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6" r:id="rId4"/>
    <p:sldId id="259" r:id="rId5"/>
    <p:sldId id="269" r:id="rId6"/>
    <p:sldId id="260" r:id="rId7"/>
    <p:sldId id="261" r:id="rId8"/>
    <p:sldId id="265" r:id="rId9"/>
    <p:sldId id="262" r:id="rId10"/>
    <p:sldId id="264" r:id="rId11"/>
    <p:sldId id="263" r:id="rId12"/>
    <p:sldId id="257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D1DDE-8140-4B1E-BF9B-2CB8C0399466}" type="datetimeFigureOut">
              <a:rPr lang="en-US" smtClean="0"/>
              <a:pPr/>
              <a:t>3/22/2009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C739E-6795-43C0-B827-63DCD30993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FD9-0177-4EBE-873E-4D954D929166}" type="datetimeFigureOut">
              <a:rPr lang="en-US" smtClean="0"/>
              <a:pPr/>
              <a:t>3/22/2009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18FD-E57E-4270-A307-05FAAA39F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FD9-0177-4EBE-873E-4D954D929166}" type="datetimeFigureOut">
              <a:rPr lang="en-US" smtClean="0"/>
              <a:pPr/>
              <a:t>3/22/2009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18FD-E57E-4270-A307-05FAAA39F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FD9-0177-4EBE-873E-4D954D929166}" type="datetimeFigureOut">
              <a:rPr lang="en-US" smtClean="0"/>
              <a:pPr/>
              <a:t>3/22/2009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18FD-E57E-4270-A307-05FAAA39F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FD9-0177-4EBE-873E-4D954D929166}" type="datetimeFigureOut">
              <a:rPr lang="en-US" smtClean="0"/>
              <a:pPr/>
              <a:t>3/22/2009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18FD-E57E-4270-A307-05FAAA39F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FD9-0177-4EBE-873E-4D954D929166}" type="datetimeFigureOut">
              <a:rPr lang="en-US" smtClean="0"/>
              <a:pPr/>
              <a:t>3/22/2009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18FD-E57E-4270-A307-05FAAA39F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FD9-0177-4EBE-873E-4D954D929166}" type="datetimeFigureOut">
              <a:rPr lang="en-US" smtClean="0"/>
              <a:pPr/>
              <a:t>3/22/2009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18FD-E57E-4270-A307-05FAAA39F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FD9-0177-4EBE-873E-4D954D929166}" type="datetimeFigureOut">
              <a:rPr lang="en-US" smtClean="0"/>
              <a:pPr/>
              <a:t>3/22/2009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18FD-E57E-4270-A307-05FAAA39F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FD9-0177-4EBE-873E-4D954D929166}" type="datetimeFigureOut">
              <a:rPr lang="en-US" smtClean="0"/>
              <a:pPr/>
              <a:t>3/22/2009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18FD-E57E-4270-A307-05FAAA39F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FD9-0177-4EBE-873E-4D954D929166}" type="datetimeFigureOut">
              <a:rPr lang="en-US" smtClean="0"/>
              <a:pPr/>
              <a:t>3/22/2009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18FD-E57E-4270-A307-05FAAA39F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FD9-0177-4EBE-873E-4D954D929166}" type="datetimeFigureOut">
              <a:rPr lang="en-US" smtClean="0"/>
              <a:pPr/>
              <a:t>3/22/2009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18FD-E57E-4270-A307-05FAAA39F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FD9-0177-4EBE-873E-4D954D929166}" type="datetimeFigureOut">
              <a:rPr lang="en-US" smtClean="0"/>
              <a:pPr/>
              <a:t>3/22/2009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18FD-E57E-4270-A307-05FAAA39F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15FD9-0177-4EBE-873E-4D954D929166}" type="datetimeFigureOut">
              <a:rPr lang="en-US" smtClean="0"/>
              <a:pPr/>
              <a:t>3/22/2009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18FD-E57E-4270-A307-05FAAA39F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Leveraging Human Knowledge for Machine Learning Curriculum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Matthew E. Taylor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teamcore.usc.edu/taylorm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5" descr="Bevo"/>
          <p:cNvPicPr>
            <a:picLocks noChangeAspect="1" noChangeArrowheads="1"/>
          </p:cNvPicPr>
          <p:nvPr/>
        </p:nvPicPr>
        <p:blipFill>
          <a:blip r:embed="rId3">
            <a:lum contrast="50000"/>
          </a:blip>
          <a:srcRect/>
          <a:stretch>
            <a:fillRect/>
          </a:stretch>
        </p:blipFill>
        <p:spPr bwMode="auto">
          <a:xfrm>
            <a:off x="2362200" y="5791200"/>
            <a:ext cx="10668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638800"/>
            <a:ext cx="1905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Domains?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Nero</a:t>
            </a:r>
          </a:p>
          <a:p>
            <a:endParaRPr lang="en-US" dirty="0" smtClean="0"/>
          </a:p>
          <a:p>
            <a:r>
              <a:rPr lang="en-US" dirty="0" smtClean="0"/>
              <a:t>RoboCup Coach</a:t>
            </a:r>
          </a:p>
        </p:txBody>
      </p:sp>
      <p:pic>
        <p:nvPicPr>
          <p:cNvPr id="6" name="Picture 5" descr="ner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057400"/>
            <a:ext cx="3470654" cy="2596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10000"/>
            <a:ext cx="40386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27600"/>
            <a:ext cx="3505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3733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Determine what makes a </a:t>
            </a:r>
            <a:r>
              <a:rPr lang="en-US" dirty="0" smtClean="0">
                <a:solidFill>
                  <a:srgbClr val="FF0000"/>
                </a:solidFill>
              </a:rPr>
              <a:t>good sequence</a:t>
            </a:r>
          </a:p>
          <a:p>
            <a:pPr lvl="1"/>
            <a:r>
              <a:rPr lang="en-US" dirty="0" smtClean="0"/>
              <a:t>Increasing Difficulty</a:t>
            </a:r>
          </a:p>
          <a:p>
            <a:pPr lvl="1"/>
            <a:r>
              <a:rPr lang="en-US" dirty="0" smtClean="0"/>
              <a:t>Basic skills (options)</a:t>
            </a:r>
          </a:p>
          <a:p>
            <a:pPr lvl="1"/>
            <a:r>
              <a:rPr lang="en-US" dirty="0" smtClean="0"/>
              <a:t>Basic concepts / learn </a:t>
            </a:r>
            <a:r>
              <a:rPr lang="en-US" dirty="0" smtClean="0"/>
              <a:t>useful abstractions</a:t>
            </a:r>
            <a:endParaRPr lang="en-US" dirty="0" smtClean="0"/>
          </a:p>
          <a:p>
            <a:pPr lvl="1"/>
            <a:r>
              <a:rPr lang="en-US" dirty="0" smtClean="0"/>
              <a:t>Retrospective analysis</a:t>
            </a:r>
          </a:p>
          <a:p>
            <a:r>
              <a:rPr lang="en-US" dirty="0" smtClean="0"/>
              <a:t>Education literature?</a:t>
            </a:r>
          </a:p>
          <a:p>
            <a:r>
              <a:rPr lang="en-US" dirty="0" smtClean="0"/>
              <a:t>On-line sequence </a:t>
            </a:r>
            <a:r>
              <a:rPr lang="en-US" dirty="0" smtClean="0">
                <a:solidFill>
                  <a:srgbClr val="FF0000"/>
                </a:solidFill>
              </a:rPr>
              <a:t>adaptation</a:t>
            </a:r>
            <a:r>
              <a:rPr lang="en-US" dirty="0" smtClean="0"/>
              <a:t>? (social scaffolding)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Leveraging human knowledge</a:t>
            </a:r>
          </a:p>
          <a:p>
            <a:r>
              <a:rPr lang="en-US" dirty="0" smtClean="0"/>
              <a:t>Both experts and </a:t>
            </a:r>
            <a:r>
              <a:rPr lang="en-US" dirty="0" smtClean="0">
                <a:solidFill>
                  <a:srgbClr val="FF0000"/>
                </a:solidFill>
              </a:rPr>
              <a:t>non-experts</a:t>
            </a:r>
          </a:p>
          <a:p>
            <a:endParaRPr lang="en-US" dirty="0" smtClean="0"/>
          </a:p>
          <a:p>
            <a:r>
              <a:rPr lang="en-US" dirty="0" smtClean="0"/>
              <a:t>Where is constructing a task sequence superior?</a:t>
            </a:r>
          </a:p>
          <a:p>
            <a:pPr lvl="1"/>
            <a:r>
              <a:rPr lang="en-US" dirty="0" smtClean="0"/>
              <a:t>Easy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Effective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can we construct such sequences well?</a:t>
            </a:r>
          </a:p>
          <a:p>
            <a:pPr lvl="1"/>
            <a:r>
              <a:rPr lang="en-US" dirty="0" smtClean="0"/>
              <a:t>Transfer Learning / Lifelong Learning Analysis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Empirical studies</a:t>
            </a:r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81000"/>
            <a:ext cx="1795882" cy="183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Domains?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Nero</a:t>
            </a:r>
          </a:p>
          <a:p>
            <a:r>
              <a:rPr lang="en-US" dirty="0" smtClean="0"/>
              <a:t>ESP, Peekaboom</a:t>
            </a:r>
          </a:p>
          <a:p>
            <a:r>
              <a:rPr lang="en-US" dirty="0" smtClean="0"/>
              <a:t>RoboCup Coach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257675"/>
            <a:ext cx="33337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191000"/>
            <a:ext cx="28289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nero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219200"/>
            <a:ext cx="3470654" cy="259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Want </a:t>
            </a:r>
            <a:r>
              <a:rPr lang="en-US" dirty="0" smtClean="0">
                <a:solidFill>
                  <a:srgbClr val="FF0000"/>
                </a:solidFill>
              </a:rPr>
              <a:t>agents</a:t>
            </a:r>
            <a:r>
              <a:rPr lang="en-US" dirty="0" smtClean="0"/>
              <a:t> to learn difficult problems</a:t>
            </a:r>
          </a:p>
          <a:p>
            <a:pPr lvl="1"/>
            <a:r>
              <a:rPr lang="en-US" dirty="0" smtClean="0"/>
              <a:t>Lots of data needed (time)</a:t>
            </a:r>
          </a:p>
          <a:p>
            <a:pPr lvl="1"/>
            <a:r>
              <a:rPr lang="en-US" dirty="0" smtClean="0"/>
              <a:t>Picking a correct </a:t>
            </a:r>
            <a:r>
              <a:rPr lang="en-US" dirty="0" smtClean="0">
                <a:solidFill>
                  <a:srgbClr val="FF0000"/>
                </a:solidFill>
              </a:rPr>
              <a:t>bias</a:t>
            </a:r>
            <a:r>
              <a:rPr lang="en-US" dirty="0" smtClean="0"/>
              <a:t> (NFL)</a:t>
            </a:r>
          </a:p>
          <a:p>
            <a:endParaRPr lang="en-US" dirty="0" smtClean="0"/>
          </a:p>
          <a:p>
            <a:r>
              <a:rPr lang="en-US" dirty="0" smtClean="0"/>
              <a:t>Taxi driving example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human to design sequence of tasks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Basic car control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Parking lot navigation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Small Town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Los Angeles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not have agents</a:t>
            </a:r>
            <a:r>
              <a:rPr lang="en-US" dirty="0" smtClean="0">
                <a:solidFill>
                  <a:srgbClr val="FF0000"/>
                </a:solidFill>
              </a:rPr>
              <a:t> select </a:t>
            </a:r>
            <a:r>
              <a:rPr lang="en-US" dirty="0" smtClean="0"/>
              <a:t>tasks?</a:t>
            </a:r>
          </a:p>
        </p:txBody>
      </p:sp>
      <p:pic>
        <p:nvPicPr>
          <p:cNvPr id="1026" name="Picture 2" descr="C:\Documents and Settings\Matthew Taylor\Local Settings\Temporary Internet Files\Content.IE5\0HQHO5IR\MPj040148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0"/>
            <a:ext cx="2286000" cy="152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can selecting a training sequence</a:t>
            </a:r>
          </a:p>
          <a:p>
            <a:r>
              <a:rPr lang="en-US" dirty="0" smtClean="0"/>
              <a:t>Results in faster training / better performance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182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 total training time by picking source task(s)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sequence of source tasks, then learn (previously unknown)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0" y="2209800"/>
            <a:ext cx="16002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Source</a:t>
            </a:r>
            <a:endParaRPr lang="en-US" dirty="0"/>
          </a:p>
          <a:p>
            <a:pPr algn="ctr"/>
            <a:r>
              <a:rPr lang="en-US" dirty="0"/>
              <a:t>S, A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53000" y="2209800"/>
            <a:ext cx="16002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Target</a:t>
            </a:r>
            <a:endParaRPr lang="en-US" dirty="0"/>
          </a:p>
          <a:p>
            <a:pPr algn="ctr"/>
            <a:r>
              <a:rPr lang="en-US" dirty="0"/>
              <a:t>S’, A’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505200" y="1524000"/>
            <a:ext cx="1981200" cy="544513"/>
          </a:xfrm>
          <a:prstGeom prst="curvedDownArrow">
            <a:avLst>
              <a:gd name="adj1" fmla="val 72770"/>
              <a:gd name="adj2" fmla="val 145539"/>
              <a:gd name="adj3" fmla="val 33333"/>
            </a:avLst>
          </a:prstGeom>
          <a:gradFill rotWithShape="0">
            <a:gsLst>
              <a:gs pos="0">
                <a:schemeClr val="accent2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1" name="Picture 4" descr="3v2_a_ligh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133600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4v3_a_ligh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133600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can selecting a training sequence</a:t>
            </a:r>
          </a:p>
          <a:p>
            <a:r>
              <a:rPr lang="en-US" dirty="0" smtClean="0"/>
              <a:t>Results in faster training / better performance</a:t>
            </a:r>
          </a:p>
          <a:p>
            <a:endParaRPr lang="en-US" dirty="0" smtClean="0"/>
          </a:p>
          <a:p>
            <a:r>
              <a:rPr lang="en-US" dirty="0" smtClean="0"/>
              <a:t>Meta-planning problem for agent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45720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45720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00800" y="4572000"/>
            <a:ext cx="12192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00600" y="45720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00400" y="57912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00200" y="57912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00800" y="5791200"/>
            <a:ext cx="12192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00600" y="57912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cxnSp>
        <p:nvCxnSpPr>
          <p:cNvPr id="16" name="Curved Connector 15"/>
          <p:cNvCxnSpPr>
            <a:stCxn id="7" idx="3"/>
            <a:endCxn id="4" idx="0"/>
          </p:cNvCxnSpPr>
          <p:nvPr/>
        </p:nvCxnSpPr>
        <p:spPr>
          <a:xfrm flipV="1">
            <a:off x="2819400" y="45720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15"/>
          <p:cNvCxnSpPr/>
          <p:nvPr/>
        </p:nvCxnSpPr>
        <p:spPr>
          <a:xfrm flipV="1">
            <a:off x="4419600" y="45720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15"/>
          <p:cNvCxnSpPr/>
          <p:nvPr/>
        </p:nvCxnSpPr>
        <p:spPr>
          <a:xfrm flipV="1">
            <a:off x="6019800" y="45720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15"/>
          <p:cNvCxnSpPr/>
          <p:nvPr/>
        </p:nvCxnSpPr>
        <p:spPr>
          <a:xfrm flipV="1">
            <a:off x="2819400" y="57912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15"/>
          <p:cNvCxnSpPr/>
          <p:nvPr/>
        </p:nvCxnSpPr>
        <p:spPr>
          <a:xfrm flipV="1">
            <a:off x="4419600" y="57912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15"/>
          <p:cNvCxnSpPr/>
          <p:nvPr/>
        </p:nvCxnSpPr>
        <p:spPr>
          <a:xfrm flipV="1">
            <a:off x="6019800" y="57912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Shaping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Assume agents could learn on their own</a:t>
            </a:r>
          </a:p>
          <a:p>
            <a:r>
              <a:rPr lang="en-US" dirty="0" smtClean="0"/>
              <a:t>Think 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chemeClr val="tx2"/>
                </a:solidFill>
              </a:rPr>
              <a:t>Skinner</a:t>
            </a:r>
            <a:r>
              <a:rPr lang="en-US" dirty="0" smtClean="0"/>
              <a:t> (1953)</a:t>
            </a:r>
          </a:p>
          <a:p>
            <a:r>
              <a:rPr lang="en-US" dirty="0" smtClean="0"/>
              <a:t>Not “RL Shaping” </a:t>
            </a:r>
            <a:r>
              <a:rPr lang="en-US" sz="2200" dirty="0" smtClean="0"/>
              <a:t>[Colombetti and Dorigo (1993) or Ng (1999)]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429000"/>
            <a:ext cx="266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05000" y="5105400"/>
            <a:ext cx="4147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DANGER: Negative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 smtClean="0">
                <a:solidFill>
                  <a:srgbClr val="FF0000"/>
                </a:solidFill>
              </a:rPr>
              <a:t>On-line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Interactive</a:t>
            </a:r>
            <a:r>
              <a:rPr lang="en-US" dirty="0" smtClean="0"/>
              <a:t>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Advice / Demonstration / Imitation</a:t>
            </a:r>
          </a:p>
          <a:p>
            <a:pPr lvl="1"/>
            <a:r>
              <a:rPr lang="en-US" dirty="0" smtClean="0"/>
              <a:t>Human </a:t>
            </a:r>
            <a:r>
              <a:rPr lang="en-US" dirty="0" smtClean="0"/>
              <a:t>unable or unwilling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Picking </a:t>
            </a:r>
            <a:r>
              <a:rPr lang="en-US" dirty="0" smtClean="0">
                <a:solidFill>
                  <a:srgbClr val="0070C0"/>
                </a:solidFill>
              </a:rPr>
              <a:t>sequence</a:t>
            </a:r>
            <a:r>
              <a:rPr lang="en-US" dirty="0" smtClean="0"/>
              <a:t> of tasks</a:t>
            </a:r>
          </a:p>
          <a:p>
            <a:pPr lvl="1"/>
            <a:r>
              <a:rPr lang="en-US" dirty="0" smtClean="0"/>
              <a:t>How to best learn important  skills /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Useful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Common Sense</a:t>
            </a:r>
          </a:p>
          <a:p>
            <a:pPr lvl="1"/>
            <a:r>
              <a:rPr lang="en-US" dirty="0" smtClean="0"/>
              <a:t>Soccer balls roll after being kicked</a:t>
            </a:r>
          </a:p>
          <a:p>
            <a:pPr lvl="1"/>
            <a:r>
              <a:rPr lang="en-US" dirty="0" smtClean="0"/>
              <a:t>Friction reduces an object’s speed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Domain Knowledge</a:t>
            </a:r>
          </a:p>
          <a:p>
            <a:pPr lvl="1"/>
            <a:r>
              <a:rPr lang="en-US" dirty="0" smtClean="0"/>
              <a:t>It is easier to complete short passes than long passes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Algorithmic Knowledge</a:t>
            </a:r>
          </a:p>
          <a:p>
            <a:pPr lvl="1"/>
            <a:r>
              <a:rPr lang="en-US" dirty="0" smtClean="0"/>
              <a:t>State space size can impact learning speed</a:t>
            </a:r>
            <a:endParaRPr lang="en-US" dirty="0"/>
          </a:p>
        </p:txBody>
      </p:sp>
      <p:pic>
        <p:nvPicPr>
          <p:cNvPr id="1026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676400"/>
            <a:ext cx="1524000" cy="125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</a:t>
            </a:r>
            <a:r>
              <a:rPr lang="en-US" dirty="0" smtClean="0">
                <a:solidFill>
                  <a:srgbClr val="0070C0"/>
                </a:solidFill>
              </a:rPr>
              <a:t>time</a:t>
            </a:r>
            <a:r>
              <a:rPr lang="en-US" dirty="0" smtClean="0"/>
              <a:t> critical</a:t>
            </a:r>
          </a:p>
          <a:p>
            <a:r>
              <a:rPr lang="en-US" dirty="0" smtClean="0"/>
              <a:t>Agent needs </a:t>
            </a:r>
            <a:r>
              <a:rPr lang="en-US" dirty="0" smtClean="0">
                <a:solidFill>
                  <a:srgbClr val="0070C0"/>
                </a:solidFill>
              </a:rPr>
              <a:t>robust</a:t>
            </a:r>
            <a:r>
              <a:rPr lang="en-US" dirty="0" smtClean="0"/>
              <a:t> understanding of </a:t>
            </a:r>
            <a:r>
              <a:rPr lang="en-US" dirty="0" smtClean="0"/>
              <a:t>domain</a:t>
            </a:r>
          </a:p>
          <a:p>
            <a:pPr lvl="1"/>
            <a:r>
              <a:rPr lang="en-US" dirty="0" smtClean="0"/>
              <a:t>(rare affordances)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Consumer</a:t>
            </a:r>
            <a:r>
              <a:rPr lang="en-US" dirty="0" smtClean="0"/>
              <a:t> Level</a:t>
            </a:r>
          </a:p>
          <a:p>
            <a:pPr lvl="1"/>
            <a:r>
              <a:rPr lang="en-US" dirty="0" smtClean="0"/>
              <a:t>Low bar for background knowledge</a:t>
            </a:r>
          </a:p>
          <a:p>
            <a:pPr lvl="1"/>
            <a:r>
              <a:rPr lang="en-US" dirty="0" smtClean="0"/>
              <a:t>Save consumer time</a:t>
            </a:r>
          </a:p>
          <a:p>
            <a:endParaRPr lang="en-US" dirty="0" smtClean="0"/>
          </a:p>
        </p:txBody>
      </p:sp>
      <p:pic>
        <p:nvPicPr>
          <p:cNvPr id="4" name="Picture 3" descr="aib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1800" y="4114800"/>
            <a:ext cx="1890284" cy="205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361</Words>
  <Application>Microsoft Office PowerPoint</Application>
  <PresentationFormat>On-screen Show (4:3)</PresentationFormat>
  <Paragraphs>110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Leveraging Human Knowledge for Machine Learning Curriculum Design</vt:lpstr>
      <vt:lpstr>Overview</vt:lpstr>
      <vt:lpstr>Problem Statement</vt:lpstr>
      <vt:lpstr>Task Transfer</vt:lpstr>
      <vt:lpstr>Problem Statement</vt:lpstr>
      <vt:lpstr>Type of Shaping</vt:lpstr>
      <vt:lpstr>Not On-line or Interactive Help</vt:lpstr>
      <vt:lpstr>Types of Useful Information</vt:lpstr>
      <vt:lpstr>Useful?</vt:lpstr>
      <vt:lpstr>Possible Domains?</vt:lpstr>
      <vt:lpstr>Path of Study</vt:lpstr>
      <vt:lpstr>Conclusion</vt:lpstr>
      <vt:lpstr>Slide 13</vt:lpstr>
      <vt:lpstr>Possible Domains?</vt:lpstr>
    </vt:vector>
  </TitlesOfParts>
  <Company>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Matthew Taylor</cp:lastModifiedBy>
  <cp:revision>17</cp:revision>
  <dcterms:created xsi:type="dcterms:W3CDTF">2009-03-05T18:27:44Z</dcterms:created>
  <dcterms:modified xsi:type="dcterms:W3CDTF">2009-03-23T16:54:35Z</dcterms:modified>
</cp:coreProperties>
</file>