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2.xml" ContentType="application/vnd.openxmlformats-officedocument.presentationml.notesSlide+xml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50" r:id="rId1"/>
  </p:sldMasterIdLst>
  <p:notesMasterIdLst>
    <p:notesMasterId r:id="rId27"/>
  </p:notesMasterIdLst>
  <p:handoutMasterIdLst>
    <p:handoutMasterId r:id="rId28"/>
  </p:handoutMasterIdLst>
  <p:sldIdLst>
    <p:sldId id="426" r:id="rId2"/>
    <p:sldId id="427" r:id="rId3"/>
    <p:sldId id="431" r:id="rId4"/>
    <p:sldId id="418" r:id="rId5"/>
    <p:sldId id="432" r:id="rId6"/>
    <p:sldId id="437" r:id="rId7"/>
    <p:sldId id="417" r:id="rId8"/>
    <p:sldId id="400" r:id="rId9"/>
    <p:sldId id="401" r:id="rId10"/>
    <p:sldId id="438" r:id="rId11"/>
    <p:sldId id="421" r:id="rId12"/>
    <p:sldId id="439" r:id="rId13"/>
    <p:sldId id="422" r:id="rId14"/>
    <p:sldId id="420" r:id="rId15"/>
    <p:sldId id="436" r:id="rId16"/>
    <p:sldId id="435" r:id="rId17"/>
    <p:sldId id="433" r:id="rId18"/>
    <p:sldId id="442" r:id="rId19"/>
    <p:sldId id="443" r:id="rId20"/>
    <p:sldId id="440" r:id="rId21"/>
    <p:sldId id="441" r:id="rId22"/>
    <p:sldId id="444" r:id="rId23"/>
    <p:sldId id="445" r:id="rId24"/>
    <p:sldId id="446" r:id="rId25"/>
    <p:sldId id="447" r:id="rId26"/>
  </p:sldIdLst>
  <p:sldSz cx="9144000" cy="6858000" type="overhead"/>
  <p:notesSz cx="7315200" cy="9601200"/>
  <p:defaultTextStyle>
    <a:defPPr>
      <a:defRPr lang="en-US"/>
    </a:defPPr>
    <a:lvl1pPr algn="l" rtl="0" eaLnBrk="0" fontAlgn="base" hangingPunct="0">
      <a:spcBef>
        <a:spcPts val="1000"/>
      </a:spcBef>
      <a:spcAft>
        <a:spcPts val="1000"/>
      </a:spcAft>
      <a:buChar char="•"/>
      <a:defRPr sz="2400" i="1" kern="1200">
        <a:solidFill>
          <a:srgbClr val="000000"/>
        </a:solidFill>
        <a:latin typeface="Courier New" charset="0"/>
        <a:ea typeface="ＭＳ Ｐゴシック" charset="0"/>
        <a:cs typeface="+mn-cs"/>
      </a:defRPr>
    </a:lvl1pPr>
    <a:lvl2pPr marL="457200" algn="l" rtl="0" eaLnBrk="0" fontAlgn="base" hangingPunct="0">
      <a:spcBef>
        <a:spcPts val="1000"/>
      </a:spcBef>
      <a:spcAft>
        <a:spcPts val="1000"/>
      </a:spcAft>
      <a:buChar char="•"/>
      <a:defRPr sz="2400" i="1" kern="1200">
        <a:solidFill>
          <a:srgbClr val="000000"/>
        </a:solidFill>
        <a:latin typeface="Courier New" charset="0"/>
        <a:ea typeface="ＭＳ Ｐゴシック" charset="0"/>
        <a:cs typeface="+mn-cs"/>
      </a:defRPr>
    </a:lvl2pPr>
    <a:lvl3pPr marL="914400" algn="l" rtl="0" eaLnBrk="0" fontAlgn="base" hangingPunct="0">
      <a:spcBef>
        <a:spcPts val="1000"/>
      </a:spcBef>
      <a:spcAft>
        <a:spcPts val="1000"/>
      </a:spcAft>
      <a:buChar char="•"/>
      <a:defRPr sz="2400" i="1" kern="1200">
        <a:solidFill>
          <a:srgbClr val="000000"/>
        </a:solidFill>
        <a:latin typeface="Courier New" charset="0"/>
        <a:ea typeface="ＭＳ Ｐゴシック" charset="0"/>
        <a:cs typeface="+mn-cs"/>
      </a:defRPr>
    </a:lvl3pPr>
    <a:lvl4pPr marL="1371600" algn="l" rtl="0" eaLnBrk="0" fontAlgn="base" hangingPunct="0">
      <a:spcBef>
        <a:spcPts val="1000"/>
      </a:spcBef>
      <a:spcAft>
        <a:spcPts val="1000"/>
      </a:spcAft>
      <a:buChar char="•"/>
      <a:defRPr sz="2400" i="1" kern="1200">
        <a:solidFill>
          <a:srgbClr val="000000"/>
        </a:solidFill>
        <a:latin typeface="Courier New" charset="0"/>
        <a:ea typeface="ＭＳ Ｐゴシック" charset="0"/>
        <a:cs typeface="+mn-cs"/>
      </a:defRPr>
    </a:lvl4pPr>
    <a:lvl5pPr marL="1828800" algn="l" rtl="0" eaLnBrk="0" fontAlgn="base" hangingPunct="0">
      <a:spcBef>
        <a:spcPts val="1000"/>
      </a:spcBef>
      <a:spcAft>
        <a:spcPts val="1000"/>
      </a:spcAft>
      <a:buChar char="•"/>
      <a:defRPr sz="2400" i="1" kern="1200">
        <a:solidFill>
          <a:srgbClr val="000000"/>
        </a:solidFill>
        <a:latin typeface="Courier New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i="1" kern="1200">
        <a:solidFill>
          <a:srgbClr val="000000"/>
        </a:solidFill>
        <a:latin typeface="Courier New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i="1" kern="1200">
        <a:solidFill>
          <a:srgbClr val="000000"/>
        </a:solidFill>
        <a:latin typeface="Courier New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i="1" kern="1200">
        <a:solidFill>
          <a:srgbClr val="000000"/>
        </a:solidFill>
        <a:latin typeface="Courier New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i="1" kern="1200">
        <a:solidFill>
          <a:srgbClr val="000000"/>
        </a:solidFill>
        <a:latin typeface="Courier New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6699"/>
    <a:srgbClr val="00FFCC"/>
    <a:srgbClr val="009900"/>
    <a:srgbClr val="66FF33"/>
    <a:srgbClr val="FF0000"/>
    <a:srgbClr val="FFCC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352" y="-544"/>
      </p:cViewPr>
      <p:guideLst>
        <p:guide orient="horz" pos="36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54"/>
    </p:cViewPr>
  </p:sorterViewPr>
  <p:notesViewPr>
    <p:cSldViewPr>
      <p:cViewPr varScale="1">
        <p:scale>
          <a:sx n="65" d="100"/>
          <a:sy n="65" d="100"/>
        </p:scale>
        <p:origin x="-1920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image" Target="../media/image10.wmf"/><Relationship Id="rId3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833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576" tIns="47788" rIns="95576" bIns="47788" numCol="1" anchor="t" anchorCtr="0" compatLnSpc="1">
            <a:prstTxWarp prst="textNoShape">
              <a:avLst/>
            </a:prstTxWarp>
          </a:bodyPr>
          <a:lstStyle>
            <a:lvl1pPr defTabSz="957263">
              <a:spcBef>
                <a:spcPct val="0"/>
              </a:spcBef>
              <a:spcAft>
                <a:spcPct val="0"/>
              </a:spcAft>
              <a:buFontTx/>
              <a:buNone/>
              <a:defRPr sz="13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2896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576" tIns="47788" rIns="95576" bIns="47788" numCol="1" anchor="t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0"/>
              </a:spcBef>
              <a:spcAft>
                <a:spcPct val="0"/>
              </a:spcAft>
              <a:buFontTx/>
              <a:buNone/>
              <a:defRPr sz="13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2250"/>
            <a:ext cx="320833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576" tIns="47788" rIns="95576" bIns="47788" numCol="1" anchor="b" anchorCtr="0" compatLnSpc="1">
            <a:prstTxWarp prst="textNoShape">
              <a:avLst/>
            </a:prstTxWarp>
          </a:bodyPr>
          <a:lstStyle>
            <a:lvl1pPr defTabSz="957263">
              <a:spcBef>
                <a:spcPct val="0"/>
              </a:spcBef>
              <a:spcAft>
                <a:spcPct val="0"/>
              </a:spcAft>
              <a:buFontTx/>
              <a:buNone/>
              <a:defRPr sz="13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112250"/>
            <a:ext cx="31289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576" tIns="47788" rIns="95576" bIns="47788" numCol="1" anchor="b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0"/>
              </a:spcBef>
              <a:spcAft>
                <a:spcPct val="0"/>
              </a:spcAft>
              <a:buFontTx/>
              <a:buNone/>
              <a:defRPr sz="13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D2DDB01A-2C8E-A844-9134-E8097AC1C2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412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833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576" tIns="47788" rIns="95576" bIns="47788" numCol="1" anchor="t" anchorCtr="0" compatLnSpc="1">
            <a:prstTxWarp prst="textNoShape">
              <a:avLst/>
            </a:prstTxWarp>
          </a:bodyPr>
          <a:lstStyle>
            <a:lvl1pPr defTabSz="957263">
              <a:spcBef>
                <a:spcPct val="0"/>
              </a:spcBef>
              <a:spcAft>
                <a:spcPct val="0"/>
              </a:spcAft>
              <a:buFontTx/>
              <a:buNone/>
              <a:defRPr sz="13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71950" y="0"/>
            <a:ext cx="312896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576" tIns="47788" rIns="95576" bIns="47788" numCol="1" anchor="t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0"/>
              </a:spcBef>
              <a:spcAft>
                <a:spcPct val="0"/>
              </a:spcAft>
              <a:buFontTx/>
              <a:buNone/>
              <a:defRPr sz="13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22375" y="712788"/>
            <a:ext cx="4859338" cy="3644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2025" y="4595813"/>
            <a:ext cx="5378450" cy="427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576" tIns="47788" rIns="95576" bIns="477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0"/>
            <a:r>
              <a:rPr lang="en-US"/>
              <a:t>Second level</a:t>
            </a:r>
          </a:p>
          <a:p>
            <a:pPr lvl="0"/>
            <a:r>
              <a:rPr lang="en-US"/>
              <a:t>Third level</a:t>
            </a:r>
          </a:p>
          <a:p>
            <a:pPr lvl="0"/>
            <a:r>
              <a:rPr lang="en-US"/>
              <a:t>Fourth level</a:t>
            </a:r>
          </a:p>
          <a:p>
            <a:pPr lvl="0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2250"/>
            <a:ext cx="320833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576" tIns="47788" rIns="95576" bIns="47788" numCol="1" anchor="b" anchorCtr="0" compatLnSpc="1">
            <a:prstTxWarp prst="textNoShape">
              <a:avLst/>
            </a:prstTxWarp>
          </a:bodyPr>
          <a:lstStyle>
            <a:lvl1pPr defTabSz="957263">
              <a:spcBef>
                <a:spcPct val="0"/>
              </a:spcBef>
              <a:spcAft>
                <a:spcPct val="0"/>
              </a:spcAft>
              <a:buFontTx/>
              <a:buNone/>
              <a:defRPr sz="13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71950" y="9112250"/>
            <a:ext cx="31289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576" tIns="47788" rIns="95576" bIns="47788" numCol="1" anchor="b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0"/>
              </a:spcBef>
              <a:spcAft>
                <a:spcPct val="0"/>
              </a:spcAft>
              <a:buFontTx/>
              <a:buNone/>
              <a:defRPr sz="13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80BACE76-5520-2F43-BFDF-2CCB0CF4DB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646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B3785A-2AA1-3C44-A688-AE2B8A53032A}" type="slidenum">
              <a:rPr lang="en-US"/>
              <a:pPr/>
              <a:t>2</a:t>
            </a:fld>
            <a:endParaRPr lang="en-US"/>
          </a:p>
        </p:txBody>
      </p:sp>
      <p:sp>
        <p:nvSpPr>
          <p:cNvPr id="30822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D76220-812E-E946-9476-DCCBECEE0665}" type="slidenum">
              <a:rPr lang="en-US"/>
              <a:pPr/>
              <a:t>3</a:t>
            </a:fld>
            <a:endParaRPr lang="en-US"/>
          </a:p>
        </p:txBody>
      </p:sp>
      <p:sp>
        <p:nvSpPr>
          <p:cNvPr id="31437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6931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501AFCE-65B0-EE4C-8085-53B38C832F5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69319" name="Rectangle 7"/>
          <p:cNvSpPr>
            <a:spLocks noChangeArrowheads="1"/>
          </p:cNvSpPr>
          <p:nvPr/>
        </p:nvSpPr>
        <p:spPr bwMode="auto">
          <a:xfrm>
            <a:off x="0" y="3582988"/>
            <a:ext cx="9144000" cy="74612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509D86-AA07-D648-9E71-1F740AECD6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61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152400"/>
            <a:ext cx="22479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152400"/>
            <a:ext cx="65913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F2F5B9-B50D-F34F-9443-BAF7FF3D4D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0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371600"/>
            <a:ext cx="43815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371600"/>
            <a:ext cx="4381500" cy="4876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866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EB239DB6-87A0-DC46-95E0-4AAF345438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4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8A25603-61CE-4543-9D7A-C758919B55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57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2CC466-99DD-BD43-A70A-C001DE5823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23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3815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3815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F8FDD08-BBE5-9E47-B0C1-0C4D9CCCD2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783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22F2FC-F1B0-454D-8B43-C7DAC2230C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7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7DEC6B-ED86-1140-93A8-8A8CDB3017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50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32836F-886C-9D42-8D13-47BEA53879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954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A3C33C-7B1B-0D45-9440-D0DD787F84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96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8A627E-5908-F94D-A8A3-403EDCC172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12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152400"/>
            <a:ext cx="8991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33" tIns="45717" rIns="91433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   Click to edit Master title style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371600"/>
            <a:ext cx="89154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8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770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buFontTx/>
              <a:buNone/>
              <a:defRPr sz="14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7E5DBA76-9DF1-EF42-A29D-519511FC4C2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68295" name="Rectangle 7"/>
          <p:cNvSpPr>
            <a:spLocks noChangeArrowheads="1"/>
          </p:cNvSpPr>
          <p:nvPr/>
        </p:nvSpPr>
        <p:spPr bwMode="auto">
          <a:xfrm>
            <a:off x="0" y="1143000"/>
            <a:ext cx="9144000" cy="74613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tabLst>
          <a:tab pos="5661025" algn="l"/>
        </a:tabLs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5661025" algn="l"/>
        </a:tabLst>
        <a:defRPr sz="24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tabLst>
          <a:tab pos="5661025" algn="l"/>
        </a:tabLst>
        <a:defRPr sz="2400"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5661025" algn="l"/>
        </a:tabLst>
        <a:defRPr sz="20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5661025" algn="l"/>
        </a:tabLst>
        <a:defRPr sz="2000">
          <a:solidFill>
            <a:schemeClr val="tx1"/>
          </a:solidFill>
          <a:latin typeface="+mn-lt"/>
          <a:ea typeface="+mn-ea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5661025" algn="l"/>
        </a:tabLst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5661025" algn="l"/>
        </a:tabLst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5661025" algn="l"/>
        </a:tabLst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5661025" algn="l"/>
        </a:tabLst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4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16.bin"/><Relationship Id="rId6" Type="http://schemas.openxmlformats.org/officeDocument/2006/relationships/image" Target="../media/image6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4" Type="http://schemas.openxmlformats.org/officeDocument/2006/relationships/image" Target="../media/image7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4" Type="http://schemas.openxmlformats.org/officeDocument/2006/relationships/image" Target="../media/image8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4" Type="http://schemas.openxmlformats.org/officeDocument/2006/relationships/image" Target="../media/image9.wmf"/><Relationship Id="rId5" Type="http://schemas.openxmlformats.org/officeDocument/2006/relationships/oleObject" Target="../embeddings/oleObject20.bin"/><Relationship Id="rId6" Type="http://schemas.openxmlformats.org/officeDocument/2006/relationships/image" Target="../media/image10.wmf"/><Relationship Id="rId7" Type="http://schemas.openxmlformats.org/officeDocument/2006/relationships/oleObject" Target="../embeddings/oleObject21.bin"/><Relationship Id="rId8" Type="http://schemas.openxmlformats.org/officeDocument/2006/relationships/image" Target="../media/image11.wmf"/><Relationship Id="rId9" Type="http://schemas.openxmlformats.org/officeDocument/2006/relationships/oleObject" Target="../embeddings/oleObject22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4" Type="http://schemas.openxmlformats.org/officeDocument/2006/relationships/image" Target="../media/image12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4" Type="http://schemas.openxmlformats.org/officeDocument/2006/relationships/image" Target="../media/image13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4" Type="http://schemas.openxmlformats.org/officeDocument/2006/relationships/image" Target="../media/image14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png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png"/><Relationship Id="rId8" Type="http://schemas.openxmlformats.org/officeDocument/2006/relationships/oleObject" Target="../embeddings/oleObject3.bin"/><Relationship Id="rId9" Type="http://schemas.openxmlformats.org/officeDocument/2006/relationships/oleObject" Target="../embeddings/oleObject4.bin"/><Relationship Id="rId10" Type="http://schemas.openxmlformats.org/officeDocument/2006/relationships/oleObject" Target="../embeddings/oleObject5.bin"/><Relationship Id="rId11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.wmf"/><Relationship Id="rId12" Type="http://schemas.openxmlformats.org/officeDocument/2006/relationships/oleObject" Target="../embeddings/oleObject11.bin"/><Relationship Id="rId13" Type="http://schemas.openxmlformats.org/officeDocument/2006/relationships/oleObject" Target="../embeddings/oleObject12.bin"/><Relationship Id="rId14" Type="http://schemas.openxmlformats.org/officeDocument/2006/relationships/oleObject" Target="../embeddings/oleObject13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1.png"/><Relationship Id="rId6" Type="http://schemas.openxmlformats.org/officeDocument/2006/relationships/oleObject" Target="../embeddings/oleObject7.bin"/><Relationship Id="rId7" Type="http://schemas.openxmlformats.org/officeDocument/2006/relationships/image" Target="../media/image2.png"/><Relationship Id="rId8" Type="http://schemas.openxmlformats.org/officeDocument/2006/relationships/oleObject" Target="../embeddings/oleObject8.bin"/><Relationship Id="rId9" Type="http://schemas.openxmlformats.org/officeDocument/2006/relationships/oleObject" Target="../embeddings/oleObject9.bin"/><Relationship Id="rId10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5907B77-EAE9-824E-8C89-CB8B615DDE9A}" type="slidenum">
              <a:rPr lang="en-US"/>
              <a:pPr/>
              <a:t>1</a:t>
            </a:fld>
            <a:endParaRPr lang="en-US"/>
          </a:p>
        </p:txBody>
      </p:sp>
      <p:sp>
        <p:nvSpPr>
          <p:cNvPr id="306178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306179" name="Text Box 3"/>
          <p:cNvSpPr txBox="1">
            <a:spLocks noChangeArrowheads="1"/>
          </p:cNvSpPr>
          <p:nvPr/>
        </p:nvSpPr>
        <p:spPr bwMode="auto">
          <a:xfrm>
            <a:off x="685800" y="3886200"/>
            <a:ext cx="716280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b="1" i="0">
                <a:solidFill>
                  <a:schemeClr val="tx1"/>
                </a:solidFill>
                <a:latin typeface="Arial" charset="0"/>
              </a:rPr>
              <a:t>Relates to Lab 4. </a:t>
            </a:r>
            <a:r>
              <a:rPr lang="en-US" i="0">
                <a:solidFill>
                  <a:schemeClr val="tx1"/>
                </a:solidFill>
                <a:latin typeface="Arial" charset="0"/>
              </a:rPr>
              <a:t>This module covers link state routing and the Open Shortest Path First (OSPF) routing protocol. 	</a:t>
            </a:r>
          </a:p>
        </p:txBody>
      </p:sp>
      <p:sp>
        <p:nvSpPr>
          <p:cNvPr id="306180" name="Rectangle 4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/>
              <a:t>Dynamic Routing Protocols II</a:t>
            </a:r>
            <a:br>
              <a:rPr lang="en-US"/>
            </a:br>
            <a:r>
              <a:rPr lang="en-US"/>
              <a:t>OSPF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8250B-2F30-D34B-9D15-D44AA71516A7}" type="slidenum">
              <a:rPr lang="en-US"/>
              <a:pPr/>
              <a:t>10</a:t>
            </a:fld>
            <a:endParaRPr lang="en-US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Network</a:t>
            </a:r>
          </a:p>
        </p:txBody>
      </p:sp>
      <p:sp>
        <p:nvSpPr>
          <p:cNvPr id="321541" name="Rectangle 5"/>
          <p:cNvSpPr>
            <a:spLocks noChangeArrowheads="1"/>
          </p:cNvSpPr>
          <p:nvPr/>
        </p:nvSpPr>
        <p:spPr bwMode="auto">
          <a:xfrm>
            <a:off x="228600" y="2971800"/>
            <a:ext cx="2362200" cy="131762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sz="1800" i="0">
                <a:latin typeface="Arial" charset="0"/>
              </a:rPr>
              <a:t>Router IDs are selected   independent of interface addresses</a:t>
            </a:r>
          </a:p>
        </p:txBody>
      </p:sp>
      <p:grpSp>
        <p:nvGrpSpPr>
          <p:cNvPr id="321552" name="Group 16"/>
          <p:cNvGrpSpPr>
            <a:grpSpLocks/>
          </p:cNvGrpSpPr>
          <p:nvPr/>
        </p:nvGrpSpPr>
        <p:grpSpPr bwMode="auto">
          <a:xfrm>
            <a:off x="228600" y="1676400"/>
            <a:ext cx="7564438" cy="4548188"/>
            <a:chOff x="144" y="1056"/>
            <a:chExt cx="4765" cy="2865"/>
          </a:xfrm>
        </p:grpSpPr>
        <p:grpSp>
          <p:nvGrpSpPr>
            <p:cNvPr id="321550" name="Group 14"/>
            <p:cNvGrpSpPr>
              <a:grpSpLocks/>
            </p:cNvGrpSpPr>
            <p:nvPr/>
          </p:nvGrpSpPr>
          <p:grpSpPr bwMode="auto">
            <a:xfrm>
              <a:off x="2160" y="1056"/>
              <a:ext cx="2749" cy="2010"/>
              <a:chOff x="1776" y="1056"/>
              <a:chExt cx="2749" cy="2010"/>
            </a:xfrm>
          </p:grpSpPr>
          <p:sp>
            <p:nvSpPr>
              <p:cNvPr id="321542" name="Text Box 6"/>
              <p:cNvSpPr txBox="1">
                <a:spLocks noChangeArrowheads="1"/>
              </p:cNvSpPr>
              <p:nvPr/>
            </p:nvSpPr>
            <p:spPr bwMode="auto">
              <a:xfrm>
                <a:off x="1776" y="1992"/>
                <a:ext cx="205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buFontTx/>
                  <a:buNone/>
                </a:pPr>
                <a:r>
                  <a:rPr lang="en-US" sz="2000" i="0">
                    <a:solidFill>
                      <a:schemeClr val="accent2"/>
                    </a:solidFill>
                    <a:latin typeface="Arial" charset="0"/>
                  </a:rPr>
                  <a:t>3</a:t>
                </a:r>
                <a:endParaRPr lang="en-US"/>
              </a:p>
            </p:txBody>
          </p:sp>
          <p:sp>
            <p:nvSpPr>
              <p:cNvPr id="321543" name="Text Box 7"/>
              <p:cNvSpPr txBox="1">
                <a:spLocks noChangeArrowheads="1"/>
              </p:cNvSpPr>
              <p:nvPr/>
            </p:nvSpPr>
            <p:spPr bwMode="auto">
              <a:xfrm>
                <a:off x="1824" y="1056"/>
                <a:ext cx="205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buFontTx/>
                  <a:buNone/>
                </a:pPr>
                <a:r>
                  <a:rPr lang="en-US" sz="2000" i="0">
                    <a:solidFill>
                      <a:schemeClr val="accent2"/>
                    </a:solidFill>
                    <a:latin typeface="Arial" charset="0"/>
                  </a:rPr>
                  <a:t>4</a:t>
                </a:r>
                <a:endParaRPr lang="en-US"/>
              </a:p>
            </p:txBody>
          </p:sp>
          <p:sp>
            <p:nvSpPr>
              <p:cNvPr id="321544" name="Text Box 8"/>
              <p:cNvSpPr txBox="1">
                <a:spLocks noChangeArrowheads="1"/>
              </p:cNvSpPr>
              <p:nvPr/>
            </p:nvSpPr>
            <p:spPr bwMode="auto">
              <a:xfrm>
                <a:off x="3024" y="1056"/>
                <a:ext cx="205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buFontTx/>
                  <a:buNone/>
                </a:pPr>
                <a:r>
                  <a:rPr lang="en-US" sz="2000" i="0">
                    <a:solidFill>
                      <a:schemeClr val="accent2"/>
                    </a:solidFill>
                    <a:latin typeface="Arial" charset="0"/>
                  </a:rPr>
                  <a:t>2</a:t>
                </a:r>
                <a:endParaRPr lang="en-US"/>
              </a:p>
            </p:txBody>
          </p:sp>
          <p:sp>
            <p:nvSpPr>
              <p:cNvPr id="321545" name="Text Box 9"/>
              <p:cNvSpPr txBox="1">
                <a:spLocks noChangeArrowheads="1"/>
              </p:cNvSpPr>
              <p:nvPr/>
            </p:nvSpPr>
            <p:spPr bwMode="auto">
              <a:xfrm>
                <a:off x="3024" y="2736"/>
                <a:ext cx="205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buFontTx/>
                  <a:buNone/>
                </a:pPr>
                <a:r>
                  <a:rPr lang="en-US" sz="2000" i="0">
                    <a:solidFill>
                      <a:schemeClr val="accent2"/>
                    </a:solidFill>
                    <a:latin typeface="Arial" charset="0"/>
                  </a:rPr>
                  <a:t>5</a:t>
                </a:r>
                <a:endParaRPr lang="en-US"/>
              </a:p>
            </p:txBody>
          </p:sp>
          <p:sp>
            <p:nvSpPr>
              <p:cNvPr id="321546" name="Text Box 10"/>
              <p:cNvSpPr txBox="1">
                <a:spLocks noChangeArrowheads="1"/>
              </p:cNvSpPr>
              <p:nvPr/>
            </p:nvSpPr>
            <p:spPr bwMode="auto">
              <a:xfrm>
                <a:off x="4320" y="1992"/>
                <a:ext cx="205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buFontTx/>
                  <a:buNone/>
                </a:pPr>
                <a:r>
                  <a:rPr lang="en-US" sz="2000" i="0">
                    <a:solidFill>
                      <a:schemeClr val="accent2"/>
                    </a:solidFill>
                    <a:latin typeface="Arial" charset="0"/>
                  </a:rPr>
                  <a:t>1</a:t>
                </a:r>
                <a:endParaRPr lang="en-US"/>
              </a:p>
            </p:txBody>
          </p:sp>
          <p:sp>
            <p:nvSpPr>
              <p:cNvPr id="321547" name="Text Box 11"/>
              <p:cNvSpPr txBox="1">
                <a:spLocks noChangeArrowheads="1"/>
              </p:cNvSpPr>
              <p:nvPr/>
            </p:nvSpPr>
            <p:spPr bwMode="auto">
              <a:xfrm>
                <a:off x="4320" y="1056"/>
                <a:ext cx="205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buFontTx/>
                  <a:buNone/>
                </a:pPr>
                <a:r>
                  <a:rPr lang="en-US" sz="2000" i="0">
                    <a:solidFill>
                      <a:schemeClr val="accent2"/>
                    </a:solidFill>
                    <a:latin typeface="Arial" charset="0"/>
                  </a:rPr>
                  <a:t>1</a:t>
                </a:r>
                <a:endParaRPr lang="en-US"/>
              </a:p>
            </p:txBody>
          </p:sp>
          <p:sp>
            <p:nvSpPr>
              <p:cNvPr id="321548" name="Text Box 12"/>
              <p:cNvSpPr txBox="1">
                <a:spLocks noChangeArrowheads="1"/>
              </p:cNvSpPr>
              <p:nvPr/>
            </p:nvSpPr>
            <p:spPr bwMode="auto">
              <a:xfrm>
                <a:off x="3456" y="1992"/>
                <a:ext cx="205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buFontTx/>
                  <a:buNone/>
                </a:pPr>
                <a:r>
                  <a:rPr lang="en-US" sz="2000" i="0">
                    <a:solidFill>
                      <a:schemeClr val="accent2"/>
                    </a:solidFill>
                    <a:latin typeface="Arial" charset="0"/>
                  </a:rPr>
                  <a:t>3</a:t>
                </a:r>
                <a:endParaRPr lang="en-US"/>
              </a:p>
            </p:txBody>
          </p:sp>
          <p:sp>
            <p:nvSpPr>
              <p:cNvPr id="321549" name="Text Box 13"/>
              <p:cNvSpPr txBox="1">
                <a:spLocks noChangeArrowheads="1"/>
              </p:cNvSpPr>
              <p:nvPr/>
            </p:nvSpPr>
            <p:spPr bwMode="auto">
              <a:xfrm>
                <a:off x="2304" y="1992"/>
                <a:ext cx="205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buFontTx/>
                  <a:buNone/>
                </a:pPr>
                <a:r>
                  <a:rPr lang="en-US" sz="2000" i="0">
                    <a:solidFill>
                      <a:schemeClr val="accent2"/>
                    </a:solidFill>
                    <a:latin typeface="Arial" charset="0"/>
                  </a:rPr>
                  <a:t>2</a:t>
                </a:r>
                <a:endParaRPr lang="en-US"/>
              </a:p>
            </p:txBody>
          </p:sp>
        </p:grpSp>
        <p:sp>
          <p:nvSpPr>
            <p:cNvPr id="321551" name="Rectangle 15"/>
            <p:cNvSpPr>
              <a:spLocks noChangeArrowheads="1"/>
            </p:cNvSpPr>
            <p:nvPr/>
          </p:nvSpPr>
          <p:spPr bwMode="auto">
            <a:xfrm>
              <a:off x="144" y="3152"/>
              <a:ext cx="2112" cy="769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1800" i="0">
                  <a:latin typeface="Arial" charset="0"/>
                </a:rPr>
                <a:t>Link costs are called Metric</a:t>
              </a:r>
            </a:p>
            <a:p>
              <a:pPr>
                <a:spcBef>
                  <a:spcPct val="0"/>
                </a:spcBef>
              </a:pPr>
              <a:r>
                <a:rPr lang="en-US" sz="1800" i="0">
                  <a:latin typeface="Arial" charset="0"/>
                </a:rPr>
                <a:t> Metric is in the range [0 </a:t>
              </a:r>
              <a:r>
                <a:rPr lang="en-US" sz="1800" i="0">
                  <a:latin typeface="Arial" charset="0"/>
                  <a:sym typeface="Math B" charset="0"/>
                </a:rPr>
                <a:t>, 2</a:t>
              </a:r>
              <a:r>
                <a:rPr lang="en-US" sz="1800" i="0" baseline="30000">
                  <a:latin typeface="Arial" charset="0"/>
                  <a:sym typeface="Math B" charset="0"/>
                </a:rPr>
                <a:t>16</a:t>
              </a:r>
              <a:r>
                <a:rPr lang="en-US" sz="1800" i="0">
                  <a:latin typeface="Arial" charset="0"/>
                  <a:sym typeface="Math B" charset="0"/>
                </a:rPr>
                <a:t>]</a:t>
              </a:r>
            </a:p>
            <a:p>
              <a:pPr>
                <a:spcBef>
                  <a:spcPct val="0"/>
                </a:spcBef>
                <a:spcAft>
                  <a:spcPts val="400"/>
                </a:spcAft>
              </a:pPr>
              <a:r>
                <a:rPr lang="en-US" sz="1800" i="0">
                  <a:latin typeface="Arial" charset="0"/>
                  <a:sym typeface="Math B" charset="0"/>
                </a:rPr>
                <a:t> Metric can be asymmetric</a:t>
              </a:r>
            </a:p>
          </p:txBody>
        </p:sp>
      </p:grpSp>
      <p:grpSp>
        <p:nvGrpSpPr>
          <p:cNvPr id="321554" name="Group 18"/>
          <p:cNvGrpSpPr>
            <a:grpSpLocks noChangeAspect="1"/>
          </p:cNvGrpSpPr>
          <p:nvPr/>
        </p:nvGrpSpPr>
        <p:grpSpPr bwMode="auto">
          <a:xfrm>
            <a:off x="2286000" y="1292225"/>
            <a:ext cx="7086600" cy="4422775"/>
            <a:chOff x="1440" y="814"/>
            <a:chExt cx="4464" cy="2786"/>
          </a:xfrm>
        </p:grpSpPr>
        <p:sp>
          <p:nvSpPr>
            <p:cNvPr id="321553" name="AutoShape 17"/>
            <p:cNvSpPr>
              <a:spLocks noChangeAspect="1" noChangeArrowheads="1" noTextEdit="1"/>
            </p:cNvSpPr>
            <p:nvPr/>
          </p:nvSpPr>
          <p:spPr bwMode="auto">
            <a:xfrm>
              <a:off x="1440" y="814"/>
              <a:ext cx="4464" cy="2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555" name="Rectangle 19"/>
            <p:cNvSpPr>
              <a:spLocks noChangeArrowheads="1"/>
            </p:cNvSpPr>
            <p:nvPr/>
          </p:nvSpPr>
          <p:spPr bwMode="auto">
            <a:xfrm>
              <a:off x="1509" y="1176"/>
              <a:ext cx="430" cy="419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56" name="Rectangle 20"/>
            <p:cNvSpPr>
              <a:spLocks noChangeArrowheads="1"/>
            </p:cNvSpPr>
            <p:nvPr/>
          </p:nvSpPr>
          <p:spPr bwMode="auto">
            <a:xfrm>
              <a:off x="1524" y="1507"/>
              <a:ext cx="403" cy="69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57" name="Freeform 21"/>
            <p:cNvSpPr>
              <a:spLocks noEditPoints="1"/>
            </p:cNvSpPr>
            <p:nvPr/>
          </p:nvSpPr>
          <p:spPr bwMode="auto">
            <a:xfrm>
              <a:off x="1524" y="1195"/>
              <a:ext cx="403" cy="277"/>
            </a:xfrm>
            <a:custGeom>
              <a:avLst/>
              <a:gdLst>
                <a:gd name="T0" fmla="*/ 358 w 403"/>
                <a:gd name="T1" fmla="*/ 0 h 277"/>
                <a:gd name="T2" fmla="*/ 368 w 403"/>
                <a:gd name="T3" fmla="*/ 10 h 277"/>
                <a:gd name="T4" fmla="*/ 358 w 403"/>
                <a:gd name="T5" fmla="*/ 16 h 277"/>
                <a:gd name="T6" fmla="*/ 302 w 403"/>
                <a:gd name="T7" fmla="*/ 10 h 277"/>
                <a:gd name="T8" fmla="*/ 312 w 403"/>
                <a:gd name="T9" fmla="*/ 0 h 277"/>
                <a:gd name="T10" fmla="*/ 312 w 403"/>
                <a:gd name="T11" fmla="*/ 16 h 277"/>
                <a:gd name="T12" fmla="*/ 302 w 403"/>
                <a:gd name="T13" fmla="*/ 10 h 277"/>
                <a:gd name="T14" fmla="*/ 250 w 403"/>
                <a:gd name="T15" fmla="*/ 0 h 277"/>
                <a:gd name="T16" fmla="*/ 260 w 403"/>
                <a:gd name="T17" fmla="*/ 10 h 277"/>
                <a:gd name="T18" fmla="*/ 250 w 403"/>
                <a:gd name="T19" fmla="*/ 16 h 277"/>
                <a:gd name="T20" fmla="*/ 194 w 403"/>
                <a:gd name="T21" fmla="*/ 10 h 277"/>
                <a:gd name="T22" fmla="*/ 204 w 403"/>
                <a:gd name="T23" fmla="*/ 0 h 277"/>
                <a:gd name="T24" fmla="*/ 204 w 403"/>
                <a:gd name="T25" fmla="*/ 16 h 277"/>
                <a:gd name="T26" fmla="*/ 194 w 403"/>
                <a:gd name="T27" fmla="*/ 10 h 277"/>
                <a:gd name="T28" fmla="*/ 142 w 403"/>
                <a:gd name="T29" fmla="*/ 0 h 277"/>
                <a:gd name="T30" fmla="*/ 152 w 403"/>
                <a:gd name="T31" fmla="*/ 10 h 277"/>
                <a:gd name="T32" fmla="*/ 142 w 403"/>
                <a:gd name="T33" fmla="*/ 16 h 277"/>
                <a:gd name="T34" fmla="*/ 86 w 403"/>
                <a:gd name="T35" fmla="*/ 10 h 277"/>
                <a:gd name="T36" fmla="*/ 95 w 403"/>
                <a:gd name="T37" fmla="*/ 0 h 277"/>
                <a:gd name="T38" fmla="*/ 95 w 403"/>
                <a:gd name="T39" fmla="*/ 16 h 277"/>
                <a:gd name="T40" fmla="*/ 86 w 403"/>
                <a:gd name="T41" fmla="*/ 10 h 277"/>
                <a:gd name="T42" fmla="*/ 36 w 403"/>
                <a:gd name="T43" fmla="*/ 0 h 277"/>
                <a:gd name="T44" fmla="*/ 46 w 403"/>
                <a:gd name="T45" fmla="*/ 10 h 277"/>
                <a:gd name="T46" fmla="*/ 36 w 403"/>
                <a:gd name="T47" fmla="*/ 16 h 277"/>
                <a:gd name="T48" fmla="*/ 51 w 403"/>
                <a:gd name="T49" fmla="*/ 277 h 277"/>
                <a:gd name="T50" fmla="*/ 78 w 403"/>
                <a:gd name="T51" fmla="*/ 0 h 277"/>
                <a:gd name="T52" fmla="*/ 51 w 403"/>
                <a:gd name="T53" fmla="*/ 277 h 277"/>
                <a:gd name="T54" fmla="*/ 132 w 403"/>
                <a:gd name="T55" fmla="*/ 277 h 277"/>
                <a:gd name="T56" fmla="*/ 105 w 403"/>
                <a:gd name="T57" fmla="*/ 0 h 277"/>
                <a:gd name="T58" fmla="*/ 159 w 403"/>
                <a:gd name="T59" fmla="*/ 277 h 277"/>
                <a:gd name="T60" fmla="*/ 186 w 403"/>
                <a:gd name="T61" fmla="*/ 0 h 277"/>
                <a:gd name="T62" fmla="*/ 159 w 403"/>
                <a:gd name="T63" fmla="*/ 277 h 277"/>
                <a:gd name="T64" fmla="*/ 240 w 403"/>
                <a:gd name="T65" fmla="*/ 277 h 277"/>
                <a:gd name="T66" fmla="*/ 213 w 403"/>
                <a:gd name="T67" fmla="*/ 0 h 277"/>
                <a:gd name="T68" fmla="*/ 268 w 403"/>
                <a:gd name="T69" fmla="*/ 277 h 277"/>
                <a:gd name="T70" fmla="*/ 295 w 403"/>
                <a:gd name="T71" fmla="*/ 0 h 277"/>
                <a:gd name="T72" fmla="*/ 268 w 403"/>
                <a:gd name="T73" fmla="*/ 277 h 277"/>
                <a:gd name="T74" fmla="*/ 349 w 403"/>
                <a:gd name="T75" fmla="*/ 277 h 277"/>
                <a:gd name="T76" fmla="*/ 322 w 403"/>
                <a:gd name="T77" fmla="*/ 0 h 277"/>
                <a:gd name="T78" fmla="*/ 376 w 403"/>
                <a:gd name="T79" fmla="*/ 277 h 277"/>
                <a:gd name="T80" fmla="*/ 403 w 403"/>
                <a:gd name="T81" fmla="*/ 0 h 277"/>
                <a:gd name="T82" fmla="*/ 376 w 403"/>
                <a:gd name="T83" fmla="*/ 277 h 277"/>
                <a:gd name="T84" fmla="*/ 27 w 403"/>
                <a:gd name="T85" fmla="*/ 277 h 277"/>
                <a:gd name="T86" fmla="*/ 0 w 403"/>
                <a:gd name="T87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3" h="277">
                  <a:moveTo>
                    <a:pt x="356" y="10"/>
                  </a:moveTo>
                  <a:lnTo>
                    <a:pt x="358" y="0"/>
                  </a:lnTo>
                  <a:lnTo>
                    <a:pt x="366" y="0"/>
                  </a:lnTo>
                  <a:lnTo>
                    <a:pt x="368" y="10"/>
                  </a:lnTo>
                  <a:lnTo>
                    <a:pt x="366" y="16"/>
                  </a:lnTo>
                  <a:lnTo>
                    <a:pt x="358" y="16"/>
                  </a:lnTo>
                  <a:lnTo>
                    <a:pt x="356" y="10"/>
                  </a:lnTo>
                  <a:close/>
                  <a:moveTo>
                    <a:pt x="302" y="10"/>
                  </a:moveTo>
                  <a:lnTo>
                    <a:pt x="304" y="0"/>
                  </a:lnTo>
                  <a:lnTo>
                    <a:pt x="312" y="0"/>
                  </a:lnTo>
                  <a:lnTo>
                    <a:pt x="314" y="10"/>
                  </a:lnTo>
                  <a:lnTo>
                    <a:pt x="312" y="16"/>
                  </a:lnTo>
                  <a:lnTo>
                    <a:pt x="304" y="16"/>
                  </a:lnTo>
                  <a:lnTo>
                    <a:pt x="302" y="10"/>
                  </a:lnTo>
                  <a:close/>
                  <a:moveTo>
                    <a:pt x="248" y="10"/>
                  </a:moveTo>
                  <a:lnTo>
                    <a:pt x="250" y="0"/>
                  </a:lnTo>
                  <a:lnTo>
                    <a:pt x="258" y="0"/>
                  </a:lnTo>
                  <a:lnTo>
                    <a:pt x="260" y="10"/>
                  </a:lnTo>
                  <a:lnTo>
                    <a:pt x="258" y="16"/>
                  </a:lnTo>
                  <a:lnTo>
                    <a:pt x="250" y="16"/>
                  </a:lnTo>
                  <a:lnTo>
                    <a:pt x="248" y="10"/>
                  </a:lnTo>
                  <a:close/>
                  <a:moveTo>
                    <a:pt x="194" y="10"/>
                  </a:moveTo>
                  <a:lnTo>
                    <a:pt x="196" y="0"/>
                  </a:lnTo>
                  <a:lnTo>
                    <a:pt x="204" y="0"/>
                  </a:lnTo>
                  <a:lnTo>
                    <a:pt x="206" y="10"/>
                  </a:lnTo>
                  <a:lnTo>
                    <a:pt x="204" y="16"/>
                  </a:lnTo>
                  <a:lnTo>
                    <a:pt x="196" y="16"/>
                  </a:lnTo>
                  <a:lnTo>
                    <a:pt x="194" y="10"/>
                  </a:lnTo>
                  <a:close/>
                  <a:moveTo>
                    <a:pt x="140" y="10"/>
                  </a:moveTo>
                  <a:lnTo>
                    <a:pt x="142" y="0"/>
                  </a:lnTo>
                  <a:lnTo>
                    <a:pt x="150" y="0"/>
                  </a:lnTo>
                  <a:lnTo>
                    <a:pt x="152" y="10"/>
                  </a:lnTo>
                  <a:lnTo>
                    <a:pt x="150" y="16"/>
                  </a:lnTo>
                  <a:lnTo>
                    <a:pt x="142" y="16"/>
                  </a:lnTo>
                  <a:lnTo>
                    <a:pt x="140" y="10"/>
                  </a:lnTo>
                  <a:close/>
                  <a:moveTo>
                    <a:pt x="86" y="10"/>
                  </a:moveTo>
                  <a:lnTo>
                    <a:pt x="91" y="0"/>
                  </a:lnTo>
                  <a:lnTo>
                    <a:pt x="95" y="0"/>
                  </a:lnTo>
                  <a:lnTo>
                    <a:pt x="100" y="10"/>
                  </a:lnTo>
                  <a:lnTo>
                    <a:pt x="95" y="16"/>
                  </a:lnTo>
                  <a:lnTo>
                    <a:pt x="91" y="16"/>
                  </a:lnTo>
                  <a:lnTo>
                    <a:pt x="86" y="10"/>
                  </a:lnTo>
                  <a:close/>
                  <a:moveTo>
                    <a:pt x="32" y="10"/>
                  </a:moveTo>
                  <a:lnTo>
                    <a:pt x="36" y="0"/>
                  </a:lnTo>
                  <a:lnTo>
                    <a:pt x="41" y="0"/>
                  </a:lnTo>
                  <a:lnTo>
                    <a:pt x="46" y="10"/>
                  </a:lnTo>
                  <a:lnTo>
                    <a:pt x="41" y="16"/>
                  </a:lnTo>
                  <a:lnTo>
                    <a:pt x="36" y="16"/>
                  </a:lnTo>
                  <a:lnTo>
                    <a:pt x="32" y="10"/>
                  </a:lnTo>
                  <a:close/>
                  <a:moveTo>
                    <a:pt x="51" y="277"/>
                  </a:moveTo>
                  <a:lnTo>
                    <a:pt x="78" y="277"/>
                  </a:lnTo>
                  <a:lnTo>
                    <a:pt x="78" y="0"/>
                  </a:lnTo>
                  <a:lnTo>
                    <a:pt x="51" y="0"/>
                  </a:lnTo>
                  <a:lnTo>
                    <a:pt x="51" y="277"/>
                  </a:lnTo>
                  <a:close/>
                  <a:moveTo>
                    <a:pt x="105" y="277"/>
                  </a:moveTo>
                  <a:lnTo>
                    <a:pt x="132" y="277"/>
                  </a:lnTo>
                  <a:lnTo>
                    <a:pt x="132" y="0"/>
                  </a:lnTo>
                  <a:lnTo>
                    <a:pt x="105" y="0"/>
                  </a:lnTo>
                  <a:lnTo>
                    <a:pt x="105" y="277"/>
                  </a:lnTo>
                  <a:close/>
                  <a:moveTo>
                    <a:pt x="159" y="277"/>
                  </a:moveTo>
                  <a:lnTo>
                    <a:pt x="186" y="277"/>
                  </a:lnTo>
                  <a:lnTo>
                    <a:pt x="186" y="0"/>
                  </a:lnTo>
                  <a:lnTo>
                    <a:pt x="159" y="0"/>
                  </a:lnTo>
                  <a:lnTo>
                    <a:pt x="159" y="277"/>
                  </a:lnTo>
                  <a:close/>
                  <a:moveTo>
                    <a:pt x="213" y="277"/>
                  </a:moveTo>
                  <a:lnTo>
                    <a:pt x="240" y="277"/>
                  </a:lnTo>
                  <a:lnTo>
                    <a:pt x="240" y="0"/>
                  </a:lnTo>
                  <a:lnTo>
                    <a:pt x="213" y="0"/>
                  </a:lnTo>
                  <a:lnTo>
                    <a:pt x="213" y="277"/>
                  </a:lnTo>
                  <a:close/>
                  <a:moveTo>
                    <a:pt x="268" y="277"/>
                  </a:moveTo>
                  <a:lnTo>
                    <a:pt x="295" y="277"/>
                  </a:lnTo>
                  <a:lnTo>
                    <a:pt x="295" y="0"/>
                  </a:lnTo>
                  <a:lnTo>
                    <a:pt x="268" y="0"/>
                  </a:lnTo>
                  <a:lnTo>
                    <a:pt x="268" y="277"/>
                  </a:lnTo>
                  <a:close/>
                  <a:moveTo>
                    <a:pt x="322" y="277"/>
                  </a:moveTo>
                  <a:lnTo>
                    <a:pt x="349" y="277"/>
                  </a:lnTo>
                  <a:lnTo>
                    <a:pt x="349" y="0"/>
                  </a:lnTo>
                  <a:lnTo>
                    <a:pt x="322" y="0"/>
                  </a:lnTo>
                  <a:lnTo>
                    <a:pt x="322" y="277"/>
                  </a:lnTo>
                  <a:close/>
                  <a:moveTo>
                    <a:pt x="376" y="277"/>
                  </a:moveTo>
                  <a:lnTo>
                    <a:pt x="403" y="277"/>
                  </a:lnTo>
                  <a:lnTo>
                    <a:pt x="403" y="0"/>
                  </a:lnTo>
                  <a:lnTo>
                    <a:pt x="376" y="0"/>
                  </a:lnTo>
                  <a:lnTo>
                    <a:pt x="376" y="277"/>
                  </a:lnTo>
                  <a:close/>
                  <a:moveTo>
                    <a:pt x="0" y="277"/>
                  </a:moveTo>
                  <a:lnTo>
                    <a:pt x="27" y="277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27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58" name="Freeform 22"/>
            <p:cNvSpPr>
              <a:spLocks noEditPoints="1"/>
            </p:cNvSpPr>
            <p:nvPr/>
          </p:nvSpPr>
          <p:spPr bwMode="auto">
            <a:xfrm>
              <a:off x="1536" y="1526"/>
              <a:ext cx="376" cy="35"/>
            </a:xfrm>
            <a:custGeom>
              <a:avLst/>
              <a:gdLst>
                <a:gd name="T0" fmla="*/ 322 w 376"/>
                <a:gd name="T1" fmla="*/ 35 h 35"/>
                <a:gd name="T2" fmla="*/ 376 w 376"/>
                <a:gd name="T3" fmla="*/ 35 h 35"/>
                <a:gd name="T4" fmla="*/ 376 w 376"/>
                <a:gd name="T5" fmla="*/ 0 h 35"/>
                <a:gd name="T6" fmla="*/ 322 w 376"/>
                <a:gd name="T7" fmla="*/ 0 h 35"/>
                <a:gd name="T8" fmla="*/ 322 w 376"/>
                <a:gd name="T9" fmla="*/ 35 h 35"/>
                <a:gd name="T10" fmla="*/ 243 w 376"/>
                <a:gd name="T11" fmla="*/ 35 h 35"/>
                <a:gd name="T12" fmla="*/ 295 w 376"/>
                <a:gd name="T13" fmla="*/ 35 h 35"/>
                <a:gd name="T14" fmla="*/ 295 w 376"/>
                <a:gd name="T15" fmla="*/ 0 h 35"/>
                <a:gd name="T16" fmla="*/ 243 w 376"/>
                <a:gd name="T17" fmla="*/ 0 h 35"/>
                <a:gd name="T18" fmla="*/ 243 w 376"/>
                <a:gd name="T19" fmla="*/ 35 h 35"/>
                <a:gd name="T20" fmla="*/ 162 w 376"/>
                <a:gd name="T21" fmla="*/ 35 h 35"/>
                <a:gd name="T22" fmla="*/ 216 w 376"/>
                <a:gd name="T23" fmla="*/ 35 h 35"/>
                <a:gd name="T24" fmla="*/ 216 w 376"/>
                <a:gd name="T25" fmla="*/ 0 h 35"/>
                <a:gd name="T26" fmla="*/ 162 w 376"/>
                <a:gd name="T27" fmla="*/ 0 h 35"/>
                <a:gd name="T28" fmla="*/ 162 w 376"/>
                <a:gd name="T29" fmla="*/ 35 h 35"/>
                <a:gd name="T30" fmla="*/ 81 w 376"/>
                <a:gd name="T31" fmla="*/ 35 h 35"/>
                <a:gd name="T32" fmla="*/ 135 w 376"/>
                <a:gd name="T33" fmla="*/ 35 h 35"/>
                <a:gd name="T34" fmla="*/ 135 w 376"/>
                <a:gd name="T35" fmla="*/ 0 h 35"/>
                <a:gd name="T36" fmla="*/ 81 w 376"/>
                <a:gd name="T37" fmla="*/ 0 h 35"/>
                <a:gd name="T38" fmla="*/ 81 w 376"/>
                <a:gd name="T39" fmla="*/ 35 h 35"/>
                <a:gd name="T40" fmla="*/ 0 w 376"/>
                <a:gd name="T41" fmla="*/ 35 h 35"/>
                <a:gd name="T42" fmla="*/ 54 w 376"/>
                <a:gd name="T43" fmla="*/ 35 h 35"/>
                <a:gd name="T44" fmla="*/ 54 w 376"/>
                <a:gd name="T45" fmla="*/ 0 h 35"/>
                <a:gd name="T46" fmla="*/ 0 w 376"/>
                <a:gd name="T47" fmla="*/ 0 h 35"/>
                <a:gd name="T48" fmla="*/ 0 w 376"/>
                <a:gd name="T4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6" h="35">
                  <a:moveTo>
                    <a:pt x="322" y="35"/>
                  </a:moveTo>
                  <a:lnTo>
                    <a:pt x="376" y="35"/>
                  </a:lnTo>
                  <a:lnTo>
                    <a:pt x="376" y="0"/>
                  </a:lnTo>
                  <a:lnTo>
                    <a:pt x="322" y="0"/>
                  </a:lnTo>
                  <a:lnTo>
                    <a:pt x="322" y="35"/>
                  </a:lnTo>
                  <a:close/>
                  <a:moveTo>
                    <a:pt x="243" y="35"/>
                  </a:moveTo>
                  <a:lnTo>
                    <a:pt x="295" y="35"/>
                  </a:lnTo>
                  <a:lnTo>
                    <a:pt x="295" y="0"/>
                  </a:lnTo>
                  <a:lnTo>
                    <a:pt x="243" y="0"/>
                  </a:lnTo>
                  <a:lnTo>
                    <a:pt x="243" y="35"/>
                  </a:lnTo>
                  <a:close/>
                  <a:moveTo>
                    <a:pt x="162" y="35"/>
                  </a:moveTo>
                  <a:lnTo>
                    <a:pt x="216" y="35"/>
                  </a:lnTo>
                  <a:lnTo>
                    <a:pt x="216" y="0"/>
                  </a:lnTo>
                  <a:lnTo>
                    <a:pt x="162" y="0"/>
                  </a:lnTo>
                  <a:lnTo>
                    <a:pt x="162" y="35"/>
                  </a:lnTo>
                  <a:close/>
                  <a:moveTo>
                    <a:pt x="81" y="35"/>
                  </a:moveTo>
                  <a:lnTo>
                    <a:pt x="135" y="35"/>
                  </a:lnTo>
                  <a:lnTo>
                    <a:pt x="135" y="0"/>
                  </a:lnTo>
                  <a:lnTo>
                    <a:pt x="81" y="0"/>
                  </a:lnTo>
                  <a:lnTo>
                    <a:pt x="81" y="35"/>
                  </a:lnTo>
                  <a:close/>
                  <a:moveTo>
                    <a:pt x="0" y="35"/>
                  </a:moveTo>
                  <a:lnTo>
                    <a:pt x="54" y="35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59" name="Rectangle 23"/>
            <p:cNvSpPr>
              <a:spLocks noChangeArrowheads="1"/>
            </p:cNvSpPr>
            <p:nvPr/>
          </p:nvSpPr>
          <p:spPr bwMode="auto">
            <a:xfrm>
              <a:off x="2676" y="1176"/>
              <a:ext cx="431" cy="419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60" name="Rectangle 24"/>
            <p:cNvSpPr>
              <a:spLocks noChangeArrowheads="1"/>
            </p:cNvSpPr>
            <p:nvPr/>
          </p:nvSpPr>
          <p:spPr bwMode="auto">
            <a:xfrm>
              <a:off x="2691" y="1507"/>
              <a:ext cx="403" cy="69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61" name="Freeform 25"/>
            <p:cNvSpPr>
              <a:spLocks noEditPoints="1"/>
            </p:cNvSpPr>
            <p:nvPr/>
          </p:nvSpPr>
          <p:spPr bwMode="auto">
            <a:xfrm>
              <a:off x="2691" y="1195"/>
              <a:ext cx="403" cy="277"/>
            </a:xfrm>
            <a:custGeom>
              <a:avLst/>
              <a:gdLst>
                <a:gd name="T0" fmla="*/ 359 w 403"/>
                <a:gd name="T1" fmla="*/ 0 h 277"/>
                <a:gd name="T2" fmla="*/ 369 w 403"/>
                <a:gd name="T3" fmla="*/ 10 h 277"/>
                <a:gd name="T4" fmla="*/ 359 w 403"/>
                <a:gd name="T5" fmla="*/ 16 h 277"/>
                <a:gd name="T6" fmla="*/ 303 w 403"/>
                <a:gd name="T7" fmla="*/ 10 h 277"/>
                <a:gd name="T8" fmla="*/ 312 w 403"/>
                <a:gd name="T9" fmla="*/ 0 h 277"/>
                <a:gd name="T10" fmla="*/ 312 w 403"/>
                <a:gd name="T11" fmla="*/ 16 h 277"/>
                <a:gd name="T12" fmla="*/ 303 w 403"/>
                <a:gd name="T13" fmla="*/ 10 h 277"/>
                <a:gd name="T14" fmla="*/ 251 w 403"/>
                <a:gd name="T15" fmla="*/ 0 h 277"/>
                <a:gd name="T16" fmla="*/ 261 w 403"/>
                <a:gd name="T17" fmla="*/ 10 h 277"/>
                <a:gd name="T18" fmla="*/ 251 w 403"/>
                <a:gd name="T19" fmla="*/ 16 h 277"/>
                <a:gd name="T20" fmla="*/ 194 w 403"/>
                <a:gd name="T21" fmla="*/ 10 h 277"/>
                <a:gd name="T22" fmla="*/ 204 w 403"/>
                <a:gd name="T23" fmla="*/ 0 h 277"/>
                <a:gd name="T24" fmla="*/ 204 w 403"/>
                <a:gd name="T25" fmla="*/ 16 h 277"/>
                <a:gd name="T26" fmla="*/ 194 w 403"/>
                <a:gd name="T27" fmla="*/ 10 h 277"/>
                <a:gd name="T28" fmla="*/ 143 w 403"/>
                <a:gd name="T29" fmla="*/ 0 h 277"/>
                <a:gd name="T30" fmla="*/ 153 w 403"/>
                <a:gd name="T31" fmla="*/ 10 h 277"/>
                <a:gd name="T32" fmla="*/ 143 w 403"/>
                <a:gd name="T33" fmla="*/ 16 h 277"/>
                <a:gd name="T34" fmla="*/ 86 w 403"/>
                <a:gd name="T35" fmla="*/ 10 h 277"/>
                <a:gd name="T36" fmla="*/ 96 w 403"/>
                <a:gd name="T37" fmla="*/ 0 h 277"/>
                <a:gd name="T38" fmla="*/ 96 w 403"/>
                <a:gd name="T39" fmla="*/ 16 h 277"/>
                <a:gd name="T40" fmla="*/ 86 w 403"/>
                <a:gd name="T41" fmla="*/ 10 h 277"/>
                <a:gd name="T42" fmla="*/ 37 w 403"/>
                <a:gd name="T43" fmla="*/ 0 h 277"/>
                <a:gd name="T44" fmla="*/ 47 w 403"/>
                <a:gd name="T45" fmla="*/ 10 h 277"/>
                <a:gd name="T46" fmla="*/ 37 w 403"/>
                <a:gd name="T47" fmla="*/ 16 h 277"/>
                <a:gd name="T48" fmla="*/ 52 w 403"/>
                <a:gd name="T49" fmla="*/ 277 h 277"/>
                <a:gd name="T50" fmla="*/ 79 w 403"/>
                <a:gd name="T51" fmla="*/ 0 h 277"/>
                <a:gd name="T52" fmla="*/ 52 w 403"/>
                <a:gd name="T53" fmla="*/ 277 h 277"/>
                <a:gd name="T54" fmla="*/ 133 w 403"/>
                <a:gd name="T55" fmla="*/ 277 h 277"/>
                <a:gd name="T56" fmla="*/ 106 w 403"/>
                <a:gd name="T57" fmla="*/ 0 h 277"/>
                <a:gd name="T58" fmla="*/ 160 w 403"/>
                <a:gd name="T59" fmla="*/ 277 h 277"/>
                <a:gd name="T60" fmla="*/ 187 w 403"/>
                <a:gd name="T61" fmla="*/ 0 h 277"/>
                <a:gd name="T62" fmla="*/ 160 w 403"/>
                <a:gd name="T63" fmla="*/ 277 h 277"/>
                <a:gd name="T64" fmla="*/ 241 w 403"/>
                <a:gd name="T65" fmla="*/ 277 h 277"/>
                <a:gd name="T66" fmla="*/ 214 w 403"/>
                <a:gd name="T67" fmla="*/ 0 h 277"/>
                <a:gd name="T68" fmla="*/ 268 w 403"/>
                <a:gd name="T69" fmla="*/ 277 h 277"/>
                <a:gd name="T70" fmla="*/ 295 w 403"/>
                <a:gd name="T71" fmla="*/ 0 h 277"/>
                <a:gd name="T72" fmla="*/ 268 w 403"/>
                <a:gd name="T73" fmla="*/ 277 h 277"/>
                <a:gd name="T74" fmla="*/ 349 w 403"/>
                <a:gd name="T75" fmla="*/ 277 h 277"/>
                <a:gd name="T76" fmla="*/ 322 w 403"/>
                <a:gd name="T77" fmla="*/ 0 h 277"/>
                <a:gd name="T78" fmla="*/ 376 w 403"/>
                <a:gd name="T79" fmla="*/ 277 h 277"/>
                <a:gd name="T80" fmla="*/ 403 w 403"/>
                <a:gd name="T81" fmla="*/ 0 h 277"/>
                <a:gd name="T82" fmla="*/ 376 w 403"/>
                <a:gd name="T83" fmla="*/ 277 h 277"/>
                <a:gd name="T84" fmla="*/ 27 w 403"/>
                <a:gd name="T85" fmla="*/ 277 h 277"/>
                <a:gd name="T86" fmla="*/ 0 w 403"/>
                <a:gd name="T87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3" h="277">
                  <a:moveTo>
                    <a:pt x="357" y="10"/>
                  </a:moveTo>
                  <a:lnTo>
                    <a:pt x="359" y="0"/>
                  </a:lnTo>
                  <a:lnTo>
                    <a:pt x="366" y="0"/>
                  </a:lnTo>
                  <a:lnTo>
                    <a:pt x="369" y="10"/>
                  </a:lnTo>
                  <a:lnTo>
                    <a:pt x="366" y="16"/>
                  </a:lnTo>
                  <a:lnTo>
                    <a:pt x="359" y="16"/>
                  </a:lnTo>
                  <a:lnTo>
                    <a:pt x="357" y="10"/>
                  </a:lnTo>
                  <a:close/>
                  <a:moveTo>
                    <a:pt x="303" y="10"/>
                  </a:moveTo>
                  <a:lnTo>
                    <a:pt x="305" y="0"/>
                  </a:lnTo>
                  <a:lnTo>
                    <a:pt x="312" y="0"/>
                  </a:lnTo>
                  <a:lnTo>
                    <a:pt x="315" y="10"/>
                  </a:lnTo>
                  <a:lnTo>
                    <a:pt x="312" y="16"/>
                  </a:lnTo>
                  <a:lnTo>
                    <a:pt x="305" y="16"/>
                  </a:lnTo>
                  <a:lnTo>
                    <a:pt x="303" y="10"/>
                  </a:lnTo>
                  <a:close/>
                  <a:moveTo>
                    <a:pt x="248" y="10"/>
                  </a:moveTo>
                  <a:lnTo>
                    <a:pt x="251" y="0"/>
                  </a:lnTo>
                  <a:lnTo>
                    <a:pt x="258" y="0"/>
                  </a:lnTo>
                  <a:lnTo>
                    <a:pt x="261" y="10"/>
                  </a:lnTo>
                  <a:lnTo>
                    <a:pt x="258" y="16"/>
                  </a:lnTo>
                  <a:lnTo>
                    <a:pt x="251" y="16"/>
                  </a:lnTo>
                  <a:lnTo>
                    <a:pt x="248" y="10"/>
                  </a:lnTo>
                  <a:close/>
                  <a:moveTo>
                    <a:pt x="194" y="10"/>
                  </a:moveTo>
                  <a:lnTo>
                    <a:pt x="197" y="0"/>
                  </a:lnTo>
                  <a:lnTo>
                    <a:pt x="204" y="0"/>
                  </a:lnTo>
                  <a:lnTo>
                    <a:pt x="207" y="10"/>
                  </a:lnTo>
                  <a:lnTo>
                    <a:pt x="204" y="16"/>
                  </a:lnTo>
                  <a:lnTo>
                    <a:pt x="197" y="16"/>
                  </a:lnTo>
                  <a:lnTo>
                    <a:pt x="194" y="10"/>
                  </a:lnTo>
                  <a:close/>
                  <a:moveTo>
                    <a:pt x="140" y="10"/>
                  </a:moveTo>
                  <a:lnTo>
                    <a:pt x="143" y="0"/>
                  </a:lnTo>
                  <a:lnTo>
                    <a:pt x="150" y="0"/>
                  </a:lnTo>
                  <a:lnTo>
                    <a:pt x="153" y="10"/>
                  </a:lnTo>
                  <a:lnTo>
                    <a:pt x="150" y="16"/>
                  </a:lnTo>
                  <a:lnTo>
                    <a:pt x="143" y="16"/>
                  </a:lnTo>
                  <a:lnTo>
                    <a:pt x="140" y="10"/>
                  </a:lnTo>
                  <a:close/>
                  <a:moveTo>
                    <a:pt x="86" y="10"/>
                  </a:moveTo>
                  <a:lnTo>
                    <a:pt x="91" y="0"/>
                  </a:lnTo>
                  <a:lnTo>
                    <a:pt x="96" y="0"/>
                  </a:lnTo>
                  <a:lnTo>
                    <a:pt x="101" y="10"/>
                  </a:lnTo>
                  <a:lnTo>
                    <a:pt x="96" y="16"/>
                  </a:lnTo>
                  <a:lnTo>
                    <a:pt x="91" y="16"/>
                  </a:lnTo>
                  <a:lnTo>
                    <a:pt x="86" y="10"/>
                  </a:lnTo>
                  <a:close/>
                  <a:moveTo>
                    <a:pt x="32" y="10"/>
                  </a:moveTo>
                  <a:lnTo>
                    <a:pt x="37" y="0"/>
                  </a:lnTo>
                  <a:lnTo>
                    <a:pt x="42" y="0"/>
                  </a:lnTo>
                  <a:lnTo>
                    <a:pt x="47" y="10"/>
                  </a:lnTo>
                  <a:lnTo>
                    <a:pt x="42" y="16"/>
                  </a:lnTo>
                  <a:lnTo>
                    <a:pt x="37" y="16"/>
                  </a:lnTo>
                  <a:lnTo>
                    <a:pt x="32" y="10"/>
                  </a:lnTo>
                  <a:close/>
                  <a:moveTo>
                    <a:pt x="52" y="277"/>
                  </a:moveTo>
                  <a:lnTo>
                    <a:pt x="79" y="277"/>
                  </a:lnTo>
                  <a:lnTo>
                    <a:pt x="79" y="0"/>
                  </a:lnTo>
                  <a:lnTo>
                    <a:pt x="52" y="0"/>
                  </a:lnTo>
                  <a:lnTo>
                    <a:pt x="52" y="277"/>
                  </a:lnTo>
                  <a:close/>
                  <a:moveTo>
                    <a:pt x="106" y="277"/>
                  </a:moveTo>
                  <a:lnTo>
                    <a:pt x="133" y="277"/>
                  </a:lnTo>
                  <a:lnTo>
                    <a:pt x="133" y="0"/>
                  </a:lnTo>
                  <a:lnTo>
                    <a:pt x="106" y="0"/>
                  </a:lnTo>
                  <a:lnTo>
                    <a:pt x="106" y="277"/>
                  </a:lnTo>
                  <a:close/>
                  <a:moveTo>
                    <a:pt x="160" y="277"/>
                  </a:moveTo>
                  <a:lnTo>
                    <a:pt x="187" y="277"/>
                  </a:lnTo>
                  <a:lnTo>
                    <a:pt x="187" y="0"/>
                  </a:lnTo>
                  <a:lnTo>
                    <a:pt x="160" y="0"/>
                  </a:lnTo>
                  <a:lnTo>
                    <a:pt x="160" y="277"/>
                  </a:lnTo>
                  <a:close/>
                  <a:moveTo>
                    <a:pt x="214" y="277"/>
                  </a:moveTo>
                  <a:lnTo>
                    <a:pt x="241" y="277"/>
                  </a:lnTo>
                  <a:lnTo>
                    <a:pt x="241" y="0"/>
                  </a:lnTo>
                  <a:lnTo>
                    <a:pt x="214" y="0"/>
                  </a:lnTo>
                  <a:lnTo>
                    <a:pt x="214" y="277"/>
                  </a:lnTo>
                  <a:close/>
                  <a:moveTo>
                    <a:pt x="268" y="277"/>
                  </a:moveTo>
                  <a:lnTo>
                    <a:pt x="295" y="277"/>
                  </a:lnTo>
                  <a:lnTo>
                    <a:pt x="295" y="0"/>
                  </a:lnTo>
                  <a:lnTo>
                    <a:pt x="268" y="0"/>
                  </a:lnTo>
                  <a:lnTo>
                    <a:pt x="268" y="277"/>
                  </a:lnTo>
                  <a:close/>
                  <a:moveTo>
                    <a:pt x="322" y="277"/>
                  </a:moveTo>
                  <a:lnTo>
                    <a:pt x="349" y="277"/>
                  </a:lnTo>
                  <a:lnTo>
                    <a:pt x="349" y="0"/>
                  </a:lnTo>
                  <a:lnTo>
                    <a:pt x="322" y="0"/>
                  </a:lnTo>
                  <a:lnTo>
                    <a:pt x="322" y="277"/>
                  </a:lnTo>
                  <a:close/>
                  <a:moveTo>
                    <a:pt x="376" y="277"/>
                  </a:moveTo>
                  <a:lnTo>
                    <a:pt x="403" y="277"/>
                  </a:lnTo>
                  <a:lnTo>
                    <a:pt x="403" y="0"/>
                  </a:lnTo>
                  <a:lnTo>
                    <a:pt x="376" y="0"/>
                  </a:lnTo>
                  <a:lnTo>
                    <a:pt x="376" y="277"/>
                  </a:lnTo>
                  <a:close/>
                  <a:moveTo>
                    <a:pt x="0" y="277"/>
                  </a:moveTo>
                  <a:lnTo>
                    <a:pt x="27" y="277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27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62" name="Freeform 26"/>
            <p:cNvSpPr>
              <a:spLocks noEditPoints="1"/>
            </p:cNvSpPr>
            <p:nvPr/>
          </p:nvSpPr>
          <p:spPr bwMode="auto">
            <a:xfrm>
              <a:off x="2703" y="1526"/>
              <a:ext cx="377" cy="35"/>
            </a:xfrm>
            <a:custGeom>
              <a:avLst/>
              <a:gdLst>
                <a:gd name="T0" fmla="*/ 323 w 377"/>
                <a:gd name="T1" fmla="*/ 35 h 35"/>
                <a:gd name="T2" fmla="*/ 377 w 377"/>
                <a:gd name="T3" fmla="*/ 35 h 35"/>
                <a:gd name="T4" fmla="*/ 377 w 377"/>
                <a:gd name="T5" fmla="*/ 0 h 35"/>
                <a:gd name="T6" fmla="*/ 323 w 377"/>
                <a:gd name="T7" fmla="*/ 0 h 35"/>
                <a:gd name="T8" fmla="*/ 323 w 377"/>
                <a:gd name="T9" fmla="*/ 35 h 35"/>
                <a:gd name="T10" fmla="*/ 244 w 377"/>
                <a:gd name="T11" fmla="*/ 35 h 35"/>
                <a:gd name="T12" fmla="*/ 295 w 377"/>
                <a:gd name="T13" fmla="*/ 35 h 35"/>
                <a:gd name="T14" fmla="*/ 295 w 377"/>
                <a:gd name="T15" fmla="*/ 0 h 35"/>
                <a:gd name="T16" fmla="*/ 244 w 377"/>
                <a:gd name="T17" fmla="*/ 0 h 35"/>
                <a:gd name="T18" fmla="*/ 244 w 377"/>
                <a:gd name="T19" fmla="*/ 35 h 35"/>
                <a:gd name="T20" fmla="*/ 163 w 377"/>
                <a:gd name="T21" fmla="*/ 35 h 35"/>
                <a:gd name="T22" fmla="*/ 217 w 377"/>
                <a:gd name="T23" fmla="*/ 35 h 35"/>
                <a:gd name="T24" fmla="*/ 217 w 377"/>
                <a:gd name="T25" fmla="*/ 0 h 35"/>
                <a:gd name="T26" fmla="*/ 163 w 377"/>
                <a:gd name="T27" fmla="*/ 0 h 35"/>
                <a:gd name="T28" fmla="*/ 163 w 377"/>
                <a:gd name="T29" fmla="*/ 35 h 35"/>
                <a:gd name="T30" fmla="*/ 82 w 377"/>
                <a:gd name="T31" fmla="*/ 35 h 35"/>
                <a:gd name="T32" fmla="*/ 136 w 377"/>
                <a:gd name="T33" fmla="*/ 35 h 35"/>
                <a:gd name="T34" fmla="*/ 136 w 377"/>
                <a:gd name="T35" fmla="*/ 0 h 35"/>
                <a:gd name="T36" fmla="*/ 82 w 377"/>
                <a:gd name="T37" fmla="*/ 0 h 35"/>
                <a:gd name="T38" fmla="*/ 82 w 377"/>
                <a:gd name="T39" fmla="*/ 35 h 35"/>
                <a:gd name="T40" fmla="*/ 0 w 377"/>
                <a:gd name="T41" fmla="*/ 35 h 35"/>
                <a:gd name="T42" fmla="*/ 55 w 377"/>
                <a:gd name="T43" fmla="*/ 35 h 35"/>
                <a:gd name="T44" fmla="*/ 55 w 377"/>
                <a:gd name="T45" fmla="*/ 0 h 35"/>
                <a:gd name="T46" fmla="*/ 0 w 377"/>
                <a:gd name="T47" fmla="*/ 0 h 35"/>
                <a:gd name="T48" fmla="*/ 0 w 377"/>
                <a:gd name="T4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7" h="35">
                  <a:moveTo>
                    <a:pt x="323" y="35"/>
                  </a:moveTo>
                  <a:lnTo>
                    <a:pt x="377" y="35"/>
                  </a:lnTo>
                  <a:lnTo>
                    <a:pt x="377" y="0"/>
                  </a:lnTo>
                  <a:lnTo>
                    <a:pt x="323" y="0"/>
                  </a:lnTo>
                  <a:lnTo>
                    <a:pt x="323" y="35"/>
                  </a:lnTo>
                  <a:close/>
                  <a:moveTo>
                    <a:pt x="244" y="35"/>
                  </a:moveTo>
                  <a:lnTo>
                    <a:pt x="295" y="35"/>
                  </a:lnTo>
                  <a:lnTo>
                    <a:pt x="295" y="0"/>
                  </a:lnTo>
                  <a:lnTo>
                    <a:pt x="244" y="0"/>
                  </a:lnTo>
                  <a:lnTo>
                    <a:pt x="244" y="35"/>
                  </a:lnTo>
                  <a:close/>
                  <a:moveTo>
                    <a:pt x="163" y="35"/>
                  </a:moveTo>
                  <a:lnTo>
                    <a:pt x="217" y="35"/>
                  </a:lnTo>
                  <a:lnTo>
                    <a:pt x="217" y="0"/>
                  </a:lnTo>
                  <a:lnTo>
                    <a:pt x="163" y="0"/>
                  </a:lnTo>
                  <a:lnTo>
                    <a:pt x="163" y="35"/>
                  </a:lnTo>
                  <a:close/>
                  <a:moveTo>
                    <a:pt x="82" y="35"/>
                  </a:moveTo>
                  <a:lnTo>
                    <a:pt x="136" y="35"/>
                  </a:lnTo>
                  <a:lnTo>
                    <a:pt x="136" y="0"/>
                  </a:lnTo>
                  <a:lnTo>
                    <a:pt x="82" y="0"/>
                  </a:lnTo>
                  <a:lnTo>
                    <a:pt x="82" y="35"/>
                  </a:lnTo>
                  <a:close/>
                  <a:moveTo>
                    <a:pt x="0" y="35"/>
                  </a:moveTo>
                  <a:lnTo>
                    <a:pt x="55" y="35"/>
                  </a:lnTo>
                  <a:lnTo>
                    <a:pt x="55" y="0"/>
                  </a:lnTo>
                  <a:lnTo>
                    <a:pt x="0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63" name="Line 27"/>
            <p:cNvSpPr>
              <a:spLocks noChangeShapeType="1"/>
            </p:cNvSpPr>
            <p:nvPr/>
          </p:nvSpPr>
          <p:spPr bwMode="auto">
            <a:xfrm>
              <a:off x="1939" y="1386"/>
              <a:ext cx="73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564" name="Rectangle 28"/>
            <p:cNvSpPr>
              <a:spLocks noChangeArrowheads="1"/>
            </p:cNvSpPr>
            <p:nvPr/>
          </p:nvSpPr>
          <p:spPr bwMode="auto">
            <a:xfrm>
              <a:off x="2037" y="1418"/>
              <a:ext cx="587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i="0">
                  <a:solidFill>
                    <a:srgbClr val="FF0000"/>
                  </a:solidFill>
                  <a:latin typeface="Arial" charset="0"/>
                </a:rPr>
                <a:t>10.1.1.0 / 24</a:t>
              </a:r>
              <a:endParaRPr lang="en-US"/>
            </a:p>
          </p:txBody>
        </p:sp>
        <p:sp>
          <p:nvSpPr>
            <p:cNvPr id="321565" name="Rectangle 29"/>
            <p:cNvSpPr>
              <a:spLocks noChangeArrowheads="1"/>
            </p:cNvSpPr>
            <p:nvPr/>
          </p:nvSpPr>
          <p:spPr bwMode="auto">
            <a:xfrm>
              <a:off x="1966" y="1221"/>
              <a:ext cx="108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 i="0">
                  <a:latin typeface="Arial" charset="0"/>
                </a:rPr>
                <a:t>.1</a:t>
              </a:r>
              <a:endParaRPr lang="en-US"/>
            </a:p>
          </p:txBody>
        </p:sp>
        <p:sp>
          <p:nvSpPr>
            <p:cNvPr id="321566" name="Rectangle 30"/>
            <p:cNvSpPr>
              <a:spLocks noChangeArrowheads="1"/>
            </p:cNvSpPr>
            <p:nvPr/>
          </p:nvSpPr>
          <p:spPr bwMode="auto">
            <a:xfrm>
              <a:off x="2583" y="1221"/>
              <a:ext cx="108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 i="0">
                  <a:latin typeface="Arial" charset="0"/>
                </a:rPr>
                <a:t>.2</a:t>
              </a:r>
              <a:endParaRPr lang="en-US"/>
            </a:p>
          </p:txBody>
        </p:sp>
        <p:sp>
          <p:nvSpPr>
            <p:cNvPr id="321567" name="Rectangle 31"/>
            <p:cNvSpPr>
              <a:spLocks noChangeArrowheads="1"/>
            </p:cNvSpPr>
            <p:nvPr/>
          </p:nvSpPr>
          <p:spPr bwMode="auto">
            <a:xfrm>
              <a:off x="2676" y="2822"/>
              <a:ext cx="431" cy="416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68" name="Rectangle 32"/>
            <p:cNvSpPr>
              <a:spLocks noChangeArrowheads="1"/>
            </p:cNvSpPr>
            <p:nvPr/>
          </p:nvSpPr>
          <p:spPr bwMode="auto">
            <a:xfrm>
              <a:off x="2691" y="3152"/>
              <a:ext cx="403" cy="67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69" name="Freeform 33"/>
            <p:cNvSpPr>
              <a:spLocks noEditPoints="1"/>
            </p:cNvSpPr>
            <p:nvPr/>
          </p:nvSpPr>
          <p:spPr bwMode="auto">
            <a:xfrm>
              <a:off x="2691" y="2838"/>
              <a:ext cx="403" cy="279"/>
            </a:xfrm>
            <a:custGeom>
              <a:avLst/>
              <a:gdLst>
                <a:gd name="T0" fmla="*/ 359 w 403"/>
                <a:gd name="T1" fmla="*/ 0 h 279"/>
                <a:gd name="T2" fmla="*/ 369 w 403"/>
                <a:gd name="T3" fmla="*/ 9 h 279"/>
                <a:gd name="T4" fmla="*/ 359 w 403"/>
                <a:gd name="T5" fmla="*/ 15 h 279"/>
                <a:gd name="T6" fmla="*/ 303 w 403"/>
                <a:gd name="T7" fmla="*/ 9 h 279"/>
                <a:gd name="T8" fmla="*/ 312 w 403"/>
                <a:gd name="T9" fmla="*/ 0 h 279"/>
                <a:gd name="T10" fmla="*/ 312 w 403"/>
                <a:gd name="T11" fmla="*/ 15 h 279"/>
                <a:gd name="T12" fmla="*/ 303 w 403"/>
                <a:gd name="T13" fmla="*/ 9 h 279"/>
                <a:gd name="T14" fmla="*/ 251 w 403"/>
                <a:gd name="T15" fmla="*/ 0 h 279"/>
                <a:gd name="T16" fmla="*/ 261 w 403"/>
                <a:gd name="T17" fmla="*/ 9 h 279"/>
                <a:gd name="T18" fmla="*/ 251 w 403"/>
                <a:gd name="T19" fmla="*/ 15 h 279"/>
                <a:gd name="T20" fmla="*/ 194 w 403"/>
                <a:gd name="T21" fmla="*/ 9 h 279"/>
                <a:gd name="T22" fmla="*/ 204 w 403"/>
                <a:gd name="T23" fmla="*/ 0 h 279"/>
                <a:gd name="T24" fmla="*/ 204 w 403"/>
                <a:gd name="T25" fmla="*/ 15 h 279"/>
                <a:gd name="T26" fmla="*/ 194 w 403"/>
                <a:gd name="T27" fmla="*/ 9 h 279"/>
                <a:gd name="T28" fmla="*/ 143 w 403"/>
                <a:gd name="T29" fmla="*/ 0 h 279"/>
                <a:gd name="T30" fmla="*/ 153 w 403"/>
                <a:gd name="T31" fmla="*/ 9 h 279"/>
                <a:gd name="T32" fmla="*/ 143 w 403"/>
                <a:gd name="T33" fmla="*/ 15 h 279"/>
                <a:gd name="T34" fmla="*/ 86 w 403"/>
                <a:gd name="T35" fmla="*/ 9 h 279"/>
                <a:gd name="T36" fmla="*/ 96 w 403"/>
                <a:gd name="T37" fmla="*/ 0 h 279"/>
                <a:gd name="T38" fmla="*/ 96 w 403"/>
                <a:gd name="T39" fmla="*/ 15 h 279"/>
                <a:gd name="T40" fmla="*/ 86 w 403"/>
                <a:gd name="T41" fmla="*/ 9 h 279"/>
                <a:gd name="T42" fmla="*/ 37 w 403"/>
                <a:gd name="T43" fmla="*/ 0 h 279"/>
                <a:gd name="T44" fmla="*/ 47 w 403"/>
                <a:gd name="T45" fmla="*/ 9 h 279"/>
                <a:gd name="T46" fmla="*/ 37 w 403"/>
                <a:gd name="T47" fmla="*/ 15 h 279"/>
                <a:gd name="T48" fmla="*/ 52 w 403"/>
                <a:gd name="T49" fmla="*/ 279 h 279"/>
                <a:gd name="T50" fmla="*/ 79 w 403"/>
                <a:gd name="T51" fmla="*/ 0 h 279"/>
                <a:gd name="T52" fmla="*/ 52 w 403"/>
                <a:gd name="T53" fmla="*/ 279 h 279"/>
                <a:gd name="T54" fmla="*/ 133 w 403"/>
                <a:gd name="T55" fmla="*/ 279 h 279"/>
                <a:gd name="T56" fmla="*/ 106 w 403"/>
                <a:gd name="T57" fmla="*/ 0 h 279"/>
                <a:gd name="T58" fmla="*/ 160 w 403"/>
                <a:gd name="T59" fmla="*/ 279 h 279"/>
                <a:gd name="T60" fmla="*/ 187 w 403"/>
                <a:gd name="T61" fmla="*/ 0 h 279"/>
                <a:gd name="T62" fmla="*/ 160 w 403"/>
                <a:gd name="T63" fmla="*/ 279 h 279"/>
                <a:gd name="T64" fmla="*/ 241 w 403"/>
                <a:gd name="T65" fmla="*/ 279 h 279"/>
                <a:gd name="T66" fmla="*/ 214 w 403"/>
                <a:gd name="T67" fmla="*/ 0 h 279"/>
                <a:gd name="T68" fmla="*/ 268 w 403"/>
                <a:gd name="T69" fmla="*/ 279 h 279"/>
                <a:gd name="T70" fmla="*/ 295 w 403"/>
                <a:gd name="T71" fmla="*/ 0 h 279"/>
                <a:gd name="T72" fmla="*/ 268 w 403"/>
                <a:gd name="T73" fmla="*/ 279 h 279"/>
                <a:gd name="T74" fmla="*/ 349 w 403"/>
                <a:gd name="T75" fmla="*/ 279 h 279"/>
                <a:gd name="T76" fmla="*/ 322 w 403"/>
                <a:gd name="T77" fmla="*/ 0 h 279"/>
                <a:gd name="T78" fmla="*/ 376 w 403"/>
                <a:gd name="T79" fmla="*/ 279 h 279"/>
                <a:gd name="T80" fmla="*/ 403 w 403"/>
                <a:gd name="T81" fmla="*/ 0 h 279"/>
                <a:gd name="T82" fmla="*/ 376 w 403"/>
                <a:gd name="T83" fmla="*/ 279 h 279"/>
                <a:gd name="T84" fmla="*/ 27 w 403"/>
                <a:gd name="T85" fmla="*/ 279 h 279"/>
                <a:gd name="T86" fmla="*/ 0 w 403"/>
                <a:gd name="T8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3" h="279">
                  <a:moveTo>
                    <a:pt x="357" y="9"/>
                  </a:moveTo>
                  <a:lnTo>
                    <a:pt x="359" y="0"/>
                  </a:lnTo>
                  <a:lnTo>
                    <a:pt x="366" y="0"/>
                  </a:lnTo>
                  <a:lnTo>
                    <a:pt x="369" y="9"/>
                  </a:lnTo>
                  <a:lnTo>
                    <a:pt x="366" y="15"/>
                  </a:lnTo>
                  <a:lnTo>
                    <a:pt x="359" y="15"/>
                  </a:lnTo>
                  <a:lnTo>
                    <a:pt x="357" y="9"/>
                  </a:lnTo>
                  <a:close/>
                  <a:moveTo>
                    <a:pt x="303" y="9"/>
                  </a:moveTo>
                  <a:lnTo>
                    <a:pt x="305" y="0"/>
                  </a:lnTo>
                  <a:lnTo>
                    <a:pt x="312" y="0"/>
                  </a:lnTo>
                  <a:lnTo>
                    <a:pt x="315" y="9"/>
                  </a:lnTo>
                  <a:lnTo>
                    <a:pt x="312" y="15"/>
                  </a:lnTo>
                  <a:lnTo>
                    <a:pt x="305" y="15"/>
                  </a:lnTo>
                  <a:lnTo>
                    <a:pt x="303" y="9"/>
                  </a:lnTo>
                  <a:close/>
                  <a:moveTo>
                    <a:pt x="248" y="9"/>
                  </a:moveTo>
                  <a:lnTo>
                    <a:pt x="251" y="0"/>
                  </a:lnTo>
                  <a:lnTo>
                    <a:pt x="258" y="0"/>
                  </a:lnTo>
                  <a:lnTo>
                    <a:pt x="261" y="9"/>
                  </a:lnTo>
                  <a:lnTo>
                    <a:pt x="258" y="15"/>
                  </a:lnTo>
                  <a:lnTo>
                    <a:pt x="251" y="15"/>
                  </a:lnTo>
                  <a:lnTo>
                    <a:pt x="248" y="9"/>
                  </a:lnTo>
                  <a:close/>
                  <a:moveTo>
                    <a:pt x="194" y="9"/>
                  </a:moveTo>
                  <a:lnTo>
                    <a:pt x="197" y="0"/>
                  </a:lnTo>
                  <a:lnTo>
                    <a:pt x="204" y="0"/>
                  </a:lnTo>
                  <a:lnTo>
                    <a:pt x="207" y="9"/>
                  </a:lnTo>
                  <a:lnTo>
                    <a:pt x="204" y="15"/>
                  </a:lnTo>
                  <a:lnTo>
                    <a:pt x="197" y="15"/>
                  </a:lnTo>
                  <a:lnTo>
                    <a:pt x="194" y="9"/>
                  </a:lnTo>
                  <a:close/>
                  <a:moveTo>
                    <a:pt x="140" y="9"/>
                  </a:moveTo>
                  <a:lnTo>
                    <a:pt x="143" y="0"/>
                  </a:lnTo>
                  <a:lnTo>
                    <a:pt x="150" y="0"/>
                  </a:lnTo>
                  <a:lnTo>
                    <a:pt x="153" y="9"/>
                  </a:lnTo>
                  <a:lnTo>
                    <a:pt x="150" y="15"/>
                  </a:lnTo>
                  <a:lnTo>
                    <a:pt x="143" y="15"/>
                  </a:lnTo>
                  <a:lnTo>
                    <a:pt x="140" y="9"/>
                  </a:lnTo>
                  <a:close/>
                  <a:moveTo>
                    <a:pt x="86" y="9"/>
                  </a:moveTo>
                  <a:lnTo>
                    <a:pt x="91" y="0"/>
                  </a:lnTo>
                  <a:lnTo>
                    <a:pt x="96" y="0"/>
                  </a:lnTo>
                  <a:lnTo>
                    <a:pt x="101" y="9"/>
                  </a:lnTo>
                  <a:lnTo>
                    <a:pt x="96" y="15"/>
                  </a:lnTo>
                  <a:lnTo>
                    <a:pt x="91" y="15"/>
                  </a:lnTo>
                  <a:lnTo>
                    <a:pt x="86" y="9"/>
                  </a:lnTo>
                  <a:close/>
                  <a:moveTo>
                    <a:pt x="32" y="9"/>
                  </a:moveTo>
                  <a:lnTo>
                    <a:pt x="37" y="0"/>
                  </a:lnTo>
                  <a:lnTo>
                    <a:pt x="42" y="0"/>
                  </a:lnTo>
                  <a:lnTo>
                    <a:pt x="47" y="9"/>
                  </a:lnTo>
                  <a:lnTo>
                    <a:pt x="42" y="15"/>
                  </a:lnTo>
                  <a:lnTo>
                    <a:pt x="37" y="15"/>
                  </a:lnTo>
                  <a:lnTo>
                    <a:pt x="32" y="9"/>
                  </a:lnTo>
                  <a:close/>
                  <a:moveTo>
                    <a:pt x="52" y="279"/>
                  </a:moveTo>
                  <a:lnTo>
                    <a:pt x="79" y="279"/>
                  </a:lnTo>
                  <a:lnTo>
                    <a:pt x="79" y="0"/>
                  </a:lnTo>
                  <a:lnTo>
                    <a:pt x="52" y="0"/>
                  </a:lnTo>
                  <a:lnTo>
                    <a:pt x="52" y="279"/>
                  </a:lnTo>
                  <a:close/>
                  <a:moveTo>
                    <a:pt x="106" y="279"/>
                  </a:moveTo>
                  <a:lnTo>
                    <a:pt x="133" y="279"/>
                  </a:lnTo>
                  <a:lnTo>
                    <a:pt x="133" y="0"/>
                  </a:lnTo>
                  <a:lnTo>
                    <a:pt x="106" y="0"/>
                  </a:lnTo>
                  <a:lnTo>
                    <a:pt x="106" y="279"/>
                  </a:lnTo>
                  <a:close/>
                  <a:moveTo>
                    <a:pt x="160" y="279"/>
                  </a:moveTo>
                  <a:lnTo>
                    <a:pt x="187" y="279"/>
                  </a:lnTo>
                  <a:lnTo>
                    <a:pt x="187" y="0"/>
                  </a:lnTo>
                  <a:lnTo>
                    <a:pt x="160" y="0"/>
                  </a:lnTo>
                  <a:lnTo>
                    <a:pt x="160" y="279"/>
                  </a:lnTo>
                  <a:close/>
                  <a:moveTo>
                    <a:pt x="214" y="279"/>
                  </a:moveTo>
                  <a:lnTo>
                    <a:pt x="241" y="279"/>
                  </a:lnTo>
                  <a:lnTo>
                    <a:pt x="241" y="0"/>
                  </a:lnTo>
                  <a:lnTo>
                    <a:pt x="214" y="0"/>
                  </a:lnTo>
                  <a:lnTo>
                    <a:pt x="214" y="279"/>
                  </a:lnTo>
                  <a:close/>
                  <a:moveTo>
                    <a:pt x="268" y="279"/>
                  </a:moveTo>
                  <a:lnTo>
                    <a:pt x="295" y="279"/>
                  </a:lnTo>
                  <a:lnTo>
                    <a:pt x="295" y="0"/>
                  </a:lnTo>
                  <a:lnTo>
                    <a:pt x="268" y="0"/>
                  </a:lnTo>
                  <a:lnTo>
                    <a:pt x="268" y="279"/>
                  </a:lnTo>
                  <a:close/>
                  <a:moveTo>
                    <a:pt x="322" y="279"/>
                  </a:moveTo>
                  <a:lnTo>
                    <a:pt x="349" y="279"/>
                  </a:lnTo>
                  <a:lnTo>
                    <a:pt x="349" y="0"/>
                  </a:lnTo>
                  <a:lnTo>
                    <a:pt x="322" y="0"/>
                  </a:lnTo>
                  <a:lnTo>
                    <a:pt x="322" y="279"/>
                  </a:lnTo>
                  <a:close/>
                  <a:moveTo>
                    <a:pt x="376" y="279"/>
                  </a:moveTo>
                  <a:lnTo>
                    <a:pt x="403" y="279"/>
                  </a:lnTo>
                  <a:lnTo>
                    <a:pt x="403" y="0"/>
                  </a:lnTo>
                  <a:lnTo>
                    <a:pt x="376" y="0"/>
                  </a:lnTo>
                  <a:lnTo>
                    <a:pt x="376" y="279"/>
                  </a:lnTo>
                  <a:close/>
                  <a:moveTo>
                    <a:pt x="0" y="279"/>
                  </a:moveTo>
                  <a:lnTo>
                    <a:pt x="27" y="279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70" name="Freeform 34"/>
            <p:cNvSpPr>
              <a:spLocks noEditPoints="1"/>
            </p:cNvSpPr>
            <p:nvPr/>
          </p:nvSpPr>
          <p:spPr bwMode="auto">
            <a:xfrm>
              <a:off x="2703" y="3168"/>
              <a:ext cx="377" cy="35"/>
            </a:xfrm>
            <a:custGeom>
              <a:avLst/>
              <a:gdLst>
                <a:gd name="T0" fmla="*/ 323 w 377"/>
                <a:gd name="T1" fmla="*/ 35 h 35"/>
                <a:gd name="T2" fmla="*/ 377 w 377"/>
                <a:gd name="T3" fmla="*/ 35 h 35"/>
                <a:gd name="T4" fmla="*/ 377 w 377"/>
                <a:gd name="T5" fmla="*/ 0 h 35"/>
                <a:gd name="T6" fmla="*/ 323 w 377"/>
                <a:gd name="T7" fmla="*/ 0 h 35"/>
                <a:gd name="T8" fmla="*/ 323 w 377"/>
                <a:gd name="T9" fmla="*/ 35 h 35"/>
                <a:gd name="T10" fmla="*/ 244 w 377"/>
                <a:gd name="T11" fmla="*/ 35 h 35"/>
                <a:gd name="T12" fmla="*/ 295 w 377"/>
                <a:gd name="T13" fmla="*/ 35 h 35"/>
                <a:gd name="T14" fmla="*/ 295 w 377"/>
                <a:gd name="T15" fmla="*/ 0 h 35"/>
                <a:gd name="T16" fmla="*/ 244 w 377"/>
                <a:gd name="T17" fmla="*/ 0 h 35"/>
                <a:gd name="T18" fmla="*/ 244 w 377"/>
                <a:gd name="T19" fmla="*/ 35 h 35"/>
                <a:gd name="T20" fmla="*/ 163 w 377"/>
                <a:gd name="T21" fmla="*/ 35 h 35"/>
                <a:gd name="T22" fmla="*/ 217 w 377"/>
                <a:gd name="T23" fmla="*/ 35 h 35"/>
                <a:gd name="T24" fmla="*/ 217 w 377"/>
                <a:gd name="T25" fmla="*/ 0 h 35"/>
                <a:gd name="T26" fmla="*/ 163 w 377"/>
                <a:gd name="T27" fmla="*/ 0 h 35"/>
                <a:gd name="T28" fmla="*/ 163 w 377"/>
                <a:gd name="T29" fmla="*/ 35 h 35"/>
                <a:gd name="T30" fmla="*/ 82 w 377"/>
                <a:gd name="T31" fmla="*/ 35 h 35"/>
                <a:gd name="T32" fmla="*/ 136 w 377"/>
                <a:gd name="T33" fmla="*/ 35 h 35"/>
                <a:gd name="T34" fmla="*/ 136 w 377"/>
                <a:gd name="T35" fmla="*/ 0 h 35"/>
                <a:gd name="T36" fmla="*/ 82 w 377"/>
                <a:gd name="T37" fmla="*/ 0 h 35"/>
                <a:gd name="T38" fmla="*/ 82 w 377"/>
                <a:gd name="T39" fmla="*/ 35 h 35"/>
                <a:gd name="T40" fmla="*/ 0 w 377"/>
                <a:gd name="T41" fmla="*/ 35 h 35"/>
                <a:gd name="T42" fmla="*/ 55 w 377"/>
                <a:gd name="T43" fmla="*/ 35 h 35"/>
                <a:gd name="T44" fmla="*/ 55 w 377"/>
                <a:gd name="T45" fmla="*/ 0 h 35"/>
                <a:gd name="T46" fmla="*/ 0 w 377"/>
                <a:gd name="T47" fmla="*/ 0 h 35"/>
                <a:gd name="T48" fmla="*/ 0 w 377"/>
                <a:gd name="T4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7" h="35">
                  <a:moveTo>
                    <a:pt x="323" y="35"/>
                  </a:moveTo>
                  <a:lnTo>
                    <a:pt x="377" y="35"/>
                  </a:lnTo>
                  <a:lnTo>
                    <a:pt x="377" y="0"/>
                  </a:lnTo>
                  <a:lnTo>
                    <a:pt x="323" y="0"/>
                  </a:lnTo>
                  <a:lnTo>
                    <a:pt x="323" y="35"/>
                  </a:lnTo>
                  <a:close/>
                  <a:moveTo>
                    <a:pt x="244" y="35"/>
                  </a:moveTo>
                  <a:lnTo>
                    <a:pt x="295" y="35"/>
                  </a:lnTo>
                  <a:lnTo>
                    <a:pt x="295" y="0"/>
                  </a:lnTo>
                  <a:lnTo>
                    <a:pt x="244" y="0"/>
                  </a:lnTo>
                  <a:lnTo>
                    <a:pt x="244" y="35"/>
                  </a:lnTo>
                  <a:close/>
                  <a:moveTo>
                    <a:pt x="163" y="35"/>
                  </a:moveTo>
                  <a:lnTo>
                    <a:pt x="217" y="35"/>
                  </a:lnTo>
                  <a:lnTo>
                    <a:pt x="217" y="0"/>
                  </a:lnTo>
                  <a:lnTo>
                    <a:pt x="163" y="0"/>
                  </a:lnTo>
                  <a:lnTo>
                    <a:pt x="163" y="35"/>
                  </a:lnTo>
                  <a:close/>
                  <a:moveTo>
                    <a:pt x="82" y="35"/>
                  </a:moveTo>
                  <a:lnTo>
                    <a:pt x="136" y="35"/>
                  </a:lnTo>
                  <a:lnTo>
                    <a:pt x="136" y="0"/>
                  </a:lnTo>
                  <a:lnTo>
                    <a:pt x="82" y="0"/>
                  </a:lnTo>
                  <a:lnTo>
                    <a:pt x="82" y="35"/>
                  </a:lnTo>
                  <a:close/>
                  <a:moveTo>
                    <a:pt x="0" y="35"/>
                  </a:moveTo>
                  <a:lnTo>
                    <a:pt x="55" y="35"/>
                  </a:lnTo>
                  <a:lnTo>
                    <a:pt x="55" y="0"/>
                  </a:lnTo>
                  <a:lnTo>
                    <a:pt x="0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71" name="Rectangle 35"/>
            <p:cNvSpPr>
              <a:spLocks noChangeArrowheads="1"/>
            </p:cNvSpPr>
            <p:nvPr/>
          </p:nvSpPr>
          <p:spPr bwMode="auto">
            <a:xfrm>
              <a:off x="3906" y="2822"/>
              <a:ext cx="430" cy="416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72" name="Rectangle 36"/>
            <p:cNvSpPr>
              <a:spLocks noChangeArrowheads="1"/>
            </p:cNvSpPr>
            <p:nvPr/>
          </p:nvSpPr>
          <p:spPr bwMode="auto">
            <a:xfrm>
              <a:off x="3920" y="3152"/>
              <a:ext cx="403" cy="67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73" name="Freeform 37"/>
            <p:cNvSpPr>
              <a:spLocks noEditPoints="1"/>
            </p:cNvSpPr>
            <p:nvPr/>
          </p:nvSpPr>
          <p:spPr bwMode="auto">
            <a:xfrm>
              <a:off x="3920" y="2838"/>
              <a:ext cx="403" cy="279"/>
            </a:xfrm>
            <a:custGeom>
              <a:avLst/>
              <a:gdLst>
                <a:gd name="T0" fmla="*/ 359 w 403"/>
                <a:gd name="T1" fmla="*/ 0 h 279"/>
                <a:gd name="T2" fmla="*/ 369 w 403"/>
                <a:gd name="T3" fmla="*/ 9 h 279"/>
                <a:gd name="T4" fmla="*/ 359 w 403"/>
                <a:gd name="T5" fmla="*/ 15 h 279"/>
                <a:gd name="T6" fmla="*/ 303 w 403"/>
                <a:gd name="T7" fmla="*/ 9 h 279"/>
                <a:gd name="T8" fmla="*/ 312 w 403"/>
                <a:gd name="T9" fmla="*/ 0 h 279"/>
                <a:gd name="T10" fmla="*/ 312 w 403"/>
                <a:gd name="T11" fmla="*/ 15 h 279"/>
                <a:gd name="T12" fmla="*/ 303 w 403"/>
                <a:gd name="T13" fmla="*/ 9 h 279"/>
                <a:gd name="T14" fmla="*/ 251 w 403"/>
                <a:gd name="T15" fmla="*/ 0 h 279"/>
                <a:gd name="T16" fmla="*/ 261 w 403"/>
                <a:gd name="T17" fmla="*/ 9 h 279"/>
                <a:gd name="T18" fmla="*/ 251 w 403"/>
                <a:gd name="T19" fmla="*/ 15 h 279"/>
                <a:gd name="T20" fmla="*/ 194 w 403"/>
                <a:gd name="T21" fmla="*/ 9 h 279"/>
                <a:gd name="T22" fmla="*/ 204 w 403"/>
                <a:gd name="T23" fmla="*/ 0 h 279"/>
                <a:gd name="T24" fmla="*/ 204 w 403"/>
                <a:gd name="T25" fmla="*/ 15 h 279"/>
                <a:gd name="T26" fmla="*/ 194 w 403"/>
                <a:gd name="T27" fmla="*/ 9 h 279"/>
                <a:gd name="T28" fmla="*/ 143 w 403"/>
                <a:gd name="T29" fmla="*/ 0 h 279"/>
                <a:gd name="T30" fmla="*/ 153 w 403"/>
                <a:gd name="T31" fmla="*/ 9 h 279"/>
                <a:gd name="T32" fmla="*/ 143 w 403"/>
                <a:gd name="T33" fmla="*/ 15 h 279"/>
                <a:gd name="T34" fmla="*/ 86 w 403"/>
                <a:gd name="T35" fmla="*/ 9 h 279"/>
                <a:gd name="T36" fmla="*/ 96 w 403"/>
                <a:gd name="T37" fmla="*/ 0 h 279"/>
                <a:gd name="T38" fmla="*/ 96 w 403"/>
                <a:gd name="T39" fmla="*/ 15 h 279"/>
                <a:gd name="T40" fmla="*/ 86 w 403"/>
                <a:gd name="T41" fmla="*/ 9 h 279"/>
                <a:gd name="T42" fmla="*/ 37 w 403"/>
                <a:gd name="T43" fmla="*/ 0 h 279"/>
                <a:gd name="T44" fmla="*/ 47 w 403"/>
                <a:gd name="T45" fmla="*/ 9 h 279"/>
                <a:gd name="T46" fmla="*/ 37 w 403"/>
                <a:gd name="T47" fmla="*/ 15 h 279"/>
                <a:gd name="T48" fmla="*/ 52 w 403"/>
                <a:gd name="T49" fmla="*/ 279 h 279"/>
                <a:gd name="T50" fmla="*/ 79 w 403"/>
                <a:gd name="T51" fmla="*/ 0 h 279"/>
                <a:gd name="T52" fmla="*/ 52 w 403"/>
                <a:gd name="T53" fmla="*/ 279 h 279"/>
                <a:gd name="T54" fmla="*/ 133 w 403"/>
                <a:gd name="T55" fmla="*/ 279 h 279"/>
                <a:gd name="T56" fmla="*/ 106 w 403"/>
                <a:gd name="T57" fmla="*/ 0 h 279"/>
                <a:gd name="T58" fmla="*/ 160 w 403"/>
                <a:gd name="T59" fmla="*/ 279 h 279"/>
                <a:gd name="T60" fmla="*/ 187 w 403"/>
                <a:gd name="T61" fmla="*/ 0 h 279"/>
                <a:gd name="T62" fmla="*/ 160 w 403"/>
                <a:gd name="T63" fmla="*/ 279 h 279"/>
                <a:gd name="T64" fmla="*/ 241 w 403"/>
                <a:gd name="T65" fmla="*/ 279 h 279"/>
                <a:gd name="T66" fmla="*/ 214 w 403"/>
                <a:gd name="T67" fmla="*/ 0 h 279"/>
                <a:gd name="T68" fmla="*/ 268 w 403"/>
                <a:gd name="T69" fmla="*/ 279 h 279"/>
                <a:gd name="T70" fmla="*/ 295 w 403"/>
                <a:gd name="T71" fmla="*/ 0 h 279"/>
                <a:gd name="T72" fmla="*/ 268 w 403"/>
                <a:gd name="T73" fmla="*/ 279 h 279"/>
                <a:gd name="T74" fmla="*/ 349 w 403"/>
                <a:gd name="T75" fmla="*/ 279 h 279"/>
                <a:gd name="T76" fmla="*/ 322 w 403"/>
                <a:gd name="T77" fmla="*/ 0 h 279"/>
                <a:gd name="T78" fmla="*/ 376 w 403"/>
                <a:gd name="T79" fmla="*/ 279 h 279"/>
                <a:gd name="T80" fmla="*/ 403 w 403"/>
                <a:gd name="T81" fmla="*/ 0 h 279"/>
                <a:gd name="T82" fmla="*/ 376 w 403"/>
                <a:gd name="T83" fmla="*/ 279 h 279"/>
                <a:gd name="T84" fmla="*/ 27 w 403"/>
                <a:gd name="T85" fmla="*/ 279 h 279"/>
                <a:gd name="T86" fmla="*/ 0 w 403"/>
                <a:gd name="T8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3" h="279">
                  <a:moveTo>
                    <a:pt x="357" y="9"/>
                  </a:moveTo>
                  <a:lnTo>
                    <a:pt x="359" y="0"/>
                  </a:lnTo>
                  <a:lnTo>
                    <a:pt x="367" y="0"/>
                  </a:lnTo>
                  <a:lnTo>
                    <a:pt x="369" y="9"/>
                  </a:lnTo>
                  <a:lnTo>
                    <a:pt x="367" y="15"/>
                  </a:lnTo>
                  <a:lnTo>
                    <a:pt x="359" y="15"/>
                  </a:lnTo>
                  <a:lnTo>
                    <a:pt x="357" y="9"/>
                  </a:lnTo>
                  <a:close/>
                  <a:moveTo>
                    <a:pt x="303" y="9"/>
                  </a:moveTo>
                  <a:lnTo>
                    <a:pt x="305" y="0"/>
                  </a:lnTo>
                  <a:lnTo>
                    <a:pt x="312" y="0"/>
                  </a:lnTo>
                  <a:lnTo>
                    <a:pt x="315" y="9"/>
                  </a:lnTo>
                  <a:lnTo>
                    <a:pt x="312" y="15"/>
                  </a:lnTo>
                  <a:lnTo>
                    <a:pt x="305" y="15"/>
                  </a:lnTo>
                  <a:lnTo>
                    <a:pt x="303" y="9"/>
                  </a:lnTo>
                  <a:close/>
                  <a:moveTo>
                    <a:pt x="249" y="9"/>
                  </a:moveTo>
                  <a:lnTo>
                    <a:pt x="251" y="0"/>
                  </a:lnTo>
                  <a:lnTo>
                    <a:pt x="258" y="0"/>
                  </a:lnTo>
                  <a:lnTo>
                    <a:pt x="261" y="9"/>
                  </a:lnTo>
                  <a:lnTo>
                    <a:pt x="258" y="15"/>
                  </a:lnTo>
                  <a:lnTo>
                    <a:pt x="251" y="15"/>
                  </a:lnTo>
                  <a:lnTo>
                    <a:pt x="249" y="9"/>
                  </a:lnTo>
                  <a:close/>
                  <a:moveTo>
                    <a:pt x="194" y="9"/>
                  </a:moveTo>
                  <a:lnTo>
                    <a:pt x="197" y="0"/>
                  </a:lnTo>
                  <a:lnTo>
                    <a:pt x="204" y="0"/>
                  </a:lnTo>
                  <a:lnTo>
                    <a:pt x="207" y="9"/>
                  </a:lnTo>
                  <a:lnTo>
                    <a:pt x="204" y="15"/>
                  </a:lnTo>
                  <a:lnTo>
                    <a:pt x="197" y="15"/>
                  </a:lnTo>
                  <a:lnTo>
                    <a:pt x="194" y="9"/>
                  </a:lnTo>
                  <a:close/>
                  <a:moveTo>
                    <a:pt x="140" y="9"/>
                  </a:moveTo>
                  <a:lnTo>
                    <a:pt x="143" y="0"/>
                  </a:lnTo>
                  <a:lnTo>
                    <a:pt x="150" y="0"/>
                  </a:lnTo>
                  <a:lnTo>
                    <a:pt x="153" y="9"/>
                  </a:lnTo>
                  <a:lnTo>
                    <a:pt x="150" y="15"/>
                  </a:lnTo>
                  <a:lnTo>
                    <a:pt x="143" y="15"/>
                  </a:lnTo>
                  <a:lnTo>
                    <a:pt x="140" y="9"/>
                  </a:lnTo>
                  <a:close/>
                  <a:moveTo>
                    <a:pt x="86" y="9"/>
                  </a:moveTo>
                  <a:lnTo>
                    <a:pt x="91" y="0"/>
                  </a:lnTo>
                  <a:lnTo>
                    <a:pt x="96" y="0"/>
                  </a:lnTo>
                  <a:lnTo>
                    <a:pt x="101" y="9"/>
                  </a:lnTo>
                  <a:lnTo>
                    <a:pt x="96" y="15"/>
                  </a:lnTo>
                  <a:lnTo>
                    <a:pt x="91" y="15"/>
                  </a:lnTo>
                  <a:lnTo>
                    <a:pt x="86" y="9"/>
                  </a:lnTo>
                  <a:close/>
                  <a:moveTo>
                    <a:pt x="32" y="9"/>
                  </a:moveTo>
                  <a:lnTo>
                    <a:pt x="37" y="0"/>
                  </a:lnTo>
                  <a:lnTo>
                    <a:pt x="42" y="0"/>
                  </a:lnTo>
                  <a:lnTo>
                    <a:pt x="47" y="9"/>
                  </a:lnTo>
                  <a:lnTo>
                    <a:pt x="42" y="15"/>
                  </a:lnTo>
                  <a:lnTo>
                    <a:pt x="37" y="15"/>
                  </a:lnTo>
                  <a:lnTo>
                    <a:pt x="32" y="9"/>
                  </a:lnTo>
                  <a:close/>
                  <a:moveTo>
                    <a:pt x="52" y="279"/>
                  </a:moveTo>
                  <a:lnTo>
                    <a:pt x="79" y="279"/>
                  </a:lnTo>
                  <a:lnTo>
                    <a:pt x="79" y="0"/>
                  </a:lnTo>
                  <a:lnTo>
                    <a:pt x="52" y="0"/>
                  </a:lnTo>
                  <a:lnTo>
                    <a:pt x="52" y="279"/>
                  </a:lnTo>
                  <a:close/>
                  <a:moveTo>
                    <a:pt x="106" y="279"/>
                  </a:moveTo>
                  <a:lnTo>
                    <a:pt x="133" y="279"/>
                  </a:lnTo>
                  <a:lnTo>
                    <a:pt x="133" y="0"/>
                  </a:lnTo>
                  <a:lnTo>
                    <a:pt x="106" y="0"/>
                  </a:lnTo>
                  <a:lnTo>
                    <a:pt x="106" y="279"/>
                  </a:lnTo>
                  <a:close/>
                  <a:moveTo>
                    <a:pt x="160" y="279"/>
                  </a:moveTo>
                  <a:lnTo>
                    <a:pt x="187" y="279"/>
                  </a:lnTo>
                  <a:lnTo>
                    <a:pt x="187" y="0"/>
                  </a:lnTo>
                  <a:lnTo>
                    <a:pt x="160" y="0"/>
                  </a:lnTo>
                  <a:lnTo>
                    <a:pt x="160" y="279"/>
                  </a:lnTo>
                  <a:close/>
                  <a:moveTo>
                    <a:pt x="214" y="279"/>
                  </a:moveTo>
                  <a:lnTo>
                    <a:pt x="241" y="279"/>
                  </a:lnTo>
                  <a:lnTo>
                    <a:pt x="241" y="0"/>
                  </a:lnTo>
                  <a:lnTo>
                    <a:pt x="214" y="0"/>
                  </a:lnTo>
                  <a:lnTo>
                    <a:pt x="214" y="279"/>
                  </a:lnTo>
                  <a:close/>
                  <a:moveTo>
                    <a:pt x="268" y="279"/>
                  </a:moveTo>
                  <a:lnTo>
                    <a:pt x="295" y="279"/>
                  </a:lnTo>
                  <a:lnTo>
                    <a:pt x="295" y="0"/>
                  </a:lnTo>
                  <a:lnTo>
                    <a:pt x="268" y="0"/>
                  </a:lnTo>
                  <a:lnTo>
                    <a:pt x="268" y="279"/>
                  </a:lnTo>
                  <a:close/>
                  <a:moveTo>
                    <a:pt x="322" y="279"/>
                  </a:moveTo>
                  <a:lnTo>
                    <a:pt x="349" y="279"/>
                  </a:lnTo>
                  <a:lnTo>
                    <a:pt x="349" y="0"/>
                  </a:lnTo>
                  <a:lnTo>
                    <a:pt x="322" y="0"/>
                  </a:lnTo>
                  <a:lnTo>
                    <a:pt x="322" y="279"/>
                  </a:lnTo>
                  <a:close/>
                  <a:moveTo>
                    <a:pt x="376" y="279"/>
                  </a:moveTo>
                  <a:lnTo>
                    <a:pt x="403" y="279"/>
                  </a:lnTo>
                  <a:lnTo>
                    <a:pt x="403" y="0"/>
                  </a:lnTo>
                  <a:lnTo>
                    <a:pt x="376" y="0"/>
                  </a:lnTo>
                  <a:lnTo>
                    <a:pt x="376" y="279"/>
                  </a:lnTo>
                  <a:close/>
                  <a:moveTo>
                    <a:pt x="0" y="279"/>
                  </a:moveTo>
                  <a:lnTo>
                    <a:pt x="27" y="279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74" name="Freeform 38"/>
            <p:cNvSpPr>
              <a:spLocks noEditPoints="1"/>
            </p:cNvSpPr>
            <p:nvPr/>
          </p:nvSpPr>
          <p:spPr bwMode="auto">
            <a:xfrm>
              <a:off x="3933" y="3168"/>
              <a:ext cx="376" cy="35"/>
            </a:xfrm>
            <a:custGeom>
              <a:avLst/>
              <a:gdLst>
                <a:gd name="T0" fmla="*/ 322 w 376"/>
                <a:gd name="T1" fmla="*/ 35 h 35"/>
                <a:gd name="T2" fmla="*/ 376 w 376"/>
                <a:gd name="T3" fmla="*/ 35 h 35"/>
                <a:gd name="T4" fmla="*/ 376 w 376"/>
                <a:gd name="T5" fmla="*/ 0 h 35"/>
                <a:gd name="T6" fmla="*/ 322 w 376"/>
                <a:gd name="T7" fmla="*/ 0 h 35"/>
                <a:gd name="T8" fmla="*/ 322 w 376"/>
                <a:gd name="T9" fmla="*/ 35 h 35"/>
                <a:gd name="T10" fmla="*/ 243 w 376"/>
                <a:gd name="T11" fmla="*/ 35 h 35"/>
                <a:gd name="T12" fmla="*/ 295 w 376"/>
                <a:gd name="T13" fmla="*/ 35 h 35"/>
                <a:gd name="T14" fmla="*/ 295 w 376"/>
                <a:gd name="T15" fmla="*/ 0 h 35"/>
                <a:gd name="T16" fmla="*/ 243 w 376"/>
                <a:gd name="T17" fmla="*/ 0 h 35"/>
                <a:gd name="T18" fmla="*/ 243 w 376"/>
                <a:gd name="T19" fmla="*/ 35 h 35"/>
                <a:gd name="T20" fmla="*/ 162 w 376"/>
                <a:gd name="T21" fmla="*/ 35 h 35"/>
                <a:gd name="T22" fmla="*/ 216 w 376"/>
                <a:gd name="T23" fmla="*/ 35 h 35"/>
                <a:gd name="T24" fmla="*/ 216 w 376"/>
                <a:gd name="T25" fmla="*/ 0 h 35"/>
                <a:gd name="T26" fmla="*/ 162 w 376"/>
                <a:gd name="T27" fmla="*/ 0 h 35"/>
                <a:gd name="T28" fmla="*/ 162 w 376"/>
                <a:gd name="T29" fmla="*/ 35 h 35"/>
                <a:gd name="T30" fmla="*/ 81 w 376"/>
                <a:gd name="T31" fmla="*/ 35 h 35"/>
                <a:gd name="T32" fmla="*/ 135 w 376"/>
                <a:gd name="T33" fmla="*/ 35 h 35"/>
                <a:gd name="T34" fmla="*/ 135 w 376"/>
                <a:gd name="T35" fmla="*/ 0 h 35"/>
                <a:gd name="T36" fmla="*/ 81 w 376"/>
                <a:gd name="T37" fmla="*/ 0 h 35"/>
                <a:gd name="T38" fmla="*/ 81 w 376"/>
                <a:gd name="T39" fmla="*/ 35 h 35"/>
                <a:gd name="T40" fmla="*/ 0 w 376"/>
                <a:gd name="T41" fmla="*/ 35 h 35"/>
                <a:gd name="T42" fmla="*/ 54 w 376"/>
                <a:gd name="T43" fmla="*/ 35 h 35"/>
                <a:gd name="T44" fmla="*/ 54 w 376"/>
                <a:gd name="T45" fmla="*/ 0 h 35"/>
                <a:gd name="T46" fmla="*/ 0 w 376"/>
                <a:gd name="T47" fmla="*/ 0 h 35"/>
                <a:gd name="T48" fmla="*/ 0 w 376"/>
                <a:gd name="T4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6" h="35">
                  <a:moveTo>
                    <a:pt x="322" y="35"/>
                  </a:moveTo>
                  <a:lnTo>
                    <a:pt x="376" y="35"/>
                  </a:lnTo>
                  <a:lnTo>
                    <a:pt x="376" y="0"/>
                  </a:lnTo>
                  <a:lnTo>
                    <a:pt x="322" y="0"/>
                  </a:lnTo>
                  <a:lnTo>
                    <a:pt x="322" y="35"/>
                  </a:lnTo>
                  <a:close/>
                  <a:moveTo>
                    <a:pt x="243" y="35"/>
                  </a:moveTo>
                  <a:lnTo>
                    <a:pt x="295" y="35"/>
                  </a:lnTo>
                  <a:lnTo>
                    <a:pt x="295" y="0"/>
                  </a:lnTo>
                  <a:lnTo>
                    <a:pt x="243" y="0"/>
                  </a:lnTo>
                  <a:lnTo>
                    <a:pt x="243" y="35"/>
                  </a:lnTo>
                  <a:close/>
                  <a:moveTo>
                    <a:pt x="162" y="35"/>
                  </a:moveTo>
                  <a:lnTo>
                    <a:pt x="216" y="35"/>
                  </a:lnTo>
                  <a:lnTo>
                    <a:pt x="216" y="0"/>
                  </a:lnTo>
                  <a:lnTo>
                    <a:pt x="162" y="0"/>
                  </a:lnTo>
                  <a:lnTo>
                    <a:pt x="162" y="35"/>
                  </a:lnTo>
                  <a:close/>
                  <a:moveTo>
                    <a:pt x="81" y="35"/>
                  </a:moveTo>
                  <a:lnTo>
                    <a:pt x="135" y="35"/>
                  </a:lnTo>
                  <a:lnTo>
                    <a:pt x="135" y="0"/>
                  </a:lnTo>
                  <a:lnTo>
                    <a:pt x="81" y="0"/>
                  </a:lnTo>
                  <a:lnTo>
                    <a:pt x="81" y="35"/>
                  </a:lnTo>
                  <a:close/>
                  <a:moveTo>
                    <a:pt x="0" y="35"/>
                  </a:moveTo>
                  <a:lnTo>
                    <a:pt x="54" y="35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75" name="Rectangle 39"/>
            <p:cNvSpPr>
              <a:spLocks noChangeArrowheads="1"/>
            </p:cNvSpPr>
            <p:nvPr/>
          </p:nvSpPr>
          <p:spPr bwMode="auto">
            <a:xfrm>
              <a:off x="3906" y="1176"/>
              <a:ext cx="430" cy="419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76" name="Rectangle 40"/>
            <p:cNvSpPr>
              <a:spLocks noChangeArrowheads="1"/>
            </p:cNvSpPr>
            <p:nvPr/>
          </p:nvSpPr>
          <p:spPr bwMode="auto">
            <a:xfrm>
              <a:off x="3920" y="1507"/>
              <a:ext cx="403" cy="69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77" name="Freeform 41"/>
            <p:cNvSpPr>
              <a:spLocks noEditPoints="1"/>
            </p:cNvSpPr>
            <p:nvPr/>
          </p:nvSpPr>
          <p:spPr bwMode="auto">
            <a:xfrm>
              <a:off x="3920" y="1195"/>
              <a:ext cx="403" cy="277"/>
            </a:xfrm>
            <a:custGeom>
              <a:avLst/>
              <a:gdLst>
                <a:gd name="T0" fmla="*/ 359 w 403"/>
                <a:gd name="T1" fmla="*/ 0 h 277"/>
                <a:gd name="T2" fmla="*/ 369 w 403"/>
                <a:gd name="T3" fmla="*/ 10 h 277"/>
                <a:gd name="T4" fmla="*/ 359 w 403"/>
                <a:gd name="T5" fmla="*/ 16 h 277"/>
                <a:gd name="T6" fmla="*/ 303 w 403"/>
                <a:gd name="T7" fmla="*/ 10 h 277"/>
                <a:gd name="T8" fmla="*/ 312 w 403"/>
                <a:gd name="T9" fmla="*/ 0 h 277"/>
                <a:gd name="T10" fmla="*/ 312 w 403"/>
                <a:gd name="T11" fmla="*/ 16 h 277"/>
                <a:gd name="T12" fmla="*/ 303 w 403"/>
                <a:gd name="T13" fmla="*/ 10 h 277"/>
                <a:gd name="T14" fmla="*/ 251 w 403"/>
                <a:gd name="T15" fmla="*/ 0 h 277"/>
                <a:gd name="T16" fmla="*/ 261 w 403"/>
                <a:gd name="T17" fmla="*/ 10 h 277"/>
                <a:gd name="T18" fmla="*/ 251 w 403"/>
                <a:gd name="T19" fmla="*/ 16 h 277"/>
                <a:gd name="T20" fmla="*/ 194 w 403"/>
                <a:gd name="T21" fmla="*/ 10 h 277"/>
                <a:gd name="T22" fmla="*/ 204 w 403"/>
                <a:gd name="T23" fmla="*/ 0 h 277"/>
                <a:gd name="T24" fmla="*/ 204 w 403"/>
                <a:gd name="T25" fmla="*/ 16 h 277"/>
                <a:gd name="T26" fmla="*/ 194 w 403"/>
                <a:gd name="T27" fmla="*/ 10 h 277"/>
                <a:gd name="T28" fmla="*/ 143 w 403"/>
                <a:gd name="T29" fmla="*/ 0 h 277"/>
                <a:gd name="T30" fmla="*/ 153 w 403"/>
                <a:gd name="T31" fmla="*/ 10 h 277"/>
                <a:gd name="T32" fmla="*/ 143 w 403"/>
                <a:gd name="T33" fmla="*/ 16 h 277"/>
                <a:gd name="T34" fmla="*/ 86 w 403"/>
                <a:gd name="T35" fmla="*/ 10 h 277"/>
                <a:gd name="T36" fmla="*/ 96 w 403"/>
                <a:gd name="T37" fmla="*/ 0 h 277"/>
                <a:gd name="T38" fmla="*/ 96 w 403"/>
                <a:gd name="T39" fmla="*/ 16 h 277"/>
                <a:gd name="T40" fmla="*/ 86 w 403"/>
                <a:gd name="T41" fmla="*/ 10 h 277"/>
                <a:gd name="T42" fmla="*/ 37 w 403"/>
                <a:gd name="T43" fmla="*/ 0 h 277"/>
                <a:gd name="T44" fmla="*/ 47 w 403"/>
                <a:gd name="T45" fmla="*/ 10 h 277"/>
                <a:gd name="T46" fmla="*/ 37 w 403"/>
                <a:gd name="T47" fmla="*/ 16 h 277"/>
                <a:gd name="T48" fmla="*/ 52 w 403"/>
                <a:gd name="T49" fmla="*/ 277 h 277"/>
                <a:gd name="T50" fmla="*/ 79 w 403"/>
                <a:gd name="T51" fmla="*/ 0 h 277"/>
                <a:gd name="T52" fmla="*/ 52 w 403"/>
                <a:gd name="T53" fmla="*/ 277 h 277"/>
                <a:gd name="T54" fmla="*/ 133 w 403"/>
                <a:gd name="T55" fmla="*/ 277 h 277"/>
                <a:gd name="T56" fmla="*/ 106 w 403"/>
                <a:gd name="T57" fmla="*/ 0 h 277"/>
                <a:gd name="T58" fmla="*/ 160 w 403"/>
                <a:gd name="T59" fmla="*/ 277 h 277"/>
                <a:gd name="T60" fmla="*/ 187 w 403"/>
                <a:gd name="T61" fmla="*/ 0 h 277"/>
                <a:gd name="T62" fmla="*/ 160 w 403"/>
                <a:gd name="T63" fmla="*/ 277 h 277"/>
                <a:gd name="T64" fmla="*/ 241 w 403"/>
                <a:gd name="T65" fmla="*/ 277 h 277"/>
                <a:gd name="T66" fmla="*/ 214 w 403"/>
                <a:gd name="T67" fmla="*/ 0 h 277"/>
                <a:gd name="T68" fmla="*/ 268 w 403"/>
                <a:gd name="T69" fmla="*/ 277 h 277"/>
                <a:gd name="T70" fmla="*/ 295 w 403"/>
                <a:gd name="T71" fmla="*/ 0 h 277"/>
                <a:gd name="T72" fmla="*/ 268 w 403"/>
                <a:gd name="T73" fmla="*/ 277 h 277"/>
                <a:gd name="T74" fmla="*/ 349 w 403"/>
                <a:gd name="T75" fmla="*/ 277 h 277"/>
                <a:gd name="T76" fmla="*/ 322 w 403"/>
                <a:gd name="T77" fmla="*/ 0 h 277"/>
                <a:gd name="T78" fmla="*/ 376 w 403"/>
                <a:gd name="T79" fmla="*/ 277 h 277"/>
                <a:gd name="T80" fmla="*/ 403 w 403"/>
                <a:gd name="T81" fmla="*/ 0 h 277"/>
                <a:gd name="T82" fmla="*/ 376 w 403"/>
                <a:gd name="T83" fmla="*/ 277 h 277"/>
                <a:gd name="T84" fmla="*/ 27 w 403"/>
                <a:gd name="T85" fmla="*/ 277 h 277"/>
                <a:gd name="T86" fmla="*/ 0 w 403"/>
                <a:gd name="T87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3" h="277">
                  <a:moveTo>
                    <a:pt x="357" y="10"/>
                  </a:moveTo>
                  <a:lnTo>
                    <a:pt x="359" y="0"/>
                  </a:lnTo>
                  <a:lnTo>
                    <a:pt x="367" y="0"/>
                  </a:lnTo>
                  <a:lnTo>
                    <a:pt x="369" y="10"/>
                  </a:lnTo>
                  <a:lnTo>
                    <a:pt x="367" y="16"/>
                  </a:lnTo>
                  <a:lnTo>
                    <a:pt x="359" y="16"/>
                  </a:lnTo>
                  <a:lnTo>
                    <a:pt x="357" y="10"/>
                  </a:lnTo>
                  <a:close/>
                  <a:moveTo>
                    <a:pt x="303" y="10"/>
                  </a:moveTo>
                  <a:lnTo>
                    <a:pt x="305" y="0"/>
                  </a:lnTo>
                  <a:lnTo>
                    <a:pt x="312" y="0"/>
                  </a:lnTo>
                  <a:lnTo>
                    <a:pt x="315" y="10"/>
                  </a:lnTo>
                  <a:lnTo>
                    <a:pt x="312" y="16"/>
                  </a:lnTo>
                  <a:lnTo>
                    <a:pt x="305" y="16"/>
                  </a:lnTo>
                  <a:lnTo>
                    <a:pt x="303" y="10"/>
                  </a:lnTo>
                  <a:close/>
                  <a:moveTo>
                    <a:pt x="249" y="10"/>
                  </a:moveTo>
                  <a:lnTo>
                    <a:pt x="251" y="0"/>
                  </a:lnTo>
                  <a:lnTo>
                    <a:pt x="258" y="0"/>
                  </a:lnTo>
                  <a:lnTo>
                    <a:pt x="261" y="10"/>
                  </a:lnTo>
                  <a:lnTo>
                    <a:pt x="258" y="16"/>
                  </a:lnTo>
                  <a:lnTo>
                    <a:pt x="251" y="16"/>
                  </a:lnTo>
                  <a:lnTo>
                    <a:pt x="249" y="10"/>
                  </a:lnTo>
                  <a:close/>
                  <a:moveTo>
                    <a:pt x="194" y="10"/>
                  </a:moveTo>
                  <a:lnTo>
                    <a:pt x="197" y="0"/>
                  </a:lnTo>
                  <a:lnTo>
                    <a:pt x="204" y="0"/>
                  </a:lnTo>
                  <a:lnTo>
                    <a:pt x="207" y="10"/>
                  </a:lnTo>
                  <a:lnTo>
                    <a:pt x="204" y="16"/>
                  </a:lnTo>
                  <a:lnTo>
                    <a:pt x="197" y="16"/>
                  </a:lnTo>
                  <a:lnTo>
                    <a:pt x="194" y="10"/>
                  </a:lnTo>
                  <a:close/>
                  <a:moveTo>
                    <a:pt x="140" y="10"/>
                  </a:moveTo>
                  <a:lnTo>
                    <a:pt x="143" y="0"/>
                  </a:lnTo>
                  <a:lnTo>
                    <a:pt x="150" y="0"/>
                  </a:lnTo>
                  <a:lnTo>
                    <a:pt x="153" y="10"/>
                  </a:lnTo>
                  <a:lnTo>
                    <a:pt x="150" y="16"/>
                  </a:lnTo>
                  <a:lnTo>
                    <a:pt x="143" y="16"/>
                  </a:lnTo>
                  <a:lnTo>
                    <a:pt x="140" y="10"/>
                  </a:lnTo>
                  <a:close/>
                  <a:moveTo>
                    <a:pt x="86" y="10"/>
                  </a:moveTo>
                  <a:lnTo>
                    <a:pt x="91" y="0"/>
                  </a:lnTo>
                  <a:lnTo>
                    <a:pt x="96" y="0"/>
                  </a:lnTo>
                  <a:lnTo>
                    <a:pt x="101" y="10"/>
                  </a:lnTo>
                  <a:lnTo>
                    <a:pt x="96" y="16"/>
                  </a:lnTo>
                  <a:lnTo>
                    <a:pt x="91" y="16"/>
                  </a:lnTo>
                  <a:lnTo>
                    <a:pt x="86" y="10"/>
                  </a:lnTo>
                  <a:close/>
                  <a:moveTo>
                    <a:pt x="32" y="10"/>
                  </a:moveTo>
                  <a:lnTo>
                    <a:pt x="37" y="0"/>
                  </a:lnTo>
                  <a:lnTo>
                    <a:pt x="42" y="0"/>
                  </a:lnTo>
                  <a:lnTo>
                    <a:pt x="47" y="10"/>
                  </a:lnTo>
                  <a:lnTo>
                    <a:pt x="42" y="16"/>
                  </a:lnTo>
                  <a:lnTo>
                    <a:pt x="37" y="16"/>
                  </a:lnTo>
                  <a:lnTo>
                    <a:pt x="32" y="10"/>
                  </a:lnTo>
                  <a:close/>
                  <a:moveTo>
                    <a:pt x="52" y="277"/>
                  </a:moveTo>
                  <a:lnTo>
                    <a:pt x="79" y="277"/>
                  </a:lnTo>
                  <a:lnTo>
                    <a:pt x="79" y="0"/>
                  </a:lnTo>
                  <a:lnTo>
                    <a:pt x="52" y="0"/>
                  </a:lnTo>
                  <a:lnTo>
                    <a:pt x="52" y="277"/>
                  </a:lnTo>
                  <a:close/>
                  <a:moveTo>
                    <a:pt x="106" y="277"/>
                  </a:moveTo>
                  <a:lnTo>
                    <a:pt x="133" y="277"/>
                  </a:lnTo>
                  <a:lnTo>
                    <a:pt x="133" y="0"/>
                  </a:lnTo>
                  <a:lnTo>
                    <a:pt x="106" y="0"/>
                  </a:lnTo>
                  <a:lnTo>
                    <a:pt x="106" y="277"/>
                  </a:lnTo>
                  <a:close/>
                  <a:moveTo>
                    <a:pt x="160" y="277"/>
                  </a:moveTo>
                  <a:lnTo>
                    <a:pt x="187" y="277"/>
                  </a:lnTo>
                  <a:lnTo>
                    <a:pt x="187" y="0"/>
                  </a:lnTo>
                  <a:lnTo>
                    <a:pt x="160" y="0"/>
                  </a:lnTo>
                  <a:lnTo>
                    <a:pt x="160" y="277"/>
                  </a:lnTo>
                  <a:close/>
                  <a:moveTo>
                    <a:pt x="214" y="277"/>
                  </a:moveTo>
                  <a:lnTo>
                    <a:pt x="241" y="277"/>
                  </a:lnTo>
                  <a:lnTo>
                    <a:pt x="241" y="0"/>
                  </a:lnTo>
                  <a:lnTo>
                    <a:pt x="214" y="0"/>
                  </a:lnTo>
                  <a:lnTo>
                    <a:pt x="214" y="277"/>
                  </a:lnTo>
                  <a:close/>
                  <a:moveTo>
                    <a:pt x="268" y="277"/>
                  </a:moveTo>
                  <a:lnTo>
                    <a:pt x="295" y="277"/>
                  </a:lnTo>
                  <a:lnTo>
                    <a:pt x="295" y="0"/>
                  </a:lnTo>
                  <a:lnTo>
                    <a:pt x="268" y="0"/>
                  </a:lnTo>
                  <a:lnTo>
                    <a:pt x="268" y="277"/>
                  </a:lnTo>
                  <a:close/>
                  <a:moveTo>
                    <a:pt x="322" y="277"/>
                  </a:moveTo>
                  <a:lnTo>
                    <a:pt x="349" y="277"/>
                  </a:lnTo>
                  <a:lnTo>
                    <a:pt x="349" y="0"/>
                  </a:lnTo>
                  <a:lnTo>
                    <a:pt x="322" y="0"/>
                  </a:lnTo>
                  <a:lnTo>
                    <a:pt x="322" y="277"/>
                  </a:lnTo>
                  <a:close/>
                  <a:moveTo>
                    <a:pt x="376" y="277"/>
                  </a:moveTo>
                  <a:lnTo>
                    <a:pt x="403" y="277"/>
                  </a:lnTo>
                  <a:lnTo>
                    <a:pt x="403" y="0"/>
                  </a:lnTo>
                  <a:lnTo>
                    <a:pt x="376" y="0"/>
                  </a:lnTo>
                  <a:lnTo>
                    <a:pt x="376" y="277"/>
                  </a:lnTo>
                  <a:close/>
                  <a:moveTo>
                    <a:pt x="0" y="277"/>
                  </a:moveTo>
                  <a:lnTo>
                    <a:pt x="27" y="277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27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78" name="Freeform 42"/>
            <p:cNvSpPr>
              <a:spLocks noEditPoints="1"/>
            </p:cNvSpPr>
            <p:nvPr/>
          </p:nvSpPr>
          <p:spPr bwMode="auto">
            <a:xfrm>
              <a:off x="3933" y="1526"/>
              <a:ext cx="376" cy="35"/>
            </a:xfrm>
            <a:custGeom>
              <a:avLst/>
              <a:gdLst>
                <a:gd name="T0" fmla="*/ 322 w 376"/>
                <a:gd name="T1" fmla="*/ 35 h 35"/>
                <a:gd name="T2" fmla="*/ 376 w 376"/>
                <a:gd name="T3" fmla="*/ 35 h 35"/>
                <a:gd name="T4" fmla="*/ 376 w 376"/>
                <a:gd name="T5" fmla="*/ 0 h 35"/>
                <a:gd name="T6" fmla="*/ 322 w 376"/>
                <a:gd name="T7" fmla="*/ 0 h 35"/>
                <a:gd name="T8" fmla="*/ 322 w 376"/>
                <a:gd name="T9" fmla="*/ 35 h 35"/>
                <a:gd name="T10" fmla="*/ 243 w 376"/>
                <a:gd name="T11" fmla="*/ 35 h 35"/>
                <a:gd name="T12" fmla="*/ 295 w 376"/>
                <a:gd name="T13" fmla="*/ 35 h 35"/>
                <a:gd name="T14" fmla="*/ 295 w 376"/>
                <a:gd name="T15" fmla="*/ 0 h 35"/>
                <a:gd name="T16" fmla="*/ 243 w 376"/>
                <a:gd name="T17" fmla="*/ 0 h 35"/>
                <a:gd name="T18" fmla="*/ 243 w 376"/>
                <a:gd name="T19" fmla="*/ 35 h 35"/>
                <a:gd name="T20" fmla="*/ 162 w 376"/>
                <a:gd name="T21" fmla="*/ 35 h 35"/>
                <a:gd name="T22" fmla="*/ 216 w 376"/>
                <a:gd name="T23" fmla="*/ 35 h 35"/>
                <a:gd name="T24" fmla="*/ 216 w 376"/>
                <a:gd name="T25" fmla="*/ 0 h 35"/>
                <a:gd name="T26" fmla="*/ 162 w 376"/>
                <a:gd name="T27" fmla="*/ 0 h 35"/>
                <a:gd name="T28" fmla="*/ 162 w 376"/>
                <a:gd name="T29" fmla="*/ 35 h 35"/>
                <a:gd name="T30" fmla="*/ 81 w 376"/>
                <a:gd name="T31" fmla="*/ 35 h 35"/>
                <a:gd name="T32" fmla="*/ 135 w 376"/>
                <a:gd name="T33" fmla="*/ 35 h 35"/>
                <a:gd name="T34" fmla="*/ 135 w 376"/>
                <a:gd name="T35" fmla="*/ 0 h 35"/>
                <a:gd name="T36" fmla="*/ 81 w 376"/>
                <a:gd name="T37" fmla="*/ 0 h 35"/>
                <a:gd name="T38" fmla="*/ 81 w 376"/>
                <a:gd name="T39" fmla="*/ 35 h 35"/>
                <a:gd name="T40" fmla="*/ 0 w 376"/>
                <a:gd name="T41" fmla="*/ 35 h 35"/>
                <a:gd name="T42" fmla="*/ 54 w 376"/>
                <a:gd name="T43" fmla="*/ 35 h 35"/>
                <a:gd name="T44" fmla="*/ 54 w 376"/>
                <a:gd name="T45" fmla="*/ 0 h 35"/>
                <a:gd name="T46" fmla="*/ 0 w 376"/>
                <a:gd name="T47" fmla="*/ 0 h 35"/>
                <a:gd name="T48" fmla="*/ 0 w 376"/>
                <a:gd name="T4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6" h="35">
                  <a:moveTo>
                    <a:pt x="322" y="35"/>
                  </a:moveTo>
                  <a:lnTo>
                    <a:pt x="376" y="35"/>
                  </a:lnTo>
                  <a:lnTo>
                    <a:pt x="376" y="0"/>
                  </a:lnTo>
                  <a:lnTo>
                    <a:pt x="322" y="0"/>
                  </a:lnTo>
                  <a:lnTo>
                    <a:pt x="322" y="35"/>
                  </a:lnTo>
                  <a:close/>
                  <a:moveTo>
                    <a:pt x="243" y="35"/>
                  </a:moveTo>
                  <a:lnTo>
                    <a:pt x="295" y="35"/>
                  </a:lnTo>
                  <a:lnTo>
                    <a:pt x="295" y="0"/>
                  </a:lnTo>
                  <a:lnTo>
                    <a:pt x="243" y="0"/>
                  </a:lnTo>
                  <a:lnTo>
                    <a:pt x="243" y="35"/>
                  </a:lnTo>
                  <a:close/>
                  <a:moveTo>
                    <a:pt x="162" y="35"/>
                  </a:moveTo>
                  <a:lnTo>
                    <a:pt x="216" y="35"/>
                  </a:lnTo>
                  <a:lnTo>
                    <a:pt x="216" y="0"/>
                  </a:lnTo>
                  <a:lnTo>
                    <a:pt x="162" y="0"/>
                  </a:lnTo>
                  <a:lnTo>
                    <a:pt x="162" y="35"/>
                  </a:lnTo>
                  <a:close/>
                  <a:moveTo>
                    <a:pt x="81" y="35"/>
                  </a:moveTo>
                  <a:lnTo>
                    <a:pt x="135" y="35"/>
                  </a:lnTo>
                  <a:lnTo>
                    <a:pt x="135" y="0"/>
                  </a:lnTo>
                  <a:lnTo>
                    <a:pt x="81" y="0"/>
                  </a:lnTo>
                  <a:lnTo>
                    <a:pt x="81" y="35"/>
                  </a:lnTo>
                  <a:close/>
                  <a:moveTo>
                    <a:pt x="0" y="35"/>
                  </a:moveTo>
                  <a:lnTo>
                    <a:pt x="54" y="35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79" name="Rectangle 43"/>
            <p:cNvSpPr>
              <a:spLocks noChangeArrowheads="1"/>
            </p:cNvSpPr>
            <p:nvPr/>
          </p:nvSpPr>
          <p:spPr bwMode="auto">
            <a:xfrm>
              <a:off x="5196" y="1176"/>
              <a:ext cx="430" cy="419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80" name="Rectangle 44"/>
            <p:cNvSpPr>
              <a:spLocks noChangeArrowheads="1"/>
            </p:cNvSpPr>
            <p:nvPr/>
          </p:nvSpPr>
          <p:spPr bwMode="auto">
            <a:xfrm>
              <a:off x="5211" y="1507"/>
              <a:ext cx="403" cy="69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81" name="Freeform 45"/>
            <p:cNvSpPr>
              <a:spLocks noEditPoints="1"/>
            </p:cNvSpPr>
            <p:nvPr/>
          </p:nvSpPr>
          <p:spPr bwMode="auto">
            <a:xfrm>
              <a:off x="5211" y="1195"/>
              <a:ext cx="403" cy="277"/>
            </a:xfrm>
            <a:custGeom>
              <a:avLst/>
              <a:gdLst>
                <a:gd name="T0" fmla="*/ 359 w 403"/>
                <a:gd name="T1" fmla="*/ 0 h 277"/>
                <a:gd name="T2" fmla="*/ 369 w 403"/>
                <a:gd name="T3" fmla="*/ 10 h 277"/>
                <a:gd name="T4" fmla="*/ 359 w 403"/>
                <a:gd name="T5" fmla="*/ 16 h 277"/>
                <a:gd name="T6" fmla="*/ 302 w 403"/>
                <a:gd name="T7" fmla="*/ 10 h 277"/>
                <a:gd name="T8" fmla="*/ 312 w 403"/>
                <a:gd name="T9" fmla="*/ 0 h 277"/>
                <a:gd name="T10" fmla="*/ 312 w 403"/>
                <a:gd name="T11" fmla="*/ 16 h 277"/>
                <a:gd name="T12" fmla="*/ 302 w 403"/>
                <a:gd name="T13" fmla="*/ 10 h 277"/>
                <a:gd name="T14" fmla="*/ 251 w 403"/>
                <a:gd name="T15" fmla="*/ 0 h 277"/>
                <a:gd name="T16" fmla="*/ 260 w 403"/>
                <a:gd name="T17" fmla="*/ 10 h 277"/>
                <a:gd name="T18" fmla="*/ 251 w 403"/>
                <a:gd name="T19" fmla="*/ 16 h 277"/>
                <a:gd name="T20" fmla="*/ 194 w 403"/>
                <a:gd name="T21" fmla="*/ 10 h 277"/>
                <a:gd name="T22" fmla="*/ 204 w 403"/>
                <a:gd name="T23" fmla="*/ 0 h 277"/>
                <a:gd name="T24" fmla="*/ 204 w 403"/>
                <a:gd name="T25" fmla="*/ 16 h 277"/>
                <a:gd name="T26" fmla="*/ 194 w 403"/>
                <a:gd name="T27" fmla="*/ 10 h 277"/>
                <a:gd name="T28" fmla="*/ 142 w 403"/>
                <a:gd name="T29" fmla="*/ 0 h 277"/>
                <a:gd name="T30" fmla="*/ 152 w 403"/>
                <a:gd name="T31" fmla="*/ 10 h 277"/>
                <a:gd name="T32" fmla="*/ 142 w 403"/>
                <a:gd name="T33" fmla="*/ 16 h 277"/>
                <a:gd name="T34" fmla="*/ 86 w 403"/>
                <a:gd name="T35" fmla="*/ 10 h 277"/>
                <a:gd name="T36" fmla="*/ 96 w 403"/>
                <a:gd name="T37" fmla="*/ 0 h 277"/>
                <a:gd name="T38" fmla="*/ 96 w 403"/>
                <a:gd name="T39" fmla="*/ 16 h 277"/>
                <a:gd name="T40" fmla="*/ 86 w 403"/>
                <a:gd name="T41" fmla="*/ 10 h 277"/>
                <a:gd name="T42" fmla="*/ 37 w 403"/>
                <a:gd name="T43" fmla="*/ 0 h 277"/>
                <a:gd name="T44" fmla="*/ 47 w 403"/>
                <a:gd name="T45" fmla="*/ 10 h 277"/>
                <a:gd name="T46" fmla="*/ 37 w 403"/>
                <a:gd name="T47" fmla="*/ 16 h 277"/>
                <a:gd name="T48" fmla="*/ 51 w 403"/>
                <a:gd name="T49" fmla="*/ 277 h 277"/>
                <a:gd name="T50" fmla="*/ 78 w 403"/>
                <a:gd name="T51" fmla="*/ 0 h 277"/>
                <a:gd name="T52" fmla="*/ 51 w 403"/>
                <a:gd name="T53" fmla="*/ 277 h 277"/>
                <a:gd name="T54" fmla="*/ 133 w 403"/>
                <a:gd name="T55" fmla="*/ 277 h 277"/>
                <a:gd name="T56" fmla="*/ 106 w 403"/>
                <a:gd name="T57" fmla="*/ 0 h 277"/>
                <a:gd name="T58" fmla="*/ 160 w 403"/>
                <a:gd name="T59" fmla="*/ 277 h 277"/>
                <a:gd name="T60" fmla="*/ 187 w 403"/>
                <a:gd name="T61" fmla="*/ 0 h 277"/>
                <a:gd name="T62" fmla="*/ 160 w 403"/>
                <a:gd name="T63" fmla="*/ 277 h 277"/>
                <a:gd name="T64" fmla="*/ 241 w 403"/>
                <a:gd name="T65" fmla="*/ 277 h 277"/>
                <a:gd name="T66" fmla="*/ 214 w 403"/>
                <a:gd name="T67" fmla="*/ 0 h 277"/>
                <a:gd name="T68" fmla="*/ 268 w 403"/>
                <a:gd name="T69" fmla="*/ 277 h 277"/>
                <a:gd name="T70" fmla="*/ 295 w 403"/>
                <a:gd name="T71" fmla="*/ 0 h 277"/>
                <a:gd name="T72" fmla="*/ 268 w 403"/>
                <a:gd name="T73" fmla="*/ 277 h 277"/>
                <a:gd name="T74" fmla="*/ 349 w 403"/>
                <a:gd name="T75" fmla="*/ 277 h 277"/>
                <a:gd name="T76" fmla="*/ 322 w 403"/>
                <a:gd name="T77" fmla="*/ 0 h 277"/>
                <a:gd name="T78" fmla="*/ 376 w 403"/>
                <a:gd name="T79" fmla="*/ 277 h 277"/>
                <a:gd name="T80" fmla="*/ 403 w 403"/>
                <a:gd name="T81" fmla="*/ 0 h 277"/>
                <a:gd name="T82" fmla="*/ 376 w 403"/>
                <a:gd name="T83" fmla="*/ 277 h 277"/>
                <a:gd name="T84" fmla="*/ 27 w 403"/>
                <a:gd name="T85" fmla="*/ 277 h 277"/>
                <a:gd name="T86" fmla="*/ 0 w 403"/>
                <a:gd name="T87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3" h="277">
                  <a:moveTo>
                    <a:pt x="356" y="10"/>
                  </a:moveTo>
                  <a:lnTo>
                    <a:pt x="359" y="0"/>
                  </a:lnTo>
                  <a:lnTo>
                    <a:pt x="366" y="0"/>
                  </a:lnTo>
                  <a:lnTo>
                    <a:pt x="369" y="10"/>
                  </a:lnTo>
                  <a:lnTo>
                    <a:pt x="366" y="16"/>
                  </a:lnTo>
                  <a:lnTo>
                    <a:pt x="359" y="16"/>
                  </a:lnTo>
                  <a:lnTo>
                    <a:pt x="356" y="10"/>
                  </a:lnTo>
                  <a:close/>
                  <a:moveTo>
                    <a:pt x="302" y="10"/>
                  </a:moveTo>
                  <a:lnTo>
                    <a:pt x="305" y="0"/>
                  </a:lnTo>
                  <a:lnTo>
                    <a:pt x="312" y="0"/>
                  </a:lnTo>
                  <a:lnTo>
                    <a:pt x="314" y="10"/>
                  </a:lnTo>
                  <a:lnTo>
                    <a:pt x="312" y="16"/>
                  </a:lnTo>
                  <a:lnTo>
                    <a:pt x="305" y="16"/>
                  </a:lnTo>
                  <a:lnTo>
                    <a:pt x="302" y="10"/>
                  </a:lnTo>
                  <a:close/>
                  <a:moveTo>
                    <a:pt x="248" y="10"/>
                  </a:moveTo>
                  <a:lnTo>
                    <a:pt x="251" y="0"/>
                  </a:lnTo>
                  <a:lnTo>
                    <a:pt x="258" y="0"/>
                  </a:lnTo>
                  <a:lnTo>
                    <a:pt x="260" y="10"/>
                  </a:lnTo>
                  <a:lnTo>
                    <a:pt x="258" y="16"/>
                  </a:lnTo>
                  <a:lnTo>
                    <a:pt x="251" y="16"/>
                  </a:lnTo>
                  <a:lnTo>
                    <a:pt x="248" y="10"/>
                  </a:lnTo>
                  <a:close/>
                  <a:moveTo>
                    <a:pt x="194" y="10"/>
                  </a:moveTo>
                  <a:lnTo>
                    <a:pt x="196" y="0"/>
                  </a:lnTo>
                  <a:lnTo>
                    <a:pt x="204" y="0"/>
                  </a:lnTo>
                  <a:lnTo>
                    <a:pt x="206" y="10"/>
                  </a:lnTo>
                  <a:lnTo>
                    <a:pt x="204" y="16"/>
                  </a:lnTo>
                  <a:lnTo>
                    <a:pt x="196" y="16"/>
                  </a:lnTo>
                  <a:lnTo>
                    <a:pt x="194" y="10"/>
                  </a:lnTo>
                  <a:close/>
                  <a:moveTo>
                    <a:pt x="140" y="10"/>
                  </a:moveTo>
                  <a:lnTo>
                    <a:pt x="142" y="0"/>
                  </a:lnTo>
                  <a:lnTo>
                    <a:pt x="150" y="0"/>
                  </a:lnTo>
                  <a:lnTo>
                    <a:pt x="152" y="10"/>
                  </a:lnTo>
                  <a:lnTo>
                    <a:pt x="150" y="16"/>
                  </a:lnTo>
                  <a:lnTo>
                    <a:pt x="142" y="16"/>
                  </a:lnTo>
                  <a:lnTo>
                    <a:pt x="140" y="10"/>
                  </a:lnTo>
                  <a:close/>
                  <a:moveTo>
                    <a:pt x="86" y="10"/>
                  </a:moveTo>
                  <a:lnTo>
                    <a:pt x="91" y="0"/>
                  </a:lnTo>
                  <a:lnTo>
                    <a:pt x="96" y="0"/>
                  </a:lnTo>
                  <a:lnTo>
                    <a:pt x="101" y="10"/>
                  </a:lnTo>
                  <a:lnTo>
                    <a:pt x="96" y="16"/>
                  </a:lnTo>
                  <a:lnTo>
                    <a:pt x="91" y="16"/>
                  </a:lnTo>
                  <a:lnTo>
                    <a:pt x="86" y="10"/>
                  </a:lnTo>
                  <a:close/>
                  <a:moveTo>
                    <a:pt x="32" y="10"/>
                  </a:moveTo>
                  <a:lnTo>
                    <a:pt x="37" y="0"/>
                  </a:lnTo>
                  <a:lnTo>
                    <a:pt x="42" y="0"/>
                  </a:lnTo>
                  <a:lnTo>
                    <a:pt x="47" y="10"/>
                  </a:lnTo>
                  <a:lnTo>
                    <a:pt x="42" y="16"/>
                  </a:lnTo>
                  <a:lnTo>
                    <a:pt x="37" y="16"/>
                  </a:lnTo>
                  <a:lnTo>
                    <a:pt x="32" y="10"/>
                  </a:lnTo>
                  <a:close/>
                  <a:moveTo>
                    <a:pt x="51" y="277"/>
                  </a:moveTo>
                  <a:lnTo>
                    <a:pt x="78" y="277"/>
                  </a:lnTo>
                  <a:lnTo>
                    <a:pt x="78" y="0"/>
                  </a:lnTo>
                  <a:lnTo>
                    <a:pt x="51" y="0"/>
                  </a:lnTo>
                  <a:lnTo>
                    <a:pt x="51" y="277"/>
                  </a:lnTo>
                  <a:close/>
                  <a:moveTo>
                    <a:pt x="106" y="277"/>
                  </a:moveTo>
                  <a:lnTo>
                    <a:pt x="133" y="277"/>
                  </a:lnTo>
                  <a:lnTo>
                    <a:pt x="133" y="0"/>
                  </a:lnTo>
                  <a:lnTo>
                    <a:pt x="106" y="0"/>
                  </a:lnTo>
                  <a:lnTo>
                    <a:pt x="106" y="277"/>
                  </a:lnTo>
                  <a:close/>
                  <a:moveTo>
                    <a:pt x="160" y="277"/>
                  </a:moveTo>
                  <a:lnTo>
                    <a:pt x="187" y="277"/>
                  </a:lnTo>
                  <a:lnTo>
                    <a:pt x="187" y="0"/>
                  </a:lnTo>
                  <a:lnTo>
                    <a:pt x="160" y="0"/>
                  </a:lnTo>
                  <a:lnTo>
                    <a:pt x="160" y="277"/>
                  </a:lnTo>
                  <a:close/>
                  <a:moveTo>
                    <a:pt x="214" y="277"/>
                  </a:moveTo>
                  <a:lnTo>
                    <a:pt x="241" y="277"/>
                  </a:lnTo>
                  <a:lnTo>
                    <a:pt x="241" y="0"/>
                  </a:lnTo>
                  <a:lnTo>
                    <a:pt x="214" y="0"/>
                  </a:lnTo>
                  <a:lnTo>
                    <a:pt x="214" y="277"/>
                  </a:lnTo>
                  <a:close/>
                  <a:moveTo>
                    <a:pt x="268" y="277"/>
                  </a:moveTo>
                  <a:lnTo>
                    <a:pt x="295" y="277"/>
                  </a:lnTo>
                  <a:lnTo>
                    <a:pt x="295" y="0"/>
                  </a:lnTo>
                  <a:lnTo>
                    <a:pt x="268" y="0"/>
                  </a:lnTo>
                  <a:lnTo>
                    <a:pt x="268" y="277"/>
                  </a:lnTo>
                  <a:close/>
                  <a:moveTo>
                    <a:pt x="322" y="277"/>
                  </a:moveTo>
                  <a:lnTo>
                    <a:pt x="349" y="277"/>
                  </a:lnTo>
                  <a:lnTo>
                    <a:pt x="349" y="0"/>
                  </a:lnTo>
                  <a:lnTo>
                    <a:pt x="322" y="0"/>
                  </a:lnTo>
                  <a:lnTo>
                    <a:pt x="322" y="277"/>
                  </a:lnTo>
                  <a:close/>
                  <a:moveTo>
                    <a:pt x="376" y="277"/>
                  </a:moveTo>
                  <a:lnTo>
                    <a:pt x="403" y="277"/>
                  </a:lnTo>
                  <a:lnTo>
                    <a:pt x="403" y="0"/>
                  </a:lnTo>
                  <a:lnTo>
                    <a:pt x="376" y="0"/>
                  </a:lnTo>
                  <a:lnTo>
                    <a:pt x="376" y="277"/>
                  </a:lnTo>
                  <a:close/>
                  <a:moveTo>
                    <a:pt x="0" y="277"/>
                  </a:moveTo>
                  <a:lnTo>
                    <a:pt x="27" y="277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27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82" name="Freeform 46"/>
            <p:cNvSpPr>
              <a:spLocks noEditPoints="1"/>
            </p:cNvSpPr>
            <p:nvPr/>
          </p:nvSpPr>
          <p:spPr bwMode="auto">
            <a:xfrm>
              <a:off x="5223" y="1526"/>
              <a:ext cx="376" cy="35"/>
            </a:xfrm>
            <a:custGeom>
              <a:avLst/>
              <a:gdLst>
                <a:gd name="T0" fmla="*/ 322 w 376"/>
                <a:gd name="T1" fmla="*/ 35 h 35"/>
                <a:gd name="T2" fmla="*/ 376 w 376"/>
                <a:gd name="T3" fmla="*/ 35 h 35"/>
                <a:gd name="T4" fmla="*/ 376 w 376"/>
                <a:gd name="T5" fmla="*/ 0 h 35"/>
                <a:gd name="T6" fmla="*/ 322 w 376"/>
                <a:gd name="T7" fmla="*/ 0 h 35"/>
                <a:gd name="T8" fmla="*/ 322 w 376"/>
                <a:gd name="T9" fmla="*/ 35 h 35"/>
                <a:gd name="T10" fmla="*/ 243 w 376"/>
                <a:gd name="T11" fmla="*/ 35 h 35"/>
                <a:gd name="T12" fmla="*/ 295 w 376"/>
                <a:gd name="T13" fmla="*/ 35 h 35"/>
                <a:gd name="T14" fmla="*/ 295 w 376"/>
                <a:gd name="T15" fmla="*/ 0 h 35"/>
                <a:gd name="T16" fmla="*/ 243 w 376"/>
                <a:gd name="T17" fmla="*/ 0 h 35"/>
                <a:gd name="T18" fmla="*/ 243 w 376"/>
                <a:gd name="T19" fmla="*/ 35 h 35"/>
                <a:gd name="T20" fmla="*/ 162 w 376"/>
                <a:gd name="T21" fmla="*/ 35 h 35"/>
                <a:gd name="T22" fmla="*/ 216 w 376"/>
                <a:gd name="T23" fmla="*/ 35 h 35"/>
                <a:gd name="T24" fmla="*/ 216 w 376"/>
                <a:gd name="T25" fmla="*/ 0 h 35"/>
                <a:gd name="T26" fmla="*/ 162 w 376"/>
                <a:gd name="T27" fmla="*/ 0 h 35"/>
                <a:gd name="T28" fmla="*/ 162 w 376"/>
                <a:gd name="T29" fmla="*/ 35 h 35"/>
                <a:gd name="T30" fmla="*/ 81 w 376"/>
                <a:gd name="T31" fmla="*/ 35 h 35"/>
                <a:gd name="T32" fmla="*/ 135 w 376"/>
                <a:gd name="T33" fmla="*/ 35 h 35"/>
                <a:gd name="T34" fmla="*/ 135 w 376"/>
                <a:gd name="T35" fmla="*/ 0 h 35"/>
                <a:gd name="T36" fmla="*/ 81 w 376"/>
                <a:gd name="T37" fmla="*/ 0 h 35"/>
                <a:gd name="T38" fmla="*/ 81 w 376"/>
                <a:gd name="T39" fmla="*/ 35 h 35"/>
                <a:gd name="T40" fmla="*/ 0 w 376"/>
                <a:gd name="T41" fmla="*/ 35 h 35"/>
                <a:gd name="T42" fmla="*/ 54 w 376"/>
                <a:gd name="T43" fmla="*/ 35 h 35"/>
                <a:gd name="T44" fmla="*/ 54 w 376"/>
                <a:gd name="T45" fmla="*/ 0 h 35"/>
                <a:gd name="T46" fmla="*/ 0 w 376"/>
                <a:gd name="T47" fmla="*/ 0 h 35"/>
                <a:gd name="T48" fmla="*/ 0 w 376"/>
                <a:gd name="T4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6" h="35">
                  <a:moveTo>
                    <a:pt x="322" y="35"/>
                  </a:moveTo>
                  <a:lnTo>
                    <a:pt x="376" y="35"/>
                  </a:lnTo>
                  <a:lnTo>
                    <a:pt x="376" y="0"/>
                  </a:lnTo>
                  <a:lnTo>
                    <a:pt x="322" y="0"/>
                  </a:lnTo>
                  <a:lnTo>
                    <a:pt x="322" y="35"/>
                  </a:lnTo>
                  <a:close/>
                  <a:moveTo>
                    <a:pt x="243" y="35"/>
                  </a:moveTo>
                  <a:lnTo>
                    <a:pt x="295" y="35"/>
                  </a:lnTo>
                  <a:lnTo>
                    <a:pt x="295" y="0"/>
                  </a:lnTo>
                  <a:lnTo>
                    <a:pt x="243" y="0"/>
                  </a:lnTo>
                  <a:lnTo>
                    <a:pt x="243" y="35"/>
                  </a:lnTo>
                  <a:close/>
                  <a:moveTo>
                    <a:pt x="162" y="35"/>
                  </a:moveTo>
                  <a:lnTo>
                    <a:pt x="216" y="35"/>
                  </a:lnTo>
                  <a:lnTo>
                    <a:pt x="216" y="0"/>
                  </a:lnTo>
                  <a:lnTo>
                    <a:pt x="162" y="0"/>
                  </a:lnTo>
                  <a:lnTo>
                    <a:pt x="162" y="35"/>
                  </a:lnTo>
                  <a:close/>
                  <a:moveTo>
                    <a:pt x="81" y="35"/>
                  </a:moveTo>
                  <a:lnTo>
                    <a:pt x="135" y="35"/>
                  </a:lnTo>
                  <a:lnTo>
                    <a:pt x="135" y="0"/>
                  </a:lnTo>
                  <a:lnTo>
                    <a:pt x="81" y="0"/>
                  </a:lnTo>
                  <a:lnTo>
                    <a:pt x="81" y="35"/>
                  </a:lnTo>
                  <a:close/>
                  <a:moveTo>
                    <a:pt x="0" y="35"/>
                  </a:moveTo>
                  <a:lnTo>
                    <a:pt x="54" y="35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83" name="Rectangle 47"/>
            <p:cNvSpPr>
              <a:spLocks noChangeArrowheads="1"/>
            </p:cNvSpPr>
            <p:nvPr/>
          </p:nvSpPr>
          <p:spPr bwMode="auto">
            <a:xfrm>
              <a:off x="3134" y="1221"/>
              <a:ext cx="108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 i="0">
                  <a:latin typeface="Arial" charset="0"/>
                </a:rPr>
                <a:t>.2</a:t>
              </a:r>
              <a:endParaRPr lang="en-US"/>
            </a:p>
          </p:txBody>
        </p:sp>
        <p:sp>
          <p:nvSpPr>
            <p:cNvPr id="321584" name="Rectangle 48"/>
            <p:cNvSpPr>
              <a:spLocks noChangeArrowheads="1"/>
            </p:cNvSpPr>
            <p:nvPr/>
          </p:nvSpPr>
          <p:spPr bwMode="auto">
            <a:xfrm>
              <a:off x="1494" y="973"/>
              <a:ext cx="5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i="0">
                  <a:solidFill>
                    <a:srgbClr val="FF0000"/>
                  </a:solidFill>
                  <a:latin typeface="Arial" charset="0"/>
                </a:rPr>
                <a:t>10.10.10.1</a:t>
              </a:r>
              <a:endParaRPr lang="en-US"/>
            </a:p>
          </p:txBody>
        </p:sp>
        <p:sp>
          <p:nvSpPr>
            <p:cNvPr id="321585" name="Line 49"/>
            <p:cNvSpPr>
              <a:spLocks noChangeShapeType="1"/>
            </p:cNvSpPr>
            <p:nvPr/>
          </p:nvSpPr>
          <p:spPr bwMode="auto">
            <a:xfrm>
              <a:off x="3107" y="1386"/>
              <a:ext cx="79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586" name="Rectangle 50"/>
            <p:cNvSpPr>
              <a:spLocks noChangeArrowheads="1"/>
            </p:cNvSpPr>
            <p:nvPr/>
          </p:nvSpPr>
          <p:spPr bwMode="auto">
            <a:xfrm>
              <a:off x="3237" y="1418"/>
              <a:ext cx="587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i="0">
                  <a:solidFill>
                    <a:srgbClr val="FF0000"/>
                  </a:solidFill>
                  <a:latin typeface="Arial" charset="0"/>
                </a:rPr>
                <a:t>10.1.4.0 / 24</a:t>
              </a:r>
              <a:endParaRPr lang="en-US"/>
            </a:p>
          </p:txBody>
        </p:sp>
        <p:sp>
          <p:nvSpPr>
            <p:cNvPr id="321587" name="Line 51"/>
            <p:cNvSpPr>
              <a:spLocks noChangeShapeType="1"/>
            </p:cNvSpPr>
            <p:nvPr/>
          </p:nvSpPr>
          <p:spPr bwMode="auto">
            <a:xfrm>
              <a:off x="1725" y="1595"/>
              <a:ext cx="951" cy="143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588" name="Rectangle 52"/>
            <p:cNvSpPr>
              <a:spLocks noChangeArrowheads="1"/>
            </p:cNvSpPr>
            <p:nvPr/>
          </p:nvSpPr>
          <p:spPr bwMode="auto">
            <a:xfrm rot="2940000">
              <a:off x="1867" y="2250"/>
              <a:ext cx="587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i="0">
                  <a:solidFill>
                    <a:srgbClr val="FF0000"/>
                  </a:solidFill>
                  <a:latin typeface="Arial" charset="0"/>
                </a:rPr>
                <a:t>10.1.2.0 / 24</a:t>
              </a:r>
              <a:endParaRPr lang="en-US"/>
            </a:p>
          </p:txBody>
        </p:sp>
        <p:sp>
          <p:nvSpPr>
            <p:cNvPr id="321589" name="Rectangle 53"/>
            <p:cNvSpPr>
              <a:spLocks noChangeArrowheads="1"/>
            </p:cNvSpPr>
            <p:nvPr/>
          </p:nvSpPr>
          <p:spPr bwMode="auto">
            <a:xfrm>
              <a:off x="1661" y="1618"/>
              <a:ext cx="108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 i="0">
                  <a:latin typeface="Arial" charset="0"/>
                </a:rPr>
                <a:t>.1</a:t>
              </a:r>
              <a:endParaRPr lang="en-US"/>
            </a:p>
          </p:txBody>
        </p:sp>
        <p:sp>
          <p:nvSpPr>
            <p:cNvPr id="321590" name="Rectangle 54"/>
            <p:cNvSpPr>
              <a:spLocks noChangeArrowheads="1"/>
            </p:cNvSpPr>
            <p:nvPr/>
          </p:nvSpPr>
          <p:spPr bwMode="auto">
            <a:xfrm>
              <a:off x="3783" y="1221"/>
              <a:ext cx="108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 i="0">
                  <a:latin typeface="Arial" charset="0"/>
                </a:rPr>
                <a:t>.4</a:t>
              </a:r>
              <a:endParaRPr lang="en-US"/>
            </a:p>
          </p:txBody>
        </p:sp>
        <p:sp>
          <p:nvSpPr>
            <p:cNvPr id="321591" name="Line 55"/>
            <p:cNvSpPr>
              <a:spLocks noChangeShapeType="1"/>
            </p:cNvSpPr>
            <p:nvPr/>
          </p:nvSpPr>
          <p:spPr bwMode="auto">
            <a:xfrm>
              <a:off x="4336" y="1386"/>
              <a:ext cx="86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592" name="Rectangle 56"/>
            <p:cNvSpPr>
              <a:spLocks noChangeArrowheads="1"/>
            </p:cNvSpPr>
            <p:nvPr/>
          </p:nvSpPr>
          <p:spPr bwMode="auto">
            <a:xfrm>
              <a:off x="4495" y="1418"/>
              <a:ext cx="587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i="0">
                  <a:solidFill>
                    <a:srgbClr val="FF0000"/>
                  </a:solidFill>
                  <a:latin typeface="Arial" charset="0"/>
                </a:rPr>
                <a:t>10.1.7.0 / 24</a:t>
              </a:r>
              <a:endParaRPr lang="en-US"/>
            </a:p>
          </p:txBody>
        </p:sp>
        <p:sp>
          <p:nvSpPr>
            <p:cNvPr id="321593" name="Line 57"/>
            <p:cNvSpPr>
              <a:spLocks noChangeShapeType="1"/>
            </p:cNvSpPr>
            <p:nvPr/>
          </p:nvSpPr>
          <p:spPr bwMode="auto">
            <a:xfrm flipV="1">
              <a:off x="4122" y="1595"/>
              <a:ext cx="1" cy="122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594" name="Rectangle 58"/>
            <p:cNvSpPr>
              <a:spLocks noChangeArrowheads="1"/>
            </p:cNvSpPr>
            <p:nvPr/>
          </p:nvSpPr>
          <p:spPr bwMode="auto">
            <a:xfrm rot="16200000">
              <a:off x="3915" y="2176"/>
              <a:ext cx="587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i="0">
                  <a:solidFill>
                    <a:srgbClr val="FF0000"/>
                  </a:solidFill>
                  <a:latin typeface="Arial" charset="0"/>
                </a:rPr>
                <a:t>10.1.6.0 / 24</a:t>
              </a:r>
              <a:endParaRPr lang="en-US"/>
            </a:p>
          </p:txBody>
        </p:sp>
        <p:sp>
          <p:nvSpPr>
            <p:cNvPr id="321595" name="Line 59"/>
            <p:cNvSpPr>
              <a:spLocks noChangeShapeType="1"/>
            </p:cNvSpPr>
            <p:nvPr/>
          </p:nvSpPr>
          <p:spPr bwMode="auto">
            <a:xfrm flipV="1">
              <a:off x="2893" y="1595"/>
              <a:ext cx="1" cy="122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596" name="Rectangle 60"/>
            <p:cNvSpPr>
              <a:spLocks noChangeArrowheads="1"/>
            </p:cNvSpPr>
            <p:nvPr/>
          </p:nvSpPr>
          <p:spPr bwMode="auto">
            <a:xfrm rot="16200000">
              <a:off x="2686" y="2175"/>
              <a:ext cx="587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i="0">
                  <a:solidFill>
                    <a:srgbClr val="FF0000"/>
                  </a:solidFill>
                  <a:latin typeface="Arial" charset="0"/>
                </a:rPr>
                <a:t>10.1.3.0 / 24</a:t>
              </a:r>
              <a:endParaRPr lang="en-US"/>
            </a:p>
          </p:txBody>
        </p:sp>
        <p:sp>
          <p:nvSpPr>
            <p:cNvPr id="321597" name="Line 61"/>
            <p:cNvSpPr>
              <a:spLocks noChangeShapeType="1"/>
            </p:cNvSpPr>
            <p:nvPr/>
          </p:nvSpPr>
          <p:spPr bwMode="auto">
            <a:xfrm>
              <a:off x="3107" y="3028"/>
              <a:ext cx="79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598" name="Rectangle 62"/>
            <p:cNvSpPr>
              <a:spLocks noChangeArrowheads="1"/>
            </p:cNvSpPr>
            <p:nvPr/>
          </p:nvSpPr>
          <p:spPr bwMode="auto">
            <a:xfrm>
              <a:off x="3264" y="3060"/>
              <a:ext cx="533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i="0">
                  <a:solidFill>
                    <a:srgbClr val="FF0000"/>
                  </a:solidFill>
                  <a:latin typeface="Arial" charset="0"/>
                </a:rPr>
                <a:t>10.1.5.0/24</a:t>
              </a:r>
              <a:endParaRPr lang="en-US"/>
            </a:p>
          </p:txBody>
        </p:sp>
        <p:sp>
          <p:nvSpPr>
            <p:cNvPr id="321599" name="Line 63"/>
            <p:cNvSpPr>
              <a:spLocks noChangeShapeType="1"/>
            </p:cNvSpPr>
            <p:nvPr/>
          </p:nvSpPr>
          <p:spPr bwMode="auto">
            <a:xfrm flipV="1">
              <a:off x="4336" y="1595"/>
              <a:ext cx="1076" cy="143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600" name="Rectangle 64"/>
            <p:cNvSpPr>
              <a:spLocks noChangeArrowheads="1"/>
            </p:cNvSpPr>
            <p:nvPr/>
          </p:nvSpPr>
          <p:spPr bwMode="auto">
            <a:xfrm rot="18840000">
              <a:off x="4648" y="2339"/>
              <a:ext cx="587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i="0">
                  <a:solidFill>
                    <a:srgbClr val="FF0000"/>
                  </a:solidFill>
                  <a:latin typeface="Arial" charset="0"/>
                </a:rPr>
                <a:t>10.1.8.0 / 24</a:t>
              </a:r>
              <a:endParaRPr lang="en-US"/>
            </a:p>
          </p:txBody>
        </p:sp>
        <p:sp>
          <p:nvSpPr>
            <p:cNvPr id="321601" name="Rectangle 65"/>
            <p:cNvSpPr>
              <a:spLocks noChangeArrowheads="1"/>
            </p:cNvSpPr>
            <p:nvPr/>
          </p:nvSpPr>
          <p:spPr bwMode="auto">
            <a:xfrm>
              <a:off x="2522" y="3048"/>
              <a:ext cx="108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 i="0">
                  <a:latin typeface="Arial" charset="0"/>
                </a:rPr>
                <a:t>.3</a:t>
              </a:r>
              <a:endParaRPr lang="en-US"/>
            </a:p>
          </p:txBody>
        </p:sp>
        <p:sp>
          <p:nvSpPr>
            <p:cNvPr id="321602" name="Rectangle 66"/>
            <p:cNvSpPr>
              <a:spLocks noChangeArrowheads="1"/>
            </p:cNvSpPr>
            <p:nvPr/>
          </p:nvSpPr>
          <p:spPr bwMode="auto">
            <a:xfrm>
              <a:off x="3166" y="2863"/>
              <a:ext cx="108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 i="0">
                  <a:latin typeface="Arial" charset="0"/>
                </a:rPr>
                <a:t>.3</a:t>
              </a:r>
              <a:endParaRPr lang="en-US"/>
            </a:p>
          </p:txBody>
        </p:sp>
        <p:sp>
          <p:nvSpPr>
            <p:cNvPr id="321603" name="Rectangle 67"/>
            <p:cNvSpPr>
              <a:spLocks noChangeArrowheads="1"/>
            </p:cNvSpPr>
            <p:nvPr/>
          </p:nvSpPr>
          <p:spPr bwMode="auto">
            <a:xfrm>
              <a:off x="3783" y="2863"/>
              <a:ext cx="108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 i="0">
                  <a:latin typeface="Arial" charset="0"/>
                </a:rPr>
                <a:t>.5</a:t>
              </a:r>
              <a:endParaRPr lang="en-US"/>
            </a:p>
          </p:txBody>
        </p:sp>
        <p:sp>
          <p:nvSpPr>
            <p:cNvPr id="321604" name="Rectangle 68"/>
            <p:cNvSpPr>
              <a:spLocks noChangeArrowheads="1"/>
            </p:cNvSpPr>
            <p:nvPr/>
          </p:nvSpPr>
          <p:spPr bwMode="auto">
            <a:xfrm>
              <a:off x="2981" y="1618"/>
              <a:ext cx="108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 i="0">
                  <a:latin typeface="Arial" charset="0"/>
                </a:rPr>
                <a:t>.2</a:t>
              </a:r>
              <a:endParaRPr lang="en-US"/>
            </a:p>
          </p:txBody>
        </p:sp>
        <p:sp>
          <p:nvSpPr>
            <p:cNvPr id="321605" name="Rectangle 69"/>
            <p:cNvSpPr>
              <a:spLocks noChangeArrowheads="1"/>
            </p:cNvSpPr>
            <p:nvPr/>
          </p:nvSpPr>
          <p:spPr bwMode="auto">
            <a:xfrm>
              <a:off x="2949" y="2625"/>
              <a:ext cx="108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 i="0">
                  <a:latin typeface="Arial" charset="0"/>
                </a:rPr>
                <a:t>.3</a:t>
              </a:r>
              <a:endParaRPr lang="en-US"/>
            </a:p>
          </p:txBody>
        </p:sp>
        <p:sp>
          <p:nvSpPr>
            <p:cNvPr id="321606" name="Rectangle 70"/>
            <p:cNvSpPr>
              <a:spLocks noChangeArrowheads="1"/>
            </p:cNvSpPr>
            <p:nvPr/>
          </p:nvSpPr>
          <p:spPr bwMode="auto">
            <a:xfrm>
              <a:off x="4424" y="3022"/>
              <a:ext cx="108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 i="0">
                  <a:latin typeface="Arial" charset="0"/>
                </a:rPr>
                <a:t>.5</a:t>
              </a:r>
              <a:endParaRPr lang="en-US"/>
            </a:p>
          </p:txBody>
        </p:sp>
        <p:sp>
          <p:nvSpPr>
            <p:cNvPr id="321607" name="Rectangle 71"/>
            <p:cNvSpPr>
              <a:spLocks noChangeArrowheads="1"/>
            </p:cNvSpPr>
            <p:nvPr/>
          </p:nvSpPr>
          <p:spPr bwMode="auto">
            <a:xfrm>
              <a:off x="4178" y="2625"/>
              <a:ext cx="108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 i="0">
                  <a:latin typeface="Arial" charset="0"/>
                </a:rPr>
                <a:t>.5</a:t>
              </a:r>
              <a:endParaRPr lang="en-US"/>
            </a:p>
          </p:txBody>
        </p:sp>
        <p:sp>
          <p:nvSpPr>
            <p:cNvPr id="321608" name="Rectangle 72"/>
            <p:cNvSpPr>
              <a:spLocks noChangeArrowheads="1"/>
            </p:cNvSpPr>
            <p:nvPr/>
          </p:nvSpPr>
          <p:spPr bwMode="auto">
            <a:xfrm>
              <a:off x="4210" y="1618"/>
              <a:ext cx="108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 i="0">
                  <a:latin typeface="Arial" charset="0"/>
                </a:rPr>
                <a:t>.4</a:t>
              </a:r>
              <a:endParaRPr lang="en-US"/>
            </a:p>
          </p:txBody>
        </p:sp>
        <p:sp>
          <p:nvSpPr>
            <p:cNvPr id="321609" name="Rectangle 73"/>
            <p:cNvSpPr>
              <a:spLocks noChangeArrowheads="1"/>
            </p:cNvSpPr>
            <p:nvPr/>
          </p:nvSpPr>
          <p:spPr bwMode="auto">
            <a:xfrm>
              <a:off x="4395" y="1221"/>
              <a:ext cx="108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 i="0">
                  <a:latin typeface="Arial" charset="0"/>
                </a:rPr>
                <a:t>.4</a:t>
              </a:r>
              <a:endParaRPr lang="en-US"/>
            </a:p>
          </p:txBody>
        </p:sp>
        <p:sp>
          <p:nvSpPr>
            <p:cNvPr id="321610" name="Rectangle 74"/>
            <p:cNvSpPr>
              <a:spLocks noChangeArrowheads="1"/>
            </p:cNvSpPr>
            <p:nvPr/>
          </p:nvSpPr>
          <p:spPr bwMode="auto">
            <a:xfrm>
              <a:off x="5439" y="1698"/>
              <a:ext cx="108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 i="0">
                  <a:latin typeface="Arial" charset="0"/>
                </a:rPr>
                <a:t>.6</a:t>
              </a:r>
              <a:endParaRPr lang="en-US"/>
            </a:p>
          </p:txBody>
        </p:sp>
        <p:sp>
          <p:nvSpPr>
            <p:cNvPr id="321611" name="Rectangle 75"/>
            <p:cNvSpPr>
              <a:spLocks noChangeArrowheads="1"/>
            </p:cNvSpPr>
            <p:nvPr/>
          </p:nvSpPr>
          <p:spPr bwMode="auto">
            <a:xfrm>
              <a:off x="5103" y="1221"/>
              <a:ext cx="108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 i="0">
                  <a:latin typeface="Arial" charset="0"/>
                </a:rPr>
                <a:t>.6</a:t>
              </a:r>
              <a:endParaRPr lang="en-US"/>
            </a:p>
          </p:txBody>
        </p:sp>
        <p:sp>
          <p:nvSpPr>
            <p:cNvPr id="321612" name="Rectangle 76"/>
            <p:cNvSpPr>
              <a:spLocks noChangeArrowheads="1"/>
            </p:cNvSpPr>
            <p:nvPr/>
          </p:nvSpPr>
          <p:spPr bwMode="auto">
            <a:xfrm>
              <a:off x="2632" y="973"/>
              <a:ext cx="5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i="0">
                  <a:solidFill>
                    <a:srgbClr val="FF0000"/>
                  </a:solidFill>
                  <a:latin typeface="Arial" charset="0"/>
                </a:rPr>
                <a:t>10.10.10.2</a:t>
              </a:r>
              <a:endParaRPr lang="en-US"/>
            </a:p>
          </p:txBody>
        </p:sp>
        <p:sp>
          <p:nvSpPr>
            <p:cNvPr id="321613" name="Rectangle 77"/>
            <p:cNvSpPr>
              <a:spLocks noChangeArrowheads="1"/>
            </p:cNvSpPr>
            <p:nvPr/>
          </p:nvSpPr>
          <p:spPr bwMode="auto">
            <a:xfrm>
              <a:off x="3861" y="973"/>
              <a:ext cx="5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i="0">
                  <a:solidFill>
                    <a:srgbClr val="FF0000"/>
                  </a:solidFill>
                  <a:latin typeface="Arial" charset="0"/>
                </a:rPr>
                <a:t>10.10.10.4</a:t>
              </a:r>
              <a:endParaRPr lang="en-US"/>
            </a:p>
          </p:txBody>
        </p:sp>
        <p:sp>
          <p:nvSpPr>
            <p:cNvPr id="321614" name="Rectangle 78"/>
            <p:cNvSpPr>
              <a:spLocks noChangeArrowheads="1"/>
            </p:cNvSpPr>
            <p:nvPr/>
          </p:nvSpPr>
          <p:spPr bwMode="auto">
            <a:xfrm>
              <a:off x="5181" y="973"/>
              <a:ext cx="5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i="0">
                  <a:solidFill>
                    <a:srgbClr val="FF0000"/>
                  </a:solidFill>
                  <a:latin typeface="Arial" charset="0"/>
                </a:rPr>
                <a:t>10.10.10.6</a:t>
              </a:r>
              <a:endParaRPr lang="en-US"/>
            </a:p>
          </p:txBody>
        </p:sp>
        <p:sp>
          <p:nvSpPr>
            <p:cNvPr id="321615" name="Rectangle 79"/>
            <p:cNvSpPr>
              <a:spLocks noChangeArrowheads="1"/>
            </p:cNvSpPr>
            <p:nvPr/>
          </p:nvSpPr>
          <p:spPr bwMode="auto">
            <a:xfrm>
              <a:off x="2662" y="3314"/>
              <a:ext cx="65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i="0">
                  <a:solidFill>
                    <a:srgbClr val="FF0000"/>
                  </a:solidFill>
                  <a:latin typeface="Arial" charset="0"/>
                </a:rPr>
                <a:t>10.10.10.3</a:t>
              </a:r>
              <a:endParaRPr lang="en-US"/>
            </a:p>
          </p:txBody>
        </p:sp>
        <p:sp>
          <p:nvSpPr>
            <p:cNvPr id="321616" name="Rectangle 80"/>
            <p:cNvSpPr>
              <a:spLocks noChangeArrowheads="1"/>
            </p:cNvSpPr>
            <p:nvPr/>
          </p:nvSpPr>
          <p:spPr bwMode="auto">
            <a:xfrm>
              <a:off x="3923" y="3314"/>
              <a:ext cx="5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i="0">
                  <a:solidFill>
                    <a:srgbClr val="FF0000"/>
                  </a:solidFill>
                  <a:latin typeface="Arial" charset="0"/>
                </a:rPr>
                <a:t>10.10.10.5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7C655-4BDF-BD4B-9CFF-6F8AD371369E}" type="slidenum">
              <a:rPr lang="en-US"/>
              <a:pPr/>
              <a:t>11</a:t>
            </a:fld>
            <a:endParaRPr lang="en-US"/>
          </a:p>
        </p:txBody>
      </p:sp>
      <p:graphicFrame>
        <p:nvGraphicFramePr>
          <p:cNvPr id="289800" name="Object 8"/>
          <p:cNvGraphicFramePr>
            <a:graphicFrameLocks noChangeAspect="1"/>
          </p:cNvGraphicFramePr>
          <p:nvPr/>
        </p:nvGraphicFramePr>
        <p:xfrm>
          <a:off x="6324600" y="1066800"/>
          <a:ext cx="5448300" cy="340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818" name="VISIO" r:id="rId3" imgW="8301600" imgH="4009320" progId="Visio.Drawing.4">
                  <p:embed/>
                </p:oleObj>
              </mc:Choice>
              <mc:Fallback>
                <p:oleObj name="VISIO" r:id="rId3" imgW="8301600" imgH="4009320" progId="Visio.Drawing.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1066800"/>
                        <a:ext cx="5448300" cy="340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9803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 State Advertisement (LSA)</a:t>
            </a:r>
          </a:p>
        </p:txBody>
      </p:sp>
      <p:sp>
        <p:nvSpPr>
          <p:cNvPr id="289804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4876800"/>
          </a:xfrm>
        </p:spPr>
        <p:txBody>
          <a:bodyPr/>
          <a:lstStyle/>
          <a:p>
            <a:pPr>
              <a:tabLst>
                <a:tab pos="3263900" algn="l"/>
                <a:tab pos="5661025" algn="l"/>
              </a:tabLst>
            </a:pPr>
            <a:r>
              <a:rPr lang="en-US" b="1">
                <a:solidFill>
                  <a:srgbClr val="FF0000"/>
                </a:solidFill>
              </a:rPr>
              <a:t>The LSA of router 10.10.10.1 is as </a:t>
            </a:r>
            <a:br>
              <a:rPr lang="en-US" b="1">
                <a:solidFill>
                  <a:srgbClr val="FF0000"/>
                </a:solidFill>
              </a:rPr>
            </a:br>
            <a:r>
              <a:rPr lang="en-US" b="1">
                <a:solidFill>
                  <a:srgbClr val="FF0000"/>
                </a:solidFill>
              </a:rPr>
              <a:t>follows:</a:t>
            </a:r>
            <a:endParaRPr lang="en-US"/>
          </a:p>
          <a:p>
            <a:pPr>
              <a:tabLst>
                <a:tab pos="3263900" algn="l"/>
                <a:tab pos="5661025" algn="l"/>
              </a:tabLst>
            </a:pPr>
            <a:r>
              <a:rPr lang="en-US" sz="2000" b="1"/>
              <a:t>Link State ID</a:t>
            </a:r>
            <a:r>
              <a:rPr lang="en-US" sz="2000"/>
              <a:t>:</a:t>
            </a:r>
            <a:r>
              <a:rPr lang="en-US"/>
              <a:t> 	</a:t>
            </a:r>
            <a:r>
              <a:rPr lang="en-US">
                <a:solidFill>
                  <a:schemeClr val="accent2"/>
                </a:solidFill>
              </a:rPr>
              <a:t>10.10.10.1</a:t>
            </a:r>
            <a:r>
              <a:rPr lang="en-US"/>
              <a:t>   </a:t>
            </a:r>
            <a:r>
              <a:rPr lang="en-US" sz="1800" i="1">
                <a:sym typeface="Math C" charset="0"/>
              </a:rPr>
              <a:t>= Router ID</a:t>
            </a:r>
          </a:p>
          <a:p>
            <a:pPr>
              <a:tabLst>
                <a:tab pos="3263900" algn="l"/>
                <a:tab pos="5661025" algn="l"/>
              </a:tabLst>
            </a:pPr>
            <a:r>
              <a:rPr lang="en-US" sz="2000" b="1"/>
              <a:t>Advertising Router:</a:t>
            </a:r>
            <a:r>
              <a:rPr lang="en-US"/>
              <a:t> 	</a:t>
            </a:r>
            <a:r>
              <a:rPr lang="en-US">
                <a:solidFill>
                  <a:schemeClr val="accent2"/>
                </a:solidFill>
              </a:rPr>
              <a:t>10.10.10.1</a:t>
            </a:r>
            <a:r>
              <a:rPr lang="en-US"/>
              <a:t>   </a:t>
            </a:r>
            <a:r>
              <a:rPr lang="en-US" sz="1800" i="1">
                <a:sym typeface="Math C" charset="0"/>
              </a:rPr>
              <a:t>= Router ID</a:t>
            </a:r>
            <a:endParaRPr lang="en-US"/>
          </a:p>
          <a:p>
            <a:pPr>
              <a:tabLst>
                <a:tab pos="3263900" algn="l"/>
                <a:tab pos="5661025" algn="l"/>
              </a:tabLst>
            </a:pPr>
            <a:r>
              <a:rPr lang="en-US" sz="2000" b="1"/>
              <a:t>Number of links:</a:t>
            </a:r>
            <a:r>
              <a:rPr lang="en-US"/>
              <a:t> 	</a:t>
            </a:r>
            <a:r>
              <a:rPr lang="en-US">
                <a:solidFill>
                  <a:schemeClr val="accent2"/>
                </a:solidFill>
              </a:rPr>
              <a:t>3</a:t>
            </a:r>
            <a:r>
              <a:rPr lang="en-US"/>
              <a:t>   </a:t>
            </a:r>
            <a:r>
              <a:rPr lang="en-US" sz="1800" i="1">
                <a:sym typeface="Math C" charset="0"/>
              </a:rPr>
              <a:t>= 2 links plus router itself</a:t>
            </a:r>
          </a:p>
          <a:p>
            <a:pPr>
              <a:tabLst>
                <a:tab pos="3263900" algn="l"/>
                <a:tab pos="5661025" algn="l"/>
              </a:tabLst>
            </a:pPr>
            <a:endParaRPr lang="en-US" sz="1800" i="1">
              <a:sym typeface="Math C" charset="0"/>
            </a:endParaRPr>
          </a:p>
          <a:p>
            <a:pPr>
              <a:tabLst>
                <a:tab pos="3263900" algn="l"/>
                <a:tab pos="5661025" algn="l"/>
              </a:tabLst>
            </a:pPr>
            <a:r>
              <a:rPr lang="en-US" sz="2000" b="1"/>
              <a:t>Description of Link 1:</a:t>
            </a:r>
            <a:r>
              <a:rPr lang="en-US"/>
              <a:t> 	</a:t>
            </a:r>
            <a:r>
              <a:rPr lang="en-US" sz="2000"/>
              <a:t>Link ID = </a:t>
            </a:r>
            <a:r>
              <a:rPr lang="en-US" sz="2000">
                <a:solidFill>
                  <a:schemeClr val="accent2"/>
                </a:solidFill>
              </a:rPr>
              <a:t>10.1.1.1, Metric = 4</a:t>
            </a:r>
          </a:p>
          <a:p>
            <a:pPr>
              <a:tabLst>
                <a:tab pos="3263900" algn="l"/>
                <a:tab pos="5661025" algn="l"/>
              </a:tabLst>
            </a:pPr>
            <a:r>
              <a:rPr lang="en-US" sz="2000" b="1"/>
              <a:t>Description of Link 2:</a:t>
            </a:r>
            <a:r>
              <a:rPr lang="en-US"/>
              <a:t> 	</a:t>
            </a:r>
            <a:r>
              <a:rPr lang="en-US" sz="2000"/>
              <a:t>Link ID = </a:t>
            </a:r>
            <a:r>
              <a:rPr lang="en-US" sz="2000">
                <a:solidFill>
                  <a:schemeClr val="accent2"/>
                </a:solidFill>
              </a:rPr>
              <a:t>10.1.2.1, Metric = 3</a:t>
            </a:r>
          </a:p>
          <a:p>
            <a:pPr>
              <a:tabLst>
                <a:tab pos="3263900" algn="l"/>
                <a:tab pos="5661025" algn="l"/>
              </a:tabLst>
            </a:pPr>
            <a:r>
              <a:rPr lang="en-US" sz="2000" b="1"/>
              <a:t>Description of Link 3:</a:t>
            </a:r>
            <a:r>
              <a:rPr lang="en-US"/>
              <a:t> 	</a:t>
            </a:r>
            <a:r>
              <a:rPr lang="en-US" sz="2000"/>
              <a:t>Link ID = </a:t>
            </a:r>
            <a:r>
              <a:rPr lang="en-US" sz="2000">
                <a:solidFill>
                  <a:schemeClr val="accent2"/>
                </a:solidFill>
              </a:rPr>
              <a:t>10.10.10.1, Metric = 0</a:t>
            </a:r>
            <a:endParaRPr lang="en-US"/>
          </a:p>
        </p:txBody>
      </p:sp>
      <p:grpSp>
        <p:nvGrpSpPr>
          <p:cNvPr id="289816" name="Group 24"/>
          <p:cNvGrpSpPr>
            <a:grpSpLocks/>
          </p:cNvGrpSpPr>
          <p:nvPr/>
        </p:nvGrpSpPr>
        <p:grpSpPr bwMode="auto">
          <a:xfrm>
            <a:off x="7010400" y="1304925"/>
            <a:ext cx="1011238" cy="1543050"/>
            <a:chOff x="4416" y="822"/>
            <a:chExt cx="637" cy="972"/>
          </a:xfrm>
        </p:grpSpPr>
        <p:sp>
          <p:nvSpPr>
            <p:cNvPr id="289807" name="Text Box 15"/>
            <p:cNvSpPr txBox="1">
              <a:spLocks noChangeArrowheads="1"/>
            </p:cNvSpPr>
            <p:nvPr/>
          </p:nvSpPr>
          <p:spPr bwMode="auto">
            <a:xfrm>
              <a:off x="4416" y="1464"/>
              <a:ext cx="20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buFontTx/>
                <a:buNone/>
              </a:pPr>
              <a:r>
                <a:rPr lang="en-US" sz="2000" i="0">
                  <a:solidFill>
                    <a:schemeClr val="accent2"/>
                  </a:solidFill>
                  <a:latin typeface="Arial" charset="0"/>
                </a:rPr>
                <a:t>3</a:t>
              </a:r>
              <a:endParaRPr lang="en-US"/>
            </a:p>
          </p:txBody>
        </p:sp>
        <p:sp>
          <p:nvSpPr>
            <p:cNvPr id="289808" name="Text Box 16"/>
            <p:cNvSpPr txBox="1">
              <a:spLocks noChangeArrowheads="1"/>
            </p:cNvSpPr>
            <p:nvPr/>
          </p:nvSpPr>
          <p:spPr bwMode="auto">
            <a:xfrm>
              <a:off x="4547" y="822"/>
              <a:ext cx="20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buFontTx/>
                <a:buNone/>
              </a:pPr>
              <a:r>
                <a:rPr lang="en-US" sz="2000" i="0">
                  <a:solidFill>
                    <a:schemeClr val="accent2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289814" name="Text Box 22"/>
            <p:cNvSpPr txBox="1">
              <a:spLocks noChangeArrowheads="1"/>
            </p:cNvSpPr>
            <p:nvPr/>
          </p:nvSpPr>
          <p:spPr bwMode="auto">
            <a:xfrm>
              <a:off x="4848" y="1464"/>
              <a:ext cx="20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buFontTx/>
                <a:buNone/>
              </a:pPr>
              <a:r>
                <a:rPr lang="en-US" sz="2000" i="0">
                  <a:solidFill>
                    <a:schemeClr val="accent2"/>
                  </a:solidFill>
                  <a:latin typeface="Arial" charset="0"/>
                </a:rPr>
                <a:t>2</a:t>
              </a:r>
              <a:endParaRPr lang="en-US"/>
            </a:p>
          </p:txBody>
        </p:sp>
      </p:grpSp>
      <p:sp>
        <p:nvSpPr>
          <p:cNvPr id="289817" name="Rectangle 25"/>
          <p:cNvSpPr>
            <a:spLocks noChangeArrowheads="1"/>
          </p:cNvSpPr>
          <p:nvPr/>
        </p:nvSpPr>
        <p:spPr bwMode="auto">
          <a:xfrm>
            <a:off x="1752600" y="5867400"/>
            <a:ext cx="5791200" cy="7683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sz="1800" i="0">
                <a:latin typeface="Arial" charset="0"/>
              </a:rPr>
              <a:t>Each router sends its LSA to all routers in the network</a:t>
            </a:r>
            <a:br>
              <a:rPr lang="en-US" sz="1800" i="0">
                <a:latin typeface="Arial" charset="0"/>
              </a:rPr>
            </a:br>
            <a:r>
              <a:rPr lang="en-US" sz="1800" i="0">
                <a:latin typeface="Arial" charset="0"/>
              </a:rPr>
              <a:t>(using a method called reliable flooding)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8CE99-65ED-7245-AEA7-BC2F8837DF22}" type="slidenum">
              <a:rPr lang="en-US"/>
              <a:pPr/>
              <a:t>12</a:t>
            </a:fld>
            <a:endParaRPr lang="en-US"/>
          </a:p>
        </p:txBody>
      </p:sp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 and Link State Database</a:t>
            </a:r>
          </a:p>
        </p:txBody>
      </p:sp>
      <p:graphicFrame>
        <p:nvGraphicFramePr>
          <p:cNvPr id="322563" name="Object 3"/>
          <p:cNvGraphicFramePr>
            <a:graphicFrameLocks noChangeAspect="1"/>
          </p:cNvGraphicFramePr>
          <p:nvPr/>
        </p:nvGraphicFramePr>
        <p:xfrm>
          <a:off x="2705100" y="1095375"/>
          <a:ext cx="5448300" cy="340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578" name="VISIO" r:id="rId3" imgW="8301600" imgH="4009320" progId="Visio.Drawing.4">
                  <p:embed/>
                </p:oleObj>
              </mc:Choice>
              <mc:Fallback>
                <p:oleObj name="VISIO" r:id="rId3" imgW="8301600" imgH="4009320" progId="Visio.Drawing.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5100" y="1095375"/>
                        <a:ext cx="5448300" cy="340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2564" name="Object 4"/>
          <p:cNvGraphicFramePr>
            <a:graphicFrameLocks noChangeAspect="1"/>
          </p:cNvGraphicFramePr>
          <p:nvPr/>
        </p:nvGraphicFramePr>
        <p:xfrm>
          <a:off x="1066800" y="4305300"/>
          <a:ext cx="7124700" cy="307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579" name="Document" r:id="rId5" imgW="7130520" imgH="3076560" progId="Word.Document.8">
                  <p:embed/>
                </p:oleObj>
              </mc:Choice>
              <mc:Fallback>
                <p:oleObj name="Document" r:id="rId5" imgW="7130520" imgH="307656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305300"/>
                        <a:ext cx="7124700" cy="307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2577" name="Rectangle 17"/>
          <p:cNvSpPr>
            <a:spLocks noChangeArrowheads="1"/>
          </p:cNvSpPr>
          <p:nvPr/>
        </p:nvSpPr>
        <p:spPr bwMode="auto">
          <a:xfrm>
            <a:off x="228600" y="2516188"/>
            <a:ext cx="2362200" cy="131762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sz="1800" i="0">
                <a:latin typeface="Arial" charset="0"/>
              </a:rPr>
              <a:t>Each router has a database which contains the LSAs from all other routers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68F1C-3894-8747-B9F3-A153139F0DF7}" type="slidenum">
              <a:rPr lang="en-US"/>
              <a:pPr/>
              <a:t>13</a:t>
            </a:fld>
            <a:endParaRPr lang="en-US"/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 State Database</a:t>
            </a:r>
          </a:p>
        </p:txBody>
      </p:sp>
      <p:sp>
        <p:nvSpPr>
          <p:cNvPr id="2908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collection of all LSAs is called the </a:t>
            </a:r>
            <a:r>
              <a:rPr lang="en-US">
                <a:solidFill>
                  <a:schemeClr val="accent2"/>
                </a:solidFill>
              </a:rPr>
              <a:t>link-state database</a:t>
            </a:r>
          </a:p>
          <a:p>
            <a:r>
              <a:rPr lang="en-US"/>
              <a:t>Each router has and identical link-state database</a:t>
            </a:r>
          </a:p>
          <a:p>
            <a:pPr lvl="3"/>
            <a:r>
              <a:rPr lang="en-US"/>
              <a:t>Useful for debugging: Each router has a complete description of the network</a:t>
            </a:r>
          </a:p>
          <a:p>
            <a:r>
              <a:rPr lang="en-US"/>
              <a:t>If neighboring routers discover each other for the first time, they will exchange their link-state databases</a:t>
            </a:r>
          </a:p>
          <a:p>
            <a:r>
              <a:rPr lang="en-US"/>
              <a:t>The link-state databases are synchronized using </a:t>
            </a:r>
            <a:r>
              <a:rPr lang="en-US">
                <a:solidFill>
                  <a:schemeClr val="accent2"/>
                </a:solidFill>
              </a:rPr>
              <a:t>reliable flooding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70498-6F28-5C43-A59C-0AF8A28B41BB}" type="slidenum">
              <a:rPr lang="en-US"/>
              <a:pPr/>
              <a:t>14</a:t>
            </a:fld>
            <a:endParaRPr lang="en-US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OSPF Packet Format</a:t>
            </a:r>
          </a:p>
        </p:txBody>
      </p:sp>
      <p:graphicFrame>
        <p:nvGraphicFramePr>
          <p:cNvPr id="287752" name="Object 8"/>
          <p:cNvGraphicFramePr>
            <a:graphicFrameLocks noChangeAspect="1"/>
          </p:cNvGraphicFramePr>
          <p:nvPr/>
        </p:nvGraphicFramePr>
        <p:xfrm>
          <a:off x="1600200" y="1219200"/>
          <a:ext cx="7543800" cy="461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64" name="VISIO" r:id="rId3" imgW="10416240" imgH="5928840" progId="Visio.Drawing.4">
                  <p:embed/>
                </p:oleObj>
              </mc:Choice>
              <mc:Fallback>
                <p:oleObj name="VISIO" r:id="rId3" imgW="10416240" imgH="5928840" progId="Visio.Drawing.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219200"/>
                        <a:ext cx="7543800" cy="461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757" name="Rectangle 13"/>
          <p:cNvSpPr>
            <a:spLocks noChangeArrowheads="1"/>
          </p:cNvSpPr>
          <p:nvPr/>
        </p:nvSpPr>
        <p:spPr bwMode="auto">
          <a:xfrm>
            <a:off x="228600" y="5530850"/>
            <a:ext cx="5410200" cy="7683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sz="1800" i="0">
                <a:solidFill>
                  <a:srgbClr val="FF0000"/>
                </a:solidFill>
                <a:latin typeface="Arial" charset="0"/>
              </a:rPr>
              <a:t>Destination IP:</a:t>
            </a:r>
            <a:r>
              <a:rPr lang="en-US" sz="1800" i="0">
                <a:latin typeface="Arial" charset="0"/>
              </a:rPr>
              <a:t> neighbor</a:t>
            </a:r>
            <a:r>
              <a:rPr lang="ja-JP" altLang="en-US" sz="1800" i="0">
                <a:latin typeface="Arial"/>
              </a:rPr>
              <a:t>’</a:t>
            </a:r>
            <a:r>
              <a:rPr lang="en-US" sz="1800" i="0">
                <a:latin typeface="Arial" charset="0"/>
              </a:rPr>
              <a:t>s IP address or 224.0.0.5 (ALLSPFRouters) or 224.0.0.6 (AllDRouters)</a:t>
            </a:r>
          </a:p>
        </p:txBody>
      </p:sp>
      <p:sp>
        <p:nvSpPr>
          <p:cNvPr id="287758" name="Rectangle 14"/>
          <p:cNvSpPr>
            <a:spLocks noChangeArrowheads="1"/>
          </p:cNvSpPr>
          <p:nvPr/>
        </p:nvSpPr>
        <p:spPr bwMode="auto">
          <a:xfrm>
            <a:off x="228600" y="4495800"/>
            <a:ext cx="3387725" cy="49371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sz="1800" i="0">
                <a:solidFill>
                  <a:srgbClr val="FF0000"/>
                </a:solidFill>
                <a:latin typeface="Arial" charset="0"/>
              </a:rPr>
              <a:t>TTL:</a:t>
            </a:r>
            <a:r>
              <a:rPr lang="en-US" sz="1800" i="0">
                <a:latin typeface="Arial" charset="0"/>
              </a:rPr>
              <a:t> set to 1 (in most cases)</a:t>
            </a:r>
          </a:p>
        </p:txBody>
      </p:sp>
      <p:sp>
        <p:nvSpPr>
          <p:cNvPr id="287762" name="Rectangle 18"/>
          <p:cNvSpPr>
            <a:spLocks noChangeArrowheads="1"/>
          </p:cNvSpPr>
          <p:nvPr/>
        </p:nvSpPr>
        <p:spPr bwMode="auto">
          <a:xfrm>
            <a:off x="228600" y="2971800"/>
            <a:ext cx="2667000" cy="119062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i="0">
                <a:solidFill>
                  <a:srgbClr val="FF0000"/>
                </a:solidFill>
                <a:latin typeface="Arial" charset="0"/>
              </a:rPr>
              <a:t>OSPF packets are not carried as UDP payload!</a:t>
            </a:r>
            <a:endParaRPr lang="en-US" sz="1800" i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i="0">
                <a:solidFill>
                  <a:schemeClr val="tx1"/>
                </a:solidFill>
                <a:latin typeface="Arial" charset="0"/>
              </a:rPr>
              <a:t>OSPF has its own IP protocol number:</a:t>
            </a:r>
            <a:r>
              <a:rPr lang="en-US" sz="1800" b="1" i="0">
                <a:solidFill>
                  <a:schemeClr val="tx1"/>
                </a:solidFill>
                <a:latin typeface="Arial" charset="0"/>
              </a:rPr>
              <a:t> 89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C0245-3E0F-D74F-8554-0AFA0F0C476C}" type="slidenum">
              <a:rPr lang="en-US"/>
              <a:pPr/>
              <a:t>15</a:t>
            </a:fld>
            <a:endParaRPr lang="en-US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OSPF Packet Format</a:t>
            </a:r>
          </a:p>
        </p:txBody>
      </p:sp>
      <p:graphicFrame>
        <p:nvGraphicFramePr>
          <p:cNvPr id="319492" name="Object 4"/>
          <p:cNvGraphicFramePr>
            <a:graphicFrameLocks noChangeAspect="1"/>
          </p:cNvGraphicFramePr>
          <p:nvPr/>
        </p:nvGraphicFramePr>
        <p:xfrm>
          <a:off x="1447800" y="1447800"/>
          <a:ext cx="7543800" cy="512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04" name="VISIO" r:id="rId3" imgW="10416240" imgH="6238440" progId="Visio.Drawing.4">
                  <p:embed/>
                </p:oleObj>
              </mc:Choice>
              <mc:Fallback>
                <p:oleObj name="VISIO" r:id="rId3" imgW="10416240" imgH="6238440" progId="Visio.Drawing.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447800"/>
                        <a:ext cx="7543800" cy="512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9494" name="AutoShape 6"/>
          <p:cNvSpPr>
            <a:spLocks/>
          </p:cNvSpPr>
          <p:nvPr/>
        </p:nvSpPr>
        <p:spPr bwMode="auto">
          <a:xfrm>
            <a:off x="228600" y="2328863"/>
            <a:ext cx="2057400" cy="669925"/>
          </a:xfrm>
          <a:prstGeom prst="accentCallout1">
            <a:avLst>
              <a:gd name="adj1" fmla="val 17060"/>
              <a:gd name="adj2" fmla="val 103704"/>
              <a:gd name="adj3" fmla="val 76306"/>
              <a:gd name="adj4" fmla="val 150310"/>
            </a:avLst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3" tIns="45717" rIns="91433" bIns="45717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i="0">
                <a:solidFill>
                  <a:schemeClr val="tx1"/>
                </a:solidFill>
                <a:latin typeface="Arial" charset="0"/>
              </a:rPr>
              <a:t>2: current version is OSPF V2</a:t>
            </a:r>
          </a:p>
        </p:txBody>
      </p:sp>
      <p:sp>
        <p:nvSpPr>
          <p:cNvPr id="319495" name="AutoShape 7"/>
          <p:cNvSpPr>
            <a:spLocks/>
          </p:cNvSpPr>
          <p:nvPr/>
        </p:nvSpPr>
        <p:spPr bwMode="auto">
          <a:xfrm>
            <a:off x="152400" y="3124200"/>
            <a:ext cx="3200400" cy="1587500"/>
          </a:xfrm>
          <a:prstGeom prst="accentCallout1">
            <a:avLst>
              <a:gd name="adj1" fmla="val 7199"/>
              <a:gd name="adj2" fmla="val 102380"/>
              <a:gd name="adj3" fmla="val 2000"/>
              <a:gd name="adj4" fmla="val 134722"/>
            </a:avLst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3" tIns="45717" rIns="91433" bIns="45717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600" i="0">
                <a:solidFill>
                  <a:schemeClr val="tx1"/>
                </a:solidFill>
                <a:latin typeface="Arial" charset="0"/>
              </a:rPr>
              <a:t>Message types: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600" i="0">
                <a:solidFill>
                  <a:schemeClr val="accent2"/>
                </a:solidFill>
                <a:latin typeface="Arial" charset="0"/>
              </a:rPr>
              <a:t>1: Hello (tests reachability)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600" i="0">
                <a:solidFill>
                  <a:schemeClr val="accent2"/>
                </a:solidFill>
                <a:latin typeface="Arial" charset="0"/>
              </a:rPr>
              <a:t>2: Database description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600" i="0">
                <a:solidFill>
                  <a:schemeClr val="accent2"/>
                </a:solidFill>
                <a:latin typeface="Arial" charset="0"/>
              </a:rPr>
              <a:t>3: Link Status request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600" i="0">
                <a:solidFill>
                  <a:schemeClr val="accent2"/>
                </a:solidFill>
                <a:latin typeface="Arial" charset="0"/>
              </a:rPr>
              <a:t>4: Link state update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600" i="0">
                <a:solidFill>
                  <a:schemeClr val="accent2"/>
                </a:solidFill>
                <a:latin typeface="Arial" charset="0"/>
              </a:rPr>
              <a:t>5: Link state acknowledgement</a:t>
            </a:r>
            <a:endParaRPr lang="en-US" sz="1800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9497" name="AutoShape 9"/>
          <p:cNvSpPr>
            <a:spLocks/>
          </p:cNvSpPr>
          <p:nvPr/>
        </p:nvSpPr>
        <p:spPr bwMode="auto">
          <a:xfrm>
            <a:off x="7267575" y="2879725"/>
            <a:ext cx="1876425" cy="854075"/>
          </a:xfrm>
          <a:prstGeom prst="accentCallout1">
            <a:avLst>
              <a:gd name="adj1" fmla="val 13384"/>
              <a:gd name="adj2" fmla="val -4060"/>
              <a:gd name="adj3" fmla="val 102972"/>
              <a:gd name="adj4" fmla="val -25551"/>
            </a:avLst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3" tIns="45717" rIns="91433" bIns="45717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600" i="0">
                <a:solidFill>
                  <a:schemeClr val="tx1"/>
                </a:solidFill>
                <a:latin typeface="Arial" charset="0"/>
              </a:rPr>
              <a:t>ID of the Area from which the packet originated</a:t>
            </a:r>
            <a:endParaRPr lang="en-US" sz="1800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9498" name="AutoShape 10"/>
          <p:cNvSpPr>
            <a:spLocks/>
          </p:cNvSpPr>
          <p:nvPr/>
        </p:nvSpPr>
        <p:spPr bwMode="auto">
          <a:xfrm>
            <a:off x="228600" y="4759325"/>
            <a:ext cx="2971800" cy="609600"/>
          </a:xfrm>
          <a:prstGeom prst="accentCallout1">
            <a:avLst>
              <a:gd name="adj1" fmla="val 18750"/>
              <a:gd name="adj2" fmla="val 102565"/>
              <a:gd name="adj3" fmla="val -61199"/>
              <a:gd name="adj4" fmla="val 113676"/>
            </a:avLst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3" tIns="45717" rIns="91433" bIns="45717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600" i="0">
                <a:solidFill>
                  <a:schemeClr val="tx1"/>
                </a:solidFill>
                <a:latin typeface="Arial" charset="0"/>
              </a:rPr>
              <a:t>Standard IP checksum taken over entire packet</a:t>
            </a:r>
          </a:p>
        </p:txBody>
      </p:sp>
      <p:sp>
        <p:nvSpPr>
          <p:cNvPr id="319499" name="AutoShape 11"/>
          <p:cNvSpPr>
            <a:spLocks/>
          </p:cNvSpPr>
          <p:nvPr/>
        </p:nvSpPr>
        <p:spPr bwMode="auto">
          <a:xfrm>
            <a:off x="7277100" y="3943350"/>
            <a:ext cx="1876425" cy="1397000"/>
          </a:xfrm>
          <a:prstGeom prst="accentCallout1">
            <a:avLst>
              <a:gd name="adj1" fmla="val 13384"/>
              <a:gd name="adj2" fmla="val -4060"/>
              <a:gd name="adj3" fmla="val 11708"/>
              <a:gd name="adj4" fmla="val -15398"/>
            </a:avLst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3" tIns="45717" rIns="91433" bIns="45717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400" i="0">
                <a:solidFill>
                  <a:schemeClr val="tx1"/>
                </a:solidFill>
                <a:latin typeface="Arial" charset="0"/>
              </a:rPr>
              <a:t>0: no authentication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400" i="0">
                <a:solidFill>
                  <a:schemeClr val="tx1"/>
                </a:solidFill>
                <a:latin typeface="Arial" charset="0"/>
              </a:rPr>
              <a:t>1: Cleartext password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400" i="0">
                <a:solidFill>
                  <a:schemeClr val="tx1"/>
                </a:solidFill>
                <a:latin typeface="Arial" charset="0"/>
              </a:rPr>
              <a:t>2: MD5 checksum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400" i="0">
                <a:solidFill>
                  <a:schemeClr val="tx1"/>
                </a:solidFill>
                <a:latin typeface="Arial" charset="0"/>
              </a:rPr>
              <a:t>(added to end packet)</a:t>
            </a:r>
            <a:endParaRPr lang="en-US" sz="1800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9500" name="AutoShape 12"/>
          <p:cNvSpPr>
            <a:spLocks/>
          </p:cNvSpPr>
          <p:nvPr/>
        </p:nvSpPr>
        <p:spPr bwMode="auto">
          <a:xfrm>
            <a:off x="282575" y="5545138"/>
            <a:ext cx="6194425" cy="1184275"/>
          </a:xfrm>
          <a:prstGeom prst="accentCallout1">
            <a:avLst>
              <a:gd name="adj1" fmla="val 9653"/>
              <a:gd name="adj2" fmla="val 101231"/>
              <a:gd name="adj3" fmla="val -27884"/>
              <a:gd name="adj4" fmla="val 102102"/>
            </a:avLst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3" tIns="45717" rIns="91433" bIns="45717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400" i="0">
                <a:solidFill>
                  <a:schemeClr val="tx1"/>
                </a:solidFill>
                <a:latin typeface="Arial" charset="0"/>
              </a:rPr>
              <a:t>Authentication passwd = 1:    64 cleartext password 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400" i="0">
                <a:solidFill>
                  <a:schemeClr val="tx1"/>
                </a:solidFill>
                <a:latin typeface="Arial" charset="0"/>
              </a:rPr>
              <a:t>Authentication passwd = 2:    0x0000 (16 bits)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400" i="0">
                <a:solidFill>
                  <a:schemeClr val="tx1"/>
                </a:solidFill>
                <a:latin typeface="Arial" charset="0"/>
              </a:rPr>
              <a:t>		          KeyID (8 bits)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400" i="0">
                <a:solidFill>
                  <a:schemeClr val="tx1"/>
                </a:solidFill>
                <a:latin typeface="Arial" charset="0"/>
              </a:rPr>
              <a:t>		          Length of MD5 checksum (8 bits)</a:t>
            </a:r>
            <a:br>
              <a:rPr lang="en-US" sz="1400" i="0">
                <a:solidFill>
                  <a:schemeClr val="tx1"/>
                </a:solidFill>
                <a:latin typeface="Arial" charset="0"/>
              </a:rPr>
            </a:br>
            <a:r>
              <a:rPr lang="en-US" sz="1400" i="0">
                <a:solidFill>
                  <a:schemeClr val="tx1"/>
                </a:solidFill>
                <a:latin typeface="Arial" charset="0"/>
              </a:rPr>
              <a:t>		          Nondecreasing sequence number (32 bits)</a:t>
            </a:r>
          </a:p>
        </p:txBody>
      </p:sp>
      <p:sp>
        <p:nvSpPr>
          <p:cNvPr id="319501" name="AutoShape 13"/>
          <p:cNvSpPr>
            <a:spLocks/>
          </p:cNvSpPr>
          <p:nvPr/>
        </p:nvSpPr>
        <p:spPr bwMode="auto">
          <a:xfrm>
            <a:off x="7086600" y="5884863"/>
            <a:ext cx="1876425" cy="669925"/>
          </a:xfrm>
          <a:prstGeom prst="accentCallout1">
            <a:avLst>
              <a:gd name="adj1" fmla="val 17060"/>
              <a:gd name="adj2" fmla="val -4060"/>
              <a:gd name="adj3" fmla="val 96921"/>
              <a:gd name="adj4" fmla="val -45856"/>
            </a:avLst>
          </a:prstGeom>
          <a:solidFill>
            <a:srgbClr val="FFCC66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3" tIns="45717" rIns="91433" bIns="45717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i="0">
                <a:solidFill>
                  <a:schemeClr val="tx1"/>
                </a:solidFill>
                <a:latin typeface="Arial" charset="0"/>
              </a:rPr>
              <a:t>Prevents replay attacks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4" grpId="0" animBg="1" autoUpdateAnimBg="0"/>
      <p:bldP spid="319495" grpId="0" animBg="1" autoUpdateAnimBg="0"/>
      <p:bldP spid="319497" grpId="0" animBg="1" autoUpdateAnimBg="0"/>
      <p:bldP spid="319498" grpId="0" animBg="1" autoUpdateAnimBg="0"/>
      <p:bldP spid="319499" grpId="0" animBg="1" autoUpdateAnimBg="0"/>
      <p:bldP spid="319500" grpId="0" animBg="1" autoUpdateAnimBg="0"/>
      <p:bldP spid="319501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A564A-C674-724A-9D61-1BCD5BF74966}" type="slidenum">
              <a:rPr lang="en-US"/>
              <a:pPr/>
              <a:t>16</a:t>
            </a:fld>
            <a:endParaRPr lang="en-US"/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OSPF LSA Format</a:t>
            </a:r>
          </a:p>
        </p:txBody>
      </p:sp>
      <p:graphicFrame>
        <p:nvGraphicFramePr>
          <p:cNvPr id="318470" name="Object 6"/>
          <p:cNvGraphicFramePr>
            <a:graphicFrameLocks noChangeAspect="1"/>
          </p:cNvGraphicFramePr>
          <p:nvPr/>
        </p:nvGraphicFramePr>
        <p:xfrm>
          <a:off x="4533900" y="1585913"/>
          <a:ext cx="4038600" cy="242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80" name="VISIO" r:id="rId3" imgW="5201280" imgH="3052080" progId="Visio.Drawing.4">
                  <p:embed/>
                </p:oleObj>
              </mc:Choice>
              <mc:Fallback>
                <p:oleObj name="VISIO" r:id="rId3" imgW="5201280" imgH="3052080" progId="Visio.Drawing.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3900" y="1585913"/>
                        <a:ext cx="4038600" cy="2427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471" name="Object 7"/>
          <p:cNvGraphicFramePr>
            <a:graphicFrameLocks noChangeAspect="1"/>
          </p:cNvGraphicFramePr>
          <p:nvPr/>
        </p:nvGraphicFramePr>
        <p:xfrm>
          <a:off x="4572000" y="3594100"/>
          <a:ext cx="40386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81" name="VISIO" r:id="rId5" imgW="5201280" imgH="1923480" progId="Visio.Drawing.4">
                  <p:embed/>
                </p:oleObj>
              </mc:Choice>
              <mc:Fallback>
                <p:oleObj name="VISIO" r:id="rId5" imgW="5201280" imgH="1923480" progId="Visio.Drawing.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594100"/>
                        <a:ext cx="403860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472" name="Object 8"/>
          <p:cNvGraphicFramePr>
            <a:graphicFrameLocks noChangeAspect="1"/>
          </p:cNvGraphicFramePr>
          <p:nvPr/>
        </p:nvGraphicFramePr>
        <p:xfrm>
          <a:off x="685800" y="1295400"/>
          <a:ext cx="2413000" cy="250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82" name="VISIO" r:id="rId7" imgW="2719800" imgH="2766600" progId="Visio.Drawing.4">
                  <p:embed/>
                </p:oleObj>
              </mc:Choice>
              <mc:Fallback>
                <p:oleObj name="VISIO" r:id="rId7" imgW="2719800" imgH="2766600" progId="Visio.Drawing.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95400"/>
                        <a:ext cx="2413000" cy="250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473" name="Object 9"/>
          <p:cNvGraphicFramePr>
            <a:graphicFrameLocks noChangeAspect="1"/>
          </p:cNvGraphicFramePr>
          <p:nvPr/>
        </p:nvGraphicFramePr>
        <p:xfrm>
          <a:off x="4572000" y="4889500"/>
          <a:ext cx="40386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83" name="VISIO" r:id="rId9" imgW="5201280" imgH="1923480" progId="Visio.Drawing.4">
                  <p:embed/>
                </p:oleObj>
              </mc:Choice>
              <mc:Fallback>
                <p:oleObj name="VISIO" r:id="rId9" imgW="5201280" imgH="1923480" progId="Visio.Drawing.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889500"/>
                        <a:ext cx="403860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8474" name="Line 10"/>
          <p:cNvSpPr>
            <a:spLocks noChangeShapeType="1"/>
          </p:cNvSpPr>
          <p:nvPr/>
        </p:nvSpPr>
        <p:spPr bwMode="auto">
          <a:xfrm>
            <a:off x="4572000" y="1828800"/>
            <a:ext cx="0" cy="1828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8475" name="Rectangle 11"/>
          <p:cNvSpPr>
            <a:spLocks noChangeArrowheads="1"/>
          </p:cNvSpPr>
          <p:nvPr/>
        </p:nvSpPr>
        <p:spPr bwMode="auto">
          <a:xfrm>
            <a:off x="3276600" y="2168525"/>
            <a:ext cx="1066800" cy="7683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>
              <a:buFontTx/>
              <a:buNone/>
            </a:pPr>
            <a:r>
              <a:rPr lang="en-US" sz="1800" i="0">
                <a:solidFill>
                  <a:srgbClr val="FF0000"/>
                </a:solidFill>
                <a:latin typeface="Arial" charset="0"/>
              </a:rPr>
              <a:t>LSA Header</a:t>
            </a:r>
            <a:endParaRPr lang="en-US" sz="1800" i="0">
              <a:latin typeface="Arial" charset="0"/>
            </a:endParaRPr>
          </a:p>
        </p:txBody>
      </p:sp>
      <p:sp>
        <p:nvSpPr>
          <p:cNvPr id="318476" name="Line 12"/>
          <p:cNvSpPr>
            <a:spLocks noChangeShapeType="1"/>
          </p:cNvSpPr>
          <p:nvPr/>
        </p:nvSpPr>
        <p:spPr bwMode="auto">
          <a:xfrm>
            <a:off x="4572000" y="3733800"/>
            <a:ext cx="0" cy="1143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8477" name="Rectangle 13"/>
          <p:cNvSpPr>
            <a:spLocks noChangeArrowheads="1"/>
          </p:cNvSpPr>
          <p:nvPr/>
        </p:nvSpPr>
        <p:spPr bwMode="auto">
          <a:xfrm>
            <a:off x="3276600" y="4098925"/>
            <a:ext cx="1066800" cy="49371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>
              <a:buFontTx/>
              <a:buNone/>
            </a:pPr>
            <a:r>
              <a:rPr lang="en-US" sz="1800" i="0">
                <a:solidFill>
                  <a:srgbClr val="FF0000"/>
                </a:solidFill>
                <a:latin typeface="Arial" charset="0"/>
              </a:rPr>
              <a:t>Link 1</a:t>
            </a:r>
            <a:endParaRPr lang="en-US" sz="1800" i="0">
              <a:latin typeface="Arial" charset="0"/>
            </a:endParaRPr>
          </a:p>
        </p:txBody>
      </p:sp>
      <p:sp>
        <p:nvSpPr>
          <p:cNvPr id="318478" name="Line 14"/>
          <p:cNvSpPr>
            <a:spLocks noChangeShapeType="1"/>
          </p:cNvSpPr>
          <p:nvPr/>
        </p:nvSpPr>
        <p:spPr bwMode="auto">
          <a:xfrm>
            <a:off x="4572000" y="5029200"/>
            <a:ext cx="0" cy="1143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8479" name="Rectangle 15"/>
          <p:cNvSpPr>
            <a:spLocks noChangeArrowheads="1"/>
          </p:cNvSpPr>
          <p:nvPr/>
        </p:nvSpPr>
        <p:spPr bwMode="auto">
          <a:xfrm>
            <a:off x="3276600" y="5373688"/>
            <a:ext cx="1066800" cy="493712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>
              <a:buFontTx/>
              <a:buNone/>
            </a:pPr>
            <a:r>
              <a:rPr lang="en-US" sz="1800" i="0">
                <a:solidFill>
                  <a:srgbClr val="FF0000"/>
                </a:solidFill>
                <a:latin typeface="Arial" charset="0"/>
              </a:rPr>
              <a:t>Link 2</a:t>
            </a:r>
            <a:endParaRPr lang="en-US" sz="1800" i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44AFF-3875-C148-AA43-DE4CAD4E92D7}" type="slidenum">
              <a:rPr lang="en-US"/>
              <a:pPr/>
              <a:t>17</a:t>
            </a:fld>
            <a:endParaRPr lang="en-US"/>
          </a:p>
        </p:txBody>
      </p:sp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Discovery of Neighbors 	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371600"/>
            <a:ext cx="8915400" cy="4876800"/>
          </a:xfrm>
        </p:spPr>
        <p:txBody>
          <a:bodyPr/>
          <a:lstStyle/>
          <a:p>
            <a:r>
              <a:rPr lang="en-US"/>
              <a:t>Routers multicasts  </a:t>
            </a:r>
            <a:r>
              <a:rPr lang="en-US">
                <a:solidFill>
                  <a:srgbClr val="FF0000"/>
                </a:solidFill>
              </a:rPr>
              <a:t>OSPF</a:t>
            </a:r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Hello packets</a:t>
            </a:r>
            <a:r>
              <a:rPr lang="en-US"/>
              <a:t> on all OSPF-enabled interfaces.</a:t>
            </a:r>
          </a:p>
          <a:p>
            <a:r>
              <a:rPr lang="en-US"/>
              <a:t>If two routers share a link, they can become neighbors, and establish an adjacency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After becoming a neighbor, routers exchange their link state databases</a:t>
            </a:r>
          </a:p>
          <a:p>
            <a:endParaRPr lang="en-US"/>
          </a:p>
        </p:txBody>
      </p:sp>
      <p:graphicFrame>
        <p:nvGraphicFramePr>
          <p:cNvPr id="316422" name="Object 6"/>
          <p:cNvGraphicFramePr>
            <a:graphicFrameLocks noChangeAspect="1"/>
          </p:cNvGraphicFramePr>
          <p:nvPr/>
        </p:nvGraphicFramePr>
        <p:xfrm>
          <a:off x="-990600" y="2667000"/>
          <a:ext cx="8001000" cy="290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24" name="VISIO" r:id="rId3" imgW="9987480" imgH="2290320" progId="Visio.Drawing.4">
                  <p:embed/>
                </p:oleObj>
              </mc:Choice>
              <mc:Fallback>
                <p:oleObj name="VISIO" r:id="rId3" imgW="9987480" imgH="2290320" progId="Visio.Drawing.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990600" y="2667000"/>
                        <a:ext cx="8001000" cy="290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6423" name="Rectangle 7"/>
          <p:cNvSpPr>
            <a:spLocks noChangeArrowheads="1"/>
          </p:cNvSpPr>
          <p:nvPr/>
        </p:nvSpPr>
        <p:spPr bwMode="auto">
          <a:xfrm>
            <a:off x="6019800" y="3733800"/>
            <a:ext cx="2711450" cy="7683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Tx/>
              <a:buNone/>
            </a:pPr>
            <a:r>
              <a:rPr lang="en-US" sz="1800" i="0">
                <a:solidFill>
                  <a:schemeClr val="tx1"/>
                </a:solidFill>
                <a:latin typeface="Arial" charset="0"/>
              </a:rPr>
              <a:t>Scenario:</a:t>
            </a:r>
            <a:br>
              <a:rPr lang="en-US" sz="1800" i="0">
                <a:solidFill>
                  <a:schemeClr val="tx1"/>
                </a:solidFill>
                <a:latin typeface="Arial" charset="0"/>
              </a:rPr>
            </a:br>
            <a:r>
              <a:rPr lang="en-US" sz="1800" i="0">
                <a:solidFill>
                  <a:schemeClr val="tx1"/>
                </a:solidFill>
                <a:latin typeface="Arial" charset="0"/>
              </a:rPr>
              <a:t>Router 10.1.10.2 restarts</a:t>
            </a:r>
            <a:endParaRPr lang="en-US" sz="1800" i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3F58-AAB4-C84D-92F4-EFF29B6C4999}" type="slidenum">
              <a:rPr lang="en-US"/>
              <a:pPr/>
              <a:t>18</a:t>
            </a:fld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Neighbor discovery and </a:t>
            </a:r>
            <a:br>
              <a:rPr lang="en-US"/>
            </a:br>
            <a:r>
              <a:rPr lang="en-US"/>
              <a:t>database synchronization</a:t>
            </a:r>
          </a:p>
        </p:txBody>
      </p:sp>
      <p:graphicFrame>
        <p:nvGraphicFramePr>
          <p:cNvPr id="327683" name="Object 3"/>
          <p:cNvGraphicFramePr>
            <a:graphicFrameLocks noChangeAspect="1"/>
          </p:cNvGraphicFramePr>
          <p:nvPr/>
        </p:nvGraphicFramePr>
        <p:xfrm>
          <a:off x="1066800" y="1066800"/>
          <a:ext cx="7258050" cy="521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695" name="VISIO" r:id="rId3" imgW="9987480" imgH="6023880" progId="Visio.Drawing.4">
                  <p:embed/>
                </p:oleObj>
              </mc:Choice>
              <mc:Fallback>
                <p:oleObj name="VISIO" r:id="rId3" imgW="9987480" imgH="6023880" progId="Visio.Drawing.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066800"/>
                        <a:ext cx="7258050" cy="521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685" name="AutoShape 5"/>
          <p:cNvSpPr>
            <a:spLocks/>
          </p:cNvSpPr>
          <p:nvPr/>
        </p:nvSpPr>
        <p:spPr bwMode="auto">
          <a:xfrm>
            <a:off x="6858000" y="4038600"/>
            <a:ext cx="1905000" cy="854075"/>
          </a:xfrm>
          <a:prstGeom prst="accentCallout1">
            <a:avLst>
              <a:gd name="adj1" fmla="val 13384"/>
              <a:gd name="adj2" fmla="val -4000"/>
              <a:gd name="adj3" fmla="val -39032"/>
              <a:gd name="adj4" fmla="val -28250"/>
            </a:avLst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3" tIns="45717" rIns="91433" bIns="45717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600" i="0">
                <a:solidFill>
                  <a:schemeClr val="tx1"/>
                </a:solidFill>
                <a:latin typeface="Arial" charset="0"/>
              </a:rPr>
              <a:t>Sends empty database description</a:t>
            </a:r>
            <a:endParaRPr lang="en-US" sz="1800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27686" name="Rectangle 6"/>
          <p:cNvSpPr>
            <a:spLocks noChangeArrowheads="1"/>
          </p:cNvSpPr>
          <p:nvPr/>
        </p:nvSpPr>
        <p:spPr bwMode="auto">
          <a:xfrm>
            <a:off x="6172200" y="152400"/>
            <a:ext cx="2711450" cy="7683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Tx/>
              <a:buNone/>
            </a:pPr>
            <a:r>
              <a:rPr lang="en-US" sz="1800" i="0">
                <a:solidFill>
                  <a:schemeClr val="tx1"/>
                </a:solidFill>
                <a:latin typeface="Arial" charset="0"/>
              </a:rPr>
              <a:t>Scenario:</a:t>
            </a:r>
            <a:br>
              <a:rPr lang="en-US" sz="1800" i="0">
                <a:solidFill>
                  <a:schemeClr val="tx1"/>
                </a:solidFill>
                <a:latin typeface="Arial" charset="0"/>
              </a:rPr>
            </a:br>
            <a:r>
              <a:rPr lang="en-US" sz="1800" i="0">
                <a:solidFill>
                  <a:schemeClr val="tx1"/>
                </a:solidFill>
                <a:latin typeface="Arial" charset="0"/>
              </a:rPr>
              <a:t>Router 10.1.10.2 restarts</a:t>
            </a:r>
            <a:endParaRPr lang="en-US" sz="1800" i="0">
              <a:latin typeface="Arial" charset="0"/>
            </a:endParaRPr>
          </a:p>
        </p:txBody>
      </p:sp>
      <p:grpSp>
        <p:nvGrpSpPr>
          <p:cNvPr id="327692" name="Group 12"/>
          <p:cNvGrpSpPr>
            <a:grpSpLocks/>
          </p:cNvGrpSpPr>
          <p:nvPr/>
        </p:nvGrpSpPr>
        <p:grpSpPr bwMode="auto">
          <a:xfrm>
            <a:off x="381000" y="2286000"/>
            <a:ext cx="1676400" cy="609600"/>
            <a:chOff x="240" y="1680"/>
            <a:chExt cx="1056" cy="384"/>
          </a:xfrm>
        </p:grpSpPr>
        <p:sp>
          <p:nvSpPr>
            <p:cNvPr id="327687" name="AutoShape 7"/>
            <p:cNvSpPr>
              <a:spLocks/>
            </p:cNvSpPr>
            <p:nvPr/>
          </p:nvSpPr>
          <p:spPr bwMode="auto">
            <a:xfrm>
              <a:off x="1248" y="1680"/>
              <a:ext cx="48" cy="384"/>
            </a:xfrm>
            <a:prstGeom prst="leftBrace">
              <a:avLst>
                <a:gd name="adj1" fmla="val 66667"/>
                <a:gd name="adj2" fmla="val 52083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7688" name="Rectangle 8"/>
            <p:cNvSpPr>
              <a:spLocks noChangeArrowheads="1"/>
            </p:cNvSpPr>
            <p:nvPr/>
          </p:nvSpPr>
          <p:spPr bwMode="auto">
            <a:xfrm>
              <a:off x="240" y="1714"/>
              <a:ext cx="856" cy="350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lnSpc>
                  <a:spcPct val="95000"/>
                </a:lnSpc>
                <a:spcAft>
                  <a:spcPct val="0"/>
                </a:spcAft>
                <a:buFontTx/>
                <a:buNone/>
              </a:pPr>
              <a:r>
                <a:rPr lang="en-US" sz="1600" i="0">
                  <a:solidFill>
                    <a:schemeClr val="tx1"/>
                  </a:solidFill>
                  <a:latin typeface="Arial" charset="0"/>
                </a:rPr>
                <a:t>Discovery of </a:t>
              </a:r>
              <a:br>
                <a:rPr lang="en-US" sz="1600" i="0">
                  <a:solidFill>
                    <a:schemeClr val="tx1"/>
                  </a:solidFill>
                  <a:latin typeface="Arial" charset="0"/>
                </a:rPr>
              </a:br>
              <a:r>
                <a:rPr lang="en-US" sz="1600" i="0">
                  <a:solidFill>
                    <a:schemeClr val="tx1"/>
                  </a:solidFill>
                  <a:latin typeface="Arial" charset="0"/>
                </a:rPr>
                <a:t>adjacency</a:t>
              </a:r>
              <a:endParaRPr lang="en-US" sz="1800" i="0">
                <a:latin typeface="Arial" charset="0"/>
              </a:endParaRPr>
            </a:p>
          </p:txBody>
        </p:sp>
      </p:grpSp>
      <p:sp>
        <p:nvSpPr>
          <p:cNvPr id="327689" name="AutoShape 9"/>
          <p:cNvSpPr>
            <a:spLocks/>
          </p:cNvSpPr>
          <p:nvPr/>
        </p:nvSpPr>
        <p:spPr bwMode="auto">
          <a:xfrm>
            <a:off x="152400" y="3911600"/>
            <a:ext cx="1752600" cy="1343025"/>
          </a:xfrm>
          <a:prstGeom prst="accentCallout1">
            <a:avLst>
              <a:gd name="adj1" fmla="val 18750"/>
              <a:gd name="adj2" fmla="val 104347"/>
              <a:gd name="adj3" fmla="val 37500"/>
              <a:gd name="adj4" fmla="val 156250"/>
            </a:avLst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3" tIns="45717" rIns="91433" bIns="45717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600" i="0">
                <a:solidFill>
                  <a:schemeClr val="tx1"/>
                </a:solidFill>
                <a:latin typeface="Arial" charset="0"/>
              </a:rPr>
              <a:t>Sends database description. </a:t>
            </a:r>
            <a:br>
              <a:rPr lang="en-US" sz="1600" i="0">
                <a:solidFill>
                  <a:schemeClr val="tx1"/>
                </a:solidFill>
                <a:latin typeface="Arial" charset="0"/>
              </a:rPr>
            </a:br>
            <a:r>
              <a:rPr lang="en-US" sz="1600" i="0">
                <a:solidFill>
                  <a:schemeClr val="tx1"/>
                </a:solidFill>
                <a:latin typeface="Arial" charset="0"/>
              </a:rPr>
              <a:t>(description only contains LSA headers)</a:t>
            </a:r>
            <a:endParaRPr lang="en-US" sz="1800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27690" name="AutoShape 10"/>
          <p:cNvSpPr>
            <a:spLocks/>
          </p:cNvSpPr>
          <p:nvPr/>
        </p:nvSpPr>
        <p:spPr bwMode="auto">
          <a:xfrm>
            <a:off x="6858000" y="5087938"/>
            <a:ext cx="1905000" cy="854075"/>
          </a:xfrm>
          <a:prstGeom prst="accentCallout1">
            <a:avLst>
              <a:gd name="adj1" fmla="val 18750"/>
              <a:gd name="adj2" fmla="val -4000"/>
              <a:gd name="adj3" fmla="val 54426"/>
              <a:gd name="adj4" fmla="val -24917"/>
            </a:avLst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3" tIns="45717" rIns="91433" bIns="45717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600" i="0">
                <a:solidFill>
                  <a:schemeClr val="tx1"/>
                </a:solidFill>
                <a:latin typeface="Arial" charset="0"/>
              </a:rPr>
              <a:t>Database description of 10.1.10.2</a:t>
            </a:r>
          </a:p>
        </p:txBody>
      </p:sp>
      <p:sp>
        <p:nvSpPr>
          <p:cNvPr id="327691" name="AutoShape 11"/>
          <p:cNvSpPr>
            <a:spLocks/>
          </p:cNvSpPr>
          <p:nvPr/>
        </p:nvSpPr>
        <p:spPr bwMode="auto">
          <a:xfrm>
            <a:off x="152400" y="5470525"/>
            <a:ext cx="1752600" cy="854075"/>
          </a:xfrm>
          <a:prstGeom prst="accentCallout1">
            <a:avLst>
              <a:gd name="adj1" fmla="val 13384"/>
              <a:gd name="adj2" fmla="val 104347"/>
              <a:gd name="adj3" fmla="val 56690"/>
              <a:gd name="adj4" fmla="val 151903"/>
            </a:avLst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3" tIns="45717" rIns="91433" bIns="45717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600" i="0">
                <a:solidFill>
                  <a:schemeClr val="tx1"/>
                </a:solidFill>
                <a:latin typeface="Arial" charset="0"/>
              </a:rPr>
              <a:t>Acknowledges receipt of description</a:t>
            </a:r>
            <a:endParaRPr lang="en-US" sz="1800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27694" name="Rectangle 14"/>
          <p:cNvSpPr>
            <a:spLocks noChangeArrowheads="1"/>
          </p:cNvSpPr>
          <p:nvPr/>
        </p:nvSpPr>
        <p:spPr bwMode="auto">
          <a:xfrm>
            <a:off x="457200" y="3124200"/>
            <a:ext cx="6283325" cy="33655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Aft>
                <a:spcPct val="0"/>
              </a:spcAft>
              <a:buFontTx/>
              <a:buNone/>
            </a:pPr>
            <a:r>
              <a:rPr lang="en-US" sz="1600" i="0">
                <a:solidFill>
                  <a:schemeClr val="tx1"/>
                </a:solidFill>
                <a:latin typeface="Arial" charset="0"/>
              </a:rPr>
              <a:t>After neighbors are discovered the nodes exchange their databases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5" grpId="0" animBg="1" autoUpdateAnimBg="0"/>
      <p:bldP spid="327689" grpId="0" animBg="1" autoUpdateAnimBg="0"/>
      <p:bldP spid="327690" grpId="0" animBg="1" autoUpdateAnimBg="0"/>
      <p:bldP spid="327691" grpId="0" animBg="1" autoUpdateAnimBg="0"/>
      <p:bldP spid="327694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38DF8-960F-9A4B-A2B3-B1B2BD941BFD}" type="slidenum">
              <a:rPr lang="en-US"/>
              <a:pPr/>
              <a:t>19</a:t>
            </a:fld>
            <a:endParaRPr lang="en-US"/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Regular LSA exchanges</a:t>
            </a:r>
          </a:p>
        </p:txBody>
      </p:sp>
      <p:graphicFrame>
        <p:nvGraphicFramePr>
          <p:cNvPr id="328707" name="Object 3"/>
          <p:cNvGraphicFramePr>
            <a:graphicFrameLocks noChangeAspect="1"/>
          </p:cNvGraphicFramePr>
          <p:nvPr/>
        </p:nvGraphicFramePr>
        <p:xfrm>
          <a:off x="1295400" y="1371600"/>
          <a:ext cx="7258050" cy="521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718" name="VISIO" r:id="rId3" imgW="9987480" imgH="6023880" progId="Visio.Drawing.4">
                  <p:embed/>
                </p:oleObj>
              </mc:Choice>
              <mc:Fallback>
                <p:oleObj name="VISIO" r:id="rId3" imgW="9987480" imgH="6023880" progId="Visio.Drawing.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371600"/>
                        <a:ext cx="7258050" cy="521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8708" name="AutoShape 4"/>
          <p:cNvSpPr>
            <a:spLocks/>
          </p:cNvSpPr>
          <p:nvPr/>
        </p:nvSpPr>
        <p:spPr bwMode="auto">
          <a:xfrm>
            <a:off x="6858000" y="2590800"/>
            <a:ext cx="1905000" cy="1098550"/>
          </a:xfrm>
          <a:prstGeom prst="accentCallout1">
            <a:avLst>
              <a:gd name="adj1" fmla="val 13384"/>
              <a:gd name="adj2" fmla="val -4000"/>
              <a:gd name="adj3" fmla="val 11523"/>
              <a:gd name="adj4" fmla="val -22917"/>
            </a:avLst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3" tIns="45717" rIns="91433" bIns="45717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600" i="0">
                <a:solidFill>
                  <a:schemeClr val="tx1"/>
                </a:solidFill>
                <a:latin typeface="Arial" charset="0"/>
              </a:rPr>
              <a:t>10.1.10.2 explicitly requests each LSA from 10.1.10.1</a:t>
            </a:r>
            <a:endParaRPr lang="en-US" sz="1800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28712" name="AutoShape 8"/>
          <p:cNvSpPr>
            <a:spLocks/>
          </p:cNvSpPr>
          <p:nvPr/>
        </p:nvSpPr>
        <p:spPr bwMode="auto">
          <a:xfrm>
            <a:off x="152400" y="3911600"/>
            <a:ext cx="1752600" cy="609600"/>
          </a:xfrm>
          <a:prstGeom prst="accentCallout1">
            <a:avLst>
              <a:gd name="adj1" fmla="val 18750"/>
              <a:gd name="adj2" fmla="val 104347"/>
              <a:gd name="adj3" fmla="val 37500"/>
              <a:gd name="adj4" fmla="val 156250"/>
            </a:avLst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3" tIns="45717" rIns="91433" bIns="45717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600" i="0">
                <a:solidFill>
                  <a:schemeClr val="tx1"/>
                </a:solidFill>
                <a:latin typeface="Arial" charset="0"/>
              </a:rPr>
              <a:t>10.1.10.1 sends requested LSAs</a:t>
            </a:r>
            <a:endParaRPr lang="en-US" sz="1800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28713" name="AutoShape 9"/>
          <p:cNvSpPr>
            <a:spLocks/>
          </p:cNvSpPr>
          <p:nvPr/>
        </p:nvSpPr>
        <p:spPr bwMode="auto">
          <a:xfrm>
            <a:off x="6781800" y="4087813"/>
            <a:ext cx="2209800" cy="1587500"/>
          </a:xfrm>
          <a:prstGeom prst="accentCallout1">
            <a:avLst>
              <a:gd name="adj1" fmla="val 7199"/>
              <a:gd name="adj2" fmla="val -3449"/>
              <a:gd name="adj3" fmla="val 83699"/>
              <a:gd name="adj4" fmla="val -27227"/>
            </a:avLst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3" tIns="45717" rIns="91433" bIns="45717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600" i="0">
                <a:solidFill>
                  <a:schemeClr val="tx1"/>
                </a:solidFill>
                <a:latin typeface="Arial" charset="0"/>
              </a:rPr>
              <a:t>10.1.10.2 has more recent value for 10.0.1.6 and sends it to 10.1.10.1</a:t>
            </a:r>
            <a:br>
              <a:rPr lang="en-US" sz="1600" i="0">
                <a:solidFill>
                  <a:schemeClr val="tx1"/>
                </a:solidFill>
                <a:latin typeface="Arial" charset="0"/>
              </a:rPr>
            </a:br>
            <a:r>
              <a:rPr lang="en-US" sz="1600" i="0">
                <a:solidFill>
                  <a:schemeClr val="tx1"/>
                </a:solidFill>
                <a:latin typeface="Arial" charset="0"/>
              </a:rPr>
              <a:t>(with higher sequence number)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8" grpId="0" animBg="1" autoUpdateAnimBg="0"/>
      <p:bldP spid="328712" grpId="0" animBg="1" autoUpdateAnimBg="0"/>
      <p:bldP spid="328713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37FAE-6158-7D4E-BF20-B1B00A47D368}" type="slidenum">
              <a:rPr lang="en-US"/>
              <a:pPr/>
              <a:t>2</a:t>
            </a:fld>
            <a:endParaRPr lang="en-US"/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Distance Vector vs. Link State Routing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1771650" algn="l"/>
                <a:tab pos="5661025" algn="l"/>
                <a:tab pos="8629650" algn="r"/>
              </a:tabLst>
            </a:pPr>
            <a:r>
              <a:rPr lang="en-US"/>
              <a:t>With distance vector routing, each node has information only about the next hop:</a:t>
            </a:r>
          </a:p>
          <a:p>
            <a:pPr lvl="2">
              <a:tabLst>
                <a:tab pos="1771650" algn="l"/>
                <a:tab pos="5661025" algn="l"/>
                <a:tab pos="8629650" algn="r"/>
              </a:tabLst>
            </a:pPr>
            <a:r>
              <a:rPr lang="en-US" sz="1600"/>
              <a:t>Node A:  to reach F go to B</a:t>
            </a:r>
          </a:p>
          <a:p>
            <a:pPr lvl="2">
              <a:tabLst>
                <a:tab pos="1771650" algn="l"/>
                <a:tab pos="5661025" algn="l"/>
                <a:tab pos="8629650" algn="r"/>
              </a:tabLst>
            </a:pPr>
            <a:r>
              <a:rPr lang="en-US" sz="1600"/>
              <a:t>Node B: to reach F go to D</a:t>
            </a:r>
          </a:p>
          <a:p>
            <a:pPr lvl="2">
              <a:tabLst>
                <a:tab pos="1771650" algn="l"/>
                <a:tab pos="5661025" algn="l"/>
                <a:tab pos="8629650" algn="r"/>
              </a:tabLst>
            </a:pPr>
            <a:r>
              <a:rPr lang="en-US" sz="1600"/>
              <a:t>Node D: to reach F go to E</a:t>
            </a:r>
          </a:p>
          <a:p>
            <a:pPr lvl="2">
              <a:tabLst>
                <a:tab pos="1771650" algn="l"/>
                <a:tab pos="5661025" algn="l"/>
                <a:tab pos="8629650" algn="r"/>
              </a:tabLst>
            </a:pPr>
            <a:r>
              <a:rPr lang="en-US" sz="1600"/>
              <a:t>Node E: go directly to F</a:t>
            </a:r>
          </a:p>
          <a:p>
            <a:pPr>
              <a:tabLst>
                <a:tab pos="1771650" algn="l"/>
                <a:tab pos="5661025" algn="l"/>
                <a:tab pos="8629650" algn="r"/>
              </a:tabLst>
            </a:pPr>
            <a:endParaRPr lang="en-US" sz="2000"/>
          </a:p>
          <a:p>
            <a:pPr>
              <a:tabLst>
                <a:tab pos="1771650" algn="l"/>
                <a:tab pos="5661025" algn="l"/>
                <a:tab pos="8629650" algn="r"/>
              </a:tabLst>
            </a:pPr>
            <a:r>
              <a:rPr lang="en-US" sz="2000"/>
              <a:t>Distance vector routing makes</a:t>
            </a:r>
            <a:br>
              <a:rPr lang="en-US" sz="2000"/>
            </a:br>
            <a:r>
              <a:rPr lang="en-US" sz="2000"/>
              <a:t>poor routing decisions if </a:t>
            </a:r>
            <a:br>
              <a:rPr lang="en-US" sz="2000"/>
            </a:br>
            <a:r>
              <a:rPr lang="en-US" sz="2000"/>
              <a:t>directions are not completely</a:t>
            </a:r>
            <a:br>
              <a:rPr lang="en-US" sz="2000"/>
            </a:br>
            <a:r>
              <a:rPr lang="en-US" sz="2000"/>
              <a:t>correct </a:t>
            </a:r>
            <a:br>
              <a:rPr lang="en-US" sz="2000"/>
            </a:br>
            <a:r>
              <a:rPr lang="en-US" sz="2000"/>
              <a:t>(e.g., because a node is down).</a:t>
            </a:r>
          </a:p>
          <a:p>
            <a:pPr>
              <a:tabLst>
                <a:tab pos="1771650" algn="l"/>
                <a:tab pos="5661025" algn="l"/>
                <a:tab pos="8629650" algn="r"/>
              </a:tabLst>
            </a:pPr>
            <a:endParaRPr lang="en-US" sz="2000"/>
          </a:p>
          <a:p>
            <a:pPr>
              <a:tabLst>
                <a:tab pos="1771650" algn="l"/>
                <a:tab pos="5661025" algn="l"/>
                <a:tab pos="8629650" algn="r"/>
              </a:tabLst>
            </a:pPr>
            <a:r>
              <a:rPr lang="en-US" sz="2000"/>
              <a:t>If parts of the directions incorrect, the routing may be incorrect until the routing algorithms has re-converged.</a:t>
            </a:r>
          </a:p>
        </p:txBody>
      </p:sp>
      <p:graphicFrame>
        <p:nvGraphicFramePr>
          <p:cNvPr id="307206" name="Object 6"/>
          <p:cNvGraphicFramePr>
            <a:graphicFrameLocks noChangeAspect="1"/>
          </p:cNvGraphicFramePr>
          <p:nvPr/>
        </p:nvGraphicFramePr>
        <p:xfrm>
          <a:off x="4592638" y="3427413"/>
          <a:ext cx="376237" cy="17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6" name="Clip" r:id="rId4" imgW="466543" imgH="218874" progId="MS_ClipArt_Gallery.2">
                  <p:embed/>
                </p:oleObj>
              </mc:Choice>
              <mc:Fallback>
                <p:oleObj name="Clip" r:id="rId4" imgW="466543" imgH="218874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2638" y="3427413"/>
                        <a:ext cx="376237" cy="176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09" name="Oval 9"/>
          <p:cNvSpPr>
            <a:spLocks noChangeAspect="1" noChangeArrowheads="1"/>
          </p:cNvSpPr>
          <p:nvPr/>
        </p:nvSpPr>
        <p:spPr bwMode="auto">
          <a:xfrm>
            <a:off x="3975100" y="3048000"/>
            <a:ext cx="520700" cy="501650"/>
          </a:xfrm>
          <a:prstGeom prst="ellipse">
            <a:avLst/>
          </a:prstGeom>
          <a:solidFill>
            <a:srgbClr val="FFCC66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433" tIns="137160" rIns="91433" bIns="228600" anchor="ctr" anchorCtr="1"/>
          <a:lstStyle/>
          <a:p>
            <a:pPr algn="ctr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000" b="1" i="0">
                <a:solidFill>
                  <a:schemeClr val="tx1"/>
                </a:solidFill>
                <a:latin typeface="Arial" charset="0"/>
              </a:rPr>
              <a:t>A</a:t>
            </a:r>
            <a:endParaRPr lang="en-US" sz="2000" i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07210" name="Oval 10"/>
          <p:cNvSpPr>
            <a:spLocks noChangeAspect="1" noChangeArrowheads="1"/>
          </p:cNvSpPr>
          <p:nvPr/>
        </p:nvSpPr>
        <p:spPr bwMode="auto">
          <a:xfrm>
            <a:off x="5524500" y="3048000"/>
            <a:ext cx="520700" cy="50165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433" tIns="137160" rIns="91433" bIns="228600" anchor="ctr" anchorCtr="1"/>
          <a:lstStyle/>
          <a:p>
            <a:pPr algn="ctr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000" b="1" i="0">
                <a:solidFill>
                  <a:schemeClr val="tx1"/>
                </a:solidFill>
                <a:latin typeface="Arial" charset="0"/>
              </a:rPr>
              <a:t>B</a:t>
            </a:r>
            <a:endParaRPr lang="en-US" sz="2000" i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07211" name="Oval 11"/>
          <p:cNvSpPr>
            <a:spLocks noChangeAspect="1" noChangeArrowheads="1"/>
          </p:cNvSpPr>
          <p:nvPr/>
        </p:nvSpPr>
        <p:spPr bwMode="auto">
          <a:xfrm>
            <a:off x="7086600" y="3048000"/>
            <a:ext cx="522288" cy="50165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433" tIns="137160" rIns="91433" bIns="228600" anchor="ctr" anchorCtr="1"/>
          <a:lstStyle/>
          <a:p>
            <a:pPr algn="ctr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000" b="1" i="0">
                <a:solidFill>
                  <a:schemeClr val="tx1"/>
                </a:solidFill>
                <a:latin typeface="Arial" charset="0"/>
              </a:rPr>
              <a:t>C</a:t>
            </a:r>
            <a:endParaRPr lang="en-US" sz="2000" i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07212" name="Oval 12"/>
          <p:cNvSpPr>
            <a:spLocks noChangeAspect="1" noChangeArrowheads="1"/>
          </p:cNvSpPr>
          <p:nvPr/>
        </p:nvSpPr>
        <p:spPr bwMode="auto">
          <a:xfrm>
            <a:off x="5524500" y="4702175"/>
            <a:ext cx="520700" cy="50165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433" tIns="137160" rIns="91433" bIns="228600" anchor="ctr" anchorCtr="1"/>
          <a:lstStyle/>
          <a:p>
            <a:pPr algn="ctr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000" b="1" i="0">
                <a:solidFill>
                  <a:schemeClr val="tx1"/>
                </a:solidFill>
                <a:latin typeface="Arial" charset="0"/>
              </a:rPr>
              <a:t>D</a:t>
            </a:r>
            <a:endParaRPr lang="en-US" sz="2000" i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07213" name="Oval 13"/>
          <p:cNvSpPr>
            <a:spLocks noChangeAspect="1" noChangeArrowheads="1"/>
          </p:cNvSpPr>
          <p:nvPr/>
        </p:nvSpPr>
        <p:spPr bwMode="auto">
          <a:xfrm>
            <a:off x="7086600" y="4702175"/>
            <a:ext cx="522288" cy="50165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433" tIns="137160" rIns="91433" bIns="228600" anchor="ctr" anchorCtr="1"/>
          <a:lstStyle/>
          <a:p>
            <a:pPr algn="ctr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000" b="1" i="0">
                <a:solidFill>
                  <a:schemeClr val="tx1"/>
                </a:solidFill>
                <a:latin typeface="Arial" charset="0"/>
              </a:rPr>
              <a:t>E</a:t>
            </a:r>
          </a:p>
        </p:txBody>
      </p:sp>
      <p:sp>
        <p:nvSpPr>
          <p:cNvPr id="307214" name="Oval 14"/>
          <p:cNvSpPr>
            <a:spLocks noChangeAspect="1" noChangeArrowheads="1"/>
          </p:cNvSpPr>
          <p:nvPr/>
        </p:nvSpPr>
        <p:spPr bwMode="auto">
          <a:xfrm>
            <a:off x="8470900" y="4670425"/>
            <a:ext cx="520700" cy="501650"/>
          </a:xfrm>
          <a:prstGeom prst="ellipse">
            <a:avLst/>
          </a:prstGeom>
          <a:solidFill>
            <a:srgbClr val="FFCC66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433" tIns="137160" rIns="91433" bIns="228600" anchor="ctr" anchorCtr="1"/>
          <a:lstStyle/>
          <a:p>
            <a:pPr algn="ctr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000" b="1" i="0">
                <a:solidFill>
                  <a:schemeClr val="tx1"/>
                </a:solidFill>
                <a:latin typeface="Arial" charset="0"/>
              </a:rPr>
              <a:t>F</a:t>
            </a:r>
            <a:endParaRPr lang="en-US" sz="2000" i="0">
              <a:solidFill>
                <a:schemeClr val="tx1"/>
              </a:solidFill>
              <a:latin typeface="Times New Roman" charset="0"/>
            </a:endParaRPr>
          </a:p>
        </p:txBody>
      </p:sp>
      <p:cxnSp>
        <p:nvCxnSpPr>
          <p:cNvPr id="307215" name="AutoShape 15"/>
          <p:cNvCxnSpPr>
            <a:cxnSpLocks noChangeAspect="1" noChangeShapeType="1"/>
            <a:stCxn id="307209" idx="6"/>
            <a:endCxn id="307210" idx="2"/>
          </p:cNvCxnSpPr>
          <p:nvPr/>
        </p:nvCxnSpPr>
        <p:spPr bwMode="auto">
          <a:xfrm>
            <a:off x="4495800" y="3298825"/>
            <a:ext cx="1028700" cy="0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35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7216" name="AutoShape 16"/>
          <p:cNvCxnSpPr>
            <a:cxnSpLocks noChangeAspect="1" noChangeShapeType="1"/>
            <a:stCxn id="307209" idx="5"/>
            <a:endCxn id="307212" idx="2"/>
          </p:cNvCxnSpPr>
          <p:nvPr/>
        </p:nvCxnSpPr>
        <p:spPr bwMode="auto">
          <a:xfrm>
            <a:off x="4419600" y="3476625"/>
            <a:ext cx="1104900" cy="1476375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35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7217" name="AutoShape 17"/>
          <p:cNvCxnSpPr>
            <a:cxnSpLocks noChangeAspect="1" noChangeShapeType="1"/>
            <a:stCxn id="307211" idx="2"/>
            <a:endCxn id="307210" idx="6"/>
          </p:cNvCxnSpPr>
          <p:nvPr/>
        </p:nvCxnSpPr>
        <p:spPr bwMode="auto">
          <a:xfrm flipH="1">
            <a:off x="6045200" y="3298825"/>
            <a:ext cx="1041400" cy="0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35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7218" name="AutoShape 18"/>
          <p:cNvCxnSpPr>
            <a:cxnSpLocks noChangeAspect="1" noChangeShapeType="1"/>
            <a:stCxn id="307213" idx="2"/>
            <a:endCxn id="307212" idx="6"/>
          </p:cNvCxnSpPr>
          <p:nvPr/>
        </p:nvCxnSpPr>
        <p:spPr bwMode="auto">
          <a:xfrm flipH="1">
            <a:off x="6045200" y="4953000"/>
            <a:ext cx="1041400" cy="0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35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7219" name="AutoShape 19"/>
          <p:cNvCxnSpPr>
            <a:cxnSpLocks noChangeAspect="1" noChangeShapeType="1"/>
            <a:stCxn id="307214" idx="2"/>
            <a:endCxn id="307213" idx="6"/>
          </p:cNvCxnSpPr>
          <p:nvPr/>
        </p:nvCxnSpPr>
        <p:spPr bwMode="auto">
          <a:xfrm flipH="1">
            <a:off x="7608888" y="4921250"/>
            <a:ext cx="862012" cy="31750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35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7220" name="AutoShape 20"/>
          <p:cNvCxnSpPr>
            <a:cxnSpLocks noChangeAspect="1" noChangeShapeType="1"/>
            <a:stCxn id="307211" idx="6"/>
            <a:endCxn id="307214" idx="1"/>
          </p:cNvCxnSpPr>
          <p:nvPr/>
        </p:nvCxnSpPr>
        <p:spPr bwMode="auto">
          <a:xfrm>
            <a:off x="7608888" y="3298825"/>
            <a:ext cx="938212" cy="1444625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35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7221" name="AutoShape 21"/>
          <p:cNvCxnSpPr>
            <a:cxnSpLocks noChangeAspect="1" noChangeShapeType="1"/>
            <a:stCxn id="307211" idx="3"/>
            <a:endCxn id="307212" idx="7"/>
          </p:cNvCxnSpPr>
          <p:nvPr/>
        </p:nvCxnSpPr>
        <p:spPr bwMode="auto">
          <a:xfrm flipH="1">
            <a:off x="5970588" y="3476625"/>
            <a:ext cx="1192212" cy="1298575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35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7223" name="AutoShape 23"/>
          <p:cNvCxnSpPr>
            <a:cxnSpLocks noChangeAspect="1" noChangeShapeType="1"/>
            <a:stCxn id="307210" idx="4"/>
            <a:endCxn id="307212" idx="0"/>
          </p:cNvCxnSpPr>
          <p:nvPr/>
        </p:nvCxnSpPr>
        <p:spPr bwMode="auto">
          <a:xfrm>
            <a:off x="5784850" y="3549650"/>
            <a:ext cx="0" cy="1152525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35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7224" name="AutoShape 24"/>
          <p:cNvCxnSpPr>
            <a:cxnSpLocks noChangeAspect="1" noChangeShapeType="1"/>
            <a:stCxn id="307211" idx="4"/>
            <a:endCxn id="307213" idx="0"/>
          </p:cNvCxnSpPr>
          <p:nvPr/>
        </p:nvCxnSpPr>
        <p:spPr bwMode="auto">
          <a:xfrm>
            <a:off x="7348538" y="3549650"/>
            <a:ext cx="0" cy="1152525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35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aphicFrame>
        <p:nvGraphicFramePr>
          <p:cNvPr id="307230" name="Object 30"/>
          <p:cNvGraphicFramePr>
            <a:graphicFrameLocks noChangeAspect="1"/>
          </p:cNvGraphicFramePr>
          <p:nvPr/>
        </p:nvGraphicFramePr>
        <p:xfrm>
          <a:off x="5826125" y="3725863"/>
          <a:ext cx="17621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7" name="Clip" r:id="rId6" imgW="218874" imgH="466543" progId="MS_ClipArt_Gallery.2">
                  <p:embed/>
                </p:oleObj>
              </mc:Choice>
              <mc:Fallback>
                <p:oleObj name="Clip" r:id="rId6" imgW="218874" imgH="466543" progId="MS_ClipArt_Gallery.2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25" y="3725863"/>
                        <a:ext cx="176213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31" name="Object 31"/>
          <p:cNvGraphicFramePr>
            <a:graphicFrameLocks noChangeAspect="1"/>
          </p:cNvGraphicFramePr>
          <p:nvPr/>
        </p:nvGraphicFramePr>
        <p:xfrm>
          <a:off x="6134100" y="4713288"/>
          <a:ext cx="376238" cy="17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8" name="Clip" r:id="rId8" imgW="466543" imgH="218874" progId="MS_ClipArt_Gallery.2">
                  <p:embed/>
                </p:oleObj>
              </mc:Choice>
              <mc:Fallback>
                <p:oleObj name="Clip" r:id="rId8" imgW="466543" imgH="218874" progId="MS_ClipArt_Gallery.2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4100" y="4713288"/>
                        <a:ext cx="376238" cy="176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33" name="Object 33"/>
          <p:cNvGraphicFramePr>
            <a:graphicFrameLocks noChangeAspect="1"/>
          </p:cNvGraphicFramePr>
          <p:nvPr/>
        </p:nvGraphicFramePr>
        <p:xfrm>
          <a:off x="7785100" y="4670425"/>
          <a:ext cx="376238" cy="17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9" name="Clip" r:id="rId9" imgW="466543" imgH="218874" progId="MS_ClipArt_Gallery.2">
                  <p:embed/>
                </p:oleObj>
              </mc:Choice>
              <mc:Fallback>
                <p:oleObj name="Clip" r:id="rId9" imgW="466543" imgH="218874" progId="MS_ClipArt_Gallery.2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5100" y="4670425"/>
                        <a:ext cx="376238" cy="17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35" name="Object 35"/>
          <p:cNvGraphicFramePr>
            <a:graphicFrameLocks noChangeAspect="1"/>
          </p:cNvGraphicFramePr>
          <p:nvPr/>
        </p:nvGraphicFramePr>
        <p:xfrm>
          <a:off x="5562600" y="4648200"/>
          <a:ext cx="4953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40" name="Clip" r:id="rId10" imgW="1576440" imgH="1942200" progId="MS_ClipArt_Gallery.2">
                  <p:embed/>
                </p:oleObj>
              </mc:Choice>
              <mc:Fallback>
                <p:oleObj name="Clip" r:id="rId10" imgW="1576440" imgH="1942200" progId="MS_ClipArt_Gallery.2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648200"/>
                        <a:ext cx="4953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3E1B3-89D1-154F-976E-1C81BE5AB155}" type="slidenum">
              <a:rPr lang="en-US"/>
              <a:pPr/>
              <a:t>20</a:t>
            </a:fld>
            <a:endParaRPr lang="en-US"/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Routing Data Distribution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LSA-Updates are distributed to all other routers via </a:t>
            </a:r>
            <a:r>
              <a:rPr lang="en-US" b="1">
                <a:solidFill>
                  <a:srgbClr val="FF0000"/>
                </a:solidFill>
              </a:rPr>
              <a:t>Reliable Flooding</a:t>
            </a:r>
          </a:p>
          <a:p>
            <a:r>
              <a:rPr lang="en-US" b="1"/>
              <a:t>Example: </a:t>
            </a:r>
            <a:r>
              <a:rPr lang="en-US"/>
              <a:t>Flooding of LSA from 10.10.10.1</a:t>
            </a:r>
            <a:endParaRPr lang="en-US" b="1"/>
          </a:p>
        </p:txBody>
      </p:sp>
      <p:grpSp>
        <p:nvGrpSpPr>
          <p:cNvPr id="324621" name="Group 13"/>
          <p:cNvGrpSpPr>
            <a:grpSpLocks/>
          </p:cNvGrpSpPr>
          <p:nvPr/>
        </p:nvGrpSpPr>
        <p:grpSpPr bwMode="auto">
          <a:xfrm>
            <a:off x="2590800" y="2819400"/>
            <a:ext cx="990600" cy="1905000"/>
            <a:chOff x="1632" y="1776"/>
            <a:chExt cx="624" cy="1200"/>
          </a:xfrm>
        </p:grpSpPr>
        <p:grpSp>
          <p:nvGrpSpPr>
            <p:cNvPr id="324615" name="Group 7"/>
            <p:cNvGrpSpPr>
              <a:grpSpLocks/>
            </p:cNvGrpSpPr>
            <p:nvPr/>
          </p:nvGrpSpPr>
          <p:grpSpPr bwMode="auto">
            <a:xfrm>
              <a:off x="1632" y="1776"/>
              <a:ext cx="624" cy="330"/>
              <a:chOff x="384" y="2832"/>
              <a:chExt cx="816" cy="330"/>
            </a:xfrm>
          </p:grpSpPr>
          <p:sp>
            <p:nvSpPr>
              <p:cNvPr id="324613" name="Line 5"/>
              <p:cNvSpPr>
                <a:spLocks noChangeShapeType="1"/>
              </p:cNvSpPr>
              <p:nvPr/>
            </p:nvSpPr>
            <p:spPr bwMode="auto">
              <a:xfrm>
                <a:off x="384" y="3072"/>
                <a:ext cx="816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4614" name="Text Box 6"/>
              <p:cNvSpPr txBox="1">
                <a:spLocks noChangeArrowheads="1"/>
              </p:cNvSpPr>
              <p:nvPr/>
            </p:nvSpPr>
            <p:spPr bwMode="auto">
              <a:xfrm>
                <a:off x="576" y="2832"/>
                <a:ext cx="548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i="0">
                    <a:latin typeface="Arial" charset="0"/>
                  </a:rPr>
                  <a:t>LSA</a:t>
                </a:r>
              </a:p>
            </p:txBody>
          </p:sp>
        </p:grpSp>
        <p:grpSp>
          <p:nvGrpSpPr>
            <p:cNvPr id="324616" name="Group 8"/>
            <p:cNvGrpSpPr>
              <a:grpSpLocks/>
            </p:cNvGrpSpPr>
            <p:nvPr/>
          </p:nvGrpSpPr>
          <p:grpSpPr bwMode="auto">
            <a:xfrm rot="3430334">
              <a:off x="1587" y="2499"/>
              <a:ext cx="624" cy="330"/>
              <a:chOff x="384" y="2832"/>
              <a:chExt cx="816" cy="330"/>
            </a:xfrm>
          </p:grpSpPr>
          <p:sp>
            <p:nvSpPr>
              <p:cNvPr id="324617" name="Line 9"/>
              <p:cNvSpPr>
                <a:spLocks noChangeShapeType="1"/>
              </p:cNvSpPr>
              <p:nvPr/>
            </p:nvSpPr>
            <p:spPr bwMode="auto">
              <a:xfrm>
                <a:off x="384" y="3072"/>
                <a:ext cx="816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4618" name="Text Box 10"/>
              <p:cNvSpPr txBox="1">
                <a:spLocks noChangeArrowheads="1"/>
              </p:cNvSpPr>
              <p:nvPr/>
            </p:nvSpPr>
            <p:spPr bwMode="auto">
              <a:xfrm>
                <a:off x="576" y="2832"/>
                <a:ext cx="548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i="0">
                    <a:latin typeface="Arial" charset="0"/>
                  </a:rPr>
                  <a:t>LSA</a:t>
                </a:r>
              </a:p>
            </p:txBody>
          </p:sp>
        </p:grpSp>
      </p:grpSp>
      <p:grpSp>
        <p:nvGrpSpPr>
          <p:cNvPr id="324630" name="Group 22"/>
          <p:cNvGrpSpPr>
            <a:grpSpLocks/>
          </p:cNvGrpSpPr>
          <p:nvPr/>
        </p:nvGrpSpPr>
        <p:grpSpPr bwMode="auto">
          <a:xfrm>
            <a:off x="3429000" y="3016250"/>
            <a:ext cx="1371600" cy="3282950"/>
            <a:chOff x="2160" y="1872"/>
            <a:chExt cx="864" cy="2068"/>
          </a:xfrm>
        </p:grpSpPr>
        <p:sp>
          <p:nvSpPr>
            <p:cNvPr id="324619" name="Rectangle 11"/>
            <p:cNvSpPr>
              <a:spLocks noChangeArrowheads="1"/>
            </p:cNvSpPr>
            <p:nvPr/>
          </p:nvSpPr>
          <p:spPr bwMode="auto">
            <a:xfrm>
              <a:off x="2304" y="1872"/>
              <a:ext cx="720" cy="484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r">
                <a:buFontTx/>
                <a:buNone/>
              </a:pPr>
              <a:r>
                <a:rPr lang="en-US" sz="1800" i="0">
                  <a:solidFill>
                    <a:schemeClr val="accent2"/>
                  </a:solidFill>
                  <a:latin typeface="Arial" charset="0"/>
                </a:rPr>
                <a:t>Update</a:t>
              </a:r>
              <a:br>
                <a:rPr lang="en-US" sz="1800" i="0">
                  <a:solidFill>
                    <a:schemeClr val="accent2"/>
                  </a:solidFill>
                  <a:latin typeface="Arial" charset="0"/>
                </a:rPr>
              </a:br>
              <a:r>
                <a:rPr lang="en-US" sz="1800" i="0">
                  <a:solidFill>
                    <a:schemeClr val="accent2"/>
                  </a:solidFill>
                  <a:latin typeface="Arial" charset="0"/>
                </a:rPr>
                <a:t>database</a:t>
              </a:r>
            </a:p>
          </p:txBody>
        </p:sp>
        <p:sp>
          <p:nvSpPr>
            <p:cNvPr id="324620" name="Rectangle 12"/>
            <p:cNvSpPr>
              <a:spLocks noChangeArrowheads="1"/>
            </p:cNvSpPr>
            <p:nvPr/>
          </p:nvSpPr>
          <p:spPr bwMode="auto">
            <a:xfrm>
              <a:off x="2160" y="3456"/>
              <a:ext cx="720" cy="484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r">
                <a:buFontTx/>
                <a:buNone/>
              </a:pPr>
              <a:r>
                <a:rPr lang="en-US" sz="1800" i="0">
                  <a:solidFill>
                    <a:schemeClr val="accent2"/>
                  </a:solidFill>
                  <a:latin typeface="Arial" charset="0"/>
                </a:rPr>
                <a:t>Update</a:t>
              </a:r>
              <a:br>
                <a:rPr lang="en-US" sz="1800" i="0">
                  <a:solidFill>
                    <a:schemeClr val="accent2"/>
                  </a:solidFill>
                  <a:latin typeface="Arial" charset="0"/>
                </a:rPr>
              </a:br>
              <a:r>
                <a:rPr lang="en-US" sz="1800" i="0">
                  <a:solidFill>
                    <a:schemeClr val="accent2"/>
                  </a:solidFill>
                  <a:latin typeface="Arial" charset="0"/>
                </a:rPr>
                <a:t>database</a:t>
              </a:r>
            </a:p>
          </p:txBody>
        </p:sp>
      </p:grpSp>
      <p:grpSp>
        <p:nvGrpSpPr>
          <p:cNvPr id="324629" name="Group 21"/>
          <p:cNvGrpSpPr>
            <a:grpSpLocks/>
          </p:cNvGrpSpPr>
          <p:nvPr/>
        </p:nvGrpSpPr>
        <p:grpSpPr bwMode="auto">
          <a:xfrm>
            <a:off x="2239963" y="3276600"/>
            <a:ext cx="1377950" cy="1795463"/>
            <a:chOff x="1388" y="2064"/>
            <a:chExt cx="868" cy="1131"/>
          </a:xfrm>
        </p:grpSpPr>
        <p:grpSp>
          <p:nvGrpSpPr>
            <p:cNvPr id="324623" name="Group 15"/>
            <p:cNvGrpSpPr>
              <a:grpSpLocks/>
            </p:cNvGrpSpPr>
            <p:nvPr/>
          </p:nvGrpSpPr>
          <p:grpSpPr bwMode="auto">
            <a:xfrm>
              <a:off x="1632" y="2064"/>
              <a:ext cx="624" cy="330"/>
              <a:chOff x="384" y="2832"/>
              <a:chExt cx="816" cy="330"/>
            </a:xfrm>
          </p:grpSpPr>
          <p:sp>
            <p:nvSpPr>
              <p:cNvPr id="324624" name="Line 16"/>
              <p:cNvSpPr>
                <a:spLocks noChangeShapeType="1"/>
              </p:cNvSpPr>
              <p:nvPr/>
            </p:nvSpPr>
            <p:spPr bwMode="auto">
              <a:xfrm>
                <a:off x="384" y="3072"/>
                <a:ext cx="816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4625" name="Text Box 17"/>
              <p:cNvSpPr txBox="1">
                <a:spLocks noChangeArrowheads="1"/>
              </p:cNvSpPr>
              <p:nvPr/>
            </p:nvSpPr>
            <p:spPr bwMode="auto">
              <a:xfrm>
                <a:off x="576" y="2832"/>
                <a:ext cx="583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i="0">
                    <a:latin typeface="Arial" charset="0"/>
                  </a:rPr>
                  <a:t>ACK</a:t>
                </a:r>
              </a:p>
            </p:txBody>
          </p:sp>
        </p:grpSp>
        <p:grpSp>
          <p:nvGrpSpPr>
            <p:cNvPr id="324626" name="Group 18"/>
            <p:cNvGrpSpPr>
              <a:grpSpLocks/>
            </p:cNvGrpSpPr>
            <p:nvPr/>
          </p:nvGrpSpPr>
          <p:grpSpPr bwMode="auto">
            <a:xfrm rot="3430334">
              <a:off x="1326" y="2632"/>
              <a:ext cx="625" cy="502"/>
              <a:chOff x="511" y="2650"/>
              <a:chExt cx="816" cy="502"/>
            </a:xfrm>
          </p:grpSpPr>
          <p:sp>
            <p:nvSpPr>
              <p:cNvPr id="324627" name="Line 19"/>
              <p:cNvSpPr>
                <a:spLocks noChangeShapeType="1"/>
              </p:cNvSpPr>
              <p:nvPr/>
            </p:nvSpPr>
            <p:spPr bwMode="auto">
              <a:xfrm>
                <a:off x="511" y="3152"/>
                <a:ext cx="816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4628" name="Text Box 20"/>
              <p:cNvSpPr txBox="1">
                <a:spLocks noChangeArrowheads="1"/>
              </p:cNvSpPr>
              <p:nvPr/>
            </p:nvSpPr>
            <p:spPr bwMode="auto">
              <a:xfrm>
                <a:off x="809" y="2650"/>
                <a:ext cx="446" cy="4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i="0">
                    <a:latin typeface="Arial" charset="0"/>
                  </a:rPr>
                  <a:t>ACK</a:t>
                </a:r>
              </a:p>
            </p:txBody>
          </p:sp>
        </p:grpSp>
      </p:grpSp>
      <p:grpSp>
        <p:nvGrpSpPr>
          <p:cNvPr id="324659" name="Group 51"/>
          <p:cNvGrpSpPr>
            <a:grpSpLocks/>
          </p:cNvGrpSpPr>
          <p:nvPr/>
        </p:nvGrpSpPr>
        <p:grpSpPr bwMode="auto">
          <a:xfrm>
            <a:off x="3590925" y="2819400"/>
            <a:ext cx="2047875" cy="3114675"/>
            <a:chOff x="2262" y="1776"/>
            <a:chExt cx="1290" cy="1962"/>
          </a:xfrm>
        </p:grpSpPr>
        <p:grpSp>
          <p:nvGrpSpPr>
            <p:cNvPr id="324639" name="Group 31"/>
            <p:cNvGrpSpPr>
              <a:grpSpLocks/>
            </p:cNvGrpSpPr>
            <p:nvPr/>
          </p:nvGrpSpPr>
          <p:grpSpPr bwMode="auto">
            <a:xfrm>
              <a:off x="2880" y="3408"/>
              <a:ext cx="624" cy="330"/>
              <a:chOff x="384" y="2832"/>
              <a:chExt cx="816" cy="330"/>
            </a:xfrm>
          </p:grpSpPr>
          <p:sp>
            <p:nvSpPr>
              <p:cNvPr id="324640" name="Line 32"/>
              <p:cNvSpPr>
                <a:spLocks noChangeShapeType="1"/>
              </p:cNvSpPr>
              <p:nvPr/>
            </p:nvSpPr>
            <p:spPr bwMode="auto">
              <a:xfrm>
                <a:off x="384" y="3072"/>
                <a:ext cx="816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4641" name="Text Box 33"/>
              <p:cNvSpPr txBox="1">
                <a:spLocks noChangeArrowheads="1"/>
              </p:cNvSpPr>
              <p:nvPr/>
            </p:nvSpPr>
            <p:spPr bwMode="auto">
              <a:xfrm>
                <a:off x="576" y="2832"/>
                <a:ext cx="548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i="0">
                    <a:latin typeface="Arial" charset="0"/>
                  </a:rPr>
                  <a:t>LSA</a:t>
                </a:r>
              </a:p>
            </p:txBody>
          </p:sp>
        </p:grpSp>
        <p:grpSp>
          <p:nvGrpSpPr>
            <p:cNvPr id="324642" name="Group 34"/>
            <p:cNvGrpSpPr>
              <a:grpSpLocks/>
            </p:cNvGrpSpPr>
            <p:nvPr/>
          </p:nvGrpSpPr>
          <p:grpSpPr bwMode="auto">
            <a:xfrm rot="-5453418">
              <a:off x="2397" y="2739"/>
              <a:ext cx="624" cy="330"/>
              <a:chOff x="384" y="2832"/>
              <a:chExt cx="816" cy="330"/>
            </a:xfrm>
          </p:grpSpPr>
          <p:sp>
            <p:nvSpPr>
              <p:cNvPr id="324643" name="Line 35"/>
              <p:cNvSpPr>
                <a:spLocks noChangeShapeType="1"/>
              </p:cNvSpPr>
              <p:nvPr/>
            </p:nvSpPr>
            <p:spPr bwMode="auto">
              <a:xfrm>
                <a:off x="384" y="3072"/>
                <a:ext cx="816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4644" name="Text Box 36"/>
              <p:cNvSpPr txBox="1">
                <a:spLocks noChangeArrowheads="1"/>
              </p:cNvSpPr>
              <p:nvPr/>
            </p:nvSpPr>
            <p:spPr bwMode="auto">
              <a:xfrm>
                <a:off x="576" y="2832"/>
                <a:ext cx="548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i="0">
                    <a:latin typeface="Arial" charset="0"/>
                  </a:rPr>
                  <a:t>LSA</a:t>
                </a:r>
              </a:p>
            </p:txBody>
          </p:sp>
        </p:grpSp>
        <p:grpSp>
          <p:nvGrpSpPr>
            <p:cNvPr id="324647" name="Group 39"/>
            <p:cNvGrpSpPr>
              <a:grpSpLocks/>
            </p:cNvGrpSpPr>
            <p:nvPr/>
          </p:nvGrpSpPr>
          <p:grpSpPr bwMode="auto">
            <a:xfrm>
              <a:off x="2928" y="1776"/>
              <a:ext cx="624" cy="330"/>
              <a:chOff x="384" y="2832"/>
              <a:chExt cx="816" cy="330"/>
            </a:xfrm>
          </p:grpSpPr>
          <p:sp>
            <p:nvSpPr>
              <p:cNvPr id="324648" name="Line 40"/>
              <p:cNvSpPr>
                <a:spLocks noChangeShapeType="1"/>
              </p:cNvSpPr>
              <p:nvPr/>
            </p:nvSpPr>
            <p:spPr bwMode="auto">
              <a:xfrm>
                <a:off x="384" y="3072"/>
                <a:ext cx="816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4649" name="Text Box 41"/>
              <p:cNvSpPr txBox="1">
                <a:spLocks noChangeArrowheads="1"/>
              </p:cNvSpPr>
              <p:nvPr/>
            </p:nvSpPr>
            <p:spPr bwMode="auto">
              <a:xfrm>
                <a:off x="576" y="2832"/>
                <a:ext cx="548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i="0">
                    <a:latin typeface="Arial" charset="0"/>
                  </a:rPr>
                  <a:t>LSA</a:t>
                </a:r>
              </a:p>
            </p:txBody>
          </p:sp>
        </p:grpSp>
        <p:grpSp>
          <p:nvGrpSpPr>
            <p:cNvPr id="324656" name="Group 48"/>
            <p:cNvGrpSpPr>
              <a:grpSpLocks/>
            </p:cNvGrpSpPr>
            <p:nvPr/>
          </p:nvGrpSpPr>
          <p:grpSpPr bwMode="auto">
            <a:xfrm rot="-5453418">
              <a:off x="2115" y="2739"/>
              <a:ext cx="624" cy="330"/>
              <a:chOff x="384" y="2832"/>
              <a:chExt cx="816" cy="330"/>
            </a:xfrm>
          </p:grpSpPr>
          <p:sp>
            <p:nvSpPr>
              <p:cNvPr id="324657" name="Line 49"/>
              <p:cNvSpPr>
                <a:spLocks noChangeShapeType="1"/>
              </p:cNvSpPr>
              <p:nvPr/>
            </p:nvSpPr>
            <p:spPr bwMode="auto">
              <a:xfrm>
                <a:off x="384" y="3072"/>
                <a:ext cx="816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4658" name="Text Box 50"/>
              <p:cNvSpPr txBox="1">
                <a:spLocks noChangeArrowheads="1"/>
              </p:cNvSpPr>
              <p:nvPr/>
            </p:nvSpPr>
            <p:spPr bwMode="auto">
              <a:xfrm>
                <a:off x="576" y="2832"/>
                <a:ext cx="548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i="0">
                    <a:latin typeface="Arial" charset="0"/>
                  </a:rPr>
                  <a:t>LSA</a:t>
                </a:r>
              </a:p>
            </p:txBody>
          </p:sp>
        </p:grpSp>
      </p:grpSp>
      <p:grpSp>
        <p:nvGrpSpPr>
          <p:cNvPr id="324684" name="Group 76"/>
          <p:cNvGrpSpPr>
            <a:grpSpLocks/>
          </p:cNvGrpSpPr>
          <p:nvPr/>
        </p:nvGrpSpPr>
        <p:grpSpPr bwMode="auto">
          <a:xfrm>
            <a:off x="3810000" y="2819400"/>
            <a:ext cx="1905000" cy="3114675"/>
            <a:chOff x="2400" y="1776"/>
            <a:chExt cx="1200" cy="1962"/>
          </a:xfrm>
        </p:grpSpPr>
        <p:grpSp>
          <p:nvGrpSpPr>
            <p:cNvPr id="324680" name="Group 72"/>
            <p:cNvGrpSpPr>
              <a:grpSpLocks/>
            </p:cNvGrpSpPr>
            <p:nvPr/>
          </p:nvGrpSpPr>
          <p:grpSpPr bwMode="auto">
            <a:xfrm>
              <a:off x="2400" y="2592"/>
              <a:ext cx="624" cy="624"/>
              <a:chOff x="3024" y="2592"/>
              <a:chExt cx="624" cy="624"/>
            </a:xfrm>
          </p:grpSpPr>
          <p:grpSp>
            <p:nvGrpSpPr>
              <p:cNvPr id="324632" name="Group 24"/>
              <p:cNvGrpSpPr>
                <a:grpSpLocks/>
              </p:cNvGrpSpPr>
              <p:nvPr/>
            </p:nvGrpSpPr>
            <p:grpSpPr bwMode="auto">
              <a:xfrm rot="5347762">
                <a:off x="3171" y="2739"/>
                <a:ext cx="624" cy="330"/>
                <a:chOff x="384" y="2832"/>
                <a:chExt cx="816" cy="330"/>
              </a:xfrm>
            </p:grpSpPr>
            <p:sp>
              <p:nvSpPr>
                <p:cNvPr id="324633" name="Line 25"/>
                <p:cNvSpPr>
                  <a:spLocks noChangeShapeType="1"/>
                </p:cNvSpPr>
                <p:nvPr/>
              </p:nvSpPr>
              <p:spPr bwMode="auto">
                <a:xfrm>
                  <a:off x="384" y="3072"/>
                  <a:ext cx="816" cy="0"/>
                </a:xfrm>
                <a:prstGeom prst="line">
                  <a:avLst/>
                </a:prstGeom>
                <a:noFill/>
                <a:ln w="57150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24634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576" y="2832"/>
                  <a:ext cx="583" cy="3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Tx/>
                    <a:buNone/>
                  </a:pPr>
                  <a:r>
                    <a:rPr lang="en-US" sz="2000" i="0">
                      <a:latin typeface="Arial" charset="0"/>
                    </a:rPr>
                    <a:t>ACK</a:t>
                  </a:r>
                </a:p>
              </p:txBody>
            </p:sp>
          </p:grpSp>
          <p:grpSp>
            <p:nvGrpSpPr>
              <p:cNvPr id="324674" name="Group 66"/>
              <p:cNvGrpSpPr>
                <a:grpSpLocks/>
              </p:cNvGrpSpPr>
              <p:nvPr/>
            </p:nvGrpSpPr>
            <p:grpSpPr bwMode="auto">
              <a:xfrm rot="5347762">
                <a:off x="2877" y="2739"/>
                <a:ext cx="624" cy="330"/>
                <a:chOff x="384" y="2832"/>
                <a:chExt cx="816" cy="330"/>
              </a:xfrm>
            </p:grpSpPr>
            <p:sp>
              <p:nvSpPr>
                <p:cNvPr id="324675" name="Line 67"/>
                <p:cNvSpPr>
                  <a:spLocks noChangeShapeType="1"/>
                </p:cNvSpPr>
                <p:nvPr/>
              </p:nvSpPr>
              <p:spPr bwMode="auto">
                <a:xfrm>
                  <a:off x="384" y="3072"/>
                  <a:ext cx="816" cy="0"/>
                </a:xfrm>
                <a:prstGeom prst="line">
                  <a:avLst/>
                </a:prstGeom>
                <a:noFill/>
                <a:ln w="57150">
                  <a:solidFill>
                    <a:schemeClr val="accent2"/>
                  </a:solidFill>
                  <a:round/>
                  <a:headEnd type="triangle" w="med" len="med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24676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576" y="2832"/>
                  <a:ext cx="583" cy="3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Tx/>
                    <a:buNone/>
                  </a:pPr>
                  <a:r>
                    <a:rPr lang="en-US" sz="2000" i="0">
                      <a:latin typeface="Arial" charset="0"/>
                    </a:rPr>
                    <a:t>ACK</a:t>
                  </a:r>
                </a:p>
              </p:txBody>
            </p:sp>
          </p:grpSp>
        </p:grpSp>
        <p:grpSp>
          <p:nvGrpSpPr>
            <p:cNvPr id="324677" name="Group 69"/>
            <p:cNvGrpSpPr>
              <a:grpSpLocks/>
            </p:cNvGrpSpPr>
            <p:nvPr/>
          </p:nvGrpSpPr>
          <p:grpSpPr bwMode="auto">
            <a:xfrm rot="72520">
              <a:off x="2976" y="1776"/>
              <a:ext cx="624" cy="330"/>
              <a:chOff x="384" y="2831"/>
              <a:chExt cx="816" cy="330"/>
            </a:xfrm>
          </p:grpSpPr>
          <p:sp>
            <p:nvSpPr>
              <p:cNvPr id="324678" name="Line 70"/>
              <p:cNvSpPr>
                <a:spLocks noChangeShapeType="1"/>
              </p:cNvSpPr>
              <p:nvPr/>
            </p:nvSpPr>
            <p:spPr bwMode="auto">
              <a:xfrm>
                <a:off x="384" y="3072"/>
                <a:ext cx="816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4679" name="Text Box 71"/>
              <p:cNvSpPr txBox="1">
                <a:spLocks noChangeArrowheads="1"/>
              </p:cNvSpPr>
              <p:nvPr/>
            </p:nvSpPr>
            <p:spPr bwMode="auto">
              <a:xfrm>
                <a:off x="575" y="2831"/>
                <a:ext cx="583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i="0">
                    <a:latin typeface="Arial" charset="0"/>
                  </a:rPr>
                  <a:t>ACK</a:t>
                </a:r>
              </a:p>
            </p:txBody>
          </p:sp>
        </p:grpSp>
        <p:grpSp>
          <p:nvGrpSpPr>
            <p:cNvPr id="324681" name="Group 73"/>
            <p:cNvGrpSpPr>
              <a:grpSpLocks/>
            </p:cNvGrpSpPr>
            <p:nvPr/>
          </p:nvGrpSpPr>
          <p:grpSpPr bwMode="auto">
            <a:xfrm rot="72520">
              <a:off x="2880" y="3408"/>
              <a:ext cx="624" cy="330"/>
              <a:chOff x="384" y="2831"/>
              <a:chExt cx="816" cy="330"/>
            </a:xfrm>
          </p:grpSpPr>
          <p:sp>
            <p:nvSpPr>
              <p:cNvPr id="324682" name="Line 74"/>
              <p:cNvSpPr>
                <a:spLocks noChangeShapeType="1"/>
              </p:cNvSpPr>
              <p:nvPr/>
            </p:nvSpPr>
            <p:spPr bwMode="auto">
              <a:xfrm>
                <a:off x="384" y="3072"/>
                <a:ext cx="816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4683" name="Text Box 75"/>
              <p:cNvSpPr txBox="1">
                <a:spLocks noChangeArrowheads="1"/>
              </p:cNvSpPr>
              <p:nvPr/>
            </p:nvSpPr>
            <p:spPr bwMode="auto">
              <a:xfrm>
                <a:off x="575" y="2831"/>
                <a:ext cx="583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i="0">
                    <a:latin typeface="Arial" charset="0"/>
                  </a:rPr>
                  <a:t>ACK</a:t>
                </a:r>
              </a:p>
            </p:txBody>
          </p:sp>
        </p:grpSp>
      </p:grpSp>
      <p:grpSp>
        <p:nvGrpSpPr>
          <p:cNvPr id="324729" name="Group 121"/>
          <p:cNvGrpSpPr>
            <a:grpSpLocks/>
          </p:cNvGrpSpPr>
          <p:nvPr/>
        </p:nvGrpSpPr>
        <p:grpSpPr bwMode="auto">
          <a:xfrm>
            <a:off x="5486400" y="2819400"/>
            <a:ext cx="2047875" cy="2286000"/>
            <a:chOff x="3462" y="1728"/>
            <a:chExt cx="1290" cy="1440"/>
          </a:xfrm>
        </p:grpSpPr>
        <p:grpSp>
          <p:nvGrpSpPr>
            <p:cNvPr id="324700" name="Group 92"/>
            <p:cNvGrpSpPr>
              <a:grpSpLocks/>
            </p:cNvGrpSpPr>
            <p:nvPr/>
          </p:nvGrpSpPr>
          <p:grpSpPr bwMode="auto">
            <a:xfrm rot="-3342721">
              <a:off x="4173" y="2643"/>
              <a:ext cx="624" cy="330"/>
              <a:chOff x="384" y="2832"/>
              <a:chExt cx="816" cy="330"/>
            </a:xfrm>
          </p:grpSpPr>
          <p:sp>
            <p:nvSpPr>
              <p:cNvPr id="324701" name="Line 93"/>
              <p:cNvSpPr>
                <a:spLocks noChangeShapeType="1"/>
              </p:cNvSpPr>
              <p:nvPr/>
            </p:nvSpPr>
            <p:spPr bwMode="auto">
              <a:xfrm>
                <a:off x="384" y="3072"/>
                <a:ext cx="816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4702" name="Text Box 94"/>
              <p:cNvSpPr txBox="1">
                <a:spLocks noChangeArrowheads="1"/>
              </p:cNvSpPr>
              <p:nvPr/>
            </p:nvSpPr>
            <p:spPr bwMode="auto">
              <a:xfrm>
                <a:off x="576" y="2832"/>
                <a:ext cx="548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i="0">
                    <a:latin typeface="Arial" charset="0"/>
                  </a:rPr>
                  <a:t>LSA</a:t>
                </a:r>
              </a:p>
            </p:txBody>
          </p:sp>
        </p:grpSp>
        <p:grpSp>
          <p:nvGrpSpPr>
            <p:cNvPr id="324703" name="Group 95"/>
            <p:cNvGrpSpPr>
              <a:grpSpLocks/>
            </p:cNvGrpSpPr>
            <p:nvPr/>
          </p:nvGrpSpPr>
          <p:grpSpPr bwMode="auto">
            <a:xfrm rot="-5453418">
              <a:off x="3597" y="2691"/>
              <a:ext cx="624" cy="330"/>
              <a:chOff x="384" y="2832"/>
              <a:chExt cx="816" cy="330"/>
            </a:xfrm>
          </p:grpSpPr>
          <p:sp>
            <p:nvSpPr>
              <p:cNvPr id="324704" name="Line 96"/>
              <p:cNvSpPr>
                <a:spLocks noChangeShapeType="1"/>
              </p:cNvSpPr>
              <p:nvPr/>
            </p:nvSpPr>
            <p:spPr bwMode="auto">
              <a:xfrm>
                <a:off x="384" y="3072"/>
                <a:ext cx="816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4705" name="Text Box 97"/>
              <p:cNvSpPr txBox="1">
                <a:spLocks noChangeArrowheads="1"/>
              </p:cNvSpPr>
              <p:nvPr/>
            </p:nvSpPr>
            <p:spPr bwMode="auto">
              <a:xfrm>
                <a:off x="576" y="2832"/>
                <a:ext cx="548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i="0">
                    <a:latin typeface="Arial" charset="0"/>
                  </a:rPr>
                  <a:t>LSA</a:t>
                </a:r>
              </a:p>
            </p:txBody>
          </p:sp>
        </p:grpSp>
        <p:grpSp>
          <p:nvGrpSpPr>
            <p:cNvPr id="324706" name="Group 98"/>
            <p:cNvGrpSpPr>
              <a:grpSpLocks/>
            </p:cNvGrpSpPr>
            <p:nvPr/>
          </p:nvGrpSpPr>
          <p:grpSpPr bwMode="auto">
            <a:xfrm>
              <a:off x="4128" y="1728"/>
              <a:ext cx="624" cy="330"/>
              <a:chOff x="384" y="2832"/>
              <a:chExt cx="816" cy="330"/>
            </a:xfrm>
          </p:grpSpPr>
          <p:sp>
            <p:nvSpPr>
              <p:cNvPr id="324707" name="Line 99"/>
              <p:cNvSpPr>
                <a:spLocks noChangeShapeType="1"/>
              </p:cNvSpPr>
              <p:nvPr/>
            </p:nvSpPr>
            <p:spPr bwMode="auto">
              <a:xfrm>
                <a:off x="384" y="3072"/>
                <a:ext cx="816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4708" name="Text Box 100"/>
              <p:cNvSpPr txBox="1">
                <a:spLocks noChangeArrowheads="1"/>
              </p:cNvSpPr>
              <p:nvPr/>
            </p:nvSpPr>
            <p:spPr bwMode="auto">
              <a:xfrm>
                <a:off x="576" y="2832"/>
                <a:ext cx="548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i="0">
                    <a:latin typeface="Arial" charset="0"/>
                  </a:rPr>
                  <a:t>LSA</a:t>
                </a:r>
              </a:p>
            </p:txBody>
          </p:sp>
        </p:grpSp>
        <p:grpSp>
          <p:nvGrpSpPr>
            <p:cNvPr id="324709" name="Group 101"/>
            <p:cNvGrpSpPr>
              <a:grpSpLocks/>
            </p:cNvGrpSpPr>
            <p:nvPr/>
          </p:nvGrpSpPr>
          <p:grpSpPr bwMode="auto">
            <a:xfrm rot="-5453418">
              <a:off x="3315" y="2691"/>
              <a:ext cx="624" cy="330"/>
              <a:chOff x="384" y="2832"/>
              <a:chExt cx="816" cy="330"/>
            </a:xfrm>
          </p:grpSpPr>
          <p:sp>
            <p:nvSpPr>
              <p:cNvPr id="324710" name="Line 102"/>
              <p:cNvSpPr>
                <a:spLocks noChangeShapeType="1"/>
              </p:cNvSpPr>
              <p:nvPr/>
            </p:nvSpPr>
            <p:spPr bwMode="auto">
              <a:xfrm>
                <a:off x="384" y="3072"/>
                <a:ext cx="816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4711" name="Text Box 103"/>
              <p:cNvSpPr txBox="1">
                <a:spLocks noChangeArrowheads="1"/>
              </p:cNvSpPr>
              <p:nvPr/>
            </p:nvSpPr>
            <p:spPr bwMode="auto">
              <a:xfrm>
                <a:off x="576" y="2832"/>
                <a:ext cx="548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i="0">
                    <a:latin typeface="Arial" charset="0"/>
                  </a:rPr>
                  <a:t>LSA</a:t>
                </a:r>
              </a:p>
            </p:txBody>
          </p:sp>
        </p:grpSp>
      </p:grpSp>
      <p:grpSp>
        <p:nvGrpSpPr>
          <p:cNvPr id="324726" name="Group 118"/>
          <p:cNvGrpSpPr>
            <a:grpSpLocks/>
          </p:cNvGrpSpPr>
          <p:nvPr/>
        </p:nvGrpSpPr>
        <p:grpSpPr bwMode="auto">
          <a:xfrm>
            <a:off x="5410200" y="3016250"/>
            <a:ext cx="1371600" cy="3282950"/>
            <a:chOff x="2160" y="1872"/>
            <a:chExt cx="864" cy="2068"/>
          </a:xfrm>
        </p:grpSpPr>
        <p:sp>
          <p:nvSpPr>
            <p:cNvPr id="324727" name="Rectangle 119"/>
            <p:cNvSpPr>
              <a:spLocks noChangeArrowheads="1"/>
            </p:cNvSpPr>
            <p:nvPr/>
          </p:nvSpPr>
          <p:spPr bwMode="auto">
            <a:xfrm>
              <a:off x="2304" y="1872"/>
              <a:ext cx="720" cy="484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r">
                <a:buFontTx/>
                <a:buNone/>
              </a:pPr>
              <a:r>
                <a:rPr lang="en-US" sz="1800" i="0">
                  <a:solidFill>
                    <a:schemeClr val="accent2"/>
                  </a:solidFill>
                  <a:latin typeface="Arial" charset="0"/>
                </a:rPr>
                <a:t>Update</a:t>
              </a:r>
              <a:br>
                <a:rPr lang="en-US" sz="1800" i="0">
                  <a:solidFill>
                    <a:schemeClr val="accent2"/>
                  </a:solidFill>
                  <a:latin typeface="Arial" charset="0"/>
                </a:rPr>
              </a:br>
              <a:r>
                <a:rPr lang="en-US" sz="1800" i="0">
                  <a:solidFill>
                    <a:schemeClr val="accent2"/>
                  </a:solidFill>
                  <a:latin typeface="Arial" charset="0"/>
                </a:rPr>
                <a:t>database</a:t>
              </a:r>
            </a:p>
          </p:txBody>
        </p:sp>
        <p:sp>
          <p:nvSpPr>
            <p:cNvPr id="324728" name="Rectangle 120"/>
            <p:cNvSpPr>
              <a:spLocks noChangeArrowheads="1"/>
            </p:cNvSpPr>
            <p:nvPr/>
          </p:nvSpPr>
          <p:spPr bwMode="auto">
            <a:xfrm>
              <a:off x="2160" y="3456"/>
              <a:ext cx="720" cy="484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r">
                <a:buFontTx/>
                <a:buNone/>
              </a:pPr>
              <a:r>
                <a:rPr lang="en-US" sz="1800" i="0">
                  <a:solidFill>
                    <a:schemeClr val="accent2"/>
                  </a:solidFill>
                  <a:latin typeface="Arial" charset="0"/>
                </a:rPr>
                <a:t>Update</a:t>
              </a:r>
              <a:br>
                <a:rPr lang="en-US" sz="1800" i="0">
                  <a:solidFill>
                    <a:schemeClr val="accent2"/>
                  </a:solidFill>
                  <a:latin typeface="Arial" charset="0"/>
                </a:rPr>
              </a:br>
              <a:r>
                <a:rPr lang="en-US" sz="1800" i="0">
                  <a:solidFill>
                    <a:schemeClr val="accent2"/>
                  </a:solidFill>
                  <a:latin typeface="Arial" charset="0"/>
                </a:rPr>
                <a:t>database</a:t>
              </a:r>
            </a:p>
          </p:txBody>
        </p:sp>
      </p:grpSp>
      <p:grpSp>
        <p:nvGrpSpPr>
          <p:cNvPr id="324743" name="Group 135"/>
          <p:cNvGrpSpPr>
            <a:grpSpLocks/>
          </p:cNvGrpSpPr>
          <p:nvPr/>
        </p:nvGrpSpPr>
        <p:grpSpPr bwMode="auto">
          <a:xfrm>
            <a:off x="-2147483648" y="-956557650"/>
            <a:ext cx="2147483647" cy="969006825"/>
            <a:chOff x="-1956985" y="-601640"/>
            <a:chExt cx="2053854" cy="610398"/>
          </a:xfrm>
        </p:grpSpPr>
        <p:grpSp>
          <p:nvGrpSpPr>
            <p:cNvPr id="324731" name="Group 123"/>
            <p:cNvGrpSpPr>
              <a:grpSpLocks/>
            </p:cNvGrpSpPr>
            <p:nvPr/>
          </p:nvGrpSpPr>
          <p:grpSpPr bwMode="auto">
            <a:xfrm rot="-3342721">
              <a:off x="-1085133" y="-1473492"/>
              <a:ext cx="310149" cy="2053854"/>
              <a:chOff x="-1184947" y="-1474477"/>
              <a:chExt cx="405537" cy="2053854"/>
            </a:xfrm>
          </p:grpSpPr>
          <p:sp>
            <p:nvSpPr>
              <p:cNvPr id="324732" name="Line 124"/>
              <p:cNvSpPr>
                <a:spLocks noChangeShapeType="1"/>
              </p:cNvSpPr>
              <p:nvPr/>
            </p:nvSpPr>
            <p:spPr bwMode="auto">
              <a:xfrm>
                <a:off x="-2303408" y="1704189"/>
                <a:ext cx="816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4733" name="Text Box 125"/>
              <p:cNvSpPr txBox="1">
                <a:spLocks noChangeArrowheads="1"/>
              </p:cNvSpPr>
              <p:nvPr/>
            </p:nvSpPr>
            <p:spPr bwMode="auto">
              <a:xfrm>
                <a:off x="-1184947" y="-1474477"/>
                <a:ext cx="446" cy="4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i="0">
                    <a:latin typeface="Arial" charset="0"/>
                  </a:rPr>
                  <a:t>ACK</a:t>
                </a:r>
              </a:p>
            </p:txBody>
          </p:sp>
        </p:grpSp>
        <p:grpSp>
          <p:nvGrpSpPr>
            <p:cNvPr id="324734" name="Group 126"/>
            <p:cNvGrpSpPr>
              <a:grpSpLocks/>
            </p:cNvGrpSpPr>
            <p:nvPr/>
          </p:nvGrpSpPr>
          <p:grpSpPr bwMode="auto">
            <a:xfrm rot="-5453418">
              <a:off x="-347136" y="-343395"/>
              <a:ext cx="4238" cy="700067"/>
              <a:chOff x="-352214" y="-344276"/>
              <a:chExt cx="5535" cy="700067"/>
            </a:xfrm>
          </p:grpSpPr>
          <p:sp>
            <p:nvSpPr>
              <p:cNvPr id="324735" name="Line 127"/>
              <p:cNvSpPr>
                <a:spLocks noChangeShapeType="1"/>
              </p:cNvSpPr>
              <p:nvPr/>
            </p:nvSpPr>
            <p:spPr bwMode="auto">
              <a:xfrm>
                <a:off x="-827282" y="833232"/>
                <a:ext cx="816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4736" name="Text Box 128"/>
              <p:cNvSpPr txBox="1">
                <a:spLocks noChangeArrowheads="1"/>
              </p:cNvSpPr>
              <p:nvPr/>
            </p:nvSpPr>
            <p:spPr bwMode="auto">
              <a:xfrm>
                <a:off x="-347125" y="-344276"/>
                <a:ext cx="446" cy="4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i="0">
                    <a:latin typeface="Arial" charset="0"/>
                  </a:rPr>
                  <a:t>ACK</a:t>
                </a:r>
              </a:p>
            </p:txBody>
          </p:sp>
        </p:grpSp>
        <p:grpSp>
          <p:nvGrpSpPr>
            <p:cNvPr id="324737" name="Group 129"/>
            <p:cNvGrpSpPr>
              <a:grpSpLocks/>
            </p:cNvGrpSpPr>
            <p:nvPr/>
          </p:nvGrpSpPr>
          <p:grpSpPr bwMode="auto">
            <a:xfrm>
              <a:off x="5136" y="2736"/>
              <a:ext cx="624" cy="330"/>
              <a:chOff x="384" y="2832"/>
              <a:chExt cx="816" cy="330"/>
            </a:xfrm>
          </p:grpSpPr>
          <p:sp>
            <p:nvSpPr>
              <p:cNvPr id="324738" name="Line 130"/>
              <p:cNvSpPr>
                <a:spLocks noChangeShapeType="1"/>
              </p:cNvSpPr>
              <p:nvPr/>
            </p:nvSpPr>
            <p:spPr bwMode="auto">
              <a:xfrm>
                <a:off x="384" y="3072"/>
                <a:ext cx="816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4739" name="Text Box 131"/>
              <p:cNvSpPr txBox="1">
                <a:spLocks noChangeArrowheads="1"/>
              </p:cNvSpPr>
              <p:nvPr/>
            </p:nvSpPr>
            <p:spPr bwMode="auto">
              <a:xfrm>
                <a:off x="576" y="2832"/>
                <a:ext cx="152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endParaRPr lang="en-US" sz="2000" i="0">
                  <a:latin typeface="Arial" charset="0"/>
                </a:endParaRPr>
              </a:p>
            </p:txBody>
          </p:sp>
        </p:grpSp>
        <p:grpSp>
          <p:nvGrpSpPr>
            <p:cNvPr id="324740" name="Group 132"/>
            <p:cNvGrpSpPr>
              <a:grpSpLocks/>
            </p:cNvGrpSpPr>
            <p:nvPr/>
          </p:nvGrpSpPr>
          <p:grpSpPr bwMode="auto">
            <a:xfrm rot="-5453418">
              <a:off x="-323524" y="-319859"/>
              <a:ext cx="4027" cy="652501"/>
              <a:chOff x="-328303" y="-320748"/>
              <a:chExt cx="5232" cy="652501"/>
            </a:xfrm>
          </p:grpSpPr>
          <p:sp>
            <p:nvSpPr>
              <p:cNvPr id="324741" name="Line 133"/>
              <p:cNvSpPr>
                <a:spLocks noChangeShapeType="1"/>
              </p:cNvSpPr>
              <p:nvPr/>
            </p:nvSpPr>
            <p:spPr bwMode="auto">
              <a:xfrm>
                <a:off x="-757909" y="763449"/>
                <a:ext cx="816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4742" name="Text Box 134"/>
              <p:cNvSpPr txBox="1">
                <a:spLocks noChangeArrowheads="1"/>
              </p:cNvSpPr>
              <p:nvPr/>
            </p:nvSpPr>
            <p:spPr bwMode="auto">
              <a:xfrm>
                <a:off x="-323517" y="-320748"/>
                <a:ext cx="446" cy="4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i="0">
                    <a:latin typeface="Arial" charset="0"/>
                  </a:rPr>
                  <a:t>ACK</a:t>
                </a:r>
              </a:p>
            </p:txBody>
          </p:sp>
        </p:grpSp>
      </p:grpSp>
      <p:grpSp>
        <p:nvGrpSpPr>
          <p:cNvPr id="324771" name="Group 163"/>
          <p:cNvGrpSpPr>
            <a:grpSpLocks/>
          </p:cNvGrpSpPr>
          <p:nvPr/>
        </p:nvGrpSpPr>
        <p:grpSpPr bwMode="auto">
          <a:xfrm>
            <a:off x="5319713" y="2895600"/>
            <a:ext cx="2222500" cy="2282825"/>
            <a:chOff x="4360" y="3168"/>
            <a:chExt cx="1400" cy="1438"/>
          </a:xfrm>
        </p:grpSpPr>
        <p:grpSp>
          <p:nvGrpSpPr>
            <p:cNvPr id="324759" name="Group 151"/>
            <p:cNvGrpSpPr>
              <a:grpSpLocks/>
            </p:cNvGrpSpPr>
            <p:nvPr/>
          </p:nvGrpSpPr>
          <p:grpSpPr bwMode="auto">
            <a:xfrm rot="-3342721">
              <a:off x="5159" y="4016"/>
              <a:ext cx="625" cy="431"/>
              <a:chOff x="361" y="2767"/>
              <a:chExt cx="816" cy="431"/>
            </a:xfrm>
          </p:grpSpPr>
          <p:sp>
            <p:nvSpPr>
              <p:cNvPr id="324760" name="Line 152"/>
              <p:cNvSpPr>
                <a:spLocks noChangeShapeType="1"/>
              </p:cNvSpPr>
              <p:nvPr/>
            </p:nvSpPr>
            <p:spPr bwMode="auto">
              <a:xfrm>
                <a:off x="299" y="3113"/>
                <a:ext cx="816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4761" name="Text Box 153"/>
              <p:cNvSpPr txBox="1">
                <a:spLocks noChangeArrowheads="1"/>
              </p:cNvSpPr>
              <p:nvPr/>
            </p:nvSpPr>
            <p:spPr bwMode="auto">
              <a:xfrm>
                <a:off x="632" y="2767"/>
                <a:ext cx="446" cy="4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i="0">
                    <a:latin typeface="Arial" charset="0"/>
                  </a:rPr>
                  <a:t>ACK</a:t>
                </a:r>
              </a:p>
            </p:txBody>
          </p:sp>
        </p:grpSp>
        <p:grpSp>
          <p:nvGrpSpPr>
            <p:cNvPr id="324762" name="Group 154"/>
            <p:cNvGrpSpPr>
              <a:grpSpLocks/>
            </p:cNvGrpSpPr>
            <p:nvPr/>
          </p:nvGrpSpPr>
          <p:grpSpPr bwMode="auto">
            <a:xfrm rot="-5453418">
              <a:off x="4546" y="4079"/>
              <a:ext cx="623" cy="432"/>
              <a:chOff x="323" y="2767"/>
              <a:chExt cx="816" cy="432"/>
            </a:xfrm>
          </p:grpSpPr>
          <p:sp>
            <p:nvSpPr>
              <p:cNvPr id="324763" name="Line 155"/>
              <p:cNvSpPr>
                <a:spLocks noChangeShapeType="1"/>
              </p:cNvSpPr>
              <p:nvPr/>
            </p:nvSpPr>
            <p:spPr bwMode="auto">
              <a:xfrm>
                <a:off x="209" y="3210"/>
                <a:ext cx="816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4764" name="Text Box 156"/>
              <p:cNvSpPr txBox="1">
                <a:spLocks noChangeArrowheads="1"/>
              </p:cNvSpPr>
              <p:nvPr/>
            </p:nvSpPr>
            <p:spPr bwMode="auto">
              <a:xfrm>
                <a:off x="608" y="2767"/>
                <a:ext cx="446" cy="4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i="0">
                    <a:latin typeface="Arial" charset="0"/>
                  </a:rPr>
                  <a:t>ACK</a:t>
                </a:r>
              </a:p>
            </p:txBody>
          </p:sp>
        </p:grpSp>
        <p:grpSp>
          <p:nvGrpSpPr>
            <p:cNvPr id="324765" name="Group 157"/>
            <p:cNvGrpSpPr>
              <a:grpSpLocks/>
            </p:cNvGrpSpPr>
            <p:nvPr/>
          </p:nvGrpSpPr>
          <p:grpSpPr bwMode="auto">
            <a:xfrm>
              <a:off x="5136" y="3168"/>
              <a:ext cx="624" cy="330"/>
              <a:chOff x="384" y="2832"/>
              <a:chExt cx="816" cy="330"/>
            </a:xfrm>
          </p:grpSpPr>
          <p:sp>
            <p:nvSpPr>
              <p:cNvPr id="324766" name="Line 158"/>
              <p:cNvSpPr>
                <a:spLocks noChangeShapeType="1"/>
              </p:cNvSpPr>
              <p:nvPr/>
            </p:nvSpPr>
            <p:spPr bwMode="auto">
              <a:xfrm>
                <a:off x="384" y="3072"/>
                <a:ext cx="816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4767" name="Text Box 159"/>
              <p:cNvSpPr txBox="1">
                <a:spLocks noChangeArrowheads="1"/>
              </p:cNvSpPr>
              <p:nvPr/>
            </p:nvSpPr>
            <p:spPr bwMode="auto">
              <a:xfrm>
                <a:off x="576" y="2832"/>
                <a:ext cx="583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i="0">
                    <a:latin typeface="Arial" charset="0"/>
                  </a:rPr>
                  <a:t>ACK</a:t>
                </a:r>
              </a:p>
            </p:txBody>
          </p:sp>
        </p:grpSp>
        <p:grpSp>
          <p:nvGrpSpPr>
            <p:cNvPr id="324768" name="Group 160"/>
            <p:cNvGrpSpPr>
              <a:grpSpLocks/>
            </p:cNvGrpSpPr>
            <p:nvPr/>
          </p:nvGrpSpPr>
          <p:grpSpPr bwMode="auto">
            <a:xfrm rot="-5453418">
              <a:off x="4264" y="4079"/>
              <a:ext cx="623" cy="432"/>
              <a:chOff x="323" y="2767"/>
              <a:chExt cx="816" cy="432"/>
            </a:xfrm>
          </p:grpSpPr>
          <p:sp>
            <p:nvSpPr>
              <p:cNvPr id="324769" name="Line 161"/>
              <p:cNvSpPr>
                <a:spLocks noChangeShapeType="1"/>
              </p:cNvSpPr>
              <p:nvPr/>
            </p:nvSpPr>
            <p:spPr bwMode="auto">
              <a:xfrm>
                <a:off x="209" y="3210"/>
                <a:ext cx="816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4770" name="Text Box 162"/>
              <p:cNvSpPr txBox="1">
                <a:spLocks noChangeArrowheads="1"/>
              </p:cNvSpPr>
              <p:nvPr/>
            </p:nvSpPr>
            <p:spPr bwMode="auto">
              <a:xfrm>
                <a:off x="608" y="2767"/>
                <a:ext cx="446" cy="4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i="0">
                    <a:latin typeface="Arial" charset="0"/>
                  </a:rPr>
                  <a:t>ACK</a:t>
                </a:r>
              </a:p>
            </p:txBody>
          </p:sp>
        </p:grpSp>
      </p:grpSp>
      <p:sp>
        <p:nvSpPr>
          <p:cNvPr id="324773" name="Rectangle 165"/>
          <p:cNvSpPr>
            <a:spLocks noChangeArrowheads="1"/>
          </p:cNvSpPr>
          <p:nvPr/>
        </p:nvSpPr>
        <p:spPr bwMode="auto">
          <a:xfrm>
            <a:off x="7620000" y="3041650"/>
            <a:ext cx="1143000" cy="7683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>
              <a:buFontTx/>
              <a:buNone/>
            </a:pPr>
            <a:r>
              <a:rPr lang="en-US" sz="1800" i="0">
                <a:solidFill>
                  <a:schemeClr val="accent2"/>
                </a:solidFill>
                <a:latin typeface="Arial" charset="0"/>
              </a:rPr>
              <a:t>Update</a:t>
            </a:r>
            <a:br>
              <a:rPr lang="en-US" sz="1800" i="0">
                <a:solidFill>
                  <a:schemeClr val="accent2"/>
                </a:solidFill>
                <a:latin typeface="Arial" charset="0"/>
              </a:rPr>
            </a:br>
            <a:r>
              <a:rPr lang="en-US" sz="1800" i="0">
                <a:solidFill>
                  <a:schemeClr val="accent2"/>
                </a:solidFill>
                <a:latin typeface="Arial" charset="0"/>
              </a:rPr>
              <a:t>database</a:t>
            </a:r>
          </a:p>
        </p:txBody>
      </p:sp>
      <p:grpSp>
        <p:nvGrpSpPr>
          <p:cNvPr id="324776" name="Group 168"/>
          <p:cNvGrpSpPr>
            <a:grpSpLocks noChangeAspect="1"/>
          </p:cNvGrpSpPr>
          <p:nvPr/>
        </p:nvGrpSpPr>
        <p:grpSpPr bwMode="auto">
          <a:xfrm>
            <a:off x="1752600" y="2435225"/>
            <a:ext cx="7086600" cy="4422775"/>
            <a:chOff x="1104" y="1534"/>
            <a:chExt cx="4464" cy="2786"/>
          </a:xfrm>
        </p:grpSpPr>
        <p:sp>
          <p:nvSpPr>
            <p:cNvPr id="324775" name="AutoShape 167"/>
            <p:cNvSpPr>
              <a:spLocks noChangeAspect="1" noChangeArrowheads="1" noTextEdit="1"/>
            </p:cNvSpPr>
            <p:nvPr/>
          </p:nvSpPr>
          <p:spPr bwMode="auto">
            <a:xfrm>
              <a:off x="1104" y="1534"/>
              <a:ext cx="4464" cy="2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777" name="Rectangle 169"/>
            <p:cNvSpPr>
              <a:spLocks noChangeArrowheads="1"/>
            </p:cNvSpPr>
            <p:nvPr/>
          </p:nvSpPr>
          <p:spPr bwMode="auto">
            <a:xfrm>
              <a:off x="1173" y="1896"/>
              <a:ext cx="430" cy="419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778" name="Rectangle 170"/>
            <p:cNvSpPr>
              <a:spLocks noChangeArrowheads="1"/>
            </p:cNvSpPr>
            <p:nvPr/>
          </p:nvSpPr>
          <p:spPr bwMode="auto">
            <a:xfrm>
              <a:off x="1188" y="2227"/>
              <a:ext cx="403" cy="69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779" name="Freeform 171"/>
            <p:cNvSpPr>
              <a:spLocks noEditPoints="1"/>
            </p:cNvSpPr>
            <p:nvPr/>
          </p:nvSpPr>
          <p:spPr bwMode="auto">
            <a:xfrm>
              <a:off x="1188" y="1915"/>
              <a:ext cx="403" cy="277"/>
            </a:xfrm>
            <a:custGeom>
              <a:avLst/>
              <a:gdLst>
                <a:gd name="T0" fmla="*/ 358 w 403"/>
                <a:gd name="T1" fmla="*/ 0 h 277"/>
                <a:gd name="T2" fmla="*/ 368 w 403"/>
                <a:gd name="T3" fmla="*/ 10 h 277"/>
                <a:gd name="T4" fmla="*/ 358 w 403"/>
                <a:gd name="T5" fmla="*/ 16 h 277"/>
                <a:gd name="T6" fmla="*/ 302 w 403"/>
                <a:gd name="T7" fmla="*/ 10 h 277"/>
                <a:gd name="T8" fmla="*/ 312 w 403"/>
                <a:gd name="T9" fmla="*/ 0 h 277"/>
                <a:gd name="T10" fmla="*/ 312 w 403"/>
                <a:gd name="T11" fmla="*/ 16 h 277"/>
                <a:gd name="T12" fmla="*/ 302 w 403"/>
                <a:gd name="T13" fmla="*/ 10 h 277"/>
                <a:gd name="T14" fmla="*/ 250 w 403"/>
                <a:gd name="T15" fmla="*/ 0 h 277"/>
                <a:gd name="T16" fmla="*/ 260 w 403"/>
                <a:gd name="T17" fmla="*/ 10 h 277"/>
                <a:gd name="T18" fmla="*/ 250 w 403"/>
                <a:gd name="T19" fmla="*/ 16 h 277"/>
                <a:gd name="T20" fmla="*/ 194 w 403"/>
                <a:gd name="T21" fmla="*/ 10 h 277"/>
                <a:gd name="T22" fmla="*/ 204 w 403"/>
                <a:gd name="T23" fmla="*/ 0 h 277"/>
                <a:gd name="T24" fmla="*/ 204 w 403"/>
                <a:gd name="T25" fmla="*/ 16 h 277"/>
                <a:gd name="T26" fmla="*/ 194 w 403"/>
                <a:gd name="T27" fmla="*/ 10 h 277"/>
                <a:gd name="T28" fmla="*/ 142 w 403"/>
                <a:gd name="T29" fmla="*/ 0 h 277"/>
                <a:gd name="T30" fmla="*/ 152 w 403"/>
                <a:gd name="T31" fmla="*/ 10 h 277"/>
                <a:gd name="T32" fmla="*/ 142 w 403"/>
                <a:gd name="T33" fmla="*/ 16 h 277"/>
                <a:gd name="T34" fmla="*/ 86 w 403"/>
                <a:gd name="T35" fmla="*/ 10 h 277"/>
                <a:gd name="T36" fmla="*/ 95 w 403"/>
                <a:gd name="T37" fmla="*/ 0 h 277"/>
                <a:gd name="T38" fmla="*/ 95 w 403"/>
                <a:gd name="T39" fmla="*/ 16 h 277"/>
                <a:gd name="T40" fmla="*/ 86 w 403"/>
                <a:gd name="T41" fmla="*/ 10 h 277"/>
                <a:gd name="T42" fmla="*/ 36 w 403"/>
                <a:gd name="T43" fmla="*/ 0 h 277"/>
                <a:gd name="T44" fmla="*/ 46 w 403"/>
                <a:gd name="T45" fmla="*/ 10 h 277"/>
                <a:gd name="T46" fmla="*/ 36 w 403"/>
                <a:gd name="T47" fmla="*/ 16 h 277"/>
                <a:gd name="T48" fmla="*/ 51 w 403"/>
                <a:gd name="T49" fmla="*/ 277 h 277"/>
                <a:gd name="T50" fmla="*/ 78 w 403"/>
                <a:gd name="T51" fmla="*/ 0 h 277"/>
                <a:gd name="T52" fmla="*/ 51 w 403"/>
                <a:gd name="T53" fmla="*/ 277 h 277"/>
                <a:gd name="T54" fmla="*/ 132 w 403"/>
                <a:gd name="T55" fmla="*/ 277 h 277"/>
                <a:gd name="T56" fmla="*/ 105 w 403"/>
                <a:gd name="T57" fmla="*/ 0 h 277"/>
                <a:gd name="T58" fmla="*/ 159 w 403"/>
                <a:gd name="T59" fmla="*/ 277 h 277"/>
                <a:gd name="T60" fmla="*/ 186 w 403"/>
                <a:gd name="T61" fmla="*/ 0 h 277"/>
                <a:gd name="T62" fmla="*/ 159 w 403"/>
                <a:gd name="T63" fmla="*/ 277 h 277"/>
                <a:gd name="T64" fmla="*/ 240 w 403"/>
                <a:gd name="T65" fmla="*/ 277 h 277"/>
                <a:gd name="T66" fmla="*/ 213 w 403"/>
                <a:gd name="T67" fmla="*/ 0 h 277"/>
                <a:gd name="T68" fmla="*/ 268 w 403"/>
                <a:gd name="T69" fmla="*/ 277 h 277"/>
                <a:gd name="T70" fmla="*/ 295 w 403"/>
                <a:gd name="T71" fmla="*/ 0 h 277"/>
                <a:gd name="T72" fmla="*/ 268 w 403"/>
                <a:gd name="T73" fmla="*/ 277 h 277"/>
                <a:gd name="T74" fmla="*/ 349 w 403"/>
                <a:gd name="T75" fmla="*/ 277 h 277"/>
                <a:gd name="T76" fmla="*/ 322 w 403"/>
                <a:gd name="T77" fmla="*/ 0 h 277"/>
                <a:gd name="T78" fmla="*/ 376 w 403"/>
                <a:gd name="T79" fmla="*/ 277 h 277"/>
                <a:gd name="T80" fmla="*/ 403 w 403"/>
                <a:gd name="T81" fmla="*/ 0 h 277"/>
                <a:gd name="T82" fmla="*/ 376 w 403"/>
                <a:gd name="T83" fmla="*/ 277 h 277"/>
                <a:gd name="T84" fmla="*/ 27 w 403"/>
                <a:gd name="T85" fmla="*/ 277 h 277"/>
                <a:gd name="T86" fmla="*/ 0 w 403"/>
                <a:gd name="T87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3" h="277">
                  <a:moveTo>
                    <a:pt x="356" y="10"/>
                  </a:moveTo>
                  <a:lnTo>
                    <a:pt x="358" y="0"/>
                  </a:lnTo>
                  <a:lnTo>
                    <a:pt x="366" y="0"/>
                  </a:lnTo>
                  <a:lnTo>
                    <a:pt x="368" y="10"/>
                  </a:lnTo>
                  <a:lnTo>
                    <a:pt x="366" y="16"/>
                  </a:lnTo>
                  <a:lnTo>
                    <a:pt x="358" y="16"/>
                  </a:lnTo>
                  <a:lnTo>
                    <a:pt x="356" y="10"/>
                  </a:lnTo>
                  <a:close/>
                  <a:moveTo>
                    <a:pt x="302" y="10"/>
                  </a:moveTo>
                  <a:lnTo>
                    <a:pt x="304" y="0"/>
                  </a:lnTo>
                  <a:lnTo>
                    <a:pt x="312" y="0"/>
                  </a:lnTo>
                  <a:lnTo>
                    <a:pt x="314" y="10"/>
                  </a:lnTo>
                  <a:lnTo>
                    <a:pt x="312" y="16"/>
                  </a:lnTo>
                  <a:lnTo>
                    <a:pt x="304" y="16"/>
                  </a:lnTo>
                  <a:lnTo>
                    <a:pt x="302" y="10"/>
                  </a:lnTo>
                  <a:close/>
                  <a:moveTo>
                    <a:pt x="248" y="10"/>
                  </a:moveTo>
                  <a:lnTo>
                    <a:pt x="250" y="0"/>
                  </a:lnTo>
                  <a:lnTo>
                    <a:pt x="258" y="0"/>
                  </a:lnTo>
                  <a:lnTo>
                    <a:pt x="260" y="10"/>
                  </a:lnTo>
                  <a:lnTo>
                    <a:pt x="258" y="16"/>
                  </a:lnTo>
                  <a:lnTo>
                    <a:pt x="250" y="16"/>
                  </a:lnTo>
                  <a:lnTo>
                    <a:pt x="248" y="10"/>
                  </a:lnTo>
                  <a:close/>
                  <a:moveTo>
                    <a:pt x="194" y="10"/>
                  </a:moveTo>
                  <a:lnTo>
                    <a:pt x="196" y="0"/>
                  </a:lnTo>
                  <a:lnTo>
                    <a:pt x="204" y="0"/>
                  </a:lnTo>
                  <a:lnTo>
                    <a:pt x="206" y="10"/>
                  </a:lnTo>
                  <a:lnTo>
                    <a:pt x="204" y="16"/>
                  </a:lnTo>
                  <a:lnTo>
                    <a:pt x="196" y="16"/>
                  </a:lnTo>
                  <a:lnTo>
                    <a:pt x="194" y="10"/>
                  </a:lnTo>
                  <a:close/>
                  <a:moveTo>
                    <a:pt x="140" y="10"/>
                  </a:moveTo>
                  <a:lnTo>
                    <a:pt x="142" y="0"/>
                  </a:lnTo>
                  <a:lnTo>
                    <a:pt x="150" y="0"/>
                  </a:lnTo>
                  <a:lnTo>
                    <a:pt x="152" y="10"/>
                  </a:lnTo>
                  <a:lnTo>
                    <a:pt x="150" y="16"/>
                  </a:lnTo>
                  <a:lnTo>
                    <a:pt x="142" y="16"/>
                  </a:lnTo>
                  <a:lnTo>
                    <a:pt x="140" y="10"/>
                  </a:lnTo>
                  <a:close/>
                  <a:moveTo>
                    <a:pt x="86" y="10"/>
                  </a:moveTo>
                  <a:lnTo>
                    <a:pt x="91" y="0"/>
                  </a:lnTo>
                  <a:lnTo>
                    <a:pt x="95" y="0"/>
                  </a:lnTo>
                  <a:lnTo>
                    <a:pt x="100" y="10"/>
                  </a:lnTo>
                  <a:lnTo>
                    <a:pt x="95" y="16"/>
                  </a:lnTo>
                  <a:lnTo>
                    <a:pt x="91" y="16"/>
                  </a:lnTo>
                  <a:lnTo>
                    <a:pt x="86" y="10"/>
                  </a:lnTo>
                  <a:close/>
                  <a:moveTo>
                    <a:pt x="32" y="10"/>
                  </a:moveTo>
                  <a:lnTo>
                    <a:pt x="36" y="0"/>
                  </a:lnTo>
                  <a:lnTo>
                    <a:pt x="41" y="0"/>
                  </a:lnTo>
                  <a:lnTo>
                    <a:pt x="46" y="10"/>
                  </a:lnTo>
                  <a:lnTo>
                    <a:pt x="41" y="16"/>
                  </a:lnTo>
                  <a:lnTo>
                    <a:pt x="36" y="16"/>
                  </a:lnTo>
                  <a:lnTo>
                    <a:pt x="32" y="10"/>
                  </a:lnTo>
                  <a:close/>
                  <a:moveTo>
                    <a:pt x="51" y="277"/>
                  </a:moveTo>
                  <a:lnTo>
                    <a:pt x="78" y="277"/>
                  </a:lnTo>
                  <a:lnTo>
                    <a:pt x="78" y="0"/>
                  </a:lnTo>
                  <a:lnTo>
                    <a:pt x="51" y="0"/>
                  </a:lnTo>
                  <a:lnTo>
                    <a:pt x="51" y="277"/>
                  </a:lnTo>
                  <a:close/>
                  <a:moveTo>
                    <a:pt x="105" y="277"/>
                  </a:moveTo>
                  <a:lnTo>
                    <a:pt x="132" y="277"/>
                  </a:lnTo>
                  <a:lnTo>
                    <a:pt x="132" y="0"/>
                  </a:lnTo>
                  <a:lnTo>
                    <a:pt x="105" y="0"/>
                  </a:lnTo>
                  <a:lnTo>
                    <a:pt x="105" y="277"/>
                  </a:lnTo>
                  <a:close/>
                  <a:moveTo>
                    <a:pt x="159" y="277"/>
                  </a:moveTo>
                  <a:lnTo>
                    <a:pt x="186" y="277"/>
                  </a:lnTo>
                  <a:lnTo>
                    <a:pt x="186" y="0"/>
                  </a:lnTo>
                  <a:lnTo>
                    <a:pt x="159" y="0"/>
                  </a:lnTo>
                  <a:lnTo>
                    <a:pt x="159" y="277"/>
                  </a:lnTo>
                  <a:close/>
                  <a:moveTo>
                    <a:pt x="213" y="277"/>
                  </a:moveTo>
                  <a:lnTo>
                    <a:pt x="240" y="277"/>
                  </a:lnTo>
                  <a:lnTo>
                    <a:pt x="240" y="0"/>
                  </a:lnTo>
                  <a:lnTo>
                    <a:pt x="213" y="0"/>
                  </a:lnTo>
                  <a:lnTo>
                    <a:pt x="213" y="277"/>
                  </a:lnTo>
                  <a:close/>
                  <a:moveTo>
                    <a:pt x="268" y="277"/>
                  </a:moveTo>
                  <a:lnTo>
                    <a:pt x="295" y="277"/>
                  </a:lnTo>
                  <a:lnTo>
                    <a:pt x="295" y="0"/>
                  </a:lnTo>
                  <a:lnTo>
                    <a:pt x="268" y="0"/>
                  </a:lnTo>
                  <a:lnTo>
                    <a:pt x="268" y="277"/>
                  </a:lnTo>
                  <a:close/>
                  <a:moveTo>
                    <a:pt x="322" y="277"/>
                  </a:moveTo>
                  <a:lnTo>
                    <a:pt x="349" y="277"/>
                  </a:lnTo>
                  <a:lnTo>
                    <a:pt x="349" y="0"/>
                  </a:lnTo>
                  <a:lnTo>
                    <a:pt x="322" y="0"/>
                  </a:lnTo>
                  <a:lnTo>
                    <a:pt x="322" y="277"/>
                  </a:lnTo>
                  <a:close/>
                  <a:moveTo>
                    <a:pt x="376" y="277"/>
                  </a:moveTo>
                  <a:lnTo>
                    <a:pt x="403" y="277"/>
                  </a:lnTo>
                  <a:lnTo>
                    <a:pt x="403" y="0"/>
                  </a:lnTo>
                  <a:lnTo>
                    <a:pt x="376" y="0"/>
                  </a:lnTo>
                  <a:lnTo>
                    <a:pt x="376" y="277"/>
                  </a:lnTo>
                  <a:close/>
                  <a:moveTo>
                    <a:pt x="0" y="277"/>
                  </a:moveTo>
                  <a:lnTo>
                    <a:pt x="27" y="277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27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780" name="Freeform 172"/>
            <p:cNvSpPr>
              <a:spLocks noEditPoints="1"/>
            </p:cNvSpPr>
            <p:nvPr/>
          </p:nvSpPr>
          <p:spPr bwMode="auto">
            <a:xfrm>
              <a:off x="1200" y="2246"/>
              <a:ext cx="376" cy="35"/>
            </a:xfrm>
            <a:custGeom>
              <a:avLst/>
              <a:gdLst>
                <a:gd name="T0" fmla="*/ 322 w 376"/>
                <a:gd name="T1" fmla="*/ 35 h 35"/>
                <a:gd name="T2" fmla="*/ 376 w 376"/>
                <a:gd name="T3" fmla="*/ 35 h 35"/>
                <a:gd name="T4" fmla="*/ 376 w 376"/>
                <a:gd name="T5" fmla="*/ 0 h 35"/>
                <a:gd name="T6" fmla="*/ 322 w 376"/>
                <a:gd name="T7" fmla="*/ 0 h 35"/>
                <a:gd name="T8" fmla="*/ 322 w 376"/>
                <a:gd name="T9" fmla="*/ 35 h 35"/>
                <a:gd name="T10" fmla="*/ 243 w 376"/>
                <a:gd name="T11" fmla="*/ 35 h 35"/>
                <a:gd name="T12" fmla="*/ 295 w 376"/>
                <a:gd name="T13" fmla="*/ 35 h 35"/>
                <a:gd name="T14" fmla="*/ 295 w 376"/>
                <a:gd name="T15" fmla="*/ 0 h 35"/>
                <a:gd name="T16" fmla="*/ 243 w 376"/>
                <a:gd name="T17" fmla="*/ 0 h 35"/>
                <a:gd name="T18" fmla="*/ 243 w 376"/>
                <a:gd name="T19" fmla="*/ 35 h 35"/>
                <a:gd name="T20" fmla="*/ 162 w 376"/>
                <a:gd name="T21" fmla="*/ 35 h 35"/>
                <a:gd name="T22" fmla="*/ 216 w 376"/>
                <a:gd name="T23" fmla="*/ 35 h 35"/>
                <a:gd name="T24" fmla="*/ 216 w 376"/>
                <a:gd name="T25" fmla="*/ 0 h 35"/>
                <a:gd name="T26" fmla="*/ 162 w 376"/>
                <a:gd name="T27" fmla="*/ 0 h 35"/>
                <a:gd name="T28" fmla="*/ 162 w 376"/>
                <a:gd name="T29" fmla="*/ 35 h 35"/>
                <a:gd name="T30" fmla="*/ 81 w 376"/>
                <a:gd name="T31" fmla="*/ 35 h 35"/>
                <a:gd name="T32" fmla="*/ 135 w 376"/>
                <a:gd name="T33" fmla="*/ 35 h 35"/>
                <a:gd name="T34" fmla="*/ 135 w 376"/>
                <a:gd name="T35" fmla="*/ 0 h 35"/>
                <a:gd name="T36" fmla="*/ 81 w 376"/>
                <a:gd name="T37" fmla="*/ 0 h 35"/>
                <a:gd name="T38" fmla="*/ 81 w 376"/>
                <a:gd name="T39" fmla="*/ 35 h 35"/>
                <a:gd name="T40" fmla="*/ 0 w 376"/>
                <a:gd name="T41" fmla="*/ 35 h 35"/>
                <a:gd name="T42" fmla="*/ 54 w 376"/>
                <a:gd name="T43" fmla="*/ 35 h 35"/>
                <a:gd name="T44" fmla="*/ 54 w 376"/>
                <a:gd name="T45" fmla="*/ 0 h 35"/>
                <a:gd name="T46" fmla="*/ 0 w 376"/>
                <a:gd name="T47" fmla="*/ 0 h 35"/>
                <a:gd name="T48" fmla="*/ 0 w 376"/>
                <a:gd name="T4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6" h="35">
                  <a:moveTo>
                    <a:pt x="322" y="35"/>
                  </a:moveTo>
                  <a:lnTo>
                    <a:pt x="376" y="35"/>
                  </a:lnTo>
                  <a:lnTo>
                    <a:pt x="376" y="0"/>
                  </a:lnTo>
                  <a:lnTo>
                    <a:pt x="322" y="0"/>
                  </a:lnTo>
                  <a:lnTo>
                    <a:pt x="322" y="35"/>
                  </a:lnTo>
                  <a:close/>
                  <a:moveTo>
                    <a:pt x="243" y="35"/>
                  </a:moveTo>
                  <a:lnTo>
                    <a:pt x="295" y="35"/>
                  </a:lnTo>
                  <a:lnTo>
                    <a:pt x="295" y="0"/>
                  </a:lnTo>
                  <a:lnTo>
                    <a:pt x="243" y="0"/>
                  </a:lnTo>
                  <a:lnTo>
                    <a:pt x="243" y="35"/>
                  </a:lnTo>
                  <a:close/>
                  <a:moveTo>
                    <a:pt x="162" y="35"/>
                  </a:moveTo>
                  <a:lnTo>
                    <a:pt x="216" y="35"/>
                  </a:lnTo>
                  <a:lnTo>
                    <a:pt x="216" y="0"/>
                  </a:lnTo>
                  <a:lnTo>
                    <a:pt x="162" y="0"/>
                  </a:lnTo>
                  <a:lnTo>
                    <a:pt x="162" y="35"/>
                  </a:lnTo>
                  <a:close/>
                  <a:moveTo>
                    <a:pt x="81" y="35"/>
                  </a:moveTo>
                  <a:lnTo>
                    <a:pt x="135" y="35"/>
                  </a:lnTo>
                  <a:lnTo>
                    <a:pt x="135" y="0"/>
                  </a:lnTo>
                  <a:lnTo>
                    <a:pt x="81" y="0"/>
                  </a:lnTo>
                  <a:lnTo>
                    <a:pt x="81" y="35"/>
                  </a:lnTo>
                  <a:close/>
                  <a:moveTo>
                    <a:pt x="0" y="35"/>
                  </a:moveTo>
                  <a:lnTo>
                    <a:pt x="54" y="35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781" name="Rectangle 173"/>
            <p:cNvSpPr>
              <a:spLocks noChangeArrowheads="1"/>
            </p:cNvSpPr>
            <p:nvPr/>
          </p:nvSpPr>
          <p:spPr bwMode="auto">
            <a:xfrm>
              <a:off x="2340" y="1896"/>
              <a:ext cx="431" cy="419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782" name="Rectangle 174"/>
            <p:cNvSpPr>
              <a:spLocks noChangeArrowheads="1"/>
            </p:cNvSpPr>
            <p:nvPr/>
          </p:nvSpPr>
          <p:spPr bwMode="auto">
            <a:xfrm>
              <a:off x="2355" y="2227"/>
              <a:ext cx="403" cy="69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783" name="Freeform 175"/>
            <p:cNvSpPr>
              <a:spLocks noEditPoints="1"/>
            </p:cNvSpPr>
            <p:nvPr/>
          </p:nvSpPr>
          <p:spPr bwMode="auto">
            <a:xfrm>
              <a:off x="2355" y="1915"/>
              <a:ext cx="403" cy="277"/>
            </a:xfrm>
            <a:custGeom>
              <a:avLst/>
              <a:gdLst>
                <a:gd name="T0" fmla="*/ 359 w 403"/>
                <a:gd name="T1" fmla="*/ 0 h 277"/>
                <a:gd name="T2" fmla="*/ 369 w 403"/>
                <a:gd name="T3" fmla="*/ 10 h 277"/>
                <a:gd name="T4" fmla="*/ 359 w 403"/>
                <a:gd name="T5" fmla="*/ 16 h 277"/>
                <a:gd name="T6" fmla="*/ 303 w 403"/>
                <a:gd name="T7" fmla="*/ 10 h 277"/>
                <a:gd name="T8" fmla="*/ 312 w 403"/>
                <a:gd name="T9" fmla="*/ 0 h 277"/>
                <a:gd name="T10" fmla="*/ 312 w 403"/>
                <a:gd name="T11" fmla="*/ 16 h 277"/>
                <a:gd name="T12" fmla="*/ 303 w 403"/>
                <a:gd name="T13" fmla="*/ 10 h 277"/>
                <a:gd name="T14" fmla="*/ 251 w 403"/>
                <a:gd name="T15" fmla="*/ 0 h 277"/>
                <a:gd name="T16" fmla="*/ 261 w 403"/>
                <a:gd name="T17" fmla="*/ 10 h 277"/>
                <a:gd name="T18" fmla="*/ 251 w 403"/>
                <a:gd name="T19" fmla="*/ 16 h 277"/>
                <a:gd name="T20" fmla="*/ 194 w 403"/>
                <a:gd name="T21" fmla="*/ 10 h 277"/>
                <a:gd name="T22" fmla="*/ 204 w 403"/>
                <a:gd name="T23" fmla="*/ 0 h 277"/>
                <a:gd name="T24" fmla="*/ 204 w 403"/>
                <a:gd name="T25" fmla="*/ 16 h 277"/>
                <a:gd name="T26" fmla="*/ 194 w 403"/>
                <a:gd name="T27" fmla="*/ 10 h 277"/>
                <a:gd name="T28" fmla="*/ 143 w 403"/>
                <a:gd name="T29" fmla="*/ 0 h 277"/>
                <a:gd name="T30" fmla="*/ 153 w 403"/>
                <a:gd name="T31" fmla="*/ 10 h 277"/>
                <a:gd name="T32" fmla="*/ 143 w 403"/>
                <a:gd name="T33" fmla="*/ 16 h 277"/>
                <a:gd name="T34" fmla="*/ 86 w 403"/>
                <a:gd name="T35" fmla="*/ 10 h 277"/>
                <a:gd name="T36" fmla="*/ 96 w 403"/>
                <a:gd name="T37" fmla="*/ 0 h 277"/>
                <a:gd name="T38" fmla="*/ 96 w 403"/>
                <a:gd name="T39" fmla="*/ 16 h 277"/>
                <a:gd name="T40" fmla="*/ 86 w 403"/>
                <a:gd name="T41" fmla="*/ 10 h 277"/>
                <a:gd name="T42" fmla="*/ 37 w 403"/>
                <a:gd name="T43" fmla="*/ 0 h 277"/>
                <a:gd name="T44" fmla="*/ 47 w 403"/>
                <a:gd name="T45" fmla="*/ 10 h 277"/>
                <a:gd name="T46" fmla="*/ 37 w 403"/>
                <a:gd name="T47" fmla="*/ 16 h 277"/>
                <a:gd name="T48" fmla="*/ 52 w 403"/>
                <a:gd name="T49" fmla="*/ 277 h 277"/>
                <a:gd name="T50" fmla="*/ 79 w 403"/>
                <a:gd name="T51" fmla="*/ 0 h 277"/>
                <a:gd name="T52" fmla="*/ 52 w 403"/>
                <a:gd name="T53" fmla="*/ 277 h 277"/>
                <a:gd name="T54" fmla="*/ 133 w 403"/>
                <a:gd name="T55" fmla="*/ 277 h 277"/>
                <a:gd name="T56" fmla="*/ 106 w 403"/>
                <a:gd name="T57" fmla="*/ 0 h 277"/>
                <a:gd name="T58" fmla="*/ 160 w 403"/>
                <a:gd name="T59" fmla="*/ 277 h 277"/>
                <a:gd name="T60" fmla="*/ 187 w 403"/>
                <a:gd name="T61" fmla="*/ 0 h 277"/>
                <a:gd name="T62" fmla="*/ 160 w 403"/>
                <a:gd name="T63" fmla="*/ 277 h 277"/>
                <a:gd name="T64" fmla="*/ 241 w 403"/>
                <a:gd name="T65" fmla="*/ 277 h 277"/>
                <a:gd name="T66" fmla="*/ 214 w 403"/>
                <a:gd name="T67" fmla="*/ 0 h 277"/>
                <a:gd name="T68" fmla="*/ 268 w 403"/>
                <a:gd name="T69" fmla="*/ 277 h 277"/>
                <a:gd name="T70" fmla="*/ 295 w 403"/>
                <a:gd name="T71" fmla="*/ 0 h 277"/>
                <a:gd name="T72" fmla="*/ 268 w 403"/>
                <a:gd name="T73" fmla="*/ 277 h 277"/>
                <a:gd name="T74" fmla="*/ 349 w 403"/>
                <a:gd name="T75" fmla="*/ 277 h 277"/>
                <a:gd name="T76" fmla="*/ 322 w 403"/>
                <a:gd name="T77" fmla="*/ 0 h 277"/>
                <a:gd name="T78" fmla="*/ 376 w 403"/>
                <a:gd name="T79" fmla="*/ 277 h 277"/>
                <a:gd name="T80" fmla="*/ 403 w 403"/>
                <a:gd name="T81" fmla="*/ 0 h 277"/>
                <a:gd name="T82" fmla="*/ 376 w 403"/>
                <a:gd name="T83" fmla="*/ 277 h 277"/>
                <a:gd name="T84" fmla="*/ 27 w 403"/>
                <a:gd name="T85" fmla="*/ 277 h 277"/>
                <a:gd name="T86" fmla="*/ 0 w 403"/>
                <a:gd name="T87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3" h="277">
                  <a:moveTo>
                    <a:pt x="357" y="10"/>
                  </a:moveTo>
                  <a:lnTo>
                    <a:pt x="359" y="0"/>
                  </a:lnTo>
                  <a:lnTo>
                    <a:pt x="366" y="0"/>
                  </a:lnTo>
                  <a:lnTo>
                    <a:pt x="369" y="10"/>
                  </a:lnTo>
                  <a:lnTo>
                    <a:pt x="366" y="16"/>
                  </a:lnTo>
                  <a:lnTo>
                    <a:pt x="359" y="16"/>
                  </a:lnTo>
                  <a:lnTo>
                    <a:pt x="357" y="10"/>
                  </a:lnTo>
                  <a:close/>
                  <a:moveTo>
                    <a:pt x="303" y="10"/>
                  </a:moveTo>
                  <a:lnTo>
                    <a:pt x="305" y="0"/>
                  </a:lnTo>
                  <a:lnTo>
                    <a:pt x="312" y="0"/>
                  </a:lnTo>
                  <a:lnTo>
                    <a:pt x="315" y="10"/>
                  </a:lnTo>
                  <a:lnTo>
                    <a:pt x="312" y="16"/>
                  </a:lnTo>
                  <a:lnTo>
                    <a:pt x="305" y="16"/>
                  </a:lnTo>
                  <a:lnTo>
                    <a:pt x="303" y="10"/>
                  </a:lnTo>
                  <a:close/>
                  <a:moveTo>
                    <a:pt x="248" y="10"/>
                  </a:moveTo>
                  <a:lnTo>
                    <a:pt x="251" y="0"/>
                  </a:lnTo>
                  <a:lnTo>
                    <a:pt x="258" y="0"/>
                  </a:lnTo>
                  <a:lnTo>
                    <a:pt x="261" y="10"/>
                  </a:lnTo>
                  <a:lnTo>
                    <a:pt x="258" y="16"/>
                  </a:lnTo>
                  <a:lnTo>
                    <a:pt x="251" y="16"/>
                  </a:lnTo>
                  <a:lnTo>
                    <a:pt x="248" y="10"/>
                  </a:lnTo>
                  <a:close/>
                  <a:moveTo>
                    <a:pt x="194" y="10"/>
                  </a:moveTo>
                  <a:lnTo>
                    <a:pt x="197" y="0"/>
                  </a:lnTo>
                  <a:lnTo>
                    <a:pt x="204" y="0"/>
                  </a:lnTo>
                  <a:lnTo>
                    <a:pt x="207" y="10"/>
                  </a:lnTo>
                  <a:lnTo>
                    <a:pt x="204" y="16"/>
                  </a:lnTo>
                  <a:lnTo>
                    <a:pt x="197" y="16"/>
                  </a:lnTo>
                  <a:lnTo>
                    <a:pt x="194" y="10"/>
                  </a:lnTo>
                  <a:close/>
                  <a:moveTo>
                    <a:pt x="140" y="10"/>
                  </a:moveTo>
                  <a:lnTo>
                    <a:pt x="143" y="0"/>
                  </a:lnTo>
                  <a:lnTo>
                    <a:pt x="150" y="0"/>
                  </a:lnTo>
                  <a:lnTo>
                    <a:pt x="153" y="10"/>
                  </a:lnTo>
                  <a:lnTo>
                    <a:pt x="150" y="16"/>
                  </a:lnTo>
                  <a:lnTo>
                    <a:pt x="143" y="16"/>
                  </a:lnTo>
                  <a:lnTo>
                    <a:pt x="140" y="10"/>
                  </a:lnTo>
                  <a:close/>
                  <a:moveTo>
                    <a:pt x="86" y="10"/>
                  </a:moveTo>
                  <a:lnTo>
                    <a:pt x="91" y="0"/>
                  </a:lnTo>
                  <a:lnTo>
                    <a:pt x="96" y="0"/>
                  </a:lnTo>
                  <a:lnTo>
                    <a:pt x="101" y="10"/>
                  </a:lnTo>
                  <a:lnTo>
                    <a:pt x="96" y="16"/>
                  </a:lnTo>
                  <a:lnTo>
                    <a:pt x="91" y="16"/>
                  </a:lnTo>
                  <a:lnTo>
                    <a:pt x="86" y="10"/>
                  </a:lnTo>
                  <a:close/>
                  <a:moveTo>
                    <a:pt x="32" y="10"/>
                  </a:moveTo>
                  <a:lnTo>
                    <a:pt x="37" y="0"/>
                  </a:lnTo>
                  <a:lnTo>
                    <a:pt x="42" y="0"/>
                  </a:lnTo>
                  <a:lnTo>
                    <a:pt x="47" y="10"/>
                  </a:lnTo>
                  <a:lnTo>
                    <a:pt x="42" y="16"/>
                  </a:lnTo>
                  <a:lnTo>
                    <a:pt x="37" y="16"/>
                  </a:lnTo>
                  <a:lnTo>
                    <a:pt x="32" y="10"/>
                  </a:lnTo>
                  <a:close/>
                  <a:moveTo>
                    <a:pt x="52" y="277"/>
                  </a:moveTo>
                  <a:lnTo>
                    <a:pt x="79" y="277"/>
                  </a:lnTo>
                  <a:lnTo>
                    <a:pt x="79" y="0"/>
                  </a:lnTo>
                  <a:lnTo>
                    <a:pt x="52" y="0"/>
                  </a:lnTo>
                  <a:lnTo>
                    <a:pt x="52" y="277"/>
                  </a:lnTo>
                  <a:close/>
                  <a:moveTo>
                    <a:pt x="106" y="277"/>
                  </a:moveTo>
                  <a:lnTo>
                    <a:pt x="133" y="277"/>
                  </a:lnTo>
                  <a:lnTo>
                    <a:pt x="133" y="0"/>
                  </a:lnTo>
                  <a:lnTo>
                    <a:pt x="106" y="0"/>
                  </a:lnTo>
                  <a:lnTo>
                    <a:pt x="106" y="277"/>
                  </a:lnTo>
                  <a:close/>
                  <a:moveTo>
                    <a:pt x="160" y="277"/>
                  </a:moveTo>
                  <a:lnTo>
                    <a:pt x="187" y="277"/>
                  </a:lnTo>
                  <a:lnTo>
                    <a:pt x="187" y="0"/>
                  </a:lnTo>
                  <a:lnTo>
                    <a:pt x="160" y="0"/>
                  </a:lnTo>
                  <a:lnTo>
                    <a:pt x="160" y="277"/>
                  </a:lnTo>
                  <a:close/>
                  <a:moveTo>
                    <a:pt x="214" y="277"/>
                  </a:moveTo>
                  <a:lnTo>
                    <a:pt x="241" y="277"/>
                  </a:lnTo>
                  <a:lnTo>
                    <a:pt x="241" y="0"/>
                  </a:lnTo>
                  <a:lnTo>
                    <a:pt x="214" y="0"/>
                  </a:lnTo>
                  <a:lnTo>
                    <a:pt x="214" y="277"/>
                  </a:lnTo>
                  <a:close/>
                  <a:moveTo>
                    <a:pt x="268" y="277"/>
                  </a:moveTo>
                  <a:lnTo>
                    <a:pt x="295" y="277"/>
                  </a:lnTo>
                  <a:lnTo>
                    <a:pt x="295" y="0"/>
                  </a:lnTo>
                  <a:lnTo>
                    <a:pt x="268" y="0"/>
                  </a:lnTo>
                  <a:lnTo>
                    <a:pt x="268" y="277"/>
                  </a:lnTo>
                  <a:close/>
                  <a:moveTo>
                    <a:pt x="322" y="277"/>
                  </a:moveTo>
                  <a:lnTo>
                    <a:pt x="349" y="277"/>
                  </a:lnTo>
                  <a:lnTo>
                    <a:pt x="349" y="0"/>
                  </a:lnTo>
                  <a:lnTo>
                    <a:pt x="322" y="0"/>
                  </a:lnTo>
                  <a:lnTo>
                    <a:pt x="322" y="277"/>
                  </a:lnTo>
                  <a:close/>
                  <a:moveTo>
                    <a:pt x="376" y="277"/>
                  </a:moveTo>
                  <a:lnTo>
                    <a:pt x="403" y="277"/>
                  </a:lnTo>
                  <a:lnTo>
                    <a:pt x="403" y="0"/>
                  </a:lnTo>
                  <a:lnTo>
                    <a:pt x="376" y="0"/>
                  </a:lnTo>
                  <a:lnTo>
                    <a:pt x="376" y="277"/>
                  </a:lnTo>
                  <a:close/>
                  <a:moveTo>
                    <a:pt x="0" y="277"/>
                  </a:moveTo>
                  <a:lnTo>
                    <a:pt x="27" y="277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27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784" name="Freeform 176"/>
            <p:cNvSpPr>
              <a:spLocks noEditPoints="1"/>
            </p:cNvSpPr>
            <p:nvPr/>
          </p:nvSpPr>
          <p:spPr bwMode="auto">
            <a:xfrm>
              <a:off x="2367" y="2246"/>
              <a:ext cx="377" cy="35"/>
            </a:xfrm>
            <a:custGeom>
              <a:avLst/>
              <a:gdLst>
                <a:gd name="T0" fmla="*/ 323 w 377"/>
                <a:gd name="T1" fmla="*/ 35 h 35"/>
                <a:gd name="T2" fmla="*/ 377 w 377"/>
                <a:gd name="T3" fmla="*/ 35 h 35"/>
                <a:gd name="T4" fmla="*/ 377 w 377"/>
                <a:gd name="T5" fmla="*/ 0 h 35"/>
                <a:gd name="T6" fmla="*/ 323 w 377"/>
                <a:gd name="T7" fmla="*/ 0 h 35"/>
                <a:gd name="T8" fmla="*/ 323 w 377"/>
                <a:gd name="T9" fmla="*/ 35 h 35"/>
                <a:gd name="T10" fmla="*/ 244 w 377"/>
                <a:gd name="T11" fmla="*/ 35 h 35"/>
                <a:gd name="T12" fmla="*/ 295 w 377"/>
                <a:gd name="T13" fmla="*/ 35 h 35"/>
                <a:gd name="T14" fmla="*/ 295 w 377"/>
                <a:gd name="T15" fmla="*/ 0 h 35"/>
                <a:gd name="T16" fmla="*/ 244 w 377"/>
                <a:gd name="T17" fmla="*/ 0 h 35"/>
                <a:gd name="T18" fmla="*/ 244 w 377"/>
                <a:gd name="T19" fmla="*/ 35 h 35"/>
                <a:gd name="T20" fmla="*/ 163 w 377"/>
                <a:gd name="T21" fmla="*/ 35 h 35"/>
                <a:gd name="T22" fmla="*/ 217 w 377"/>
                <a:gd name="T23" fmla="*/ 35 h 35"/>
                <a:gd name="T24" fmla="*/ 217 w 377"/>
                <a:gd name="T25" fmla="*/ 0 h 35"/>
                <a:gd name="T26" fmla="*/ 163 w 377"/>
                <a:gd name="T27" fmla="*/ 0 h 35"/>
                <a:gd name="T28" fmla="*/ 163 w 377"/>
                <a:gd name="T29" fmla="*/ 35 h 35"/>
                <a:gd name="T30" fmla="*/ 82 w 377"/>
                <a:gd name="T31" fmla="*/ 35 h 35"/>
                <a:gd name="T32" fmla="*/ 136 w 377"/>
                <a:gd name="T33" fmla="*/ 35 h 35"/>
                <a:gd name="T34" fmla="*/ 136 w 377"/>
                <a:gd name="T35" fmla="*/ 0 h 35"/>
                <a:gd name="T36" fmla="*/ 82 w 377"/>
                <a:gd name="T37" fmla="*/ 0 h 35"/>
                <a:gd name="T38" fmla="*/ 82 w 377"/>
                <a:gd name="T39" fmla="*/ 35 h 35"/>
                <a:gd name="T40" fmla="*/ 0 w 377"/>
                <a:gd name="T41" fmla="*/ 35 h 35"/>
                <a:gd name="T42" fmla="*/ 55 w 377"/>
                <a:gd name="T43" fmla="*/ 35 h 35"/>
                <a:gd name="T44" fmla="*/ 55 w 377"/>
                <a:gd name="T45" fmla="*/ 0 h 35"/>
                <a:gd name="T46" fmla="*/ 0 w 377"/>
                <a:gd name="T47" fmla="*/ 0 h 35"/>
                <a:gd name="T48" fmla="*/ 0 w 377"/>
                <a:gd name="T4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7" h="35">
                  <a:moveTo>
                    <a:pt x="323" y="35"/>
                  </a:moveTo>
                  <a:lnTo>
                    <a:pt x="377" y="35"/>
                  </a:lnTo>
                  <a:lnTo>
                    <a:pt x="377" y="0"/>
                  </a:lnTo>
                  <a:lnTo>
                    <a:pt x="323" y="0"/>
                  </a:lnTo>
                  <a:lnTo>
                    <a:pt x="323" y="35"/>
                  </a:lnTo>
                  <a:close/>
                  <a:moveTo>
                    <a:pt x="244" y="35"/>
                  </a:moveTo>
                  <a:lnTo>
                    <a:pt x="295" y="35"/>
                  </a:lnTo>
                  <a:lnTo>
                    <a:pt x="295" y="0"/>
                  </a:lnTo>
                  <a:lnTo>
                    <a:pt x="244" y="0"/>
                  </a:lnTo>
                  <a:lnTo>
                    <a:pt x="244" y="35"/>
                  </a:lnTo>
                  <a:close/>
                  <a:moveTo>
                    <a:pt x="163" y="35"/>
                  </a:moveTo>
                  <a:lnTo>
                    <a:pt x="217" y="35"/>
                  </a:lnTo>
                  <a:lnTo>
                    <a:pt x="217" y="0"/>
                  </a:lnTo>
                  <a:lnTo>
                    <a:pt x="163" y="0"/>
                  </a:lnTo>
                  <a:lnTo>
                    <a:pt x="163" y="35"/>
                  </a:lnTo>
                  <a:close/>
                  <a:moveTo>
                    <a:pt x="82" y="35"/>
                  </a:moveTo>
                  <a:lnTo>
                    <a:pt x="136" y="35"/>
                  </a:lnTo>
                  <a:lnTo>
                    <a:pt x="136" y="0"/>
                  </a:lnTo>
                  <a:lnTo>
                    <a:pt x="82" y="0"/>
                  </a:lnTo>
                  <a:lnTo>
                    <a:pt x="82" y="35"/>
                  </a:lnTo>
                  <a:close/>
                  <a:moveTo>
                    <a:pt x="0" y="35"/>
                  </a:moveTo>
                  <a:lnTo>
                    <a:pt x="55" y="35"/>
                  </a:lnTo>
                  <a:lnTo>
                    <a:pt x="55" y="0"/>
                  </a:lnTo>
                  <a:lnTo>
                    <a:pt x="0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785" name="Line 177"/>
            <p:cNvSpPr>
              <a:spLocks noChangeShapeType="1"/>
            </p:cNvSpPr>
            <p:nvPr/>
          </p:nvSpPr>
          <p:spPr bwMode="auto">
            <a:xfrm>
              <a:off x="1603" y="2106"/>
              <a:ext cx="73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786" name="Rectangle 178"/>
            <p:cNvSpPr>
              <a:spLocks noChangeArrowheads="1"/>
            </p:cNvSpPr>
            <p:nvPr/>
          </p:nvSpPr>
          <p:spPr bwMode="auto">
            <a:xfrm>
              <a:off x="2340" y="3542"/>
              <a:ext cx="431" cy="416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787" name="Rectangle 179"/>
            <p:cNvSpPr>
              <a:spLocks noChangeArrowheads="1"/>
            </p:cNvSpPr>
            <p:nvPr/>
          </p:nvSpPr>
          <p:spPr bwMode="auto">
            <a:xfrm>
              <a:off x="2355" y="3872"/>
              <a:ext cx="403" cy="67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788" name="Freeform 180"/>
            <p:cNvSpPr>
              <a:spLocks noEditPoints="1"/>
            </p:cNvSpPr>
            <p:nvPr/>
          </p:nvSpPr>
          <p:spPr bwMode="auto">
            <a:xfrm>
              <a:off x="2355" y="3558"/>
              <a:ext cx="403" cy="279"/>
            </a:xfrm>
            <a:custGeom>
              <a:avLst/>
              <a:gdLst>
                <a:gd name="T0" fmla="*/ 359 w 403"/>
                <a:gd name="T1" fmla="*/ 0 h 279"/>
                <a:gd name="T2" fmla="*/ 369 w 403"/>
                <a:gd name="T3" fmla="*/ 9 h 279"/>
                <a:gd name="T4" fmla="*/ 359 w 403"/>
                <a:gd name="T5" fmla="*/ 15 h 279"/>
                <a:gd name="T6" fmla="*/ 303 w 403"/>
                <a:gd name="T7" fmla="*/ 9 h 279"/>
                <a:gd name="T8" fmla="*/ 312 w 403"/>
                <a:gd name="T9" fmla="*/ 0 h 279"/>
                <a:gd name="T10" fmla="*/ 312 w 403"/>
                <a:gd name="T11" fmla="*/ 15 h 279"/>
                <a:gd name="T12" fmla="*/ 303 w 403"/>
                <a:gd name="T13" fmla="*/ 9 h 279"/>
                <a:gd name="T14" fmla="*/ 251 w 403"/>
                <a:gd name="T15" fmla="*/ 0 h 279"/>
                <a:gd name="T16" fmla="*/ 261 w 403"/>
                <a:gd name="T17" fmla="*/ 9 h 279"/>
                <a:gd name="T18" fmla="*/ 251 w 403"/>
                <a:gd name="T19" fmla="*/ 15 h 279"/>
                <a:gd name="T20" fmla="*/ 194 w 403"/>
                <a:gd name="T21" fmla="*/ 9 h 279"/>
                <a:gd name="T22" fmla="*/ 204 w 403"/>
                <a:gd name="T23" fmla="*/ 0 h 279"/>
                <a:gd name="T24" fmla="*/ 204 w 403"/>
                <a:gd name="T25" fmla="*/ 15 h 279"/>
                <a:gd name="T26" fmla="*/ 194 w 403"/>
                <a:gd name="T27" fmla="*/ 9 h 279"/>
                <a:gd name="T28" fmla="*/ 143 w 403"/>
                <a:gd name="T29" fmla="*/ 0 h 279"/>
                <a:gd name="T30" fmla="*/ 153 w 403"/>
                <a:gd name="T31" fmla="*/ 9 h 279"/>
                <a:gd name="T32" fmla="*/ 143 w 403"/>
                <a:gd name="T33" fmla="*/ 15 h 279"/>
                <a:gd name="T34" fmla="*/ 86 w 403"/>
                <a:gd name="T35" fmla="*/ 9 h 279"/>
                <a:gd name="T36" fmla="*/ 96 w 403"/>
                <a:gd name="T37" fmla="*/ 0 h 279"/>
                <a:gd name="T38" fmla="*/ 96 w 403"/>
                <a:gd name="T39" fmla="*/ 15 h 279"/>
                <a:gd name="T40" fmla="*/ 86 w 403"/>
                <a:gd name="T41" fmla="*/ 9 h 279"/>
                <a:gd name="T42" fmla="*/ 37 w 403"/>
                <a:gd name="T43" fmla="*/ 0 h 279"/>
                <a:gd name="T44" fmla="*/ 47 w 403"/>
                <a:gd name="T45" fmla="*/ 9 h 279"/>
                <a:gd name="T46" fmla="*/ 37 w 403"/>
                <a:gd name="T47" fmla="*/ 15 h 279"/>
                <a:gd name="T48" fmla="*/ 52 w 403"/>
                <a:gd name="T49" fmla="*/ 279 h 279"/>
                <a:gd name="T50" fmla="*/ 79 w 403"/>
                <a:gd name="T51" fmla="*/ 0 h 279"/>
                <a:gd name="T52" fmla="*/ 52 w 403"/>
                <a:gd name="T53" fmla="*/ 279 h 279"/>
                <a:gd name="T54" fmla="*/ 133 w 403"/>
                <a:gd name="T55" fmla="*/ 279 h 279"/>
                <a:gd name="T56" fmla="*/ 106 w 403"/>
                <a:gd name="T57" fmla="*/ 0 h 279"/>
                <a:gd name="T58" fmla="*/ 160 w 403"/>
                <a:gd name="T59" fmla="*/ 279 h 279"/>
                <a:gd name="T60" fmla="*/ 187 w 403"/>
                <a:gd name="T61" fmla="*/ 0 h 279"/>
                <a:gd name="T62" fmla="*/ 160 w 403"/>
                <a:gd name="T63" fmla="*/ 279 h 279"/>
                <a:gd name="T64" fmla="*/ 241 w 403"/>
                <a:gd name="T65" fmla="*/ 279 h 279"/>
                <a:gd name="T66" fmla="*/ 214 w 403"/>
                <a:gd name="T67" fmla="*/ 0 h 279"/>
                <a:gd name="T68" fmla="*/ 268 w 403"/>
                <a:gd name="T69" fmla="*/ 279 h 279"/>
                <a:gd name="T70" fmla="*/ 295 w 403"/>
                <a:gd name="T71" fmla="*/ 0 h 279"/>
                <a:gd name="T72" fmla="*/ 268 w 403"/>
                <a:gd name="T73" fmla="*/ 279 h 279"/>
                <a:gd name="T74" fmla="*/ 349 w 403"/>
                <a:gd name="T75" fmla="*/ 279 h 279"/>
                <a:gd name="T76" fmla="*/ 322 w 403"/>
                <a:gd name="T77" fmla="*/ 0 h 279"/>
                <a:gd name="T78" fmla="*/ 376 w 403"/>
                <a:gd name="T79" fmla="*/ 279 h 279"/>
                <a:gd name="T80" fmla="*/ 403 w 403"/>
                <a:gd name="T81" fmla="*/ 0 h 279"/>
                <a:gd name="T82" fmla="*/ 376 w 403"/>
                <a:gd name="T83" fmla="*/ 279 h 279"/>
                <a:gd name="T84" fmla="*/ 27 w 403"/>
                <a:gd name="T85" fmla="*/ 279 h 279"/>
                <a:gd name="T86" fmla="*/ 0 w 403"/>
                <a:gd name="T8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3" h="279">
                  <a:moveTo>
                    <a:pt x="357" y="9"/>
                  </a:moveTo>
                  <a:lnTo>
                    <a:pt x="359" y="0"/>
                  </a:lnTo>
                  <a:lnTo>
                    <a:pt x="366" y="0"/>
                  </a:lnTo>
                  <a:lnTo>
                    <a:pt x="369" y="9"/>
                  </a:lnTo>
                  <a:lnTo>
                    <a:pt x="366" y="15"/>
                  </a:lnTo>
                  <a:lnTo>
                    <a:pt x="359" y="15"/>
                  </a:lnTo>
                  <a:lnTo>
                    <a:pt x="357" y="9"/>
                  </a:lnTo>
                  <a:close/>
                  <a:moveTo>
                    <a:pt x="303" y="9"/>
                  </a:moveTo>
                  <a:lnTo>
                    <a:pt x="305" y="0"/>
                  </a:lnTo>
                  <a:lnTo>
                    <a:pt x="312" y="0"/>
                  </a:lnTo>
                  <a:lnTo>
                    <a:pt x="315" y="9"/>
                  </a:lnTo>
                  <a:lnTo>
                    <a:pt x="312" y="15"/>
                  </a:lnTo>
                  <a:lnTo>
                    <a:pt x="305" y="15"/>
                  </a:lnTo>
                  <a:lnTo>
                    <a:pt x="303" y="9"/>
                  </a:lnTo>
                  <a:close/>
                  <a:moveTo>
                    <a:pt x="248" y="9"/>
                  </a:moveTo>
                  <a:lnTo>
                    <a:pt x="251" y="0"/>
                  </a:lnTo>
                  <a:lnTo>
                    <a:pt x="258" y="0"/>
                  </a:lnTo>
                  <a:lnTo>
                    <a:pt x="261" y="9"/>
                  </a:lnTo>
                  <a:lnTo>
                    <a:pt x="258" y="15"/>
                  </a:lnTo>
                  <a:lnTo>
                    <a:pt x="251" y="15"/>
                  </a:lnTo>
                  <a:lnTo>
                    <a:pt x="248" y="9"/>
                  </a:lnTo>
                  <a:close/>
                  <a:moveTo>
                    <a:pt x="194" y="9"/>
                  </a:moveTo>
                  <a:lnTo>
                    <a:pt x="197" y="0"/>
                  </a:lnTo>
                  <a:lnTo>
                    <a:pt x="204" y="0"/>
                  </a:lnTo>
                  <a:lnTo>
                    <a:pt x="207" y="9"/>
                  </a:lnTo>
                  <a:lnTo>
                    <a:pt x="204" y="15"/>
                  </a:lnTo>
                  <a:lnTo>
                    <a:pt x="197" y="15"/>
                  </a:lnTo>
                  <a:lnTo>
                    <a:pt x="194" y="9"/>
                  </a:lnTo>
                  <a:close/>
                  <a:moveTo>
                    <a:pt x="140" y="9"/>
                  </a:moveTo>
                  <a:lnTo>
                    <a:pt x="143" y="0"/>
                  </a:lnTo>
                  <a:lnTo>
                    <a:pt x="150" y="0"/>
                  </a:lnTo>
                  <a:lnTo>
                    <a:pt x="153" y="9"/>
                  </a:lnTo>
                  <a:lnTo>
                    <a:pt x="150" y="15"/>
                  </a:lnTo>
                  <a:lnTo>
                    <a:pt x="143" y="15"/>
                  </a:lnTo>
                  <a:lnTo>
                    <a:pt x="140" y="9"/>
                  </a:lnTo>
                  <a:close/>
                  <a:moveTo>
                    <a:pt x="86" y="9"/>
                  </a:moveTo>
                  <a:lnTo>
                    <a:pt x="91" y="0"/>
                  </a:lnTo>
                  <a:lnTo>
                    <a:pt x="96" y="0"/>
                  </a:lnTo>
                  <a:lnTo>
                    <a:pt x="101" y="9"/>
                  </a:lnTo>
                  <a:lnTo>
                    <a:pt x="96" y="15"/>
                  </a:lnTo>
                  <a:lnTo>
                    <a:pt x="91" y="15"/>
                  </a:lnTo>
                  <a:lnTo>
                    <a:pt x="86" y="9"/>
                  </a:lnTo>
                  <a:close/>
                  <a:moveTo>
                    <a:pt x="32" y="9"/>
                  </a:moveTo>
                  <a:lnTo>
                    <a:pt x="37" y="0"/>
                  </a:lnTo>
                  <a:lnTo>
                    <a:pt x="42" y="0"/>
                  </a:lnTo>
                  <a:lnTo>
                    <a:pt x="47" y="9"/>
                  </a:lnTo>
                  <a:lnTo>
                    <a:pt x="42" y="15"/>
                  </a:lnTo>
                  <a:lnTo>
                    <a:pt x="37" y="15"/>
                  </a:lnTo>
                  <a:lnTo>
                    <a:pt x="32" y="9"/>
                  </a:lnTo>
                  <a:close/>
                  <a:moveTo>
                    <a:pt x="52" y="279"/>
                  </a:moveTo>
                  <a:lnTo>
                    <a:pt x="79" y="279"/>
                  </a:lnTo>
                  <a:lnTo>
                    <a:pt x="79" y="0"/>
                  </a:lnTo>
                  <a:lnTo>
                    <a:pt x="52" y="0"/>
                  </a:lnTo>
                  <a:lnTo>
                    <a:pt x="52" y="279"/>
                  </a:lnTo>
                  <a:close/>
                  <a:moveTo>
                    <a:pt x="106" y="279"/>
                  </a:moveTo>
                  <a:lnTo>
                    <a:pt x="133" y="279"/>
                  </a:lnTo>
                  <a:lnTo>
                    <a:pt x="133" y="0"/>
                  </a:lnTo>
                  <a:lnTo>
                    <a:pt x="106" y="0"/>
                  </a:lnTo>
                  <a:lnTo>
                    <a:pt x="106" y="279"/>
                  </a:lnTo>
                  <a:close/>
                  <a:moveTo>
                    <a:pt x="160" y="279"/>
                  </a:moveTo>
                  <a:lnTo>
                    <a:pt x="187" y="279"/>
                  </a:lnTo>
                  <a:lnTo>
                    <a:pt x="187" y="0"/>
                  </a:lnTo>
                  <a:lnTo>
                    <a:pt x="160" y="0"/>
                  </a:lnTo>
                  <a:lnTo>
                    <a:pt x="160" y="279"/>
                  </a:lnTo>
                  <a:close/>
                  <a:moveTo>
                    <a:pt x="214" y="279"/>
                  </a:moveTo>
                  <a:lnTo>
                    <a:pt x="241" y="279"/>
                  </a:lnTo>
                  <a:lnTo>
                    <a:pt x="241" y="0"/>
                  </a:lnTo>
                  <a:lnTo>
                    <a:pt x="214" y="0"/>
                  </a:lnTo>
                  <a:lnTo>
                    <a:pt x="214" y="279"/>
                  </a:lnTo>
                  <a:close/>
                  <a:moveTo>
                    <a:pt x="268" y="279"/>
                  </a:moveTo>
                  <a:lnTo>
                    <a:pt x="295" y="279"/>
                  </a:lnTo>
                  <a:lnTo>
                    <a:pt x="295" y="0"/>
                  </a:lnTo>
                  <a:lnTo>
                    <a:pt x="268" y="0"/>
                  </a:lnTo>
                  <a:lnTo>
                    <a:pt x="268" y="279"/>
                  </a:lnTo>
                  <a:close/>
                  <a:moveTo>
                    <a:pt x="322" y="279"/>
                  </a:moveTo>
                  <a:lnTo>
                    <a:pt x="349" y="279"/>
                  </a:lnTo>
                  <a:lnTo>
                    <a:pt x="349" y="0"/>
                  </a:lnTo>
                  <a:lnTo>
                    <a:pt x="322" y="0"/>
                  </a:lnTo>
                  <a:lnTo>
                    <a:pt x="322" y="279"/>
                  </a:lnTo>
                  <a:close/>
                  <a:moveTo>
                    <a:pt x="376" y="279"/>
                  </a:moveTo>
                  <a:lnTo>
                    <a:pt x="403" y="279"/>
                  </a:lnTo>
                  <a:lnTo>
                    <a:pt x="403" y="0"/>
                  </a:lnTo>
                  <a:lnTo>
                    <a:pt x="376" y="0"/>
                  </a:lnTo>
                  <a:lnTo>
                    <a:pt x="376" y="279"/>
                  </a:lnTo>
                  <a:close/>
                  <a:moveTo>
                    <a:pt x="0" y="279"/>
                  </a:moveTo>
                  <a:lnTo>
                    <a:pt x="27" y="279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789" name="Freeform 181"/>
            <p:cNvSpPr>
              <a:spLocks noEditPoints="1"/>
            </p:cNvSpPr>
            <p:nvPr/>
          </p:nvSpPr>
          <p:spPr bwMode="auto">
            <a:xfrm>
              <a:off x="2367" y="3888"/>
              <a:ext cx="377" cy="35"/>
            </a:xfrm>
            <a:custGeom>
              <a:avLst/>
              <a:gdLst>
                <a:gd name="T0" fmla="*/ 323 w 377"/>
                <a:gd name="T1" fmla="*/ 35 h 35"/>
                <a:gd name="T2" fmla="*/ 377 w 377"/>
                <a:gd name="T3" fmla="*/ 35 h 35"/>
                <a:gd name="T4" fmla="*/ 377 w 377"/>
                <a:gd name="T5" fmla="*/ 0 h 35"/>
                <a:gd name="T6" fmla="*/ 323 w 377"/>
                <a:gd name="T7" fmla="*/ 0 h 35"/>
                <a:gd name="T8" fmla="*/ 323 w 377"/>
                <a:gd name="T9" fmla="*/ 35 h 35"/>
                <a:gd name="T10" fmla="*/ 244 w 377"/>
                <a:gd name="T11" fmla="*/ 35 h 35"/>
                <a:gd name="T12" fmla="*/ 295 w 377"/>
                <a:gd name="T13" fmla="*/ 35 h 35"/>
                <a:gd name="T14" fmla="*/ 295 w 377"/>
                <a:gd name="T15" fmla="*/ 0 h 35"/>
                <a:gd name="T16" fmla="*/ 244 w 377"/>
                <a:gd name="T17" fmla="*/ 0 h 35"/>
                <a:gd name="T18" fmla="*/ 244 w 377"/>
                <a:gd name="T19" fmla="*/ 35 h 35"/>
                <a:gd name="T20" fmla="*/ 163 w 377"/>
                <a:gd name="T21" fmla="*/ 35 h 35"/>
                <a:gd name="T22" fmla="*/ 217 w 377"/>
                <a:gd name="T23" fmla="*/ 35 h 35"/>
                <a:gd name="T24" fmla="*/ 217 w 377"/>
                <a:gd name="T25" fmla="*/ 0 h 35"/>
                <a:gd name="T26" fmla="*/ 163 w 377"/>
                <a:gd name="T27" fmla="*/ 0 h 35"/>
                <a:gd name="T28" fmla="*/ 163 w 377"/>
                <a:gd name="T29" fmla="*/ 35 h 35"/>
                <a:gd name="T30" fmla="*/ 82 w 377"/>
                <a:gd name="T31" fmla="*/ 35 h 35"/>
                <a:gd name="T32" fmla="*/ 136 w 377"/>
                <a:gd name="T33" fmla="*/ 35 h 35"/>
                <a:gd name="T34" fmla="*/ 136 w 377"/>
                <a:gd name="T35" fmla="*/ 0 h 35"/>
                <a:gd name="T36" fmla="*/ 82 w 377"/>
                <a:gd name="T37" fmla="*/ 0 h 35"/>
                <a:gd name="T38" fmla="*/ 82 w 377"/>
                <a:gd name="T39" fmla="*/ 35 h 35"/>
                <a:gd name="T40" fmla="*/ 0 w 377"/>
                <a:gd name="T41" fmla="*/ 35 h 35"/>
                <a:gd name="T42" fmla="*/ 55 w 377"/>
                <a:gd name="T43" fmla="*/ 35 h 35"/>
                <a:gd name="T44" fmla="*/ 55 w 377"/>
                <a:gd name="T45" fmla="*/ 0 h 35"/>
                <a:gd name="T46" fmla="*/ 0 w 377"/>
                <a:gd name="T47" fmla="*/ 0 h 35"/>
                <a:gd name="T48" fmla="*/ 0 w 377"/>
                <a:gd name="T4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7" h="35">
                  <a:moveTo>
                    <a:pt x="323" y="35"/>
                  </a:moveTo>
                  <a:lnTo>
                    <a:pt x="377" y="35"/>
                  </a:lnTo>
                  <a:lnTo>
                    <a:pt x="377" y="0"/>
                  </a:lnTo>
                  <a:lnTo>
                    <a:pt x="323" y="0"/>
                  </a:lnTo>
                  <a:lnTo>
                    <a:pt x="323" y="35"/>
                  </a:lnTo>
                  <a:close/>
                  <a:moveTo>
                    <a:pt x="244" y="35"/>
                  </a:moveTo>
                  <a:lnTo>
                    <a:pt x="295" y="35"/>
                  </a:lnTo>
                  <a:lnTo>
                    <a:pt x="295" y="0"/>
                  </a:lnTo>
                  <a:lnTo>
                    <a:pt x="244" y="0"/>
                  </a:lnTo>
                  <a:lnTo>
                    <a:pt x="244" y="35"/>
                  </a:lnTo>
                  <a:close/>
                  <a:moveTo>
                    <a:pt x="163" y="35"/>
                  </a:moveTo>
                  <a:lnTo>
                    <a:pt x="217" y="35"/>
                  </a:lnTo>
                  <a:lnTo>
                    <a:pt x="217" y="0"/>
                  </a:lnTo>
                  <a:lnTo>
                    <a:pt x="163" y="0"/>
                  </a:lnTo>
                  <a:lnTo>
                    <a:pt x="163" y="35"/>
                  </a:lnTo>
                  <a:close/>
                  <a:moveTo>
                    <a:pt x="82" y="35"/>
                  </a:moveTo>
                  <a:lnTo>
                    <a:pt x="136" y="35"/>
                  </a:lnTo>
                  <a:lnTo>
                    <a:pt x="136" y="0"/>
                  </a:lnTo>
                  <a:lnTo>
                    <a:pt x="82" y="0"/>
                  </a:lnTo>
                  <a:lnTo>
                    <a:pt x="82" y="35"/>
                  </a:lnTo>
                  <a:close/>
                  <a:moveTo>
                    <a:pt x="0" y="35"/>
                  </a:moveTo>
                  <a:lnTo>
                    <a:pt x="55" y="35"/>
                  </a:lnTo>
                  <a:lnTo>
                    <a:pt x="55" y="0"/>
                  </a:lnTo>
                  <a:lnTo>
                    <a:pt x="0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790" name="Rectangle 182"/>
            <p:cNvSpPr>
              <a:spLocks noChangeArrowheads="1"/>
            </p:cNvSpPr>
            <p:nvPr/>
          </p:nvSpPr>
          <p:spPr bwMode="auto">
            <a:xfrm>
              <a:off x="3570" y="3542"/>
              <a:ext cx="430" cy="416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791" name="Rectangle 183"/>
            <p:cNvSpPr>
              <a:spLocks noChangeArrowheads="1"/>
            </p:cNvSpPr>
            <p:nvPr/>
          </p:nvSpPr>
          <p:spPr bwMode="auto">
            <a:xfrm>
              <a:off x="3584" y="3872"/>
              <a:ext cx="403" cy="67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792" name="Freeform 184"/>
            <p:cNvSpPr>
              <a:spLocks noEditPoints="1"/>
            </p:cNvSpPr>
            <p:nvPr/>
          </p:nvSpPr>
          <p:spPr bwMode="auto">
            <a:xfrm>
              <a:off x="3584" y="3558"/>
              <a:ext cx="403" cy="279"/>
            </a:xfrm>
            <a:custGeom>
              <a:avLst/>
              <a:gdLst>
                <a:gd name="T0" fmla="*/ 359 w 403"/>
                <a:gd name="T1" fmla="*/ 0 h 279"/>
                <a:gd name="T2" fmla="*/ 369 w 403"/>
                <a:gd name="T3" fmla="*/ 9 h 279"/>
                <a:gd name="T4" fmla="*/ 359 w 403"/>
                <a:gd name="T5" fmla="*/ 15 h 279"/>
                <a:gd name="T6" fmla="*/ 303 w 403"/>
                <a:gd name="T7" fmla="*/ 9 h 279"/>
                <a:gd name="T8" fmla="*/ 312 w 403"/>
                <a:gd name="T9" fmla="*/ 0 h 279"/>
                <a:gd name="T10" fmla="*/ 312 w 403"/>
                <a:gd name="T11" fmla="*/ 15 h 279"/>
                <a:gd name="T12" fmla="*/ 303 w 403"/>
                <a:gd name="T13" fmla="*/ 9 h 279"/>
                <a:gd name="T14" fmla="*/ 251 w 403"/>
                <a:gd name="T15" fmla="*/ 0 h 279"/>
                <a:gd name="T16" fmla="*/ 261 w 403"/>
                <a:gd name="T17" fmla="*/ 9 h 279"/>
                <a:gd name="T18" fmla="*/ 251 w 403"/>
                <a:gd name="T19" fmla="*/ 15 h 279"/>
                <a:gd name="T20" fmla="*/ 194 w 403"/>
                <a:gd name="T21" fmla="*/ 9 h 279"/>
                <a:gd name="T22" fmla="*/ 204 w 403"/>
                <a:gd name="T23" fmla="*/ 0 h 279"/>
                <a:gd name="T24" fmla="*/ 204 w 403"/>
                <a:gd name="T25" fmla="*/ 15 h 279"/>
                <a:gd name="T26" fmla="*/ 194 w 403"/>
                <a:gd name="T27" fmla="*/ 9 h 279"/>
                <a:gd name="T28" fmla="*/ 143 w 403"/>
                <a:gd name="T29" fmla="*/ 0 h 279"/>
                <a:gd name="T30" fmla="*/ 153 w 403"/>
                <a:gd name="T31" fmla="*/ 9 h 279"/>
                <a:gd name="T32" fmla="*/ 143 w 403"/>
                <a:gd name="T33" fmla="*/ 15 h 279"/>
                <a:gd name="T34" fmla="*/ 86 w 403"/>
                <a:gd name="T35" fmla="*/ 9 h 279"/>
                <a:gd name="T36" fmla="*/ 96 w 403"/>
                <a:gd name="T37" fmla="*/ 0 h 279"/>
                <a:gd name="T38" fmla="*/ 96 w 403"/>
                <a:gd name="T39" fmla="*/ 15 h 279"/>
                <a:gd name="T40" fmla="*/ 86 w 403"/>
                <a:gd name="T41" fmla="*/ 9 h 279"/>
                <a:gd name="T42" fmla="*/ 37 w 403"/>
                <a:gd name="T43" fmla="*/ 0 h 279"/>
                <a:gd name="T44" fmla="*/ 47 w 403"/>
                <a:gd name="T45" fmla="*/ 9 h 279"/>
                <a:gd name="T46" fmla="*/ 37 w 403"/>
                <a:gd name="T47" fmla="*/ 15 h 279"/>
                <a:gd name="T48" fmla="*/ 52 w 403"/>
                <a:gd name="T49" fmla="*/ 279 h 279"/>
                <a:gd name="T50" fmla="*/ 79 w 403"/>
                <a:gd name="T51" fmla="*/ 0 h 279"/>
                <a:gd name="T52" fmla="*/ 52 w 403"/>
                <a:gd name="T53" fmla="*/ 279 h 279"/>
                <a:gd name="T54" fmla="*/ 133 w 403"/>
                <a:gd name="T55" fmla="*/ 279 h 279"/>
                <a:gd name="T56" fmla="*/ 106 w 403"/>
                <a:gd name="T57" fmla="*/ 0 h 279"/>
                <a:gd name="T58" fmla="*/ 160 w 403"/>
                <a:gd name="T59" fmla="*/ 279 h 279"/>
                <a:gd name="T60" fmla="*/ 187 w 403"/>
                <a:gd name="T61" fmla="*/ 0 h 279"/>
                <a:gd name="T62" fmla="*/ 160 w 403"/>
                <a:gd name="T63" fmla="*/ 279 h 279"/>
                <a:gd name="T64" fmla="*/ 241 w 403"/>
                <a:gd name="T65" fmla="*/ 279 h 279"/>
                <a:gd name="T66" fmla="*/ 214 w 403"/>
                <a:gd name="T67" fmla="*/ 0 h 279"/>
                <a:gd name="T68" fmla="*/ 268 w 403"/>
                <a:gd name="T69" fmla="*/ 279 h 279"/>
                <a:gd name="T70" fmla="*/ 295 w 403"/>
                <a:gd name="T71" fmla="*/ 0 h 279"/>
                <a:gd name="T72" fmla="*/ 268 w 403"/>
                <a:gd name="T73" fmla="*/ 279 h 279"/>
                <a:gd name="T74" fmla="*/ 349 w 403"/>
                <a:gd name="T75" fmla="*/ 279 h 279"/>
                <a:gd name="T76" fmla="*/ 322 w 403"/>
                <a:gd name="T77" fmla="*/ 0 h 279"/>
                <a:gd name="T78" fmla="*/ 376 w 403"/>
                <a:gd name="T79" fmla="*/ 279 h 279"/>
                <a:gd name="T80" fmla="*/ 403 w 403"/>
                <a:gd name="T81" fmla="*/ 0 h 279"/>
                <a:gd name="T82" fmla="*/ 376 w 403"/>
                <a:gd name="T83" fmla="*/ 279 h 279"/>
                <a:gd name="T84" fmla="*/ 27 w 403"/>
                <a:gd name="T85" fmla="*/ 279 h 279"/>
                <a:gd name="T86" fmla="*/ 0 w 403"/>
                <a:gd name="T8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3" h="279">
                  <a:moveTo>
                    <a:pt x="357" y="9"/>
                  </a:moveTo>
                  <a:lnTo>
                    <a:pt x="359" y="0"/>
                  </a:lnTo>
                  <a:lnTo>
                    <a:pt x="367" y="0"/>
                  </a:lnTo>
                  <a:lnTo>
                    <a:pt x="369" y="9"/>
                  </a:lnTo>
                  <a:lnTo>
                    <a:pt x="367" y="15"/>
                  </a:lnTo>
                  <a:lnTo>
                    <a:pt x="359" y="15"/>
                  </a:lnTo>
                  <a:lnTo>
                    <a:pt x="357" y="9"/>
                  </a:lnTo>
                  <a:close/>
                  <a:moveTo>
                    <a:pt x="303" y="9"/>
                  </a:moveTo>
                  <a:lnTo>
                    <a:pt x="305" y="0"/>
                  </a:lnTo>
                  <a:lnTo>
                    <a:pt x="312" y="0"/>
                  </a:lnTo>
                  <a:lnTo>
                    <a:pt x="315" y="9"/>
                  </a:lnTo>
                  <a:lnTo>
                    <a:pt x="312" y="15"/>
                  </a:lnTo>
                  <a:lnTo>
                    <a:pt x="305" y="15"/>
                  </a:lnTo>
                  <a:lnTo>
                    <a:pt x="303" y="9"/>
                  </a:lnTo>
                  <a:close/>
                  <a:moveTo>
                    <a:pt x="249" y="9"/>
                  </a:moveTo>
                  <a:lnTo>
                    <a:pt x="251" y="0"/>
                  </a:lnTo>
                  <a:lnTo>
                    <a:pt x="258" y="0"/>
                  </a:lnTo>
                  <a:lnTo>
                    <a:pt x="261" y="9"/>
                  </a:lnTo>
                  <a:lnTo>
                    <a:pt x="258" y="15"/>
                  </a:lnTo>
                  <a:lnTo>
                    <a:pt x="251" y="15"/>
                  </a:lnTo>
                  <a:lnTo>
                    <a:pt x="249" y="9"/>
                  </a:lnTo>
                  <a:close/>
                  <a:moveTo>
                    <a:pt x="194" y="9"/>
                  </a:moveTo>
                  <a:lnTo>
                    <a:pt x="197" y="0"/>
                  </a:lnTo>
                  <a:lnTo>
                    <a:pt x="204" y="0"/>
                  </a:lnTo>
                  <a:lnTo>
                    <a:pt x="207" y="9"/>
                  </a:lnTo>
                  <a:lnTo>
                    <a:pt x="204" y="15"/>
                  </a:lnTo>
                  <a:lnTo>
                    <a:pt x="197" y="15"/>
                  </a:lnTo>
                  <a:lnTo>
                    <a:pt x="194" y="9"/>
                  </a:lnTo>
                  <a:close/>
                  <a:moveTo>
                    <a:pt x="140" y="9"/>
                  </a:moveTo>
                  <a:lnTo>
                    <a:pt x="143" y="0"/>
                  </a:lnTo>
                  <a:lnTo>
                    <a:pt x="150" y="0"/>
                  </a:lnTo>
                  <a:lnTo>
                    <a:pt x="153" y="9"/>
                  </a:lnTo>
                  <a:lnTo>
                    <a:pt x="150" y="15"/>
                  </a:lnTo>
                  <a:lnTo>
                    <a:pt x="143" y="15"/>
                  </a:lnTo>
                  <a:lnTo>
                    <a:pt x="140" y="9"/>
                  </a:lnTo>
                  <a:close/>
                  <a:moveTo>
                    <a:pt x="86" y="9"/>
                  </a:moveTo>
                  <a:lnTo>
                    <a:pt x="91" y="0"/>
                  </a:lnTo>
                  <a:lnTo>
                    <a:pt x="96" y="0"/>
                  </a:lnTo>
                  <a:lnTo>
                    <a:pt x="101" y="9"/>
                  </a:lnTo>
                  <a:lnTo>
                    <a:pt x="96" y="15"/>
                  </a:lnTo>
                  <a:lnTo>
                    <a:pt x="91" y="15"/>
                  </a:lnTo>
                  <a:lnTo>
                    <a:pt x="86" y="9"/>
                  </a:lnTo>
                  <a:close/>
                  <a:moveTo>
                    <a:pt x="32" y="9"/>
                  </a:moveTo>
                  <a:lnTo>
                    <a:pt x="37" y="0"/>
                  </a:lnTo>
                  <a:lnTo>
                    <a:pt x="42" y="0"/>
                  </a:lnTo>
                  <a:lnTo>
                    <a:pt x="47" y="9"/>
                  </a:lnTo>
                  <a:lnTo>
                    <a:pt x="42" y="15"/>
                  </a:lnTo>
                  <a:lnTo>
                    <a:pt x="37" y="15"/>
                  </a:lnTo>
                  <a:lnTo>
                    <a:pt x="32" y="9"/>
                  </a:lnTo>
                  <a:close/>
                  <a:moveTo>
                    <a:pt x="52" y="279"/>
                  </a:moveTo>
                  <a:lnTo>
                    <a:pt x="79" y="279"/>
                  </a:lnTo>
                  <a:lnTo>
                    <a:pt x="79" y="0"/>
                  </a:lnTo>
                  <a:lnTo>
                    <a:pt x="52" y="0"/>
                  </a:lnTo>
                  <a:lnTo>
                    <a:pt x="52" y="279"/>
                  </a:lnTo>
                  <a:close/>
                  <a:moveTo>
                    <a:pt x="106" y="279"/>
                  </a:moveTo>
                  <a:lnTo>
                    <a:pt x="133" y="279"/>
                  </a:lnTo>
                  <a:lnTo>
                    <a:pt x="133" y="0"/>
                  </a:lnTo>
                  <a:lnTo>
                    <a:pt x="106" y="0"/>
                  </a:lnTo>
                  <a:lnTo>
                    <a:pt x="106" y="279"/>
                  </a:lnTo>
                  <a:close/>
                  <a:moveTo>
                    <a:pt x="160" y="279"/>
                  </a:moveTo>
                  <a:lnTo>
                    <a:pt x="187" y="279"/>
                  </a:lnTo>
                  <a:lnTo>
                    <a:pt x="187" y="0"/>
                  </a:lnTo>
                  <a:lnTo>
                    <a:pt x="160" y="0"/>
                  </a:lnTo>
                  <a:lnTo>
                    <a:pt x="160" y="279"/>
                  </a:lnTo>
                  <a:close/>
                  <a:moveTo>
                    <a:pt x="214" y="279"/>
                  </a:moveTo>
                  <a:lnTo>
                    <a:pt x="241" y="279"/>
                  </a:lnTo>
                  <a:lnTo>
                    <a:pt x="241" y="0"/>
                  </a:lnTo>
                  <a:lnTo>
                    <a:pt x="214" y="0"/>
                  </a:lnTo>
                  <a:lnTo>
                    <a:pt x="214" y="279"/>
                  </a:lnTo>
                  <a:close/>
                  <a:moveTo>
                    <a:pt x="268" y="279"/>
                  </a:moveTo>
                  <a:lnTo>
                    <a:pt x="295" y="279"/>
                  </a:lnTo>
                  <a:lnTo>
                    <a:pt x="295" y="0"/>
                  </a:lnTo>
                  <a:lnTo>
                    <a:pt x="268" y="0"/>
                  </a:lnTo>
                  <a:lnTo>
                    <a:pt x="268" y="279"/>
                  </a:lnTo>
                  <a:close/>
                  <a:moveTo>
                    <a:pt x="322" y="279"/>
                  </a:moveTo>
                  <a:lnTo>
                    <a:pt x="349" y="279"/>
                  </a:lnTo>
                  <a:lnTo>
                    <a:pt x="349" y="0"/>
                  </a:lnTo>
                  <a:lnTo>
                    <a:pt x="322" y="0"/>
                  </a:lnTo>
                  <a:lnTo>
                    <a:pt x="322" y="279"/>
                  </a:lnTo>
                  <a:close/>
                  <a:moveTo>
                    <a:pt x="376" y="279"/>
                  </a:moveTo>
                  <a:lnTo>
                    <a:pt x="403" y="279"/>
                  </a:lnTo>
                  <a:lnTo>
                    <a:pt x="403" y="0"/>
                  </a:lnTo>
                  <a:lnTo>
                    <a:pt x="376" y="0"/>
                  </a:lnTo>
                  <a:lnTo>
                    <a:pt x="376" y="279"/>
                  </a:lnTo>
                  <a:close/>
                  <a:moveTo>
                    <a:pt x="0" y="279"/>
                  </a:moveTo>
                  <a:lnTo>
                    <a:pt x="27" y="279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793" name="Freeform 185"/>
            <p:cNvSpPr>
              <a:spLocks noEditPoints="1"/>
            </p:cNvSpPr>
            <p:nvPr/>
          </p:nvSpPr>
          <p:spPr bwMode="auto">
            <a:xfrm>
              <a:off x="3597" y="3888"/>
              <a:ext cx="376" cy="35"/>
            </a:xfrm>
            <a:custGeom>
              <a:avLst/>
              <a:gdLst>
                <a:gd name="T0" fmla="*/ 322 w 376"/>
                <a:gd name="T1" fmla="*/ 35 h 35"/>
                <a:gd name="T2" fmla="*/ 376 w 376"/>
                <a:gd name="T3" fmla="*/ 35 h 35"/>
                <a:gd name="T4" fmla="*/ 376 w 376"/>
                <a:gd name="T5" fmla="*/ 0 h 35"/>
                <a:gd name="T6" fmla="*/ 322 w 376"/>
                <a:gd name="T7" fmla="*/ 0 h 35"/>
                <a:gd name="T8" fmla="*/ 322 w 376"/>
                <a:gd name="T9" fmla="*/ 35 h 35"/>
                <a:gd name="T10" fmla="*/ 243 w 376"/>
                <a:gd name="T11" fmla="*/ 35 h 35"/>
                <a:gd name="T12" fmla="*/ 295 w 376"/>
                <a:gd name="T13" fmla="*/ 35 h 35"/>
                <a:gd name="T14" fmla="*/ 295 w 376"/>
                <a:gd name="T15" fmla="*/ 0 h 35"/>
                <a:gd name="T16" fmla="*/ 243 w 376"/>
                <a:gd name="T17" fmla="*/ 0 h 35"/>
                <a:gd name="T18" fmla="*/ 243 w 376"/>
                <a:gd name="T19" fmla="*/ 35 h 35"/>
                <a:gd name="T20" fmla="*/ 162 w 376"/>
                <a:gd name="T21" fmla="*/ 35 h 35"/>
                <a:gd name="T22" fmla="*/ 216 w 376"/>
                <a:gd name="T23" fmla="*/ 35 h 35"/>
                <a:gd name="T24" fmla="*/ 216 w 376"/>
                <a:gd name="T25" fmla="*/ 0 h 35"/>
                <a:gd name="T26" fmla="*/ 162 w 376"/>
                <a:gd name="T27" fmla="*/ 0 h 35"/>
                <a:gd name="T28" fmla="*/ 162 w 376"/>
                <a:gd name="T29" fmla="*/ 35 h 35"/>
                <a:gd name="T30" fmla="*/ 81 w 376"/>
                <a:gd name="T31" fmla="*/ 35 h 35"/>
                <a:gd name="T32" fmla="*/ 135 w 376"/>
                <a:gd name="T33" fmla="*/ 35 h 35"/>
                <a:gd name="T34" fmla="*/ 135 w 376"/>
                <a:gd name="T35" fmla="*/ 0 h 35"/>
                <a:gd name="T36" fmla="*/ 81 w 376"/>
                <a:gd name="T37" fmla="*/ 0 h 35"/>
                <a:gd name="T38" fmla="*/ 81 w 376"/>
                <a:gd name="T39" fmla="*/ 35 h 35"/>
                <a:gd name="T40" fmla="*/ 0 w 376"/>
                <a:gd name="T41" fmla="*/ 35 h 35"/>
                <a:gd name="T42" fmla="*/ 54 w 376"/>
                <a:gd name="T43" fmla="*/ 35 h 35"/>
                <a:gd name="T44" fmla="*/ 54 w 376"/>
                <a:gd name="T45" fmla="*/ 0 h 35"/>
                <a:gd name="T46" fmla="*/ 0 w 376"/>
                <a:gd name="T47" fmla="*/ 0 h 35"/>
                <a:gd name="T48" fmla="*/ 0 w 376"/>
                <a:gd name="T4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6" h="35">
                  <a:moveTo>
                    <a:pt x="322" y="35"/>
                  </a:moveTo>
                  <a:lnTo>
                    <a:pt x="376" y="35"/>
                  </a:lnTo>
                  <a:lnTo>
                    <a:pt x="376" y="0"/>
                  </a:lnTo>
                  <a:lnTo>
                    <a:pt x="322" y="0"/>
                  </a:lnTo>
                  <a:lnTo>
                    <a:pt x="322" y="35"/>
                  </a:lnTo>
                  <a:close/>
                  <a:moveTo>
                    <a:pt x="243" y="35"/>
                  </a:moveTo>
                  <a:lnTo>
                    <a:pt x="295" y="35"/>
                  </a:lnTo>
                  <a:lnTo>
                    <a:pt x="295" y="0"/>
                  </a:lnTo>
                  <a:lnTo>
                    <a:pt x="243" y="0"/>
                  </a:lnTo>
                  <a:lnTo>
                    <a:pt x="243" y="35"/>
                  </a:lnTo>
                  <a:close/>
                  <a:moveTo>
                    <a:pt x="162" y="35"/>
                  </a:moveTo>
                  <a:lnTo>
                    <a:pt x="216" y="35"/>
                  </a:lnTo>
                  <a:lnTo>
                    <a:pt x="216" y="0"/>
                  </a:lnTo>
                  <a:lnTo>
                    <a:pt x="162" y="0"/>
                  </a:lnTo>
                  <a:lnTo>
                    <a:pt x="162" y="35"/>
                  </a:lnTo>
                  <a:close/>
                  <a:moveTo>
                    <a:pt x="81" y="35"/>
                  </a:moveTo>
                  <a:lnTo>
                    <a:pt x="135" y="35"/>
                  </a:lnTo>
                  <a:lnTo>
                    <a:pt x="135" y="0"/>
                  </a:lnTo>
                  <a:lnTo>
                    <a:pt x="81" y="0"/>
                  </a:lnTo>
                  <a:lnTo>
                    <a:pt x="81" y="35"/>
                  </a:lnTo>
                  <a:close/>
                  <a:moveTo>
                    <a:pt x="0" y="35"/>
                  </a:moveTo>
                  <a:lnTo>
                    <a:pt x="54" y="35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794" name="Rectangle 186"/>
            <p:cNvSpPr>
              <a:spLocks noChangeArrowheads="1"/>
            </p:cNvSpPr>
            <p:nvPr/>
          </p:nvSpPr>
          <p:spPr bwMode="auto">
            <a:xfrm>
              <a:off x="3570" y="1896"/>
              <a:ext cx="430" cy="419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795" name="Rectangle 187"/>
            <p:cNvSpPr>
              <a:spLocks noChangeArrowheads="1"/>
            </p:cNvSpPr>
            <p:nvPr/>
          </p:nvSpPr>
          <p:spPr bwMode="auto">
            <a:xfrm>
              <a:off x="3584" y="2227"/>
              <a:ext cx="403" cy="69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796" name="Freeform 188"/>
            <p:cNvSpPr>
              <a:spLocks noEditPoints="1"/>
            </p:cNvSpPr>
            <p:nvPr/>
          </p:nvSpPr>
          <p:spPr bwMode="auto">
            <a:xfrm>
              <a:off x="3584" y="1915"/>
              <a:ext cx="403" cy="277"/>
            </a:xfrm>
            <a:custGeom>
              <a:avLst/>
              <a:gdLst>
                <a:gd name="T0" fmla="*/ 359 w 403"/>
                <a:gd name="T1" fmla="*/ 0 h 277"/>
                <a:gd name="T2" fmla="*/ 369 w 403"/>
                <a:gd name="T3" fmla="*/ 10 h 277"/>
                <a:gd name="T4" fmla="*/ 359 w 403"/>
                <a:gd name="T5" fmla="*/ 16 h 277"/>
                <a:gd name="T6" fmla="*/ 303 w 403"/>
                <a:gd name="T7" fmla="*/ 10 h 277"/>
                <a:gd name="T8" fmla="*/ 312 w 403"/>
                <a:gd name="T9" fmla="*/ 0 h 277"/>
                <a:gd name="T10" fmla="*/ 312 w 403"/>
                <a:gd name="T11" fmla="*/ 16 h 277"/>
                <a:gd name="T12" fmla="*/ 303 w 403"/>
                <a:gd name="T13" fmla="*/ 10 h 277"/>
                <a:gd name="T14" fmla="*/ 251 w 403"/>
                <a:gd name="T15" fmla="*/ 0 h 277"/>
                <a:gd name="T16" fmla="*/ 261 w 403"/>
                <a:gd name="T17" fmla="*/ 10 h 277"/>
                <a:gd name="T18" fmla="*/ 251 w 403"/>
                <a:gd name="T19" fmla="*/ 16 h 277"/>
                <a:gd name="T20" fmla="*/ 194 w 403"/>
                <a:gd name="T21" fmla="*/ 10 h 277"/>
                <a:gd name="T22" fmla="*/ 204 w 403"/>
                <a:gd name="T23" fmla="*/ 0 h 277"/>
                <a:gd name="T24" fmla="*/ 204 w 403"/>
                <a:gd name="T25" fmla="*/ 16 h 277"/>
                <a:gd name="T26" fmla="*/ 194 w 403"/>
                <a:gd name="T27" fmla="*/ 10 h 277"/>
                <a:gd name="T28" fmla="*/ 143 w 403"/>
                <a:gd name="T29" fmla="*/ 0 h 277"/>
                <a:gd name="T30" fmla="*/ 153 w 403"/>
                <a:gd name="T31" fmla="*/ 10 h 277"/>
                <a:gd name="T32" fmla="*/ 143 w 403"/>
                <a:gd name="T33" fmla="*/ 16 h 277"/>
                <a:gd name="T34" fmla="*/ 86 w 403"/>
                <a:gd name="T35" fmla="*/ 10 h 277"/>
                <a:gd name="T36" fmla="*/ 96 w 403"/>
                <a:gd name="T37" fmla="*/ 0 h 277"/>
                <a:gd name="T38" fmla="*/ 96 w 403"/>
                <a:gd name="T39" fmla="*/ 16 h 277"/>
                <a:gd name="T40" fmla="*/ 86 w 403"/>
                <a:gd name="T41" fmla="*/ 10 h 277"/>
                <a:gd name="T42" fmla="*/ 37 w 403"/>
                <a:gd name="T43" fmla="*/ 0 h 277"/>
                <a:gd name="T44" fmla="*/ 47 w 403"/>
                <a:gd name="T45" fmla="*/ 10 h 277"/>
                <a:gd name="T46" fmla="*/ 37 w 403"/>
                <a:gd name="T47" fmla="*/ 16 h 277"/>
                <a:gd name="T48" fmla="*/ 52 w 403"/>
                <a:gd name="T49" fmla="*/ 277 h 277"/>
                <a:gd name="T50" fmla="*/ 79 w 403"/>
                <a:gd name="T51" fmla="*/ 0 h 277"/>
                <a:gd name="T52" fmla="*/ 52 w 403"/>
                <a:gd name="T53" fmla="*/ 277 h 277"/>
                <a:gd name="T54" fmla="*/ 133 w 403"/>
                <a:gd name="T55" fmla="*/ 277 h 277"/>
                <a:gd name="T56" fmla="*/ 106 w 403"/>
                <a:gd name="T57" fmla="*/ 0 h 277"/>
                <a:gd name="T58" fmla="*/ 160 w 403"/>
                <a:gd name="T59" fmla="*/ 277 h 277"/>
                <a:gd name="T60" fmla="*/ 187 w 403"/>
                <a:gd name="T61" fmla="*/ 0 h 277"/>
                <a:gd name="T62" fmla="*/ 160 w 403"/>
                <a:gd name="T63" fmla="*/ 277 h 277"/>
                <a:gd name="T64" fmla="*/ 241 w 403"/>
                <a:gd name="T65" fmla="*/ 277 h 277"/>
                <a:gd name="T66" fmla="*/ 214 w 403"/>
                <a:gd name="T67" fmla="*/ 0 h 277"/>
                <a:gd name="T68" fmla="*/ 268 w 403"/>
                <a:gd name="T69" fmla="*/ 277 h 277"/>
                <a:gd name="T70" fmla="*/ 295 w 403"/>
                <a:gd name="T71" fmla="*/ 0 h 277"/>
                <a:gd name="T72" fmla="*/ 268 w 403"/>
                <a:gd name="T73" fmla="*/ 277 h 277"/>
                <a:gd name="T74" fmla="*/ 349 w 403"/>
                <a:gd name="T75" fmla="*/ 277 h 277"/>
                <a:gd name="T76" fmla="*/ 322 w 403"/>
                <a:gd name="T77" fmla="*/ 0 h 277"/>
                <a:gd name="T78" fmla="*/ 376 w 403"/>
                <a:gd name="T79" fmla="*/ 277 h 277"/>
                <a:gd name="T80" fmla="*/ 403 w 403"/>
                <a:gd name="T81" fmla="*/ 0 h 277"/>
                <a:gd name="T82" fmla="*/ 376 w 403"/>
                <a:gd name="T83" fmla="*/ 277 h 277"/>
                <a:gd name="T84" fmla="*/ 27 w 403"/>
                <a:gd name="T85" fmla="*/ 277 h 277"/>
                <a:gd name="T86" fmla="*/ 0 w 403"/>
                <a:gd name="T87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3" h="277">
                  <a:moveTo>
                    <a:pt x="357" y="10"/>
                  </a:moveTo>
                  <a:lnTo>
                    <a:pt x="359" y="0"/>
                  </a:lnTo>
                  <a:lnTo>
                    <a:pt x="367" y="0"/>
                  </a:lnTo>
                  <a:lnTo>
                    <a:pt x="369" y="10"/>
                  </a:lnTo>
                  <a:lnTo>
                    <a:pt x="367" y="16"/>
                  </a:lnTo>
                  <a:lnTo>
                    <a:pt x="359" y="16"/>
                  </a:lnTo>
                  <a:lnTo>
                    <a:pt x="357" y="10"/>
                  </a:lnTo>
                  <a:close/>
                  <a:moveTo>
                    <a:pt x="303" y="10"/>
                  </a:moveTo>
                  <a:lnTo>
                    <a:pt x="305" y="0"/>
                  </a:lnTo>
                  <a:lnTo>
                    <a:pt x="312" y="0"/>
                  </a:lnTo>
                  <a:lnTo>
                    <a:pt x="315" y="10"/>
                  </a:lnTo>
                  <a:lnTo>
                    <a:pt x="312" y="16"/>
                  </a:lnTo>
                  <a:lnTo>
                    <a:pt x="305" y="16"/>
                  </a:lnTo>
                  <a:lnTo>
                    <a:pt x="303" y="10"/>
                  </a:lnTo>
                  <a:close/>
                  <a:moveTo>
                    <a:pt x="249" y="10"/>
                  </a:moveTo>
                  <a:lnTo>
                    <a:pt x="251" y="0"/>
                  </a:lnTo>
                  <a:lnTo>
                    <a:pt x="258" y="0"/>
                  </a:lnTo>
                  <a:lnTo>
                    <a:pt x="261" y="10"/>
                  </a:lnTo>
                  <a:lnTo>
                    <a:pt x="258" y="16"/>
                  </a:lnTo>
                  <a:lnTo>
                    <a:pt x="251" y="16"/>
                  </a:lnTo>
                  <a:lnTo>
                    <a:pt x="249" y="10"/>
                  </a:lnTo>
                  <a:close/>
                  <a:moveTo>
                    <a:pt x="194" y="10"/>
                  </a:moveTo>
                  <a:lnTo>
                    <a:pt x="197" y="0"/>
                  </a:lnTo>
                  <a:lnTo>
                    <a:pt x="204" y="0"/>
                  </a:lnTo>
                  <a:lnTo>
                    <a:pt x="207" y="10"/>
                  </a:lnTo>
                  <a:lnTo>
                    <a:pt x="204" y="16"/>
                  </a:lnTo>
                  <a:lnTo>
                    <a:pt x="197" y="16"/>
                  </a:lnTo>
                  <a:lnTo>
                    <a:pt x="194" y="10"/>
                  </a:lnTo>
                  <a:close/>
                  <a:moveTo>
                    <a:pt x="140" y="10"/>
                  </a:moveTo>
                  <a:lnTo>
                    <a:pt x="143" y="0"/>
                  </a:lnTo>
                  <a:lnTo>
                    <a:pt x="150" y="0"/>
                  </a:lnTo>
                  <a:lnTo>
                    <a:pt x="153" y="10"/>
                  </a:lnTo>
                  <a:lnTo>
                    <a:pt x="150" y="16"/>
                  </a:lnTo>
                  <a:lnTo>
                    <a:pt x="143" y="16"/>
                  </a:lnTo>
                  <a:lnTo>
                    <a:pt x="140" y="10"/>
                  </a:lnTo>
                  <a:close/>
                  <a:moveTo>
                    <a:pt x="86" y="10"/>
                  </a:moveTo>
                  <a:lnTo>
                    <a:pt x="91" y="0"/>
                  </a:lnTo>
                  <a:lnTo>
                    <a:pt x="96" y="0"/>
                  </a:lnTo>
                  <a:lnTo>
                    <a:pt x="101" y="10"/>
                  </a:lnTo>
                  <a:lnTo>
                    <a:pt x="96" y="16"/>
                  </a:lnTo>
                  <a:lnTo>
                    <a:pt x="91" y="16"/>
                  </a:lnTo>
                  <a:lnTo>
                    <a:pt x="86" y="10"/>
                  </a:lnTo>
                  <a:close/>
                  <a:moveTo>
                    <a:pt x="32" y="10"/>
                  </a:moveTo>
                  <a:lnTo>
                    <a:pt x="37" y="0"/>
                  </a:lnTo>
                  <a:lnTo>
                    <a:pt x="42" y="0"/>
                  </a:lnTo>
                  <a:lnTo>
                    <a:pt x="47" y="10"/>
                  </a:lnTo>
                  <a:lnTo>
                    <a:pt x="42" y="16"/>
                  </a:lnTo>
                  <a:lnTo>
                    <a:pt x="37" y="16"/>
                  </a:lnTo>
                  <a:lnTo>
                    <a:pt x="32" y="10"/>
                  </a:lnTo>
                  <a:close/>
                  <a:moveTo>
                    <a:pt x="52" y="277"/>
                  </a:moveTo>
                  <a:lnTo>
                    <a:pt x="79" y="277"/>
                  </a:lnTo>
                  <a:lnTo>
                    <a:pt x="79" y="0"/>
                  </a:lnTo>
                  <a:lnTo>
                    <a:pt x="52" y="0"/>
                  </a:lnTo>
                  <a:lnTo>
                    <a:pt x="52" y="277"/>
                  </a:lnTo>
                  <a:close/>
                  <a:moveTo>
                    <a:pt x="106" y="277"/>
                  </a:moveTo>
                  <a:lnTo>
                    <a:pt x="133" y="277"/>
                  </a:lnTo>
                  <a:lnTo>
                    <a:pt x="133" y="0"/>
                  </a:lnTo>
                  <a:lnTo>
                    <a:pt x="106" y="0"/>
                  </a:lnTo>
                  <a:lnTo>
                    <a:pt x="106" y="277"/>
                  </a:lnTo>
                  <a:close/>
                  <a:moveTo>
                    <a:pt x="160" y="277"/>
                  </a:moveTo>
                  <a:lnTo>
                    <a:pt x="187" y="277"/>
                  </a:lnTo>
                  <a:lnTo>
                    <a:pt x="187" y="0"/>
                  </a:lnTo>
                  <a:lnTo>
                    <a:pt x="160" y="0"/>
                  </a:lnTo>
                  <a:lnTo>
                    <a:pt x="160" y="277"/>
                  </a:lnTo>
                  <a:close/>
                  <a:moveTo>
                    <a:pt x="214" y="277"/>
                  </a:moveTo>
                  <a:lnTo>
                    <a:pt x="241" y="277"/>
                  </a:lnTo>
                  <a:lnTo>
                    <a:pt x="241" y="0"/>
                  </a:lnTo>
                  <a:lnTo>
                    <a:pt x="214" y="0"/>
                  </a:lnTo>
                  <a:lnTo>
                    <a:pt x="214" y="277"/>
                  </a:lnTo>
                  <a:close/>
                  <a:moveTo>
                    <a:pt x="268" y="277"/>
                  </a:moveTo>
                  <a:lnTo>
                    <a:pt x="295" y="277"/>
                  </a:lnTo>
                  <a:lnTo>
                    <a:pt x="295" y="0"/>
                  </a:lnTo>
                  <a:lnTo>
                    <a:pt x="268" y="0"/>
                  </a:lnTo>
                  <a:lnTo>
                    <a:pt x="268" y="277"/>
                  </a:lnTo>
                  <a:close/>
                  <a:moveTo>
                    <a:pt x="322" y="277"/>
                  </a:moveTo>
                  <a:lnTo>
                    <a:pt x="349" y="277"/>
                  </a:lnTo>
                  <a:lnTo>
                    <a:pt x="349" y="0"/>
                  </a:lnTo>
                  <a:lnTo>
                    <a:pt x="322" y="0"/>
                  </a:lnTo>
                  <a:lnTo>
                    <a:pt x="322" y="277"/>
                  </a:lnTo>
                  <a:close/>
                  <a:moveTo>
                    <a:pt x="376" y="277"/>
                  </a:moveTo>
                  <a:lnTo>
                    <a:pt x="403" y="277"/>
                  </a:lnTo>
                  <a:lnTo>
                    <a:pt x="403" y="0"/>
                  </a:lnTo>
                  <a:lnTo>
                    <a:pt x="376" y="0"/>
                  </a:lnTo>
                  <a:lnTo>
                    <a:pt x="376" y="277"/>
                  </a:lnTo>
                  <a:close/>
                  <a:moveTo>
                    <a:pt x="0" y="277"/>
                  </a:moveTo>
                  <a:lnTo>
                    <a:pt x="27" y="277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27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797" name="Freeform 189"/>
            <p:cNvSpPr>
              <a:spLocks noEditPoints="1"/>
            </p:cNvSpPr>
            <p:nvPr/>
          </p:nvSpPr>
          <p:spPr bwMode="auto">
            <a:xfrm>
              <a:off x="3597" y="2246"/>
              <a:ext cx="376" cy="35"/>
            </a:xfrm>
            <a:custGeom>
              <a:avLst/>
              <a:gdLst>
                <a:gd name="T0" fmla="*/ 322 w 376"/>
                <a:gd name="T1" fmla="*/ 35 h 35"/>
                <a:gd name="T2" fmla="*/ 376 w 376"/>
                <a:gd name="T3" fmla="*/ 35 h 35"/>
                <a:gd name="T4" fmla="*/ 376 w 376"/>
                <a:gd name="T5" fmla="*/ 0 h 35"/>
                <a:gd name="T6" fmla="*/ 322 w 376"/>
                <a:gd name="T7" fmla="*/ 0 h 35"/>
                <a:gd name="T8" fmla="*/ 322 w 376"/>
                <a:gd name="T9" fmla="*/ 35 h 35"/>
                <a:gd name="T10" fmla="*/ 243 w 376"/>
                <a:gd name="T11" fmla="*/ 35 h 35"/>
                <a:gd name="T12" fmla="*/ 295 w 376"/>
                <a:gd name="T13" fmla="*/ 35 h 35"/>
                <a:gd name="T14" fmla="*/ 295 w 376"/>
                <a:gd name="T15" fmla="*/ 0 h 35"/>
                <a:gd name="T16" fmla="*/ 243 w 376"/>
                <a:gd name="T17" fmla="*/ 0 h 35"/>
                <a:gd name="T18" fmla="*/ 243 w 376"/>
                <a:gd name="T19" fmla="*/ 35 h 35"/>
                <a:gd name="T20" fmla="*/ 162 w 376"/>
                <a:gd name="T21" fmla="*/ 35 h 35"/>
                <a:gd name="T22" fmla="*/ 216 w 376"/>
                <a:gd name="T23" fmla="*/ 35 h 35"/>
                <a:gd name="T24" fmla="*/ 216 w 376"/>
                <a:gd name="T25" fmla="*/ 0 h 35"/>
                <a:gd name="T26" fmla="*/ 162 w 376"/>
                <a:gd name="T27" fmla="*/ 0 h 35"/>
                <a:gd name="T28" fmla="*/ 162 w 376"/>
                <a:gd name="T29" fmla="*/ 35 h 35"/>
                <a:gd name="T30" fmla="*/ 81 w 376"/>
                <a:gd name="T31" fmla="*/ 35 h 35"/>
                <a:gd name="T32" fmla="*/ 135 w 376"/>
                <a:gd name="T33" fmla="*/ 35 h 35"/>
                <a:gd name="T34" fmla="*/ 135 w 376"/>
                <a:gd name="T35" fmla="*/ 0 h 35"/>
                <a:gd name="T36" fmla="*/ 81 w 376"/>
                <a:gd name="T37" fmla="*/ 0 h 35"/>
                <a:gd name="T38" fmla="*/ 81 w 376"/>
                <a:gd name="T39" fmla="*/ 35 h 35"/>
                <a:gd name="T40" fmla="*/ 0 w 376"/>
                <a:gd name="T41" fmla="*/ 35 h 35"/>
                <a:gd name="T42" fmla="*/ 54 w 376"/>
                <a:gd name="T43" fmla="*/ 35 h 35"/>
                <a:gd name="T44" fmla="*/ 54 w 376"/>
                <a:gd name="T45" fmla="*/ 0 h 35"/>
                <a:gd name="T46" fmla="*/ 0 w 376"/>
                <a:gd name="T47" fmla="*/ 0 h 35"/>
                <a:gd name="T48" fmla="*/ 0 w 376"/>
                <a:gd name="T4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6" h="35">
                  <a:moveTo>
                    <a:pt x="322" y="35"/>
                  </a:moveTo>
                  <a:lnTo>
                    <a:pt x="376" y="35"/>
                  </a:lnTo>
                  <a:lnTo>
                    <a:pt x="376" y="0"/>
                  </a:lnTo>
                  <a:lnTo>
                    <a:pt x="322" y="0"/>
                  </a:lnTo>
                  <a:lnTo>
                    <a:pt x="322" y="35"/>
                  </a:lnTo>
                  <a:close/>
                  <a:moveTo>
                    <a:pt x="243" y="35"/>
                  </a:moveTo>
                  <a:lnTo>
                    <a:pt x="295" y="35"/>
                  </a:lnTo>
                  <a:lnTo>
                    <a:pt x="295" y="0"/>
                  </a:lnTo>
                  <a:lnTo>
                    <a:pt x="243" y="0"/>
                  </a:lnTo>
                  <a:lnTo>
                    <a:pt x="243" y="35"/>
                  </a:lnTo>
                  <a:close/>
                  <a:moveTo>
                    <a:pt x="162" y="35"/>
                  </a:moveTo>
                  <a:lnTo>
                    <a:pt x="216" y="35"/>
                  </a:lnTo>
                  <a:lnTo>
                    <a:pt x="216" y="0"/>
                  </a:lnTo>
                  <a:lnTo>
                    <a:pt x="162" y="0"/>
                  </a:lnTo>
                  <a:lnTo>
                    <a:pt x="162" y="35"/>
                  </a:lnTo>
                  <a:close/>
                  <a:moveTo>
                    <a:pt x="81" y="35"/>
                  </a:moveTo>
                  <a:lnTo>
                    <a:pt x="135" y="35"/>
                  </a:lnTo>
                  <a:lnTo>
                    <a:pt x="135" y="0"/>
                  </a:lnTo>
                  <a:lnTo>
                    <a:pt x="81" y="0"/>
                  </a:lnTo>
                  <a:lnTo>
                    <a:pt x="81" y="35"/>
                  </a:lnTo>
                  <a:close/>
                  <a:moveTo>
                    <a:pt x="0" y="35"/>
                  </a:moveTo>
                  <a:lnTo>
                    <a:pt x="54" y="35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798" name="Rectangle 190"/>
            <p:cNvSpPr>
              <a:spLocks noChangeArrowheads="1"/>
            </p:cNvSpPr>
            <p:nvPr/>
          </p:nvSpPr>
          <p:spPr bwMode="auto">
            <a:xfrm>
              <a:off x="4860" y="1896"/>
              <a:ext cx="430" cy="419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799" name="Rectangle 191"/>
            <p:cNvSpPr>
              <a:spLocks noChangeArrowheads="1"/>
            </p:cNvSpPr>
            <p:nvPr/>
          </p:nvSpPr>
          <p:spPr bwMode="auto">
            <a:xfrm>
              <a:off x="4875" y="2227"/>
              <a:ext cx="403" cy="69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800" name="Freeform 192"/>
            <p:cNvSpPr>
              <a:spLocks noEditPoints="1"/>
            </p:cNvSpPr>
            <p:nvPr/>
          </p:nvSpPr>
          <p:spPr bwMode="auto">
            <a:xfrm>
              <a:off x="4875" y="1915"/>
              <a:ext cx="403" cy="277"/>
            </a:xfrm>
            <a:custGeom>
              <a:avLst/>
              <a:gdLst>
                <a:gd name="T0" fmla="*/ 359 w 403"/>
                <a:gd name="T1" fmla="*/ 0 h 277"/>
                <a:gd name="T2" fmla="*/ 369 w 403"/>
                <a:gd name="T3" fmla="*/ 10 h 277"/>
                <a:gd name="T4" fmla="*/ 359 w 403"/>
                <a:gd name="T5" fmla="*/ 16 h 277"/>
                <a:gd name="T6" fmla="*/ 302 w 403"/>
                <a:gd name="T7" fmla="*/ 10 h 277"/>
                <a:gd name="T8" fmla="*/ 312 w 403"/>
                <a:gd name="T9" fmla="*/ 0 h 277"/>
                <a:gd name="T10" fmla="*/ 312 w 403"/>
                <a:gd name="T11" fmla="*/ 16 h 277"/>
                <a:gd name="T12" fmla="*/ 302 w 403"/>
                <a:gd name="T13" fmla="*/ 10 h 277"/>
                <a:gd name="T14" fmla="*/ 251 w 403"/>
                <a:gd name="T15" fmla="*/ 0 h 277"/>
                <a:gd name="T16" fmla="*/ 260 w 403"/>
                <a:gd name="T17" fmla="*/ 10 h 277"/>
                <a:gd name="T18" fmla="*/ 251 w 403"/>
                <a:gd name="T19" fmla="*/ 16 h 277"/>
                <a:gd name="T20" fmla="*/ 194 w 403"/>
                <a:gd name="T21" fmla="*/ 10 h 277"/>
                <a:gd name="T22" fmla="*/ 204 w 403"/>
                <a:gd name="T23" fmla="*/ 0 h 277"/>
                <a:gd name="T24" fmla="*/ 204 w 403"/>
                <a:gd name="T25" fmla="*/ 16 h 277"/>
                <a:gd name="T26" fmla="*/ 194 w 403"/>
                <a:gd name="T27" fmla="*/ 10 h 277"/>
                <a:gd name="T28" fmla="*/ 142 w 403"/>
                <a:gd name="T29" fmla="*/ 0 h 277"/>
                <a:gd name="T30" fmla="*/ 152 w 403"/>
                <a:gd name="T31" fmla="*/ 10 h 277"/>
                <a:gd name="T32" fmla="*/ 142 w 403"/>
                <a:gd name="T33" fmla="*/ 16 h 277"/>
                <a:gd name="T34" fmla="*/ 86 w 403"/>
                <a:gd name="T35" fmla="*/ 10 h 277"/>
                <a:gd name="T36" fmla="*/ 96 w 403"/>
                <a:gd name="T37" fmla="*/ 0 h 277"/>
                <a:gd name="T38" fmla="*/ 96 w 403"/>
                <a:gd name="T39" fmla="*/ 16 h 277"/>
                <a:gd name="T40" fmla="*/ 86 w 403"/>
                <a:gd name="T41" fmla="*/ 10 h 277"/>
                <a:gd name="T42" fmla="*/ 37 w 403"/>
                <a:gd name="T43" fmla="*/ 0 h 277"/>
                <a:gd name="T44" fmla="*/ 47 w 403"/>
                <a:gd name="T45" fmla="*/ 10 h 277"/>
                <a:gd name="T46" fmla="*/ 37 w 403"/>
                <a:gd name="T47" fmla="*/ 16 h 277"/>
                <a:gd name="T48" fmla="*/ 51 w 403"/>
                <a:gd name="T49" fmla="*/ 277 h 277"/>
                <a:gd name="T50" fmla="*/ 78 w 403"/>
                <a:gd name="T51" fmla="*/ 0 h 277"/>
                <a:gd name="T52" fmla="*/ 51 w 403"/>
                <a:gd name="T53" fmla="*/ 277 h 277"/>
                <a:gd name="T54" fmla="*/ 133 w 403"/>
                <a:gd name="T55" fmla="*/ 277 h 277"/>
                <a:gd name="T56" fmla="*/ 106 w 403"/>
                <a:gd name="T57" fmla="*/ 0 h 277"/>
                <a:gd name="T58" fmla="*/ 160 w 403"/>
                <a:gd name="T59" fmla="*/ 277 h 277"/>
                <a:gd name="T60" fmla="*/ 187 w 403"/>
                <a:gd name="T61" fmla="*/ 0 h 277"/>
                <a:gd name="T62" fmla="*/ 160 w 403"/>
                <a:gd name="T63" fmla="*/ 277 h 277"/>
                <a:gd name="T64" fmla="*/ 241 w 403"/>
                <a:gd name="T65" fmla="*/ 277 h 277"/>
                <a:gd name="T66" fmla="*/ 214 w 403"/>
                <a:gd name="T67" fmla="*/ 0 h 277"/>
                <a:gd name="T68" fmla="*/ 268 w 403"/>
                <a:gd name="T69" fmla="*/ 277 h 277"/>
                <a:gd name="T70" fmla="*/ 295 w 403"/>
                <a:gd name="T71" fmla="*/ 0 h 277"/>
                <a:gd name="T72" fmla="*/ 268 w 403"/>
                <a:gd name="T73" fmla="*/ 277 h 277"/>
                <a:gd name="T74" fmla="*/ 349 w 403"/>
                <a:gd name="T75" fmla="*/ 277 h 277"/>
                <a:gd name="T76" fmla="*/ 322 w 403"/>
                <a:gd name="T77" fmla="*/ 0 h 277"/>
                <a:gd name="T78" fmla="*/ 376 w 403"/>
                <a:gd name="T79" fmla="*/ 277 h 277"/>
                <a:gd name="T80" fmla="*/ 403 w 403"/>
                <a:gd name="T81" fmla="*/ 0 h 277"/>
                <a:gd name="T82" fmla="*/ 376 w 403"/>
                <a:gd name="T83" fmla="*/ 277 h 277"/>
                <a:gd name="T84" fmla="*/ 27 w 403"/>
                <a:gd name="T85" fmla="*/ 277 h 277"/>
                <a:gd name="T86" fmla="*/ 0 w 403"/>
                <a:gd name="T87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3" h="277">
                  <a:moveTo>
                    <a:pt x="356" y="10"/>
                  </a:moveTo>
                  <a:lnTo>
                    <a:pt x="359" y="0"/>
                  </a:lnTo>
                  <a:lnTo>
                    <a:pt x="366" y="0"/>
                  </a:lnTo>
                  <a:lnTo>
                    <a:pt x="369" y="10"/>
                  </a:lnTo>
                  <a:lnTo>
                    <a:pt x="366" y="16"/>
                  </a:lnTo>
                  <a:lnTo>
                    <a:pt x="359" y="16"/>
                  </a:lnTo>
                  <a:lnTo>
                    <a:pt x="356" y="10"/>
                  </a:lnTo>
                  <a:close/>
                  <a:moveTo>
                    <a:pt x="302" y="10"/>
                  </a:moveTo>
                  <a:lnTo>
                    <a:pt x="305" y="0"/>
                  </a:lnTo>
                  <a:lnTo>
                    <a:pt x="312" y="0"/>
                  </a:lnTo>
                  <a:lnTo>
                    <a:pt x="314" y="10"/>
                  </a:lnTo>
                  <a:lnTo>
                    <a:pt x="312" y="16"/>
                  </a:lnTo>
                  <a:lnTo>
                    <a:pt x="305" y="16"/>
                  </a:lnTo>
                  <a:lnTo>
                    <a:pt x="302" y="10"/>
                  </a:lnTo>
                  <a:close/>
                  <a:moveTo>
                    <a:pt x="248" y="10"/>
                  </a:moveTo>
                  <a:lnTo>
                    <a:pt x="251" y="0"/>
                  </a:lnTo>
                  <a:lnTo>
                    <a:pt x="258" y="0"/>
                  </a:lnTo>
                  <a:lnTo>
                    <a:pt x="260" y="10"/>
                  </a:lnTo>
                  <a:lnTo>
                    <a:pt x="258" y="16"/>
                  </a:lnTo>
                  <a:lnTo>
                    <a:pt x="251" y="16"/>
                  </a:lnTo>
                  <a:lnTo>
                    <a:pt x="248" y="10"/>
                  </a:lnTo>
                  <a:close/>
                  <a:moveTo>
                    <a:pt x="194" y="10"/>
                  </a:moveTo>
                  <a:lnTo>
                    <a:pt x="196" y="0"/>
                  </a:lnTo>
                  <a:lnTo>
                    <a:pt x="204" y="0"/>
                  </a:lnTo>
                  <a:lnTo>
                    <a:pt x="206" y="10"/>
                  </a:lnTo>
                  <a:lnTo>
                    <a:pt x="204" y="16"/>
                  </a:lnTo>
                  <a:lnTo>
                    <a:pt x="196" y="16"/>
                  </a:lnTo>
                  <a:lnTo>
                    <a:pt x="194" y="10"/>
                  </a:lnTo>
                  <a:close/>
                  <a:moveTo>
                    <a:pt x="140" y="10"/>
                  </a:moveTo>
                  <a:lnTo>
                    <a:pt x="142" y="0"/>
                  </a:lnTo>
                  <a:lnTo>
                    <a:pt x="150" y="0"/>
                  </a:lnTo>
                  <a:lnTo>
                    <a:pt x="152" y="10"/>
                  </a:lnTo>
                  <a:lnTo>
                    <a:pt x="150" y="16"/>
                  </a:lnTo>
                  <a:lnTo>
                    <a:pt x="142" y="16"/>
                  </a:lnTo>
                  <a:lnTo>
                    <a:pt x="140" y="10"/>
                  </a:lnTo>
                  <a:close/>
                  <a:moveTo>
                    <a:pt x="86" y="10"/>
                  </a:moveTo>
                  <a:lnTo>
                    <a:pt x="91" y="0"/>
                  </a:lnTo>
                  <a:lnTo>
                    <a:pt x="96" y="0"/>
                  </a:lnTo>
                  <a:lnTo>
                    <a:pt x="101" y="10"/>
                  </a:lnTo>
                  <a:lnTo>
                    <a:pt x="96" y="16"/>
                  </a:lnTo>
                  <a:lnTo>
                    <a:pt x="91" y="16"/>
                  </a:lnTo>
                  <a:lnTo>
                    <a:pt x="86" y="10"/>
                  </a:lnTo>
                  <a:close/>
                  <a:moveTo>
                    <a:pt x="32" y="10"/>
                  </a:moveTo>
                  <a:lnTo>
                    <a:pt x="37" y="0"/>
                  </a:lnTo>
                  <a:lnTo>
                    <a:pt x="42" y="0"/>
                  </a:lnTo>
                  <a:lnTo>
                    <a:pt x="47" y="10"/>
                  </a:lnTo>
                  <a:lnTo>
                    <a:pt x="42" y="16"/>
                  </a:lnTo>
                  <a:lnTo>
                    <a:pt x="37" y="16"/>
                  </a:lnTo>
                  <a:lnTo>
                    <a:pt x="32" y="10"/>
                  </a:lnTo>
                  <a:close/>
                  <a:moveTo>
                    <a:pt x="51" y="277"/>
                  </a:moveTo>
                  <a:lnTo>
                    <a:pt x="78" y="277"/>
                  </a:lnTo>
                  <a:lnTo>
                    <a:pt x="78" y="0"/>
                  </a:lnTo>
                  <a:lnTo>
                    <a:pt x="51" y="0"/>
                  </a:lnTo>
                  <a:lnTo>
                    <a:pt x="51" y="277"/>
                  </a:lnTo>
                  <a:close/>
                  <a:moveTo>
                    <a:pt x="106" y="277"/>
                  </a:moveTo>
                  <a:lnTo>
                    <a:pt x="133" y="277"/>
                  </a:lnTo>
                  <a:lnTo>
                    <a:pt x="133" y="0"/>
                  </a:lnTo>
                  <a:lnTo>
                    <a:pt x="106" y="0"/>
                  </a:lnTo>
                  <a:lnTo>
                    <a:pt x="106" y="277"/>
                  </a:lnTo>
                  <a:close/>
                  <a:moveTo>
                    <a:pt x="160" y="277"/>
                  </a:moveTo>
                  <a:lnTo>
                    <a:pt x="187" y="277"/>
                  </a:lnTo>
                  <a:lnTo>
                    <a:pt x="187" y="0"/>
                  </a:lnTo>
                  <a:lnTo>
                    <a:pt x="160" y="0"/>
                  </a:lnTo>
                  <a:lnTo>
                    <a:pt x="160" y="277"/>
                  </a:lnTo>
                  <a:close/>
                  <a:moveTo>
                    <a:pt x="214" y="277"/>
                  </a:moveTo>
                  <a:lnTo>
                    <a:pt x="241" y="277"/>
                  </a:lnTo>
                  <a:lnTo>
                    <a:pt x="241" y="0"/>
                  </a:lnTo>
                  <a:lnTo>
                    <a:pt x="214" y="0"/>
                  </a:lnTo>
                  <a:lnTo>
                    <a:pt x="214" y="277"/>
                  </a:lnTo>
                  <a:close/>
                  <a:moveTo>
                    <a:pt x="268" y="277"/>
                  </a:moveTo>
                  <a:lnTo>
                    <a:pt x="295" y="277"/>
                  </a:lnTo>
                  <a:lnTo>
                    <a:pt x="295" y="0"/>
                  </a:lnTo>
                  <a:lnTo>
                    <a:pt x="268" y="0"/>
                  </a:lnTo>
                  <a:lnTo>
                    <a:pt x="268" y="277"/>
                  </a:lnTo>
                  <a:close/>
                  <a:moveTo>
                    <a:pt x="322" y="277"/>
                  </a:moveTo>
                  <a:lnTo>
                    <a:pt x="349" y="277"/>
                  </a:lnTo>
                  <a:lnTo>
                    <a:pt x="349" y="0"/>
                  </a:lnTo>
                  <a:lnTo>
                    <a:pt x="322" y="0"/>
                  </a:lnTo>
                  <a:lnTo>
                    <a:pt x="322" y="277"/>
                  </a:lnTo>
                  <a:close/>
                  <a:moveTo>
                    <a:pt x="376" y="277"/>
                  </a:moveTo>
                  <a:lnTo>
                    <a:pt x="403" y="277"/>
                  </a:lnTo>
                  <a:lnTo>
                    <a:pt x="403" y="0"/>
                  </a:lnTo>
                  <a:lnTo>
                    <a:pt x="376" y="0"/>
                  </a:lnTo>
                  <a:lnTo>
                    <a:pt x="376" y="277"/>
                  </a:lnTo>
                  <a:close/>
                  <a:moveTo>
                    <a:pt x="0" y="277"/>
                  </a:moveTo>
                  <a:lnTo>
                    <a:pt x="27" y="277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27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801" name="Freeform 193"/>
            <p:cNvSpPr>
              <a:spLocks noEditPoints="1"/>
            </p:cNvSpPr>
            <p:nvPr/>
          </p:nvSpPr>
          <p:spPr bwMode="auto">
            <a:xfrm>
              <a:off x="4887" y="2246"/>
              <a:ext cx="376" cy="35"/>
            </a:xfrm>
            <a:custGeom>
              <a:avLst/>
              <a:gdLst>
                <a:gd name="T0" fmla="*/ 322 w 376"/>
                <a:gd name="T1" fmla="*/ 35 h 35"/>
                <a:gd name="T2" fmla="*/ 376 w 376"/>
                <a:gd name="T3" fmla="*/ 35 h 35"/>
                <a:gd name="T4" fmla="*/ 376 w 376"/>
                <a:gd name="T5" fmla="*/ 0 h 35"/>
                <a:gd name="T6" fmla="*/ 322 w 376"/>
                <a:gd name="T7" fmla="*/ 0 h 35"/>
                <a:gd name="T8" fmla="*/ 322 w 376"/>
                <a:gd name="T9" fmla="*/ 35 h 35"/>
                <a:gd name="T10" fmla="*/ 243 w 376"/>
                <a:gd name="T11" fmla="*/ 35 h 35"/>
                <a:gd name="T12" fmla="*/ 295 w 376"/>
                <a:gd name="T13" fmla="*/ 35 h 35"/>
                <a:gd name="T14" fmla="*/ 295 w 376"/>
                <a:gd name="T15" fmla="*/ 0 h 35"/>
                <a:gd name="T16" fmla="*/ 243 w 376"/>
                <a:gd name="T17" fmla="*/ 0 h 35"/>
                <a:gd name="T18" fmla="*/ 243 w 376"/>
                <a:gd name="T19" fmla="*/ 35 h 35"/>
                <a:gd name="T20" fmla="*/ 162 w 376"/>
                <a:gd name="T21" fmla="*/ 35 h 35"/>
                <a:gd name="T22" fmla="*/ 216 w 376"/>
                <a:gd name="T23" fmla="*/ 35 h 35"/>
                <a:gd name="T24" fmla="*/ 216 w 376"/>
                <a:gd name="T25" fmla="*/ 0 h 35"/>
                <a:gd name="T26" fmla="*/ 162 w 376"/>
                <a:gd name="T27" fmla="*/ 0 h 35"/>
                <a:gd name="T28" fmla="*/ 162 w 376"/>
                <a:gd name="T29" fmla="*/ 35 h 35"/>
                <a:gd name="T30" fmla="*/ 81 w 376"/>
                <a:gd name="T31" fmla="*/ 35 h 35"/>
                <a:gd name="T32" fmla="*/ 135 w 376"/>
                <a:gd name="T33" fmla="*/ 35 h 35"/>
                <a:gd name="T34" fmla="*/ 135 w 376"/>
                <a:gd name="T35" fmla="*/ 0 h 35"/>
                <a:gd name="T36" fmla="*/ 81 w 376"/>
                <a:gd name="T37" fmla="*/ 0 h 35"/>
                <a:gd name="T38" fmla="*/ 81 w 376"/>
                <a:gd name="T39" fmla="*/ 35 h 35"/>
                <a:gd name="T40" fmla="*/ 0 w 376"/>
                <a:gd name="T41" fmla="*/ 35 h 35"/>
                <a:gd name="T42" fmla="*/ 54 w 376"/>
                <a:gd name="T43" fmla="*/ 35 h 35"/>
                <a:gd name="T44" fmla="*/ 54 w 376"/>
                <a:gd name="T45" fmla="*/ 0 h 35"/>
                <a:gd name="T46" fmla="*/ 0 w 376"/>
                <a:gd name="T47" fmla="*/ 0 h 35"/>
                <a:gd name="T48" fmla="*/ 0 w 376"/>
                <a:gd name="T4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6" h="35">
                  <a:moveTo>
                    <a:pt x="322" y="35"/>
                  </a:moveTo>
                  <a:lnTo>
                    <a:pt x="376" y="35"/>
                  </a:lnTo>
                  <a:lnTo>
                    <a:pt x="376" y="0"/>
                  </a:lnTo>
                  <a:lnTo>
                    <a:pt x="322" y="0"/>
                  </a:lnTo>
                  <a:lnTo>
                    <a:pt x="322" y="35"/>
                  </a:lnTo>
                  <a:close/>
                  <a:moveTo>
                    <a:pt x="243" y="35"/>
                  </a:moveTo>
                  <a:lnTo>
                    <a:pt x="295" y="35"/>
                  </a:lnTo>
                  <a:lnTo>
                    <a:pt x="295" y="0"/>
                  </a:lnTo>
                  <a:lnTo>
                    <a:pt x="243" y="0"/>
                  </a:lnTo>
                  <a:lnTo>
                    <a:pt x="243" y="35"/>
                  </a:lnTo>
                  <a:close/>
                  <a:moveTo>
                    <a:pt x="162" y="35"/>
                  </a:moveTo>
                  <a:lnTo>
                    <a:pt x="216" y="35"/>
                  </a:lnTo>
                  <a:lnTo>
                    <a:pt x="216" y="0"/>
                  </a:lnTo>
                  <a:lnTo>
                    <a:pt x="162" y="0"/>
                  </a:lnTo>
                  <a:lnTo>
                    <a:pt x="162" y="35"/>
                  </a:lnTo>
                  <a:close/>
                  <a:moveTo>
                    <a:pt x="81" y="35"/>
                  </a:moveTo>
                  <a:lnTo>
                    <a:pt x="135" y="35"/>
                  </a:lnTo>
                  <a:lnTo>
                    <a:pt x="135" y="0"/>
                  </a:lnTo>
                  <a:lnTo>
                    <a:pt x="81" y="0"/>
                  </a:lnTo>
                  <a:lnTo>
                    <a:pt x="81" y="35"/>
                  </a:lnTo>
                  <a:close/>
                  <a:moveTo>
                    <a:pt x="0" y="35"/>
                  </a:moveTo>
                  <a:lnTo>
                    <a:pt x="54" y="35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802" name="Rectangle 194"/>
            <p:cNvSpPr>
              <a:spLocks noChangeArrowheads="1"/>
            </p:cNvSpPr>
            <p:nvPr/>
          </p:nvSpPr>
          <p:spPr bwMode="auto">
            <a:xfrm>
              <a:off x="1158" y="1693"/>
              <a:ext cx="5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i="0">
                  <a:solidFill>
                    <a:srgbClr val="FF0000"/>
                  </a:solidFill>
                  <a:latin typeface="Arial" charset="0"/>
                </a:rPr>
                <a:t>10.10.10.1</a:t>
              </a:r>
              <a:endParaRPr lang="en-US"/>
            </a:p>
          </p:txBody>
        </p:sp>
        <p:sp>
          <p:nvSpPr>
            <p:cNvPr id="324803" name="Line 195"/>
            <p:cNvSpPr>
              <a:spLocks noChangeShapeType="1"/>
            </p:cNvSpPr>
            <p:nvPr/>
          </p:nvSpPr>
          <p:spPr bwMode="auto">
            <a:xfrm>
              <a:off x="2771" y="2106"/>
              <a:ext cx="79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804" name="Line 196"/>
            <p:cNvSpPr>
              <a:spLocks noChangeShapeType="1"/>
            </p:cNvSpPr>
            <p:nvPr/>
          </p:nvSpPr>
          <p:spPr bwMode="auto">
            <a:xfrm>
              <a:off x="1389" y="2315"/>
              <a:ext cx="951" cy="143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805" name="Line 197"/>
            <p:cNvSpPr>
              <a:spLocks noChangeShapeType="1"/>
            </p:cNvSpPr>
            <p:nvPr/>
          </p:nvSpPr>
          <p:spPr bwMode="auto">
            <a:xfrm>
              <a:off x="4000" y="2106"/>
              <a:ext cx="86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806" name="Line 198"/>
            <p:cNvSpPr>
              <a:spLocks noChangeShapeType="1"/>
            </p:cNvSpPr>
            <p:nvPr/>
          </p:nvSpPr>
          <p:spPr bwMode="auto">
            <a:xfrm flipV="1">
              <a:off x="3786" y="2315"/>
              <a:ext cx="1" cy="122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807" name="Line 199"/>
            <p:cNvSpPr>
              <a:spLocks noChangeShapeType="1"/>
            </p:cNvSpPr>
            <p:nvPr/>
          </p:nvSpPr>
          <p:spPr bwMode="auto">
            <a:xfrm flipV="1">
              <a:off x="2557" y="2315"/>
              <a:ext cx="1" cy="122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808" name="Line 200"/>
            <p:cNvSpPr>
              <a:spLocks noChangeShapeType="1"/>
            </p:cNvSpPr>
            <p:nvPr/>
          </p:nvSpPr>
          <p:spPr bwMode="auto">
            <a:xfrm>
              <a:off x="2771" y="3748"/>
              <a:ext cx="79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809" name="Line 201"/>
            <p:cNvSpPr>
              <a:spLocks noChangeShapeType="1"/>
            </p:cNvSpPr>
            <p:nvPr/>
          </p:nvSpPr>
          <p:spPr bwMode="auto">
            <a:xfrm flipV="1">
              <a:off x="4000" y="2315"/>
              <a:ext cx="1076" cy="143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810" name="Rectangle 202"/>
            <p:cNvSpPr>
              <a:spLocks noChangeArrowheads="1"/>
            </p:cNvSpPr>
            <p:nvPr/>
          </p:nvSpPr>
          <p:spPr bwMode="auto">
            <a:xfrm>
              <a:off x="2296" y="1693"/>
              <a:ext cx="5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i="0">
                  <a:solidFill>
                    <a:srgbClr val="FF0000"/>
                  </a:solidFill>
                  <a:latin typeface="Arial" charset="0"/>
                </a:rPr>
                <a:t>10.10.10.2</a:t>
              </a:r>
              <a:endParaRPr lang="en-US"/>
            </a:p>
          </p:txBody>
        </p:sp>
        <p:sp>
          <p:nvSpPr>
            <p:cNvPr id="324811" name="Rectangle 203"/>
            <p:cNvSpPr>
              <a:spLocks noChangeArrowheads="1"/>
            </p:cNvSpPr>
            <p:nvPr/>
          </p:nvSpPr>
          <p:spPr bwMode="auto">
            <a:xfrm>
              <a:off x="3525" y="1693"/>
              <a:ext cx="5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i="0">
                  <a:solidFill>
                    <a:srgbClr val="FF0000"/>
                  </a:solidFill>
                  <a:latin typeface="Arial" charset="0"/>
                </a:rPr>
                <a:t>10.10.10.4</a:t>
              </a:r>
              <a:endParaRPr lang="en-US"/>
            </a:p>
          </p:txBody>
        </p:sp>
        <p:sp>
          <p:nvSpPr>
            <p:cNvPr id="324812" name="Rectangle 204"/>
            <p:cNvSpPr>
              <a:spLocks noChangeArrowheads="1"/>
            </p:cNvSpPr>
            <p:nvPr/>
          </p:nvSpPr>
          <p:spPr bwMode="auto">
            <a:xfrm>
              <a:off x="4845" y="1693"/>
              <a:ext cx="5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i="0">
                  <a:solidFill>
                    <a:srgbClr val="FF0000"/>
                  </a:solidFill>
                  <a:latin typeface="Arial" charset="0"/>
                </a:rPr>
                <a:t>10.10.10.6</a:t>
              </a:r>
              <a:endParaRPr lang="en-US"/>
            </a:p>
          </p:txBody>
        </p:sp>
        <p:sp>
          <p:nvSpPr>
            <p:cNvPr id="324813" name="Rectangle 205"/>
            <p:cNvSpPr>
              <a:spLocks noChangeArrowheads="1"/>
            </p:cNvSpPr>
            <p:nvPr/>
          </p:nvSpPr>
          <p:spPr bwMode="auto">
            <a:xfrm>
              <a:off x="2326" y="4034"/>
              <a:ext cx="65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i="0">
                  <a:solidFill>
                    <a:srgbClr val="FF0000"/>
                  </a:solidFill>
                  <a:latin typeface="Arial" charset="0"/>
                </a:rPr>
                <a:t>10.10.10.3</a:t>
              </a:r>
              <a:endParaRPr lang="en-US"/>
            </a:p>
          </p:txBody>
        </p:sp>
        <p:sp>
          <p:nvSpPr>
            <p:cNvPr id="324814" name="Rectangle 206"/>
            <p:cNvSpPr>
              <a:spLocks noChangeArrowheads="1"/>
            </p:cNvSpPr>
            <p:nvPr/>
          </p:nvSpPr>
          <p:spPr bwMode="auto">
            <a:xfrm>
              <a:off x="3587" y="4034"/>
              <a:ext cx="5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i="0">
                  <a:solidFill>
                    <a:srgbClr val="FF0000"/>
                  </a:solidFill>
                  <a:latin typeface="Arial" charset="0"/>
                </a:rPr>
                <a:t>10.10.10.5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4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4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4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773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909BB-9AAF-E248-81B9-6E2147BC69E3}" type="slidenum">
              <a:rPr lang="en-US"/>
              <a:pPr/>
              <a:t>21</a:t>
            </a:fld>
            <a:endParaRPr lang="en-US"/>
          </a:p>
        </p:txBody>
      </p:sp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Dissemination of LSA-Update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router sends and refloods LSA-Updates, whenever the topology or link cost changes. (If a received LSA does not contain new information, the router will not flood the packet)</a:t>
            </a:r>
          </a:p>
          <a:p>
            <a:r>
              <a:rPr lang="en-US"/>
              <a:t>Exception: Infrequently (every 30 minutes), a router will flood LSAs even if there are not new changes. </a:t>
            </a:r>
          </a:p>
          <a:p>
            <a:r>
              <a:rPr lang="en-US"/>
              <a:t>Acknowledgements of LSA-updates:	</a:t>
            </a:r>
          </a:p>
          <a:p>
            <a:pPr lvl="2"/>
            <a:r>
              <a:rPr lang="en-US"/>
              <a:t>explicit ACK, or</a:t>
            </a:r>
          </a:p>
          <a:p>
            <a:pPr lvl="2"/>
            <a:r>
              <a:rPr lang="en-US"/>
              <a:t>implicit via reception of an LSA-Update</a:t>
            </a:r>
          </a:p>
          <a:p>
            <a:pPr lvl="2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Shortest path routing</a:t>
            </a:r>
            <a:br>
              <a:rPr lang="en-US" sz="4000"/>
            </a:br>
            <a:r>
              <a:rPr lang="en-US" sz="4000"/>
              <a:t>and link weight selection</a:t>
            </a:r>
          </a:p>
        </p:txBody>
      </p:sp>
      <p:pic>
        <p:nvPicPr>
          <p:cNvPr id="96262" name="Picture 6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2209800"/>
            <a:ext cx="6329363" cy="3198813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8875462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Traffic engineering framework</a:t>
            </a:r>
          </a:p>
        </p:txBody>
      </p:sp>
      <p:pic>
        <p:nvPicPr>
          <p:cNvPr id="98308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2463" y="2114550"/>
            <a:ext cx="5299075" cy="38481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7175047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99475" cy="4078288"/>
          </a:xfrm>
        </p:spPr>
        <p:txBody>
          <a:bodyPr/>
          <a:lstStyle/>
          <a:p>
            <a:r>
              <a:rPr lang="en-US" sz="2200"/>
              <a:t>To improve scalability, AS may be partitioned into </a:t>
            </a:r>
            <a:r>
              <a:rPr lang="en-US" sz="2200" i="1"/>
              <a:t>areas</a:t>
            </a:r>
          </a:p>
          <a:p>
            <a:pPr lvl="1"/>
            <a:r>
              <a:rPr lang="en-US" sz="1800"/>
              <a:t>Area is identified by 32-bit Area ID</a:t>
            </a:r>
          </a:p>
          <a:p>
            <a:pPr lvl="1"/>
            <a:r>
              <a:rPr lang="en-US" sz="1800"/>
              <a:t>Router in area only knows complete topology inside area &amp; limits the flooding of link-state information to area</a:t>
            </a:r>
          </a:p>
          <a:p>
            <a:pPr lvl="1"/>
            <a:r>
              <a:rPr lang="en-US" sz="1800" i="1"/>
              <a:t>Area border routers</a:t>
            </a:r>
            <a:r>
              <a:rPr lang="en-US" sz="1800"/>
              <a:t> summarize info from other areas</a:t>
            </a:r>
          </a:p>
          <a:p>
            <a:r>
              <a:rPr lang="en-US" sz="2200"/>
              <a:t>Each area must be connected to </a:t>
            </a:r>
            <a:r>
              <a:rPr lang="en-US" sz="2200" i="1"/>
              <a:t>backbone area</a:t>
            </a:r>
            <a:r>
              <a:rPr lang="en-US" sz="2200"/>
              <a:t> (0.0.0.0)</a:t>
            </a:r>
          </a:p>
          <a:p>
            <a:pPr lvl="1"/>
            <a:r>
              <a:rPr lang="en-US" sz="1800"/>
              <a:t>Distributes routing info between areas</a:t>
            </a:r>
          </a:p>
          <a:p>
            <a:r>
              <a:rPr lang="en-US" sz="2200" i="1"/>
              <a:t>Internal router</a:t>
            </a:r>
            <a:r>
              <a:rPr lang="en-US" sz="2200"/>
              <a:t> has all links to nets within the same area</a:t>
            </a:r>
          </a:p>
          <a:p>
            <a:r>
              <a:rPr lang="en-US" sz="2200" i="1"/>
              <a:t>Area border router</a:t>
            </a:r>
            <a:r>
              <a:rPr lang="en-US" sz="2200"/>
              <a:t> has links to more than one area</a:t>
            </a:r>
          </a:p>
          <a:p>
            <a:r>
              <a:rPr lang="en-US" sz="2200" i="1"/>
              <a:t>Backbone router</a:t>
            </a:r>
            <a:r>
              <a:rPr lang="en-US" sz="2200"/>
              <a:t> has links connected to the backbone</a:t>
            </a:r>
          </a:p>
          <a:p>
            <a:r>
              <a:rPr lang="en-US" sz="2200" i="1"/>
              <a:t>Autonomous system boundary (ASB) router</a:t>
            </a:r>
            <a:r>
              <a:rPr lang="en-US" sz="2200"/>
              <a:t> has links to another autonomous system. 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OSPF </a:t>
            </a:r>
            <a:r>
              <a:rPr lang="en-US" dirty="0" smtClean="0"/>
              <a:t>areas (slides by Leon-Garcia &amp; </a:t>
            </a:r>
            <a:r>
              <a:rPr lang="en-US" dirty="0" err="1" smtClean="0"/>
              <a:t>Widjaja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011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0" y="4611688"/>
            <a:ext cx="3352800" cy="2339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/>
              <a:t>ASB:  4</a:t>
            </a:r>
          </a:p>
          <a:p>
            <a:pPr eaLnBrk="0" hangingPunct="0"/>
            <a:r>
              <a:rPr lang="en-US" sz="2400" dirty="0"/>
              <a:t>ABR: 3, 6, and 8</a:t>
            </a:r>
          </a:p>
          <a:p>
            <a:pPr eaLnBrk="0" hangingPunct="0"/>
            <a:r>
              <a:rPr lang="en-US" sz="2400" dirty="0"/>
              <a:t>IR:  1,2,7</a:t>
            </a:r>
          </a:p>
          <a:p>
            <a:pPr eaLnBrk="0" hangingPunct="0"/>
            <a:r>
              <a:rPr lang="en-US" sz="2400" dirty="0"/>
              <a:t>BBR: 3,4,5,6,8</a:t>
            </a:r>
          </a:p>
        </p:txBody>
      </p:sp>
      <p:sp>
        <p:nvSpPr>
          <p:cNvPr id="9219" name="Oval 3"/>
          <p:cNvSpPr>
            <a:spLocks noChangeArrowheads="1"/>
          </p:cNvSpPr>
          <p:nvPr/>
        </p:nvSpPr>
        <p:spPr bwMode="auto">
          <a:xfrm>
            <a:off x="1270000" y="1384300"/>
            <a:ext cx="2176463" cy="2779713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5857875" y="1487488"/>
            <a:ext cx="2090738" cy="2681287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3509963" y="1982788"/>
            <a:ext cx="2262187" cy="2314575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3571875" y="4395788"/>
            <a:ext cx="2309813" cy="15240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466975" y="1887538"/>
            <a:ext cx="363538" cy="346075"/>
          </a:xfrm>
          <a:prstGeom prst="rect">
            <a:avLst/>
          </a:prstGeom>
          <a:solidFill>
            <a:srgbClr val="FF9900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2146300" y="2986088"/>
            <a:ext cx="363538" cy="349250"/>
          </a:xfrm>
          <a:prstGeom prst="rect">
            <a:avLst/>
          </a:prstGeom>
          <a:solidFill>
            <a:srgbClr val="FF9900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6964363" y="2517775"/>
            <a:ext cx="361950" cy="346075"/>
          </a:xfrm>
          <a:prstGeom prst="rect">
            <a:avLst/>
          </a:prstGeom>
          <a:solidFill>
            <a:srgbClr val="FF9900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4038600" y="3155950"/>
            <a:ext cx="365125" cy="346075"/>
          </a:xfrm>
          <a:prstGeom prst="rect">
            <a:avLst/>
          </a:prstGeom>
          <a:solidFill>
            <a:srgbClr val="FF9900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5003800" y="3263900"/>
            <a:ext cx="365125" cy="346075"/>
          </a:xfrm>
          <a:prstGeom prst="rect">
            <a:avLst/>
          </a:prstGeom>
          <a:solidFill>
            <a:srgbClr val="FF9900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3609975" y="2752725"/>
            <a:ext cx="569913" cy="4032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4206875" y="3503613"/>
            <a:ext cx="366713" cy="698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4741863" y="3611563"/>
            <a:ext cx="385762" cy="59055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4398963" y="3298825"/>
            <a:ext cx="596900" cy="13335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5214938" y="2708275"/>
            <a:ext cx="385762" cy="5556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Oval 17"/>
          <p:cNvSpPr>
            <a:spLocks noChangeArrowheads="1"/>
          </p:cNvSpPr>
          <p:nvPr/>
        </p:nvSpPr>
        <p:spPr bwMode="auto">
          <a:xfrm>
            <a:off x="2498725" y="2492375"/>
            <a:ext cx="466725" cy="379413"/>
          </a:xfrm>
          <a:prstGeom prst="ellipse">
            <a:avLst/>
          </a:prstGeom>
          <a:solidFill>
            <a:schemeClr val="accent2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2630488" y="2232025"/>
            <a:ext cx="68262" cy="2508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 flipV="1">
            <a:off x="2303463" y="2708275"/>
            <a:ext cx="195262" cy="27781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 flipH="1" flipV="1">
            <a:off x="2963863" y="2708275"/>
            <a:ext cx="285750" cy="4445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Oval 21"/>
          <p:cNvSpPr>
            <a:spLocks noChangeArrowheads="1"/>
          </p:cNvSpPr>
          <p:nvPr/>
        </p:nvSpPr>
        <p:spPr bwMode="auto">
          <a:xfrm>
            <a:off x="1643063" y="1887538"/>
            <a:ext cx="466725" cy="381000"/>
          </a:xfrm>
          <a:prstGeom prst="ellipse">
            <a:avLst/>
          </a:prstGeom>
          <a:solidFill>
            <a:schemeClr val="accent2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8" name="Oval 22"/>
          <p:cNvSpPr>
            <a:spLocks noChangeArrowheads="1"/>
          </p:cNvSpPr>
          <p:nvPr/>
        </p:nvSpPr>
        <p:spPr bwMode="auto">
          <a:xfrm>
            <a:off x="2033588" y="3611563"/>
            <a:ext cx="466725" cy="381000"/>
          </a:xfrm>
          <a:prstGeom prst="ellipse">
            <a:avLst/>
          </a:prstGeom>
          <a:solidFill>
            <a:schemeClr val="accent2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9" name="Oval 23"/>
          <p:cNvSpPr>
            <a:spLocks noChangeArrowheads="1"/>
          </p:cNvSpPr>
          <p:nvPr/>
        </p:nvSpPr>
        <p:spPr bwMode="auto">
          <a:xfrm>
            <a:off x="6135688" y="2482850"/>
            <a:ext cx="466725" cy="381000"/>
          </a:xfrm>
          <a:prstGeom prst="ellipse">
            <a:avLst/>
          </a:prstGeom>
          <a:solidFill>
            <a:schemeClr val="accent2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0" name="Oval 24"/>
          <p:cNvSpPr>
            <a:spLocks noChangeArrowheads="1"/>
          </p:cNvSpPr>
          <p:nvPr/>
        </p:nvSpPr>
        <p:spPr bwMode="auto">
          <a:xfrm>
            <a:off x="6861175" y="1887538"/>
            <a:ext cx="465138" cy="381000"/>
          </a:xfrm>
          <a:prstGeom prst="ellipse">
            <a:avLst/>
          </a:prstGeom>
          <a:solidFill>
            <a:schemeClr val="accent2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1" name="Oval 25"/>
          <p:cNvSpPr>
            <a:spLocks noChangeArrowheads="1"/>
          </p:cNvSpPr>
          <p:nvPr/>
        </p:nvSpPr>
        <p:spPr bwMode="auto">
          <a:xfrm>
            <a:off x="6964363" y="3052763"/>
            <a:ext cx="466725" cy="381000"/>
          </a:xfrm>
          <a:prstGeom prst="ellipse">
            <a:avLst/>
          </a:prstGeom>
          <a:solidFill>
            <a:schemeClr val="accent2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2" name="Oval 26"/>
          <p:cNvSpPr>
            <a:spLocks noChangeArrowheads="1"/>
          </p:cNvSpPr>
          <p:nvPr/>
        </p:nvSpPr>
        <p:spPr bwMode="auto">
          <a:xfrm>
            <a:off x="4462463" y="4948238"/>
            <a:ext cx="465137" cy="381000"/>
          </a:xfrm>
          <a:prstGeom prst="ellipse">
            <a:avLst/>
          </a:prstGeom>
          <a:solidFill>
            <a:schemeClr val="accent2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>
            <a:off x="2108200" y="2101850"/>
            <a:ext cx="36195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>
            <a:off x="2303463" y="3333750"/>
            <a:ext cx="1587" cy="27781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>
            <a:off x="5964238" y="2708275"/>
            <a:ext cx="17145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Line 30"/>
          <p:cNvSpPr>
            <a:spLocks noChangeShapeType="1"/>
          </p:cNvSpPr>
          <p:nvPr/>
        </p:nvSpPr>
        <p:spPr bwMode="auto">
          <a:xfrm>
            <a:off x="6600825" y="2708275"/>
            <a:ext cx="363538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Line 31"/>
          <p:cNvSpPr>
            <a:spLocks noChangeShapeType="1"/>
          </p:cNvSpPr>
          <p:nvPr/>
        </p:nvSpPr>
        <p:spPr bwMode="auto">
          <a:xfrm flipV="1">
            <a:off x="7143750" y="2266950"/>
            <a:ext cx="1588" cy="2508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>
            <a:off x="7143750" y="2862263"/>
            <a:ext cx="1588" cy="190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>
            <a:off x="4687888" y="4546600"/>
            <a:ext cx="1587" cy="41433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>
            <a:off x="1862138" y="4256088"/>
            <a:ext cx="9652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Area 0.0.0.1</a:t>
            </a:r>
            <a:endParaRPr lang="en-US" sz="2400"/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7373938" y="4081463"/>
            <a:ext cx="9652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Area 0.0.0.2</a:t>
            </a:r>
            <a:endParaRPr lang="en-US" sz="2400"/>
          </a:p>
        </p:txBody>
      </p:sp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4271963" y="5989638"/>
            <a:ext cx="9652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Area 0.0.0.3</a:t>
            </a:r>
            <a:endParaRPr lang="en-US" sz="2400"/>
          </a:p>
        </p:txBody>
      </p:sp>
      <p:sp>
        <p:nvSpPr>
          <p:cNvPr id="9253" name="Rectangle 37"/>
          <p:cNvSpPr>
            <a:spLocks noChangeArrowheads="1"/>
          </p:cNvSpPr>
          <p:nvPr/>
        </p:nvSpPr>
        <p:spPr bwMode="auto">
          <a:xfrm>
            <a:off x="2470150" y="1905000"/>
            <a:ext cx="39052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4" name="Rectangle 38"/>
          <p:cNvSpPr>
            <a:spLocks noChangeArrowheads="1"/>
          </p:cNvSpPr>
          <p:nvPr/>
        </p:nvSpPr>
        <p:spPr bwMode="auto">
          <a:xfrm>
            <a:off x="2549525" y="1965325"/>
            <a:ext cx="2270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R1</a:t>
            </a:r>
            <a:endParaRPr lang="en-US" sz="2400"/>
          </a:p>
        </p:txBody>
      </p:sp>
      <p:sp>
        <p:nvSpPr>
          <p:cNvPr id="9255" name="Rectangle 39"/>
          <p:cNvSpPr>
            <a:spLocks noChangeArrowheads="1"/>
          </p:cNvSpPr>
          <p:nvPr/>
        </p:nvSpPr>
        <p:spPr bwMode="auto">
          <a:xfrm>
            <a:off x="2092325" y="3000375"/>
            <a:ext cx="3873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6" name="Rectangle 40"/>
          <p:cNvSpPr>
            <a:spLocks noChangeArrowheads="1"/>
          </p:cNvSpPr>
          <p:nvPr/>
        </p:nvSpPr>
        <p:spPr bwMode="auto">
          <a:xfrm>
            <a:off x="2209800" y="3060700"/>
            <a:ext cx="2270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R2</a:t>
            </a:r>
            <a:endParaRPr lang="en-US" sz="2400"/>
          </a:p>
        </p:txBody>
      </p:sp>
      <p:sp>
        <p:nvSpPr>
          <p:cNvPr id="9257" name="Rectangle 41"/>
          <p:cNvSpPr>
            <a:spLocks noChangeArrowheads="1"/>
          </p:cNvSpPr>
          <p:nvPr/>
        </p:nvSpPr>
        <p:spPr bwMode="auto">
          <a:xfrm>
            <a:off x="4021138" y="3175000"/>
            <a:ext cx="387350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8" name="Rectangle 42"/>
          <p:cNvSpPr>
            <a:spLocks noChangeArrowheads="1"/>
          </p:cNvSpPr>
          <p:nvPr/>
        </p:nvSpPr>
        <p:spPr bwMode="auto">
          <a:xfrm>
            <a:off x="4138613" y="3232150"/>
            <a:ext cx="2270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R4</a:t>
            </a:r>
            <a:endParaRPr lang="en-US" sz="2400"/>
          </a:p>
        </p:txBody>
      </p:sp>
      <p:sp>
        <p:nvSpPr>
          <p:cNvPr id="9259" name="Rectangle 43"/>
          <p:cNvSpPr>
            <a:spLocks noChangeArrowheads="1"/>
          </p:cNvSpPr>
          <p:nvPr/>
        </p:nvSpPr>
        <p:spPr bwMode="auto">
          <a:xfrm>
            <a:off x="5002213" y="3276600"/>
            <a:ext cx="38893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0" name="Rectangle 44"/>
          <p:cNvSpPr>
            <a:spLocks noChangeArrowheads="1"/>
          </p:cNvSpPr>
          <p:nvPr/>
        </p:nvSpPr>
        <p:spPr bwMode="auto">
          <a:xfrm>
            <a:off x="5081588" y="3335338"/>
            <a:ext cx="2270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R5</a:t>
            </a:r>
            <a:endParaRPr lang="en-US" sz="2400"/>
          </a:p>
        </p:txBody>
      </p:sp>
      <p:sp>
        <p:nvSpPr>
          <p:cNvPr id="9261" name="Rectangle 45"/>
          <p:cNvSpPr>
            <a:spLocks noChangeArrowheads="1"/>
          </p:cNvSpPr>
          <p:nvPr/>
        </p:nvSpPr>
        <p:spPr bwMode="auto">
          <a:xfrm>
            <a:off x="5600700" y="2525713"/>
            <a:ext cx="39052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2" name="Rectangle 46"/>
          <p:cNvSpPr>
            <a:spLocks noChangeArrowheads="1"/>
          </p:cNvSpPr>
          <p:nvPr/>
        </p:nvSpPr>
        <p:spPr bwMode="auto">
          <a:xfrm>
            <a:off x="6951663" y="2525713"/>
            <a:ext cx="38893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3" name="Rectangle 47"/>
          <p:cNvSpPr>
            <a:spLocks noChangeArrowheads="1"/>
          </p:cNvSpPr>
          <p:nvPr/>
        </p:nvSpPr>
        <p:spPr bwMode="auto">
          <a:xfrm>
            <a:off x="7029450" y="2584450"/>
            <a:ext cx="2270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R7</a:t>
            </a:r>
            <a:endParaRPr lang="en-US" sz="2400"/>
          </a:p>
        </p:txBody>
      </p:sp>
      <p:sp>
        <p:nvSpPr>
          <p:cNvPr id="9264" name="Rectangle 48"/>
          <p:cNvSpPr>
            <a:spLocks noChangeArrowheads="1"/>
          </p:cNvSpPr>
          <p:nvPr/>
        </p:nvSpPr>
        <p:spPr bwMode="auto">
          <a:xfrm>
            <a:off x="1693863" y="1928813"/>
            <a:ext cx="4000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5" name="Rectangle 49"/>
          <p:cNvSpPr>
            <a:spLocks noChangeArrowheads="1"/>
          </p:cNvSpPr>
          <p:nvPr/>
        </p:nvSpPr>
        <p:spPr bwMode="auto">
          <a:xfrm>
            <a:off x="1779588" y="1963738"/>
            <a:ext cx="2270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N1</a:t>
            </a:r>
            <a:endParaRPr lang="en-US" sz="2400"/>
          </a:p>
        </p:txBody>
      </p:sp>
      <p:sp>
        <p:nvSpPr>
          <p:cNvPr id="9266" name="Rectangle 50"/>
          <p:cNvSpPr>
            <a:spLocks noChangeArrowheads="1"/>
          </p:cNvSpPr>
          <p:nvPr/>
        </p:nvSpPr>
        <p:spPr bwMode="auto">
          <a:xfrm>
            <a:off x="2536825" y="2525713"/>
            <a:ext cx="3984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7" name="Rectangle 51"/>
          <p:cNvSpPr>
            <a:spLocks noChangeArrowheads="1"/>
          </p:cNvSpPr>
          <p:nvPr/>
        </p:nvSpPr>
        <p:spPr bwMode="auto">
          <a:xfrm>
            <a:off x="2608263" y="2584450"/>
            <a:ext cx="2270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N2</a:t>
            </a:r>
            <a:endParaRPr lang="en-US" sz="2400"/>
          </a:p>
        </p:txBody>
      </p:sp>
      <p:sp>
        <p:nvSpPr>
          <p:cNvPr id="9268" name="Rectangle 52"/>
          <p:cNvSpPr>
            <a:spLocks noChangeArrowheads="1"/>
          </p:cNvSpPr>
          <p:nvPr/>
        </p:nvSpPr>
        <p:spPr bwMode="auto">
          <a:xfrm>
            <a:off x="2163763" y="3703638"/>
            <a:ext cx="2270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N3</a:t>
            </a:r>
            <a:endParaRPr lang="en-US" sz="2400"/>
          </a:p>
        </p:txBody>
      </p:sp>
      <p:sp>
        <p:nvSpPr>
          <p:cNvPr id="9269" name="Rectangle 53"/>
          <p:cNvSpPr>
            <a:spLocks noChangeArrowheads="1"/>
          </p:cNvSpPr>
          <p:nvPr/>
        </p:nvSpPr>
        <p:spPr bwMode="auto">
          <a:xfrm>
            <a:off x="6269038" y="2571750"/>
            <a:ext cx="2270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N4</a:t>
            </a:r>
            <a:endParaRPr lang="en-US" sz="2400"/>
          </a:p>
        </p:txBody>
      </p:sp>
      <p:sp>
        <p:nvSpPr>
          <p:cNvPr id="9270" name="Rectangle 54"/>
          <p:cNvSpPr>
            <a:spLocks noChangeArrowheads="1"/>
          </p:cNvSpPr>
          <p:nvPr/>
        </p:nvSpPr>
        <p:spPr bwMode="auto">
          <a:xfrm>
            <a:off x="7010400" y="1989138"/>
            <a:ext cx="2270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N5</a:t>
            </a:r>
            <a:endParaRPr lang="en-US" sz="2400"/>
          </a:p>
        </p:txBody>
      </p:sp>
      <p:sp>
        <p:nvSpPr>
          <p:cNvPr id="9271" name="Rectangle 55"/>
          <p:cNvSpPr>
            <a:spLocks noChangeArrowheads="1"/>
          </p:cNvSpPr>
          <p:nvPr/>
        </p:nvSpPr>
        <p:spPr bwMode="auto">
          <a:xfrm>
            <a:off x="7088188" y="3135313"/>
            <a:ext cx="2270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N6</a:t>
            </a:r>
            <a:endParaRPr lang="en-US" sz="2400"/>
          </a:p>
        </p:txBody>
      </p:sp>
      <p:sp>
        <p:nvSpPr>
          <p:cNvPr id="9272" name="Rectangle 56"/>
          <p:cNvSpPr>
            <a:spLocks noChangeArrowheads="1"/>
          </p:cNvSpPr>
          <p:nvPr/>
        </p:nvSpPr>
        <p:spPr bwMode="auto">
          <a:xfrm>
            <a:off x="4565650" y="5021263"/>
            <a:ext cx="2587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600">
                <a:solidFill>
                  <a:srgbClr val="000000"/>
                </a:solidFill>
              </a:rPr>
              <a:t>N7</a:t>
            </a:r>
            <a:endParaRPr lang="en-US" sz="2800"/>
          </a:p>
        </p:txBody>
      </p:sp>
      <p:sp>
        <p:nvSpPr>
          <p:cNvPr id="9273" name="Line 57"/>
          <p:cNvSpPr>
            <a:spLocks noChangeShapeType="1"/>
          </p:cNvSpPr>
          <p:nvPr/>
        </p:nvSpPr>
        <p:spPr bwMode="auto">
          <a:xfrm flipV="1">
            <a:off x="4268788" y="1768475"/>
            <a:ext cx="176212" cy="14065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74" name="Rectangle 58"/>
          <p:cNvSpPr>
            <a:spLocks noChangeArrowheads="1"/>
          </p:cNvSpPr>
          <p:nvPr/>
        </p:nvSpPr>
        <p:spPr bwMode="auto">
          <a:xfrm>
            <a:off x="3849688" y="1539875"/>
            <a:ext cx="1143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To another AS</a:t>
            </a:r>
            <a:endParaRPr lang="en-US" sz="2400"/>
          </a:p>
        </p:txBody>
      </p:sp>
      <p:sp>
        <p:nvSpPr>
          <p:cNvPr id="9275" name="Rectangle 59"/>
          <p:cNvSpPr>
            <a:spLocks noChangeArrowheads="1"/>
          </p:cNvSpPr>
          <p:nvPr/>
        </p:nvSpPr>
        <p:spPr bwMode="auto">
          <a:xfrm>
            <a:off x="5149850" y="4187825"/>
            <a:ext cx="9652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Area 0.0.0.0</a:t>
            </a:r>
            <a:endParaRPr lang="en-US" sz="2400"/>
          </a:p>
        </p:txBody>
      </p:sp>
      <p:sp>
        <p:nvSpPr>
          <p:cNvPr id="9276" name="Text Box 60"/>
          <p:cNvSpPr txBox="1">
            <a:spLocks noChangeArrowheads="1"/>
          </p:cNvSpPr>
          <p:nvPr/>
        </p:nvSpPr>
        <p:spPr bwMode="auto">
          <a:xfrm>
            <a:off x="6442075" y="5516990"/>
            <a:ext cx="23971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>R = router  N = network</a:t>
            </a:r>
          </a:p>
        </p:txBody>
      </p:sp>
      <p:sp>
        <p:nvSpPr>
          <p:cNvPr id="9277" name="Rectangle 61"/>
          <p:cNvSpPr>
            <a:spLocks noChangeArrowheads="1"/>
          </p:cNvSpPr>
          <p:nvPr/>
        </p:nvSpPr>
        <p:spPr bwMode="auto">
          <a:xfrm>
            <a:off x="4538663" y="4202113"/>
            <a:ext cx="361950" cy="346075"/>
          </a:xfrm>
          <a:prstGeom prst="rect">
            <a:avLst/>
          </a:prstGeom>
          <a:solidFill>
            <a:srgbClr val="FF9900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8" name="Rectangle 62"/>
          <p:cNvSpPr>
            <a:spLocks noChangeArrowheads="1"/>
          </p:cNvSpPr>
          <p:nvPr/>
        </p:nvSpPr>
        <p:spPr bwMode="auto">
          <a:xfrm>
            <a:off x="4594225" y="4275138"/>
            <a:ext cx="2270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R8</a:t>
            </a:r>
            <a:endParaRPr lang="en-US" sz="2400"/>
          </a:p>
        </p:txBody>
      </p:sp>
      <p:sp>
        <p:nvSpPr>
          <p:cNvPr id="9279" name="Rectangle 63"/>
          <p:cNvSpPr>
            <a:spLocks noChangeArrowheads="1"/>
          </p:cNvSpPr>
          <p:nvPr/>
        </p:nvSpPr>
        <p:spPr bwMode="auto">
          <a:xfrm>
            <a:off x="3287713" y="2530475"/>
            <a:ext cx="365125" cy="347663"/>
          </a:xfrm>
          <a:prstGeom prst="rect">
            <a:avLst/>
          </a:prstGeom>
          <a:solidFill>
            <a:srgbClr val="FF9900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0" name="Rectangle 64"/>
          <p:cNvSpPr>
            <a:spLocks noChangeArrowheads="1"/>
          </p:cNvSpPr>
          <p:nvPr/>
        </p:nvSpPr>
        <p:spPr bwMode="auto">
          <a:xfrm>
            <a:off x="3365500" y="2584450"/>
            <a:ext cx="2270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R3</a:t>
            </a:r>
            <a:endParaRPr lang="en-US" sz="2400"/>
          </a:p>
        </p:txBody>
      </p:sp>
      <p:sp>
        <p:nvSpPr>
          <p:cNvPr id="9281" name="Rectangle 65"/>
          <p:cNvSpPr>
            <a:spLocks noChangeArrowheads="1"/>
          </p:cNvSpPr>
          <p:nvPr/>
        </p:nvSpPr>
        <p:spPr bwMode="auto">
          <a:xfrm>
            <a:off x="5600700" y="2530475"/>
            <a:ext cx="365125" cy="347663"/>
          </a:xfrm>
          <a:prstGeom prst="rect">
            <a:avLst/>
          </a:prstGeom>
          <a:solidFill>
            <a:srgbClr val="FF9900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2" name="Rectangle 66"/>
          <p:cNvSpPr>
            <a:spLocks noChangeArrowheads="1"/>
          </p:cNvSpPr>
          <p:nvPr/>
        </p:nvSpPr>
        <p:spPr bwMode="auto">
          <a:xfrm>
            <a:off x="5692775" y="2584450"/>
            <a:ext cx="2270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R6</a:t>
            </a:r>
            <a:endParaRPr lang="en-US" sz="2400"/>
          </a:p>
        </p:txBody>
      </p:sp>
      <p:sp>
        <p:nvSpPr>
          <p:cNvPr id="9283" name="Rectangle 6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OSPF Areas</a:t>
            </a:r>
          </a:p>
        </p:txBody>
      </p:sp>
    </p:spTree>
    <p:extLst>
      <p:ext uri="{BB962C8B-B14F-4D97-AF65-F5344CB8AC3E}">
        <p14:creationId xmlns:p14="http://schemas.microsoft.com/office/powerpoint/2010/main" val="4157243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24886A-DA21-7240-8EA4-670DA8B7DDA4}" type="slidenum">
              <a:rPr lang="en-US"/>
              <a:pPr/>
              <a:t>3</a:t>
            </a:fld>
            <a:endParaRPr lang="en-US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Distance Vector vs. Link State Routing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1771650" algn="l"/>
                <a:tab pos="5661025" algn="l"/>
                <a:tab pos="8629650" algn="r"/>
              </a:tabLst>
            </a:pPr>
            <a:r>
              <a:rPr lang="en-US"/>
              <a:t>In link state routing, each node has a complete map of the topology</a:t>
            </a:r>
          </a:p>
          <a:p>
            <a:pPr>
              <a:tabLst>
                <a:tab pos="1771650" algn="l"/>
                <a:tab pos="5661025" algn="l"/>
                <a:tab pos="8629650" algn="r"/>
              </a:tabLst>
            </a:pPr>
            <a:endParaRPr lang="en-US" sz="2000"/>
          </a:p>
          <a:p>
            <a:pPr>
              <a:tabLst>
                <a:tab pos="1771650" algn="l"/>
                <a:tab pos="5661025" algn="l"/>
                <a:tab pos="8629650" algn="r"/>
              </a:tabLst>
            </a:pPr>
            <a:endParaRPr lang="en-US" sz="2000"/>
          </a:p>
          <a:p>
            <a:pPr>
              <a:tabLst>
                <a:tab pos="1771650" algn="l"/>
                <a:tab pos="5661025" algn="l"/>
                <a:tab pos="8629650" algn="r"/>
              </a:tabLst>
            </a:pPr>
            <a:r>
              <a:rPr lang="en-US"/>
              <a:t>If a node fails, each </a:t>
            </a:r>
            <a:br>
              <a:rPr lang="en-US"/>
            </a:br>
            <a:r>
              <a:rPr lang="en-US"/>
              <a:t>node can calculate </a:t>
            </a:r>
            <a:br>
              <a:rPr lang="en-US"/>
            </a:br>
            <a:r>
              <a:rPr lang="en-US"/>
              <a:t>the new route  </a:t>
            </a:r>
            <a:br>
              <a:rPr lang="en-US"/>
            </a:br>
            <a:endParaRPr lang="en-US" sz="2000"/>
          </a:p>
          <a:p>
            <a:pPr>
              <a:tabLst>
                <a:tab pos="1771650" algn="l"/>
                <a:tab pos="5661025" algn="l"/>
                <a:tab pos="8629650" algn="r"/>
              </a:tabLst>
            </a:pPr>
            <a:endParaRPr lang="en-US" sz="2000"/>
          </a:p>
          <a:p>
            <a:pPr>
              <a:tabLst>
                <a:tab pos="1771650" algn="l"/>
                <a:tab pos="5661025" algn="l"/>
                <a:tab pos="8629650" algn="r"/>
              </a:tabLst>
            </a:pPr>
            <a:r>
              <a:rPr lang="en-US">
                <a:solidFill>
                  <a:srgbClr val="FF0000"/>
                </a:solidFill>
              </a:rPr>
              <a:t>Difficulty:</a:t>
            </a:r>
            <a:r>
              <a:rPr lang="en-US" sz="2000"/>
              <a:t> </a:t>
            </a:r>
            <a:r>
              <a:rPr lang="en-US"/>
              <a:t>All nodes need to </a:t>
            </a:r>
            <a:br>
              <a:rPr lang="en-US"/>
            </a:br>
            <a:r>
              <a:rPr lang="en-US"/>
              <a:t>have a consistent view of the </a:t>
            </a:r>
            <a:br>
              <a:rPr lang="en-US"/>
            </a:br>
            <a:r>
              <a:rPr lang="en-US"/>
              <a:t>network</a:t>
            </a:r>
          </a:p>
        </p:txBody>
      </p:sp>
      <p:graphicFrame>
        <p:nvGraphicFramePr>
          <p:cNvPr id="313348" name="Object 4"/>
          <p:cNvGraphicFramePr>
            <a:graphicFrameLocks noChangeAspect="1"/>
          </p:cNvGraphicFramePr>
          <p:nvPr/>
        </p:nvGraphicFramePr>
        <p:xfrm>
          <a:off x="4592638" y="3427413"/>
          <a:ext cx="376237" cy="17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73" name="Clip" r:id="rId4" imgW="466543" imgH="218874" progId="MS_ClipArt_Gallery.2">
                  <p:embed/>
                </p:oleObj>
              </mc:Choice>
              <mc:Fallback>
                <p:oleObj name="Clip" r:id="rId4" imgW="466543" imgH="218874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2638" y="3427413"/>
                        <a:ext cx="376237" cy="176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3349" name="Oval 5"/>
          <p:cNvSpPr>
            <a:spLocks noChangeAspect="1" noChangeArrowheads="1"/>
          </p:cNvSpPr>
          <p:nvPr/>
        </p:nvSpPr>
        <p:spPr bwMode="auto">
          <a:xfrm>
            <a:off x="3975100" y="3048000"/>
            <a:ext cx="520700" cy="501650"/>
          </a:xfrm>
          <a:prstGeom prst="ellipse">
            <a:avLst/>
          </a:prstGeom>
          <a:solidFill>
            <a:srgbClr val="FFCC66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433" tIns="137160" rIns="91433" bIns="228600" anchor="ctr" anchorCtr="1"/>
          <a:lstStyle/>
          <a:p>
            <a:pPr algn="ctr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000" b="1" i="0">
                <a:solidFill>
                  <a:schemeClr val="tx1"/>
                </a:solidFill>
                <a:latin typeface="Arial" charset="0"/>
              </a:rPr>
              <a:t>A</a:t>
            </a:r>
            <a:endParaRPr lang="en-US" sz="2000" i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13350" name="Oval 6"/>
          <p:cNvSpPr>
            <a:spLocks noChangeAspect="1" noChangeArrowheads="1"/>
          </p:cNvSpPr>
          <p:nvPr/>
        </p:nvSpPr>
        <p:spPr bwMode="auto">
          <a:xfrm>
            <a:off x="5524500" y="3048000"/>
            <a:ext cx="520700" cy="50165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433" tIns="137160" rIns="91433" bIns="228600" anchor="ctr" anchorCtr="1"/>
          <a:lstStyle/>
          <a:p>
            <a:pPr algn="ctr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000" b="1" i="0">
                <a:solidFill>
                  <a:schemeClr val="tx1"/>
                </a:solidFill>
                <a:latin typeface="Arial" charset="0"/>
              </a:rPr>
              <a:t>B</a:t>
            </a:r>
            <a:endParaRPr lang="en-US" sz="2000" i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13351" name="Oval 7"/>
          <p:cNvSpPr>
            <a:spLocks noChangeAspect="1" noChangeArrowheads="1"/>
          </p:cNvSpPr>
          <p:nvPr/>
        </p:nvSpPr>
        <p:spPr bwMode="auto">
          <a:xfrm>
            <a:off x="7086600" y="3048000"/>
            <a:ext cx="522288" cy="50165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433" tIns="137160" rIns="91433" bIns="228600" anchor="ctr" anchorCtr="1"/>
          <a:lstStyle/>
          <a:p>
            <a:pPr algn="ctr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000" b="1" i="0">
                <a:solidFill>
                  <a:schemeClr val="tx1"/>
                </a:solidFill>
                <a:latin typeface="Arial" charset="0"/>
              </a:rPr>
              <a:t>C</a:t>
            </a:r>
            <a:endParaRPr lang="en-US" sz="2000" i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13352" name="Oval 8"/>
          <p:cNvSpPr>
            <a:spLocks noChangeAspect="1" noChangeArrowheads="1"/>
          </p:cNvSpPr>
          <p:nvPr/>
        </p:nvSpPr>
        <p:spPr bwMode="auto">
          <a:xfrm>
            <a:off x="5524500" y="4702175"/>
            <a:ext cx="520700" cy="50165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433" tIns="137160" rIns="91433" bIns="228600" anchor="ctr" anchorCtr="1"/>
          <a:lstStyle/>
          <a:p>
            <a:pPr algn="ctr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000" b="1" i="0">
                <a:solidFill>
                  <a:schemeClr val="tx1"/>
                </a:solidFill>
                <a:latin typeface="Arial" charset="0"/>
              </a:rPr>
              <a:t>D</a:t>
            </a:r>
            <a:endParaRPr lang="en-US" sz="2000" i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13353" name="Oval 9"/>
          <p:cNvSpPr>
            <a:spLocks noChangeAspect="1" noChangeArrowheads="1"/>
          </p:cNvSpPr>
          <p:nvPr/>
        </p:nvSpPr>
        <p:spPr bwMode="auto">
          <a:xfrm>
            <a:off x="7086600" y="4702175"/>
            <a:ext cx="522288" cy="50165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433" tIns="137160" rIns="91433" bIns="228600" anchor="ctr" anchorCtr="1"/>
          <a:lstStyle/>
          <a:p>
            <a:pPr algn="ctr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000" b="1" i="0">
                <a:solidFill>
                  <a:schemeClr val="tx1"/>
                </a:solidFill>
                <a:latin typeface="Arial" charset="0"/>
              </a:rPr>
              <a:t>E</a:t>
            </a:r>
          </a:p>
        </p:txBody>
      </p:sp>
      <p:sp>
        <p:nvSpPr>
          <p:cNvPr id="313354" name="Oval 10"/>
          <p:cNvSpPr>
            <a:spLocks noChangeAspect="1" noChangeArrowheads="1"/>
          </p:cNvSpPr>
          <p:nvPr/>
        </p:nvSpPr>
        <p:spPr bwMode="auto">
          <a:xfrm>
            <a:off x="8470900" y="4670425"/>
            <a:ext cx="520700" cy="501650"/>
          </a:xfrm>
          <a:prstGeom prst="ellipse">
            <a:avLst/>
          </a:prstGeom>
          <a:solidFill>
            <a:srgbClr val="FFCC66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433" tIns="137160" rIns="91433" bIns="228600" anchor="ctr" anchorCtr="1"/>
          <a:lstStyle/>
          <a:p>
            <a:pPr algn="ctr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000" b="1" i="0">
                <a:solidFill>
                  <a:schemeClr val="tx1"/>
                </a:solidFill>
                <a:latin typeface="Arial" charset="0"/>
              </a:rPr>
              <a:t>F</a:t>
            </a:r>
            <a:endParaRPr lang="en-US" sz="2000" i="0">
              <a:solidFill>
                <a:schemeClr val="tx1"/>
              </a:solidFill>
              <a:latin typeface="Times New Roman" charset="0"/>
            </a:endParaRPr>
          </a:p>
        </p:txBody>
      </p:sp>
      <p:cxnSp>
        <p:nvCxnSpPr>
          <p:cNvPr id="313355" name="AutoShape 11"/>
          <p:cNvCxnSpPr>
            <a:cxnSpLocks noChangeAspect="1" noChangeShapeType="1"/>
            <a:stCxn id="313349" idx="6"/>
            <a:endCxn id="313350" idx="2"/>
          </p:cNvCxnSpPr>
          <p:nvPr/>
        </p:nvCxnSpPr>
        <p:spPr bwMode="auto">
          <a:xfrm>
            <a:off x="4495800" y="3298825"/>
            <a:ext cx="1028700" cy="0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35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3356" name="AutoShape 12"/>
          <p:cNvCxnSpPr>
            <a:cxnSpLocks noChangeAspect="1" noChangeShapeType="1"/>
            <a:stCxn id="313349" idx="5"/>
            <a:endCxn id="313352" idx="2"/>
          </p:cNvCxnSpPr>
          <p:nvPr/>
        </p:nvCxnSpPr>
        <p:spPr bwMode="auto">
          <a:xfrm>
            <a:off x="4419600" y="3476625"/>
            <a:ext cx="1104900" cy="1476375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35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3357" name="AutoShape 13"/>
          <p:cNvCxnSpPr>
            <a:cxnSpLocks noChangeAspect="1" noChangeShapeType="1"/>
            <a:stCxn id="313351" idx="2"/>
            <a:endCxn id="313350" idx="6"/>
          </p:cNvCxnSpPr>
          <p:nvPr/>
        </p:nvCxnSpPr>
        <p:spPr bwMode="auto">
          <a:xfrm flipH="1">
            <a:off x="6045200" y="3298825"/>
            <a:ext cx="1041400" cy="0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35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3358" name="AutoShape 14"/>
          <p:cNvCxnSpPr>
            <a:cxnSpLocks noChangeAspect="1" noChangeShapeType="1"/>
            <a:stCxn id="313353" idx="2"/>
            <a:endCxn id="313352" idx="6"/>
          </p:cNvCxnSpPr>
          <p:nvPr/>
        </p:nvCxnSpPr>
        <p:spPr bwMode="auto">
          <a:xfrm flipH="1">
            <a:off x="6045200" y="4953000"/>
            <a:ext cx="1041400" cy="0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35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3359" name="AutoShape 15"/>
          <p:cNvCxnSpPr>
            <a:cxnSpLocks noChangeAspect="1" noChangeShapeType="1"/>
            <a:stCxn id="313354" idx="2"/>
            <a:endCxn id="313353" idx="6"/>
          </p:cNvCxnSpPr>
          <p:nvPr/>
        </p:nvCxnSpPr>
        <p:spPr bwMode="auto">
          <a:xfrm flipH="1">
            <a:off x="7608888" y="4921250"/>
            <a:ext cx="862012" cy="31750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35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3360" name="AutoShape 16"/>
          <p:cNvCxnSpPr>
            <a:cxnSpLocks noChangeAspect="1" noChangeShapeType="1"/>
            <a:stCxn id="313351" idx="6"/>
            <a:endCxn id="313354" idx="1"/>
          </p:cNvCxnSpPr>
          <p:nvPr/>
        </p:nvCxnSpPr>
        <p:spPr bwMode="auto">
          <a:xfrm>
            <a:off x="7608888" y="3298825"/>
            <a:ext cx="938212" cy="1444625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35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3361" name="AutoShape 17"/>
          <p:cNvCxnSpPr>
            <a:cxnSpLocks noChangeAspect="1" noChangeShapeType="1"/>
            <a:stCxn id="313351" idx="3"/>
            <a:endCxn id="313352" idx="7"/>
          </p:cNvCxnSpPr>
          <p:nvPr/>
        </p:nvCxnSpPr>
        <p:spPr bwMode="auto">
          <a:xfrm flipH="1">
            <a:off x="5970588" y="3476625"/>
            <a:ext cx="1192212" cy="1298575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35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3362" name="AutoShape 18"/>
          <p:cNvCxnSpPr>
            <a:cxnSpLocks noChangeAspect="1" noChangeShapeType="1"/>
            <a:stCxn id="313350" idx="4"/>
            <a:endCxn id="313352" idx="0"/>
          </p:cNvCxnSpPr>
          <p:nvPr/>
        </p:nvCxnSpPr>
        <p:spPr bwMode="auto">
          <a:xfrm>
            <a:off x="5784850" y="3549650"/>
            <a:ext cx="0" cy="1152525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35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3363" name="AutoShape 19"/>
          <p:cNvCxnSpPr>
            <a:cxnSpLocks noChangeAspect="1" noChangeShapeType="1"/>
            <a:stCxn id="313351" idx="4"/>
            <a:endCxn id="313353" idx="0"/>
          </p:cNvCxnSpPr>
          <p:nvPr/>
        </p:nvCxnSpPr>
        <p:spPr bwMode="auto">
          <a:xfrm>
            <a:off x="7348538" y="3549650"/>
            <a:ext cx="0" cy="1152525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35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aphicFrame>
        <p:nvGraphicFramePr>
          <p:cNvPr id="313364" name="Object 20"/>
          <p:cNvGraphicFramePr>
            <a:graphicFrameLocks noChangeAspect="1"/>
          </p:cNvGraphicFramePr>
          <p:nvPr/>
        </p:nvGraphicFramePr>
        <p:xfrm>
          <a:off x="5826125" y="3725863"/>
          <a:ext cx="17621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74" name="Clip" r:id="rId6" imgW="218874" imgH="466543" progId="MS_ClipArt_Gallery.2">
                  <p:embed/>
                </p:oleObj>
              </mc:Choice>
              <mc:Fallback>
                <p:oleObj name="Clip" r:id="rId6" imgW="218874" imgH="466543" progId="MS_ClipArt_Gallery.2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25" y="3725863"/>
                        <a:ext cx="176213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365" name="Object 21"/>
          <p:cNvGraphicFramePr>
            <a:graphicFrameLocks noChangeAspect="1"/>
          </p:cNvGraphicFramePr>
          <p:nvPr/>
        </p:nvGraphicFramePr>
        <p:xfrm>
          <a:off x="6134100" y="4713288"/>
          <a:ext cx="376238" cy="17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75" name="Clip" r:id="rId8" imgW="466543" imgH="218874" progId="MS_ClipArt_Gallery.2">
                  <p:embed/>
                </p:oleObj>
              </mc:Choice>
              <mc:Fallback>
                <p:oleObj name="Clip" r:id="rId8" imgW="466543" imgH="218874" progId="MS_ClipArt_Gallery.2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4100" y="4713288"/>
                        <a:ext cx="376238" cy="176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366" name="Object 22"/>
          <p:cNvGraphicFramePr>
            <a:graphicFrameLocks noChangeAspect="1"/>
          </p:cNvGraphicFramePr>
          <p:nvPr/>
        </p:nvGraphicFramePr>
        <p:xfrm>
          <a:off x="7785100" y="4670425"/>
          <a:ext cx="376238" cy="17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76" name="Clip" r:id="rId9" imgW="466543" imgH="218874" progId="MS_ClipArt_Gallery.2">
                  <p:embed/>
                </p:oleObj>
              </mc:Choice>
              <mc:Fallback>
                <p:oleObj name="Clip" r:id="rId9" imgW="466543" imgH="218874" progId="MS_ClipArt_Gallery.2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5100" y="4670425"/>
                        <a:ext cx="376238" cy="17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3387" name="Group 43"/>
          <p:cNvGrpSpPr>
            <a:grpSpLocks noChangeAspect="1"/>
          </p:cNvGrpSpPr>
          <p:nvPr/>
        </p:nvGrpSpPr>
        <p:grpSpPr bwMode="auto">
          <a:xfrm>
            <a:off x="3429000" y="2438400"/>
            <a:ext cx="1306513" cy="561975"/>
            <a:chOff x="0" y="432"/>
            <a:chExt cx="3160" cy="1358"/>
          </a:xfrm>
        </p:grpSpPr>
        <p:sp>
          <p:nvSpPr>
            <p:cNvPr id="313369" name="Oval 25"/>
            <p:cNvSpPr>
              <a:spLocks noChangeAspect="1" noChangeArrowheads="1"/>
            </p:cNvSpPr>
            <p:nvPr/>
          </p:nvSpPr>
          <p:spPr bwMode="auto">
            <a:xfrm>
              <a:off x="0" y="432"/>
              <a:ext cx="328" cy="31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33" tIns="137160" rIns="91433" bIns="9144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sz="900" b="1" i="0">
                  <a:solidFill>
                    <a:schemeClr val="tx1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313370" name="Oval 26"/>
            <p:cNvSpPr>
              <a:spLocks noChangeAspect="1" noChangeArrowheads="1"/>
            </p:cNvSpPr>
            <p:nvPr/>
          </p:nvSpPr>
          <p:spPr bwMode="auto">
            <a:xfrm>
              <a:off x="976" y="432"/>
              <a:ext cx="328" cy="31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33" tIns="137160" rIns="91433" bIns="9144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sz="900" b="1" i="0">
                  <a:solidFill>
                    <a:schemeClr val="tx1"/>
                  </a:solidFill>
                  <a:latin typeface="Arial" charset="0"/>
                </a:rPr>
                <a:t>B</a:t>
              </a:r>
              <a:endParaRPr lang="en-US" sz="900" i="0">
                <a:solidFill>
                  <a:schemeClr val="tx1"/>
                </a:solidFill>
                <a:latin typeface="Times New Roman" charset="0"/>
              </a:endParaRPr>
            </a:p>
          </p:txBody>
        </p:sp>
        <p:sp>
          <p:nvSpPr>
            <p:cNvPr id="313371" name="Oval 27"/>
            <p:cNvSpPr>
              <a:spLocks noChangeAspect="1" noChangeArrowheads="1"/>
            </p:cNvSpPr>
            <p:nvPr/>
          </p:nvSpPr>
          <p:spPr bwMode="auto">
            <a:xfrm>
              <a:off x="1960" y="432"/>
              <a:ext cx="329" cy="31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33" tIns="137160" rIns="91433" bIns="9144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sz="900" b="1" i="0">
                  <a:solidFill>
                    <a:schemeClr val="tx1"/>
                  </a:solidFill>
                  <a:latin typeface="Arial" charset="0"/>
                </a:rPr>
                <a:t>C</a:t>
              </a:r>
              <a:endParaRPr lang="en-US" sz="900" i="0">
                <a:solidFill>
                  <a:schemeClr val="tx1"/>
                </a:solidFill>
                <a:latin typeface="Times New Roman" charset="0"/>
              </a:endParaRPr>
            </a:p>
          </p:txBody>
        </p:sp>
        <p:sp>
          <p:nvSpPr>
            <p:cNvPr id="313372" name="Oval 28"/>
            <p:cNvSpPr>
              <a:spLocks noChangeAspect="1" noChangeArrowheads="1"/>
            </p:cNvSpPr>
            <p:nvPr/>
          </p:nvSpPr>
          <p:spPr bwMode="auto">
            <a:xfrm>
              <a:off x="976" y="1474"/>
              <a:ext cx="328" cy="31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33" tIns="137160" rIns="91433" bIns="9144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sz="900" b="1" i="0">
                  <a:solidFill>
                    <a:schemeClr val="tx1"/>
                  </a:solidFill>
                  <a:latin typeface="Arial" charset="0"/>
                </a:rPr>
                <a:t>D</a:t>
              </a:r>
              <a:endParaRPr lang="en-US" sz="900" i="0">
                <a:solidFill>
                  <a:schemeClr val="tx1"/>
                </a:solidFill>
                <a:latin typeface="Times New Roman" charset="0"/>
              </a:endParaRPr>
            </a:p>
          </p:txBody>
        </p:sp>
        <p:sp>
          <p:nvSpPr>
            <p:cNvPr id="313373" name="Oval 29"/>
            <p:cNvSpPr>
              <a:spLocks noChangeAspect="1" noChangeArrowheads="1"/>
            </p:cNvSpPr>
            <p:nvPr/>
          </p:nvSpPr>
          <p:spPr bwMode="auto">
            <a:xfrm>
              <a:off x="1960" y="1474"/>
              <a:ext cx="329" cy="31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33" tIns="137160" rIns="91433" bIns="9144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sz="900" b="1" i="0">
                  <a:solidFill>
                    <a:schemeClr val="tx1"/>
                  </a:solidFill>
                  <a:latin typeface="Arial" charset="0"/>
                </a:rPr>
                <a:t>E</a:t>
              </a:r>
            </a:p>
          </p:txBody>
        </p:sp>
        <p:sp>
          <p:nvSpPr>
            <p:cNvPr id="313374" name="Oval 30"/>
            <p:cNvSpPr>
              <a:spLocks noChangeAspect="1" noChangeArrowheads="1"/>
            </p:cNvSpPr>
            <p:nvPr/>
          </p:nvSpPr>
          <p:spPr bwMode="auto">
            <a:xfrm>
              <a:off x="2832" y="1454"/>
              <a:ext cx="328" cy="31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33" tIns="137160" rIns="91433" bIns="9144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sz="900" b="1" i="0">
                  <a:solidFill>
                    <a:schemeClr val="tx1"/>
                  </a:solidFill>
                  <a:latin typeface="Arial" charset="0"/>
                </a:rPr>
                <a:t>F</a:t>
              </a:r>
            </a:p>
          </p:txBody>
        </p:sp>
        <p:cxnSp>
          <p:nvCxnSpPr>
            <p:cNvPr id="313375" name="AutoShape 31"/>
            <p:cNvCxnSpPr>
              <a:cxnSpLocks noChangeAspect="1" noChangeShapeType="1"/>
              <a:stCxn id="313369" idx="6"/>
              <a:endCxn id="313370" idx="2"/>
            </p:cNvCxnSpPr>
            <p:nvPr/>
          </p:nvCxnSpPr>
          <p:spPr bwMode="auto">
            <a:xfrm>
              <a:off x="328" y="590"/>
              <a:ext cx="648" cy="0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376" name="AutoShape 32"/>
            <p:cNvCxnSpPr>
              <a:cxnSpLocks noChangeAspect="1" noChangeShapeType="1"/>
              <a:stCxn id="313369" idx="5"/>
              <a:endCxn id="313372" idx="2"/>
            </p:cNvCxnSpPr>
            <p:nvPr/>
          </p:nvCxnSpPr>
          <p:spPr bwMode="auto">
            <a:xfrm>
              <a:off x="280" y="702"/>
              <a:ext cx="696" cy="930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377" name="AutoShape 33"/>
            <p:cNvCxnSpPr>
              <a:cxnSpLocks noChangeAspect="1" noChangeShapeType="1"/>
              <a:stCxn id="313371" idx="2"/>
              <a:endCxn id="313370" idx="6"/>
            </p:cNvCxnSpPr>
            <p:nvPr/>
          </p:nvCxnSpPr>
          <p:spPr bwMode="auto">
            <a:xfrm flipH="1">
              <a:off x="1304" y="590"/>
              <a:ext cx="656" cy="0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378" name="AutoShape 34"/>
            <p:cNvCxnSpPr>
              <a:cxnSpLocks noChangeAspect="1" noChangeShapeType="1"/>
              <a:stCxn id="313373" idx="2"/>
              <a:endCxn id="313372" idx="6"/>
            </p:cNvCxnSpPr>
            <p:nvPr/>
          </p:nvCxnSpPr>
          <p:spPr bwMode="auto">
            <a:xfrm flipH="1">
              <a:off x="1304" y="1632"/>
              <a:ext cx="656" cy="0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379" name="AutoShape 35"/>
            <p:cNvCxnSpPr>
              <a:cxnSpLocks noChangeAspect="1" noChangeShapeType="1"/>
              <a:stCxn id="313374" idx="2"/>
              <a:endCxn id="313373" idx="6"/>
            </p:cNvCxnSpPr>
            <p:nvPr/>
          </p:nvCxnSpPr>
          <p:spPr bwMode="auto">
            <a:xfrm flipH="1">
              <a:off x="2289" y="1612"/>
              <a:ext cx="543" cy="20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380" name="AutoShape 36"/>
            <p:cNvCxnSpPr>
              <a:cxnSpLocks noChangeAspect="1" noChangeShapeType="1"/>
              <a:stCxn id="313371" idx="6"/>
              <a:endCxn id="313374" idx="1"/>
            </p:cNvCxnSpPr>
            <p:nvPr/>
          </p:nvCxnSpPr>
          <p:spPr bwMode="auto">
            <a:xfrm>
              <a:off x="2289" y="590"/>
              <a:ext cx="591" cy="910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381" name="AutoShape 37"/>
            <p:cNvCxnSpPr>
              <a:cxnSpLocks noChangeAspect="1" noChangeShapeType="1"/>
              <a:stCxn id="313371" idx="3"/>
              <a:endCxn id="313372" idx="7"/>
            </p:cNvCxnSpPr>
            <p:nvPr/>
          </p:nvCxnSpPr>
          <p:spPr bwMode="auto">
            <a:xfrm flipH="1">
              <a:off x="1256" y="702"/>
              <a:ext cx="752" cy="818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382" name="AutoShape 38"/>
            <p:cNvCxnSpPr>
              <a:cxnSpLocks noChangeAspect="1" noChangeShapeType="1"/>
              <a:stCxn id="313370" idx="4"/>
              <a:endCxn id="313372" idx="0"/>
            </p:cNvCxnSpPr>
            <p:nvPr/>
          </p:nvCxnSpPr>
          <p:spPr bwMode="auto">
            <a:xfrm>
              <a:off x="1140" y="748"/>
              <a:ext cx="0" cy="726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383" name="AutoShape 39"/>
            <p:cNvCxnSpPr>
              <a:cxnSpLocks noChangeAspect="1" noChangeShapeType="1"/>
              <a:stCxn id="313371" idx="4"/>
              <a:endCxn id="313373" idx="0"/>
            </p:cNvCxnSpPr>
            <p:nvPr/>
          </p:nvCxnSpPr>
          <p:spPr bwMode="auto">
            <a:xfrm>
              <a:off x="2125" y="748"/>
              <a:ext cx="0" cy="726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313388" name="Group 44"/>
          <p:cNvGrpSpPr>
            <a:grpSpLocks noChangeAspect="1"/>
          </p:cNvGrpSpPr>
          <p:nvPr/>
        </p:nvGrpSpPr>
        <p:grpSpPr bwMode="auto">
          <a:xfrm>
            <a:off x="5181600" y="2438400"/>
            <a:ext cx="1306513" cy="561975"/>
            <a:chOff x="0" y="432"/>
            <a:chExt cx="3160" cy="1358"/>
          </a:xfrm>
        </p:grpSpPr>
        <p:sp>
          <p:nvSpPr>
            <p:cNvPr id="313389" name="Oval 45"/>
            <p:cNvSpPr>
              <a:spLocks noChangeAspect="1" noChangeArrowheads="1"/>
            </p:cNvSpPr>
            <p:nvPr/>
          </p:nvSpPr>
          <p:spPr bwMode="auto">
            <a:xfrm>
              <a:off x="0" y="432"/>
              <a:ext cx="328" cy="31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33" tIns="137160" rIns="91433" bIns="9144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sz="900" b="1" i="0">
                  <a:solidFill>
                    <a:schemeClr val="tx1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313390" name="Oval 46"/>
            <p:cNvSpPr>
              <a:spLocks noChangeAspect="1" noChangeArrowheads="1"/>
            </p:cNvSpPr>
            <p:nvPr/>
          </p:nvSpPr>
          <p:spPr bwMode="auto">
            <a:xfrm>
              <a:off x="976" y="432"/>
              <a:ext cx="328" cy="31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33" tIns="137160" rIns="91433" bIns="9144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sz="900" b="1" i="0">
                  <a:solidFill>
                    <a:schemeClr val="tx1"/>
                  </a:solidFill>
                  <a:latin typeface="Arial" charset="0"/>
                </a:rPr>
                <a:t>B</a:t>
              </a:r>
              <a:endParaRPr lang="en-US" sz="900" i="0">
                <a:solidFill>
                  <a:schemeClr val="tx1"/>
                </a:solidFill>
                <a:latin typeface="Times New Roman" charset="0"/>
              </a:endParaRPr>
            </a:p>
          </p:txBody>
        </p:sp>
        <p:sp>
          <p:nvSpPr>
            <p:cNvPr id="313391" name="Oval 47"/>
            <p:cNvSpPr>
              <a:spLocks noChangeAspect="1" noChangeArrowheads="1"/>
            </p:cNvSpPr>
            <p:nvPr/>
          </p:nvSpPr>
          <p:spPr bwMode="auto">
            <a:xfrm>
              <a:off x="1960" y="432"/>
              <a:ext cx="329" cy="31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33" tIns="137160" rIns="91433" bIns="9144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sz="900" b="1" i="0">
                  <a:solidFill>
                    <a:schemeClr val="tx1"/>
                  </a:solidFill>
                  <a:latin typeface="Arial" charset="0"/>
                </a:rPr>
                <a:t>C</a:t>
              </a:r>
              <a:endParaRPr lang="en-US" sz="900" i="0">
                <a:solidFill>
                  <a:schemeClr val="tx1"/>
                </a:solidFill>
                <a:latin typeface="Times New Roman" charset="0"/>
              </a:endParaRPr>
            </a:p>
          </p:txBody>
        </p:sp>
        <p:sp>
          <p:nvSpPr>
            <p:cNvPr id="313392" name="Oval 48"/>
            <p:cNvSpPr>
              <a:spLocks noChangeAspect="1" noChangeArrowheads="1"/>
            </p:cNvSpPr>
            <p:nvPr/>
          </p:nvSpPr>
          <p:spPr bwMode="auto">
            <a:xfrm>
              <a:off x="976" y="1474"/>
              <a:ext cx="328" cy="31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33" tIns="137160" rIns="91433" bIns="9144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sz="900" b="1" i="0">
                  <a:solidFill>
                    <a:schemeClr val="tx1"/>
                  </a:solidFill>
                  <a:latin typeface="Arial" charset="0"/>
                </a:rPr>
                <a:t>D</a:t>
              </a:r>
              <a:endParaRPr lang="en-US" sz="900" i="0">
                <a:solidFill>
                  <a:schemeClr val="tx1"/>
                </a:solidFill>
                <a:latin typeface="Times New Roman" charset="0"/>
              </a:endParaRPr>
            </a:p>
          </p:txBody>
        </p:sp>
        <p:sp>
          <p:nvSpPr>
            <p:cNvPr id="313393" name="Oval 49"/>
            <p:cNvSpPr>
              <a:spLocks noChangeAspect="1" noChangeArrowheads="1"/>
            </p:cNvSpPr>
            <p:nvPr/>
          </p:nvSpPr>
          <p:spPr bwMode="auto">
            <a:xfrm>
              <a:off x="1960" y="1474"/>
              <a:ext cx="329" cy="31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33" tIns="137160" rIns="91433" bIns="9144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sz="900" b="1" i="0">
                  <a:solidFill>
                    <a:schemeClr val="tx1"/>
                  </a:solidFill>
                  <a:latin typeface="Arial" charset="0"/>
                </a:rPr>
                <a:t>E</a:t>
              </a:r>
            </a:p>
          </p:txBody>
        </p:sp>
        <p:sp>
          <p:nvSpPr>
            <p:cNvPr id="313394" name="Oval 50"/>
            <p:cNvSpPr>
              <a:spLocks noChangeAspect="1" noChangeArrowheads="1"/>
            </p:cNvSpPr>
            <p:nvPr/>
          </p:nvSpPr>
          <p:spPr bwMode="auto">
            <a:xfrm>
              <a:off x="2832" y="1454"/>
              <a:ext cx="328" cy="31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33" tIns="137160" rIns="91433" bIns="9144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sz="900" b="1" i="0">
                  <a:solidFill>
                    <a:schemeClr val="tx1"/>
                  </a:solidFill>
                  <a:latin typeface="Arial" charset="0"/>
                </a:rPr>
                <a:t>F</a:t>
              </a:r>
            </a:p>
          </p:txBody>
        </p:sp>
        <p:cxnSp>
          <p:nvCxnSpPr>
            <p:cNvPr id="313395" name="AutoShape 51"/>
            <p:cNvCxnSpPr>
              <a:cxnSpLocks noChangeAspect="1" noChangeShapeType="1"/>
              <a:stCxn id="313389" idx="6"/>
              <a:endCxn id="313390" idx="2"/>
            </p:cNvCxnSpPr>
            <p:nvPr/>
          </p:nvCxnSpPr>
          <p:spPr bwMode="auto">
            <a:xfrm>
              <a:off x="328" y="590"/>
              <a:ext cx="648" cy="0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396" name="AutoShape 52"/>
            <p:cNvCxnSpPr>
              <a:cxnSpLocks noChangeAspect="1" noChangeShapeType="1"/>
              <a:stCxn id="313389" idx="5"/>
              <a:endCxn id="313392" idx="2"/>
            </p:cNvCxnSpPr>
            <p:nvPr/>
          </p:nvCxnSpPr>
          <p:spPr bwMode="auto">
            <a:xfrm>
              <a:off x="280" y="702"/>
              <a:ext cx="696" cy="930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397" name="AutoShape 53"/>
            <p:cNvCxnSpPr>
              <a:cxnSpLocks noChangeAspect="1" noChangeShapeType="1"/>
              <a:stCxn id="313391" idx="2"/>
              <a:endCxn id="313390" idx="6"/>
            </p:cNvCxnSpPr>
            <p:nvPr/>
          </p:nvCxnSpPr>
          <p:spPr bwMode="auto">
            <a:xfrm flipH="1">
              <a:off x="1304" y="590"/>
              <a:ext cx="656" cy="0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398" name="AutoShape 54"/>
            <p:cNvCxnSpPr>
              <a:cxnSpLocks noChangeAspect="1" noChangeShapeType="1"/>
              <a:stCxn id="313393" idx="2"/>
              <a:endCxn id="313392" idx="6"/>
            </p:cNvCxnSpPr>
            <p:nvPr/>
          </p:nvCxnSpPr>
          <p:spPr bwMode="auto">
            <a:xfrm flipH="1">
              <a:off x="1304" y="1632"/>
              <a:ext cx="656" cy="0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399" name="AutoShape 55"/>
            <p:cNvCxnSpPr>
              <a:cxnSpLocks noChangeAspect="1" noChangeShapeType="1"/>
              <a:stCxn id="313394" idx="2"/>
              <a:endCxn id="313393" idx="6"/>
            </p:cNvCxnSpPr>
            <p:nvPr/>
          </p:nvCxnSpPr>
          <p:spPr bwMode="auto">
            <a:xfrm flipH="1">
              <a:off x="2289" y="1612"/>
              <a:ext cx="543" cy="20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400" name="AutoShape 56"/>
            <p:cNvCxnSpPr>
              <a:cxnSpLocks noChangeAspect="1" noChangeShapeType="1"/>
              <a:stCxn id="313391" idx="6"/>
              <a:endCxn id="313394" idx="1"/>
            </p:cNvCxnSpPr>
            <p:nvPr/>
          </p:nvCxnSpPr>
          <p:spPr bwMode="auto">
            <a:xfrm>
              <a:off x="2289" y="590"/>
              <a:ext cx="591" cy="910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401" name="AutoShape 57"/>
            <p:cNvCxnSpPr>
              <a:cxnSpLocks noChangeAspect="1" noChangeShapeType="1"/>
              <a:stCxn id="313391" idx="3"/>
              <a:endCxn id="313392" idx="7"/>
            </p:cNvCxnSpPr>
            <p:nvPr/>
          </p:nvCxnSpPr>
          <p:spPr bwMode="auto">
            <a:xfrm flipH="1">
              <a:off x="1256" y="702"/>
              <a:ext cx="752" cy="818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402" name="AutoShape 58"/>
            <p:cNvCxnSpPr>
              <a:cxnSpLocks noChangeAspect="1" noChangeShapeType="1"/>
              <a:stCxn id="313390" idx="4"/>
              <a:endCxn id="313392" idx="0"/>
            </p:cNvCxnSpPr>
            <p:nvPr/>
          </p:nvCxnSpPr>
          <p:spPr bwMode="auto">
            <a:xfrm>
              <a:off x="1140" y="748"/>
              <a:ext cx="0" cy="726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403" name="AutoShape 59"/>
            <p:cNvCxnSpPr>
              <a:cxnSpLocks noChangeAspect="1" noChangeShapeType="1"/>
              <a:stCxn id="313391" idx="4"/>
              <a:endCxn id="313393" idx="0"/>
            </p:cNvCxnSpPr>
            <p:nvPr/>
          </p:nvCxnSpPr>
          <p:spPr bwMode="auto">
            <a:xfrm>
              <a:off x="2125" y="748"/>
              <a:ext cx="0" cy="726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313404" name="Group 60"/>
          <p:cNvGrpSpPr>
            <a:grpSpLocks noChangeAspect="1"/>
          </p:cNvGrpSpPr>
          <p:nvPr/>
        </p:nvGrpSpPr>
        <p:grpSpPr bwMode="auto">
          <a:xfrm>
            <a:off x="6934200" y="2438400"/>
            <a:ext cx="1306513" cy="561975"/>
            <a:chOff x="0" y="432"/>
            <a:chExt cx="3160" cy="1358"/>
          </a:xfrm>
        </p:grpSpPr>
        <p:sp>
          <p:nvSpPr>
            <p:cNvPr id="313405" name="Oval 61"/>
            <p:cNvSpPr>
              <a:spLocks noChangeAspect="1" noChangeArrowheads="1"/>
            </p:cNvSpPr>
            <p:nvPr/>
          </p:nvSpPr>
          <p:spPr bwMode="auto">
            <a:xfrm>
              <a:off x="0" y="432"/>
              <a:ext cx="328" cy="31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33" tIns="137160" rIns="91433" bIns="9144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sz="900" b="1" i="0">
                  <a:solidFill>
                    <a:schemeClr val="tx1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313406" name="Oval 62"/>
            <p:cNvSpPr>
              <a:spLocks noChangeAspect="1" noChangeArrowheads="1"/>
            </p:cNvSpPr>
            <p:nvPr/>
          </p:nvSpPr>
          <p:spPr bwMode="auto">
            <a:xfrm>
              <a:off x="976" y="432"/>
              <a:ext cx="328" cy="31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33" tIns="137160" rIns="91433" bIns="9144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sz="900" b="1" i="0">
                  <a:solidFill>
                    <a:schemeClr val="tx1"/>
                  </a:solidFill>
                  <a:latin typeface="Arial" charset="0"/>
                </a:rPr>
                <a:t>B</a:t>
              </a:r>
              <a:endParaRPr lang="en-US" sz="900" i="0">
                <a:solidFill>
                  <a:schemeClr val="tx1"/>
                </a:solidFill>
                <a:latin typeface="Times New Roman" charset="0"/>
              </a:endParaRPr>
            </a:p>
          </p:txBody>
        </p:sp>
        <p:sp>
          <p:nvSpPr>
            <p:cNvPr id="313407" name="Oval 63"/>
            <p:cNvSpPr>
              <a:spLocks noChangeAspect="1" noChangeArrowheads="1"/>
            </p:cNvSpPr>
            <p:nvPr/>
          </p:nvSpPr>
          <p:spPr bwMode="auto">
            <a:xfrm>
              <a:off x="1960" y="432"/>
              <a:ext cx="329" cy="31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33" tIns="137160" rIns="91433" bIns="9144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sz="900" b="1" i="0">
                  <a:solidFill>
                    <a:schemeClr val="tx1"/>
                  </a:solidFill>
                  <a:latin typeface="Arial" charset="0"/>
                </a:rPr>
                <a:t>C</a:t>
              </a:r>
              <a:endParaRPr lang="en-US" sz="900" i="0">
                <a:solidFill>
                  <a:schemeClr val="tx1"/>
                </a:solidFill>
                <a:latin typeface="Times New Roman" charset="0"/>
              </a:endParaRPr>
            </a:p>
          </p:txBody>
        </p:sp>
        <p:sp>
          <p:nvSpPr>
            <p:cNvPr id="313408" name="Oval 64"/>
            <p:cNvSpPr>
              <a:spLocks noChangeAspect="1" noChangeArrowheads="1"/>
            </p:cNvSpPr>
            <p:nvPr/>
          </p:nvSpPr>
          <p:spPr bwMode="auto">
            <a:xfrm>
              <a:off x="976" y="1474"/>
              <a:ext cx="328" cy="31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33" tIns="137160" rIns="91433" bIns="9144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sz="900" b="1" i="0">
                  <a:solidFill>
                    <a:schemeClr val="tx1"/>
                  </a:solidFill>
                  <a:latin typeface="Arial" charset="0"/>
                </a:rPr>
                <a:t>D</a:t>
              </a:r>
              <a:endParaRPr lang="en-US" sz="900" i="0">
                <a:solidFill>
                  <a:schemeClr val="tx1"/>
                </a:solidFill>
                <a:latin typeface="Times New Roman" charset="0"/>
              </a:endParaRPr>
            </a:p>
          </p:txBody>
        </p:sp>
        <p:sp>
          <p:nvSpPr>
            <p:cNvPr id="313409" name="Oval 65"/>
            <p:cNvSpPr>
              <a:spLocks noChangeAspect="1" noChangeArrowheads="1"/>
            </p:cNvSpPr>
            <p:nvPr/>
          </p:nvSpPr>
          <p:spPr bwMode="auto">
            <a:xfrm>
              <a:off x="1960" y="1474"/>
              <a:ext cx="329" cy="31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33" tIns="137160" rIns="91433" bIns="9144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sz="900" b="1" i="0">
                  <a:solidFill>
                    <a:schemeClr val="tx1"/>
                  </a:solidFill>
                  <a:latin typeface="Arial" charset="0"/>
                </a:rPr>
                <a:t>E</a:t>
              </a:r>
            </a:p>
          </p:txBody>
        </p:sp>
        <p:sp>
          <p:nvSpPr>
            <p:cNvPr id="313410" name="Oval 66"/>
            <p:cNvSpPr>
              <a:spLocks noChangeAspect="1" noChangeArrowheads="1"/>
            </p:cNvSpPr>
            <p:nvPr/>
          </p:nvSpPr>
          <p:spPr bwMode="auto">
            <a:xfrm>
              <a:off x="2832" y="1454"/>
              <a:ext cx="328" cy="31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33" tIns="137160" rIns="91433" bIns="9144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sz="900" b="1" i="0">
                  <a:solidFill>
                    <a:schemeClr val="tx1"/>
                  </a:solidFill>
                  <a:latin typeface="Arial" charset="0"/>
                </a:rPr>
                <a:t>F</a:t>
              </a:r>
            </a:p>
          </p:txBody>
        </p:sp>
        <p:cxnSp>
          <p:nvCxnSpPr>
            <p:cNvPr id="313411" name="AutoShape 67"/>
            <p:cNvCxnSpPr>
              <a:cxnSpLocks noChangeAspect="1" noChangeShapeType="1"/>
              <a:stCxn id="313405" idx="6"/>
              <a:endCxn id="313406" idx="2"/>
            </p:cNvCxnSpPr>
            <p:nvPr/>
          </p:nvCxnSpPr>
          <p:spPr bwMode="auto">
            <a:xfrm>
              <a:off x="328" y="590"/>
              <a:ext cx="648" cy="0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412" name="AutoShape 68"/>
            <p:cNvCxnSpPr>
              <a:cxnSpLocks noChangeAspect="1" noChangeShapeType="1"/>
              <a:stCxn id="313405" idx="5"/>
              <a:endCxn id="313408" idx="2"/>
            </p:cNvCxnSpPr>
            <p:nvPr/>
          </p:nvCxnSpPr>
          <p:spPr bwMode="auto">
            <a:xfrm>
              <a:off x="280" y="702"/>
              <a:ext cx="696" cy="930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413" name="AutoShape 69"/>
            <p:cNvCxnSpPr>
              <a:cxnSpLocks noChangeAspect="1" noChangeShapeType="1"/>
              <a:stCxn id="313407" idx="2"/>
              <a:endCxn id="313406" idx="6"/>
            </p:cNvCxnSpPr>
            <p:nvPr/>
          </p:nvCxnSpPr>
          <p:spPr bwMode="auto">
            <a:xfrm flipH="1">
              <a:off x="1304" y="590"/>
              <a:ext cx="656" cy="0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414" name="AutoShape 70"/>
            <p:cNvCxnSpPr>
              <a:cxnSpLocks noChangeAspect="1" noChangeShapeType="1"/>
              <a:stCxn id="313409" idx="2"/>
              <a:endCxn id="313408" idx="6"/>
            </p:cNvCxnSpPr>
            <p:nvPr/>
          </p:nvCxnSpPr>
          <p:spPr bwMode="auto">
            <a:xfrm flipH="1">
              <a:off x="1304" y="1632"/>
              <a:ext cx="656" cy="0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415" name="AutoShape 71"/>
            <p:cNvCxnSpPr>
              <a:cxnSpLocks noChangeAspect="1" noChangeShapeType="1"/>
              <a:stCxn id="313410" idx="2"/>
              <a:endCxn id="313409" idx="6"/>
            </p:cNvCxnSpPr>
            <p:nvPr/>
          </p:nvCxnSpPr>
          <p:spPr bwMode="auto">
            <a:xfrm flipH="1">
              <a:off x="2289" y="1612"/>
              <a:ext cx="543" cy="20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416" name="AutoShape 72"/>
            <p:cNvCxnSpPr>
              <a:cxnSpLocks noChangeAspect="1" noChangeShapeType="1"/>
              <a:stCxn id="313407" idx="6"/>
              <a:endCxn id="313410" idx="1"/>
            </p:cNvCxnSpPr>
            <p:nvPr/>
          </p:nvCxnSpPr>
          <p:spPr bwMode="auto">
            <a:xfrm>
              <a:off x="2289" y="590"/>
              <a:ext cx="591" cy="910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417" name="AutoShape 73"/>
            <p:cNvCxnSpPr>
              <a:cxnSpLocks noChangeAspect="1" noChangeShapeType="1"/>
              <a:stCxn id="313407" idx="3"/>
              <a:endCxn id="313408" idx="7"/>
            </p:cNvCxnSpPr>
            <p:nvPr/>
          </p:nvCxnSpPr>
          <p:spPr bwMode="auto">
            <a:xfrm flipH="1">
              <a:off x="1256" y="702"/>
              <a:ext cx="752" cy="818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418" name="AutoShape 74"/>
            <p:cNvCxnSpPr>
              <a:cxnSpLocks noChangeAspect="1" noChangeShapeType="1"/>
              <a:stCxn id="313406" idx="4"/>
              <a:endCxn id="313408" idx="0"/>
            </p:cNvCxnSpPr>
            <p:nvPr/>
          </p:nvCxnSpPr>
          <p:spPr bwMode="auto">
            <a:xfrm>
              <a:off x="1140" y="748"/>
              <a:ext cx="0" cy="726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419" name="AutoShape 75"/>
            <p:cNvCxnSpPr>
              <a:cxnSpLocks noChangeAspect="1" noChangeShapeType="1"/>
              <a:stCxn id="313407" idx="4"/>
              <a:endCxn id="313409" idx="0"/>
            </p:cNvCxnSpPr>
            <p:nvPr/>
          </p:nvCxnSpPr>
          <p:spPr bwMode="auto">
            <a:xfrm>
              <a:off x="2125" y="748"/>
              <a:ext cx="0" cy="726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313420" name="Group 76"/>
          <p:cNvGrpSpPr>
            <a:grpSpLocks noChangeAspect="1"/>
          </p:cNvGrpSpPr>
          <p:nvPr/>
        </p:nvGrpSpPr>
        <p:grpSpPr bwMode="auto">
          <a:xfrm>
            <a:off x="4648200" y="5257800"/>
            <a:ext cx="1306513" cy="561975"/>
            <a:chOff x="0" y="432"/>
            <a:chExt cx="3160" cy="1358"/>
          </a:xfrm>
        </p:grpSpPr>
        <p:sp>
          <p:nvSpPr>
            <p:cNvPr id="313421" name="Oval 77"/>
            <p:cNvSpPr>
              <a:spLocks noChangeAspect="1" noChangeArrowheads="1"/>
            </p:cNvSpPr>
            <p:nvPr/>
          </p:nvSpPr>
          <p:spPr bwMode="auto">
            <a:xfrm>
              <a:off x="0" y="432"/>
              <a:ext cx="328" cy="31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33" tIns="137160" rIns="91433" bIns="9144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sz="900" b="1" i="0">
                  <a:solidFill>
                    <a:schemeClr val="tx1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313422" name="Oval 78"/>
            <p:cNvSpPr>
              <a:spLocks noChangeAspect="1" noChangeArrowheads="1"/>
            </p:cNvSpPr>
            <p:nvPr/>
          </p:nvSpPr>
          <p:spPr bwMode="auto">
            <a:xfrm>
              <a:off x="976" y="432"/>
              <a:ext cx="328" cy="31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33" tIns="137160" rIns="91433" bIns="9144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sz="900" b="1" i="0">
                  <a:solidFill>
                    <a:schemeClr val="tx1"/>
                  </a:solidFill>
                  <a:latin typeface="Arial" charset="0"/>
                </a:rPr>
                <a:t>B</a:t>
              </a:r>
              <a:endParaRPr lang="en-US" sz="900" i="0">
                <a:solidFill>
                  <a:schemeClr val="tx1"/>
                </a:solidFill>
                <a:latin typeface="Times New Roman" charset="0"/>
              </a:endParaRPr>
            </a:p>
          </p:txBody>
        </p:sp>
        <p:sp>
          <p:nvSpPr>
            <p:cNvPr id="313423" name="Oval 79"/>
            <p:cNvSpPr>
              <a:spLocks noChangeAspect="1" noChangeArrowheads="1"/>
            </p:cNvSpPr>
            <p:nvPr/>
          </p:nvSpPr>
          <p:spPr bwMode="auto">
            <a:xfrm>
              <a:off x="1960" y="432"/>
              <a:ext cx="329" cy="31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33" tIns="137160" rIns="91433" bIns="9144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sz="900" b="1" i="0">
                  <a:solidFill>
                    <a:schemeClr val="tx1"/>
                  </a:solidFill>
                  <a:latin typeface="Arial" charset="0"/>
                </a:rPr>
                <a:t>C</a:t>
              </a:r>
              <a:endParaRPr lang="en-US" sz="900" i="0">
                <a:solidFill>
                  <a:schemeClr val="tx1"/>
                </a:solidFill>
                <a:latin typeface="Times New Roman" charset="0"/>
              </a:endParaRPr>
            </a:p>
          </p:txBody>
        </p:sp>
        <p:sp>
          <p:nvSpPr>
            <p:cNvPr id="313424" name="Oval 80"/>
            <p:cNvSpPr>
              <a:spLocks noChangeAspect="1" noChangeArrowheads="1"/>
            </p:cNvSpPr>
            <p:nvPr/>
          </p:nvSpPr>
          <p:spPr bwMode="auto">
            <a:xfrm>
              <a:off x="976" y="1474"/>
              <a:ext cx="328" cy="31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33" tIns="137160" rIns="91433" bIns="9144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sz="900" b="1" i="0">
                  <a:solidFill>
                    <a:schemeClr val="tx1"/>
                  </a:solidFill>
                  <a:latin typeface="Arial" charset="0"/>
                </a:rPr>
                <a:t>D</a:t>
              </a:r>
              <a:endParaRPr lang="en-US" sz="900" i="0">
                <a:solidFill>
                  <a:schemeClr val="tx1"/>
                </a:solidFill>
                <a:latin typeface="Times New Roman" charset="0"/>
              </a:endParaRPr>
            </a:p>
          </p:txBody>
        </p:sp>
        <p:sp>
          <p:nvSpPr>
            <p:cNvPr id="313425" name="Oval 81"/>
            <p:cNvSpPr>
              <a:spLocks noChangeAspect="1" noChangeArrowheads="1"/>
            </p:cNvSpPr>
            <p:nvPr/>
          </p:nvSpPr>
          <p:spPr bwMode="auto">
            <a:xfrm>
              <a:off x="1960" y="1474"/>
              <a:ext cx="329" cy="31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33" tIns="137160" rIns="91433" bIns="9144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sz="900" b="1" i="0">
                  <a:solidFill>
                    <a:schemeClr val="tx1"/>
                  </a:solidFill>
                  <a:latin typeface="Arial" charset="0"/>
                </a:rPr>
                <a:t>E</a:t>
              </a:r>
            </a:p>
          </p:txBody>
        </p:sp>
        <p:sp>
          <p:nvSpPr>
            <p:cNvPr id="313426" name="Oval 82"/>
            <p:cNvSpPr>
              <a:spLocks noChangeAspect="1" noChangeArrowheads="1"/>
            </p:cNvSpPr>
            <p:nvPr/>
          </p:nvSpPr>
          <p:spPr bwMode="auto">
            <a:xfrm>
              <a:off x="2832" y="1454"/>
              <a:ext cx="328" cy="31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33" tIns="137160" rIns="91433" bIns="9144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sz="900" b="1" i="0">
                  <a:solidFill>
                    <a:schemeClr val="tx1"/>
                  </a:solidFill>
                  <a:latin typeface="Arial" charset="0"/>
                </a:rPr>
                <a:t>F</a:t>
              </a:r>
            </a:p>
          </p:txBody>
        </p:sp>
        <p:cxnSp>
          <p:nvCxnSpPr>
            <p:cNvPr id="313427" name="AutoShape 83"/>
            <p:cNvCxnSpPr>
              <a:cxnSpLocks noChangeAspect="1" noChangeShapeType="1"/>
              <a:stCxn id="313421" idx="6"/>
              <a:endCxn id="313422" idx="2"/>
            </p:cNvCxnSpPr>
            <p:nvPr/>
          </p:nvCxnSpPr>
          <p:spPr bwMode="auto">
            <a:xfrm>
              <a:off x="328" y="590"/>
              <a:ext cx="648" cy="0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428" name="AutoShape 84"/>
            <p:cNvCxnSpPr>
              <a:cxnSpLocks noChangeAspect="1" noChangeShapeType="1"/>
              <a:stCxn id="313421" idx="5"/>
              <a:endCxn id="313424" idx="2"/>
            </p:cNvCxnSpPr>
            <p:nvPr/>
          </p:nvCxnSpPr>
          <p:spPr bwMode="auto">
            <a:xfrm>
              <a:off x="280" y="702"/>
              <a:ext cx="696" cy="930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429" name="AutoShape 85"/>
            <p:cNvCxnSpPr>
              <a:cxnSpLocks noChangeAspect="1" noChangeShapeType="1"/>
              <a:stCxn id="313423" idx="2"/>
              <a:endCxn id="313422" idx="6"/>
            </p:cNvCxnSpPr>
            <p:nvPr/>
          </p:nvCxnSpPr>
          <p:spPr bwMode="auto">
            <a:xfrm flipH="1">
              <a:off x="1304" y="590"/>
              <a:ext cx="656" cy="0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430" name="AutoShape 86"/>
            <p:cNvCxnSpPr>
              <a:cxnSpLocks noChangeAspect="1" noChangeShapeType="1"/>
              <a:stCxn id="313425" idx="2"/>
              <a:endCxn id="313424" idx="6"/>
            </p:cNvCxnSpPr>
            <p:nvPr/>
          </p:nvCxnSpPr>
          <p:spPr bwMode="auto">
            <a:xfrm flipH="1">
              <a:off x="1304" y="1632"/>
              <a:ext cx="656" cy="0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431" name="AutoShape 87"/>
            <p:cNvCxnSpPr>
              <a:cxnSpLocks noChangeAspect="1" noChangeShapeType="1"/>
              <a:stCxn id="313426" idx="2"/>
              <a:endCxn id="313425" idx="6"/>
            </p:cNvCxnSpPr>
            <p:nvPr/>
          </p:nvCxnSpPr>
          <p:spPr bwMode="auto">
            <a:xfrm flipH="1">
              <a:off x="2289" y="1612"/>
              <a:ext cx="543" cy="20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432" name="AutoShape 88"/>
            <p:cNvCxnSpPr>
              <a:cxnSpLocks noChangeAspect="1" noChangeShapeType="1"/>
              <a:stCxn id="313423" idx="6"/>
              <a:endCxn id="313426" idx="1"/>
            </p:cNvCxnSpPr>
            <p:nvPr/>
          </p:nvCxnSpPr>
          <p:spPr bwMode="auto">
            <a:xfrm>
              <a:off x="2289" y="590"/>
              <a:ext cx="591" cy="910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433" name="AutoShape 89"/>
            <p:cNvCxnSpPr>
              <a:cxnSpLocks noChangeAspect="1" noChangeShapeType="1"/>
              <a:stCxn id="313423" idx="3"/>
              <a:endCxn id="313424" idx="7"/>
            </p:cNvCxnSpPr>
            <p:nvPr/>
          </p:nvCxnSpPr>
          <p:spPr bwMode="auto">
            <a:xfrm flipH="1">
              <a:off x="1256" y="702"/>
              <a:ext cx="752" cy="818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434" name="AutoShape 90"/>
            <p:cNvCxnSpPr>
              <a:cxnSpLocks noChangeAspect="1" noChangeShapeType="1"/>
              <a:stCxn id="313422" idx="4"/>
              <a:endCxn id="313424" idx="0"/>
            </p:cNvCxnSpPr>
            <p:nvPr/>
          </p:nvCxnSpPr>
          <p:spPr bwMode="auto">
            <a:xfrm>
              <a:off x="1140" y="748"/>
              <a:ext cx="0" cy="726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435" name="AutoShape 91"/>
            <p:cNvCxnSpPr>
              <a:cxnSpLocks noChangeAspect="1" noChangeShapeType="1"/>
              <a:stCxn id="313423" idx="4"/>
              <a:endCxn id="313425" idx="0"/>
            </p:cNvCxnSpPr>
            <p:nvPr/>
          </p:nvCxnSpPr>
          <p:spPr bwMode="auto">
            <a:xfrm>
              <a:off x="2125" y="748"/>
              <a:ext cx="0" cy="726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313436" name="Group 92"/>
          <p:cNvGrpSpPr>
            <a:grpSpLocks noChangeAspect="1"/>
          </p:cNvGrpSpPr>
          <p:nvPr/>
        </p:nvGrpSpPr>
        <p:grpSpPr bwMode="auto">
          <a:xfrm>
            <a:off x="6248400" y="5105400"/>
            <a:ext cx="1306513" cy="561975"/>
            <a:chOff x="0" y="432"/>
            <a:chExt cx="3160" cy="1358"/>
          </a:xfrm>
        </p:grpSpPr>
        <p:sp>
          <p:nvSpPr>
            <p:cNvPr id="313437" name="Oval 93"/>
            <p:cNvSpPr>
              <a:spLocks noChangeAspect="1" noChangeArrowheads="1"/>
            </p:cNvSpPr>
            <p:nvPr/>
          </p:nvSpPr>
          <p:spPr bwMode="auto">
            <a:xfrm>
              <a:off x="0" y="432"/>
              <a:ext cx="328" cy="31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33" tIns="137160" rIns="91433" bIns="9144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sz="900" b="1" i="0">
                  <a:solidFill>
                    <a:schemeClr val="tx1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313438" name="Oval 94"/>
            <p:cNvSpPr>
              <a:spLocks noChangeAspect="1" noChangeArrowheads="1"/>
            </p:cNvSpPr>
            <p:nvPr/>
          </p:nvSpPr>
          <p:spPr bwMode="auto">
            <a:xfrm>
              <a:off x="976" y="432"/>
              <a:ext cx="328" cy="31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33" tIns="137160" rIns="91433" bIns="9144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sz="900" b="1" i="0">
                  <a:solidFill>
                    <a:schemeClr val="tx1"/>
                  </a:solidFill>
                  <a:latin typeface="Arial" charset="0"/>
                </a:rPr>
                <a:t>B</a:t>
              </a:r>
              <a:endParaRPr lang="en-US" sz="900" i="0">
                <a:solidFill>
                  <a:schemeClr val="tx1"/>
                </a:solidFill>
                <a:latin typeface="Times New Roman" charset="0"/>
              </a:endParaRPr>
            </a:p>
          </p:txBody>
        </p:sp>
        <p:sp>
          <p:nvSpPr>
            <p:cNvPr id="313439" name="Oval 95"/>
            <p:cNvSpPr>
              <a:spLocks noChangeAspect="1" noChangeArrowheads="1"/>
            </p:cNvSpPr>
            <p:nvPr/>
          </p:nvSpPr>
          <p:spPr bwMode="auto">
            <a:xfrm>
              <a:off x="1960" y="432"/>
              <a:ext cx="329" cy="31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33" tIns="137160" rIns="91433" bIns="9144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sz="900" b="1" i="0">
                  <a:solidFill>
                    <a:schemeClr val="tx1"/>
                  </a:solidFill>
                  <a:latin typeface="Arial" charset="0"/>
                </a:rPr>
                <a:t>C</a:t>
              </a:r>
              <a:endParaRPr lang="en-US" sz="900" i="0">
                <a:solidFill>
                  <a:schemeClr val="tx1"/>
                </a:solidFill>
                <a:latin typeface="Times New Roman" charset="0"/>
              </a:endParaRPr>
            </a:p>
          </p:txBody>
        </p:sp>
        <p:sp>
          <p:nvSpPr>
            <p:cNvPr id="313440" name="Oval 96"/>
            <p:cNvSpPr>
              <a:spLocks noChangeAspect="1" noChangeArrowheads="1"/>
            </p:cNvSpPr>
            <p:nvPr/>
          </p:nvSpPr>
          <p:spPr bwMode="auto">
            <a:xfrm>
              <a:off x="976" y="1474"/>
              <a:ext cx="328" cy="31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33" tIns="137160" rIns="91433" bIns="9144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sz="900" b="1" i="0">
                  <a:solidFill>
                    <a:schemeClr val="tx1"/>
                  </a:solidFill>
                  <a:latin typeface="Arial" charset="0"/>
                </a:rPr>
                <a:t>D</a:t>
              </a:r>
              <a:endParaRPr lang="en-US" sz="900" i="0">
                <a:solidFill>
                  <a:schemeClr val="tx1"/>
                </a:solidFill>
                <a:latin typeface="Times New Roman" charset="0"/>
              </a:endParaRPr>
            </a:p>
          </p:txBody>
        </p:sp>
        <p:sp>
          <p:nvSpPr>
            <p:cNvPr id="313441" name="Oval 97"/>
            <p:cNvSpPr>
              <a:spLocks noChangeAspect="1" noChangeArrowheads="1"/>
            </p:cNvSpPr>
            <p:nvPr/>
          </p:nvSpPr>
          <p:spPr bwMode="auto">
            <a:xfrm>
              <a:off x="1960" y="1474"/>
              <a:ext cx="329" cy="31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33" tIns="137160" rIns="91433" bIns="9144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sz="900" b="1" i="0">
                  <a:solidFill>
                    <a:schemeClr val="tx1"/>
                  </a:solidFill>
                  <a:latin typeface="Arial" charset="0"/>
                </a:rPr>
                <a:t>E</a:t>
              </a:r>
            </a:p>
          </p:txBody>
        </p:sp>
        <p:sp>
          <p:nvSpPr>
            <p:cNvPr id="313442" name="Oval 98"/>
            <p:cNvSpPr>
              <a:spLocks noChangeAspect="1" noChangeArrowheads="1"/>
            </p:cNvSpPr>
            <p:nvPr/>
          </p:nvSpPr>
          <p:spPr bwMode="auto">
            <a:xfrm>
              <a:off x="2832" y="1454"/>
              <a:ext cx="328" cy="31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33" tIns="137160" rIns="91433" bIns="9144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sz="900" b="1" i="0">
                  <a:solidFill>
                    <a:schemeClr val="tx1"/>
                  </a:solidFill>
                  <a:latin typeface="Arial" charset="0"/>
                </a:rPr>
                <a:t>F</a:t>
              </a:r>
            </a:p>
          </p:txBody>
        </p:sp>
        <p:cxnSp>
          <p:nvCxnSpPr>
            <p:cNvPr id="313443" name="AutoShape 99"/>
            <p:cNvCxnSpPr>
              <a:cxnSpLocks noChangeAspect="1" noChangeShapeType="1"/>
              <a:stCxn id="313437" idx="6"/>
              <a:endCxn id="313438" idx="2"/>
            </p:cNvCxnSpPr>
            <p:nvPr/>
          </p:nvCxnSpPr>
          <p:spPr bwMode="auto">
            <a:xfrm>
              <a:off x="328" y="590"/>
              <a:ext cx="648" cy="0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444" name="AutoShape 100"/>
            <p:cNvCxnSpPr>
              <a:cxnSpLocks noChangeAspect="1" noChangeShapeType="1"/>
              <a:stCxn id="313437" idx="5"/>
              <a:endCxn id="313440" idx="2"/>
            </p:cNvCxnSpPr>
            <p:nvPr/>
          </p:nvCxnSpPr>
          <p:spPr bwMode="auto">
            <a:xfrm>
              <a:off x="280" y="702"/>
              <a:ext cx="696" cy="930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445" name="AutoShape 101"/>
            <p:cNvCxnSpPr>
              <a:cxnSpLocks noChangeAspect="1" noChangeShapeType="1"/>
              <a:stCxn id="313439" idx="2"/>
              <a:endCxn id="313438" idx="6"/>
            </p:cNvCxnSpPr>
            <p:nvPr/>
          </p:nvCxnSpPr>
          <p:spPr bwMode="auto">
            <a:xfrm flipH="1">
              <a:off x="1304" y="590"/>
              <a:ext cx="656" cy="0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446" name="AutoShape 102"/>
            <p:cNvCxnSpPr>
              <a:cxnSpLocks noChangeAspect="1" noChangeShapeType="1"/>
              <a:stCxn id="313441" idx="2"/>
              <a:endCxn id="313440" idx="6"/>
            </p:cNvCxnSpPr>
            <p:nvPr/>
          </p:nvCxnSpPr>
          <p:spPr bwMode="auto">
            <a:xfrm flipH="1">
              <a:off x="1304" y="1632"/>
              <a:ext cx="656" cy="0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447" name="AutoShape 103"/>
            <p:cNvCxnSpPr>
              <a:cxnSpLocks noChangeAspect="1" noChangeShapeType="1"/>
              <a:stCxn id="313442" idx="2"/>
              <a:endCxn id="313441" idx="6"/>
            </p:cNvCxnSpPr>
            <p:nvPr/>
          </p:nvCxnSpPr>
          <p:spPr bwMode="auto">
            <a:xfrm flipH="1">
              <a:off x="2289" y="1612"/>
              <a:ext cx="543" cy="20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448" name="AutoShape 104"/>
            <p:cNvCxnSpPr>
              <a:cxnSpLocks noChangeAspect="1" noChangeShapeType="1"/>
              <a:stCxn id="313439" idx="6"/>
              <a:endCxn id="313442" idx="1"/>
            </p:cNvCxnSpPr>
            <p:nvPr/>
          </p:nvCxnSpPr>
          <p:spPr bwMode="auto">
            <a:xfrm>
              <a:off x="2289" y="590"/>
              <a:ext cx="591" cy="910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449" name="AutoShape 105"/>
            <p:cNvCxnSpPr>
              <a:cxnSpLocks noChangeAspect="1" noChangeShapeType="1"/>
              <a:stCxn id="313439" idx="3"/>
              <a:endCxn id="313440" idx="7"/>
            </p:cNvCxnSpPr>
            <p:nvPr/>
          </p:nvCxnSpPr>
          <p:spPr bwMode="auto">
            <a:xfrm flipH="1">
              <a:off x="1256" y="702"/>
              <a:ext cx="752" cy="818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450" name="AutoShape 106"/>
            <p:cNvCxnSpPr>
              <a:cxnSpLocks noChangeAspect="1" noChangeShapeType="1"/>
              <a:stCxn id="313438" idx="4"/>
              <a:endCxn id="313440" idx="0"/>
            </p:cNvCxnSpPr>
            <p:nvPr/>
          </p:nvCxnSpPr>
          <p:spPr bwMode="auto">
            <a:xfrm>
              <a:off x="1140" y="748"/>
              <a:ext cx="0" cy="726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451" name="AutoShape 107"/>
            <p:cNvCxnSpPr>
              <a:cxnSpLocks noChangeAspect="1" noChangeShapeType="1"/>
              <a:stCxn id="313439" idx="4"/>
              <a:endCxn id="313441" idx="0"/>
            </p:cNvCxnSpPr>
            <p:nvPr/>
          </p:nvCxnSpPr>
          <p:spPr bwMode="auto">
            <a:xfrm>
              <a:off x="2125" y="748"/>
              <a:ext cx="0" cy="726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313452" name="Group 108"/>
          <p:cNvGrpSpPr>
            <a:grpSpLocks noChangeAspect="1"/>
          </p:cNvGrpSpPr>
          <p:nvPr/>
        </p:nvGrpSpPr>
        <p:grpSpPr bwMode="auto">
          <a:xfrm>
            <a:off x="7696200" y="5257800"/>
            <a:ext cx="1306513" cy="561975"/>
            <a:chOff x="0" y="432"/>
            <a:chExt cx="3160" cy="1358"/>
          </a:xfrm>
        </p:grpSpPr>
        <p:sp>
          <p:nvSpPr>
            <p:cNvPr id="313453" name="Oval 109"/>
            <p:cNvSpPr>
              <a:spLocks noChangeAspect="1" noChangeArrowheads="1"/>
            </p:cNvSpPr>
            <p:nvPr/>
          </p:nvSpPr>
          <p:spPr bwMode="auto">
            <a:xfrm>
              <a:off x="0" y="432"/>
              <a:ext cx="328" cy="31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33" tIns="137160" rIns="91433" bIns="9144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sz="900" b="1" i="0">
                  <a:solidFill>
                    <a:schemeClr val="tx1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313454" name="Oval 110"/>
            <p:cNvSpPr>
              <a:spLocks noChangeAspect="1" noChangeArrowheads="1"/>
            </p:cNvSpPr>
            <p:nvPr/>
          </p:nvSpPr>
          <p:spPr bwMode="auto">
            <a:xfrm>
              <a:off x="976" y="432"/>
              <a:ext cx="328" cy="31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33" tIns="137160" rIns="91433" bIns="9144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sz="900" b="1" i="0">
                  <a:solidFill>
                    <a:schemeClr val="tx1"/>
                  </a:solidFill>
                  <a:latin typeface="Arial" charset="0"/>
                </a:rPr>
                <a:t>B</a:t>
              </a:r>
              <a:endParaRPr lang="en-US" sz="900" i="0">
                <a:solidFill>
                  <a:schemeClr val="tx1"/>
                </a:solidFill>
                <a:latin typeface="Times New Roman" charset="0"/>
              </a:endParaRPr>
            </a:p>
          </p:txBody>
        </p:sp>
        <p:sp>
          <p:nvSpPr>
            <p:cNvPr id="313455" name="Oval 111"/>
            <p:cNvSpPr>
              <a:spLocks noChangeAspect="1" noChangeArrowheads="1"/>
            </p:cNvSpPr>
            <p:nvPr/>
          </p:nvSpPr>
          <p:spPr bwMode="auto">
            <a:xfrm>
              <a:off x="1960" y="432"/>
              <a:ext cx="329" cy="31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33" tIns="137160" rIns="91433" bIns="9144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sz="900" b="1" i="0">
                  <a:solidFill>
                    <a:schemeClr val="tx1"/>
                  </a:solidFill>
                  <a:latin typeface="Arial" charset="0"/>
                </a:rPr>
                <a:t>C</a:t>
              </a:r>
              <a:endParaRPr lang="en-US" sz="900" i="0">
                <a:solidFill>
                  <a:schemeClr val="tx1"/>
                </a:solidFill>
                <a:latin typeface="Times New Roman" charset="0"/>
              </a:endParaRPr>
            </a:p>
          </p:txBody>
        </p:sp>
        <p:sp>
          <p:nvSpPr>
            <p:cNvPr id="313456" name="Oval 112"/>
            <p:cNvSpPr>
              <a:spLocks noChangeAspect="1" noChangeArrowheads="1"/>
            </p:cNvSpPr>
            <p:nvPr/>
          </p:nvSpPr>
          <p:spPr bwMode="auto">
            <a:xfrm>
              <a:off x="976" y="1474"/>
              <a:ext cx="328" cy="31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33" tIns="137160" rIns="91433" bIns="9144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sz="900" b="1" i="0">
                  <a:solidFill>
                    <a:schemeClr val="tx1"/>
                  </a:solidFill>
                  <a:latin typeface="Arial" charset="0"/>
                </a:rPr>
                <a:t>D</a:t>
              </a:r>
              <a:endParaRPr lang="en-US" sz="900" i="0">
                <a:solidFill>
                  <a:schemeClr val="tx1"/>
                </a:solidFill>
                <a:latin typeface="Times New Roman" charset="0"/>
              </a:endParaRPr>
            </a:p>
          </p:txBody>
        </p:sp>
        <p:sp>
          <p:nvSpPr>
            <p:cNvPr id="313457" name="Oval 113"/>
            <p:cNvSpPr>
              <a:spLocks noChangeAspect="1" noChangeArrowheads="1"/>
            </p:cNvSpPr>
            <p:nvPr/>
          </p:nvSpPr>
          <p:spPr bwMode="auto">
            <a:xfrm>
              <a:off x="1960" y="1474"/>
              <a:ext cx="329" cy="31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33" tIns="137160" rIns="91433" bIns="9144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sz="900" b="1" i="0">
                  <a:solidFill>
                    <a:schemeClr val="tx1"/>
                  </a:solidFill>
                  <a:latin typeface="Arial" charset="0"/>
                </a:rPr>
                <a:t>E</a:t>
              </a:r>
            </a:p>
          </p:txBody>
        </p:sp>
        <p:sp>
          <p:nvSpPr>
            <p:cNvPr id="313458" name="Oval 114"/>
            <p:cNvSpPr>
              <a:spLocks noChangeAspect="1" noChangeArrowheads="1"/>
            </p:cNvSpPr>
            <p:nvPr/>
          </p:nvSpPr>
          <p:spPr bwMode="auto">
            <a:xfrm>
              <a:off x="2832" y="1454"/>
              <a:ext cx="328" cy="31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33" tIns="137160" rIns="91433" bIns="9144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sz="900" b="1" i="0">
                  <a:solidFill>
                    <a:schemeClr val="tx1"/>
                  </a:solidFill>
                  <a:latin typeface="Arial" charset="0"/>
                </a:rPr>
                <a:t>F</a:t>
              </a:r>
            </a:p>
          </p:txBody>
        </p:sp>
        <p:cxnSp>
          <p:nvCxnSpPr>
            <p:cNvPr id="313459" name="AutoShape 115"/>
            <p:cNvCxnSpPr>
              <a:cxnSpLocks noChangeAspect="1" noChangeShapeType="1"/>
              <a:stCxn id="313453" idx="6"/>
              <a:endCxn id="313454" idx="2"/>
            </p:cNvCxnSpPr>
            <p:nvPr/>
          </p:nvCxnSpPr>
          <p:spPr bwMode="auto">
            <a:xfrm>
              <a:off x="328" y="590"/>
              <a:ext cx="648" cy="0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460" name="AutoShape 116"/>
            <p:cNvCxnSpPr>
              <a:cxnSpLocks noChangeAspect="1" noChangeShapeType="1"/>
              <a:stCxn id="313453" idx="5"/>
              <a:endCxn id="313456" idx="2"/>
            </p:cNvCxnSpPr>
            <p:nvPr/>
          </p:nvCxnSpPr>
          <p:spPr bwMode="auto">
            <a:xfrm>
              <a:off x="280" y="702"/>
              <a:ext cx="696" cy="930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461" name="AutoShape 117"/>
            <p:cNvCxnSpPr>
              <a:cxnSpLocks noChangeAspect="1" noChangeShapeType="1"/>
              <a:stCxn id="313455" idx="2"/>
              <a:endCxn id="313454" idx="6"/>
            </p:cNvCxnSpPr>
            <p:nvPr/>
          </p:nvCxnSpPr>
          <p:spPr bwMode="auto">
            <a:xfrm flipH="1">
              <a:off x="1304" y="590"/>
              <a:ext cx="656" cy="0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462" name="AutoShape 118"/>
            <p:cNvCxnSpPr>
              <a:cxnSpLocks noChangeAspect="1" noChangeShapeType="1"/>
              <a:stCxn id="313457" idx="2"/>
              <a:endCxn id="313456" idx="6"/>
            </p:cNvCxnSpPr>
            <p:nvPr/>
          </p:nvCxnSpPr>
          <p:spPr bwMode="auto">
            <a:xfrm flipH="1">
              <a:off x="1304" y="1632"/>
              <a:ext cx="656" cy="0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463" name="AutoShape 119"/>
            <p:cNvCxnSpPr>
              <a:cxnSpLocks noChangeAspect="1" noChangeShapeType="1"/>
              <a:stCxn id="313458" idx="2"/>
              <a:endCxn id="313457" idx="6"/>
            </p:cNvCxnSpPr>
            <p:nvPr/>
          </p:nvCxnSpPr>
          <p:spPr bwMode="auto">
            <a:xfrm flipH="1">
              <a:off x="2289" y="1612"/>
              <a:ext cx="543" cy="20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464" name="AutoShape 120"/>
            <p:cNvCxnSpPr>
              <a:cxnSpLocks noChangeAspect="1" noChangeShapeType="1"/>
              <a:stCxn id="313455" idx="6"/>
              <a:endCxn id="313458" idx="1"/>
            </p:cNvCxnSpPr>
            <p:nvPr/>
          </p:nvCxnSpPr>
          <p:spPr bwMode="auto">
            <a:xfrm>
              <a:off x="2289" y="590"/>
              <a:ext cx="591" cy="910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465" name="AutoShape 121"/>
            <p:cNvCxnSpPr>
              <a:cxnSpLocks noChangeAspect="1" noChangeShapeType="1"/>
              <a:stCxn id="313455" idx="3"/>
              <a:endCxn id="313456" idx="7"/>
            </p:cNvCxnSpPr>
            <p:nvPr/>
          </p:nvCxnSpPr>
          <p:spPr bwMode="auto">
            <a:xfrm flipH="1">
              <a:off x="1256" y="702"/>
              <a:ext cx="752" cy="818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466" name="AutoShape 122"/>
            <p:cNvCxnSpPr>
              <a:cxnSpLocks noChangeAspect="1" noChangeShapeType="1"/>
              <a:stCxn id="313454" idx="4"/>
              <a:endCxn id="313456" idx="0"/>
            </p:cNvCxnSpPr>
            <p:nvPr/>
          </p:nvCxnSpPr>
          <p:spPr bwMode="auto">
            <a:xfrm>
              <a:off x="1140" y="748"/>
              <a:ext cx="0" cy="726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467" name="AutoShape 123"/>
            <p:cNvCxnSpPr>
              <a:cxnSpLocks noChangeAspect="1" noChangeShapeType="1"/>
              <a:stCxn id="313455" idx="4"/>
              <a:endCxn id="313457" idx="0"/>
            </p:cNvCxnSpPr>
            <p:nvPr/>
          </p:nvCxnSpPr>
          <p:spPr bwMode="auto">
            <a:xfrm>
              <a:off x="2125" y="748"/>
              <a:ext cx="0" cy="726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135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313468" name="Object 124"/>
          <p:cNvGraphicFramePr>
            <a:graphicFrameLocks noChangeAspect="1"/>
          </p:cNvGraphicFramePr>
          <p:nvPr/>
        </p:nvGraphicFramePr>
        <p:xfrm>
          <a:off x="5562600" y="4648200"/>
          <a:ext cx="4953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77" name="Clip" r:id="rId10" imgW="1576440" imgH="1942200" progId="MS_ClipArt_Gallery.2">
                  <p:embed/>
                </p:oleObj>
              </mc:Choice>
              <mc:Fallback>
                <p:oleObj name="Clip" r:id="rId10" imgW="1576440" imgH="1942200" progId="MS_ClipArt_Gallery.2">
                  <p:embed/>
                  <p:pic>
                    <p:nvPicPr>
                      <p:cNvPr id="0" name="Object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648200"/>
                        <a:ext cx="4953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470" name="Object 126"/>
          <p:cNvGraphicFramePr>
            <a:graphicFrameLocks noChangeAspect="1"/>
          </p:cNvGraphicFramePr>
          <p:nvPr/>
        </p:nvGraphicFramePr>
        <p:xfrm>
          <a:off x="7467600" y="3810000"/>
          <a:ext cx="17621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78" name="Clip" r:id="rId12" imgW="218874" imgH="466543" progId="MS_ClipArt_Gallery.2">
                  <p:embed/>
                </p:oleObj>
              </mc:Choice>
              <mc:Fallback>
                <p:oleObj name="Clip" r:id="rId12" imgW="218874" imgH="466543" progId="MS_ClipArt_Gallery.2">
                  <p:embed/>
                  <p:pic>
                    <p:nvPicPr>
                      <p:cNvPr id="0" name="Object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3810000"/>
                        <a:ext cx="176213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3472" name="Group 128"/>
          <p:cNvGrpSpPr>
            <a:grpSpLocks/>
          </p:cNvGrpSpPr>
          <p:nvPr/>
        </p:nvGrpSpPr>
        <p:grpSpPr bwMode="auto">
          <a:xfrm>
            <a:off x="5638800" y="3429000"/>
            <a:ext cx="985838" cy="838200"/>
            <a:chOff x="3552" y="2160"/>
            <a:chExt cx="621" cy="528"/>
          </a:xfrm>
        </p:grpSpPr>
        <p:graphicFrame>
          <p:nvGraphicFramePr>
            <p:cNvPr id="313469" name="Object 125"/>
            <p:cNvGraphicFramePr>
              <a:graphicFrameLocks noChangeAspect="1"/>
            </p:cNvGraphicFramePr>
            <p:nvPr/>
          </p:nvGraphicFramePr>
          <p:xfrm>
            <a:off x="3936" y="2160"/>
            <a:ext cx="237" cy="1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479" name="Clip" r:id="rId13" imgW="466543" imgH="218874" progId="MS_ClipArt_Gallery.2">
                    <p:embed/>
                  </p:oleObj>
                </mc:Choice>
                <mc:Fallback>
                  <p:oleObj name="Clip" r:id="rId13" imgW="466543" imgH="218874" progId="MS_ClipArt_Gallery.2">
                    <p:embed/>
                    <p:pic>
                      <p:nvPicPr>
                        <p:cNvPr id="0" name="Object 1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6" y="2160"/>
                          <a:ext cx="237" cy="1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3471" name="Object 127"/>
            <p:cNvGraphicFramePr>
              <a:graphicFrameLocks noChangeAspect="1"/>
            </p:cNvGraphicFramePr>
            <p:nvPr/>
          </p:nvGraphicFramePr>
          <p:xfrm>
            <a:off x="3552" y="2304"/>
            <a:ext cx="312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480" name="Clip" r:id="rId14" imgW="1576440" imgH="1942200" progId="MS_ClipArt_Gallery.2">
                    <p:embed/>
                  </p:oleObj>
                </mc:Choice>
                <mc:Fallback>
                  <p:oleObj name="Clip" r:id="rId14" imgW="1576440" imgH="1942200" progId="MS_ClipArt_Gallery.2">
                    <p:embed/>
                    <p:pic>
                      <p:nvPicPr>
                        <p:cNvPr id="0" name="Object 1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2304"/>
                          <a:ext cx="312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998A1-9F35-7C43-BF33-8757D135B381}" type="slidenum">
              <a:rPr lang="en-US"/>
              <a:pPr/>
              <a:t>4</a:t>
            </a:fld>
            <a:endParaRPr lang="en-US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 State Routing: Properties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Each node requires complete topology information</a:t>
            </a:r>
          </a:p>
          <a:p>
            <a:r>
              <a:rPr lang="en-US"/>
              <a:t>Link state information must be flooded to all nodes</a:t>
            </a:r>
          </a:p>
          <a:p>
            <a:r>
              <a:rPr lang="en-US"/>
              <a:t>Guaranteed to converge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BE5D2-1516-DF44-80BE-4F4E209521D4}" type="slidenum">
              <a:rPr lang="en-US"/>
              <a:pPr/>
              <a:t>5</a:t>
            </a:fld>
            <a:endParaRPr lang="en-US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 State Routing: Basic princples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/>
              <a:t>1. Each router establishes a relationship </a:t>
            </a:r>
            <a:r>
              <a:rPr lang="en-US" i="1">
                <a:solidFill>
                  <a:schemeClr val="accent2"/>
                </a:solidFill>
              </a:rPr>
              <a:t>(</a:t>
            </a:r>
            <a:r>
              <a:rPr lang="ja-JP" altLang="en-US" i="1">
                <a:solidFill>
                  <a:schemeClr val="accent2"/>
                </a:solidFill>
                <a:latin typeface="Arial"/>
              </a:rPr>
              <a:t>“</a:t>
            </a:r>
            <a:r>
              <a:rPr lang="en-US" i="1">
                <a:solidFill>
                  <a:schemeClr val="accent2"/>
                </a:solidFill>
              </a:rPr>
              <a:t>adjacency</a:t>
            </a:r>
            <a:r>
              <a:rPr lang="ja-JP" altLang="en-US" i="1">
                <a:solidFill>
                  <a:schemeClr val="accent2"/>
                </a:solidFill>
                <a:latin typeface="Arial"/>
              </a:rPr>
              <a:t>”</a:t>
            </a:r>
            <a:r>
              <a:rPr lang="en-US" i="1">
                <a:solidFill>
                  <a:schemeClr val="accent2"/>
                </a:solidFill>
              </a:rPr>
              <a:t>)</a:t>
            </a:r>
            <a:r>
              <a:rPr lang="en-US"/>
              <a:t> with its neighbors</a:t>
            </a:r>
          </a:p>
          <a:p>
            <a:pPr lvl="1">
              <a:buFontTx/>
              <a:buNone/>
            </a:pPr>
            <a:r>
              <a:rPr lang="en-US"/>
              <a:t>2.Each router generates </a:t>
            </a:r>
            <a:r>
              <a:rPr lang="en-US" i="1">
                <a:solidFill>
                  <a:schemeClr val="accent2"/>
                </a:solidFill>
              </a:rPr>
              <a:t>link state advertisements</a:t>
            </a:r>
            <a:r>
              <a:rPr lang="en-US"/>
              <a:t> </a:t>
            </a:r>
            <a:r>
              <a:rPr lang="en-US" i="1">
                <a:solidFill>
                  <a:schemeClr val="accent2"/>
                </a:solidFill>
              </a:rPr>
              <a:t>(LSAs) </a:t>
            </a:r>
            <a:r>
              <a:rPr lang="en-US"/>
              <a:t>which are distributed to all routers </a:t>
            </a:r>
          </a:p>
          <a:p>
            <a:pPr lvl="3">
              <a:buFontTx/>
              <a:buNone/>
            </a:pPr>
            <a:r>
              <a:rPr lang="en-US"/>
              <a:t>LSA = (router id, state of the link, cost, neighbors of the link)</a:t>
            </a:r>
          </a:p>
          <a:p>
            <a:pPr lvl="1">
              <a:buFontTx/>
              <a:buNone/>
            </a:pPr>
            <a:r>
              <a:rPr lang="en-US"/>
              <a:t>3. Each router maintains a database of all received LSAs (</a:t>
            </a:r>
            <a:r>
              <a:rPr lang="en-US" i="1">
                <a:solidFill>
                  <a:schemeClr val="accent2"/>
                </a:solidFill>
              </a:rPr>
              <a:t>topological database</a:t>
            </a:r>
            <a:r>
              <a:rPr lang="en-US"/>
              <a:t> or </a:t>
            </a:r>
            <a:r>
              <a:rPr lang="en-US" i="1">
                <a:solidFill>
                  <a:schemeClr val="accent2"/>
                </a:solidFill>
              </a:rPr>
              <a:t>link state database</a:t>
            </a:r>
            <a:r>
              <a:rPr lang="en-US"/>
              <a:t>), which describes the network has a graph with weighted edges</a:t>
            </a:r>
          </a:p>
          <a:p>
            <a:pPr lvl="1">
              <a:buFontTx/>
              <a:buNone/>
            </a:pPr>
            <a:r>
              <a:rPr lang="en-US"/>
              <a:t>4. Each router uses its link state database to run a shortest path algorithm (Dijikstra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algorithm) to produce the shortest path to each network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66DFC-5A6B-744F-AD70-CBE094ACA5CF}" type="slidenum">
              <a:rPr lang="en-US"/>
              <a:pPr/>
              <a:t>6</a:t>
            </a:fld>
            <a:endParaRPr lang="en-US"/>
          </a:p>
        </p:txBody>
      </p:sp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Operation of a Link State Routing protocol</a:t>
            </a:r>
          </a:p>
        </p:txBody>
      </p:sp>
      <p:sp>
        <p:nvSpPr>
          <p:cNvPr id="320516" name="Line 4"/>
          <p:cNvSpPr>
            <a:spLocks noChangeShapeType="1"/>
          </p:cNvSpPr>
          <p:nvPr/>
        </p:nvSpPr>
        <p:spPr bwMode="auto">
          <a:xfrm>
            <a:off x="1752600" y="35814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0518" name="Text Box 6"/>
          <p:cNvSpPr txBox="1">
            <a:spLocks noChangeArrowheads="1"/>
          </p:cNvSpPr>
          <p:nvPr/>
        </p:nvSpPr>
        <p:spPr bwMode="auto">
          <a:xfrm>
            <a:off x="304800" y="3124200"/>
            <a:ext cx="1457325" cy="94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i="0">
                <a:latin typeface="Arial" charset="0"/>
              </a:rPr>
              <a:t>Received</a:t>
            </a:r>
            <a:br>
              <a:rPr lang="en-US" i="0">
                <a:latin typeface="Arial" charset="0"/>
              </a:rPr>
            </a:br>
            <a:r>
              <a:rPr lang="en-US" i="0">
                <a:latin typeface="Arial" charset="0"/>
              </a:rPr>
              <a:t>LSAs</a:t>
            </a:r>
            <a:endParaRPr lang="en-US"/>
          </a:p>
        </p:txBody>
      </p:sp>
      <p:sp>
        <p:nvSpPr>
          <p:cNvPr id="320519" name="Rectangle 7"/>
          <p:cNvSpPr>
            <a:spLocks noChangeArrowheads="1"/>
          </p:cNvSpPr>
          <p:nvPr/>
        </p:nvSpPr>
        <p:spPr bwMode="auto">
          <a:xfrm>
            <a:off x="6553200" y="2743200"/>
            <a:ext cx="2325688" cy="1639888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FontTx/>
              <a:buNone/>
            </a:pPr>
            <a:r>
              <a:rPr lang="en-US" i="0">
                <a:latin typeface="Arial" charset="0"/>
              </a:rPr>
              <a:t>IP Routing </a:t>
            </a:r>
            <a:br>
              <a:rPr lang="en-US" i="0">
                <a:latin typeface="Arial" charset="0"/>
              </a:rPr>
            </a:br>
            <a:r>
              <a:rPr lang="en-US" i="0">
                <a:latin typeface="Arial" charset="0"/>
              </a:rPr>
              <a:t>Table</a:t>
            </a:r>
            <a:endParaRPr lang="en-US"/>
          </a:p>
        </p:txBody>
      </p:sp>
      <p:sp>
        <p:nvSpPr>
          <p:cNvPr id="320520" name="Line 8"/>
          <p:cNvSpPr>
            <a:spLocks noChangeShapeType="1"/>
          </p:cNvSpPr>
          <p:nvPr/>
        </p:nvSpPr>
        <p:spPr bwMode="auto">
          <a:xfrm>
            <a:off x="4648200" y="35814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0521" name="Text Box 9"/>
          <p:cNvSpPr txBox="1">
            <a:spLocks noChangeArrowheads="1"/>
          </p:cNvSpPr>
          <p:nvPr/>
        </p:nvSpPr>
        <p:spPr bwMode="auto">
          <a:xfrm>
            <a:off x="4794250" y="3048000"/>
            <a:ext cx="1473200" cy="120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i="0">
                <a:latin typeface="Arial" charset="0"/>
              </a:rPr>
              <a:t>Dijkstra</a:t>
            </a:r>
            <a:r>
              <a:rPr lang="ja-JP" altLang="en-US" i="0">
                <a:latin typeface="Arial"/>
              </a:rPr>
              <a:t>’</a:t>
            </a:r>
            <a:r>
              <a:rPr lang="en-US" i="0">
                <a:latin typeface="Arial" charset="0"/>
              </a:rPr>
              <a:t>s</a:t>
            </a:r>
          </a:p>
          <a:p>
            <a:pPr algn="ctr">
              <a:buFontTx/>
              <a:buNone/>
            </a:pPr>
            <a:r>
              <a:rPr lang="en-US" i="0">
                <a:latin typeface="Arial" charset="0"/>
              </a:rPr>
              <a:t>Algorithm</a:t>
            </a:r>
            <a:endParaRPr lang="en-US"/>
          </a:p>
        </p:txBody>
      </p:sp>
      <p:sp>
        <p:nvSpPr>
          <p:cNvPr id="320522" name="Line 10"/>
          <p:cNvSpPr>
            <a:spLocks noChangeShapeType="1"/>
          </p:cNvSpPr>
          <p:nvPr/>
        </p:nvSpPr>
        <p:spPr bwMode="auto">
          <a:xfrm>
            <a:off x="4114800" y="4038600"/>
            <a:ext cx="1143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0523" name="Line 11"/>
          <p:cNvSpPr>
            <a:spLocks noChangeShapeType="1"/>
          </p:cNvSpPr>
          <p:nvPr/>
        </p:nvSpPr>
        <p:spPr bwMode="auto">
          <a:xfrm flipH="1">
            <a:off x="2438400" y="4038600"/>
            <a:ext cx="1143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0515" name="AutoShape 3"/>
          <p:cNvSpPr>
            <a:spLocks noChangeArrowheads="1"/>
          </p:cNvSpPr>
          <p:nvPr/>
        </p:nvSpPr>
        <p:spPr bwMode="auto">
          <a:xfrm>
            <a:off x="2987675" y="3006725"/>
            <a:ext cx="1660525" cy="10731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buFontTx/>
              <a:buNone/>
            </a:pPr>
            <a:r>
              <a:rPr lang="en-US" i="0">
                <a:latin typeface="Arial" charset="0"/>
              </a:rPr>
              <a:t>Link State</a:t>
            </a:r>
            <a:br>
              <a:rPr lang="en-US" i="0">
                <a:latin typeface="Arial" charset="0"/>
              </a:rPr>
            </a:br>
            <a:r>
              <a:rPr lang="en-US" i="0">
                <a:latin typeface="Arial" charset="0"/>
              </a:rPr>
              <a:t>Database</a:t>
            </a:r>
          </a:p>
        </p:txBody>
      </p:sp>
      <p:sp>
        <p:nvSpPr>
          <p:cNvPr id="320524" name="Line 12"/>
          <p:cNvSpPr>
            <a:spLocks noChangeShapeType="1"/>
          </p:cNvSpPr>
          <p:nvPr/>
        </p:nvSpPr>
        <p:spPr bwMode="auto">
          <a:xfrm flipH="1">
            <a:off x="3810000" y="4038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0526" name="Text Box 14"/>
          <p:cNvSpPr txBox="1">
            <a:spLocks noChangeArrowheads="1"/>
          </p:cNvSpPr>
          <p:nvPr/>
        </p:nvSpPr>
        <p:spPr bwMode="auto">
          <a:xfrm>
            <a:off x="2538413" y="5029200"/>
            <a:ext cx="2624137" cy="94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i="0">
                <a:latin typeface="Arial" charset="0"/>
              </a:rPr>
              <a:t>LSAs are flooded </a:t>
            </a:r>
            <a:br>
              <a:rPr lang="en-US" i="0">
                <a:latin typeface="Arial" charset="0"/>
              </a:rPr>
            </a:br>
            <a:r>
              <a:rPr lang="en-US" i="0">
                <a:latin typeface="Arial" charset="0"/>
              </a:rPr>
              <a:t>to other interfaces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D00B6-4334-DE43-BE81-29595D41463A}" type="slidenum">
              <a:rPr lang="en-US"/>
              <a:pPr/>
              <a:t>7</a:t>
            </a:fld>
            <a:endParaRPr lang="en-US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>
                <a:solidFill>
                  <a:schemeClr val="accent2"/>
                </a:solidFill>
              </a:rPr>
              <a:t>Dijkstra</a:t>
            </a:r>
            <a:r>
              <a:rPr lang="ja-JP" altLang="en-US" b="0">
                <a:solidFill>
                  <a:schemeClr val="accent2"/>
                </a:solidFill>
                <a:latin typeface="Arial"/>
              </a:rPr>
              <a:t>’</a:t>
            </a:r>
            <a:r>
              <a:rPr lang="en-US" b="0">
                <a:solidFill>
                  <a:schemeClr val="accent2"/>
                </a:solidFill>
              </a:rPr>
              <a:t>s Shortest Path Algorithm for a Graph</a:t>
            </a:r>
          </a:p>
        </p:txBody>
      </p:sp>
      <p:sp>
        <p:nvSpPr>
          <p:cNvPr id="283651" name="Text Box 3"/>
          <p:cNvSpPr txBox="1">
            <a:spLocks noChangeArrowheads="1"/>
          </p:cNvSpPr>
          <p:nvPr/>
        </p:nvSpPr>
        <p:spPr bwMode="auto">
          <a:xfrm>
            <a:off x="304800" y="1371600"/>
            <a:ext cx="8382000" cy="508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3" tIns="45717" rIns="91433" bIns="45717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000" b="1" i="0">
                <a:solidFill>
                  <a:schemeClr val="tx1"/>
                </a:solidFill>
                <a:latin typeface="Arial" charset="0"/>
              </a:rPr>
              <a:t>Input:</a:t>
            </a:r>
            <a:r>
              <a:rPr lang="en-US" sz="1800" b="1" i="0">
                <a:solidFill>
                  <a:schemeClr val="accent2"/>
                </a:solidFill>
              </a:rPr>
              <a:t> </a:t>
            </a:r>
            <a:r>
              <a:rPr lang="en-US" sz="2000" i="0">
                <a:solidFill>
                  <a:schemeClr val="tx1"/>
                </a:solidFill>
                <a:latin typeface="Arial" charset="0"/>
              </a:rPr>
              <a:t>Graph</a:t>
            </a:r>
            <a:r>
              <a:rPr lang="en-US" i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1800" b="1" i="0">
                <a:solidFill>
                  <a:schemeClr val="accent2"/>
                </a:solidFill>
              </a:rPr>
              <a:t>(N,E) </a:t>
            </a:r>
            <a:r>
              <a:rPr lang="en-US" sz="2000" i="0">
                <a:solidFill>
                  <a:schemeClr val="tx1"/>
                </a:solidFill>
                <a:latin typeface="Arial" charset="0"/>
              </a:rPr>
              <a:t>with</a:t>
            </a:r>
            <a:r>
              <a:rPr lang="en-US" sz="1800" b="1" i="0">
                <a:solidFill>
                  <a:schemeClr val="accent2"/>
                </a:solidFill>
              </a:rPr>
              <a:t> </a:t>
            </a:r>
            <a:br>
              <a:rPr lang="en-US" sz="1800" b="1" i="0">
                <a:solidFill>
                  <a:schemeClr val="accent2"/>
                </a:solidFill>
              </a:rPr>
            </a:br>
            <a:r>
              <a:rPr lang="en-US" sz="1800" b="1" i="0">
                <a:solidFill>
                  <a:schemeClr val="accent2"/>
                </a:solidFill>
              </a:rPr>
              <a:t>		N </a:t>
            </a:r>
            <a:r>
              <a:rPr lang="en-US" sz="2000" i="0">
                <a:solidFill>
                  <a:schemeClr val="tx1"/>
                </a:solidFill>
                <a:latin typeface="Arial" charset="0"/>
              </a:rPr>
              <a:t>the set of nodes and</a:t>
            </a:r>
            <a:r>
              <a:rPr lang="en-US" sz="1800" b="1" i="0">
                <a:solidFill>
                  <a:schemeClr val="accent2"/>
                </a:solidFill>
              </a:rPr>
              <a:t> E</a:t>
            </a:r>
            <a:r>
              <a:rPr lang="en-US" sz="1800" b="1" i="0">
                <a:solidFill>
                  <a:schemeClr val="accent2"/>
                </a:solidFill>
                <a:sym typeface="Math B" charset="0"/>
              </a:rPr>
              <a:t> </a:t>
            </a:r>
            <a:r>
              <a:rPr lang="en-US" sz="2000" i="0">
                <a:solidFill>
                  <a:schemeClr val="tx1"/>
                </a:solidFill>
                <a:latin typeface="Arial" charset="0"/>
                <a:sym typeface="Math B" charset="0"/>
              </a:rPr>
              <a:t>the set of edges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b="1" i="0">
                <a:solidFill>
                  <a:schemeClr val="accent2"/>
                </a:solidFill>
                <a:sym typeface="Math B" charset="0"/>
              </a:rPr>
              <a:t>	d</a:t>
            </a:r>
            <a:r>
              <a:rPr lang="en-US" sz="1800" b="1" i="0" baseline="-25000">
                <a:solidFill>
                  <a:schemeClr val="accent2"/>
                </a:solidFill>
                <a:sym typeface="Math B" charset="0"/>
              </a:rPr>
              <a:t>vw</a:t>
            </a:r>
            <a:r>
              <a:rPr lang="en-US" sz="1800" b="1" i="0">
                <a:solidFill>
                  <a:schemeClr val="accent2"/>
                </a:solidFill>
                <a:sym typeface="Math B" charset="0"/>
              </a:rPr>
              <a:t> 	</a:t>
            </a:r>
            <a:r>
              <a:rPr lang="en-US" sz="2000" i="0">
                <a:solidFill>
                  <a:schemeClr val="tx1"/>
                </a:solidFill>
                <a:latin typeface="Arial" charset="0"/>
                <a:sym typeface="Math B" charset="0"/>
              </a:rPr>
              <a:t>link cost</a:t>
            </a:r>
            <a:r>
              <a:rPr lang="en-US" sz="1800" b="1" i="0">
                <a:solidFill>
                  <a:schemeClr val="accent2"/>
                </a:solidFill>
                <a:sym typeface="Math B" charset="0"/>
              </a:rPr>
              <a:t> (d</a:t>
            </a:r>
            <a:r>
              <a:rPr lang="en-US" sz="1800" b="1" i="0" baseline="-25000">
                <a:solidFill>
                  <a:schemeClr val="accent2"/>
                </a:solidFill>
                <a:sym typeface="Math B" charset="0"/>
              </a:rPr>
              <a:t>vw</a:t>
            </a:r>
            <a:r>
              <a:rPr lang="en-US" sz="1800" b="1" i="0">
                <a:solidFill>
                  <a:schemeClr val="accent2"/>
                </a:solidFill>
                <a:sym typeface="Math B" charset="0"/>
              </a:rPr>
              <a:t> = infinity </a:t>
            </a:r>
            <a:r>
              <a:rPr lang="en-US" sz="2000" i="0">
                <a:solidFill>
                  <a:schemeClr val="tx1"/>
                </a:solidFill>
                <a:latin typeface="Arial" charset="0"/>
                <a:sym typeface="Math B" charset="0"/>
              </a:rPr>
              <a:t>if</a:t>
            </a:r>
            <a:r>
              <a:rPr lang="en-US" sz="1800" b="1" i="0">
                <a:solidFill>
                  <a:schemeClr val="accent2"/>
                </a:solidFill>
                <a:sym typeface="Math B" charset="0"/>
              </a:rPr>
              <a:t> (v,w) </a:t>
            </a:r>
            <a:r>
              <a:rPr lang="en-US" sz="1800" b="1" i="0">
                <a:solidFill>
                  <a:schemeClr val="accent2"/>
                </a:solidFill>
                <a:sym typeface="Symbol" charset="0"/>
              </a:rPr>
              <a:t></a:t>
            </a:r>
            <a:r>
              <a:rPr lang="en-US" sz="1800" b="1" i="0">
                <a:solidFill>
                  <a:schemeClr val="accent2"/>
                </a:solidFill>
              </a:rPr>
              <a:t> E, d</a:t>
            </a:r>
            <a:r>
              <a:rPr lang="en-US" sz="1800" b="1" i="0" baseline="-25000">
                <a:solidFill>
                  <a:schemeClr val="accent2"/>
                </a:solidFill>
              </a:rPr>
              <a:t>vv</a:t>
            </a:r>
            <a:r>
              <a:rPr lang="en-US" sz="1800" b="1" i="0">
                <a:solidFill>
                  <a:schemeClr val="accent2"/>
                </a:solidFill>
              </a:rPr>
              <a:t> = 0)</a:t>
            </a:r>
            <a:endParaRPr lang="en-US" sz="1800" b="1" i="0">
              <a:solidFill>
                <a:schemeClr val="accent2"/>
              </a:solidFill>
              <a:sym typeface="Math B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b="1" i="0">
                <a:solidFill>
                  <a:schemeClr val="accent2"/>
                </a:solidFill>
              </a:rPr>
              <a:t>	s </a:t>
            </a:r>
            <a:r>
              <a:rPr lang="en-US" b="1" i="0">
                <a:solidFill>
                  <a:schemeClr val="tx1"/>
                </a:solidFill>
                <a:latin typeface="Times New Roman" charset="0"/>
              </a:rPr>
              <a:t>	</a:t>
            </a:r>
            <a:r>
              <a:rPr lang="en-US" sz="2000" i="0">
                <a:solidFill>
                  <a:schemeClr val="tx1"/>
                </a:solidFill>
                <a:latin typeface="Arial" charset="0"/>
              </a:rPr>
              <a:t>source node.</a:t>
            </a:r>
            <a:endParaRPr lang="en-US" i="0">
              <a:solidFill>
                <a:schemeClr val="tx1"/>
              </a:solidFill>
              <a:latin typeface="Times New Roman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000" b="1" i="0">
                <a:solidFill>
                  <a:schemeClr val="tx1"/>
                </a:solidFill>
                <a:latin typeface="Arial" charset="0"/>
              </a:rPr>
              <a:t>Output</a:t>
            </a:r>
            <a:r>
              <a:rPr lang="en-US" i="0">
                <a:solidFill>
                  <a:schemeClr val="tx1"/>
                </a:solidFill>
                <a:latin typeface="Times New Roman" charset="0"/>
              </a:rPr>
              <a:t>: </a:t>
            </a:r>
            <a:r>
              <a:rPr lang="en-US" sz="1800" b="1" i="0">
                <a:solidFill>
                  <a:schemeClr val="accent2"/>
                </a:solidFill>
              </a:rPr>
              <a:t>D</a:t>
            </a:r>
            <a:r>
              <a:rPr lang="en-US" sz="1800" b="1" i="0" baseline="-25000">
                <a:solidFill>
                  <a:schemeClr val="accent2"/>
                </a:solidFill>
              </a:rPr>
              <a:t>n</a:t>
            </a:r>
            <a:r>
              <a:rPr lang="en-US" b="1" i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b="1" i="0">
                <a:solidFill>
                  <a:schemeClr val="tx1"/>
                </a:solidFill>
                <a:latin typeface="Times New Roman" charset="0"/>
              </a:rPr>
              <a:t>  	</a:t>
            </a:r>
            <a:r>
              <a:rPr lang="en-US" sz="2000" i="0">
                <a:solidFill>
                  <a:schemeClr val="tx1"/>
                </a:solidFill>
                <a:latin typeface="Arial" charset="0"/>
              </a:rPr>
              <a:t>cost of the least-cost path from node s to node n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b="1" i="0">
              <a:solidFill>
                <a:schemeClr val="tx1"/>
              </a:solidFill>
              <a:latin typeface="Times New Roman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b="1" i="0">
                <a:solidFill>
                  <a:schemeClr val="tx1"/>
                </a:solidFill>
                <a:latin typeface="Times New Roman" charset="0"/>
              </a:rPr>
              <a:t>	</a:t>
            </a:r>
            <a:r>
              <a:rPr lang="en-US" sz="1800" b="1" i="0">
                <a:solidFill>
                  <a:schemeClr val="accent2"/>
                </a:solidFill>
              </a:rPr>
              <a:t>M = {s};</a:t>
            </a:r>
            <a:endParaRPr lang="en-US" b="1" i="0">
              <a:solidFill>
                <a:schemeClr val="tx1"/>
              </a:solidFill>
              <a:latin typeface="Times New Roman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b="1" i="0">
                <a:solidFill>
                  <a:schemeClr val="tx1"/>
                </a:solidFill>
                <a:latin typeface="Times New Roman" charset="0"/>
              </a:rPr>
              <a:t>	</a:t>
            </a:r>
            <a:r>
              <a:rPr lang="en-US" sz="1800" b="1" i="0">
                <a:solidFill>
                  <a:schemeClr val="accent2"/>
                </a:solidFill>
              </a:rPr>
              <a:t>for each  n </a:t>
            </a:r>
            <a:r>
              <a:rPr lang="en-US" sz="1800" b="1" i="0">
                <a:solidFill>
                  <a:schemeClr val="accent2"/>
                </a:solidFill>
                <a:sym typeface="Symbol" charset="0"/>
              </a:rPr>
              <a:t></a:t>
            </a:r>
            <a:r>
              <a:rPr lang="en-US" sz="1800" b="1" i="0">
                <a:solidFill>
                  <a:schemeClr val="accent2"/>
                </a:solidFill>
              </a:rPr>
              <a:t> M 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b="1" i="0">
                <a:solidFill>
                  <a:schemeClr val="accent2"/>
                </a:solidFill>
              </a:rPr>
              <a:t>		D</a:t>
            </a:r>
            <a:r>
              <a:rPr lang="en-US" sz="1800" b="1" i="0" baseline="-25000">
                <a:solidFill>
                  <a:schemeClr val="accent2"/>
                </a:solidFill>
              </a:rPr>
              <a:t>n</a:t>
            </a:r>
            <a:r>
              <a:rPr lang="en-US" sz="1800" b="1" i="0">
                <a:solidFill>
                  <a:schemeClr val="accent2"/>
                </a:solidFill>
              </a:rPr>
              <a:t>  = d</a:t>
            </a:r>
            <a:r>
              <a:rPr lang="en-US" sz="1800" b="1" i="0" baseline="-25000">
                <a:solidFill>
                  <a:schemeClr val="accent2"/>
                </a:solidFill>
              </a:rPr>
              <a:t>sn</a:t>
            </a:r>
            <a:r>
              <a:rPr lang="en-US" sz="1800" b="1" i="0">
                <a:solidFill>
                  <a:schemeClr val="accent2"/>
                </a:solidFill>
              </a:rPr>
              <a:t>;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b="1" i="0">
                <a:solidFill>
                  <a:schemeClr val="accent2"/>
                </a:solidFill>
              </a:rPr>
              <a:t>	while (M </a:t>
            </a:r>
            <a:r>
              <a:rPr lang="en-US" sz="1800" b="1" i="0">
                <a:solidFill>
                  <a:schemeClr val="accent2"/>
                </a:solidFill>
                <a:sym typeface="Symbol" charset="0"/>
              </a:rPr>
              <a:t></a:t>
            </a:r>
            <a:r>
              <a:rPr lang="en-US" sz="1800" b="1" i="0">
                <a:solidFill>
                  <a:schemeClr val="accent2"/>
                </a:solidFill>
              </a:rPr>
              <a:t> all nodes) do 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b="1" i="0">
                <a:solidFill>
                  <a:schemeClr val="accent2"/>
                </a:solidFill>
              </a:rPr>
              <a:t>		Find w </a:t>
            </a:r>
            <a:r>
              <a:rPr lang="en-US" sz="1800" b="1" i="0">
                <a:solidFill>
                  <a:schemeClr val="accent2"/>
                </a:solidFill>
                <a:sym typeface="Symbol" charset="0"/>
              </a:rPr>
              <a:t></a:t>
            </a:r>
            <a:r>
              <a:rPr lang="en-US" sz="1800" b="1" i="0">
                <a:solidFill>
                  <a:schemeClr val="accent2"/>
                </a:solidFill>
              </a:rPr>
              <a:t> M for which D</a:t>
            </a:r>
            <a:r>
              <a:rPr lang="en-US" sz="1800" b="1" i="0" baseline="-25000">
                <a:solidFill>
                  <a:schemeClr val="accent2"/>
                </a:solidFill>
              </a:rPr>
              <a:t>w</a:t>
            </a:r>
            <a:r>
              <a:rPr lang="en-US" sz="1800" b="1" i="0">
                <a:solidFill>
                  <a:schemeClr val="accent2"/>
                </a:solidFill>
              </a:rPr>
              <a:t> = min{D</a:t>
            </a:r>
            <a:r>
              <a:rPr lang="en-US" sz="1800" b="1" i="0" baseline="-25000">
                <a:solidFill>
                  <a:schemeClr val="accent2"/>
                </a:solidFill>
              </a:rPr>
              <a:t>j</a:t>
            </a:r>
            <a:r>
              <a:rPr lang="en-US" sz="1800" b="1" i="0">
                <a:solidFill>
                  <a:schemeClr val="accent2"/>
                </a:solidFill>
              </a:rPr>
              <a:t> ; j </a:t>
            </a:r>
            <a:r>
              <a:rPr lang="en-US" sz="1800" b="1" i="0">
                <a:solidFill>
                  <a:schemeClr val="accent2"/>
                </a:solidFill>
                <a:sym typeface="Symbol" charset="0"/>
              </a:rPr>
              <a:t></a:t>
            </a:r>
            <a:r>
              <a:rPr lang="en-US" sz="1800" b="1" i="0">
                <a:solidFill>
                  <a:schemeClr val="accent2"/>
                </a:solidFill>
              </a:rPr>
              <a:t> M};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b="1" i="0">
                <a:solidFill>
                  <a:schemeClr val="accent2"/>
                </a:solidFill>
              </a:rPr>
              <a:t>		Add w to M;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b="1" i="0">
                <a:solidFill>
                  <a:schemeClr val="accent2"/>
                </a:solidFill>
              </a:rPr>
              <a:t>		for each  n </a:t>
            </a:r>
            <a:r>
              <a:rPr lang="en-US" sz="1800" b="1" i="0">
                <a:solidFill>
                  <a:schemeClr val="accent2"/>
                </a:solidFill>
                <a:sym typeface="Symbol" charset="0"/>
              </a:rPr>
              <a:t></a:t>
            </a:r>
            <a:r>
              <a:rPr lang="en-US" sz="1800" b="1" i="0">
                <a:solidFill>
                  <a:schemeClr val="accent2"/>
                </a:solidFill>
              </a:rPr>
              <a:t> M 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b="1" i="0">
                <a:solidFill>
                  <a:schemeClr val="accent2"/>
                </a:solidFill>
              </a:rPr>
              <a:t>			D</a:t>
            </a:r>
            <a:r>
              <a:rPr lang="en-US" sz="1800" b="1" i="0" baseline="-25000">
                <a:solidFill>
                  <a:schemeClr val="accent2"/>
                </a:solidFill>
              </a:rPr>
              <a:t>n</a:t>
            </a:r>
            <a:r>
              <a:rPr lang="en-US" sz="1800" b="1" i="0">
                <a:solidFill>
                  <a:schemeClr val="accent2"/>
                </a:solidFill>
              </a:rPr>
              <a:t> = min</a:t>
            </a:r>
            <a:r>
              <a:rPr lang="en-US" sz="1800" b="1" i="0" baseline="-25000">
                <a:solidFill>
                  <a:schemeClr val="accent2"/>
                </a:solidFill>
              </a:rPr>
              <a:t>w</a:t>
            </a:r>
            <a:r>
              <a:rPr lang="en-US" sz="1800" b="1" i="0">
                <a:solidFill>
                  <a:schemeClr val="accent2"/>
                </a:solidFill>
              </a:rPr>
              <a:t> [ D</a:t>
            </a:r>
            <a:r>
              <a:rPr lang="en-US" sz="1800" b="1" i="0" baseline="-25000">
                <a:solidFill>
                  <a:schemeClr val="accent2"/>
                </a:solidFill>
              </a:rPr>
              <a:t>n</a:t>
            </a:r>
            <a:r>
              <a:rPr lang="en-US" sz="1800" b="1" i="0">
                <a:solidFill>
                  <a:schemeClr val="accent2"/>
                </a:solidFill>
              </a:rPr>
              <a:t>, D</a:t>
            </a:r>
            <a:r>
              <a:rPr lang="en-US" sz="1800" b="1" i="0" baseline="-25000">
                <a:solidFill>
                  <a:schemeClr val="accent2"/>
                </a:solidFill>
              </a:rPr>
              <a:t>w</a:t>
            </a:r>
            <a:r>
              <a:rPr lang="en-US" sz="1800" b="1" i="0">
                <a:solidFill>
                  <a:schemeClr val="accent2"/>
                </a:solidFill>
              </a:rPr>
              <a:t> + d</a:t>
            </a:r>
            <a:r>
              <a:rPr lang="en-US" sz="1800" b="1" i="0" baseline="-25000">
                <a:solidFill>
                  <a:schemeClr val="accent2"/>
                </a:solidFill>
              </a:rPr>
              <a:t>wn</a:t>
            </a:r>
            <a:r>
              <a:rPr lang="en-US" sz="1800" b="1" i="0">
                <a:solidFill>
                  <a:schemeClr val="accent2"/>
                </a:solidFill>
              </a:rPr>
              <a:t> ];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b="1" i="0">
                <a:solidFill>
                  <a:schemeClr val="accent2"/>
                </a:solidFill>
              </a:rPr>
              <a:t>			Update route;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b="1" i="0">
                <a:solidFill>
                  <a:schemeClr val="accent2"/>
                </a:solidFill>
              </a:rPr>
              <a:t>	enddo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E8E2C-641F-F649-8508-6B7F4EAE5960}" type="slidenum">
              <a:rPr lang="en-US"/>
              <a:pPr/>
              <a:t>8</a:t>
            </a:fld>
            <a:endParaRPr lang="en-US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OSPF</a:t>
            </a:r>
            <a:endParaRPr lang="en-US"/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OSPF = Open Shortest Path First</a:t>
            </a:r>
            <a:endParaRPr lang="en-US">
              <a:solidFill>
                <a:srgbClr val="FF0000"/>
              </a:solidFill>
            </a:endParaRPr>
          </a:p>
          <a:p>
            <a:r>
              <a:rPr lang="en-US">
                <a:solidFill>
                  <a:srgbClr val="FF0000"/>
                </a:solidFill>
              </a:rPr>
              <a:t>The OSPF routing protocol is the most important link state routing protocol on the Internet</a:t>
            </a:r>
          </a:p>
          <a:p>
            <a:r>
              <a:rPr lang="en-US"/>
              <a:t>The complexity of OSPF is significant</a:t>
            </a:r>
            <a:endParaRPr lang="en-US">
              <a:solidFill>
                <a:srgbClr val="FF0000"/>
              </a:solidFill>
            </a:endParaRPr>
          </a:p>
          <a:p>
            <a:endParaRPr lang="en-US">
              <a:solidFill>
                <a:srgbClr val="FF0000"/>
              </a:solidFill>
            </a:endParaRPr>
          </a:p>
          <a:p>
            <a:r>
              <a:rPr lang="en-US">
                <a:solidFill>
                  <a:srgbClr val="FF0000"/>
                </a:solidFill>
              </a:rPr>
              <a:t>History:</a:t>
            </a:r>
            <a:endParaRPr lang="en-US" sz="2000"/>
          </a:p>
          <a:p>
            <a:pPr lvl="1"/>
            <a:r>
              <a:rPr lang="en-US" sz="2000"/>
              <a:t>1989: RFC 1131  OSPF Version 1 </a:t>
            </a:r>
          </a:p>
          <a:p>
            <a:pPr lvl="1"/>
            <a:r>
              <a:rPr lang="en-US" sz="2000"/>
              <a:t>1991: RFC1247   OSPF Version 2</a:t>
            </a:r>
          </a:p>
          <a:p>
            <a:pPr lvl="1"/>
            <a:r>
              <a:rPr lang="en-US" sz="2000"/>
              <a:t>1994: RFC 1583 OSPF Version 2 (revised)</a:t>
            </a:r>
          </a:p>
          <a:p>
            <a:pPr lvl="1"/>
            <a:r>
              <a:rPr lang="en-US" sz="2000"/>
              <a:t>1997: RFC 2178 OSPF Version 2 (revised)</a:t>
            </a:r>
          </a:p>
          <a:p>
            <a:pPr lvl="1"/>
            <a:r>
              <a:rPr lang="en-US" sz="2000"/>
              <a:t>1998: RFC 2328 OSPF Version 2 (current version)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545B3-A582-0441-87A9-FE701D5EC2FD}" type="slidenum">
              <a:rPr lang="en-US"/>
              <a:pPr/>
              <a:t>9</a:t>
            </a:fld>
            <a:endParaRPr lang="en-US"/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Features of OSPF	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Provides authentication of routing messages</a:t>
            </a:r>
          </a:p>
          <a:p>
            <a:r>
              <a:rPr lang="en-US"/>
              <a:t>Enables load balancing by allowing traffic to be split evenly across routes with equal cost</a:t>
            </a:r>
          </a:p>
          <a:p>
            <a:r>
              <a:rPr lang="en-US"/>
              <a:t>Type-of-Service routing allows to setup different routes dependent on the TOS field</a:t>
            </a:r>
          </a:p>
          <a:p>
            <a:r>
              <a:rPr lang="en-US"/>
              <a:t>Supports subnetting</a:t>
            </a:r>
          </a:p>
          <a:p>
            <a:r>
              <a:rPr lang="en-US"/>
              <a:t>Supports multicasting</a:t>
            </a:r>
          </a:p>
          <a:p>
            <a:r>
              <a:rPr lang="en-US"/>
              <a:t>Allows hierarchical routing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551.pot">
  <a:themeElements>
    <a:clrScheme name="cs551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s551.po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8575" cap="flat" cmpd="sng" algn="ctr">
          <a:solidFill>
            <a:schemeClr val="tx1"/>
          </a:solidFill>
          <a:prstDash val="solid"/>
          <a:round/>
          <a:headEnd type="triangl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ts val="1000"/>
          </a:spcBef>
          <a:spcAft>
            <a:spcPts val="1000"/>
          </a:spcAft>
          <a:buClrTx/>
          <a:buSzTx/>
          <a:buFontTx/>
          <a:buChar char="•"/>
          <a:tabLst/>
          <a:defRPr kumimoji="0" lang="en-US" sz="2400" b="0" i="1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8575" cap="flat" cmpd="sng" algn="ctr">
          <a:solidFill>
            <a:schemeClr val="tx1"/>
          </a:solidFill>
          <a:prstDash val="solid"/>
          <a:round/>
          <a:headEnd type="triangl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ts val="1000"/>
          </a:spcBef>
          <a:spcAft>
            <a:spcPts val="1000"/>
          </a:spcAft>
          <a:buClrTx/>
          <a:buSzTx/>
          <a:buFontTx/>
          <a:buChar char="•"/>
          <a:tabLst/>
          <a:defRPr kumimoji="0" lang="en-US" sz="2400" b="0" i="1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lnDef>
  </a:objectDefaults>
  <a:extraClrSchemeLst>
    <a:extraClrScheme>
      <a:clrScheme name="cs551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51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1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51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51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51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51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C:\LOCALDATA\wrk\MS\OFFICE97\Templates\cs551.pot</Template>
  <TotalTime>7776</TotalTime>
  <Words>1237</Words>
  <Application>Microsoft Macintosh PowerPoint</Application>
  <PresentationFormat>Overhead</PresentationFormat>
  <Paragraphs>339</Paragraphs>
  <Slides>25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Times New Roman</vt:lpstr>
      <vt:lpstr>Arial</vt:lpstr>
      <vt:lpstr>Courier New</vt:lpstr>
      <vt:lpstr>Math B</vt:lpstr>
      <vt:lpstr>Symbol</vt:lpstr>
      <vt:lpstr>Math C</vt:lpstr>
      <vt:lpstr>cs551.pot</vt:lpstr>
      <vt:lpstr>Microsoft Clip Gallery</vt:lpstr>
      <vt:lpstr>VISIO 4 Drawing</vt:lpstr>
      <vt:lpstr>Microsoft Word Document</vt:lpstr>
      <vt:lpstr>Dynamic Routing Protocols II OSPF</vt:lpstr>
      <vt:lpstr>Distance Vector vs. Link State Routing</vt:lpstr>
      <vt:lpstr>Distance Vector vs. Link State Routing</vt:lpstr>
      <vt:lpstr>Link State Routing: Properties</vt:lpstr>
      <vt:lpstr>Link State Routing: Basic princples</vt:lpstr>
      <vt:lpstr>Operation of a Link State Routing protocol</vt:lpstr>
      <vt:lpstr>Dijkstra’s Shortest Path Algorithm for a Graph</vt:lpstr>
      <vt:lpstr>OSPF</vt:lpstr>
      <vt:lpstr>Features of OSPF </vt:lpstr>
      <vt:lpstr>Example Network</vt:lpstr>
      <vt:lpstr>Link State Advertisement (LSA)</vt:lpstr>
      <vt:lpstr>Network and Link State Database</vt:lpstr>
      <vt:lpstr>Link State Database</vt:lpstr>
      <vt:lpstr>OSPF Packet Format</vt:lpstr>
      <vt:lpstr>OSPF Packet Format</vt:lpstr>
      <vt:lpstr>OSPF LSA Format</vt:lpstr>
      <vt:lpstr>Discovery of Neighbors  </vt:lpstr>
      <vt:lpstr>Neighbor discovery and  database synchronization</vt:lpstr>
      <vt:lpstr>Regular LSA exchanges</vt:lpstr>
      <vt:lpstr>Routing Data Distribution</vt:lpstr>
      <vt:lpstr>Dissemination of LSA-Update</vt:lpstr>
      <vt:lpstr>Shortest path routing and link weight selection</vt:lpstr>
      <vt:lpstr>Traffic engineering framework</vt:lpstr>
      <vt:lpstr>OSPF areas (slides by Leon-Garcia &amp; Widjaja)</vt:lpstr>
      <vt:lpstr>OSPF Areas</vt:lpstr>
    </vt:vector>
  </TitlesOfParts>
  <Company>Polytechnic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Jorg Liebeherr</dc:creator>
  <cp:lastModifiedBy>Constantine Dovrolis</cp:lastModifiedBy>
  <cp:revision>76</cp:revision>
  <cp:lastPrinted>2000-03-02T15:55:42Z</cp:lastPrinted>
  <dcterms:created xsi:type="dcterms:W3CDTF">1997-10-21T01:12:14Z</dcterms:created>
  <dcterms:modified xsi:type="dcterms:W3CDTF">2014-02-17T14:18:51Z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jorg@cs.viriginia.edu</vt:lpwstr>
  </property>
  <property fmtid="{D5CDD505-2E9C-101B-9397-08002B2CF9AE}" pid="8" name="HomePage">
    <vt:lpwstr>http://www.cs.virginia.edu/~jorg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4</vt:i4>
  </property>
  <property fmtid="{D5CDD505-2E9C-101B-9397-08002B2CF9AE}" pid="21" name="OutputDir">
    <vt:lpwstr>J:\public_html\slides</vt:lpwstr>
  </property>
</Properties>
</file>