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gif" ContentType="video/unknown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charts/chart3.xml" ContentType="application/vnd.openxmlformats-officedocument.drawingml.chart+xml"/>
  <Default Extension="pdf" ContentType="application/pdf"/>
  <Override PartName="/ppt/slideLayouts/slideLayout13.xml" ContentType="application/vnd.openxmlformats-officedocument.presentationml.slideLayout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42"/>
  </p:notesMasterIdLst>
  <p:handoutMasterIdLst>
    <p:handoutMasterId r:id="rId43"/>
  </p:handoutMasterIdLst>
  <p:sldIdLst>
    <p:sldId id="256" r:id="rId3"/>
    <p:sldId id="1020" r:id="rId4"/>
    <p:sldId id="1085" r:id="rId5"/>
    <p:sldId id="1086" r:id="rId6"/>
    <p:sldId id="1087" r:id="rId7"/>
    <p:sldId id="1088" r:id="rId8"/>
    <p:sldId id="1089" r:id="rId9"/>
    <p:sldId id="833" r:id="rId10"/>
    <p:sldId id="1026" r:id="rId11"/>
    <p:sldId id="1104" r:id="rId12"/>
    <p:sldId id="1070" r:id="rId13"/>
    <p:sldId id="1064" r:id="rId14"/>
    <p:sldId id="1065" r:id="rId15"/>
    <p:sldId id="1066" r:id="rId16"/>
    <p:sldId id="1068" r:id="rId17"/>
    <p:sldId id="1067" r:id="rId18"/>
    <p:sldId id="1071" r:id="rId19"/>
    <p:sldId id="1060" r:id="rId20"/>
    <p:sldId id="1038" r:id="rId21"/>
    <p:sldId id="1039" r:id="rId22"/>
    <p:sldId id="1042" r:id="rId23"/>
    <p:sldId id="1058" r:id="rId24"/>
    <p:sldId id="1043" r:id="rId25"/>
    <p:sldId id="1044" r:id="rId26"/>
    <p:sldId id="1101" r:id="rId27"/>
    <p:sldId id="1112" r:id="rId28"/>
    <p:sldId id="1113" r:id="rId29"/>
    <p:sldId id="1056" r:id="rId30"/>
    <p:sldId id="845" r:id="rId31"/>
    <p:sldId id="1036" r:id="rId32"/>
    <p:sldId id="939" r:id="rId33"/>
    <p:sldId id="941" r:id="rId34"/>
    <p:sldId id="942" r:id="rId35"/>
    <p:sldId id="1035" r:id="rId36"/>
    <p:sldId id="846" r:id="rId37"/>
    <p:sldId id="927" r:id="rId38"/>
    <p:sldId id="1007" r:id="rId39"/>
    <p:sldId id="1057" r:id="rId40"/>
    <p:sldId id="1072" r:id="rId4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0F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4" autoAdjust="0"/>
    <p:restoredTop sz="82566" autoAdjust="0"/>
  </p:normalViewPr>
  <p:slideViewPr>
    <p:cSldViewPr>
      <p:cViewPr varScale="1">
        <p:scale>
          <a:sx n="105" d="100"/>
          <a:sy n="105" d="100"/>
        </p:scale>
        <p:origin x="-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my_papers:2012:2012_eccv_mmodes:talk:Workbook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my_papers:2012:2012_eccv_mmodes:talk:Workbook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my_papers:2012:2012_eccv_mmodes:talk:Work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Sheet1!$G$39:$G$42</c:f>
              <c:strCache>
                <c:ptCount val="4"/>
                <c:pt idx="0">
                  <c:v>MAP</c:v>
                </c:pt>
                <c:pt idx="1">
                  <c:v>M-Best-MAP</c:v>
                </c:pt>
                <c:pt idx="2">
                  <c:v>Confidence</c:v>
                </c:pt>
                <c:pt idx="3">
                  <c:v>DivMBest</c:v>
                </c:pt>
              </c:strCache>
            </c:strRef>
          </c:cat>
          <c:val>
            <c:numRef>
              <c:f>Sheet1!$H$39:$H$42</c:f>
              <c:numCache>
                <c:formatCode>0.00%</c:formatCode>
                <c:ptCount val="4"/>
                <c:pt idx="0">
                  <c:v>0.91542</c:v>
                </c:pt>
                <c:pt idx="1">
                  <c:v>0.9159</c:v>
                </c:pt>
                <c:pt idx="2">
                  <c:v>0.9317</c:v>
                </c:pt>
                <c:pt idx="3">
                  <c:v>0.9516</c:v>
                </c:pt>
              </c:numCache>
            </c:numRef>
          </c:val>
        </c:ser>
        <c:axId val="622827560"/>
        <c:axId val="622830920"/>
      </c:barChart>
      <c:catAx>
        <c:axId val="62282756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22830920"/>
        <c:crosses val="autoZero"/>
        <c:auto val="1"/>
        <c:lblAlgn val="ctr"/>
        <c:lblOffset val="100"/>
      </c:catAx>
      <c:valAx>
        <c:axId val="622830920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22827560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scatterChart>
        <c:scatterStyle val="lineMarker"/>
        <c:ser>
          <c:idx val="0"/>
          <c:order val="0"/>
          <c:tx>
            <c:strRef>
              <c:f>Sheet1!$H$1</c:f>
              <c:strCache>
                <c:ptCount val="1"/>
                <c:pt idx="0">
                  <c:v>Baseline</c:v>
                </c:pt>
              </c:strCache>
            </c:strRef>
          </c:tx>
          <c:spPr>
            <a:ln w="38100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12700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Sheet1!$G$2:$G$32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  <c:pt idx="4">
                  <c:v>7.0</c:v>
                </c:pt>
                <c:pt idx="5">
                  <c:v>10.0</c:v>
                </c:pt>
                <c:pt idx="6">
                  <c:v>13.0</c:v>
                </c:pt>
                <c:pt idx="7">
                  <c:v>16.0</c:v>
                </c:pt>
                <c:pt idx="8">
                  <c:v>20.0</c:v>
                </c:pt>
                <c:pt idx="9">
                  <c:v>24.0</c:v>
                </c:pt>
                <c:pt idx="10">
                  <c:v>28.0</c:v>
                </c:pt>
                <c:pt idx="11">
                  <c:v>32.0</c:v>
                </c:pt>
                <c:pt idx="12">
                  <c:v>36.0</c:v>
                </c:pt>
                <c:pt idx="13">
                  <c:v>40.0</c:v>
                </c:pt>
                <c:pt idx="14">
                  <c:v>45.0</c:v>
                </c:pt>
                <c:pt idx="15">
                  <c:v>50.0</c:v>
                </c:pt>
                <c:pt idx="16">
                  <c:v>60.0</c:v>
                </c:pt>
                <c:pt idx="17">
                  <c:v>70.0</c:v>
                </c:pt>
                <c:pt idx="18">
                  <c:v>80.0</c:v>
                </c:pt>
                <c:pt idx="19">
                  <c:v>90.0</c:v>
                </c:pt>
                <c:pt idx="20">
                  <c:v>100.0</c:v>
                </c:pt>
                <c:pt idx="21">
                  <c:v>120.0</c:v>
                </c:pt>
                <c:pt idx="22">
                  <c:v>140.0</c:v>
                </c:pt>
                <c:pt idx="23">
                  <c:v>160.0</c:v>
                </c:pt>
                <c:pt idx="24">
                  <c:v>180.0</c:v>
                </c:pt>
                <c:pt idx="25">
                  <c:v>200.0</c:v>
                </c:pt>
                <c:pt idx="26">
                  <c:v>220.0</c:v>
                </c:pt>
                <c:pt idx="27">
                  <c:v>240.0</c:v>
                </c:pt>
                <c:pt idx="28">
                  <c:v>260.0</c:v>
                </c:pt>
                <c:pt idx="29">
                  <c:v>280.0</c:v>
                </c:pt>
                <c:pt idx="30">
                  <c:v>300.0</c:v>
                </c:pt>
              </c:numCache>
            </c:numRef>
          </c:xVal>
          <c:yVal>
            <c:numRef>
              <c:f>Sheet1!$H$2:$H$32</c:f>
              <c:numCache>
                <c:formatCode>0.00%</c:formatCode>
                <c:ptCount val="31"/>
                <c:pt idx="0">
                  <c:v>0.515</c:v>
                </c:pt>
                <c:pt idx="1">
                  <c:v>0.53</c:v>
                </c:pt>
                <c:pt idx="2">
                  <c:v>0.525</c:v>
                </c:pt>
                <c:pt idx="3">
                  <c:v>0.53</c:v>
                </c:pt>
                <c:pt idx="4">
                  <c:v>0.535</c:v>
                </c:pt>
                <c:pt idx="5">
                  <c:v>0.55</c:v>
                </c:pt>
                <c:pt idx="6">
                  <c:v>0.555</c:v>
                </c:pt>
                <c:pt idx="7">
                  <c:v>0.545</c:v>
                </c:pt>
                <c:pt idx="8">
                  <c:v>0.55</c:v>
                </c:pt>
                <c:pt idx="9">
                  <c:v>0.525</c:v>
                </c:pt>
                <c:pt idx="10">
                  <c:v>0.525</c:v>
                </c:pt>
                <c:pt idx="11">
                  <c:v>0.525</c:v>
                </c:pt>
                <c:pt idx="12">
                  <c:v>0.525</c:v>
                </c:pt>
                <c:pt idx="13">
                  <c:v>0.55</c:v>
                </c:pt>
                <c:pt idx="14">
                  <c:v>0.55</c:v>
                </c:pt>
                <c:pt idx="15">
                  <c:v>0.55</c:v>
                </c:pt>
                <c:pt idx="16">
                  <c:v>0.525</c:v>
                </c:pt>
                <c:pt idx="17">
                  <c:v>0.525</c:v>
                </c:pt>
                <c:pt idx="18">
                  <c:v>0.525</c:v>
                </c:pt>
                <c:pt idx="19">
                  <c:v>0.53</c:v>
                </c:pt>
                <c:pt idx="20">
                  <c:v>0.53</c:v>
                </c:pt>
                <c:pt idx="21">
                  <c:v>0.53</c:v>
                </c:pt>
                <c:pt idx="22">
                  <c:v>0.53</c:v>
                </c:pt>
                <c:pt idx="23">
                  <c:v>0.53</c:v>
                </c:pt>
                <c:pt idx="24">
                  <c:v>0.53</c:v>
                </c:pt>
                <c:pt idx="25">
                  <c:v>0.53</c:v>
                </c:pt>
                <c:pt idx="26">
                  <c:v>0.525</c:v>
                </c:pt>
                <c:pt idx="27">
                  <c:v>0.525</c:v>
                </c:pt>
                <c:pt idx="28">
                  <c:v>0.525</c:v>
                </c:pt>
                <c:pt idx="29">
                  <c:v>0.525</c:v>
                </c:pt>
                <c:pt idx="30">
                  <c:v>0.525</c:v>
                </c:pt>
              </c:numCache>
            </c:numRef>
          </c:yVal>
        </c:ser>
        <c:ser>
          <c:idx val="1"/>
          <c:order val="1"/>
          <c:tx>
            <c:strRef>
              <c:f>Sheet1!$I$1</c:f>
              <c:strCache>
                <c:ptCount val="1"/>
                <c:pt idx="0">
                  <c:v>Nbest</c:v>
                </c:pt>
              </c:strCache>
            </c:strRef>
          </c:tx>
          <c:spPr>
            <a:ln w="38100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12700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Sheet1!$G$2:$G$32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  <c:pt idx="4">
                  <c:v>7.0</c:v>
                </c:pt>
                <c:pt idx="5">
                  <c:v>10.0</c:v>
                </c:pt>
                <c:pt idx="6">
                  <c:v>13.0</c:v>
                </c:pt>
                <c:pt idx="7">
                  <c:v>16.0</c:v>
                </c:pt>
                <c:pt idx="8">
                  <c:v>20.0</c:v>
                </c:pt>
                <c:pt idx="9">
                  <c:v>24.0</c:v>
                </c:pt>
                <c:pt idx="10">
                  <c:v>28.0</c:v>
                </c:pt>
                <c:pt idx="11">
                  <c:v>32.0</c:v>
                </c:pt>
                <c:pt idx="12">
                  <c:v>36.0</c:v>
                </c:pt>
                <c:pt idx="13">
                  <c:v>40.0</c:v>
                </c:pt>
                <c:pt idx="14">
                  <c:v>45.0</c:v>
                </c:pt>
                <c:pt idx="15">
                  <c:v>50.0</c:v>
                </c:pt>
                <c:pt idx="16">
                  <c:v>60.0</c:v>
                </c:pt>
                <c:pt idx="17">
                  <c:v>70.0</c:v>
                </c:pt>
                <c:pt idx="18">
                  <c:v>80.0</c:v>
                </c:pt>
                <c:pt idx="19">
                  <c:v>90.0</c:v>
                </c:pt>
                <c:pt idx="20">
                  <c:v>100.0</c:v>
                </c:pt>
                <c:pt idx="21">
                  <c:v>120.0</c:v>
                </c:pt>
                <c:pt idx="22">
                  <c:v>140.0</c:v>
                </c:pt>
                <c:pt idx="23">
                  <c:v>160.0</c:v>
                </c:pt>
                <c:pt idx="24">
                  <c:v>180.0</c:v>
                </c:pt>
                <c:pt idx="25">
                  <c:v>200.0</c:v>
                </c:pt>
                <c:pt idx="26">
                  <c:v>220.0</c:v>
                </c:pt>
                <c:pt idx="27">
                  <c:v>240.0</c:v>
                </c:pt>
                <c:pt idx="28">
                  <c:v>260.0</c:v>
                </c:pt>
                <c:pt idx="29">
                  <c:v>280.0</c:v>
                </c:pt>
                <c:pt idx="30">
                  <c:v>300.0</c:v>
                </c:pt>
              </c:numCache>
            </c:numRef>
          </c:xVal>
          <c:yVal>
            <c:numRef>
              <c:f>Sheet1!$I$2:$I$32</c:f>
              <c:numCache>
                <c:formatCode>0.00%</c:formatCode>
                <c:ptCount val="31"/>
                <c:pt idx="0">
                  <c:v>0.515</c:v>
                </c:pt>
                <c:pt idx="1">
                  <c:v>0.56</c:v>
                </c:pt>
                <c:pt idx="2">
                  <c:v>0.565</c:v>
                </c:pt>
                <c:pt idx="3">
                  <c:v>0.545</c:v>
                </c:pt>
                <c:pt idx="4">
                  <c:v>0.555</c:v>
                </c:pt>
                <c:pt idx="5">
                  <c:v>0.565</c:v>
                </c:pt>
                <c:pt idx="6">
                  <c:v>0.555</c:v>
                </c:pt>
                <c:pt idx="7">
                  <c:v>0.555</c:v>
                </c:pt>
                <c:pt idx="8">
                  <c:v>0.555</c:v>
                </c:pt>
                <c:pt idx="9">
                  <c:v>0.56</c:v>
                </c:pt>
                <c:pt idx="10">
                  <c:v>0.56</c:v>
                </c:pt>
                <c:pt idx="11">
                  <c:v>0.56</c:v>
                </c:pt>
                <c:pt idx="12">
                  <c:v>0.56</c:v>
                </c:pt>
                <c:pt idx="13">
                  <c:v>0.56</c:v>
                </c:pt>
                <c:pt idx="14">
                  <c:v>0.555</c:v>
                </c:pt>
                <c:pt idx="15">
                  <c:v>0.555</c:v>
                </c:pt>
                <c:pt idx="16">
                  <c:v>0.59</c:v>
                </c:pt>
                <c:pt idx="17">
                  <c:v>0.6</c:v>
                </c:pt>
                <c:pt idx="18">
                  <c:v>0.6</c:v>
                </c:pt>
                <c:pt idx="19">
                  <c:v>0.64</c:v>
                </c:pt>
                <c:pt idx="20">
                  <c:v>0.635</c:v>
                </c:pt>
                <c:pt idx="21">
                  <c:v>0.635</c:v>
                </c:pt>
                <c:pt idx="22">
                  <c:v>0.64</c:v>
                </c:pt>
                <c:pt idx="23">
                  <c:v>0.635</c:v>
                </c:pt>
                <c:pt idx="24">
                  <c:v>0.68</c:v>
                </c:pt>
                <c:pt idx="25">
                  <c:v>0.68</c:v>
                </c:pt>
                <c:pt idx="26">
                  <c:v>0.685</c:v>
                </c:pt>
                <c:pt idx="27">
                  <c:v>0.685</c:v>
                </c:pt>
                <c:pt idx="28">
                  <c:v>0.685</c:v>
                </c:pt>
                <c:pt idx="29">
                  <c:v>0.685</c:v>
                </c:pt>
                <c:pt idx="30">
                  <c:v>0.685</c:v>
                </c:pt>
              </c:numCache>
            </c:numRef>
          </c:yVal>
        </c:ser>
        <c:ser>
          <c:idx val="2"/>
          <c:order val="2"/>
          <c:tx>
            <c:strRef>
              <c:f>Sheet1!$J$1</c:f>
              <c:strCache>
                <c:ptCount val="1"/>
                <c:pt idx="0">
                  <c:v>DivMBest</c:v>
                </c:pt>
              </c:strCache>
            </c:strRef>
          </c:tx>
          <c:spPr>
            <a:ln w="381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Sheet1!$G$2:$G$32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  <c:pt idx="4">
                  <c:v>7.0</c:v>
                </c:pt>
                <c:pt idx="5">
                  <c:v>10.0</c:v>
                </c:pt>
                <c:pt idx="6">
                  <c:v>13.0</c:v>
                </c:pt>
                <c:pt idx="7">
                  <c:v>16.0</c:v>
                </c:pt>
                <c:pt idx="8">
                  <c:v>20.0</c:v>
                </c:pt>
                <c:pt idx="9">
                  <c:v>24.0</c:v>
                </c:pt>
                <c:pt idx="10">
                  <c:v>28.0</c:v>
                </c:pt>
                <c:pt idx="11">
                  <c:v>32.0</c:v>
                </c:pt>
                <c:pt idx="12">
                  <c:v>36.0</c:v>
                </c:pt>
                <c:pt idx="13">
                  <c:v>40.0</c:v>
                </c:pt>
                <c:pt idx="14">
                  <c:v>45.0</c:v>
                </c:pt>
                <c:pt idx="15">
                  <c:v>50.0</c:v>
                </c:pt>
                <c:pt idx="16">
                  <c:v>60.0</c:v>
                </c:pt>
                <c:pt idx="17">
                  <c:v>70.0</c:v>
                </c:pt>
                <c:pt idx="18">
                  <c:v>80.0</c:v>
                </c:pt>
                <c:pt idx="19">
                  <c:v>90.0</c:v>
                </c:pt>
                <c:pt idx="20">
                  <c:v>100.0</c:v>
                </c:pt>
                <c:pt idx="21">
                  <c:v>120.0</c:v>
                </c:pt>
                <c:pt idx="22">
                  <c:v>140.0</c:v>
                </c:pt>
                <c:pt idx="23">
                  <c:v>160.0</c:v>
                </c:pt>
                <c:pt idx="24">
                  <c:v>180.0</c:v>
                </c:pt>
                <c:pt idx="25">
                  <c:v>200.0</c:v>
                </c:pt>
                <c:pt idx="26">
                  <c:v>220.0</c:v>
                </c:pt>
                <c:pt idx="27">
                  <c:v>240.0</c:v>
                </c:pt>
                <c:pt idx="28">
                  <c:v>260.0</c:v>
                </c:pt>
                <c:pt idx="29">
                  <c:v>280.0</c:v>
                </c:pt>
                <c:pt idx="30">
                  <c:v>300.0</c:v>
                </c:pt>
              </c:numCache>
            </c:numRef>
          </c:xVal>
          <c:yVal>
            <c:numRef>
              <c:f>Sheet1!$J$2:$J$32</c:f>
              <c:numCache>
                <c:formatCode>0.00%</c:formatCode>
                <c:ptCount val="31"/>
                <c:pt idx="0">
                  <c:v>0.515</c:v>
                </c:pt>
                <c:pt idx="1">
                  <c:v>0.56</c:v>
                </c:pt>
                <c:pt idx="2">
                  <c:v>0.56</c:v>
                </c:pt>
                <c:pt idx="3">
                  <c:v>0.595</c:v>
                </c:pt>
                <c:pt idx="4">
                  <c:v>0.595</c:v>
                </c:pt>
                <c:pt idx="5">
                  <c:v>0.63</c:v>
                </c:pt>
                <c:pt idx="6">
                  <c:v>0.6</c:v>
                </c:pt>
                <c:pt idx="7">
                  <c:v>0.645</c:v>
                </c:pt>
                <c:pt idx="8">
                  <c:v>0.655</c:v>
                </c:pt>
                <c:pt idx="9">
                  <c:v>0.685</c:v>
                </c:pt>
                <c:pt idx="10">
                  <c:v>0.685</c:v>
                </c:pt>
                <c:pt idx="11">
                  <c:v>0.715</c:v>
                </c:pt>
                <c:pt idx="12">
                  <c:v>0.715</c:v>
                </c:pt>
                <c:pt idx="13">
                  <c:v>0.715</c:v>
                </c:pt>
                <c:pt idx="14">
                  <c:v>0.715</c:v>
                </c:pt>
                <c:pt idx="15">
                  <c:v>0.7</c:v>
                </c:pt>
                <c:pt idx="16">
                  <c:v>0.705</c:v>
                </c:pt>
                <c:pt idx="17">
                  <c:v>0.72</c:v>
                </c:pt>
                <c:pt idx="18">
                  <c:v>0.72</c:v>
                </c:pt>
                <c:pt idx="19">
                  <c:v>0.725</c:v>
                </c:pt>
                <c:pt idx="20">
                  <c:v>0.765</c:v>
                </c:pt>
                <c:pt idx="21">
                  <c:v>0.77</c:v>
                </c:pt>
                <c:pt idx="22">
                  <c:v>0.77</c:v>
                </c:pt>
                <c:pt idx="23">
                  <c:v>0.79</c:v>
                </c:pt>
                <c:pt idx="24">
                  <c:v>0.79</c:v>
                </c:pt>
                <c:pt idx="25">
                  <c:v>0.79</c:v>
                </c:pt>
                <c:pt idx="26">
                  <c:v>0.79</c:v>
                </c:pt>
                <c:pt idx="27">
                  <c:v>0.79</c:v>
                </c:pt>
                <c:pt idx="28">
                  <c:v>0.785</c:v>
                </c:pt>
                <c:pt idx="29">
                  <c:v>0.785</c:v>
                </c:pt>
                <c:pt idx="30">
                  <c:v>0.8</c:v>
                </c:pt>
              </c:numCache>
            </c:numRef>
          </c:yVal>
        </c:ser>
        <c:axId val="631735240"/>
        <c:axId val="631740872"/>
      </c:scatterChart>
      <c:valAx>
        <c:axId val="631735240"/>
        <c:scaling>
          <c:orientation val="minMax"/>
          <c:max val="301.0"/>
          <c:min val="1.0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31740872"/>
        <c:crosses val="autoZero"/>
        <c:crossBetween val="midCat"/>
      </c:valAx>
      <c:valAx>
        <c:axId val="631740872"/>
        <c:scaling>
          <c:orientation val="minMax"/>
          <c:min val="0.45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31735240"/>
        <c:crosses val="autoZero"/>
        <c:crossBetween val="midCat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lineChart>
        <c:grouping val="standard"/>
        <c:ser>
          <c:idx val="0"/>
          <c:order val="0"/>
          <c:tx>
            <c:strRef>
              <c:f>Sheet1!$A$1</c:f>
              <c:strCache>
                <c:ptCount val="1"/>
                <c:pt idx="0">
                  <c:v>Baseline</c:v>
                </c:pt>
              </c:strCache>
            </c:strRef>
          </c:tx>
          <c:spPr>
            <a:ln w="38100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12700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Sheet1!$A$2:$A$32</c:f>
              <c:numCache>
                <c:formatCode>0.00%</c:formatCode>
                <c:ptCount val="31"/>
                <c:pt idx="0">
                  <c:v>0.2498</c:v>
                </c:pt>
                <c:pt idx="1">
                  <c:v>0.25</c:v>
                </c:pt>
                <c:pt idx="2">
                  <c:v>0.2503</c:v>
                </c:pt>
                <c:pt idx="3">
                  <c:v>0.2511</c:v>
                </c:pt>
                <c:pt idx="4">
                  <c:v>0.2511</c:v>
                </c:pt>
                <c:pt idx="5">
                  <c:v>0.2515</c:v>
                </c:pt>
                <c:pt idx="6">
                  <c:v>0.2519</c:v>
                </c:pt>
                <c:pt idx="7">
                  <c:v>0.2519</c:v>
                </c:pt>
                <c:pt idx="8">
                  <c:v>0.252</c:v>
                </c:pt>
                <c:pt idx="9">
                  <c:v>0.252</c:v>
                </c:pt>
                <c:pt idx="10">
                  <c:v>0.252</c:v>
                </c:pt>
                <c:pt idx="11">
                  <c:v>0.252</c:v>
                </c:pt>
                <c:pt idx="12">
                  <c:v>0.2521</c:v>
                </c:pt>
                <c:pt idx="13">
                  <c:v>0.2521</c:v>
                </c:pt>
                <c:pt idx="14">
                  <c:v>0.2529</c:v>
                </c:pt>
                <c:pt idx="15">
                  <c:v>0.2529</c:v>
                </c:pt>
                <c:pt idx="16">
                  <c:v>0.2529</c:v>
                </c:pt>
                <c:pt idx="17">
                  <c:v>0.2529</c:v>
                </c:pt>
                <c:pt idx="18">
                  <c:v>0.2529</c:v>
                </c:pt>
                <c:pt idx="19">
                  <c:v>0.2529</c:v>
                </c:pt>
                <c:pt idx="20">
                  <c:v>0.2529</c:v>
                </c:pt>
                <c:pt idx="21">
                  <c:v>0.2529</c:v>
                </c:pt>
                <c:pt idx="22">
                  <c:v>0.2529</c:v>
                </c:pt>
                <c:pt idx="23">
                  <c:v>0.2529</c:v>
                </c:pt>
                <c:pt idx="24">
                  <c:v>0.2529</c:v>
                </c:pt>
                <c:pt idx="25">
                  <c:v>0.2529</c:v>
                </c:pt>
                <c:pt idx="26">
                  <c:v>0.2529</c:v>
                </c:pt>
                <c:pt idx="27">
                  <c:v>0.2529</c:v>
                </c:pt>
                <c:pt idx="28">
                  <c:v>0.2529</c:v>
                </c:pt>
                <c:pt idx="29">
                  <c:v>0.2529</c:v>
                </c:pt>
                <c:pt idx="30">
                  <c:v>0.2529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Oracle</c:v>
                </c:pt>
              </c:strCache>
            </c:strRef>
          </c:tx>
          <c:spPr>
            <a:ln w="38100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12700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Sheet1!$B$2:$B$32</c:f>
              <c:numCache>
                <c:formatCode>0.00%</c:formatCode>
                <c:ptCount val="31"/>
                <c:pt idx="0">
                  <c:v>0.2498</c:v>
                </c:pt>
                <c:pt idx="1">
                  <c:v>0.2835</c:v>
                </c:pt>
                <c:pt idx="2">
                  <c:v>0.3079</c:v>
                </c:pt>
                <c:pt idx="3">
                  <c:v>0.3289</c:v>
                </c:pt>
                <c:pt idx="4">
                  <c:v>0.3507</c:v>
                </c:pt>
                <c:pt idx="5">
                  <c:v>0.3654</c:v>
                </c:pt>
                <c:pt idx="6">
                  <c:v>0.3819</c:v>
                </c:pt>
                <c:pt idx="7">
                  <c:v>0.3986</c:v>
                </c:pt>
                <c:pt idx="8">
                  <c:v>0.4108</c:v>
                </c:pt>
                <c:pt idx="9">
                  <c:v>0.423</c:v>
                </c:pt>
                <c:pt idx="10">
                  <c:v>0.4279</c:v>
                </c:pt>
                <c:pt idx="11">
                  <c:v>0.4347</c:v>
                </c:pt>
                <c:pt idx="12">
                  <c:v>0.4389</c:v>
                </c:pt>
                <c:pt idx="13">
                  <c:v>0.4439</c:v>
                </c:pt>
                <c:pt idx="14">
                  <c:v>0.4469</c:v>
                </c:pt>
                <c:pt idx="15">
                  <c:v>0.4493</c:v>
                </c:pt>
                <c:pt idx="16">
                  <c:v>0.4519</c:v>
                </c:pt>
                <c:pt idx="17">
                  <c:v>0.455</c:v>
                </c:pt>
                <c:pt idx="18">
                  <c:v>0.4603</c:v>
                </c:pt>
                <c:pt idx="19">
                  <c:v>0.4618</c:v>
                </c:pt>
                <c:pt idx="20">
                  <c:v>0.4639</c:v>
                </c:pt>
                <c:pt idx="21">
                  <c:v>0.4676</c:v>
                </c:pt>
                <c:pt idx="22">
                  <c:v>0.469</c:v>
                </c:pt>
                <c:pt idx="23">
                  <c:v>0.4715</c:v>
                </c:pt>
                <c:pt idx="24">
                  <c:v>0.4726</c:v>
                </c:pt>
                <c:pt idx="25">
                  <c:v>0.474</c:v>
                </c:pt>
                <c:pt idx="26">
                  <c:v>0.4755</c:v>
                </c:pt>
                <c:pt idx="27">
                  <c:v>0.4769</c:v>
                </c:pt>
                <c:pt idx="28">
                  <c:v>0.4774</c:v>
                </c:pt>
                <c:pt idx="29">
                  <c:v>0.4776</c:v>
                </c:pt>
                <c:pt idx="30">
                  <c:v>0.478</c:v>
                </c:pt>
              </c:numCache>
            </c:numRef>
          </c:val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Ranker</c:v>
                </c:pt>
              </c:strCache>
            </c:strRef>
          </c:tx>
          <c:spPr>
            <a:ln w="381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12700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Sheet1!$C$2:$C$32</c:f>
              <c:numCache>
                <c:formatCode>0.00%</c:formatCode>
                <c:ptCount val="31"/>
                <c:pt idx="0">
                  <c:v>0.2498</c:v>
                </c:pt>
                <c:pt idx="1">
                  <c:v>0.2654</c:v>
                </c:pt>
                <c:pt idx="2">
                  <c:v>0.267</c:v>
                </c:pt>
                <c:pt idx="3">
                  <c:v>0.2731</c:v>
                </c:pt>
                <c:pt idx="4">
                  <c:v>0.2758</c:v>
                </c:pt>
                <c:pt idx="5">
                  <c:v>0.2785</c:v>
                </c:pt>
                <c:pt idx="6">
                  <c:v>0.2808</c:v>
                </c:pt>
                <c:pt idx="7">
                  <c:v>0.2845</c:v>
                </c:pt>
                <c:pt idx="8">
                  <c:v>0.2862</c:v>
                </c:pt>
                <c:pt idx="9">
                  <c:v>0.2868</c:v>
                </c:pt>
                <c:pt idx="10">
                  <c:v>0.2865</c:v>
                </c:pt>
                <c:pt idx="11">
                  <c:v>0.288</c:v>
                </c:pt>
                <c:pt idx="12">
                  <c:v>0.2886</c:v>
                </c:pt>
                <c:pt idx="13">
                  <c:v>0.2898</c:v>
                </c:pt>
                <c:pt idx="14">
                  <c:v>0.2901</c:v>
                </c:pt>
                <c:pt idx="15">
                  <c:v>0.2907</c:v>
                </c:pt>
                <c:pt idx="16">
                  <c:v>0.2892</c:v>
                </c:pt>
                <c:pt idx="17">
                  <c:v>0.2894</c:v>
                </c:pt>
                <c:pt idx="18">
                  <c:v>0.2908</c:v>
                </c:pt>
                <c:pt idx="19">
                  <c:v>0.292</c:v>
                </c:pt>
                <c:pt idx="20">
                  <c:v>0.2916</c:v>
                </c:pt>
                <c:pt idx="21">
                  <c:v>0.2918</c:v>
                </c:pt>
                <c:pt idx="22">
                  <c:v>0.2925</c:v>
                </c:pt>
                <c:pt idx="23">
                  <c:v>0.2926</c:v>
                </c:pt>
                <c:pt idx="24">
                  <c:v>0.2927</c:v>
                </c:pt>
                <c:pt idx="25">
                  <c:v>0.2927</c:v>
                </c:pt>
                <c:pt idx="26">
                  <c:v>0.2919</c:v>
                </c:pt>
                <c:pt idx="27">
                  <c:v>0.2917</c:v>
                </c:pt>
                <c:pt idx="28">
                  <c:v>0.2922</c:v>
                </c:pt>
                <c:pt idx="29">
                  <c:v>0.2912</c:v>
                </c:pt>
                <c:pt idx="30">
                  <c:v>0.2915</c:v>
                </c:pt>
              </c:numCache>
            </c:numRef>
          </c:val>
        </c:ser>
        <c:marker val="1"/>
        <c:axId val="631868440"/>
        <c:axId val="631873448"/>
      </c:lineChart>
      <c:catAx>
        <c:axId val="6318684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31873448"/>
        <c:crosses val="autoZero"/>
        <c:auto val="1"/>
        <c:lblAlgn val="ctr"/>
        <c:lblOffset val="100"/>
        <c:tickLblSkip val="2"/>
      </c:catAx>
      <c:valAx>
        <c:axId val="631873448"/>
        <c:scaling>
          <c:orientation val="minMax"/>
          <c:min val="0.2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31868440"/>
        <c:crosses val="autoZero"/>
        <c:crossBetween val="between"/>
      </c:valAx>
    </c:plotArea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this paper we present an algorithm to find a set of diverse M-Best solutions from discrete probabilistic models.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elevate diversity to a first-class citizen by explicitly encoding it into our approach, rather than post-processing for diversity.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solutions are not guaranteed to be modes, but are often very useful for applications.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me begin by</a:t>
            </a:r>
            <a:r>
              <a:rPr lang="en-US" baseline="0" dirty="0" smtClean="0"/>
              <a:t> writing the MAP problem, which involves minimizing an energy composed of node terms &amp; edge terms.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Instead of each variable being an integer between 1 and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, we will represent them as indicator vectors of length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this is xi = 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this is xi = 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is xi = 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this is xi = 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 do the same thing at edges, wher</a:t>
            </a:r>
            <a:r>
              <a:rPr lang="en-US" baseline="0" dirty="0" smtClean="0"/>
              <a:t>e the indicator vector is of length k^2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this is the</a:t>
            </a:r>
            <a:r>
              <a:rPr lang="en-US" baseline="0" dirty="0" smtClean="0"/>
              <a:t> </a:t>
            </a:r>
            <a:r>
              <a:rPr lang="en-US" dirty="0" smtClean="0"/>
              <a:t>Linear Integer program</a:t>
            </a:r>
            <a:r>
              <a:rPr lang="en-US" baseline="0" dirty="0" smtClean="0"/>
              <a:t> whose solution in the MAP state.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typically solve this with algorithms</a:t>
            </a:r>
            <a:r>
              <a:rPr lang="en-US" baseline="0" dirty="0" smtClean="0"/>
              <a:t> like graph-cuts, BP, alpha-expansion. Etc.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now, how</a:t>
            </a:r>
            <a:r>
              <a:rPr lang="en-US" baseline="0" dirty="0" smtClean="0"/>
              <a:t> can we find a diverse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solution?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present a fairly general formulation, that simply adds this inequality to the problem. There is task-specific diversity function Delta that measures the dissimilarity or distance between two full configurations, and we force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solution to be at least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 distance away from MAP.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visual perception</a:t>
            </a:r>
            <a:r>
              <a:rPr lang="en-US" baseline="0" dirty="0" smtClean="0"/>
              <a:t> problem have a lot of local ambiguity. If I ask you to recognize this patch, you probably won’t be able to.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Graphical models are useful tools that allow us to model all variables of interest, write down local beliefs in terms of node &amp; edge energies, and then use these to make a global prediction by jointly minimizing this energy function, also called MAP inference.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extension from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to M best is fairly straightforward. We simply add more inequalities incrementally to further restrict the search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order to keep things simple, I’ll focus on the 2</a:t>
            </a:r>
            <a:r>
              <a:rPr lang="en-US" baseline="30000" dirty="0" smtClean="0"/>
              <a:t>nd</a:t>
            </a:r>
            <a:r>
              <a:rPr lang="en-US" dirty="0" smtClean="0"/>
              <a:t> best problem in</a:t>
            </a:r>
            <a:r>
              <a:rPr lang="en-US" baseline="0" dirty="0" smtClean="0"/>
              <a:t> this talk and everything I describe will naturally extend to the M-Best case.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given this general formulation, there are a few different questions we can ask.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talk, I will answer the first question, partially answer the second, and not answer the third. I encourage you to see the paper for details.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let’s look at the first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do not solve this problem in the</a:t>
            </a:r>
            <a:r>
              <a:rPr lang="en-US" baseline="0" dirty="0" smtClean="0"/>
              <a:t> “Primal” form. Instead, we </a:t>
            </a:r>
            <a:r>
              <a:rPr lang="en-US" baseline="0" dirty="0" err="1" smtClean="0"/>
              <a:t>dualize</a:t>
            </a:r>
            <a:r>
              <a:rPr lang="en-US" baseline="0" dirty="0" smtClean="0"/>
              <a:t> the diversity constraint, 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add it as a penalty to the objective. So whenever we find a solution that is less than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 distance away, we pay a penalty of lambda.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known as the 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relaxation. It has an interesting interpretation as the diversity augmented energy, which involves finding low-energy high-diversity solutions.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function is known to provide a concave lower-bound to the Primal solution; and the tightest lower-bound can be found by maximizing this function.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several ways to solve this 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dual problem.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use 1) </a:t>
            </a:r>
            <a:r>
              <a:rPr lang="en-US" baseline="0" dirty="0" err="1" smtClean="0"/>
              <a:t>supergradient</a:t>
            </a:r>
            <a:r>
              <a:rPr lang="en-US" baseline="0" dirty="0" smtClean="0"/>
              <a:t> ascent 2) binary search or 3) grid search. </a:t>
            </a:r>
          </a:p>
          <a:p>
            <a:r>
              <a:rPr lang="en-US" baseline="0" dirty="0" smtClean="0"/>
              <a:t>For our experiments, we use grid search over lambda, which is suboptimal but the fastest.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now</a:t>
            </a:r>
            <a:r>
              <a:rPr lang="en-US" baseline="0" dirty="0" smtClean="0"/>
              <a:t> let’s look at how we measure diversity.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formulation allows several kinds of diversity functions. </a:t>
            </a:r>
          </a:p>
          <a:p>
            <a:endParaRPr lang="en-US" dirty="0" smtClean="0"/>
          </a:p>
          <a:p>
            <a:r>
              <a:rPr lang="en-US" dirty="0" smtClean="0"/>
              <a:t>With</a:t>
            </a:r>
            <a:r>
              <a:rPr lang="en-US" baseline="0" dirty="0" smtClean="0"/>
              <a:t> a 0-1 diversity, we get the special case of M-Best MAP.</a:t>
            </a:r>
          </a:p>
          <a:p>
            <a:r>
              <a:rPr lang="en-US" baseline="0" dirty="0" smtClean="0"/>
              <a:t>With a max-diversity, we get the formulation of Park &amp; </a:t>
            </a:r>
            <a:r>
              <a:rPr lang="en-US" baseline="0" dirty="0" err="1" smtClean="0"/>
              <a:t>Ramanan</a:t>
            </a:r>
            <a:r>
              <a:rPr lang="en-US" baseline="0" dirty="0" smtClean="0"/>
              <a:t> from last year.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use hamming diversity, cardinality diversity, basically any diversity function that allows efficient inference with diversity-augmented-energy.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talk, I am going to describe the simplest diversity – Hamming diversity; and details of the others can be found in the paper.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Hamming Diversity can be expressed</a:t>
            </a:r>
            <a:r>
              <a:rPr lang="en-US" baseline="0" dirty="0" smtClean="0"/>
              <a:t> with a sum of dot-products of indicator vectors.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vectors are the same, their dot-product is 1, and if they are different, their dot-product is 0. Thus this sum counts the no. of variables that have the same label as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Hamming Diversity has the property</a:t>
            </a:r>
            <a:r>
              <a:rPr lang="en-US" baseline="0" dirty="0" smtClean="0"/>
              <a:t> that it </a:t>
            </a:r>
            <a:r>
              <a:rPr lang="en-US" i="1" baseline="0" dirty="0" smtClean="0"/>
              <a:t>factorizes</a:t>
            </a:r>
            <a:r>
              <a:rPr lang="en-US" i="0" baseline="0" dirty="0" smtClean="0"/>
              <a:t> with the node energies, so we can think of diversity augmented score as having perturbed node energies, that absorb the previous solutions vectors.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can be implemented with these 4 lines of pseudo-code. Simply write a for loop over the variables, increment the unary costs of the labels seen in MAP and run MAP again.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That’s it!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Thus we can reuse all the existing MAP machinery.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Another interesting thing is that we did not modify the edge energies, so there was some structure in the edge terms, it is preserved. For instance, if they were </a:t>
            </a:r>
            <a:r>
              <a:rPr lang="en-US" baseline="0" dirty="0" err="1" smtClean="0"/>
              <a:t>submodular</a:t>
            </a:r>
            <a:r>
              <a:rPr lang="en-US" baseline="0" dirty="0" smtClean="0"/>
              <a:t>, they continue to be </a:t>
            </a:r>
            <a:r>
              <a:rPr lang="en-US" baseline="0" dirty="0" err="1" smtClean="0"/>
              <a:t>submodular</a:t>
            </a:r>
            <a:r>
              <a:rPr lang="en-US" baseline="0" dirty="0" smtClean="0"/>
              <a:t> and we can use graph-cuts for the second best problem.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</a:t>
            </a:r>
            <a:r>
              <a:rPr lang="en-US" baseline="0" dirty="0" smtClean="0"/>
              <a:t> me show some results.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test </a:t>
            </a:r>
            <a:r>
              <a:rPr lang="en-US" baseline="0" dirty="0" err="1" smtClean="0"/>
              <a:t>DivMBest</a:t>
            </a:r>
            <a:r>
              <a:rPr lang="en-US" baseline="0" dirty="0" smtClean="0"/>
              <a:t> on 3 applications: interactive segmentation, pose estimation and semantic segmentation.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compare against two baselines: M-Best MAP that has no notion of diversity; and a Confidence-based baseline that produces the changes confused variables to achieve the same level of diversity as our solutions, but has no optimization.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will report results using two metric – Oracle accuracies, 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the accuracy of the best solution in a set of M. </a:t>
            </a:r>
          </a:p>
          <a:p>
            <a:r>
              <a:rPr lang="en-US" baseline="0" dirty="0" smtClean="0"/>
              <a:t>And Re-ranked accuracies, 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accuracies achieved by an automatic algorithm that picks one of these 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experiment is interactive segmentation, where a user provides scribbles on images and we use graph-cuts for inference.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second-best solution without diversity. We can see that it is nearly identical to MAP with a few nodes flipped.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second-best solutions </a:t>
            </a:r>
            <a:r>
              <a:rPr lang="en-US" i="0" baseline="0" dirty="0" smtClean="0"/>
              <a:t>with diversity. We can see that these solutions are significantly different. In one case, we found another instance of the object, and in another, we completed a thin long structure.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Unfortunately, we often run into a number of problems with MAP.</a:t>
            </a:r>
            <a:endParaRPr lang="en-US" smtClean="0"/>
          </a:p>
          <a:p>
            <a:endParaRPr lang="en-US" smtClean="0"/>
          </a:p>
          <a:p>
            <a:r>
              <a:rPr lang="en-US" dirty="0" smtClean="0"/>
              <a:t>Most often, our model is simply</a:t>
            </a:r>
            <a:r>
              <a:rPr lang="en-US" baseline="0" dirty="0" smtClean="0"/>
              <a:t> wrong. So even if we predict the most probable state from our model, it could be very far from ground-truth. 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example, a tree model assumes that we walk around like this, with our limbs always un-occluded.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Quantitatively, here is the how well MAP performs on our dataset. </a:t>
            </a:r>
          </a:p>
          <a:p>
            <a:endParaRPr lang="en-US" dirty="0" smtClean="0"/>
          </a:p>
          <a:p>
            <a:r>
              <a:rPr lang="en-US" dirty="0" smtClean="0"/>
              <a:t>And these are the oracle</a:t>
            </a:r>
            <a:r>
              <a:rPr lang="en-US" baseline="0" dirty="0" smtClean="0"/>
              <a:t> accuracy for different methods. We can see that </a:t>
            </a:r>
            <a:r>
              <a:rPr lang="en-US" baseline="0" dirty="0" err="1" smtClean="0"/>
              <a:t>DivMBest</a:t>
            </a:r>
            <a:r>
              <a:rPr lang="en-US" baseline="0" dirty="0" smtClean="0"/>
              <a:t> outperforms both baselines.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Next, we applied our</a:t>
            </a:r>
            <a:r>
              <a:rPr lang="en-US" baseline="0" dirty="0" smtClean="0"/>
              <a:t> approach to pose-tracking in videos.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replicated the setup of Park &amp; </a:t>
            </a:r>
            <a:r>
              <a:rPr lang="en-US" baseline="0" dirty="0" err="1" smtClean="0"/>
              <a:t>Ramanan</a:t>
            </a:r>
            <a:r>
              <a:rPr lang="en-US" baseline="0" dirty="0" smtClean="0"/>
              <a:t> who use a mixture of parts tree model. Exact inference can be performed by dynamic programming.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compute M solutions in each frame of the video, and then choose a smooth</a:t>
            </a:r>
            <a:r>
              <a:rPr lang="en-US" baseline="0" dirty="0" smtClean="0"/>
              <a:t> trajectory using the </a:t>
            </a:r>
            <a:r>
              <a:rPr lang="en-US" baseline="0" dirty="0" err="1" smtClean="0"/>
              <a:t>Viterbi</a:t>
            </a:r>
            <a:r>
              <a:rPr lang="en-US" baseline="0" dirty="0" smtClean="0"/>
              <a:t> algorithm.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Here, on</a:t>
            </a:r>
            <a:r>
              <a:rPr lang="en-US" baseline="0" dirty="0" smtClean="0"/>
              <a:t> the left, I am showing you the MAP pose on each frame. We can see that is quite noisy and jumps around, while the </a:t>
            </a:r>
            <a:r>
              <a:rPr lang="en-US" baseline="0" dirty="0" err="1" smtClean="0"/>
              <a:t>DivMBest</a:t>
            </a:r>
            <a:r>
              <a:rPr lang="en-US" baseline="0" dirty="0" smtClean="0"/>
              <a:t> solution is smooth.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quantitative results. On the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 axis are the no. of solutions per frame. On the Y axis is PCP accuracy of the trajectory.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confidence based baseline does not benefit from multiple solutions.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result from Park &amp; </a:t>
            </a:r>
            <a:r>
              <a:rPr lang="en-US" baseline="0" dirty="0" err="1" smtClean="0"/>
              <a:t>Ramanan</a:t>
            </a:r>
            <a:r>
              <a:rPr lang="en-US" baseline="0" dirty="0" smtClean="0"/>
              <a:t>. And this is our approach.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see that we get an improvement of 13 PCP points with the same model and exactly the same features, just a different way of computing </a:t>
            </a:r>
            <a:r>
              <a:rPr lang="en-US" baseline="0" smtClean="0"/>
              <a:t>multiple solutions.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Finally, we applied </a:t>
            </a:r>
            <a:r>
              <a:rPr lang="en-US" dirty="0" err="1" smtClean="0"/>
              <a:t>DivMBest</a:t>
            </a:r>
            <a:r>
              <a:rPr lang="en-US" baseline="0" dirty="0" smtClean="0"/>
              <a:t> to Semantic Segmentation on the PASCAL 2010 dataset.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use the model of </a:t>
            </a:r>
            <a:r>
              <a:rPr lang="en-US" baseline="0" dirty="0" err="1" smtClean="0"/>
              <a:t>Ladicky</a:t>
            </a:r>
            <a:r>
              <a:rPr lang="en-US" baseline="0" dirty="0" smtClean="0"/>
              <a:t> et al., where approximate inference is performed with alpha-expansion.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are some example results. </a:t>
            </a:r>
          </a:p>
          <a:p>
            <a:endParaRPr lang="en-US" dirty="0" smtClean="0"/>
          </a:p>
          <a:p>
            <a:r>
              <a:rPr lang="en-US" dirty="0" smtClean="0"/>
              <a:t>We</a:t>
            </a:r>
            <a:r>
              <a:rPr lang="en-US" baseline="0" dirty="0" smtClean="0"/>
              <a:t> can see that for the first image, the MAP solution is wrong.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if we compute 10 diverse solutions, one of them does in fact have the correct answer.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are some quantitative results. </a:t>
            </a:r>
          </a:p>
          <a:p>
            <a:endParaRPr lang="en-US" dirty="0" smtClean="0"/>
          </a:p>
          <a:p>
            <a:r>
              <a:rPr lang="en-US" dirty="0" smtClean="0"/>
              <a:t>On the </a:t>
            </a:r>
            <a:r>
              <a:rPr lang="en-US" dirty="0" err="1" smtClean="0"/>
              <a:t>x</a:t>
            </a:r>
            <a:r>
              <a:rPr lang="en-US" dirty="0" smtClean="0"/>
              <a:t> axis are the number of solutions per image, 1 to 30;</a:t>
            </a:r>
            <a:r>
              <a:rPr lang="en-US" baseline="0" dirty="0" smtClean="0"/>
              <a:t>  and on the y-axis are PASCAL accuracies.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MAP accuracy of this model. The ORACLE accuracies perturbation baseline are not much higher.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here are the ORACLE accuracies for </a:t>
            </a:r>
            <a:r>
              <a:rPr lang="en-US" baseline="0" dirty="0" err="1" smtClean="0"/>
              <a:t>DivMBest</a:t>
            </a:r>
            <a:r>
              <a:rPr lang="en-US" baseline="0" dirty="0" smtClean="0"/>
              <a:t>. We can see an improvement of 22%-point is possible, which is very significant for this dataset. And this is all with the exactly the same model, same features, just by producing 30 solutions instead of 1.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preliminary work, we have automatically </a:t>
            </a:r>
            <a:r>
              <a:rPr lang="en-US" baseline="0" dirty="0" err="1" smtClean="0"/>
              <a:t>reranked</a:t>
            </a:r>
            <a:r>
              <a:rPr lang="en-US" baseline="0" dirty="0" smtClean="0"/>
              <a:t> these solutions to outperform MAP, but further closing this gap is ongoing work.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summary,</a:t>
            </a:r>
            <a:r>
              <a:rPr lang="en-US" baseline="0" dirty="0" smtClean="0"/>
              <a:t> not matter what the problem, all models are wrong, but some of their beliefs might be useful.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proposed algorithm give you a wait to exploit these beliefs by producing diverse M-Best solutions in discrete models.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an efficient algorithm that re-uses existing MAP machinery.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we believe there is a big impact possible on many applications.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your model is rich enough, you may not have enough training data to learn the correct parameters.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 have enough training data, actually computing MAP may be NP-hard.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 can compute</a:t>
            </a:r>
            <a:r>
              <a:rPr lang="en-US" baseline="0" dirty="0" smtClean="0"/>
              <a:t> MAP, there may simply be multiple acceptable answers.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this woman could be rotating left or rotating right. </a:t>
            </a:r>
          </a:p>
          <a:p>
            <a:r>
              <a:rPr lang="en-US" baseline="0" dirty="0" smtClean="0"/>
              <a:t>This could be a young woman looking away or an old lady looking left. </a:t>
            </a:r>
          </a:p>
          <a:p>
            <a:r>
              <a:rPr lang="en-US" baseline="0" dirty="0" smtClean="0"/>
              <a:t>When we have a user-in-the-loop, different users may expect different outputs from the same input.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where does that leave us?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When your model is wrong, your data is insufficient, you can’t compute the optimal MAP and you’re not sure which answer the user wanted anyway, making a single best prediction is simply inadequate. What we need to do is to make multiple plausible predictions!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4471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how can we make multiple predictions. </a:t>
            </a:r>
          </a:p>
          <a:p>
            <a:endParaRPr lang="en-US" dirty="0" smtClean="0"/>
          </a:p>
          <a:p>
            <a:r>
              <a:rPr lang="en-US" dirty="0" smtClean="0"/>
              <a:t>Well,</a:t>
            </a:r>
            <a:r>
              <a:rPr lang="en-US" baseline="0" dirty="0" smtClean="0"/>
              <a:t> it’s a probabilistic model. We could sample from the distribution. Unfortunately, sampling is rather wasteful since we observe the same modes of the distribution over and over again. And if there is a low-probability mode, we will have to wait a long time to observe a sample from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could ask for the top</a:t>
            </a:r>
            <a:r>
              <a:rPr lang="en-US" baseline="0" dirty="0" smtClean="0"/>
              <a:t> M most probably states from the model, called the M Best </a:t>
            </a:r>
            <a:r>
              <a:rPr lang="en-US" baseline="0" dirty="0" err="1" smtClean="0"/>
              <a:t>MAPs</a:t>
            </a:r>
            <a:r>
              <a:rPr lang="en-US" baseline="0" dirty="0" smtClean="0"/>
              <a:t>. Unfortunately, these solutions are typically minor perturbations of each other.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we’d like to extract are the top M /modes/ of this distribution, i.e. solve the M-Best Mode problem.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there are technical challenges because this is a discrete distribution, and we have to deal with combinatorial optimization.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  <a:endParaRPr lang="en-US" b="1" dirty="0" smtClean="0">
              <a:latin typeface="Arial Narrow" pitchFamily="-112" charset="0"/>
              <a:ea typeface="ＭＳ Ｐゴシック" pitchFamily="-112" charset="-128"/>
              <a:cs typeface="ＭＳ Ｐゴシック" pitchFamily="-112" charset="-128"/>
              <a:sym typeface="Symbol" pitchFamily="-112" charset="2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25.emf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emf"/><Relationship Id="rId13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25.emf"/><Relationship Id="rId8" Type="http://schemas.openxmlformats.org/officeDocument/2006/relationships/image" Target="../media/image27.emf"/><Relationship Id="rId9" Type="http://schemas.openxmlformats.org/officeDocument/2006/relationships/image" Target="../media/image30.emf"/><Relationship Id="rId10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32.emf"/><Relationship Id="rId9" Type="http://schemas.openxmlformats.org/officeDocument/2006/relationships/image" Target="../media/image3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image" Target="../media/image36.emf"/><Relationship Id="rId13" Type="http://schemas.openxmlformats.org/officeDocument/2006/relationships/image" Target="../media/image3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16.emf"/><Relationship Id="rId7" Type="http://schemas.openxmlformats.org/officeDocument/2006/relationships/image" Target="../media/image17.png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30.emf"/><Relationship Id="rId9" Type="http://schemas.openxmlformats.org/officeDocument/2006/relationships/image" Target="../media/image31.emf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pd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df"/><Relationship Id="rId5" Type="http://schemas.openxmlformats.org/officeDocument/2006/relationships/image" Target="../media/image48.png"/><Relationship Id="rId6" Type="http://schemas.openxmlformats.org/officeDocument/2006/relationships/image" Target="../media/image49.pdf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6.emf"/><Relationship Id="rId5" Type="http://schemas.openxmlformats.org/officeDocument/2006/relationships/image" Target="../media/image52.pdf"/><Relationship Id="rId6" Type="http://schemas.openxmlformats.org/officeDocument/2006/relationships/image" Target="../media/image53.png"/><Relationship Id="rId7" Type="http://schemas.openxmlformats.org/officeDocument/2006/relationships/image" Target="../media/image54.pdf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56.pdf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3.png"/><Relationship Id="rId5" Type="http://schemas.openxmlformats.org/officeDocument/2006/relationships/image" Target="../media/image59.png"/><Relationship Id="rId6" Type="http://schemas.openxmlformats.org/officeDocument/2006/relationships/image" Target="../media/image14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emf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68.png"/><Relationship Id="rId1" Type="http://schemas.openxmlformats.org/officeDocument/2006/relationships/video" Target="file://localhost/Users/dbatra/my_folders/research/projects/p10_mmodes_abner/pose_videos_notext/multi2_lola1_map_mmodes_10.avi" TargetMode="External"/><Relationship Id="rId2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chart" Target="../charts/char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microsoft.com/office/2007/relationships/media" Target="../media/media1.gi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video" Target="../media/media1.gif"/><Relationship Id="rId2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/>
          <a:p>
            <a:r>
              <a:rPr lang="en-US" dirty="0" smtClean="0"/>
              <a:t>Diverse M-Best Solutions</a:t>
            </a:r>
            <a:br>
              <a:rPr lang="en-US" dirty="0" smtClean="0"/>
            </a:br>
            <a:r>
              <a:rPr lang="en-US" dirty="0" smtClean="0"/>
              <a:t>in Markov Random Fields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274403"/>
            <a:ext cx="1209084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5493603"/>
            <a:ext cx="23622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Payman</a:t>
            </a:r>
            <a:r>
              <a:rPr lang="en-US" sz="1400" dirty="0" smtClean="0"/>
              <a:t> 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400" dirty="0" smtClean="0"/>
              <a:t>TTI-Chicago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5493603"/>
            <a:ext cx="21336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Greg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400" dirty="0" smtClean="0"/>
              <a:t>TTI-Chicago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274403"/>
            <a:ext cx="1143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4800" y="5493603"/>
            <a:ext cx="25146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Abner</a:t>
            </a:r>
            <a:r>
              <a:rPr lang="en-US" sz="1400" dirty="0" smtClean="0"/>
              <a:t> Guzman-Rivera 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400" dirty="0" smtClean="0"/>
              <a:t>UIUC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30099" y="5493603"/>
            <a:ext cx="127470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Dhruv Batra </a:t>
            </a:r>
            <a:br>
              <a:rPr lang="en-US" sz="1400" dirty="0"/>
            </a:br>
            <a:endParaRPr lang="en-US" sz="1400" dirty="0" smtClean="0"/>
          </a:p>
          <a:p>
            <a:r>
              <a:rPr lang="en-US" sz="1400" dirty="0" smtClean="0"/>
              <a:t>TTI-Chicago /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Virginia Tech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06" y="4274403"/>
            <a:ext cx="921298" cy="1143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4274403"/>
            <a:ext cx="1123041" cy="1143000"/>
          </a:xfrm>
          <a:prstGeom prst="rect">
            <a:avLst/>
          </a:prstGeom>
        </p:spPr>
      </p:pic>
      <p:sp>
        <p:nvSpPr>
          <p:cNvPr id="4" name="Double Brace 3"/>
          <p:cNvSpPr/>
          <p:nvPr/>
        </p:nvSpPr>
        <p:spPr bwMode="auto">
          <a:xfrm>
            <a:off x="228600" y="3962400"/>
            <a:ext cx="8686800" cy="2667000"/>
          </a:xfrm>
          <a:prstGeom prst="bracePair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7891" y="4800600"/>
            <a:ext cx="334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/>
              <a:t>,</a:t>
            </a:r>
            <a:endParaRPr lang="en-US" sz="42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4800600"/>
            <a:ext cx="334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/>
              <a:t>,</a:t>
            </a:r>
            <a:endParaRPr lang="en-US" sz="4200" dirty="0"/>
          </a:p>
        </p:txBody>
      </p:sp>
      <p:sp>
        <p:nvSpPr>
          <p:cNvPr id="22" name="TextBox 21"/>
          <p:cNvSpPr txBox="1"/>
          <p:nvPr/>
        </p:nvSpPr>
        <p:spPr>
          <a:xfrm>
            <a:off x="6324600" y="4800600"/>
            <a:ext cx="334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/>
              <a:t>,</a:t>
            </a:r>
            <a:endParaRPr lang="en-US" sz="4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300" y="3670300"/>
            <a:ext cx="2298700" cy="21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6" name="Group 123"/>
          <p:cNvGrpSpPr/>
          <p:nvPr/>
        </p:nvGrpSpPr>
        <p:grpSpPr>
          <a:xfrm>
            <a:off x="3429000" y="4648200"/>
            <a:ext cx="2137092" cy="1524000"/>
            <a:chOff x="855286" y="4036060"/>
            <a:chExt cx="2404229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1015147" y="5111910"/>
              <a:ext cx="2154714" cy="73866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Flerova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2011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Fromer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et al., 2009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Yanover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2003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1369648" y="4154297"/>
              <a:ext cx="1457313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M-Best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MAP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grpSp>
        <p:nvGrpSpPr>
          <p:cNvPr id="7" name="Group 128"/>
          <p:cNvGrpSpPr/>
          <p:nvPr/>
        </p:nvGrpSpPr>
        <p:grpSpPr>
          <a:xfrm>
            <a:off x="6171764" y="4191000"/>
            <a:ext cx="3048436" cy="1981200"/>
            <a:chOff x="5524064" y="4165600"/>
            <a:chExt cx="3048436" cy="1981200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5524064" y="4470352"/>
              <a:ext cx="2806991" cy="1676448"/>
              <a:chOff x="579" y="230"/>
              <a:chExt cx="2846" cy="1898"/>
            </a:xfrm>
          </p:grpSpPr>
          <p:sp>
            <p:nvSpPr>
              <p:cNvPr id="126" name="AutoShape 9"/>
              <p:cNvSpPr>
                <a:spLocks/>
              </p:cNvSpPr>
              <p:nvPr/>
            </p:nvSpPr>
            <p:spPr bwMode="auto">
              <a:xfrm>
                <a:off x="579" y="230"/>
                <a:ext cx="2846" cy="189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2204" y="1933"/>
                    </a:lnTo>
                    <a:lnTo>
                      <a:pt x="14137" y="529"/>
                    </a:lnTo>
                    <a:lnTo>
                      <a:pt x="14876" y="2801"/>
                    </a:lnTo>
                    <a:lnTo>
                      <a:pt x="17148" y="2063"/>
                    </a:lnTo>
                    <a:lnTo>
                      <a:pt x="17148" y="4452"/>
                    </a:lnTo>
                    <a:lnTo>
                      <a:pt x="19537" y="4452"/>
                    </a:lnTo>
                    <a:lnTo>
                      <a:pt x="18799" y="6724"/>
                    </a:lnTo>
                    <a:lnTo>
                      <a:pt x="21071" y="7463"/>
                    </a:lnTo>
                    <a:lnTo>
                      <a:pt x="19667" y="9396"/>
                    </a:lnTo>
                    <a:lnTo>
                      <a:pt x="21600" y="10800"/>
                    </a:lnTo>
                    <a:lnTo>
                      <a:pt x="19667" y="12204"/>
                    </a:lnTo>
                    <a:lnTo>
                      <a:pt x="21071" y="14137"/>
                    </a:lnTo>
                    <a:lnTo>
                      <a:pt x="18799" y="14876"/>
                    </a:lnTo>
                    <a:lnTo>
                      <a:pt x="19537" y="17148"/>
                    </a:lnTo>
                    <a:lnTo>
                      <a:pt x="17148" y="17148"/>
                    </a:lnTo>
                    <a:lnTo>
                      <a:pt x="17148" y="19537"/>
                    </a:lnTo>
                    <a:lnTo>
                      <a:pt x="14876" y="18799"/>
                    </a:lnTo>
                    <a:lnTo>
                      <a:pt x="14137" y="21071"/>
                    </a:lnTo>
                    <a:lnTo>
                      <a:pt x="12204" y="19667"/>
                    </a:lnTo>
                    <a:lnTo>
                      <a:pt x="10800" y="21600"/>
                    </a:lnTo>
                    <a:lnTo>
                      <a:pt x="9396" y="19667"/>
                    </a:lnTo>
                    <a:lnTo>
                      <a:pt x="7463" y="21071"/>
                    </a:lnTo>
                    <a:lnTo>
                      <a:pt x="6724" y="18799"/>
                    </a:lnTo>
                    <a:lnTo>
                      <a:pt x="4452" y="19537"/>
                    </a:lnTo>
                    <a:lnTo>
                      <a:pt x="4452" y="17148"/>
                    </a:lnTo>
                    <a:lnTo>
                      <a:pt x="2063" y="17148"/>
                    </a:lnTo>
                    <a:lnTo>
                      <a:pt x="2801" y="14876"/>
                    </a:lnTo>
                    <a:lnTo>
                      <a:pt x="529" y="14137"/>
                    </a:lnTo>
                    <a:lnTo>
                      <a:pt x="1933" y="12204"/>
                    </a:lnTo>
                    <a:lnTo>
                      <a:pt x="0" y="10800"/>
                    </a:lnTo>
                    <a:lnTo>
                      <a:pt x="1933" y="9396"/>
                    </a:lnTo>
                    <a:lnTo>
                      <a:pt x="529" y="7463"/>
                    </a:lnTo>
                    <a:lnTo>
                      <a:pt x="2801" y="6724"/>
                    </a:lnTo>
                    <a:lnTo>
                      <a:pt x="2063" y="4452"/>
                    </a:lnTo>
                    <a:lnTo>
                      <a:pt x="4452" y="4452"/>
                    </a:lnTo>
                    <a:lnTo>
                      <a:pt x="4452" y="2063"/>
                    </a:lnTo>
                    <a:lnTo>
                      <a:pt x="6724" y="2801"/>
                    </a:lnTo>
                    <a:lnTo>
                      <a:pt x="7463" y="529"/>
                    </a:lnTo>
                    <a:lnTo>
                      <a:pt x="9396" y="1933"/>
                    </a:lnTo>
                    <a:lnTo>
                      <a:pt x="10800" y="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66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10"/>
              <p:cNvSpPr>
                <a:spLocks/>
              </p:cNvSpPr>
              <p:nvPr/>
            </p:nvSpPr>
            <p:spPr bwMode="auto">
              <a:xfrm>
                <a:off x="1119" y="661"/>
                <a:ext cx="1922" cy="871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  <a:latin typeface="Arial" pitchFamily="1" charset="0"/>
                    <a:ea typeface="Arial" pitchFamily="1" charset="0"/>
                    <a:cs typeface="Arial" pitchFamily="1" charset="0"/>
                    <a:sym typeface="Arial" pitchFamily="1" charset="0"/>
                  </a:rPr>
                  <a:t>Ideally: </a:t>
                </a:r>
                <a:endParaRPr lang="en-US" sz="2000" dirty="0">
                  <a:solidFill>
                    <a:schemeClr val="tx1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M-Best </a:t>
                </a:r>
                <a:r>
                  <a:rPr lang="en-US" sz="2000" dirty="0">
                    <a:solidFill>
                      <a:schemeClr val="tx1"/>
                    </a:solidFill>
                    <a:latin typeface="Arial Bold Italic" charset="0"/>
                    <a:ea typeface="Arial Bold Italic" charset="0"/>
                    <a:cs typeface="Arial Bold Italic" charset="0"/>
                    <a:sym typeface="Arial Bold Italic" charset="0"/>
                  </a:rPr>
                  <a:t>Modes</a:t>
                </a:r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 </a:t>
                </a:r>
              </a:p>
            </p:txBody>
          </p:sp>
        </p:grpSp>
        <p:sp>
          <p:nvSpPr>
            <p:cNvPr id="128" name="Rectangle 22"/>
            <p:cNvSpPr>
              <a:spLocks/>
            </p:cNvSpPr>
            <p:nvPr/>
          </p:nvSpPr>
          <p:spPr bwMode="auto">
            <a:xfrm>
              <a:off x="7620000" y="4165600"/>
              <a:ext cx="952500" cy="1384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en-US" sz="9500" dirty="0">
                  <a:solidFill>
                    <a:srgbClr val="00F800"/>
                  </a:solidFill>
                  <a:latin typeface="Helvetica" pitchFamily="1" charset="0"/>
                  <a:ea typeface="Lucida Grande" pitchFamily="1" charset="0"/>
                  <a:cs typeface="Lucida Grande" pitchFamily="1" charset="0"/>
                  <a:sym typeface="Helvetica" pitchFamily="1" charset="0"/>
                </a:rPr>
                <a:t>✓</a:t>
              </a:r>
            </a:p>
          </p:txBody>
        </p:sp>
      </p:grpSp>
      <p:grpSp>
        <p:nvGrpSpPr>
          <p:cNvPr id="11" name="Group 123"/>
          <p:cNvGrpSpPr/>
          <p:nvPr/>
        </p:nvGrpSpPr>
        <p:grpSpPr>
          <a:xfrm>
            <a:off x="304800" y="4648200"/>
            <a:ext cx="2137092" cy="1524000"/>
            <a:chOff x="855286" y="4036060"/>
            <a:chExt cx="2404229" cy="2364740"/>
          </a:xfrm>
        </p:grpSpPr>
        <p:sp>
          <p:nvSpPr>
            <p:cNvPr id="75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4"/>
            <p:cNvSpPr>
              <a:spLocks/>
            </p:cNvSpPr>
            <p:nvPr/>
          </p:nvSpPr>
          <p:spPr bwMode="auto">
            <a:xfrm>
              <a:off x="1015147" y="4908162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Porway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&amp; Zhu,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TU &amp; Zhu, 2002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Rich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History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77" name="Rectangle 5"/>
            <p:cNvSpPr>
              <a:spLocks/>
            </p:cNvSpPr>
            <p:nvPr/>
          </p:nvSpPr>
          <p:spPr bwMode="auto">
            <a:xfrm>
              <a:off x="1556996" y="4154297"/>
              <a:ext cx="1082619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Sampling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0" y="3733800"/>
            <a:ext cx="495300" cy="160020"/>
          </a:xfrm>
          <a:prstGeom prst="rect">
            <a:avLst/>
          </a:prstGeom>
        </p:spPr>
      </p:pic>
      <p:pic>
        <p:nvPicPr>
          <p:cNvPr id="66" name="Picture 65" descr="1403901471_d5e034b46b_se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3478787"/>
            <a:ext cx="296334" cy="174984"/>
          </a:xfrm>
          <a:prstGeom prst="rect">
            <a:avLst/>
          </a:prstGeom>
        </p:spPr>
      </p:pic>
      <p:sp>
        <p:nvSpPr>
          <p:cNvPr id="68" name="Line 1"/>
          <p:cNvSpPr>
            <a:spLocks noChangeShapeType="1"/>
          </p:cNvSpPr>
          <p:nvPr/>
        </p:nvSpPr>
        <p:spPr bwMode="auto">
          <a:xfrm flipH="1" flipV="1">
            <a:off x="2749266" y="3385244"/>
            <a:ext cx="3454684" cy="6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2"/>
          <p:cNvSpPr>
            <a:spLocks noChangeShapeType="1"/>
          </p:cNvSpPr>
          <p:nvPr/>
        </p:nvSpPr>
        <p:spPr bwMode="auto">
          <a:xfrm flipH="1">
            <a:off x="2749266" y="1831538"/>
            <a:ext cx="284" cy="155370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" name="Picture 77" descr="latex-image-1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50" y="3361745"/>
            <a:ext cx="101600" cy="73693"/>
          </a:xfrm>
          <a:prstGeom prst="rect">
            <a:avLst/>
          </a:prstGeom>
        </p:spPr>
      </p:pic>
      <p:pic>
        <p:nvPicPr>
          <p:cNvPr id="79" name="Picture 78" descr="latex-image-1.pd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68550" y="2554777"/>
            <a:ext cx="279400" cy="108372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 bwMode="auto">
          <a:xfrm>
            <a:off x="28003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5848350" y="3478787"/>
            <a:ext cx="298704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6000750" y="2698511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1879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5289550" y="3491430"/>
            <a:ext cx="76200" cy="16075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91" name="Picture 90" descr="1403901471_d5e034b46b_se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50" y="3478787"/>
            <a:ext cx="296334" cy="174984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 bwMode="auto">
          <a:xfrm>
            <a:off x="3816350" y="3570015"/>
            <a:ext cx="152400" cy="780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94" name="Group 100"/>
          <p:cNvGrpSpPr/>
          <p:nvPr/>
        </p:nvGrpSpPr>
        <p:grpSpPr>
          <a:xfrm>
            <a:off x="3359150" y="3478787"/>
            <a:ext cx="304800" cy="178813"/>
            <a:chOff x="3276600" y="5181600"/>
            <a:chExt cx="457200" cy="314325"/>
          </a:xfrm>
        </p:grpSpPr>
        <p:sp>
          <p:nvSpPr>
            <p:cNvPr id="95" name="Rectangle 94"/>
            <p:cNvSpPr/>
            <p:nvPr/>
          </p:nvSpPr>
          <p:spPr bwMode="auto">
            <a:xfrm>
              <a:off x="3276600" y="5181600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2766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3429000" y="5343525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5814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99" name="Line 4"/>
          <p:cNvSpPr>
            <a:spLocks noChangeShapeType="1"/>
          </p:cNvSpPr>
          <p:nvPr/>
        </p:nvSpPr>
        <p:spPr bwMode="auto">
          <a:xfrm flipH="1">
            <a:off x="4763069" y="1877625"/>
            <a:ext cx="7866" cy="1514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Oval 6"/>
          <p:cNvSpPr>
            <a:spLocks/>
          </p:cNvSpPr>
          <p:nvPr/>
        </p:nvSpPr>
        <p:spPr bwMode="auto">
          <a:xfrm rot="10800000" flipH="1">
            <a:off x="4716780" y="179832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Oval 7"/>
          <p:cNvSpPr>
            <a:spLocks/>
          </p:cNvSpPr>
          <p:nvPr/>
        </p:nvSpPr>
        <p:spPr bwMode="auto">
          <a:xfrm rot="10800000" flipH="1">
            <a:off x="5227320" y="2133600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Oval 8"/>
          <p:cNvSpPr>
            <a:spLocks/>
          </p:cNvSpPr>
          <p:nvPr/>
        </p:nvSpPr>
        <p:spPr bwMode="auto">
          <a:xfrm rot="10800000" flipH="1">
            <a:off x="3855720" y="2286000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Oval 8"/>
          <p:cNvSpPr>
            <a:spLocks/>
          </p:cNvSpPr>
          <p:nvPr/>
        </p:nvSpPr>
        <p:spPr bwMode="auto">
          <a:xfrm rot="10800000" flipH="1">
            <a:off x="3048001" y="2941319"/>
            <a:ext cx="106680" cy="106680"/>
          </a:xfrm>
          <a:prstGeom prst="ellipse">
            <a:avLst/>
          </a:prstGeom>
          <a:solidFill>
            <a:schemeClr val="accent4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6" name="Straight Connector 105"/>
          <p:cNvCxnSpPr/>
          <p:nvPr/>
        </p:nvCxnSpPr>
        <p:spPr bwMode="auto">
          <a:xfrm rot="5400000">
            <a:off x="2836863" y="3255962"/>
            <a:ext cx="26987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05" idx="0"/>
          </p:cNvCxnSpPr>
          <p:nvPr/>
        </p:nvCxnSpPr>
        <p:spPr bwMode="auto">
          <a:xfrm rot="5400000">
            <a:off x="2930208" y="3218972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 bwMode="auto">
          <a:xfrm rot="5400000">
            <a:off x="3099118" y="3241200"/>
            <a:ext cx="29765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 bwMode="auto">
          <a:xfrm rot="16200000" flipH="1">
            <a:off x="3275411" y="3277791"/>
            <a:ext cx="224629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 bwMode="auto">
          <a:xfrm rot="16200000" flipH="1">
            <a:off x="3434160" y="3306364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 bwMode="auto">
          <a:xfrm rot="5400000">
            <a:off x="3486627" y="3218974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 bwMode="auto">
          <a:xfrm rot="5400000">
            <a:off x="3413443" y="3015775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04" idx="0"/>
          </p:cNvCxnSpPr>
          <p:nvPr/>
        </p:nvCxnSpPr>
        <p:spPr bwMode="auto">
          <a:xfrm rot="5400000">
            <a:off x="3409951" y="2887819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rot="5400000">
            <a:off x="3664428" y="3007043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 bwMode="auto">
          <a:xfrm rot="5400000">
            <a:off x="3970656" y="3176112"/>
            <a:ext cx="40242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 bwMode="auto">
          <a:xfrm rot="5400000">
            <a:off x="4191401" y="3250803"/>
            <a:ext cx="246853" cy="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 bwMode="auto">
          <a:xfrm rot="16200000" flipH="1">
            <a:off x="4370786" y="3287315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 bwMode="auto">
          <a:xfrm rot="5400000">
            <a:off x="4250135" y="3023791"/>
            <a:ext cx="723106" cy="31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99" idx="0"/>
          </p:cNvCxnSpPr>
          <p:nvPr/>
        </p:nvCxnSpPr>
        <p:spPr bwMode="auto">
          <a:xfrm rot="5400000">
            <a:off x="4013654" y="2629648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 bwMode="auto">
          <a:xfrm rot="5400000">
            <a:off x="4792981" y="3230087"/>
            <a:ext cx="319878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 bwMode="auto">
          <a:xfrm rot="16200000" flipH="1">
            <a:off x="4708843" y="2958781"/>
            <a:ext cx="872329" cy="3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 bwMode="auto">
          <a:xfrm rot="5400000">
            <a:off x="4723131" y="2810984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 bwMode="auto">
          <a:xfrm rot="5400000">
            <a:off x="5051743" y="3018947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 bwMode="auto">
          <a:xfrm rot="16200000" flipH="1">
            <a:off x="5351862" y="3163490"/>
            <a:ext cx="440526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 bwMode="auto">
          <a:xfrm rot="5400000">
            <a:off x="5555065" y="3214289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 bwMode="auto">
          <a:xfrm rot="5400000">
            <a:off x="5767786" y="3217461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4" name="Picture 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4343400"/>
            <a:ext cx="880110" cy="100584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4343400"/>
            <a:ext cx="880110" cy="100584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 bwMode="auto">
          <a:xfrm>
            <a:off x="838200" y="4114800"/>
            <a:ext cx="7467600" cy="1905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40908" y="4343400"/>
            <a:ext cx="47623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 smtClean="0"/>
              <a:t>This Paper: Diverse M-Best in </a:t>
            </a:r>
            <a:r>
              <a:rPr lang="en-US" sz="2200" dirty="0" err="1" smtClean="0"/>
              <a:t>MRFs</a:t>
            </a:r>
            <a:endParaRPr lang="en-US" sz="2200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2153325" y="4953000"/>
            <a:ext cx="5198859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l">
              <a:buFont typeface="Lucida Grande"/>
              <a:buChar char="-"/>
            </a:pPr>
            <a:r>
              <a:rPr lang="en-US" sz="1900" dirty="0" smtClean="0">
                <a:solidFill>
                  <a:prstClr val="black"/>
                </a:solidFill>
              </a:rPr>
              <a:t>Don’t </a:t>
            </a:r>
            <a:r>
              <a:rPr lang="en-US" sz="1900" i="1" dirty="0" smtClean="0">
                <a:solidFill>
                  <a:prstClr val="black"/>
                </a:solidFill>
              </a:rPr>
              <a:t>hope</a:t>
            </a:r>
            <a:r>
              <a:rPr lang="en-US" sz="1900" dirty="0" smtClean="0">
                <a:solidFill>
                  <a:prstClr val="black"/>
                </a:solidFill>
              </a:rPr>
              <a:t> for diversity. Explicitly encode it.</a:t>
            </a:r>
          </a:p>
          <a:p>
            <a:pPr marL="342900" lvl="0" indent="-342900" algn="l">
              <a:buFont typeface="Lucida Grande"/>
              <a:buChar char="-"/>
            </a:pPr>
            <a:r>
              <a:rPr lang="en-US" sz="1900" dirty="0" smtClean="0">
                <a:solidFill>
                  <a:prstClr val="black"/>
                </a:solidFill>
              </a:rPr>
              <a:t>Not guaranteed to be modes.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90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783532"/>
            <a:ext cx="1257300" cy="241300"/>
          </a:xfrm>
          <a:prstGeom prst="rect">
            <a:avLst/>
          </a:prstGeom>
        </p:spPr>
      </p:pic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4572000" y="1443033"/>
            <a:ext cx="914400" cy="1267599"/>
            <a:chOff x="5410200" y="2743200"/>
            <a:chExt cx="914400" cy="1267599"/>
          </a:xfrm>
        </p:grpSpPr>
        <p:sp>
          <p:nvSpPr>
            <p:cNvPr id="14" name="Double Bracket 13"/>
            <p:cNvSpPr/>
            <p:nvPr/>
          </p:nvSpPr>
          <p:spPr bwMode="auto">
            <a:xfrm>
              <a:off x="5410200" y="2743200"/>
              <a:ext cx="533400" cy="10668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00460" y="3733800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0482" y="2971800"/>
              <a:ext cx="457200" cy="228600"/>
            </a:xfrm>
            <a:prstGeom prst="rect">
              <a:avLst/>
            </a:prstGeom>
          </p:spPr>
        </p:pic>
        <p:sp>
          <p:nvSpPr>
            <p:cNvPr id="21" name="Rounded Rectangle 20"/>
            <p:cNvSpPr>
              <a:spLocks noChangeAspect="1"/>
            </p:cNvSpPr>
            <p:nvPr/>
          </p:nvSpPr>
          <p:spPr bwMode="auto">
            <a:xfrm>
              <a:off x="5645364" y="2859024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ounded Rectangle 21"/>
            <p:cNvSpPr>
              <a:spLocks noChangeAspect="1"/>
            </p:cNvSpPr>
            <p:nvPr/>
          </p:nvSpPr>
          <p:spPr bwMode="auto">
            <a:xfrm>
              <a:off x="5645364" y="335280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Rounded Rectangle 22"/>
            <p:cNvSpPr>
              <a:spLocks noChangeAspect="1"/>
            </p:cNvSpPr>
            <p:nvPr/>
          </p:nvSpPr>
          <p:spPr bwMode="auto">
            <a:xfrm>
              <a:off x="5645364" y="3657600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100" y="1796232"/>
            <a:ext cx="546100" cy="2413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581400" y="1750756"/>
            <a:ext cx="1562100" cy="546100"/>
            <a:chOff x="3581400" y="1739900"/>
            <a:chExt cx="1562100" cy="546100"/>
          </a:xfrm>
        </p:grpSpPr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1000" y="1796232"/>
              <a:ext cx="952500" cy="241300"/>
            </a:xfrm>
            <a:prstGeom prst="rect">
              <a:avLst/>
            </a:prstGeom>
          </p:spPr>
        </p:pic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81400" y="1739900"/>
              <a:ext cx="546100" cy="54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4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19705 1.48148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783532"/>
            <a:ext cx="1257300" cy="241300"/>
          </a:xfrm>
          <a:prstGeom prst="rect">
            <a:avLst/>
          </a:prstGeom>
        </p:spPr>
      </p:pic>
      <p:grpSp>
        <p:nvGrpSpPr>
          <p:cNvPr id="6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388490" y="1750756"/>
            <a:ext cx="1562100" cy="546100"/>
            <a:chOff x="3581400" y="1739900"/>
            <a:chExt cx="1562100" cy="546100"/>
          </a:xfrm>
        </p:grpSpPr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0" y="1796232"/>
              <a:ext cx="952500" cy="241300"/>
            </a:xfrm>
            <a:prstGeom prst="rect">
              <a:avLst/>
            </a:prstGeom>
          </p:spPr>
        </p:pic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1400" y="1739900"/>
              <a:ext cx="546100" cy="54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783532"/>
            <a:ext cx="1257300" cy="241300"/>
          </a:xfrm>
          <a:prstGeom prst="rect">
            <a:avLst/>
          </a:prstGeom>
        </p:spPr>
      </p:pic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388490" y="1750756"/>
            <a:ext cx="1562100" cy="546100"/>
            <a:chOff x="3581400" y="1739900"/>
            <a:chExt cx="1562100" cy="546100"/>
          </a:xfrm>
        </p:grpSpPr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0" y="1796232"/>
              <a:ext cx="952500" cy="241300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1400" y="1739900"/>
              <a:ext cx="546100" cy="54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783532"/>
            <a:ext cx="1257300" cy="241300"/>
          </a:xfrm>
          <a:prstGeom prst="rect">
            <a:avLst/>
          </a:prstGeom>
        </p:spPr>
      </p:pic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388490" y="1750756"/>
            <a:ext cx="1562100" cy="546100"/>
            <a:chOff x="3581400" y="1739900"/>
            <a:chExt cx="1562100" cy="546100"/>
          </a:xfrm>
        </p:grpSpPr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0" y="1796232"/>
              <a:ext cx="952500" cy="241300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1400" y="1739900"/>
              <a:ext cx="546100" cy="54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783532"/>
            <a:ext cx="1257300" cy="241300"/>
          </a:xfrm>
          <a:prstGeom prst="rect">
            <a:avLst/>
          </a:prstGeom>
        </p:spPr>
      </p:pic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88490" y="1750756"/>
            <a:ext cx="1562100" cy="546100"/>
            <a:chOff x="3581400" y="1739900"/>
            <a:chExt cx="1562100" cy="546100"/>
          </a:xfrm>
        </p:grpSpPr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0" y="1796232"/>
              <a:ext cx="952500" cy="241300"/>
            </a:xfrm>
            <a:prstGeom prst="rect">
              <a:avLst/>
            </a:prstGeom>
          </p:spPr>
        </p:pic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1400" y="1739900"/>
              <a:ext cx="546100" cy="54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783532"/>
            <a:ext cx="1257300" cy="241300"/>
          </a:xfrm>
          <a:prstGeom prst="rect">
            <a:avLst/>
          </a:prstGeom>
        </p:spPr>
      </p:pic>
      <p:grpSp>
        <p:nvGrpSpPr>
          <p:cNvPr id="3" name="Group 24"/>
          <p:cNvGrpSpPr/>
          <p:nvPr/>
        </p:nvGrpSpPr>
        <p:grpSpPr>
          <a:xfrm>
            <a:off x="3048000" y="1787457"/>
            <a:ext cx="1295400" cy="265176"/>
            <a:chOff x="3200400" y="3087624"/>
            <a:chExt cx="1295400" cy="265176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3200400" y="3089922"/>
              <a:ext cx="1295400" cy="26287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300" y="3087624"/>
              <a:ext cx="419100" cy="228600"/>
            </a:xfrm>
            <a:prstGeom prst="rect">
              <a:avLst/>
            </a:prstGeom>
          </p:spPr>
        </p:pic>
        <p:sp>
          <p:nvSpPr>
            <p:cNvPr id="18" name="Rounded Rectangle 17"/>
            <p:cNvSpPr>
              <a:spLocks noChangeAspect="1"/>
            </p:cNvSpPr>
            <p:nvPr/>
          </p:nvSpPr>
          <p:spPr bwMode="auto">
            <a:xfrm>
              <a:off x="3355848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 bwMode="auto">
            <a:xfrm>
              <a:off x="40782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 bwMode="auto">
            <a:xfrm>
              <a:off x="4306824" y="3203448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4" name="Double Bracket 13"/>
          <p:cNvSpPr/>
          <p:nvPr/>
        </p:nvSpPr>
        <p:spPr bwMode="auto">
          <a:xfrm>
            <a:off x="4572000" y="1443033"/>
            <a:ext cx="533400" cy="1066800"/>
          </a:xfrm>
          <a:prstGeom prst="bracketPair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2260" y="2433633"/>
            <a:ext cx="42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kx1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93604" y="1415232"/>
            <a:ext cx="270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7672487" y="1349888"/>
            <a:ext cx="1286548" cy="1524000"/>
            <a:chOff x="7781252" y="1371600"/>
            <a:chExt cx="1286548" cy="1524000"/>
          </a:xfrm>
        </p:grpSpPr>
        <p:sp>
          <p:nvSpPr>
            <p:cNvPr id="21" name="Double Bracket 20"/>
            <p:cNvSpPr/>
            <p:nvPr/>
          </p:nvSpPr>
          <p:spPr bwMode="auto">
            <a:xfrm>
              <a:off x="7781252" y="1371600"/>
              <a:ext cx="762000" cy="1315998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86604" y="2618601"/>
              <a:ext cx="481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2</a:t>
              </a:r>
              <a:r>
                <a:rPr lang="en-US" dirty="0" smtClean="0"/>
                <a:t>x1</a:t>
              </a:r>
              <a:endParaRPr lang="en-US" dirty="0"/>
            </a:p>
          </p:txBody>
        </p: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5900" y="1881227"/>
              <a:ext cx="698500" cy="241300"/>
            </a:xfrm>
            <a:prstGeom prst="rect">
              <a:avLst/>
            </a:prstGeom>
          </p:spPr>
        </p:pic>
        <p:sp>
          <p:nvSpPr>
            <p:cNvPr id="33" name="Rounded Rectangle 32"/>
            <p:cNvSpPr>
              <a:spLocks noChangeAspect="1"/>
            </p:cNvSpPr>
            <p:nvPr/>
          </p:nvSpPr>
          <p:spPr bwMode="auto">
            <a:xfrm>
              <a:off x="8154406" y="14756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Rounded Rectangle 33"/>
            <p:cNvSpPr>
              <a:spLocks noChangeAspect="1"/>
            </p:cNvSpPr>
            <p:nvPr/>
          </p:nvSpPr>
          <p:spPr bwMode="auto">
            <a:xfrm>
              <a:off x="8154406" y="17042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Rounded Rectangle 34"/>
            <p:cNvSpPr>
              <a:spLocks noChangeAspect="1"/>
            </p:cNvSpPr>
            <p:nvPr/>
          </p:nvSpPr>
          <p:spPr bwMode="auto">
            <a:xfrm>
              <a:off x="8154406" y="22772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Rounded Rectangle 35"/>
            <p:cNvSpPr>
              <a:spLocks noChangeAspect="1"/>
            </p:cNvSpPr>
            <p:nvPr/>
          </p:nvSpPr>
          <p:spPr bwMode="auto">
            <a:xfrm>
              <a:off x="8154406" y="2505825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063435" y="1796232"/>
            <a:ext cx="1447800" cy="265176"/>
            <a:chOff x="6172200" y="1817944"/>
            <a:chExt cx="1447800" cy="265176"/>
          </a:xfrm>
        </p:grpSpPr>
        <p:sp>
          <p:nvSpPr>
            <p:cNvPr id="23" name="Double Bracket 22"/>
            <p:cNvSpPr/>
            <p:nvPr/>
          </p:nvSpPr>
          <p:spPr bwMode="auto">
            <a:xfrm>
              <a:off x="6172200" y="1817944"/>
              <a:ext cx="1447800" cy="265176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1828800"/>
              <a:ext cx="660400" cy="241300"/>
            </a:xfrm>
            <a:prstGeom prst="rect">
              <a:avLst/>
            </a:prstGeom>
          </p:spPr>
        </p:pic>
        <p:sp>
          <p:nvSpPr>
            <p:cNvPr id="42" name="Rounded Rectangle 41"/>
            <p:cNvSpPr>
              <a:spLocks noChangeAspect="1"/>
            </p:cNvSpPr>
            <p:nvPr/>
          </p:nvSpPr>
          <p:spPr bwMode="auto">
            <a:xfrm>
              <a:off x="62484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3" name="Rounded Rectangle 42"/>
            <p:cNvSpPr>
              <a:spLocks noChangeAspect="1"/>
            </p:cNvSpPr>
            <p:nvPr/>
          </p:nvSpPr>
          <p:spPr bwMode="auto">
            <a:xfrm>
              <a:off x="64008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Rounded Rectangle 43"/>
            <p:cNvSpPr>
              <a:spLocks noChangeAspect="1"/>
            </p:cNvSpPr>
            <p:nvPr/>
          </p:nvSpPr>
          <p:spPr bwMode="auto">
            <a:xfrm>
              <a:off x="73152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5" name="Rounded Rectangle 44"/>
            <p:cNvSpPr>
              <a:spLocks noChangeAspect="1"/>
            </p:cNvSpPr>
            <p:nvPr/>
          </p:nvSpPr>
          <p:spPr bwMode="auto">
            <a:xfrm>
              <a:off x="7467600" y="1932801"/>
              <a:ext cx="36576" cy="365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8490" y="1750756"/>
            <a:ext cx="546100" cy="5461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4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783532"/>
            <a:ext cx="1257300" cy="2413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3048000" y="1415232"/>
            <a:ext cx="2438400" cy="1295400"/>
            <a:chOff x="3048000" y="1415232"/>
            <a:chExt cx="2438400" cy="1295400"/>
          </a:xfrm>
        </p:grpSpPr>
        <p:grpSp>
          <p:nvGrpSpPr>
            <p:cNvPr id="3" name="Group 24"/>
            <p:cNvGrpSpPr/>
            <p:nvPr/>
          </p:nvGrpSpPr>
          <p:grpSpPr>
            <a:xfrm>
              <a:off x="3048000" y="1787457"/>
              <a:ext cx="1295400" cy="265176"/>
              <a:chOff x="3200400" y="3087624"/>
              <a:chExt cx="1295400" cy="265176"/>
            </a:xfrm>
          </p:grpSpPr>
          <p:sp>
            <p:nvSpPr>
              <p:cNvPr id="10" name="Double Bracket 9"/>
              <p:cNvSpPr/>
              <p:nvPr/>
            </p:nvSpPr>
            <p:spPr bwMode="auto">
              <a:xfrm>
                <a:off x="3200400" y="3089922"/>
                <a:ext cx="1295400" cy="262878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11" name="Picture 10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43300" y="3087624"/>
                <a:ext cx="419100" cy="228600"/>
              </a:xfrm>
              <a:prstGeom prst="rect">
                <a:avLst/>
              </a:prstGeom>
            </p:spPr>
          </p:pic>
          <p:sp>
            <p:nvSpPr>
              <p:cNvPr id="18" name="Rounded Rectangle 17"/>
              <p:cNvSpPr>
                <a:spLocks noChangeAspect="1"/>
              </p:cNvSpPr>
              <p:nvPr/>
            </p:nvSpPr>
            <p:spPr bwMode="auto">
              <a:xfrm>
                <a:off x="3355848" y="3203448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" name="Rounded Rectangle 18"/>
              <p:cNvSpPr>
                <a:spLocks noChangeAspect="1"/>
              </p:cNvSpPr>
              <p:nvPr/>
            </p:nvSpPr>
            <p:spPr bwMode="auto">
              <a:xfrm>
                <a:off x="4078224" y="3203448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" name="Rounded Rectangle 19"/>
              <p:cNvSpPr>
                <a:spLocks noChangeAspect="1"/>
              </p:cNvSpPr>
              <p:nvPr/>
            </p:nvSpPr>
            <p:spPr bwMode="auto">
              <a:xfrm>
                <a:off x="4306824" y="3203448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14" name="Double Bracket 13"/>
            <p:cNvSpPr/>
            <p:nvPr/>
          </p:nvSpPr>
          <p:spPr bwMode="auto">
            <a:xfrm>
              <a:off x="4572000" y="1443033"/>
              <a:ext cx="533400" cy="1066800"/>
            </a:xfrm>
            <a:prstGeom prst="bracketPair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62260" y="2433633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3604" y="1415232"/>
              <a:ext cx="270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0</a:t>
              </a:r>
            </a:p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063435" y="1349888"/>
            <a:ext cx="2895600" cy="1524000"/>
            <a:chOff x="6063435" y="1339032"/>
            <a:chExt cx="2895600" cy="1524000"/>
          </a:xfrm>
        </p:grpSpPr>
        <p:grpSp>
          <p:nvGrpSpPr>
            <p:cNvPr id="6" name="Group 30"/>
            <p:cNvGrpSpPr/>
            <p:nvPr/>
          </p:nvGrpSpPr>
          <p:grpSpPr>
            <a:xfrm>
              <a:off x="7672487" y="1339032"/>
              <a:ext cx="1286548" cy="1524000"/>
              <a:chOff x="7781252" y="1371600"/>
              <a:chExt cx="1286548" cy="1524000"/>
            </a:xfrm>
          </p:grpSpPr>
          <p:sp>
            <p:nvSpPr>
              <p:cNvPr id="21" name="Double Bracket 20"/>
              <p:cNvSpPr/>
              <p:nvPr/>
            </p:nvSpPr>
            <p:spPr bwMode="auto">
              <a:xfrm>
                <a:off x="7781252" y="1371600"/>
                <a:ext cx="762000" cy="1315998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586604" y="2618601"/>
                <a:ext cx="4811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x1</a:t>
                </a:r>
                <a:endParaRPr lang="en-US" dirty="0"/>
              </a:p>
            </p:txBody>
          </p:sp>
          <p:pic>
            <p:nvPicPr>
              <p:cNvPr id="27" name="Picture 26" descr="latex-image-1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5900" y="1881227"/>
                <a:ext cx="698500" cy="241300"/>
              </a:xfrm>
              <a:prstGeom prst="rect">
                <a:avLst/>
              </a:prstGeom>
            </p:spPr>
          </p:pic>
          <p:sp>
            <p:nvSpPr>
              <p:cNvPr id="33" name="Rounded Rectangle 32"/>
              <p:cNvSpPr>
                <a:spLocks noChangeAspect="1"/>
              </p:cNvSpPr>
              <p:nvPr/>
            </p:nvSpPr>
            <p:spPr bwMode="auto">
              <a:xfrm>
                <a:off x="8154406" y="14756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Rounded Rectangle 33"/>
              <p:cNvSpPr>
                <a:spLocks noChangeAspect="1"/>
              </p:cNvSpPr>
              <p:nvPr/>
            </p:nvSpPr>
            <p:spPr bwMode="auto">
              <a:xfrm>
                <a:off x="8154406" y="17042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5" name="Rounded Rectangle 34"/>
              <p:cNvSpPr>
                <a:spLocks noChangeAspect="1"/>
              </p:cNvSpPr>
              <p:nvPr/>
            </p:nvSpPr>
            <p:spPr bwMode="auto">
              <a:xfrm>
                <a:off x="8154406" y="2277225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6" name="Rounded Rectangle 35"/>
              <p:cNvSpPr>
                <a:spLocks noChangeAspect="1"/>
              </p:cNvSpPr>
              <p:nvPr/>
            </p:nvSpPr>
            <p:spPr bwMode="auto">
              <a:xfrm>
                <a:off x="8154406" y="2505825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7" name="Group 49"/>
            <p:cNvGrpSpPr/>
            <p:nvPr/>
          </p:nvGrpSpPr>
          <p:grpSpPr>
            <a:xfrm>
              <a:off x="6063435" y="1785376"/>
              <a:ext cx="1447800" cy="265176"/>
              <a:chOff x="6172200" y="1817944"/>
              <a:chExt cx="1447800" cy="265176"/>
            </a:xfrm>
          </p:grpSpPr>
          <p:sp>
            <p:nvSpPr>
              <p:cNvPr id="23" name="Double Bracket 22"/>
              <p:cNvSpPr/>
              <p:nvPr/>
            </p:nvSpPr>
            <p:spPr bwMode="auto">
              <a:xfrm>
                <a:off x="6172200" y="1817944"/>
                <a:ext cx="1447800" cy="265176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24" name="Picture 23" descr="latex-image-1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3200" y="1828800"/>
                <a:ext cx="660400" cy="241300"/>
              </a:xfrm>
              <a:prstGeom prst="rect">
                <a:avLst/>
              </a:prstGeom>
            </p:spPr>
          </p:pic>
          <p:sp>
            <p:nvSpPr>
              <p:cNvPr id="42" name="Rounded Rectangle 41"/>
              <p:cNvSpPr>
                <a:spLocks noChangeAspect="1"/>
              </p:cNvSpPr>
              <p:nvPr/>
            </p:nvSpPr>
            <p:spPr bwMode="auto">
              <a:xfrm>
                <a:off x="62484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Rounded Rectangle 42"/>
              <p:cNvSpPr>
                <a:spLocks noChangeAspect="1"/>
              </p:cNvSpPr>
              <p:nvPr/>
            </p:nvSpPr>
            <p:spPr bwMode="auto">
              <a:xfrm>
                <a:off x="64008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4" name="Rounded Rectangle 43"/>
              <p:cNvSpPr>
                <a:spLocks noChangeAspect="1"/>
              </p:cNvSpPr>
              <p:nvPr/>
            </p:nvSpPr>
            <p:spPr bwMode="auto">
              <a:xfrm>
                <a:off x="73152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5" name="Rounded Rectangle 44"/>
              <p:cNvSpPr>
                <a:spLocks noChangeAspect="1"/>
              </p:cNvSpPr>
              <p:nvPr/>
            </p:nvSpPr>
            <p:spPr bwMode="auto">
              <a:xfrm>
                <a:off x="7467600" y="1932801"/>
                <a:ext cx="36576" cy="36576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1752600"/>
            <a:ext cx="317500" cy="4953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8490" y="1750756"/>
            <a:ext cx="546100" cy="546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40" name="Picture 39" descr="1403901471_d5e034b46b_se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41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" name="Picture 48" descr="latex-image-1.pdf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7" name="Picture 56" descr="1403901471_d5e034b46b_seg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9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0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4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11285 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819E-7 -2.63706E-6 L 0.01667 -2.63706E-6 " pathEditMode="relative" ptsTypes="AA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08056 1.11111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822E-6 2.09625E-6 L -0.12506 2.09625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Integer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6" name="Group 8"/>
          <p:cNvGrpSpPr/>
          <p:nvPr/>
        </p:nvGrpSpPr>
        <p:grpSpPr>
          <a:xfrm>
            <a:off x="2971800" y="2819399"/>
            <a:ext cx="3124200" cy="719555"/>
            <a:chOff x="2971800" y="2819399"/>
            <a:chExt cx="3124200" cy="719555"/>
          </a:xfrm>
        </p:grpSpPr>
        <p:sp>
          <p:nvSpPr>
            <p:cNvPr id="7" name="Left Brace 6"/>
            <p:cNvSpPr/>
            <p:nvPr/>
          </p:nvSpPr>
          <p:spPr bwMode="auto">
            <a:xfrm rot="16200000">
              <a:off x="4381500" y="1409699"/>
              <a:ext cx="304800" cy="31242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77275" y="3200400"/>
              <a:ext cx="2952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Graphcuts</a:t>
              </a:r>
              <a:r>
                <a:rPr lang="en-US" sz="1600" dirty="0" smtClean="0"/>
                <a:t>, BP, Expansion, etc</a:t>
              </a:r>
              <a:endParaRPr lang="en-US" sz="1600" dirty="0"/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12" name="Picture 11" descr="1403901471_d5e034b46b_se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14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6" descr="latex-image-1.pd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4" name="Picture 23" descr="1403901471_d5e034b46b_se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6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27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32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16" name="Picture 15" descr="1403901471_d5e034b46b_se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17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" name="Picture 19" descr="latex-image-1.pd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21" name="Picture 20" descr="latex-image-1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7" name="Picture 26" descr="1403901471_d5e034b46b_se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9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31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48" name="Straight Arrow Connector 47"/>
          <p:cNvCxnSpPr/>
          <p:nvPr/>
        </p:nvCxnSpPr>
        <p:spPr bwMode="auto">
          <a:xfrm>
            <a:off x="3472550" y="3613668"/>
            <a:ext cx="1099450" cy="10345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2791842" y="3048000"/>
            <a:ext cx="1399158" cy="750334"/>
            <a:chOff x="2791842" y="3048000"/>
            <a:chExt cx="1399158" cy="750334"/>
          </a:xfrm>
        </p:grpSpPr>
        <p:sp>
          <p:nvSpPr>
            <p:cNvPr id="55" name="TextBox 54"/>
            <p:cNvSpPr txBox="1"/>
            <p:nvPr/>
          </p:nvSpPr>
          <p:spPr>
            <a:xfrm>
              <a:off x="2791842" y="3429002"/>
              <a:ext cx="680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MAP</a:t>
              </a:r>
              <a:endParaRPr lang="en-US" sz="1800" dirty="0"/>
            </a:p>
          </p:txBody>
        </p:sp>
        <p:cxnSp>
          <p:nvCxnSpPr>
            <p:cNvPr id="56" name="Straight Arrow Connector 55"/>
            <p:cNvCxnSpPr>
              <a:stCxn id="55" idx="3"/>
            </p:cNvCxnSpPr>
            <p:nvPr/>
          </p:nvCxnSpPr>
          <p:spPr bwMode="auto">
            <a:xfrm flipV="1">
              <a:off x="3472550" y="3048000"/>
              <a:ext cx="718450" cy="56566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016890" y="4419600"/>
            <a:ext cx="1338820" cy="1936912"/>
            <a:chOff x="4016890" y="4419600"/>
            <a:chExt cx="1338820" cy="1936912"/>
          </a:xfrm>
        </p:grpSpPr>
        <p:sp>
          <p:nvSpPr>
            <p:cNvPr id="37" name="Rectangle 36"/>
            <p:cNvSpPr/>
            <p:nvPr/>
          </p:nvSpPr>
          <p:spPr bwMode="auto">
            <a:xfrm>
              <a:off x="4466130" y="4680112"/>
              <a:ext cx="440340" cy="16764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rot="10800000">
              <a:off x="4016890" y="46801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>
              <a:off x="4898510" y="46801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61" name="Picture 60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67200" y="4419600"/>
              <a:ext cx="876300" cy="165100"/>
            </a:xfrm>
            <a:prstGeom prst="rect">
              <a:avLst/>
            </a:prstGeom>
          </p:spPr>
        </p:pic>
      </p:grp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267842" y="2895600"/>
            <a:ext cx="2237358" cy="609600"/>
            <a:chOff x="2106042" y="3188734"/>
            <a:chExt cx="2237358" cy="609600"/>
          </a:xfrm>
        </p:grpSpPr>
        <p:sp>
          <p:nvSpPr>
            <p:cNvPr id="42" name="TextBox 41"/>
            <p:cNvSpPr txBox="1"/>
            <p:nvPr/>
          </p:nvSpPr>
          <p:spPr>
            <a:xfrm>
              <a:off x="2106042" y="3429002"/>
              <a:ext cx="1366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Diversity</a:t>
              </a:r>
              <a:endParaRPr lang="en-US" sz="1800" dirty="0"/>
            </a:p>
          </p:txBody>
        </p:sp>
        <p:cxnSp>
          <p:nvCxnSpPr>
            <p:cNvPr id="43" name="Straight Arrow Connector 42"/>
            <p:cNvCxnSpPr>
              <a:stCxn id="42" idx="3"/>
            </p:cNvCxnSpPr>
            <p:nvPr/>
          </p:nvCxnSpPr>
          <p:spPr bwMode="auto">
            <a:xfrm flipV="1">
              <a:off x="3472550" y="3188734"/>
              <a:ext cx="870850" cy="42493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60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Ambiguity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Graphical Models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86128"/>
            <a:ext cx="3086100" cy="26289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533400" y="1786128"/>
            <a:ext cx="3090672" cy="2633472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rcRect l="24691" r="43210" b="68116"/>
          <a:stretch>
            <a:fillRect/>
          </a:stretch>
        </p:blipFill>
        <p:spPr>
          <a:xfrm>
            <a:off x="1295400" y="1786128"/>
            <a:ext cx="990600" cy="8382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14400" y="2014728"/>
            <a:ext cx="2364913" cy="2105799"/>
            <a:chOff x="1140287" y="1981200"/>
            <a:chExt cx="2364913" cy="2105799"/>
          </a:xfrm>
        </p:grpSpPr>
        <p:sp>
          <p:nvSpPr>
            <p:cNvPr id="29" name="Oval 28"/>
            <p:cNvSpPr/>
            <p:nvPr/>
          </p:nvSpPr>
          <p:spPr>
            <a:xfrm>
              <a:off x="1176945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867031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1405545" y="21356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/>
            <p:cNvSpPr/>
            <p:nvPr/>
          </p:nvSpPr>
          <p:spPr>
            <a:xfrm>
              <a:off x="1176945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867031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405545" y="25928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29" idx="4"/>
              <a:endCxn id="32" idx="0"/>
            </p:cNvCxnSpPr>
            <p:nvPr/>
          </p:nvCxnSpPr>
          <p:spPr>
            <a:xfrm rot="5400000">
              <a:off x="1176945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0" idx="4"/>
              <a:endCxn id="33" idx="0"/>
            </p:cNvCxnSpPr>
            <p:nvPr/>
          </p:nvCxnSpPr>
          <p:spPr>
            <a:xfrm rot="5400000">
              <a:off x="1867031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Oval 36"/>
            <p:cNvSpPr/>
            <p:nvPr/>
          </p:nvSpPr>
          <p:spPr>
            <a:xfrm>
              <a:off x="1176945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867031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1405545" y="30500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1176945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867031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1405545" y="3507252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Oval 42"/>
            <p:cNvSpPr/>
            <p:nvPr/>
          </p:nvSpPr>
          <p:spPr>
            <a:xfrm>
              <a:off x="2552831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236953" y="20213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43" idx="6"/>
              <a:endCxn id="44" idx="2"/>
            </p:cNvCxnSpPr>
            <p:nvPr/>
          </p:nvCxnSpPr>
          <p:spPr>
            <a:xfrm>
              <a:off x="2781431" y="21356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Oval 45"/>
            <p:cNvSpPr/>
            <p:nvPr/>
          </p:nvSpPr>
          <p:spPr>
            <a:xfrm>
              <a:off x="2552831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236953" y="24785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6" idx="6"/>
              <a:endCxn id="47" idx="2"/>
            </p:cNvCxnSpPr>
            <p:nvPr/>
          </p:nvCxnSpPr>
          <p:spPr>
            <a:xfrm>
              <a:off x="2781431" y="25928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Oval 48"/>
            <p:cNvSpPr/>
            <p:nvPr/>
          </p:nvSpPr>
          <p:spPr>
            <a:xfrm>
              <a:off x="2552831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236953" y="29357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stCxn id="49" idx="6"/>
              <a:endCxn id="50" idx="2"/>
            </p:cNvCxnSpPr>
            <p:nvPr/>
          </p:nvCxnSpPr>
          <p:spPr>
            <a:xfrm>
              <a:off x="2781431" y="30500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/>
            <p:nvPr/>
          </p:nvSpPr>
          <p:spPr>
            <a:xfrm>
              <a:off x="2552831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236953" y="33929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>
              <a:stCxn id="52" idx="6"/>
              <a:endCxn id="53" idx="2"/>
            </p:cNvCxnSpPr>
            <p:nvPr/>
          </p:nvCxnSpPr>
          <p:spPr>
            <a:xfrm>
              <a:off x="2781431" y="3507252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Straight Connector 54"/>
            <p:cNvCxnSpPr>
              <a:stCxn id="49" idx="2"/>
              <a:endCxn id="38" idx="6"/>
            </p:cNvCxnSpPr>
            <p:nvPr/>
          </p:nvCxnSpPr>
          <p:spPr>
            <a:xfrm rot="10800000">
              <a:off x="2095631" y="30500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52" idx="2"/>
              <a:endCxn id="41" idx="6"/>
            </p:cNvCxnSpPr>
            <p:nvPr/>
          </p:nvCxnSpPr>
          <p:spPr>
            <a:xfrm rot="10800000">
              <a:off x="2095631" y="35072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33" idx="6"/>
              <a:endCxn id="46" idx="2"/>
            </p:cNvCxnSpPr>
            <p:nvPr/>
          </p:nvCxnSpPr>
          <p:spPr>
            <a:xfrm>
              <a:off x="2095631" y="25928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30" idx="6"/>
              <a:endCxn id="43" idx="2"/>
            </p:cNvCxnSpPr>
            <p:nvPr/>
          </p:nvCxnSpPr>
          <p:spPr>
            <a:xfrm>
              <a:off x="2095631" y="213565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33" idx="4"/>
              <a:endCxn id="38" idx="0"/>
            </p:cNvCxnSpPr>
            <p:nvPr/>
          </p:nvCxnSpPr>
          <p:spPr>
            <a:xfrm rot="5400000">
              <a:off x="1867031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32" idx="4"/>
              <a:endCxn id="37" idx="0"/>
            </p:cNvCxnSpPr>
            <p:nvPr/>
          </p:nvCxnSpPr>
          <p:spPr>
            <a:xfrm rot="5400000">
              <a:off x="1176945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38" idx="4"/>
              <a:endCxn id="41" idx="0"/>
            </p:cNvCxnSpPr>
            <p:nvPr/>
          </p:nvCxnSpPr>
          <p:spPr>
            <a:xfrm rot="5400000">
              <a:off x="1867031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37" idx="4"/>
              <a:endCxn id="40" idx="0"/>
            </p:cNvCxnSpPr>
            <p:nvPr/>
          </p:nvCxnSpPr>
          <p:spPr>
            <a:xfrm rot="5400000">
              <a:off x="1176945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/>
            <p:cNvCxnSpPr>
              <a:stCxn id="43" idx="4"/>
              <a:endCxn id="46" idx="0"/>
            </p:cNvCxnSpPr>
            <p:nvPr/>
          </p:nvCxnSpPr>
          <p:spPr>
            <a:xfrm rot="5400000">
              <a:off x="2552831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44" idx="4"/>
              <a:endCxn id="47" idx="0"/>
            </p:cNvCxnSpPr>
            <p:nvPr/>
          </p:nvCxnSpPr>
          <p:spPr>
            <a:xfrm rot="5400000">
              <a:off x="3236953" y="23642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7" idx="4"/>
              <a:endCxn id="50" idx="0"/>
            </p:cNvCxnSpPr>
            <p:nvPr/>
          </p:nvCxnSpPr>
          <p:spPr>
            <a:xfrm rot="5400000">
              <a:off x="3236953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46" idx="4"/>
              <a:endCxn id="49" idx="0"/>
            </p:cNvCxnSpPr>
            <p:nvPr/>
          </p:nvCxnSpPr>
          <p:spPr>
            <a:xfrm rot="5400000">
              <a:off x="2552831" y="28214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0" idx="4"/>
              <a:endCxn id="53" idx="0"/>
            </p:cNvCxnSpPr>
            <p:nvPr/>
          </p:nvCxnSpPr>
          <p:spPr>
            <a:xfrm rot="5400000">
              <a:off x="3236953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9" idx="4"/>
              <a:endCxn id="52" idx="0"/>
            </p:cNvCxnSpPr>
            <p:nvPr/>
          </p:nvCxnSpPr>
          <p:spPr>
            <a:xfrm rot="5400000">
              <a:off x="2552831" y="3278652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TextBox 68"/>
            <p:cNvSpPr txBox="1"/>
            <p:nvPr/>
          </p:nvSpPr>
          <p:spPr>
            <a:xfrm>
              <a:off x="1141982" y="19812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46582" y="24384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40287" y="2892540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1174593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864679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>
              <a:stCxn id="72" idx="6"/>
              <a:endCxn id="73" idx="2"/>
            </p:cNvCxnSpPr>
            <p:nvPr/>
          </p:nvCxnSpPr>
          <p:spPr>
            <a:xfrm>
              <a:off x="1403193" y="3964753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5" name="Oval 74"/>
            <p:cNvSpPr/>
            <p:nvPr/>
          </p:nvSpPr>
          <p:spPr>
            <a:xfrm>
              <a:off x="2550479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234601" y="385045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2779079" y="3964753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75" idx="2"/>
              <a:endCxn id="73" idx="6"/>
            </p:cNvCxnSpPr>
            <p:nvPr/>
          </p:nvCxnSpPr>
          <p:spPr>
            <a:xfrm rot="10800000">
              <a:off x="2093279" y="3964753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41" idx="4"/>
              <a:endCxn id="73" idx="0"/>
            </p:cNvCxnSpPr>
            <p:nvPr/>
          </p:nvCxnSpPr>
          <p:spPr>
            <a:xfrm rot="5400000">
              <a:off x="1865705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40" idx="4"/>
              <a:endCxn id="72" idx="0"/>
            </p:cNvCxnSpPr>
            <p:nvPr/>
          </p:nvCxnSpPr>
          <p:spPr>
            <a:xfrm rot="5400000">
              <a:off x="1175619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53" idx="4"/>
              <a:endCxn id="76" idx="0"/>
            </p:cNvCxnSpPr>
            <p:nvPr/>
          </p:nvCxnSpPr>
          <p:spPr>
            <a:xfrm rot="5400000">
              <a:off x="3235627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2" idx="4"/>
              <a:endCxn id="75" idx="0"/>
            </p:cNvCxnSpPr>
            <p:nvPr/>
          </p:nvCxnSpPr>
          <p:spPr>
            <a:xfrm rot="5400000">
              <a:off x="2551505" y="3734826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TextBox 82"/>
            <p:cNvSpPr txBox="1"/>
            <p:nvPr/>
          </p:nvSpPr>
          <p:spPr>
            <a:xfrm>
              <a:off x="3186533" y="3810000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3935563" y="2656144"/>
            <a:ext cx="11471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</a:t>
            </a:r>
          </a:p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86" name="Right Arrow 85"/>
          <p:cNvSpPr/>
          <p:nvPr/>
        </p:nvSpPr>
        <p:spPr bwMode="auto">
          <a:xfrm>
            <a:off x="4038600" y="2895600"/>
            <a:ext cx="990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523669" y="4800600"/>
            <a:ext cx="259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Most Likely Assignment</a:t>
            </a:r>
            <a:br>
              <a:rPr lang="en-US" sz="1800" dirty="0" smtClean="0"/>
            </a:br>
            <a:endParaRPr lang="en-US" sz="1800" dirty="0" smtClean="0"/>
          </a:p>
        </p:txBody>
      </p:sp>
      <p:grpSp>
        <p:nvGrpSpPr>
          <p:cNvPr id="100" name="Group 99"/>
          <p:cNvGrpSpPr/>
          <p:nvPr/>
        </p:nvGrpSpPr>
        <p:grpSpPr>
          <a:xfrm>
            <a:off x="533400" y="4876800"/>
            <a:ext cx="3187700" cy="1143000"/>
            <a:chOff x="533400" y="4840069"/>
            <a:chExt cx="3187700" cy="1143000"/>
          </a:xfrm>
        </p:grpSpPr>
        <p:pic>
          <p:nvPicPr>
            <p:cNvPr id="98" name="Picture 97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5563969"/>
              <a:ext cx="1511300" cy="419100"/>
            </a:xfrm>
            <a:prstGeom prst="rect">
              <a:avLst/>
            </a:prstGeom>
          </p:spPr>
        </p:pic>
        <p:pic>
          <p:nvPicPr>
            <p:cNvPr id="99" name="Picture 98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" y="4840069"/>
              <a:ext cx="3187700" cy="495300"/>
            </a:xfrm>
            <a:prstGeom prst="rect">
              <a:avLst/>
            </a:prstGeom>
          </p:spPr>
        </p:pic>
      </p:grpSp>
      <p:pic>
        <p:nvPicPr>
          <p:cNvPr id="101" name="Picture 10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110" y="5410200"/>
            <a:ext cx="1143000" cy="2159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86400" y="1786128"/>
            <a:ext cx="3086100" cy="2628900"/>
            <a:chOff x="5486400" y="1786128"/>
            <a:chExt cx="3086100" cy="26289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6400" y="1786128"/>
              <a:ext cx="3086100" cy="2628900"/>
            </a:xfrm>
            <a:prstGeom prst="rect">
              <a:avLst/>
            </a:prstGeom>
          </p:spPr>
        </p:pic>
        <p:sp>
          <p:nvSpPr>
            <p:cNvPr id="87" name="Freeform 86"/>
            <p:cNvSpPr/>
            <p:nvPr/>
          </p:nvSpPr>
          <p:spPr bwMode="auto">
            <a:xfrm>
              <a:off x="5850857" y="2399079"/>
              <a:ext cx="2713756" cy="1964856"/>
            </a:xfrm>
            <a:custGeom>
              <a:avLst/>
              <a:gdLst>
                <a:gd name="connsiteX0" fmla="*/ 0 w 2713756"/>
                <a:gd name="connsiteY0" fmla="*/ 1954001 h 1964856"/>
                <a:gd name="connsiteX1" fmla="*/ 238811 w 2713756"/>
                <a:gd name="connsiteY1" fmla="*/ 1541489 h 1964856"/>
                <a:gd name="connsiteX2" fmla="*/ 510186 w 2713756"/>
                <a:gd name="connsiteY2" fmla="*/ 1780312 h 1964856"/>
                <a:gd name="connsiteX3" fmla="*/ 705577 w 2713756"/>
                <a:gd name="connsiteY3" fmla="*/ 1845445 h 1964856"/>
                <a:gd name="connsiteX4" fmla="*/ 835837 w 2713756"/>
                <a:gd name="connsiteY4" fmla="*/ 1856301 h 1964856"/>
                <a:gd name="connsiteX5" fmla="*/ 868402 w 2713756"/>
                <a:gd name="connsiteY5" fmla="*/ 1736889 h 1964856"/>
                <a:gd name="connsiteX6" fmla="*/ 727287 w 2713756"/>
                <a:gd name="connsiteY6" fmla="*/ 1574056 h 1964856"/>
                <a:gd name="connsiteX7" fmla="*/ 466766 w 2713756"/>
                <a:gd name="connsiteY7" fmla="*/ 1194111 h 1964856"/>
                <a:gd name="connsiteX8" fmla="*/ 455911 w 2713756"/>
                <a:gd name="connsiteY8" fmla="*/ 911867 h 1964856"/>
                <a:gd name="connsiteX9" fmla="*/ 390781 w 2713756"/>
                <a:gd name="connsiteY9" fmla="*/ 401655 h 1964856"/>
                <a:gd name="connsiteX10" fmla="*/ 727287 w 2713756"/>
                <a:gd name="connsiteY10" fmla="*/ 303955 h 1964856"/>
                <a:gd name="connsiteX11" fmla="*/ 1248328 w 2713756"/>
                <a:gd name="connsiteY11" fmla="*/ 227967 h 1964856"/>
                <a:gd name="connsiteX12" fmla="*/ 1877919 w 2713756"/>
                <a:gd name="connsiteY12" fmla="*/ 217111 h 1964856"/>
                <a:gd name="connsiteX13" fmla="*/ 1975615 w 2713756"/>
                <a:gd name="connsiteY13" fmla="*/ 738178 h 1964856"/>
                <a:gd name="connsiteX14" fmla="*/ 1975615 w 2713756"/>
                <a:gd name="connsiteY14" fmla="*/ 1204967 h 1964856"/>
                <a:gd name="connsiteX15" fmla="*/ 1834499 w 2713756"/>
                <a:gd name="connsiteY15" fmla="*/ 1682612 h 1964856"/>
                <a:gd name="connsiteX16" fmla="*/ 1867064 w 2713756"/>
                <a:gd name="connsiteY16" fmla="*/ 1867156 h 1964856"/>
                <a:gd name="connsiteX17" fmla="*/ 2138440 w 2713756"/>
                <a:gd name="connsiteY17" fmla="*/ 1747745 h 1964856"/>
                <a:gd name="connsiteX18" fmla="*/ 2257845 w 2713756"/>
                <a:gd name="connsiteY18" fmla="*/ 1584912 h 1964856"/>
                <a:gd name="connsiteX19" fmla="*/ 2366395 w 2713756"/>
                <a:gd name="connsiteY19" fmla="*/ 1324378 h 1964856"/>
                <a:gd name="connsiteX20" fmla="*/ 2485801 w 2713756"/>
                <a:gd name="connsiteY20" fmla="*/ 1139834 h 1964856"/>
                <a:gd name="connsiteX21" fmla="*/ 2420671 w 2713756"/>
                <a:gd name="connsiteY21" fmla="*/ 510211 h 1964856"/>
                <a:gd name="connsiteX22" fmla="*/ 2268700 w 2713756"/>
                <a:gd name="connsiteY22" fmla="*/ 0 h 1964856"/>
                <a:gd name="connsiteX23" fmla="*/ 2713756 w 2713756"/>
                <a:gd name="connsiteY23" fmla="*/ 249678 h 1964856"/>
                <a:gd name="connsiteX24" fmla="*/ 2681191 w 2713756"/>
                <a:gd name="connsiteY24" fmla="*/ 1964856 h 1964856"/>
                <a:gd name="connsiteX25" fmla="*/ 0 w 2713756"/>
                <a:gd name="connsiteY25" fmla="*/ 1954001 h 196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713756" h="1964856">
                  <a:moveTo>
                    <a:pt x="0" y="1954001"/>
                  </a:moveTo>
                  <a:lnTo>
                    <a:pt x="238811" y="1541489"/>
                  </a:lnTo>
                  <a:lnTo>
                    <a:pt x="510186" y="1780312"/>
                  </a:lnTo>
                  <a:lnTo>
                    <a:pt x="705577" y="1845445"/>
                  </a:lnTo>
                  <a:lnTo>
                    <a:pt x="835837" y="1856301"/>
                  </a:lnTo>
                  <a:lnTo>
                    <a:pt x="868402" y="1736889"/>
                  </a:lnTo>
                  <a:lnTo>
                    <a:pt x="727287" y="1574056"/>
                  </a:lnTo>
                  <a:lnTo>
                    <a:pt x="466766" y="1194111"/>
                  </a:lnTo>
                  <a:lnTo>
                    <a:pt x="455911" y="911867"/>
                  </a:lnTo>
                  <a:lnTo>
                    <a:pt x="390781" y="401655"/>
                  </a:lnTo>
                  <a:lnTo>
                    <a:pt x="727287" y="303955"/>
                  </a:lnTo>
                  <a:lnTo>
                    <a:pt x="1248328" y="227967"/>
                  </a:lnTo>
                  <a:lnTo>
                    <a:pt x="1877919" y="217111"/>
                  </a:lnTo>
                  <a:lnTo>
                    <a:pt x="1975615" y="738178"/>
                  </a:lnTo>
                  <a:lnTo>
                    <a:pt x="1975615" y="1204967"/>
                  </a:lnTo>
                  <a:lnTo>
                    <a:pt x="1834499" y="1682612"/>
                  </a:lnTo>
                  <a:lnTo>
                    <a:pt x="1867064" y="1867156"/>
                  </a:lnTo>
                  <a:lnTo>
                    <a:pt x="2138440" y="1747745"/>
                  </a:lnTo>
                  <a:lnTo>
                    <a:pt x="2257845" y="1584912"/>
                  </a:lnTo>
                  <a:lnTo>
                    <a:pt x="2366395" y="1324378"/>
                  </a:lnTo>
                  <a:lnTo>
                    <a:pt x="2485801" y="1139834"/>
                  </a:lnTo>
                  <a:lnTo>
                    <a:pt x="2420671" y="510211"/>
                  </a:lnTo>
                  <a:lnTo>
                    <a:pt x="2268700" y="0"/>
                  </a:lnTo>
                  <a:lnTo>
                    <a:pt x="2713756" y="249678"/>
                  </a:lnTo>
                  <a:lnTo>
                    <a:pt x="2681191" y="1964856"/>
                  </a:lnTo>
                  <a:lnTo>
                    <a:pt x="0" y="1954001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5785727" y="1802023"/>
              <a:ext cx="2485801" cy="2420790"/>
            </a:xfrm>
            <a:custGeom>
              <a:avLst/>
              <a:gdLst>
                <a:gd name="connsiteX0" fmla="*/ 792417 w 2485801"/>
                <a:gd name="connsiteY0" fmla="*/ 10856 h 2420790"/>
                <a:gd name="connsiteX1" fmla="*/ 369071 w 2485801"/>
                <a:gd name="connsiteY1" fmla="*/ 217111 h 2420790"/>
                <a:gd name="connsiteX2" fmla="*/ 162826 w 2485801"/>
                <a:gd name="connsiteY2" fmla="*/ 488500 h 2420790"/>
                <a:gd name="connsiteX3" fmla="*/ 10855 w 2485801"/>
                <a:gd name="connsiteY3" fmla="*/ 792456 h 2420790"/>
                <a:gd name="connsiteX4" fmla="*/ 0 w 2485801"/>
                <a:gd name="connsiteY4" fmla="*/ 1172400 h 2420790"/>
                <a:gd name="connsiteX5" fmla="*/ 10855 w 2485801"/>
                <a:gd name="connsiteY5" fmla="*/ 1552345 h 2420790"/>
                <a:gd name="connsiteX6" fmla="*/ 238811 w 2485801"/>
                <a:gd name="connsiteY6" fmla="*/ 1975712 h 2420790"/>
                <a:gd name="connsiteX7" fmla="*/ 499331 w 2485801"/>
                <a:gd name="connsiteY7" fmla="*/ 2279668 h 2420790"/>
                <a:gd name="connsiteX8" fmla="*/ 770707 w 2485801"/>
                <a:gd name="connsiteY8" fmla="*/ 2420790 h 2420790"/>
                <a:gd name="connsiteX9" fmla="*/ 879257 w 2485801"/>
                <a:gd name="connsiteY9" fmla="*/ 2420790 h 2420790"/>
                <a:gd name="connsiteX10" fmla="*/ 846692 w 2485801"/>
                <a:gd name="connsiteY10" fmla="*/ 2312234 h 2420790"/>
                <a:gd name="connsiteX11" fmla="*/ 597027 w 2485801"/>
                <a:gd name="connsiteY11" fmla="*/ 2008279 h 2420790"/>
                <a:gd name="connsiteX12" fmla="*/ 499331 w 2485801"/>
                <a:gd name="connsiteY12" fmla="*/ 1769456 h 2420790"/>
                <a:gd name="connsiteX13" fmla="*/ 445056 w 2485801"/>
                <a:gd name="connsiteY13" fmla="*/ 1335234 h 2420790"/>
                <a:gd name="connsiteX14" fmla="*/ 401636 w 2485801"/>
                <a:gd name="connsiteY14" fmla="*/ 944434 h 2420790"/>
                <a:gd name="connsiteX15" fmla="*/ 1074648 w 2485801"/>
                <a:gd name="connsiteY15" fmla="*/ 792456 h 2420790"/>
                <a:gd name="connsiteX16" fmla="*/ 1584834 w 2485801"/>
                <a:gd name="connsiteY16" fmla="*/ 759889 h 2420790"/>
                <a:gd name="connsiteX17" fmla="*/ 1975614 w 2485801"/>
                <a:gd name="connsiteY17" fmla="*/ 759889 h 2420790"/>
                <a:gd name="connsiteX18" fmla="*/ 2095020 w 2485801"/>
                <a:gd name="connsiteY18" fmla="*/ 1400367 h 2420790"/>
                <a:gd name="connsiteX19" fmla="*/ 2095020 w 2485801"/>
                <a:gd name="connsiteY19" fmla="*/ 1715178 h 2420790"/>
                <a:gd name="connsiteX20" fmla="*/ 1953904 w 2485801"/>
                <a:gd name="connsiteY20" fmla="*/ 2301379 h 2420790"/>
                <a:gd name="connsiteX21" fmla="*/ 2040745 w 2485801"/>
                <a:gd name="connsiteY21" fmla="*/ 2355656 h 2420790"/>
                <a:gd name="connsiteX22" fmla="*/ 2203570 w 2485801"/>
                <a:gd name="connsiteY22" fmla="*/ 2257956 h 2420790"/>
                <a:gd name="connsiteX23" fmla="*/ 2312120 w 2485801"/>
                <a:gd name="connsiteY23" fmla="*/ 2084267 h 2420790"/>
                <a:gd name="connsiteX24" fmla="*/ 2453235 w 2485801"/>
                <a:gd name="connsiteY24" fmla="*/ 1747745 h 2420790"/>
                <a:gd name="connsiteX25" fmla="*/ 2485801 w 2485801"/>
                <a:gd name="connsiteY25" fmla="*/ 1487212 h 2420790"/>
                <a:gd name="connsiteX26" fmla="*/ 2431525 w 2485801"/>
                <a:gd name="connsiteY26" fmla="*/ 1118123 h 2420790"/>
                <a:gd name="connsiteX27" fmla="*/ 2279555 w 2485801"/>
                <a:gd name="connsiteY27" fmla="*/ 607911 h 2420790"/>
                <a:gd name="connsiteX28" fmla="*/ 2084165 w 2485801"/>
                <a:gd name="connsiteY28" fmla="*/ 249678 h 2420790"/>
                <a:gd name="connsiteX29" fmla="*/ 1747659 w 2485801"/>
                <a:gd name="connsiteY29" fmla="*/ 0 h 2420790"/>
                <a:gd name="connsiteX30" fmla="*/ 792417 w 2485801"/>
                <a:gd name="connsiteY30" fmla="*/ 10856 h 242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85801" h="2420790">
                  <a:moveTo>
                    <a:pt x="792417" y="10856"/>
                  </a:moveTo>
                  <a:lnTo>
                    <a:pt x="369071" y="217111"/>
                  </a:lnTo>
                  <a:lnTo>
                    <a:pt x="162826" y="488500"/>
                  </a:lnTo>
                  <a:lnTo>
                    <a:pt x="10855" y="792456"/>
                  </a:lnTo>
                  <a:lnTo>
                    <a:pt x="0" y="1172400"/>
                  </a:lnTo>
                  <a:lnTo>
                    <a:pt x="10855" y="1552345"/>
                  </a:lnTo>
                  <a:lnTo>
                    <a:pt x="238811" y="1975712"/>
                  </a:lnTo>
                  <a:lnTo>
                    <a:pt x="499331" y="2279668"/>
                  </a:lnTo>
                  <a:lnTo>
                    <a:pt x="770707" y="2420790"/>
                  </a:lnTo>
                  <a:lnTo>
                    <a:pt x="879257" y="2420790"/>
                  </a:lnTo>
                  <a:lnTo>
                    <a:pt x="846692" y="2312234"/>
                  </a:lnTo>
                  <a:lnTo>
                    <a:pt x="597027" y="2008279"/>
                  </a:lnTo>
                  <a:lnTo>
                    <a:pt x="499331" y="1769456"/>
                  </a:lnTo>
                  <a:lnTo>
                    <a:pt x="445056" y="1335234"/>
                  </a:lnTo>
                  <a:lnTo>
                    <a:pt x="401636" y="944434"/>
                  </a:lnTo>
                  <a:lnTo>
                    <a:pt x="1074648" y="792456"/>
                  </a:lnTo>
                  <a:lnTo>
                    <a:pt x="1584834" y="759889"/>
                  </a:lnTo>
                  <a:lnTo>
                    <a:pt x="1975614" y="759889"/>
                  </a:lnTo>
                  <a:lnTo>
                    <a:pt x="2095020" y="1400367"/>
                  </a:lnTo>
                  <a:lnTo>
                    <a:pt x="2095020" y="1715178"/>
                  </a:lnTo>
                  <a:lnTo>
                    <a:pt x="1953904" y="2301379"/>
                  </a:lnTo>
                  <a:lnTo>
                    <a:pt x="2040745" y="2355656"/>
                  </a:lnTo>
                  <a:lnTo>
                    <a:pt x="2203570" y="2257956"/>
                  </a:lnTo>
                  <a:lnTo>
                    <a:pt x="2312120" y="2084267"/>
                  </a:lnTo>
                  <a:lnTo>
                    <a:pt x="2453235" y="1747745"/>
                  </a:lnTo>
                  <a:lnTo>
                    <a:pt x="2485801" y="1487212"/>
                  </a:lnTo>
                  <a:lnTo>
                    <a:pt x="2431525" y="1118123"/>
                  </a:lnTo>
                  <a:lnTo>
                    <a:pt x="2279555" y="607911"/>
                  </a:lnTo>
                  <a:lnTo>
                    <a:pt x="2084165" y="249678"/>
                  </a:lnTo>
                  <a:lnTo>
                    <a:pt x="1747659" y="0"/>
                  </a:lnTo>
                  <a:lnTo>
                    <a:pt x="792417" y="10856"/>
                  </a:lnTo>
                  <a:close/>
                </a:path>
              </a:pathLst>
            </a:custGeom>
            <a:solidFill>
              <a:schemeClr val="accent3">
                <a:alpha val="6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5514352" y="1812879"/>
              <a:ext cx="944387" cy="2551056"/>
            </a:xfrm>
            <a:custGeom>
              <a:avLst/>
              <a:gdLst>
                <a:gd name="connsiteX0" fmla="*/ 944387 w 944387"/>
                <a:gd name="connsiteY0" fmla="*/ 0 h 2551056"/>
                <a:gd name="connsiteX1" fmla="*/ 651301 w 944387"/>
                <a:gd name="connsiteY1" fmla="*/ 141122 h 2551056"/>
                <a:gd name="connsiteX2" fmla="*/ 336505 w 944387"/>
                <a:gd name="connsiteY2" fmla="*/ 597055 h 2551056"/>
                <a:gd name="connsiteX3" fmla="*/ 227955 w 944387"/>
                <a:gd name="connsiteY3" fmla="*/ 803311 h 2551056"/>
                <a:gd name="connsiteX4" fmla="*/ 238810 w 944387"/>
                <a:gd name="connsiteY4" fmla="*/ 1584911 h 2551056"/>
                <a:gd name="connsiteX5" fmla="*/ 553606 w 944387"/>
                <a:gd name="connsiteY5" fmla="*/ 2105978 h 2551056"/>
                <a:gd name="connsiteX6" fmla="*/ 303940 w 944387"/>
                <a:gd name="connsiteY6" fmla="*/ 2529345 h 2551056"/>
                <a:gd name="connsiteX7" fmla="*/ 303940 w 944387"/>
                <a:gd name="connsiteY7" fmla="*/ 2529345 h 2551056"/>
                <a:gd name="connsiteX8" fmla="*/ 303940 w 944387"/>
                <a:gd name="connsiteY8" fmla="*/ 2529345 h 2551056"/>
                <a:gd name="connsiteX9" fmla="*/ 0 w 944387"/>
                <a:gd name="connsiteY9" fmla="*/ 2551056 h 2551056"/>
                <a:gd name="connsiteX10" fmla="*/ 0 w 944387"/>
                <a:gd name="connsiteY10" fmla="*/ 0 h 2551056"/>
                <a:gd name="connsiteX11" fmla="*/ 944387 w 944387"/>
                <a:gd name="connsiteY11" fmla="*/ 0 h 255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387" h="2551056">
                  <a:moveTo>
                    <a:pt x="944387" y="0"/>
                  </a:moveTo>
                  <a:lnTo>
                    <a:pt x="651301" y="141122"/>
                  </a:lnTo>
                  <a:lnTo>
                    <a:pt x="336505" y="597055"/>
                  </a:lnTo>
                  <a:lnTo>
                    <a:pt x="227955" y="803311"/>
                  </a:lnTo>
                  <a:lnTo>
                    <a:pt x="238810" y="1584911"/>
                  </a:lnTo>
                  <a:lnTo>
                    <a:pt x="553606" y="2105978"/>
                  </a:lnTo>
                  <a:lnTo>
                    <a:pt x="303940" y="2529345"/>
                  </a:lnTo>
                  <a:lnTo>
                    <a:pt x="303940" y="2529345"/>
                  </a:lnTo>
                  <a:lnTo>
                    <a:pt x="303940" y="2529345"/>
                  </a:lnTo>
                  <a:lnTo>
                    <a:pt x="0" y="2551056"/>
                  </a:lnTo>
                  <a:lnTo>
                    <a:pt x="0" y="0"/>
                  </a:lnTo>
                  <a:lnTo>
                    <a:pt x="944387" y="0"/>
                  </a:lnTo>
                  <a:close/>
                </a:path>
              </a:pathLst>
            </a:custGeom>
            <a:solidFill>
              <a:schemeClr val="tx1">
                <a:alpha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7587661" y="1791167"/>
              <a:ext cx="955242" cy="814167"/>
            </a:xfrm>
            <a:custGeom>
              <a:avLst/>
              <a:gdLst>
                <a:gd name="connsiteX0" fmla="*/ 0 w 955242"/>
                <a:gd name="connsiteY0" fmla="*/ 0 h 814167"/>
                <a:gd name="connsiteX1" fmla="*/ 293086 w 955242"/>
                <a:gd name="connsiteY1" fmla="*/ 227967 h 814167"/>
                <a:gd name="connsiteX2" fmla="*/ 434201 w 955242"/>
                <a:gd name="connsiteY2" fmla="*/ 434223 h 814167"/>
                <a:gd name="connsiteX3" fmla="*/ 521041 w 955242"/>
                <a:gd name="connsiteY3" fmla="*/ 575345 h 814167"/>
                <a:gd name="connsiteX4" fmla="*/ 955242 w 955242"/>
                <a:gd name="connsiteY4" fmla="*/ 814167 h 814167"/>
                <a:gd name="connsiteX5" fmla="*/ 944387 w 955242"/>
                <a:gd name="connsiteY5" fmla="*/ 21712 h 814167"/>
                <a:gd name="connsiteX6" fmla="*/ 0 w 955242"/>
                <a:gd name="connsiteY6" fmla="*/ 0 h 814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242" h="814167">
                  <a:moveTo>
                    <a:pt x="0" y="0"/>
                  </a:moveTo>
                  <a:lnTo>
                    <a:pt x="293086" y="227967"/>
                  </a:lnTo>
                  <a:lnTo>
                    <a:pt x="434201" y="434223"/>
                  </a:lnTo>
                  <a:lnTo>
                    <a:pt x="521041" y="575345"/>
                  </a:lnTo>
                  <a:lnTo>
                    <a:pt x="955242" y="814167"/>
                  </a:lnTo>
                  <a:lnTo>
                    <a:pt x="944387" y="21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34200" y="3897868"/>
              <a:ext cx="543876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/>
                <a:t>C</a:t>
              </a:r>
              <a:r>
                <a:rPr lang="en-US" sz="1800" dirty="0" smtClean="0"/>
                <a:t>at</a:t>
              </a:r>
              <a:endParaRPr lang="en-US" sz="1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95124" y="1905000"/>
              <a:ext cx="543876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/>
                <a:t>Hat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69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95" grpId="0"/>
      <p:bldP spid="86" grpId="0" animBg="1"/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M-Best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2344"/>
            <a:ext cx="1562100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048000"/>
            <a:ext cx="1562100" cy="27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10000"/>
            <a:ext cx="1943100" cy="279400"/>
          </a:xfrm>
          <a:prstGeom prst="rect">
            <a:avLst/>
          </a:prstGeom>
        </p:spPr>
      </p:pic>
      <p:grpSp>
        <p:nvGrpSpPr>
          <p:cNvPr id="9" name="Group 10"/>
          <p:cNvGrpSpPr/>
          <p:nvPr/>
        </p:nvGrpSpPr>
        <p:grpSpPr>
          <a:xfrm>
            <a:off x="4450080" y="3429000"/>
            <a:ext cx="45720" cy="274320"/>
            <a:chOff x="4450080" y="3764280"/>
            <a:chExt cx="45720" cy="274320"/>
          </a:xfrm>
        </p:grpSpPr>
        <p:sp>
          <p:nvSpPr>
            <p:cNvPr id="10" name="Rectangle 9"/>
            <p:cNvSpPr>
              <a:spLocks noChangeAspect="1"/>
            </p:cNvSpPr>
            <p:nvPr/>
          </p:nvSpPr>
          <p:spPr bwMode="auto">
            <a:xfrm>
              <a:off x="4450080" y="3764280"/>
              <a:ext cx="45720" cy="4572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5" name="Rectangle 74"/>
            <p:cNvSpPr>
              <a:spLocks noChangeAspect="1"/>
            </p:cNvSpPr>
            <p:nvPr/>
          </p:nvSpPr>
          <p:spPr bwMode="auto">
            <a:xfrm>
              <a:off x="4450080" y="3992880"/>
              <a:ext cx="45720" cy="4572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0" y="4762500"/>
            <a:ext cx="4191000" cy="2026920"/>
            <a:chOff x="2286000" y="4686300"/>
            <a:chExt cx="4191000" cy="2026920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7700" y="6553200"/>
              <a:ext cx="495300" cy="160020"/>
            </a:xfrm>
            <a:prstGeom prst="rect">
              <a:avLst/>
            </a:prstGeom>
          </p:spPr>
        </p:pic>
        <p:pic>
          <p:nvPicPr>
            <p:cNvPr id="16" name="Picture 15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6600" y="6366767"/>
              <a:ext cx="296334" cy="174984"/>
            </a:xfrm>
            <a:prstGeom prst="rect">
              <a:avLst/>
            </a:prstGeom>
          </p:spPr>
        </p:pic>
        <p:sp>
          <p:nvSpPr>
            <p:cNvPr id="17" name="Line 1"/>
            <p:cNvSpPr>
              <a:spLocks noChangeShapeType="1"/>
            </p:cNvSpPr>
            <p:nvPr/>
          </p:nvSpPr>
          <p:spPr bwMode="auto">
            <a:xfrm flipH="1" flipV="1">
              <a:off x="2666716" y="62732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"/>
            <p:cNvSpPr>
              <a:spLocks noChangeShapeType="1"/>
            </p:cNvSpPr>
            <p:nvPr/>
          </p:nvSpPr>
          <p:spPr bwMode="auto">
            <a:xfrm flipH="1">
              <a:off x="2666716" y="47195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"/>
            <p:cNvSpPr>
              <a:spLocks/>
            </p:cNvSpPr>
            <p:nvPr/>
          </p:nvSpPr>
          <p:spPr bwMode="auto">
            <a:xfrm>
              <a:off x="2824044" y="477359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" name="Picture 19" descr="latex-image-1.pdf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3000" y="6249725"/>
              <a:ext cx="101600" cy="73693"/>
            </a:xfrm>
            <a:prstGeom prst="rect">
              <a:avLst/>
            </a:prstGeom>
          </p:spPr>
        </p:pic>
        <p:pic>
          <p:nvPicPr>
            <p:cNvPr id="21" name="Picture 20" descr="latex-image-1.pdf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6000" y="5442757"/>
              <a:ext cx="279400" cy="10837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27178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765800" y="636676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918200" y="558649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105400" y="636676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207000" y="637941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7" name="Picture 26" descr="1403901471_d5e034b46b_seg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3000" y="6366767"/>
              <a:ext cx="296334" cy="174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3733800" y="645799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9" name="Group 100"/>
            <p:cNvGrpSpPr/>
            <p:nvPr/>
          </p:nvGrpSpPr>
          <p:grpSpPr>
            <a:xfrm>
              <a:off x="3276600" y="6366767"/>
              <a:ext cx="304800" cy="178813"/>
              <a:chOff x="3276600" y="5181600"/>
              <a:chExt cx="457200" cy="314325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30" name="Oval 6"/>
            <p:cNvSpPr>
              <a:spLocks/>
            </p:cNvSpPr>
            <p:nvPr/>
          </p:nvSpPr>
          <p:spPr bwMode="auto">
            <a:xfrm rot="10800000" flipH="1">
              <a:off x="4634230" y="468630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00400" y="4953000"/>
            <a:ext cx="1251765" cy="1403512"/>
            <a:chOff x="3200400" y="4953000"/>
            <a:chExt cx="1251765" cy="1403512"/>
          </a:xfrm>
        </p:grpSpPr>
        <p:sp>
          <p:nvSpPr>
            <p:cNvPr id="49" name="Rectangle 48"/>
            <p:cNvSpPr/>
            <p:nvPr/>
          </p:nvSpPr>
          <p:spPr bwMode="auto">
            <a:xfrm>
              <a:off x="3657600" y="5181600"/>
              <a:ext cx="337580" cy="1174912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rot="10800000">
              <a:off x="3200400" y="5189487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3994965" y="5190868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54" name="Picture 53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76600" y="4953000"/>
              <a:ext cx="1079500" cy="16510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4016890" y="4419600"/>
            <a:ext cx="1338820" cy="1936912"/>
            <a:chOff x="4016890" y="4419600"/>
            <a:chExt cx="1338820" cy="1936912"/>
          </a:xfrm>
        </p:grpSpPr>
        <p:sp>
          <p:nvSpPr>
            <p:cNvPr id="58" name="Rectangle 57"/>
            <p:cNvSpPr/>
            <p:nvPr/>
          </p:nvSpPr>
          <p:spPr bwMode="auto">
            <a:xfrm>
              <a:off x="4466130" y="4680112"/>
              <a:ext cx="440340" cy="16764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 rot="10800000">
              <a:off x="4016890" y="46801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4898510" y="46801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61" name="Picture 60" descr="latex-image-1.pd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67200" y="4419600"/>
              <a:ext cx="876300" cy="165100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4572000" y="4800600"/>
            <a:ext cx="1257300" cy="1555912"/>
            <a:chOff x="4572000" y="4800600"/>
            <a:chExt cx="1257300" cy="1555912"/>
          </a:xfrm>
        </p:grpSpPr>
        <p:sp>
          <p:nvSpPr>
            <p:cNvPr id="41" name="Rectangle 40"/>
            <p:cNvSpPr/>
            <p:nvPr/>
          </p:nvSpPr>
          <p:spPr bwMode="auto">
            <a:xfrm>
              <a:off x="5029200" y="5029200"/>
              <a:ext cx="337580" cy="1327312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rot="10800000">
              <a:off x="4572000" y="5049531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 bwMode="auto">
            <a:xfrm>
              <a:off x="5366565" y="5050912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pic>
          <p:nvPicPr>
            <p:cNvPr id="63" name="Picture 62" descr="latex-image-1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53000" y="4800600"/>
              <a:ext cx="876300" cy="165100"/>
            </a:xfrm>
            <a:prstGeom prst="rect">
              <a:avLst/>
            </a:prstGeom>
          </p:spPr>
        </p:pic>
      </p:grpSp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60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 bwMode="auto">
          <a:xfrm>
            <a:off x="1143000" y="33528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46341" y="3429000"/>
            <a:ext cx="4292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Q1: How do we solve </a:t>
            </a:r>
            <a:r>
              <a:rPr lang="en-US" sz="2200" dirty="0" err="1" smtClean="0"/>
              <a:t>DivMBest</a:t>
            </a:r>
            <a:r>
              <a:rPr lang="en-US" sz="2200" dirty="0" smtClean="0"/>
              <a:t>?</a:t>
            </a:r>
            <a:endParaRPr lang="en-US" sz="2200" dirty="0"/>
          </a:p>
        </p:txBody>
      </p:sp>
      <p:sp>
        <p:nvSpPr>
          <p:cNvPr id="45" name="Rounded Rectangle 44"/>
          <p:cNvSpPr/>
          <p:nvPr/>
        </p:nvSpPr>
        <p:spPr bwMode="auto">
          <a:xfrm>
            <a:off x="1143000" y="41910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11166" y="4267200"/>
            <a:ext cx="6363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Q2: What kind of diversity functions are allowed?</a:t>
            </a:r>
            <a:endParaRPr lang="en-US" sz="2200" dirty="0"/>
          </a:p>
        </p:txBody>
      </p:sp>
      <p:sp>
        <p:nvSpPr>
          <p:cNvPr id="47" name="Rounded Rectangle 46"/>
          <p:cNvSpPr/>
          <p:nvPr/>
        </p:nvSpPr>
        <p:spPr bwMode="auto">
          <a:xfrm>
            <a:off x="1143000" y="50292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93303" y="5105400"/>
            <a:ext cx="3398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Q3: How much diversity?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685800" y="4876800"/>
            <a:ext cx="7772400" cy="9906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7699" y="5867400"/>
            <a:ext cx="23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See Paper for Details</a:t>
            </a:r>
            <a:endParaRPr lang="en-US" sz="1800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838200" y="4038600"/>
            <a:ext cx="7772400" cy="838200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785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1" grpId="0"/>
      <p:bldP spid="41" grpId="1"/>
      <p:bldP spid="45" grpId="0" animBg="1"/>
      <p:bldP spid="46" grpId="0"/>
      <p:bldP spid="47" grpId="0" animBg="1"/>
      <p:bldP spid="49" grpId="0"/>
      <p:bldP spid="7" grpId="0" animBg="1"/>
      <p:bldP spid="8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Lagrangian</a:t>
            </a:r>
            <a:r>
              <a:rPr lang="en-US" dirty="0"/>
              <a:t> Relaxation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6" name="Group 28"/>
          <p:cNvGrpSpPr/>
          <p:nvPr/>
        </p:nvGrpSpPr>
        <p:grpSpPr>
          <a:xfrm>
            <a:off x="5791200" y="2740223"/>
            <a:ext cx="2235868" cy="307777"/>
            <a:chOff x="5989078" y="2362200"/>
            <a:chExt cx="2235868" cy="307777"/>
          </a:xfrm>
        </p:grpSpPr>
        <p:sp>
          <p:nvSpPr>
            <p:cNvPr id="26" name="TextBox 25"/>
            <p:cNvSpPr txBox="1"/>
            <p:nvPr/>
          </p:nvSpPr>
          <p:spPr>
            <a:xfrm>
              <a:off x="7441533" y="2362200"/>
              <a:ext cx="7834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Dualize</a:t>
              </a:r>
              <a:endParaRPr lang="en-US" sz="1400" dirty="0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10800000">
              <a:off x="5989078" y="2514600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0"/>
          <p:cNvGrpSpPr/>
          <p:nvPr/>
        </p:nvGrpSpPr>
        <p:grpSpPr>
          <a:xfrm>
            <a:off x="3581400" y="1143000"/>
            <a:ext cx="4876800" cy="533400"/>
            <a:chOff x="3581400" y="1143000"/>
            <a:chExt cx="4876800" cy="533400"/>
          </a:xfrm>
        </p:grpSpPr>
        <p:sp>
          <p:nvSpPr>
            <p:cNvPr id="32" name="TextBox 31"/>
            <p:cNvSpPr txBox="1"/>
            <p:nvPr/>
          </p:nvSpPr>
          <p:spPr>
            <a:xfrm>
              <a:off x="4800600" y="1143000"/>
              <a:ext cx="2796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Diversity-Augmented Energy</a:t>
              </a:r>
              <a:endParaRPr lang="en-US" sz="1600" dirty="0"/>
            </a:p>
          </p:txBody>
        </p:sp>
        <p:sp>
          <p:nvSpPr>
            <p:cNvPr id="40" name="Left Brace 39"/>
            <p:cNvSpPr/>
            <p:nvPr/>
          </p:nvSpPr>
          <p:spPr bwMode="auto">
            <a:xfrm rot="5400000">
              <a:off x="5943600" y="-838200"/>
              <a:ext cx="152400" cy="4876800"/>
            </a:xfrm>
            <a:prstGeom prst="lef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91050" y="1900535"/>
            <a:ext cx="1056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Primal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858748" y="3200400"/>
            <a:ext cx="81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Dual</a:t>
            </a:r>
            <a:endParaRPr lang="en-US" sz="2400" dirty="0"/>
          </a:p>
        </p:txBody>
      </p: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714500"/>
            <a:ext cx="2171700" cy="41910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6516128" y="4855458"/>
            <a:ext cx="25898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Concave (Non-smooth)</a:t>
            </a:r>
          </a:p>
          <a:p>
            <a:r>
              <a:rPr lang="en-US" sz="1400" dirty="0" smtClean="0"/>
              <a:t>Lower-Bound on Div2Best En.</a:t>
            </a:r>
            <a:endParaRPr lang="en-US" sz="1400" dirty="0"/>
          </a:p>
        </p:txBody>
      </p:sp>
      <p:sp>
        <p:nvSpPr>
          <p:cNvPr id="50" name="Up Arrow 49"/>
          <p:cNvSpPr/>
          <p:nvPr/>
        </p:nvSpPr>
        <p:spPr bwMode="auto">
          <a:xfrm>
            <a:off x="4343400" y="4876800"/>
            <a:ext cx="228600" cy="9906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0" y="1790700"/>
            <a:ext cx="749300" cy="266700"/>
          </a:xfrm>
          <a:prstGeom prst="rect">
            <a:avLst/>
          </a:prstGeom>
        </p:spPr>
      </p:pic>
      <p:grpSp>
        <p:nvGrpSpPr>
          <p:cNvPr id="8" name="Group 29"/>
          <p:cNvGrpSpPr/>
          <p:nvPr/>
        </p:nvGrpSpPr>
        <p:grpSpPr>
          <a:xfrm>
            <a:off x="1371600" y="4191000"/>
            <a:ext cx="6705600" cy="2133600"/>
            <a:chOff x="1371600" y="4191000"/>
            <a:chExt cx="6705600" cy="2133600"/>
          </a:xfrm>
        </p:grpSpPr>
        <p:sp>
          <p:nvSpPr>
            <p:cNvPr id="70" name="Line 1"/>
            <p:cNvSpPr>
              <a:spLocks noChangeShapeType="1"/>
            </p:cNvSpPr>
            <p:nvPr/>
          </p:nvSpPr>
          <p:spPr bwMode="auto">
            <a:xfrm flipH="1">
              <a:off x="1905000" y="6248400"/>
              <a:ext cx="487680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"/>
            <p:cNvSpPr>
              <a:spLocks noChangeShapeType="1"/>
            </p:cNvSpPr>
            <p:nvPr/>
          </p:nvSpPr>
          <p:spPr bwMode="auto">
            <a:xfrm flipH="1">
              <a:off x="1905000" y="4191000"/>
              <a:ext cx="0" cy="205740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6900" y="6134100"/>
              <a:ext cx="139700" cy="190500"/>
            </a:xfrm>
            <a:prstGeom prst="rect">
              <a:avLst/>
            </a:prstGeom>
          </p:spPr>
        </p:pic>
        <p:cxnSp>
          <p:nvCxnSpPr>
            <p:cNvPr id="78" name="Straight Connector 77"/>
            <p:cNvCxnSpPr/>
            <p:nvPr/>
          </p:nvCxnSpPr>
          <p:spPr bwMode="auto">
            <a:xfrm>
              <a:off x="1905000" y="4445813"/>
              <a:ext cx="48768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6763469" y="4295001"/>
              <a:ext cx="1313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Div2Best energy</a:t>
              </a:r>
              <a:endParaRPr lang="en-US" dirty="0"/>
            </a:p>
          </p:txBody>
        </p:sp>
        <p:grpSp>
          <p:nvGrpSpPr>
            <p:cNvPr id="9" name="Group 44"/>
            <p:cNvGrpSpPr/>
            <p:nvPr/>
          </p:nvGrpSpPr>
          <p:grpSpPr>
            <a:xfrm rot="10800000">
              <a:off x="2514600" y="4571999"/>
              <a:ext cx="3505200" cy="1371600"/>
              <a:chOff x="2895600" y="4267200"/>
              <a:chExt cx="3505200" cy="1371600"/>
            </a:xfrm>
          </p:grpSpPr>
          <p:cxnSp>
            <p:nvCxnSpPr>
              <p:cNvPr id="46" name="Straight Connector 45"/>
              <p:cNvCxnSpPr/>
              <p:nvPr/>
            </p:nvCxnSpPr>
            <p:spPr bwMode="auto">
              <a:xfrm rot="16200000" flipH="1">
                <a:off x="2895600" y="4724400"/>
                <a:ext cx="533400" cy="53340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auto">
              <a:xfrm rot="10800000" flipH="1" flipV="1">
                <a:off x="3429000" y="5257800"/>
                <a:ext cx="1018822" cy="38100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auto">
              <a:xfrm rot="10800000" flipH="1">
                <a:off x="4447822" y="5410200"/>
                <a:ext cx="1190978" cy="22860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auto">
              <a:xfrm rot="5400000" flipH="1" flipV="1">
                <a:off x="5448300" y="4457700"/>
                <a:ext cx="1143000" cy="76200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600" y="4584700"/>
              <a:ext cx="381000" cy="215900"/>
            </a:xfrm>
            <a:prstGeom prst="rect">
              <a:avLst/>
            </a:prstGeom>
          </p:spPr>
        </p:pic>
      </p:grp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3289300"/>
            <a:ext cx="1358901" cy="4445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3352800" y="2743200"/>
            <a:ext cx="20574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0" y="1790700"/>
            <a:ext cx="749300" cy="266700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 bwMode="auto">
          <a:xfrm>
            <a:off x="990600" y="1219200"/>
            <a:ext cx="7543800" cy="1981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30325" y="1245513"/>
            <a:ext cx="27247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Many ways to solve:</a:t>
            </a:r>
            <a:endParaRPr lang="en-US" sz="2200" dirty="0"/>
          </a:p>
        </p:txBody>
      </p:sp>
      <p:sp>
        <p:nvSpPr>
          <p:cNvPr id="68" name="TextBox 67"/>
          <p:cNvSpPr txBox="1"/>
          <p:nvPr/>
        </p:nvSpPr>
        <p:spPr>
          <a:xfrm>
            <a:off x="1295400" y="1800761"/>
            <a:ext cx="549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AutoNum type="arabicPeriod"/>
            </a:pPr>
            <a:r>
              <a:rPr lang="en-US" sz="2000" dirty="0" smtClean="0"/>
              <a:t>    </a:t>
            </a:r>
            <a:r>
              <a:rPr lang="en-US" sz="2000" dirty="0" err="1" smtClean="0"/>
              <a:t>upergradient</a:t>
            </a:r>
            <a:r>
              <a:rPr lang="en-US" sz="2000" dirty="0" smtClean="0"/>
              <a:t> Ascent. 	Optimal. Slow.</a:t>
            </a:r>
          </a:p>
        </p:txBody>
      </p:sp>
      <p:pic>
        <p:nvPicPr>
          <p:cNvPr id="69" name="Picture 68" descr="super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1752600"/>
            <a:ext cx="533400" cy="53340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295400" y="2286000"/>
            <a:ext cx="663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/>
            <a:r>
              <a:rPr lang="en-US" sz="2000" dirty="0" smtClean="0"/>
              <a:t>2.   Binary Search. 		Optimal for M=2. Faster.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95400" y="2743200"/>
            <a:ext cx="6301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/>
            <a:r>
              <a:rPr lang="en-US" sz="2000" dirty="0" smtClean="0"/>
              <a:t>3.   Grid-search on lambda. 	Sub-optimal. Fastest.</a:t>
            </a:r>
            <a:endParaRPr lang="en-US" sz="2000" dirty="0"/>
          </a:p>
        </p:txBody>
      </p:sp>
      <p:sp>
        <p:nvSpPr>
          <p:cNvPr id="75" name="Rectangle 74"/>
          <p:cNvSpPr/>
          <p:nvPr/>
        </p:nvSpPr>
        <p:spPr bwMode="auto">
          <a:xfrm>
            <a:off x="990600" y="1752600"/>
            <a:ext cx="7543800" cy="990600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43017" y="2069068"/>
            <a:ext cx="247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See Paper for Details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0" grpId="0"/>
      <p:bldP spid="36" grpId="0"/>
      <p:bldP spid="80" grpId="0"/>
      <p:bldP spid="80" grpId="1"/>
      <p:bldP spid="50" grpId="0" animBg="1"/>
      <p:bldP spid="17" grpId="0" animBg="1"/>
      <p:bldP spid="63" grpId="0" animBg="1"/>
      <p:bldP spid="67" grpId="0"/>
      <p:bldP spid="68" grpId="0"/>
      <p:bldP spid="73" grpId="0"/>
      <p:bldP spid="74" grpId="0"/>
      <p:bldP spid="75" grpId="0" animBg="1"/>
      <p:bldP spid="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2</a:t>
            </a:r>
            <a:r>
              <a:rPr lang="en-US" baseline="30000" dirty="0" smtClean="0"/>
              <a:t>nd</a:t>
            </a:r>
            <a:r>
              <a:rPr lang="en-US" dirty="0"/>
              <a:t>-</a:t>
            </a:r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40" y="2736032"/>
            <a:ext cx="1562100" cy="27940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 bwMode="auto">
          <a:xfrm>
            <a:off x="1143000" y="33528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85395" y="3429000"/>
            <a:ext cx="42146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Q1: How do we solve Div2Best?</a:t>
            </a:r>
            <a:endParaRPr lang="en-US" sz="2200" dirty="0"/>
          </a:p>
        </p:txBody>
      </p:sp>
      <p:sp>
        <p:nvSpPr>
          <p:cNvPr id="45" name="Rounded Rectangle 44"/>
          <p:cNvSpPr/>
          <p:nvPr/>
        </p:nvSpPr>
        <p:spPr bwMode="auto">
          <a:xfrm>
            <a:off x="1143000" y="41910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11166" y="4267200"/>
            <a:ext cx="6363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Q2: What kind of diversity functions are allowed?</a:t>
            </a:r>
            <a:endParaRPr lang="en-US" sz="2200" dirty="0"/>
          </a:p>
        </p:txBody>
      </p:sp>
      <p:sp>
        <p:nvSpPr>
          <p:cNvPr id="47" name="Rounded Rectangle 46"/>
          <p:cNvSpPr/>
          <p:nvPr/>
        </p:nvSpPr>
        <p:spPr bwMode="auto">
          <a:xfrm>
            <a:off x="1143000" y="5029200"/>
            <a:ext cx="72390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93303" y="5105400"/>
            <a:ext cx="3398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Q3: How much diversity?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685800" y="4953000"/>
            <a:ext cx="7772400" cy="9144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7699" y="5867400"/>
            <a:ext cx="23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See Paper for Details</a:t>
            </a:r>
            <a:endParaRPr lang="en-US" sz="1800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741460"/>
            <a:ext cx="3035301" cy="9271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66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257800"/>
          </a:xfrm>
        </p:spPr>
        <p:txBody>
          <a:bodyPr/>
          <a:lstStyle/>
          <a:p>
            <a:r>
              <a:rPr lang="en-US" dirty="0" smtClean="0"/>
              <a:t>[Special Case] 0</a:t>
            </a:r>
            <a:r>
              <a:rPr lang="en-US" dirty="0"/>
              <a:t>-1 </a:t>
            </a:r>
            <a:r>
              <a:rPr lang="en-US" dirty="0" smtClean="0"/>
              <a:t>Diversity         </a:t>
            </a:r>
            <a:r>
              <a:rPr lang="en-US" dirty="0"/>
              <a:t>M-Best MAP </a:t>
            </a:r>
          </a:p>
          <a:p>
            <a:pPr lvl="1"/>
            <a:r>
              <a:rPr lang="en-US" sz="1400" dirty="0" smtClean="0"/>
              <a:t>[</a:t>
            </a:r>
            <a:r>
              <a:rPr lang="en-US" sz="1400" dirty="0" err="1" smtClean="0"/>
              <a:t>Yanover</a:t>
            </a:r>
            <a:r>
              <a:rPr lang="en-US" sz="1400" dirty="0" smtClean="0"/>
              <a:t> NIPS03; </a:t>
            </a:r>
            <a:r>
              <a:rPr lang="en-US" sz="1400" dirty="0" err="1" smtClean="0"/>
              <a:t>Fromer</a:t>
            </a:r>
            <a:r>
              <a:rPr lang="en-US" sz="1400" dirty="0" smtClean="0"/>
              <a:t> NIPS09; </a:t>
            </a:r>
            <a:r>
              <a:rPr lang="en-US" sz="1400" dirty="0" err="1" smtClean="0"/>
              <a:t>Flerova</a:t>
            </a:r>
            <a:r>
              <a:rPr lang="en-US" sz="1400" dirty="0" smtClean="0"/>
              <a:t> Soft11] </a:t>
            </a:r>
            <a:endParaRPr lang="en-US" sz="1400" dirty="0"/>
          </a:p>
          <a:p>
            <a:endParaRPr lang="en-US" dirty="0" smtClean="0"/>
          </a:p>
          <a:p>
            <a:r>
              <a:rPr lang="en-US" dirty="0" smtClean="0"/>
              <a:t>[Special Case] Max Diversity         </a:t>
            </a:r>
            <a:r>
              <a:rPr lang="en-US" sz="2000" dirty="0" smtClean="0"/>
              <a:t>[Park </a:t>
            </a:r>
            <a:r>
              <a:rPr lang="en-US" sz="2000" dirty="0"/>
              <a:t>&amp; </a:t>
            </a:r>
            <a:r>
              <a:rPr lang="en-US" sz="2000" dirty="0" err="1"/>
              <a:t>Ramanan</a:t>
            </a:r>
            <a:r>
              <a:rPr lang="en-US" sz="2000" dirty="0"/>
              <a:t> </a:t>
            </a:r>
            <a:r>
              <a:rPr lang="en-US" sz="2000" dirty="0" smtClean="0"/>
              <a:t>ICCV11]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Hamming Diversity</a:t>
            </a:r>
          </a:p>
          <a:p>
            <a:endParaRPr lang="en-US" dirty="0"/>
          </a:p>
          <a:p>
            <a:r>
              <a:rPr lang="en-US" dirty="0" smtClean="0"/>
              <a:t>Cardinality Diversity</a:t>
            </a:r>
          </a:p>
          <a:p>
            <a:endParaRPr lang="en-US" dirty="0" smtClean="0"/>
          </a:p>
          <a:p>
            <a:r>
              <a:rPr lang="en-US" dirty="0" smtClean="0"/>
              <a:t>Any Diversity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327040"/>
            <a:ext cx="469900" cy="177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471820"/>
            <a:ext cx="469900" cy="177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533400" y="990600"/>
            <a:ext cx="8153400" cy="21336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200400" y="4953000"/>
            <a:ext cx="2908300" cy="457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533400" y="3810000"/>
            <a:ext cx="8077200" cy="19812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3617" y="4191000"/>
            <a:ext cx="247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See Paper for Details</a:t>
            </a:r>
            <a:endParaRPr lang="en-US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994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8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1447800"/>
            <a:ext cx="2794000" cy="533400"/>
          </a:xfrm>
          <a:prstGeom prst="rect">
            <a:avLst/>
          </a:prstGeom>
        </p:spPr>
      </p:pic>
      <p:sp>
        <p:nvSpPr>
          <p:cNvPr id="61" name="Right Brace 60"/>
          <p:cNvSpPr/>
          <p:nvPr/>
        </p:nvSpPr>
        <p:spPr bwMode="auto">
          <a:xfrm rot="5400000">
            <a:off x="4889500" y="1511300"/>
            <a:ext cx="152400" cy="787400"/>
          </a:xfrm>
          <a:prstGeom prst="rightBrac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676400" y="2133600"/>
            <a:ext cx="2971800" cy="1447800"/>
            <a:chOff x="1676400" y="2133600"/>
            <a:chExt cx="2971800" cy="1447800"/>
          </a:xfrm>
        </p:grpSpPr>
        <p:grpSp>
          <p:nvGrpSpPr>
            <p:cNvPr id="58" name="Group 57"/>
            <p:cNvGrpSpPr/>
            <p:nvPr/>
          </p:nvGrpSpPr>
          <p:grpSpPr>
            <a:xfrm>
              <a:off x="1676400" y="2473404"/>
              <a:ext cx="2384162" cy="1107996"/>
              <a:chOff x="6035938" y="990600"/>
              <a:chExt cx="2384162" cy="1107996"/>
            </a:xfrm>
          </p:grpSpPr>
          <p:sp>
            <p:nvSpPr>
              <p:cNvPr id="37" name="Double Bracket 36"/>
              <p:cNvSpPr/>
              <p:nvPr/>
            </p:nvSpPr>
            <p:spPr bwMode="auto">
              <a:xfrm>
                <a:off x="7376957" y="1003753"/>
                <a:ext cx="453232" cy="1066800"/>
              </a:xfrm>
              <a:prstGeom prst="bracketPair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462661" y="990600"/>
                <a:ext cx="27025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1</a:t>
                </a:r>
              </a:p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035938" y="1308553"/>
                <a:ext cx="11846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0    1    0    0</a:t>
                </a:r>
                <a:endParaRPr lang="en-US" dirty="0"/>
              </a:p>
            </p:txBody>
          </p:sp>
          <p:sp>
            <p:nvSpPr>
              <p:cNvPr id="41" name="Double Bracket 40"/>
              <p:cNvSpPr/>
              <p:nvPr/>
            </p:nvSpPr>
            <p:spPr bwMode="auto">
              <a:xfrm>
                <a:off x="6077589" y="1308553"/>
                <a:ext cx="1143000" cy="304800"/>
              </a:xfrm>
              <a:prstGeom prst="bracketPair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57" name="Picture 5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4"/>
                  <a:stretch>
                    <a:fillRect/>
                  </a:stretch>
                </p:blipFill>
              </mc:Choice>
              <mc:Fallback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>
              <a:xfrm>
                <a:off x="8077200" y="1377792"/>
                <a:ext cx="342900" cy="165100"/>
              </a:xfrm>
              <a:prstGeom prst="rect">
                <a:avLst/>
              </a:prstGeom>
            </p:spPr>
          </p:pic>
        </p:grpSp>
        <p:cxnSp>
          <p:nvCxnSpPr>
            <p:cNvPr id="63" name="Straight Arrow Connector 62"/>
            <p:cNvCxnSpPr/>
            <p:nvPr/>
          </p:nvCxnSpPr>
          <p:spPr bwMode="auto">
            <a:xfrm rot="10800000" flipV="1">
              <a:off x="3886200" y="2133600"/>
              <a:ext cx="762000" cy="5334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5257800" y="2133600"/>
            <a:ext cx="2743200" cy="1447800"/>
            <a:chOff x="5257800" y="2133600"/>
            <a:chExt cx="2743200" cy="1447800"/>
          </a:xfrm>
        </p:grpSpPr>
        <p:grpSp>
          <p:nvGrpSpPr>
            <p:cNvPr id="59" name="Group 58"/>
            <p:cNvGrpSpPr/>
            <p:nvPr/>
          </p:nvGrpSpPr>
          <p:grpSpPr>
            <a:xfrm>
              <a:off x="5618405" y="2473404"/>
              <a:ext cx="2382595" cy="1107996"/>
              <a:chOff x="6031970" y="2397204"/>
              <a:chExt cx="2382595" cy="1107996"/>
            </a:xfrm>
          </p:grpSpPr>
          <p:sp>
            <p:nvSpPr>
              <p:cNvPr id="46" name="Double Bracket 45"/>
              <p:cNvSpPr/>
              <p:nvPr/>
            </p:nvSpPr>
            <p:spPr bwMode="auto">
              <a:xfrm>
                <a:off x="7372989" y="2410357"/>
                <a:ext cx="453232" cy="1066800"/>
              </a:xfrm>
              <a:prstGeom prst="bracketPair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458693" y="2397204"/>
                <a:ext cx="27025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1</a:t>
                </a:r>
              </a:p>
              <a:p>
                <a:r>
                  <a:rPr lang="en-US" dirty="0" smtClean="0"/>
                  <a:t>0</a:t>
                </a:r>
              </a:p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31970" y="2715157"/>
                <a:ext cx="11846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1   0    0    0</a:t>
                </a:r>
                <a:endParaRPr lang="en-US" dirty="0"/>
              </a:p>
            </p:txBody>
          </p:sp>
          <p:sp>
            <p:nvSpPr>
              <p:cNvPr id="49" name="Double Bracket 48"/>
              <p:cNvSpPr/>
              <p:nvPr/>
            </p:nvSpPr>
            <p:spPr bwMode="auto">
              <a:xfrm>
                <a:off x="6073621" y="2715157"/>
                <a:ext cx="1143000" cy="304800"/>
              </a:xfrm>
              <a:prstGeom prst="bracketPair">
                <a:avLst/>
              </a:pr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pic>
            <p:nvPicPr>
              <p:cNvPr id="56" name="Picture 5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6"/>
                  <a:stretch>
                    <a:fillRect/>
                  </a:stretch>
                </p:blipFill>
              </mc:Choice>
              <mc:Fallback>
                <p:blipFill>
                  <a:blip r:embed="rId7"/>
                  <a:stretch>
                    <a:fillRect/>
                  </a:stretch>
                </p:blipFill>
              </mc:Fallback>
            </mc:AlternateContent>
            <p:spPr>
              <a:xfrm>
                <a:off x="8071664" y="2786832"/>
                <a:ext cx="342901" cy="177800"/>
              </a:xfrm>
              <a:prstGeom prst="rect">
                <a:avLst/>
              </a:prstGeom>
            </p:spPr>
          </p:pic>
        </p:grpSp>
        <p:cxnSp>
          <p:nvCxnSpPr>
            <p:cNvPr id="64" name="Straight Arrow Connector 63"/>
            <p:cNvCxnSpPr/>
            <p:nvPr/>
          </p:nvCxnSpPr>
          <p:spPr bwMode="auto">
            <a:xfrm>
              <a:off x="5257800" y="2133600"/>
              <a:ext cx="762000" cy="5334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Diversity Augmented Inference: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pSp>
        <p:nvGrpSpPr>
          <p:cNvPr id="7" name="Group 22"/>
          <p:cNvGrpSpPr/>
          <p:nvPr/>
        </p:nvGrpSpPr>
        <p:grpSpPr>
          <a:xfrm>
            <a:off x="3124200" y="4342124"/>
            <a:ext cx="1066800" cy="533400"/>
            <a:chOff x="3657600" y="5105400"/>
            <a:chExt cx="1066800" cy="533400"/>
          </a:xfrm>
        </p:grpSpPr>
        <p:sp>
          <p:nvSpPr>
            <p:cNvPr id="17" name="Right Brace 16"/>
            <p:cNvSpPr/>
            <p:nvPr/>
          </p:nvSpPr>
          <p:spPr bwMode="auto">
            <a:xfrm rot="5400000">
              <a:off x="4076700" y="4686300"/>
              <a:ext cx="228600" cy="1066800"/>
            </a:xfrm>
            <a:prstGeom prst="rightBrac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5600" y="5372100"/>
              <a:ext cx="177800" cy="266700"/>
            </a:xfrm>
            <a:prstGeom prst="rect">
              <a:avLst/>
            </a:prstGeom>
          </p:spPr>
        </p:pic>
      </p:grp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1447800"/>
            <a:ext cx="2794000" cy="5334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514600" y="3962400"/>
            <a:ext cx="3378201" cy="53340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133600" y="3162300"/>
            <a:ext cx="4051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Diversity Augmented Inference: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1447800"/>
            <a:ext cx="2794000" cy="533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334001" y="3429000"/>
            <a:ext cx="3200399" cy="1066800"/>
            <a:chOff x="5562601" y="4191000"/>
            <a:chExt cx="3200399" cy="1066800"/>
          </a:xfrm>
        </p:grpSpPr>
        <p:sp>
          <p:nvSpPr>
            <p:cNvPr id="20" name="TextBox 19"/>
            <p:cNvSpPr txBox="1"/>
            <p:nvPr/>
          </p:nvSpPr>
          <p:spPr>
            <a:xfrm>
              <a:off x="6377311" y="4191000"/>
              <a:ext cx="238568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Unchanged. </a:t>
              </a:r>
              <a:br>
                <a:rPr lang="en-US" sz="1600" dirty="0" smtClean="0"/>
              </a:br>
              <a:r>
                <a:rPr lang="en-US" sz="1600" dirty="0" smtClean="0"/>
                <a:t>Can still use graph-cuts!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>
              <a:stCxn id="20" idx="1"/>
            </p:cNvCxnSpPr>
            <p:nvPr/>
          </p:nvCxnSpPr>
          <p:spPr bwMode="auto">
            <a:xfrm rot="10800000" flipV="1">
              <a:off x="5562601" y="4483388"/>
              <a:ext cx="814711" cy="77441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556064" y="5562600"/>
            <a:ext cx="509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Simply edit node-terms. Reuse MAP machinery!</a:t>
            </a:r>
            <a:endParaRPr lang="en-US" sz="1800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14599" y="3276600"/>
            <a:ext cx="3124201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Applications</a:t>
            </a:r>
          </a:p>
          <a:p>
            <a:pPr lvl="1"/>
            <a:r>
              <a:rPr lang="en-US" dirty="0" smtClean="0"/>
              <a:t>Interactive Segmentation: Hamming, Cardinality (in paper)</a:t>
            </a:r>
          </a:p>
          <a:p>
            <a:pPr lvl="1"/>
            <a:r>
              <a:rPr lang="en-US" dirty="0" smtClean="0"/>
              <a:t>Pose Estimation: Hamming</a:t>
            </a:r>
          </a:p>
          <a:p>
            <a:pPr lvl="1"/>
            <a:r>
              <a:rPr lang="en-US" dirty="0" smtClean="0"/>
              <a:t>Semantic Segmentation: Hamming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Baselines:</a:t>
            </a:r>
          </a:p>
          <a:p>
            <a:pPr lvl="1"/>
            <a:r>
              <a:rPr lang="en-US" dirty="0" smtClean="0"/>
              <a:t>M-Best MAP 			(No Diversity)</a:t>
            </a:r>
          </a:p>
          <a:p>
            <a:pPr lvl="1"/>
            <a:r>
              <a:rPr lang="en-US" dirty="0" smtClean="0"/>
              <a:t>Confidence-Based Perturbation 	(No Optimization)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Metrics</a:t>
            </a:r>
          </a:p>
          <a:p>
            <a:pPr lvl="1"/>
            <a:r>
              <a:rPr lang="en-US" dirty="0" smtClean="0"/>
              <a:t>Oracle Accuracies</a:t>
            </a:r>
          </a:p>
          <a:p>
            <a:pPr lvl="2"/>
            <a:r>
              <a:rPr lang="en-US" dirty="0" smtClean="0"/>
              <a:t>User-in-the-loop; Upper-Bound 		</a:t>
            </a:r>
          </a:p>
          <a:p>
            <a:pPr lvl="1"/>
            <a:r>
              <a:rPr lang="en-US" dirty="0" smtClean="0"/>
              <a:t>Re-ranked Accuracies		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Segmentation</a:t>
            </a:r>
          </a:p>
          <a:p>
            <a:pPr lvl="1"/>
            <a:r>
              <a:rPr lang="en-US" dirty="0" smtClean="0"/>
              <a:t>Model: Color/Texture + Potts Grid CRF</a:t>
            </a:r>
          </a:p>
          <a:p>
            <a:pPr lvl="1"/>
            <a:r>
              <a:rPr lang="en-US" dirty="0" smtClean="0"/>
              <a:t>Inference: Graph-cuts</a:t>
            </a:r>
          </a:p>
          <a:p>
            <a:pPr lvl="1"/>
            <a:r>
              <a:rPr lang="en-US" dirty="0" smtClean="0"/>
              <a:t>Dataset: 50 train/</a:t>
            </a:r>
            <a:r>
              <a:rPr lang="en-US" dirty="0" err="1" smtClean="0"/>
              <a:t>val</a:t>
            </a:r>
            <a:r>
              <a:rPr lang="en-US" dirty="0" smtClean="0"/>
              <a:t>/test images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04800" y="2895600"/>
            <a:ext cx="2059459" cy="3391020"/>
            <a:chOff x="304800" y="1638180"/>
            <a:chExt cx="2059459" cy="3391020"/>
          </a:xfrm>
        </p:grpSpPr>
        <p:pic>
          <p:nvPicPr>
            <p:cNvPr id="21" name="Picture 20" descr="2007_001423_com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657600"/>
              <a:ext cx="2059459" cy="1371600"/>
            </a:xfrm>
            <a:prstGeom prst="rect">
              <a:avLst/>
            </a:prstGeom>
          </p:spPr>
        </p:pic>
        <p:pic>
          <p:nvPicPr>
            <p:cNvPr id="29" name="Picture 28" descr="2007_000042_com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1981200"/>
              <a:ext cx="2047164" cy="13716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88335" y="1638180"/>
              <a:ext cx="1832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Image + Scribbles</a:t>
              </a:r>
              <a:endParaRPr lang="en-US" sz="16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02716" y="2895600"/>
            <a:ext cx="2060284" cy="3391020"/>
            <a:chOff x="6702716" y="1638180"/>
            <a:chExt cx="2060284" cy="3391020"/>
          </a:xfrm>
        </p:grpSpPr>
        <p:pic>
          <p:nvPicPr>
            <p:cNvPr id="23" name="Picture 22" descr="2007_001423_C018_S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2716" y="3657600"/>
              <a:ext cx="2060284" cy="1371600"/>
            </a:xfrm>
            <a:prstGeom prst="rect">
              <a:avLst/>
            </a:prstGeom>
          </p:spPr>
        </p:pic>
        <p:pic>
          <p:nvPicPr>
            <p:cNvPr id="28" name="Picture 27" descr="2007_000042_C011_S06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5600" y="1981200"/>
              <a:ext cx="2048225" cy="13716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821107" y="1638180"/>
              <a:ext cx="1652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Diverse 2</a:t>
              </a:r>
              <a:r>
                <a:rPr lang="en-US" sz="1600" baseline="30000" dirty="0" smtClean="0"/>
                <a:t>nd </a:t>
              </a:r>
              <a:r>
                <a:rPr lang="en-US" sz="1600" dirty="0" smtClean="0"/>
                <a:t>Best</a:t>
              </a:r>
              <a:endParaRPr lang="en-US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69116" y="2895600"/>
            <a:ext cx="2064579" cy="3391020"/>
            <a:chOff x="4569116" y="1638180"/>
            <a:chExt cx="2064579" cy="3391020"/>
          </a:xfrm>
        </p:grpSpPr>
        <p:pic>
          <p:nvPicPr>
            <p:cNvPr id="25" name="Picture 24" descr="2007_001423_BS0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9116" y="3657600"/>
              <a:ext cx="2060284" cy="13716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871879" y="1638180"/>
              <a:ext cx="13974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</a:t>
              </a:r>
              <a:r>
                <a:rPr lang="en-US" sz="1600" baseline="30000" dirty="0" smtClean="0"/>
                <a:t>nd </a:t>
              </a:r>
              <a:r>
                <a:rPr lang="en-US" sz="1600" dirty="0" smtClean="0"/>
                <a:t>Best MAP</a:t>
              </a:r>
              <a:endParaRPr lang="en-US" sz="1600" dirty="0"/>
            </a:p>
          </p:txBody>
        </p:sp>
        <p:pic>
          <p:nvPicPr>
            <p:cNvPr id="20" name="Picture 19" descr="2007_000042_BS02_croppedfrombi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0" y="1981200"/>
              <a:ext cx="2061695" cy="137160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2438400" y="2895600"/>
            <a:ext cx="2060284" cy="3391020"/>
            <a:chOff x="2438400" y="1638180"/>
            <a:chExt cx="2060284" cy="3391020"/>
          </a:xfrm>
        </p:grpSpPr>
        <p:pic>
          <p:nvPicPr>
            <p:cNvPr id="24" name="Picture 23" descr="2007_001423_C018_S0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8400" y="3657600"/>
              <a:ext cx="2060284" cy="13716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137070" y="1638180"/>
              <a:ext cx="625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MAP</a:t>
              </a:r>
              <a:endParaRPr lang="en-US" sz="1600" dirty="0"/>
            </a:p>
          </p:txBody>
        </p:sp>
        <p:pic>
          <p:nvPicPr>
            <p:cNvPr id="36" name="Picture 35" descr="2007_000042_C011_S01_croppedfrombi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1981200"/>
              <a:ext cx="2052056" cy="137160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749073" y="6348337"/>
            <a:ext cx="1651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1-2 Nodes Flipped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711875" y="6359843"/>
            <a:ext cx="2051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100-500 Nodes Flipped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85800" y="3352800"/>
            <a:ext cx="8057723" cy="3505200"/>
            <a:chOff x="685800" y="3581400"/>
            <a:chExt cx="8057723" cy="3505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t="13326"/>
            <a:stretch>
              <a:fillRect/>
            </a:stretch>
          </p:blipFill>
          <p:spPr>
            <a:xfrm>
              <a:off x="685800" y="3581400"/>
              <a:ext cx="2823633" cy="3276600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6019800" y="3825240"/>
              <a:ext cx="2133600" cy="2651760"/>
              <a:chOff x="1371600" y="3825240"/>
              <a:chExt cx="2133600" cy="265176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 bwMode="auto">
              <a:xfrm>
                <a:off x="1371600" y="63398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 bwMode="auto">
              <a:xfrm>
                <a:off x="1752600" y="57912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 bwMode="auto">
              <a:xfrm>
                <a:off x="2133600" y="51816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 bwMode="auto">
              <a:xfrm>
                <a:off x="2133600" y="43586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 bwMode="auto">
              <a:xfrm>
                <a:off x="1676400" y="45110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 bwMode="auto">
              <a:xfrm>
                <a:off x="1447800" y="38862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 bwMode="auto">
              <a:xfrm>
                <a:off x="3291840" y="38252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 bwMode="auto">
              <a:xfrm>
                <a:off x="3124200" y="44196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 bwMode="auto">
              <a:xfrm>
                <a:off x="2682240" y="43434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 bwMode="auto">
              <a:xfrm>
                <a:off x="2399150" y="3955928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 bwMode="auto">
              <a:xfrm>
                <a:off x="2667000" y="51816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 bwMode="auto">
              <a:xfrm>
                <a:off x="2971800" y="57912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/>
            </p:nvSpPr>
            <p:spPr bwMode="auto">
              <a:xfrm>
                <a:off x="3368040" y="626364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6" name="Straight Connector 25"/>
              <p:cNvCxnSpPr>
                <a:stCxn id="12" idx="7"/>
                <a:endCxn id="13" idx="3"/>
              </p:cNvCxnSpPr>
              <p:nvPr/>
            </p:nvCxnSpPr>
            <p:spPr bwMode="auto">
              <a:xfrm rot="5400000" flipH="1" flipV="1">
                <a:off x="1404853" y="5992093"/>
                <a:ext cx="451654" cy="2840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13" idx="7"/>
                <a:endCxn id="14" idx="3"/>
              </p:cNvCxnSpPr>
              <p:nvPr/>
            </p:nvCxnSpPr>
            <p:spPr bwMode="auto">
              <a:xfrm rot="5400000" flipH="1" flipV="1">
                <a:off x="1755373" y="5412973"/>
                <a:ext cx="512614" cy="2840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3" idx="1"/>
                <a:endCxn id="22" idx="5"/>
              </p:cNvCxnSpPr>
              <p:nvPr/>
            </p:nvCxnSpPr>
            <p:spPr bwMode="auto">
              <a:xfrm rot="16200000" flipV="1">
                <a:off x="2631673" y="5451073"/>
                <a:ext cx="512614" cy="2078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4" idx="1"/>
                <a:endCxn id="23" idx="5"/>
              </p:cNvCxnSpPr>
              <p:nvPr/>
            </p:nvCxnSpPr>
            <p:spPr bwMode="auto">
              <a:xfrm rot="16200000" flipV="1">
                <a:off x="3050773" y="5946373"/>
                <a:ext cx="375454" cy="29925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14" idx="0"/>
                <a:endCxn id="15" idx="4"/>
              </p:cNvCxnSpPr>
              <p:nvPr/>
            </p:nvCxnSpPr>
            <p:spPr bwMode="auto">
              <a:xfrm rot="5400000" flipH="1" flipV="1">
                <a:off x="1859280" y="4838700"/>
                <a:ext cx="685800" cy="1588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16" idx="6"/>
                <a:endCxn id="15" idx="2"/>
              </p:cNvCxnSpPr>
              <p:nvPr/>
            </p:nvCxnSpPr>
            <p:spPr bwMode="auto">
              <a:xfrm flipV="1">
                <a:off x="1813560" y="4427220"/>
                <a:ext cx="320040" cy="15240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17" idx="4"/>
                <a:endCxn id="16" idx="1"/>
              </p:cNvCxnSpPr>
              <p:nvPr/>
            </p:nvCxnSpPr>
            <p:spPr bwMode="auto">
              <a:xfrm rot="16200000" flipH="1">
                <a:off x="1352550" y="4187189"/>
                <a:ext cx="507767" cy="180107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15" idx="5"/>
                <a:endCxn id="51" idx="1"/>
              </p:cNvCxnSpPr>
              <p:nvPr/>
            </p:nvCxnSpPr>
            <p:spPr bwMode="auto">
              <a:xfrm rot="16200000" flipH="1">
                <a:off x="2284963" y="4441423"/>
                <a:ext cx="116374" cy="18495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>
                <a:spLocks noChangeAspect="1"/>
              </p:cNvSpPr>
              <p:nvPr/>
            </p:nvSpPr>
            <p:spPr bwMode="auto">
              <a:xfrm>
                <a:off x="2415540" y="4572000"/>
                <a:ext cx="137160" cy="13716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54" name="Straight Connector 53"/>
              <p:cNvCxnSpPr>
                <a:stCxn id="21" idx="4"/>
                <a:endCxn id="51" idx="0"/>
              </p:cNvCxnSpPr>
              <p:nvPr/>
            </p:nvCxnSpPr>
            <p:spPr bwMode="auto">
              <a:xfrm rot="16200000" flipH="1">
                <a:off x="2236469" y="4324349"/>
                <a:ext cx="478912" cy="1639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20" idx="3"/>
                <a:endCxn id="51" idx="7"/>
              </p:cNvCxnSpPr>
              <p:nvPr/>
            </p:nvCxnSpPr>
            <p:spPr bwMode="auto">
              <a:xfrm rot="5400000">
                <a:off x="2551663" y="4441423"/>
                <a:ext cx="131614" cy="169714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19" idx="2"/>
                <a:endCxn id="20" idx="6"/>
              </p:cNvCxnSpPr>
              <p:nvPr/>
            </p:nvCxnSpPr>
            <p:spPr bwMode="auto">
              <a:xfrm rot="10800000">
                <a:off x="2819400" y="4411980"/>
                <a:ext cx="304800" cy="7620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18" idx="4"/>
                <a:endCxn id="19" idx="7"/>
              </p:cNvCxnSpPr>
              <p:nvPr/>
            </p:nvCxnSpPr>
            <p:spPr bwMode="auto">
              <a:xfrm rot="5400000">
                <a:off x="3062204" y="4141470"/>
                <a:ext cx="477287" cy="119147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20" idx="4"/>
                <a:endCxn id="22" idx="0"/>
              </p:cNvCxnSpPr>
              <p:nvPr/>
            </p:nvCxnSpPr>
            <p:spPr bwMode="auto">
              <a:xfrm rot="5400000">
                <a:off x="2392680" y="4823460"/>
                <a:ext cx="701040" cy="15240"/>
              </a:xfrm>
              <a:prstGeom prst="line">
                <a:avLst/>
              </a:prstGeom>
              <a:ln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3708390" y="4857690"/>
              <a:ext cx="2463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2000" dirty="0" smtClean="0"/>
                <a:t>Human Body ≠ Tree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42619" y="6809601"/>
              <a:ext cx="3300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Figure Courtesy: [Yang &amp; </a:t>
              </a:r>
              <a:r>
                <a:rPr lang="en-US" dirty="0" err="1" smtClean="0"/>
                <a:t>Ramanan</a:t>
              </a:r>
              <a:r>
                <a:rPr lang="en-US" dirty="0" smtClean="0"/>
                <a:t> ICCV ‘11]</a:t>
              </a:r>
              <a:endParaRPr lang="en-US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251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9363210"/>
              </p:ext>
            </p:extLst>
          </p:nvPr>
        </p:nvGraphicFramePr>
        <p:xfrm>
          <a:off x="1066800" y="1371600"/>
          <a:ext cx="6705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94903" y="3657600"/>
            <a:ext cx="84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</a:t>
            </a:r>
            <a:r>
              <a:rPr lang="en-US" sz="1600" dirty="0" smtClean="0"/>
              <a:t>0.05</a:t>
            </a:r>
            <a:r>
              <a:rPr lang="en-US" sz="1400" dirty="0" smtClean="0"/>
              <a:t>%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2785646"/>
            <a:ext cx="84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</a:t>
            </a:r>
            <a:r>
              <a:rPr lang="en-US" sz="1600" dirty="0" smtClean="0"/>
              <a:t>1.61</a:t>
            </a:r>
            <a:r>
              <a:rPr lang="en-US" sz="1400" dirty="0" smtClean="0"/>
              <a:t>%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66703" y="1642646"/>
            <a:ext cx="84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</a:t>
            </a:r>
            <a:r>
              <a:rPr lang="en-US" sz="1600" dirty="0" smtClean="0"/>
              <a:t>3.62</a:t>
            </a:r>
            <a:r>
              <a:rPr lang="en-US" sz="1400" dirty="0" smtClean="0"/>
              <a:t>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493957" y="5791200"/>
            <a:ext cx="833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(Oracle)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9414" y="5791200"/>
            <a:ext cx="833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(Oracle)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65757" y="5791200"/>
            <a:ext cx="833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(Oracle)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99883" y="6245423"/>
            <a:ext cx="53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M=6</a:t>
            </a:r>
            <a:endParaRPr lang="en-US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273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El"/>
        </p:bldSub>
      </p:bldGraphic>
      <p:bldP spid="8" grpId="0"/>
      <p:bldP spid="9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Pose Tracking</a:t>
            </a:r>
          </a:p>
          <a:p>
            <a:pPr lvl="1"/>
            <a:r>
              <a:rPr lang="en-US" dirty="0" smtClean="0"/>
              <a:t>Model: Mixture of Parts from [Park &amp;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</a:p>
          <a:p>
            <a:pPr lvl="1"/>
            <a:r>
              <a:rPr lang="en-US" dirty="0" smtClean="0"/>
              <a:t>Inference: Dynamic Programming</a:t>
            </a:r>
          </a:p>
          <a:p>
            <a:pPr lvl="1"/>
            <a:r>
              <a:rPr lang="en-US" dirty="0" smtClean="0"/>
              <a:t>Dataset: 4 videos, 585 frames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0" y="3584598"/>
            <a:ext cx="1835150" cy="1972879"/>
          </a:xfrm>
          <a:prstGeom prst="rect">
            <a:avLst/>
          </a:prstGeom>
        </p:spPr>
      </p:pic>
      <p:pic>
        <p:nvPicPr>
          <p:cNvPr id="12" name="Picture 11" descr="im011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279798"/>
            <a:ext cx="1693358" cy="251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279797"/>
            <a:ext cx="2438400" cy="2587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0" y="6578469"/>
            <a:ext cx="3129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[Yang &amp;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Pose Tracking </a:t>
            </a:r>
            <a:r>
              <a:rPr lang="en-US" dirty="0" err="1" smtClean="0"/>
              <a:t>w</a:t>
            </a:r>
            <a:r>
              <a:rPr lang="en-US" dirty="0" smtClean="0"/>
              <a:t>/ Chain CRF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80000"/>
          <a:stretch>
            <a:fillRect/>
          </a:stretch>
        </p:blipFill>
        <p:spPr>
          <a:xfrm>
            <a:off x="1090717" y="1676400"/>
            <a:ext cx="150008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0000" r="40000"/>
          <a:stretch>
            <a:fillRect/>
          </a:stretch>
        </p:blipFill>
        <p:spPr>
          <a:xfrm>
            <a:off x="4038600" y="1676400"/>
            <a:ext cx="150008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80000"/>
          <a:stretch>
            <a:fillRect/>
          </a:stretch>
        </p:blipFill>
        <p:spPr>
          <a:xfrm>
            <a:off x="6934200" y="1676400"/>
            <a:ext cx="1500083" cy="2286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43961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25" idx="2"/>
          </p:cNvCxnSpPr>
          <p:nvPr/>
        </p:nvCxnSpPr>
        <p:spPr>
          <a:xfrm>
            <a:off x="1828800" y="45104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Oval 13"/>
          <p:cNvSpPr/>
          <p:nvPr/>
        </p:nvSpPr>
        <p:spPr>
          <a:xfrm>
            <a:off x="1600200" y="48533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14" idx="6"/>
            <a:endCxn id="28" idx="2"/>
          </p:cNvCxnSpPr>
          <p:nvPr/>
        </p:nvCxnSpPr>
        <p:spPr>
          <a:xfrm>
            <a:off x="1828800" y="49676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Oval 18"/>
          <p:cNvSpPr/>
          <p:nvPr/>
        </p:nvSpPr>
        <p:spPr>
          <a:xfrm>
            <a:off x="1600200" y="5310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>
            <a:stCxn id="19" idx="6"/>
            <a:endCxn id="31" idx="2"/>
          </p:cNvCxnSpPr>
          <p:nvPr/>
        </p:nvCxnSpPr>
        <p:spPr>
          <a:xfrm>
            <a:off x="1828800" y="54248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Oval 24"/>
          <p:cNvSpPr/>
          <p:nvPr/>
        </p:nvSpPr>
        <p:spPr>
          <a:xfrm>
            <a:off x="4648200" y="43961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43800" y="43961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>
            <a:stCxn id="25" idx="6"/>
            <a:endCxn id="26" idx="2"/>
          </p:cNvCxnSpPr>
          <p:nvPr/>
        </p:nvCxnSpPr>
        <p:spPr>
          <a:xfrm>
            <a:off x="4876800" y="45104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" name="Oval 27"/>
          <p:cNvSpPr/>
          <p:nvPr/>
        </p:nvSpPr>
        <p:spPr>
          <a:xfrm>
            <a:off x="4648200" y="48533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43800" y="48533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>
            <a:stCxn id="28" idx="6"/>
            <a:endCxn id="29" idx="2"/>
          </p:cNvCxnSpPr>
          <p:nvPr/>
        </p:nvCxnSpPr>
        <p:spPr>
          <a:xfrm>
            <a:off x="4876800" y="49676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Oval 30"/>
          <p:cNvSpPr/>
          <p:nvPr/>
        </p:nvSpPr>
        <p:spPr>
          <a:xfrm>
            <a:off x="4648200" y="5310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43800" y="5310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>
          <a:xfrm>
            <a:off x="4876800" y="54248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Connector 58"/>
          <p:cNvCxnSpPr>
            <a:stCxn id="19" idx="6"/>
            <a:endCxn id="28" idx="2"/>
          </p:cNvCxnSpPr>
          <p:nvPr/>
        </p:nvCxnSpPr>
        <p:spPr>
          <a:xfrm flipV="1">
            <a:off x="1828800" y="49676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Connector 61"/>
          <p:cNvCxnSpPr>
            <a:stCxn id="19" idx="6"/>
            <a:endCxn id="25" idx="2"/>
          </p:cNvCxnSpPr>
          <p:nvPr/>
        </p:nvCxnSpPr>
        <p:spPr>
          <a:xfrm flipV="1">
            <a:off x="1828800" y="4510405"/>
            <a:ext cx="28194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Connector 64"/>
          <p:cNvCxnSpPr>
            <a:stCxn id="14" idx="6"/>
            <a:endCxn id="31" idx="2"/>
          </p:cNvCxnSpPr>
          <p:nvPr/>
        </p:nvCxnSpPr>
        <p:spPr>
          <a:xfrm>
            <a:off x="1828800" y="49676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Connector 68"/>
          <p:cNvCxnSpPr>
            <a:stCxn id="14" idx="6"/>
            <a:endCxn id="25" idx="2"/>
          </p:cNvCxnSpPr>
          <p:nvPr/>
        </p:nvCxnSpPr>
        <p:spPr>
          <a:xfrm flipV="1">
            <a:off x="1828800" y="45104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Connector 71"/>
          <p:cNvCxnSpPr>
            <a:stCxn id="11" idx="6"/>
            <a:endCxn id="28" idx="2"/>
          </p:cNvCxnSpPr>
          <p:nvPr/>
        </p:nvCxnSpPr>
        <p:spPr>
          <a:xfrm>
            <a:off x="1828800" y="45104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Straight Connector 74"/>
          <p:cNvCxnSpPr>
            <a:stCxn id="11" idx="6"/>
            <a:endCxn id="31" idx="2"/>
          </p:cNvCxnSpPr>
          <p:nvPr/>
        </p:nvCxnSpPr>
        <p:spPr>
          <a:xfrm>
            <a:off x="1828800" y="4510405"/>
            <a:ext cx="28194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9" name="Straight Connector 78"/>
          <p:cNvCxnSpPr>
            <a:stCxn id="25" idx="6"/>
            <a:endCxn id="29" idx="2"/>
          </p:cNvCxnSpPr>
          <p:nvPr/>
        </p:nvCxnSpPr>
        <p:spPr>
          <a:xfrm>
            <a:off x="4876800" y="45104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2" name="Straight Connector 81"/>
          <p:cNvCxnSpPr>
            <a:stCxn id="25" idx="6"/>
            <a:endCxn id="32" idx="2"/>
          </p:cNvCxnSpPr>
          <p:nvPr/>
        </p:nvCxnSpPr>
        <p:spPr>
          <a:xfrm>
            <a:off x="4876800" y="4510405"/>
            <a:ext cx="26670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5" name="Straight Connector 84"/>
          <p:cNvCxnSpPr>
            <a:stCxn id="28" idx="6"/>
            <a:endCxn id="26" idx="2"/>
          </p:cNvCxnSpPr>
          <p:nvPr/>
        </p:nvCxnSpPr>
        <p:spPr>
          <a:xfrm flipV="1">
            <a:off x="4876800" y="45104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8" name="Straight Connector 87"/>
          <p:cNvCxnSpPr>
            <a:stCxn id="28" idx="6"/>
            <a:endCxn id="32" idx="2"/>
          </p:cNvCxnSpPr>
          <p:nvPr/>
        </p:nvCxnSpPr>
        <p:spPr>
          <a:xfrm>
            <a:off x="4876800" y="49676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1" name="Straight Connector 90"/>
          <p:cNvCxnSpPr>
            <a:stCxn id="31" idx="6"/>
            <a:endCxn id="29" idx="2"/>
          </p:cNvCxnSpPr>
          <p:nvPr/>
        </p:nvCxnSpPr>
        <p:spPr>
          <a:xfrm flipV="1">
            <a:off x="4876800" y="49676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4" name="Straight Connector 93"/>
          <p:cNvCxnSpPr>
            <a:stCxn id="31" idx="6"/>
            <a:endCxn id="26" idx="2"/>
          </p:cNvCxnSpPr>
          <p:nvPr/>
        </p:nvCxnSpPr>
        <p:spPr>
          <a:xfrm flipV="1">
            <a:off x="4876800" y="4510405"/>
            <a:ext cx="26670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7" name="Left Brace 96"/>
          <p:cNvSpPr/>
          <p:nvPr/>
        </p:nvSpPr>
        <p:spPr bwMode="auto">
          <a:xfrm>
            <a:off x="1143000" y="4267200"/>
            <a:ext cx="228600" cy="1524000"/>
          </a:xfrm>
          <a:prstGeom prst="leftBrac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96273" y="5057001"/>
            <a:ext cx="84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Best</a:t>
            </a:r>
            <a:br>
              <a:rPr lang="en-US" dirty="0" smtClean="0"/>
            </a:br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048000" y="6578469"/>
            <a:ext cx="3129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[Yang &amp;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31594" y="5562600"/>
            <a:ext cx="2930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DivMBest</a:t>
            </a:r>
            <a:r>
              <a:rPr lang="en-US" sz="2600" dirty="0" smtClean="0"/>
              <a:t> + </a:t>
            </a:r>
            <a:r>
              <a:rPr lang="en-US" sz="2600" dirty="0" err="1" smtClean="0"/>
              <a:t>Viterbi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1669929" y="5562600"/>
            <a:ext cx="9011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MAP</a:t>
            </a:r>
            <a:endParaRPr lang="en-US" sz="2600" dirty="0"/>
          </a:p>
        </p:txBody>
      </p:sp>
      <p:pic>
        <p:nvPicPr>
          <p:cNvPr id="10" name="multi2_lola1_map_mmodes_10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555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3448477"/>
              </p:ext>
            </p:extLst>
          </p:nvPr>
        </p:nvGraphicFramePr>
        <p:xfrm>
          <a:off x="990600" y="1295400"/>
          <a:ext cx="7467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05462" y="1600200"/>
            <a:ext cx="2214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DivMBest</a:t>
            </a:r>
            <a:r>
              <a:rPr lang="en-US" sz="1600" dirty="0" smtClean="0"/>
              <a:t> (Re-ranked)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9443" y="2785646"/>
            <a:ext cx="393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[Park &amp; </a:t>
            </a:r>
            <a:r>
              <a:rPr lang="en-US" sz="1600" dirty="0" err="1" smtClean="0"/>
              <a:t>Ramanan</a:t>
            </a:r>
            <a:r>
              <a:rPr lang="en-US" sz="1600" dirty="0" smtClean="0"/>
              <a:t>, ICCV ‘11] (Re-ranked)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29256" y="4343400"/>
            <a:ext cx="4176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Confidence-based Perturbation (Re-ranked)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2057400"/>
            <a:ext cx="22098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</a:t>
            </a:r>
            <a:r>
              <a:rPr lang="en-US" sz="1600" dirty="0" smtClean="0">
                <a:solidFill>
                  <a:srgbClr val="000000"/>
                </a:solidFill>
              </a:rPr>
              <a:t>3% Gain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>
            <a:off x="7733506" y="2551906"/>
            <a:ext cx="1143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04895" y="6096328"/>
            <a:ext cx="2121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Frame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8389" y="300724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PCP Accuracy</a:t>
            </a:r>
            <a:endParaRPr lang="en-US" sz="1800" dirty="0"/>
          </a:p>
        </p:txBody>
      </p:sp>
      <p:sp>
        <p:nvSpPr>
          <p:cNvPr id="23" name="Up Arrow 22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744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Sub>
          <a:bldChart bld="series"/>
        </p:bldSub>
      </p:bldGraphic>
      <p:bldP spid="10" grpId="0"/>
      <p:bldP spid="11" grpId="0"/>
      <p:bldP spid="12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Semantic Segmentation</a:t>
            </a:r>
          </a:p>
          <a:p>
            <a:pPr lvl="1"/>
            <a:r>
              <a:rPr lang="en-US" dirty="0" smtClean="0"/>
              <a:t>Model: Hierarchical CRF </a:t>
            </a:r>
            <a:r>
              <a:rPr lang="en-US" sz="1600" dirty="0" smtClean="0"/>
              <a:t>[</a:t>
            </a:r>
            <a:r>
              <a:rPr lang="en-US" sz="1600" dirty="0" err="1" smtClean="0"/>
              <a:t>Ladicky</a:t>
            </a:r>
            <a:r>
              <a:rPr lang="en-US" sz="1600" dirty="0" smtClean="0"/>
              <a:t> et al. ECCV </a:t>
            </a:r>
            <a:r>
              <a:rPr lang="fr-FR" sz="1600" dirty="0" smtClean="0"/>
              <a:t>’</a:t>
            </a:r>
            <a:r>
              <a:rPr lang="en-US" sz="1600" dirty="0" smtClean="0"/>
              <a:t>10, ICCV ‘09]</a:t>
            </a:r>
          </a:p>
          <a:p>
            <a:pPr lvl="1"/>
            <a:r>
              <a:rPr lang="en-US" dirty="0" smtClean="0"/>
              <a:t>Inference: Alpha-expansion</a:t>
            </a:r>
          </a:p>
          <a:p>
            <a:pPr lvl="1"/>
            <a:r>
              <a:rPr lang="en-US" dirty="0" smtClean="0"/>
              <a:t>Dataset</a:t>
            </a:r>
            <a:r>
              <a:rPr lang="en-US" dirty="0"/>
              <a:t>: Pascal Segmentation Challenge (VOC 2010) </a:t>
            </a:r>
            <a:endParaRPr lang="en-US" dirty="0" smtClean="0"/>
          </a:p>
          <a:p>
            <a:pPr lvl="2"/>
            <a:r>
              <a:rPr lang="en-US" dirty="0" smtClean="0"/>
              <a:t>20 categories + background; 964 train/</a:t>
            </a:r>
            <a:r>
              <a:rPr lang="en-US" dirty="0" err="1" smtClean="0"/>
              <a:t>val</a:t>
            </a:r>
            <a:r>
              <a:rPr lang="en-US" dirty="0" smtClean="0"/>
              <a:t>/test images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Picture 103" descr="hierarc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81600"/>
            <a:ext cx="5181600" cy="129687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3810000"/>
            <a:ext cx="1463040" cy="1097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160" y="3810000"/>
            <a:ext cx="1463040" cy="1097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455" y="3810000"/>
            <a:ext cx="1682945" cy="1097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5255" y="3810000"/>
            <a:ext cx="1682945" cy="1097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4313" y="6578469"/>
            <a:ext cx="3597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Image Credit: [</a:t>
            </a:r>
            <a:r>
              <a:rPr lang="en-US" dirty="0" err="1" smtClean="0"/>
              <a:t>Ladicky</a:t>
            </a:r>
            <a:r>
              <a:rPr lang="en-US" dirty="0" smtClean="0"/>
              <a:t> et al. ECCV ’10, ICCV ’09]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#3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371600"/>
            <a:ext cx="75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pic>
        <p:nvPicPr>
          <p:cNvPr id="10" name="Picture 9" descr="2008_0000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52600"/>
            <a:ext cx="1828800" cy="1371600"/>
          </a:xfrm>
          <a:prstGeom prst="rect">
            <a:avLst/>
          </a:prstGeom>
        </p:spPr>
      </p:pic>
      <p:pic>
        <p:nvPicPr>
          <p:cNvPr id="13" name="Picture 12" descr="2008_0000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648200"/>
            <a:ext cx="1499006" cy="1883172"/>
          </a:xfrm>
          <a:prstGeom prst="rect">
            <a:avLst/>
          </a:prstGeom>
        </p:spPr>
      </p:pic>
      <p:pic>
        <p:nvPicPr>
          <p:cNvPr id="19" name="Picture 18" descr="2009_0018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200400"/>
            <a:ext cx="1828800" cy="1371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429000" y="1371600"/>
            <a:ext cx="1830270" cy="5160264"/>
            <a:chOff x="3429000" y="1371600"/>
            <a:chExt cx="1830270" cy="5160264"/>
          </a:xfrm>
        </p:grpSpPr>
        <p:sp>
          <p:nvSpPr>
            <p:cNvPr id="8" name="TextBox 7"/>
            <p:cNvSpPr txBox="1"/>
            <p:nvPr/>
          </p:nvSpPr>
          <p:spPr>
            <a:xfrm>
              <a:off x="4038600" y="1371600"/>
              <a:ext cx="7358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MAP</a:t>
              </a:r>
              <a:endParaRPr lang="en-US" sz="2000" dirty="0"/>
            </a:p>
          </p:txBody>
        </p:sp>
        <p:pic>
          <p:nvPicPr>
            <p:cNvPr id="20" name="Picture 19" descr="2009_001866_S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9000" y="3200400"/>
              <a:ext cx="1830270" cy="1371600"/>
            </a:xfrm>
            <a:prstGeom prst="rect">
              <a:avLst/>
            </a:prstGeom>
          </p:spPr>
        </p:pic>
        <p:pic>
          <p:nvPicPr>
            <p:cNvPr id="3" name="Picture 2" descr="2008_000030_S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429000" y="1752600"/>
              <a:ext cx="1822480" cy="1371600"/>
            </a:xfrm>
            <a:prstGeom prst="rect">
              <a:avLst/>
            </a:prstGeom>
          </p:spPr>
        </p:pic>
        <p:pic>
          <p:nvPicPr>
            <p:cNvPr id="22" name="Picture 21" descr="2008_000048_S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57600" y="4648200"/>
              <a:ext cx="1495594" cy="188366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715000" y="1371600"/>
            <a:ext cx="1871290" cy="5160264"/>
            <a:chOff x="5715000" y="1371600"/>
            <a:chExt cx="1871290" cy="5160264"/>
          </a:xfrm>
        </p:grpSpPr>
        <p:sp>
          <p:nvSpPr>
            <p:cNvPr id="9" name="TextBox 8"/>
            <p:cNvSpPr txBox="1"/>
            <p:nvPr/>
          </p:nvSpPr>
          <p:spPr>
            <a:xfrm>
              <a:off x="5785797" y="1371600"/>
              <a:ext cx="18004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Best of 10-Div</a:t>
              </a:r>
              <a:endParaRPr lang="en-US" sz="2000" dirty="0"/>
            </a:p>
          </p:txBody>
        </p:sp>
        <p:pic>
          <p:nvPicPr>
            <p:cNvPr id="15" name="Picture 14" descr="2008_000048_S4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67400" y="4648200"/>
              <a:ext cx="1503078" cy="1883664"/>
            </a:xfrm>
            <a:prstGeom prst="rect">
              <a:avLst/>
            </a:prstGeom>
          </p:spPr>
        </p:pic>
        <p:pic>
          <p:nvPicPr>
            <p:cNvPr id="21" name="Picture 20" descr="2009_001866_S3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5000" y="3200400"/>
              <a:ext cx="1815612" cy="1371600"/>
            </a:xfrm>
            <a:prstGeom prst="rect">
              <a:avLst/>
            </a:prstGeom>
          </p:spPr>
        </p:pic>
        <p:pic>
          <p:nvPicPr>
            <p:cNvPr id="23" name="Picture 22" descr="2008_000030_S7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15000" y="1752600"/>
              <a:ext cx="1822450" cy="1371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4912146"/>
              </p:ext>
            </p:extLst>
          </p:nvPr>
        </p:nvGraphicFramePr>
        <p:xfrm>
          <a:off x="990600" y="1295400"/>
          <a:ext cx="7467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136967" y="3059627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PACAL 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3177" y="6096000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Image</a:t>
            </a:r>
            <a:endParaRPr lang="en-US" sz="1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52600" y="4757176"/>
            <a:ext cx="7086600" cy="307777"/>
            <a:chOff x="1589345" y="1947118"/>
            <a:chExt cx="7086600" cy="307777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1589345" y="2133600"/>
              <a:ext cx="6501384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8105469" y="1947118"/>
              <a:ext cx="570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MAP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219033" y="1371600"/>
            <a:ext cx="1860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604554" y="4462046"/>
            <a:ext cx="3868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Confidence-based Perturbation (Oracle)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412751" y="3886200"/>
            <a:ext cx="408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DivMBest</a:t>
            </a:r>
            <a:r>
              <a:rPr lang="en-US" sz="1600" dirty="0" smtClean="0"/>
              <a:t> (Re-ranked) [</a:t>
            </a:r>
            <a:r>
              <a:rPr lang="en-US" sz="1600" dirty="0" err="1" smtClean="0"/>
              <a:t>Yadollahpour</a:t>
            </a:r>
            <a:r>
              <a:rPr lang="en-US" sz="1600" dirty="0"/>
              <a:t> </a:t>
            </a:r>
            <a:r>
              <a:rPr lang="en-US" sz="1600" dirty="0" smtClean="0"/>
              <a:t>et al.]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562600" y="2362200"/>
            <a:ext cx="19050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22%-gain possible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>
            <a:off x="6248400" y="3352800"/>
            <a:ext cx="2895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71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4" grpId="0"/>
      <p:bldP spid="15" grpId="0"/>
      <p:bldP spid="16" grpId="0"/>
      <p:bldP spid="17" grpId="0" animBg="1"/>
      <p:bldP spid="1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models are wrong</a:t>
            </a:r>
          </a:p>
          <a:p>
            <a:endParaRPr lang="en-US" dirty="0" smtClean="0"/>
          </a:p>
          <a:p>
            <a:r>
              <a:rPr lang="en-US" dirty="0" smtClean="0"/>
              <a:t>Some beliefs are useful</a:t>
            </a:r>
          </a:p>
          <a:p>
            <a:endParaRPr lang="en-US" dirty="0" smtClean="0"/>
          </a:p>
          <a:p>
            <a:r>
              <a:rPr lang="en-US" dirty="0" err="1" smtClean="0"/>
              <a:t>DivMBest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First principled formulation for Diverse M-Best in </a:t>
            </a:r>
            <a:r>
              <a:rPr lang="en-US" dirty="0" err="1" smtClean="0"/>
              <a:t>MRFs</a:t>
            </a:r>
            <a:endParaRPr lang="en-US" dirty="0" smtClean="0"/>
          </a:p>
          <a:p>
            <a:pPr lvl="1"/>
            <a:r>
              <a:rPr lang="en-US" dirty="0" smtClean="0"/>
              <a:t>Efficient algorithm. Re-uses MAP machinery.</a:t>
            </a:r>
          </a:p>
          <a:p>
            <a:pPr lvl="1"/>
            <a:r>
              <a:rPr lang="en-US" dirty="0" smtClean="0"/>
              <a:t>Big impact possible on many applications!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 about YOUR problem. </a:t>
            </a:r>
          </a:p>
          <a:p>
            <a:endParaRPr lang="en-US" dirty="0" smtClean="0"/>
          </a:p>
          <a:p>
            <a:r>
              <a:rPr lang="en-US" dirty="0" smtClean="0"/>
              <a:t>Are you or a loved one, tired of a single solution?</a:t>
            </a:r>
          </a:p>
          <a:p>
            <a:endParaRPr lang="en-US" dirty="0" smtClean="0"/>
          </a:p>
          <a:p>
            <a:r>
              <a:rPr lang="en-US" dirty="0" smtClean="0"/>
              <a:t>If yes, then </a:t>
            </a:r>
            <a:r>
              <a:rPr lang="en-US" dirty="0" err="1" smtClean="0"/>
              <a:t>DivMBest</a:t>
            </a:r>
            <a:r>
              <a:rPr lang="en-US" dirty="0" smtClean="0"/>
              <a:t> might be right for you!</a:t>
            </a:r>
            <a:r>
              <a:rPr lang="en-US" baseline="30000" dirty="0" smtClean="0"/>
              <a:t>*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400" dirty="0" smtClean="0"/>
              <a:t>     *  </a:t>
            </a:r>
            <a:r>
              <a:rPr lang="en-US" sz="1400" dirty="0" err="1" smtClean="0"/>
              <a:t>DivMBest</a:t>
            </a:r>
            <a:r>
              <a:rPr lang="en-US" sz="1400" dirty="0" smtClean="0"/>
              <a:t> is not suited for everyone. People with perfect models, and love of continuous</a:t>
            </a:r>
            <a:br>
              <a:rPr lang="en-US" sz="1400" dirty="0" smtClean="0"/>
            </a:br>
            <a:r>
              <a:rPr lang="en-US" sz="1400" dirty="0" smtClean="0"/>
              <a:t>  variables should not use </a:t>
            </a:r>
            <a:r>
              <a:rPr lang="en-US" sz="1400" dirty="0" err="1" smtClean="0"/>
              <a:t>DivMBest</a:t>
            </a:r>
            <a:r>
              <a:rPr lang="en-US" sz="1400" dirty="0" smtClean="0"/>
              <a:t>. Consult your local optimization expert before starting</a:t>
            </a:r>
            <a:br>
              <a:rPr lang="en-US" sz="1400" dirty="0" smtClean="0"/>
            </a:br>
            <a:r>
              <a:rPr lang="en-US" sz="1400" dirty="0" smtClean="0"/>
              <a:t>  </a:t>
            </a:r>
            <a:r>
              <a:rPr lang="en-US" sz="1400" dirty="0" err="1" smtClean="0"/>
              <a:t>DivMBest</a:t>
            </a:r>
            <a:r>
              <a:rPr lang="en-US" sz="1400" dirty="0" smtClean="0"/>
              <a:t>. Please do not drive or operate heavy machinery while on </a:t>
            </a:r>
            <a:r>
              <a:rPr lang="en-US" sz="1400" dirty="0" err="1" smtClean="0"/>
              <a:t>DivMBest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36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18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350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18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grpSp>
        <p:nvGrpSpPr>
          <p:cNvPr id="17" name="Group 60"/>
          <p:cNvGrpSpPr/>
          <p:nvPr/>
        </p:nvGrpSpPr>
        <p:grpSpPr>
          <a:xfrm>
            <a:off x="1828800" y="1676400"/>
            <a:ext cx="4114800" cy="1905000"/>
            <a:chOff x="1371600" y="1295400"/>
            <a:chExt cx="4114800" cy="19050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Inherent Ambiguity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Bayes Error</a:t>
              </a:r>
              <a:endParaRPr lang="en-US" sz="1600" dirty="0"/>
            </a:p>
          </p:txBody>
        </p:sp>
      </p:grpSp>
      <p:pic>
        <p:nvPicPr>
          <p:cNvPr id="25" name="2007b.gif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886200"/>
            <a:ext cx="1371600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3886200"/>
            <a:ext cx="1649130" cy="1828800"/>
          </a:xfrm>
          <a:prstGeom prst="rect">
            <a:avLst/>
          </a:prstGeom>
        </p:spPr>
      </p:pic>
      <p:pic>
        <p:nvPicPr>
          <p:cNvPr id="27" name="Picture 26" descr="2007_000042_com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4114800"/>
            <a:ext cx="2047164" cy="1371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629400" y="3810000"/>
            <a:ext cx="2166093" cy="1905000"/>
            <a:chOff x="6629400" y="3124200"/>
            <a:chExt cx="2166093" cy="1905000"/>
          </a:xfrm>
        </p:grpSpPr>
        <p:pic>
          <p:nvPicPr>
            <p:cNvPr id="29" name="Picture 28" descr="2007_000042_C011_S0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3800" y="4191000"/>
              <a:ext cx="1251693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0" name="Group 29"/>
            <p:cNvGrpSpPr/>
            <p:nvPr/>
          </p:nvGrpSpPr>
          <p:grpSpPr>
            <a:xfrm>
              <a:off x="7543800" y="3124200"/>
              <a:ext cx="1251693" cy="838200"/>
              <a:chOff x="7315200" y="4038600"/>
              <a:chExt cx="1251693" cy="838200"/>
            </a:xfrm>
          </p:grpSpPr>
          <p:pic>
            <p:nvPicPr>
              <p:cNvPr id="35" name="Picture 34" descr="2007_000042_C011_S06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15200" y="4038600"/>
                <a:ext cx="1251693" cy="838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6" name="Rectangle 35"/>
              <p:cNvSpPr/>
              <p:nvPr/>
            </p:nvSpPr>
            <p:spPr bwMode="auto">
              <a:xfrm>
                <a:off x="7326540" y="4191000"/>
                <a:ext cx="533400" cy="6096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 bwMode="auto">
            <a:xfrm flipV="1">
              <a:off x="6629400" y="3657600"/>
              <a:ext cx="7620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629400" y="4191000"/>
              <a:ext cx="7620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864020" y="3471446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?</a:t>
              </a:r>
              <a:endParaRPr lang="en-US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8000" y="44196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?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680428" y="5723930"/>
            <a:ext cx="217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Lady looking left / </a:t>
            </a:r>
            <a:br>
              <a:rPr lang="en-US" dirty="0" smtClean="0"/>
            </a:br>
            <a:r>
              <a:rPr lang="en-US" dirty="0" smtClean="0"/>
              <a:t>Young woman looking away?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4236" y="5719465"/>
            <a:ext cx="1544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Rotating clockwise / </a:t>
            </a:r>
            <a:br>
              <a:rPr lang="en-US" dirty="0" smtClean="0"/>
            </a:br>
            <a:r>
              <a:rPr lang="en-US" dirty="0" smtClean="0"/>
              <a:t>anti-clockwise?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75636" y="5723930"/>
            <a:ext cx="1245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instance / </a:t>
            </a:r>
            <a:br>
              <a:rPr lang="en-US" dirty="0" smtClean="0"/>
            </a:br>
            <a:r>
              <a:rPr lang="en-US" dirty="0" smtClean="0"/>
              <a:t>Two instances?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rot="10800000" flipV="1">
            <a:off x="1981200" y="4805065"/>
            <a:ext cx="609600" cy="457200"/>
          </a:xfrm>
          <a:prstGeom prst="straightConnector1">
            <a:avLst/>
          </a:prstGeom>
          <a:ln w="50800"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8" name="Picture 47" descr="2007b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890665"/>
            <a:ext cx="1371600" cy="1828800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 bwMode="auto">
          <a:xfrm rot="10800000">
            <a:off x="1905000" y="4424065"/>
            <a:ext cx="457200" cy="304800"/>
          </a:xfrm>
          <a:prstGeom prst="straightConnector1">
            <a:avLst/>
          </a:prstGeom>
          <a:ln w="50800"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Curved Right Arrow 49"/>
          <p:cNvSpPr/>
          <p:nvPr/>
        </p:nvSpPr>
        <p:spPr bwMode="auto">
          <a:xfrm>
            <a:off x="533400" y="5033665"/>
            <a:ext cx="457200" cy="685800"/>
          </a:xfrm>
          <a:prstGeom prst="curv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" name="Curved Left Arrow 50"/>
          <p:cNvSpPr/>
          <p:nvPr/>
        </p:nvSpPr>
        <p:spPr bwMode="auto">
          <a:xfrm>
            <a:off x="1295400" y="5033665"/>
            <a:ext cx="457200" cy="685800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92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0">
                <p:cTn id="5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7" grpId="0"/>
      <p:bldP spid="40" grpId="0"/>
      <p:bldP spid="43" grpId="0"/>
      <p:bldP spid="50" grpId="0" animBg="1"/>
      <p:bldP spid="50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41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18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grpSp>
        <p:nvGrpSpPr>
          <p:cNvPr id="17" name="Group 60"/>
          <p:cNvGrpSpPr/>
          <p:nvPr/>
        </p:nvGrpSpPr>
        <p:grpSpPr>
          <a:xfrm>
            <a:off x="1828800" y="1676400"/>
            <a:ext cx="4114800" cy="1905000"/>
            <a:chOff x="1371600" y="1295400"/>
            <a:chExt cx="4114800" cy="19050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Inherent Ambiguity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Bayes Error</a:t>
              </a:r>
              <a:endParaRPr lang="en-US" sz="1600" dirty="0"/>
            </a:p>
          </p:txBody>
        </p:sp>
      </p:grpSp>
      <p:sp>
        <p:nvSpPr>
          <p:cNvPr id="49" name="Rounded Rectangle 48"/>
          <p:cNvSpPr/>
          <p:nvPr/>
        </p:nvSpPr>
        <p:spPr bwMode="auto">
          <a:xfrm>
            <a:off x="990600" y="1143000"/>
            <a:ext cx="7391400" cy="2590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86947" y="2590800"/>
            <a:ext cx="40761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Make Multiple Predictions!</a:t>
            </a:r>
            <a:endParaRPr lang="en-US" sz="2600" dirty="0"/>
          </a:p>
        </p:txBody>
      </p:sp>
      <p:sp>
        <p:nvSpPr>
          <p:cNvPr id="51" name="TextBox 50"/>
          <p:cNvSpPr txBox="1"/>
          <p:nvPr/>
        </p:nvSpPr>
        <p:spPr>
          <a:xfrm>
            <a:off x="990600" y="182880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Single Prediction = Uncertainty Mismanagement</a:t>
            </a:r>
            <a:endParaRPr lang="en-US" sz="2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97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368550" y="1798320"/>
            <a:ext cx="4191000" cy="2095500"/>
            <a:chOff x="2368550" y="1798320"/>
            <a:chExt cx="4191000" cy="2095500"/>
          </a:xfrm>
        </p:grpSpPr>
        <p:pic>
          <p:nvPicPr>
            <p:cNvPr id="92" name="Picture 91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0250" y="3733800"/>
              <a:ext cx="495300" cy="160020"/>
            </a:xfrm>
            <a:prstGeom prst="rect">
              <a:avLst/>
            </a:prstGeom>
          </p:spPr>
        </p:pic>
        <p:pic>
          <p:nvPicPr>
            <p:cNvPr id="53" name="Picture 52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9150" y="3478787"/>
              <a:ext cx="296334" cy="174984"/>
            </a:xfrm>
            <a:prstGeom prst="rect">
              <a:avLst/>
            </a:prstGeom>
          </p:spPr>
        </p:pic>
        <p:sp>
          <p:nvSpPr>
            <p:cNvPr id="54" name="Line 1"/>
            <p:cNvSpPr>
              <a:spLocks noChangeShapeType="1"/>
            </p:cNvSpPr>
            <p:nvPr/>
          </p:nvSpPr>
          <p:spPr bwMode="auto">
            <a:xfrm flipH="1" flipV="1">
              <a:off x="2749266" y="338524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"/>
            <p:cNvSpPr>
              <a:spLocks noChangeShapeType="1"/>
            </p:cNvSpPr>
            <p:nvPr/>
          </p:nvSpPr>
          <p:spPr bwMode="auto">
            <a:xfrm flipH="1">
              <a:off x="2749266" y="183153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"/>
            <p:cNvSpPr>
              <a:spLocks/>
            </p:cNvSpPr>
            <p:nvPr/>
          </p:nvSpPr>
          <p:spPr bwMode="auto">
            <a:xfrm>
              <a:off x="2906594" y="188561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7" name="Picture 56" descr="latex-image-1.pdf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5550" y="3361745"/>
              <a:ext cx="101600" cy="73693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8550" y="2554777"/>
              <a:ext cx="279400" cy="108372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 bwMode="auto">
            <a:xfrm>
              <a:off x="2800350" y="347878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5848350" y="3478787"/>
              <a:ext cx="298704" cy="1768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000750" y="269851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5187950" y="3478787"/>
              <a:ext cx="298704" cy="17686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289550" y="3491430"/>
              <a:ext cx="76200" cy="160751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64" name="Picture 63" descr="1403901471_d5e034b46b_se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5550" y="3478787"/>
              <a:ext cx="296334" cy="174984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 bwMode="auto">
            <a:xfrm>
              <a:off x="3816350" y="3570015"/>
              <a:ext cx="152400" cy="7802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66" name="Group 100"/>
            <p:cNvGrpSpPr/>
            <p:nvPr/>
          </p:nvGrpSpPr>
          <p:grpSpPr>
            <a:xfrm>
              <a:off x="3359150" y="3478787"/>
              <a:ext cx="304800" cy="178813"/>
              <a:chOff x="3276600" y="5181600"/>
              <a:chExt cx="457200" cy="314325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3276600" y="5181600"/>
                <a:ext cx="448056" cy="31089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32766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3429000" y="5343525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581400" y="5181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7" name="Line 4"/>
            <p:cNvSpPr>
              <a:spLocks noChangeShapeType="1"/>
            </p:cNvSpPr>
            <p:nvPr/>
          </p:nvSpPr>
          <p:spPr bwMode="auto">
            <a:xfrm flipH="1">
              <a:off x="4763069" y="1877625"/>
              <a:ext cx="7866" cy="151400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6"/>
            <p:cNvSpPr>
              <a:spLocks/>
            </p:cNvSpPr>
            <p:nvPr/>
          </p:nvSpPr>
          <p:spPr bwMode="auto">
            <a:xfrm rot="10800000" flipH="1">
              <a:off x="4716780" y="1798320"/>
              <a:ext cx="106680" cy="106680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Group 123"/>
          <p:cNvGrpSpPr/>
          <p:nvPr/>
        </p:nvGrpSpPr>
        <p:grpSpPr>
          <a:xfrm>
            <a:off x="304800" y="4648200"/>
            <a:ext cx="2137092" cy="1524000"/>
            <a:chOff x="855286" y="4036060"/>
            <a:chExt cx="2404229" cy="2364740"/>
          </a:xfrm>
        </p:grpSpPr>
        <p:sp>
          <p:nvSpPr>
            <p:cNvPr id="75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4"/>
            <p:cNvSpPr>
              <a:spLocks/>
            </p:cNvSpPr>
            <p:nvPr/>
          </p:nvSpPr>
          <p:spPr bwMode="auto">
            <a:xfrm>
              <a:off x="1015147" y="4908162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Porway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&amp; Zhu,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TU &amp; Zhu, 2002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Rich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History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77" name="Rectangle 5"/>
            <p:cNvSpPr>
              <a:spLocks/>
            </p:cNvSpPr>
            <p:nvPr/>
          </p:nvSpPr>
          <p:spPr bwMode="auto">
            <a:xfrm>
              <a:off x="1556996" y="4154297"/>
              <a:ext cx="1082619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Sampling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45527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289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383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055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051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293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817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145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7907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959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23856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577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72154" y="3082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4343400"/>
            <a:ext cx="880110" cy="10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47" grpId="0"/>
      <p:bldP spid="48" grpId="0"/>
      <p:bldP spid="49" grpId="0"/>
      <p:bldP spid="50" grpId="0"/>
      <p:bldP spid="51" grpId="0"/>
      <p:bldP spid="52" grpId="0"/>
      <p:bldP spid="68" grpId="0"/>
      <p:bldP spid="73" grpId="0"/>
      <p:bldP spid="78" grpId="0"/>
      <p:bldP spid="79" grpId="0"/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6" name="Group 123"/>
          <p:cNvGrpSpPr/>
          <p:nvPr/>
        </p:nvGrpSpPr>
        <p:grpSpPr>
          <a:xfrm>
            <a:off x="3429000" y="4648200"/>
            <a:ext cx="2137092" cy="1524000"/>
            <a:chOff x="855286" y="4036060"/>
            <a:chExt cx="2404229" cy="2364740"/>
          </a:xfrm>
        </p:grpSpPr>
        <p:sp>
          <p:nvSpPr>
            <p:cNvPr id="119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4"/>
            <p:cNvSpPr>
              <a:spLocks/>
            </p:cNvSpPr>
            <p:nvPr/>
          </p:nvSpPr>
          <p:spPr bwMode="auto">
            <a:xfrm>
              <a:off x="1015147" y="5111910"/>
              <a:ext cx="2154714" cy="73866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Flerova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2011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Fromer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et al., 2009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Yanover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et al.,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2003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122" name="Rectangle 5"/>
            <p:cNvSpPr>
              <a:spLocks/>
            </p:cNvSpPr>
            <p:nvPr/>
          </p:nvSpPr>
          <p:spPr bwMode="auto">
            <a:xfrm>
              <a:off x="1369648" y="4154297"/>
              <a:ext cx="1457313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M-Best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MAP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grpSp>
        <p:nvGrpSpPr>
          <p:cNvPr id="7" name="Group 128"/>
          <p:cNvGrpSpPr/>
          <p:nvPr/>
        </p:nvGrpSpPr>
        <p:grpSpPr>
          <a:xfrm>
            <a:off x="6171764" y="4191000"/>
            <a:ext cx="3048436" cy="1981200"/>
            <a:chOff x="5524064" y="4165600"/>
            <a:chExt cx="3048436" cy="1981200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5524064" y="4470352"/>
              <a:ext cx="2806991" cy="1676448"/>
              <a:chOff x="579" y="230"/>
              <a:chExt cx="2846" cy="1898"/>
            </a:xfrm>
          </p:grpSpPr>
          <p:sp>
            <p:nvSpPr>
              <p:cNvPr id="126" name="AutoShape 9"/>
              <p:cNvSpPr>
                <a:spLocks/>
              </p:cNvSpPr>
              <p:nvPr/>
            </p:nvSpPr>
            <p:spPr bwMode="auto">
              <a:xfrm>
                <a:off x="579" y="230"/>
                <a:ext cx="2846" cy="189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2204" y="1933"/>
                    </a:lnTo>
                    <a:lnTo>
                      <a:pt x="14137" y="529"/>
                    </a:lnTo>
                    <a:lnTo>
                      <a:pt x="14876" y="2801"/>
                    </a:lnTo>
                    <a:lnTo>
                      <a:pt x="17148" y="2063"/>
                    </a:lnTo>
                    <a:lnTo>
                      <a:pt x="17148" y="4452"/>
                    </a:lnTo>
                    <a:lnTo>
                      <a:pt x="19537" y="4452"/>
                    </a:lnTo>
                    <a:lnTo>
                      <a:pt x="18799" y="6724"/>
                    </a:lnTo>
                    <a:lnTo>
                      <a:pt x="21071" y="7463"/>
                    </a:lnTo>
                    <a:lnTo>
                      <a:pt x="19667" y="9396"/>
                    </a:lnTo>
                    <a:lnTo>
                      <a:pt x="21600" y="10800"/>
                    </a:lnTo>
                    <a:lnTo>
                      <a:pt x="19667" y="12204"/>
                    </a:lnTo>
                    <a:lnTo>
                      <a:pt x="21071" y="14137"/>
                    </a:lnTo>
                    <a:lnTo>
                      <a:pt x="18799" y="14876"/>
                    </a:lnTo>
                    <a:lnTo>
                      <a:pt x="19537" y="17148"/>
                    </a:lnTo>
                    <a:lnTo>
                      <a:pt x="17148" y="17148"/>
                    </a:lnTo>
                    <a:lnTo>
                      <a:pt x="17148" y="19537"/>
                    </a:lnTo>
                    <a:lnTo>
                      <a:pt x="14876" y="18799"/>
                    </a:lnTo>
                    <a:lnTo>
                      <a:pt x="14137" y="21071"/>
                    </a:lnTo>
                    <a:lnTo>
                      <a:pt x="12204" y="19667"/>
                    </a:lnTo>
                    <a:lnTo>
                      <a:pt x="10800" y="21600"/>
                    </a:lnTo>
                    <a:lnTo>
                      <a:pt x="9396" y="19667"/>
                    </a:lnTo>
                    <a:lnTo>
                      <a:pt x="7463" y="21071"/>
                    </a:lnTo>
                    <a:lnTo>
                      <a:pt x="6724" y="18799"/>
                    </a:lnTo>
                    <a:lnTo>
                      <a:pt x="4452" y="19537"/>
                    </a:lnTo>
                    <a:lnTo>
                      <a:pt x="4452" y="17148"/>
                    </a:lnTo>
                    <a:lnTo>
                      <a:pt x="2063" y="17148"/>
                    </a:lnTo>
                    <a:lnTo>
                      <a:pt x="2801" y="14876"/>
                    </a:lnTo>
                    <a:lnTo>
                      <a:pt x="529" y="14137"/>
                    </a:lnTo>
                    <a:lnTo>
                      <a:pt x="1933" y="12204"/>
                    </a:lnTo>
                    <a:lnTo>
                      <a:pt x="0" y="10800"/>
                    </a:lnTo>
                    <a:lnTo>
                      <a:pt x="1933" y="9396"/>
                    </a:lnTo>
                    <a:lnTo>
                      <a:pt x="529" y="7463"/>
                    </a:lnTo>
                    <a:lnTo>
                      <a:pt x="2801" y="6724"/>
                    </a:lnTo>
                    <a:lnTo>
                      <a:pt x="2063" y="4452"/>
                    </a:lnTo>
                    <a:lnTo>
                      <a:pt x="4452" y="4452"/>
                    </a:lnTo>
                    <a:lnTo>
                      <a:pt x="4452" y="2063"/>
                    </a:lnTo>
                    <a:lnTo>
                      <a:pt x="6724" y="2801"/>
                    </a:lnTo>
                    <a:lnTo>
                      <a:pt x="7463" y="529"/>
                    </a:lnTo>
                    <a:lnTo>
                      <a:pt x="9396" y="1933"/>
                    </a:lnTo>
                    <a:lnTo>
                      <a:pt x="10800" y="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66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10"/>
              <p:cNvSpPr>
                <a:spLocks/>
              </p:cNvSpPr>
              <p:nvPr/>
            </p:nvSpPr>
            <p:spPr bwMode="auto">
              <a:xfrm>
                <a:off x="1119" y="661"/>
                <a:ext cx="1922" cy="871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  <a:latin typeface="Arial" pitchFamily="1" charset="0"/>
                    <a:ea typeface="Arial" pitchFamily="1" charset="0"/>
                    <a:cs typeface="Arial" pitchFamily="1" charset="0"/>
                    <a:sym typeface="Arial" pitchFamily="1" charset="0"/>
                  </a:rPr>
                  <a:t>Ideally: </a:t>
                </a:r>
                <a:endParaRPr lang="en-US" sz="2000" dirty="0">
                  <a:solidFill>
                    <a:schemeClr val="tx1"/>
                  </a:solidFill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M-Best </a:t>
                </a:r>
                <a:r>
                  <a:rPr lang="en-US" sz="2000" dirty="0">
                    <a:solidFill>
                      <a:schemeClr val="tx1"/>
                    </a:solidFill>
                    <a:latin typeface="Arial Bold Italic" charset="0"/>
                    <a:ea typeface="Arial Bold Italic" charset="0"/>
                    <a:cs typeface="Arial Bold Italic" charset="0"/>
                    <a:sym typeface="Arial Bold Italic" charset="0"/>
                  </a:rPr>
                  <a:t>Modes</a:t>
                </a:r>
                <a:r>
                  <a:rPr lang="en-US" sz="2000" dirty="0">
                    <a:solidFill>
                      <a:schemeClr val="tx1"/>
                    </a:solidFill>
                    <a:latin typeface="Arial Bold" pitchFamily="1" charset="0"/>
                    <a:ea typeface="Arial Bold" pitchFamily="1" charset="0"/>
                    <a:cs typeface="Arial Bold" pitchFamily="1" charset="0"/>
                    <a:sym typeface="Arial Bold" pitchFamily="1" charset="0"/>
                  </a:rPr>
                  <a:t> </a:t>
                </a:r>
              </a:p>
            </p:txBody>
          </p:sp>
        </p:grpSp>
        <p:sp>
          <p:nvSpPr>
            <p:cNvPr id="128" name="Rectangle 22"/>
            <p:cNvSpPr>
              <a:spLocks/>
            </p:cNvSpPr>
            <p:nvPr/>
          </p:nvSpPr>
          <p:spPr bwMode="auto">
            <a:xfrm>
              <a:off x="7620000" y="4165600"/>
              <a:ext cx="952500" cy="1384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en-US" sz="9500" dirty="0">
                  <a:solidFill>
                    <a:srgbClr val="00F800"/>
                  </a:solidFill>
                  <a:latin typeface="Helvetica" pitchFamily="1" charset="0"/>
                  <a:ea typeface="Lucida Grande" pitchFamily="1" charset="0"/>
                  <a:cs typeface="Lucida Grande" pitchFamily="1" charset="0"/>
                  <a:sym typeface="Helvetica" pitchFamily="1" charset="0"/>
                </a:rPr>
                <a:t>✓</a:t>
              </a:r>
            </a:p>
          </p:txBody>
        </p:sp>
      </p:grpSp>
      <p:pic>
        <p:nvPicPr>
          <p:cNvPr id="92" name="Picture 9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0" y="3733800"/>
            <a:ext cx="495300" cy="160020"/>
          </a:xfrm>
          <a:prstGeom prst="rect">
            <a:avLst/>
          </a:prstGeom>
        </p:spPr>
      </p:pic>
      <p:pic>
        <p:nvPicPr>
          <p:cNvPr id="53" name="Picture 52" descr="1403901471_d5e034b46b_se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3478787"/>
            <a:ext cx="296334" cy="174984"/>
          </a:xfrm>
          <a:prstGeom prst="rect">
            <a:avLst/>
          </a:prstGeom>
        </p:spPr>
      </p:pic>
      <p:sp>
        <p:nvSpPr>
          <p:cNvPr id="54" name="Line 1"/>
          <p:cNvSpPr>
            <a:spLocks noChangeShapeType="1"/>
          </p:cNvSpPr>
          <p:nvPr/>
        </p:nvSpPr>
        <p:spPr bwMode="auto">
          <a:xfrm flipH="1" flipV="1">
            <a:off x="2749266" y="3385244"/>
            <a:ext cx="3454684" cy="6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2"/>
          <p:cNvSpPr>
            <a:spLocks noChangeShapeType="1"/>
          </p:cNvSpPr>
          <p:nvPr/>
        </p:nvSpPr>
        <p:spPr bwMode="auto">
          <a:xfrm flipH="1">
            <a:off x="2749266" y="1831538"/>
            <a:ext cx="284" cy="155370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3"/>
          <p:cNvSpPr>
            <a:spLocks/>
          </p:cNvSpPr>
          <p:nvPr/>
        </p:nvSpPr>
        <p:spPr bwMode="auto">
          <a:xfrm>
            <a:off x="2906594" y="1885610"/>
            <a:ext cx="3421893" cy="1315175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" name="Picture 56" descr="latex-image-1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50" y="3361745"/>
            <a:ext cx="101600" cy="73693"/>
          </a:xfrm>
          <a:prstGeom prst="rect">
            <a:avLst/>
          </a:prstGeom>
        </p:spPr>
      </p:pic>
      <p:pic>
        <p:nvPicPr>
          <p:cNvPr id="58" name="Picture 57" descr="latex-image-1.pd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68550" y="2554777"/>
            <a:ext cx="279400" cy="108372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 bwMode="auto">
          <a:xfrm>
            <a:off x="28003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5848350" y="3478787"/>
            <a:ext cx="298704" cy="1768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000750" y="2698511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5187950" y="3478787"/>
            <a:ext cx="298704" cy="176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5289550" y="3491430"/>
            <a:ext cx="76200" cy="16075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4" name="Picture 63" descr="1403901471_d5e034b46b_se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50" y="3478787"/>
            <a:ext cx="296334" cy="174984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 bwMode="auto">
          <a:xfrm>
            <a:off x="3816350" y="3570015"/>
            <a:ext cx="152400" cy="780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6" name="Group 100"/>
          <p:cNvGrpSpPr/>
          <p:nvPr/>
        </p:nvGrpSpPr>
        <p:grpSpPr>
          <a:xfrm>
            <a:off x="3359150" y="3478787"/>
            <a:ext cx="304800" cy="178813"/>
            <a:chOff x="3276600" y="5181600"/>
            <a:chExt cx="457200" cy="314325"/>
          </a:xfrm>
        </p:grpSpPr>
        <p:sp>
          <p:nvSpPr>
            <p:cNvPr id="69" name="Rectangle 68"/>
            <p:cNvSpPr/>
            <p:nvPr/>
          </p:nvSpPr>
          <p:spPr bwMode="auto">
            <a:xfrm>
              <a:off x="3276600" y="5181600"/>
              <a:ext cx="448056" cy="31089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2766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3429000" y="5343525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581400" y="5181600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7" name="Line 4"/>
          <p:cNvSpPr>
            <a:spLocks noChangeShapeType="1"/>
          </p:cNvSpPr>
          <p:nvPr/>
        </p:nvSpPr>
        <p:spPr bwMode="auto">
          <a:xfrm flipH="1">
            <a:off x="4763069" y="1877625"/>
            <a:ext cx="7866" cy="1514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6"/>
          <p:cNvSpPr>
            <a:spLocks/>
          </p:cNvSpPr>
          <p:nvPr/>
        </p:nvSpPr>
        <p:spPr bwMode="auto">
          <a:xfrm rot="10800000" flipH="1">
            <a:off x="4716780" y="179832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33"/>
          <p:cNvSpPr>
            <a:spLocks/>
          </p:cNvSpPr>
          <p:nvPr/>
        </p:nvSpPr>
        <p:spPr bwMode="auto">
          <a:xfrm rot="10800000" flipH="1">
            <a:off x="4800600" y="1874520"/>
            <a:ext cx="106680" cy="106680"/>
          </a:xfrm>
          <a:prstGeom prst="ellipse">
            <a:avLst/>
          </a:prstGeom>
          <a:solidFill>
            <a:srgbClr val="FF8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Oval 7"/>
          <p:cNvSpPr>
            <a:spLocks/>
          </p:cNvSpPr>
          <p:nvPr/>
        </p:nvSpPr>
        <p:spPr bwMode="auto">
          <a:xfrm rot="10800000" flipH="1">
            <a:off x="5227320" y="2133600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Oval 9"/>
          <p:cNvSpPr>
            <a:spLocks/>
          </p:cNvSpPr>
          <p:nvPr/>
        </p:nvSpPr>
        <p:spPr bwMode="auto">
          <a:xfrm rot="10800000" flipH="1">
            <a:off x="4648200" y="1874519"/>
            <a:ext cx="106680" cy="106680"/>
          </a:xfrm>
          <a:prstGeom prst="ellipse">
            <a:avLst/>
          </a:prstGeom>
          <a:solidFill>
            <a:srgbClr val="FF6666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"/>
          <p:cNvSpPr>
            <a:spLocks/>
          </p:cNvSpPr>
          <p:nvPr/>
        </p:nvSpPr>
        <p:spPr bwMode="auto">
          <a:xfrm rot="10800000" flipH="1">
            <a:off x="3855720" y="2286000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4" name="Group 123"/>
          <p:cNvGrpSpPr/>
          <p:nvPr/>
        </p:nvGrpSpPr>
        <p:grpSpPr>
          <a:xfrm>
            <a:off x="304800" y="4648200"/>
            <a:ext cx="2137092" cy="1524000"/>
            <a:chOff x="855286" y="4036060"/>
            <a:chExt cx="2404229" cy="2364740"/>
          </a:xfrm>
        </p:grpSpPr>
        <p:sp>
          <p:nvSpPr>
            <p:cNvPr id="75" name="AutoShape 3"/>
            <p:cNvSpPr>
              <a:spLocks/>
            </p:cNvSpPr>
            <p:nvPr/>
          </p:nvSpPr>
          <p:spPr bwMode="auto">
            <a:xfrm>
              <a:off x="855286" y="4036060"/>
              <a:ext cx="2404229" cy="2364740"/>
            </a:xfrm>
            <a:prstGeom prst="roundRect">
              <a:avLst>
                <a:gd name="adj" fmla="val 5639"/>
              </a:avLst>
            </a:prstGeom>
            <a:solidFill>
              <a:srgbClr val="0080FF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4"/>
            <p:cNvSpPr>
              <a:spLocks/>
            </p:cNvSpPr>
            <p:nvPr/>
          </p:nvSpPr>
          <p:spPr bwMode="auto">
            <a:xfrm>
              <a:off x="1015147" y="4908162"/>
              <a:ext cx="2154714" cy="11461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Porway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&amp; Zhu, 2011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lang="en-US" sz="1600" kern="0" dirty="0" smtClean="0">
                  <a:solidFill>
                    <a:srgbClr val="FFFFFF"/>
                  </a:solidFill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TU &amp; Zhu, 2002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Rich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1" charset="0"/>
                  <a:ea typeface="Helvetica" pitchFamily="1" charset="0"/>
                  <a:cs typeface="Helvetica" pitchFamily="1" charset="0"/>
                  <a:sym typeface="Helvetica" pitchFamily="1" charset="0"/>
                </a:rPr>
                <a:t> History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1" charset="0"/>
                <a:ea typeface="Helvetica" pitchFamily="1" charset="0"/>
                <a:cs typeface="Helvetica" pitchFamily="1" charset="0"/>
                <a:sym typeface="Helvetica" pitchFamily="1" charset="0"/>
              </a:endParaRPr>
            </a:p>
          </p:txBody>
        </p:sp>
        <p:sp>
          <p:nvSpPr>
            <p:cNvPr id="77" name="Rectangle 5"/>
            <p:cNvSpPr>
              <a:spLocks/>
            </p:cNvSpPr>
            <p:nvPr/>
          </p:nvSpPr>
          <p:spPr bwMode="auto">
            <a:xfrm>
              <a:off x="1556996" y="4154297"/>
              <a:ext cx="1082619" cy="4298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1" charset="0"/>
                  <a:ea typeface="Arial" pitchFamily="1" charset="0"/>
                  <a:cs typeface="Arial" pitchFamily="1" charset="0"/>
                  <a:sym typeface="Arial" pitchFamily="1" charset="0"/>
                </a:rPr>
                <a:t>Sampling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1" charset="0"/>
                <a:ea typeface="Arial" pitchFamily="1" charset="0"/>
                <a:cs typeface="Arial" pitchFamily="1" charset="0"/>
                <a:sym typeface="Arial" pitchFamily="1" charset="0"/>
              </a:endParaRPr>
            </a:p>
          </p:txBody>
        </p:sp>
      </p:grpSp>
      <p:sp>
        <p:nvSpPr>
          <p:cNvPr id="47" name="Oval 8"/>
          <p:cNvSpPr>
            <a:spLocks/>
          </p:cNvSpPr>
          <p:nvPr/>
        </p:nvSpPr>
        <p:spPr bwMode="auto">
          <a:xfrm rot="10800000" flipH="1">
            <a:off x="3048001" y="2941319"/>
            <a:ext cx="106680" cy="106680"/>
          </a:xfrm>
          <a:prstGeom prst="ellipse">
            <a:avLst/>
          </a:prstGeom>
          <a:solidFill>
            <a:schemeClr val="accent4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2836863" y="3255962"/>
            <a:ext cx="26987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47" idx="0"/>
          </p:cNvCxnSpPr>
          <p:nvPr/>
        </p:nvCxnSpPr>
        <p:spPr bwMode="auto">
          <a:xfrm rot="5400000">
            <a:off x="2930208" y="3218972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5400000">
            <a:off x="3099118" y="3241200"/>
            <a:ext cx="29765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rot="16200000" flipH="1">
            <a:off x="3275411" y="3277791"/>
            <a:ext cx="224629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16200000" flipH="1">
            <a:off x="3434160" y="3306364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 rot="5400000">
            <a:off x="3486627" y="3218974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 rot="5400000">
            <a:off x="3413443" y="3015775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85" idx="0"/>
          </p:cNvCxnSpPr>
          <p:nvPr/>
        </p:nvCxnSpPr>
        <p:spPr bwMode="auto">
          <a:xfrm rot="5400000">
            <a:off x="3409951" y="2887819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 bwMode="auto">
          <a:xfrm rot="5400000">
            <a:off x="3664428" y="3007043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 bwMode="auto">
          <a:xfrm rot="5400000">
            <a:off x="3970656" y="3176112"/>
            <a:ext cx="40242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 bwMode="auto">
          <a:xfrm rot="5400000">
            <a:off x="4191401" y="3250803"/>
            <a:ext cx="246853" cy="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 bwMode="auto">
          <a:xfrm rot="16200000" flipH="1">
            <a:off x="4370786" y="3287315"/>
            <a:ext cx="17383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rot="5400000">
            <a:off x="4250135" y="3023791"/>
            <a:ext cx="723106" cy="31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67" idx="0"/>
          </p:cNvCxnSpPr>
          <p:nvPr/>
        </p:nvCxnSpPr>
        <p:spPr bwMode="auto">
          <a:xfrm rot="5400000">
            <a:off x="4013654" y="2629648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 bwMode="auto">
          <a:xfrm rot="5400000">
            <a:off x="4792981" y="3230087"/>
            <a:ext cx="319878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 bwMode="auto">
          <a:xfrm rot="16200000" flipH="1">
            <a:off x="4708843" y="2958781"/>
            <a:ext cx="872329" cy="3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 bwMode="auto">
          <a:xfrm rot="5400000">
            <a:off x="4723131" y="2810984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 bwMode="auto">
          <a:xfrm rot="5400000">
            <a:off x="5051743" y="3018947"/>
            <a:ext cx="748504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 bwMode="auto">
          <a:xfrm rot="16200000" flipH="1">
            <a:off x="5351862" y="3163490"/>
            <a:ext cx="440526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 bwMode="auto">
          <a:xfrm rot="5400000">
            <a:off x="5555065" y="3214289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 bwMode="auto">
          <a:xfrm rot="5400000">
            <a:off x="5767786" y="3217461"/>
            <a:ext cx="345274" cy="63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4343400"/>
            <a:ext cx="880110" cy="100584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4343400"/>
            <a:ext cx="880110" cy="10058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90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-0.04352 L -5.55556E-7 0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217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-0.06944 L -5.55556E-7 -2.22222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347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 -0.15872 L 8.12923E-7 -2.04998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4" y="793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89" grpId="0" animBg="1"/>
      <p:bldP spid="89" grpId="1" animBg="1"/>
      <p:bldP spid="84" grpId="0" animBg="1"/>
      <p:bldP spid="84" grpId="1" animBg="1"/>
      <p:bldP spid="86" grpId="0" animBg="1"/>
      <p:bldP spid="86" grpId="1" animBg="1"/>
      <p:bldP spid="85" grpId="0" animBg="1"/>
      <p:bldP spid="85" grpId="1" animBg="1"/>
      <p:bldP spid="47" grpId="0" animBg="1"/>
      <p:bldP spid="47" grpId="1" animBg="1"/>
    </p:bld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30785</TotalTime>
  <Words>3426</Words>
  <Application>Microsoft Macintosh PowerPoint</Application>
  <PresentationFormat>On-screen Show (4:3)</PresentationFormat>
  <Paragraphs>571</Paragraphs>
  <Slides>39</Slides>
  <Notes>38</Notes>
  <HiddenSlides>0</HiddenSlides>
  <MMClips>2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pictures</vt:lpstr>
      <vt:lpstr>Blank Presentation</vt:lpstr>
      <vt:lpstr>Diverse M-Best Solutions in Markov Random Fields </vt:lpstr>
      <vt:lpstr>Local Ambiguity</vt:lpstr>
      <vt:lpstr>Problems with MAP</vt:lpstr>
      <vt:lpstr>Problems with MAP</vt:lpstr>
      <vt:lpstr>Problems with MAP</vt:lpstr>
      <vt:lpstr>Problems with MAP</vt:lpstr>
      <vt:lpstr>Problems with MAP</vt:lpstr>
      <vt:lpstr>Multiple Predictions</vt:lpstr>
      <vt:lpstr>Multiple Predictions</vt:lpstr>
      <vt:lpstr>Multiple Predictions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MAP Integer Program</vt:lpstr>
      <vt:lpstr>Diverse 2nd-Best</vt:lpstr>
      <vt:lpstr>Diverse M-Best</vt:lpstr>
      <vt:lpstr>Diverse 2nd-Best</vt:lpstr>
      <vt:lpstr>Diverse 2nd-Best</vt:lpstr>
      <vt:lpstr>Diverse 2nd-Best</vt:lpstr>
      <vt:lpstr>Diversity</vt:lpstr>
      <vt:lpstr>Hamming Diversity</vt:lpstr>
      <vt:lpstr>Hamming Diversity</vt:lpstr>
      <vt:lpstr>Hamming Diversity</vt:lpstr>
      <vt:lpstr>Experiments</vt:lpstr>
      <vt:lpstr>Experiment #1</vt:lpstr>
      <vt:lpstr>Experiment #1</vt:lpstr>
      <vt:lpstr>Experiment #2</vt:lpstr>
      <vt:lpstr>Experiment #2</vt:lpstr>
      <vt:lpstr>Experiment #2</vt:lpstr>
      <vt:lpstr>Experiment #2</vt:lpstr>
      <vt:lpstr>Experiment #3</vt:lpstr>
      <vt:lpstr>Experiment #3</vt:lpstr>
      <vt:lpstr>Experiment #3</vt:lpstr>
      <vt:lpstr>Summary</vt:lpstr>
      <vt:lpstr>Thank you!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Dhruv Batra Talk</dc:title>
  <dc:subject/>
  <dc:creator/>
  <cp:keywords/>
  <dc:description/>
  <cp:lastModifiedBy>Dhruv Batra</cp:lastModifiedBy>
  <cp:revision>1534</cp:revision>
  <cp:lastPrinted>2009-01-27T18:32:10Z</cp:lastPrinted>
  <dcterms:created xsi:type="dcterms:W3CDTF">2012-10-10T10:16:16Z</dcterms:created>
  <dcterms:modified xsi:type="dcterms:W3CDTF">2012-10-10T10:17:50Z</dcterms:modified>
  <cp:category/>
</cp:coreProperties>
</file>