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mov" ContentType="video/quicktime"/>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68.jpg" ContentType="image/png"/>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5" r:id="rId1"/>
    <p:sldMasterId id="2147483687" r:id="rId2"/>
  </p:sldMasterIdLst>
  <p:notesMasterIdLst>
    <p:notesMasterId r:id="rId112"/>
  </p:notesMasterIdLst>
  <p:handoutMasterIdLst>
    <p:handoutMasterId r:id="rId113"/>
  </p:handoutMasterIdLst>
  <p:sldIdLst>
    <p:sldId id="1256" r:id="rId3"/>
    <p:sldId id="1480" r:id="rId4"/>
    <p:sldId id="1484" r:id="rId5"/>
    <p:sldId id="1485" r:id="rId6"/>
    <p:sldId id="1481" r:id="rId7"/>
    <p:sldId id="1482" r:id="rId8"/>
    <p:sldId id="1483" r:id="rId9"/>
    <p:sldId id="1390" r:id="rId10"/>
    <p:sldId id="1399" r:id="rId11"/>
    <p:sldId id="1391" r:id="rId12"/>
    <p:sldId id="1496" r:id="rId13"/>
    <p:sldId id="1392" r:id="rId14"/>
    <p:sldId id="1393" r:id="rId15"/>
    <p:sldId id="1394" r:id="rId16"/>
    <p:sldId id="1395" r:id="rId17"/>
    <p:sldId id="1396" r:id="rId18"/>
    <p:sldId id="1397" r:id="rId19"/>
    <p:sldId id="1398" r:id="rId20"/>
    <p:sldId id="1400" r:id="rId21"/>
    <p:sldId id="1401" r:id="rId22"/>
    <p:sldId id="1402" r:id="rId23"/>
    <p:sldId id="1404" r:id="rId24"/>
    <p:sldId id="1403" r:id="rId25"/>
    <p:sldId id="1405" r:id="rId26"/>
    <p:sldId id="1406" r:id="rId27"/>
    <p:sldId id="1407" r:id="rId28"/>
    <p:sldId id="1408" r:id="rId29"/>
    <p:sldId id="1410" r:id="rId30"/>
    <p:sldId id="1409" r:id="rId31"/>
    <p:sldId id="1411" r:id="rId32"/>
    <p:sldId id="1412" r:id="rId33"/>
    <p:sldId id="1413" r:id="rId34"/>
    <p:sldId id="1414" r:id="rId35"/>
    <p:sldId id="1415" r:id="rId36"/>
    <p:sldId id="1416" r:id="rId37"/>
    <p:sldId id="1417" r:id="rId38"/>
    <p:sldId id="1418" r:id="rId39"/>
    <p:sldId id="1419" r:id="rId40"/>
    <p:sldId id="1420" r:id="rId41"/>
    <p:sldId id="1421" r:id="rId42"/>
    <p:sldId id="1422" r:id="rId43"/>
    <p:sldId id="1423" r:id="rId44"/>
    <p:sldId id="1424" r:id="rId45"/>
    <p:sldId id="1425" r:id="rId46"/>
    <p:sldId id="1426" r:id="rId47"/>
    <p:sldId id="1427" r:id="rId48"/>
    <p:sldId id="1428" r:id="rId49"/>
    <p:sldId id="1429" r:id="rId50"/>
    <p:sldId id="1430" r:id="rId51"/>
    <p:sldId id="1431" r:id="rId52"/>
    <p:sldId id="1432" r:id="rId53"/>
    <p:sldId id="1433" r:id="rId54"/>
    <p:sldId id="1434" r:id="rId55"/>
    <p:sldId id="1435" r:id="rId56"/>
    <p:sldId id="1436" r:id="rId57"/>
    <p:sldId id="1437" r:id="rId58"/>
    <p:sldId id="1438" r:id="rId59"/>
    <p:sldId id="1439" r:id="rId60"/>
    <p:sldId id="1440" r:id="rId61"/>
    <p:sldId id="1441" r:id="rId62"/>
    <p:sldId id="1442" r:id="rId63"/>
    <p:sldId id="1443" r:id="rId64"/>
    <p:sldId id="1444" r:id="rId65"/>
    <p:sldId id="1445" r:id="rId66"/>
    <p:sldId id="1446" r:id="rId67"/>
    <p:sldId id="1447" r:id="rId68"/>
    <p:sldId id="1448" r:id="rId69"/>
    <p:sldId id="1449" r:id="rId70"/>
    <p:sldId id="1450" r:id="rId71"/>
    <p:sldId id="1451" r:id="rId72"/>
    <p:sldId id="1452" r:id="rId73"/>
    <p:sldId id="1453" r:id="rId74"/>
    <p:sldId id="1454" r:id="rId75"/>
    <p:sldId id="1455" r:id="rId76"/>
    <p:sldId id="1456" r:id="rId77"/>
    <p:sldId id="1457" r:id="rId78"/>
    <p:sldId id="1458" r:id="rId79"/>
    <p:sldId id="1459" r:id="rId80"/>
    <p:sldId id="1460" r:id="rId81"/>
    <p:sldId id="1461" r:id="rId82"/>
    <p:sldId id="1462" r:id="rId83"/>
    <p:sldId id="1463" r:id="rId84"/>
    <p:sldId id="1464" r:id="rId85"/>
    <p:sldId id="1465" r:id="rId86"/>
    <p:sldId id="1497" r:id="rId87"/>
    <p:sldId id="1491" r:id="rId88"/>
    <p:sldId id="1492" r:id="rId89"/>
    <p:sldId id="1493" r:id="rId90"/>
    <p:sldId id="1494" r:id="rId91"/>
    <p:sldId id="1495" r:id="rId92"/>
    <p:sldId id="1467" r:id="rId93"/>
    <p:sldId id="1468" r:id="rId94"/>
    <p:sldId id="1486" r:id="rId95"/>
    <p:sldId id="1469" r:id="rId96"/>
    <p:sldId id="1470" r:id="rId97"/>
    <p:sldId id="1487" r:id="rId98"/>
    <p:sldId id="1488" r:id="rId99"/>
    <p:sldId id="1471" r:id="rId100"/>
    <p:sldId id="1489" r:id="rId101"/>
    <p:sldId id="1472" r:id="rId102"/>
    <p:sldId id="1474" r:id="rId103"/>
    <p:sldId id="1475" r:id="rId104"/>
    <p:sldId id="1476" r:id="rId105"/>
    <p:sldId id="1478" r:id="rId106"/>
    <p:sldId id="1479" r:id="rId107"/>
    <p:sldId id="1477" r:id="rId108"/>
    <p:sldId id="1385" r:id="rId109"/>
    <p:sldId id="1386" r:id="rId110"/>
    <p:sldId id="1382" r:id="rId111"/>
  </p:sldIdLst>
  <p:sldSz cx="9144000" cy="6858000" type="screen4x3"/>
  <p:notesSz cx="6858000" cy="9144000"/>
  <p:defaultTextStyle>
    <a:defPPr>
      <a:defRPr lang="en-US"/>
    </a:defPPr>
    <a:lvl1pPr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FFFF"/>
    <a:srgbClr val="00FF00"/>
    <a:srgbClr val="80FF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22" autoAdjust="0"/>
    <p:restoredTop sz="81456" autoAdjust="0"/>
  </p:normalViewPr>
  <p:slideViewPr>
    <p:cSldViewPr>
      <p:cViewPr varScale="1">
        <p:scale>
          <a:sx n="87" d="100"/>
          <a:sy n="87" d="100"/>
        </p:scale>
        <p:origin x="1008" y="192"/>
      </p:cViewPr>
      <p:guideLst>
        <p:guide orient="horz" pos="2160"/>
        <p:guide pos="2880"/>
      </p:guideLst>
    </p:cSldViewPr>
  </p:slideViewPr>
  <p:outlineViewPr>
    <p:cViewPr>
      <p:scale>
        <a:sx n="33" d="100"/>
        <a:sy n="33" d="100"/>
      </p:scale>
      <p:origin x="0" y="-32424"/>
    </p:cViewPr>
  </p:outlineViewPr>
  <p:notesTextViewPr>
    <p:cViewPr>
      <p:scale>
        <a:sx n="100" d="100"/>
        <a:sy n="100" d="100"/>
      </p:scale>
      <p:origin x="0" y="0"/>
    </p:cViewPr>
  </p:notesTextViewPr>
  <p:sorterViewPr>
    <p:cViewPr>
      <p:scale>
        <a:sx n="66" d="100"/>
        <a:sy n="66" d="100"/>
      </p:scale>
      <p:origin x="0" y="5120"/>
    </p:cViewPr>
  </p:sorterViewPr>
  <p:notesViewPr>
    <p:cSldViewPr>
      <p:cViewPr varScale="1">
        <p:scale>
          <a:sx n="88" d="100"/>
          <a:sy n="88" d="100"/>
        </p:scale>
        <p:origin x="-207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8" Type="http://schemas.openxmlformats.org/officeDocument/2006/relationships/slide" Target="slides/slide106.xml"/><Relationship Id="rId109" Type="http://schemas.openxmlformats.org/officeDocument/2006/relationships/slide" Target="slides/slide10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110" Type="http://schemas.openxmlformats.org/officeDocument/2006/relationships/slide" Target="slides/slide108.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111" Type="http://schemas.openxmlformats.org/officeDocument/2006/relationships/slide" Target="slides/slide109.xml"/><Relationship Id="rId112" Type="http://schemas.openxmlformats.org/officeDocument/2006/relationships/notesMaster" Target="notesMasters/notesMaster1.xml"/><Relationship Id="rId113" Type="http://schemas.openxmlformats.org/officeDocument/2006/relationships/handoutMaster" Target="handoutMasters/handoutMaster1.xml"/><Relationship Id="rId114" Type="http://schemas.openxmlformats.org/officeDocument/2006/relationships/presProps" Target="presProps.xml"/><Relationship Id="rId115" Type="http://schemas.openxmlformats.org/officeDocument/2006/relationships/viewProps" Target="viewProps.xml"/><Relationship Id="rId116" Type="http://schemas.openxmlformats.org/officeDocument/2006/relationships/theme" Target="theme/theme1.xml"/><Relationship Id="rId117"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slide" Target="slides/slide98.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7E4735-A5D0-044D-BE7E-3A4B3C0A561F}" type="datetimeFigureOut">
              <a:rPr lang="en-US" smtClean="0"/>
              <a:pPr/>
              <a:t>7/31/17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56C03F-7434-D740-BBB1-1637C88A1EC2}" type="slidenum">
              <a:rPr lang="en-US" smtClean="0"/>
              <a:pPr/>
              <a:t>‹#›</a:t>
            </a:fld>
            <a:endParaRPr lang="en-US"/>
          </a:p>
        </p:txBody>
      </p:sp>
    </p:spTree>
    <p:extLst>
      <p:ext uri="{BB962C8B-B14F-4D97-AF65-F5344CB8AC3E}">
        <p14:creationId xmlns:p14="http://schemas.microsoft.com/office/powerpoint/2010/main" val="25091637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fld id="{07DD8A4E-80D5-E442-8CCA-D5A1F77B1F24}" type="slidenum">
              <a:rPr lang="en-US"/>
              <a:pPr>
                <a:defRPr/>
              </a:pPr>
              <a:t>‹#›</a:t>
            </a:fld>
            <a:endParaRPr lang="en-US"/>
          </a:p>
        </p:txBody>
      </p:sp>
    </p:spTree>
    <p:extLst>
      <p:ext uri="{BB962C8B-B14F-4D97-AF65-F5344CB8AC3E}">
        <p14:creationId xmlns:p14="http://schemas.microsoft.com/office/powerpoint/2010/main" val="243044818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1</a:t>
            </a:fld>
            <a:endParaRPr lang="en-US"/>
          </a:p>
        </p:txBody>
      </p:sp>
    </p:spTree>
    <p:extLst>
      <p:ext uri="{BB962C8B-B14F-4D97-AF65-F5344CB8AC3E}">
        <p14:creationId xmlns:p14="http://schemas.microsoft.com/office/powerpoint/2010/main" val="1851586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So</a:t>
            </a:r>
            <a:r>
              <a:rPr lang="en-US" baseline="0" dirty="0" smtClean="0"/>
              <a:t> what are object proposals?</a:t>
            </a:r>
          </a:p>
          <a:p>
            <a:endParaRPr lang="en-US" dirty="0" smtClean="0"/>
          </a:p>
          <a:p>
            <a:r>
              <a:rPr lang="en-US" dirty="0" smtClean="0"/>
              <a:t>They are a candidate set of regions or</a:t>
            </a:r>
            <a:r>
              <a:rPr lang="en-US" baseline="0" dirty="0" smtClean="0"/>
              <a:t> boxes </a:t>
            </a:r>
            <a:r>
              <a:rPr lang="en-US" dirty="0" smtClean="0"/>
              <a:t>that may potentially contain an object. </a:t>
            </a:r>
          </a:p>
          <a:p>
            <a:endParaRPr lang="en-US" dirty="0" smtClean="0"/>
          </a:p>
          <a:p>
            <a:r>
              <a:rPr lang="en-US" dirty="0" smtClean="0"/>
              <a:t>For </a:t>
            </a:r>
            <a:r>
              <a:rPr lang="en-US" i="1" dirty="0" smtClean="0"/>
              <a:t>category-independent</a:t>
            </a:r>
            <a:r>
              <a:rPr lang="en-US" i="1" baseline="0" dirty="0" smtClean="0"/>
              <a:t> proposals, </a:t>
            </a:r>
            <a:r>
              <a:rPr lang="en-US" i="0" baseline="0" dirty="0" smtClean="0"/>
              <a:t>the goal is </a:t>
            </a:r>
            <a:r>
              <a:rPr lang="en-US" dirty="0" smtClean="0"/>
              <a:t>to cover all the objects in the image (cars, cats, cows, </a:t>
            </a:r>
            <a:r>
              <a:rPr lang="en-US" dirty="0" err="1" smtClean="0"/>
              <a:t>etc</a:t>
            </a:r>
            <a:r>
              <a:rPr lang="en-US" dirty="0" smtClean="0"/>
              <a:t>), regardless of their category.</a:t>
            </a:r>
            <a:endParaRPr lang="en-US" dirty="0"/>
          </a:p>
        </p:txBody>
      </p:sp>
      <p:sp>
        <p:nvSpPr>
          <p:cNvPr id="4" name="Slide Number Placeholder 3"/>
          <p:cNvSpPr>
            <a:spLocks noGrp="1"/>
          </p:cNvSpPr>
          <p:nvPr>
            <p:ph type="sldNum" sz="quarter" idx="10"/>
          </p:nvPr>
        </p:nvSpPr>
        <p:spPr/>
        <p:txBody>
          <a:bodyPr/>
          <a:lstStyle/>
          <a:p>
            <a:fld id="{D9E8CCC0-AD99-1943-BECB-6ACEF4A8B09B}" type="slidenum">
              <a:rPr lang="en-US" smtClean="0"/>
              <a:t>10</a:t>
            </a:fld>
            <a:endParaRPr lang="en-US"/>
          </a:p>
        </p:txBody>
      </p:sp>
    </p:spTree>
    <p:extLst>
      <p:ext uri="{BB962C8B-B14F-4D97-AF65-F5344CB8AC3E}">
        <p14:creationId xmlns:p14="http://schemas.microsoft.com/office/powerpoint/2010/main" val="1318957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So</a:t>
            </a:r>
            <a:r>
              <a:rPr lang="en-US" baseline="0" dirty="0" smtClean="0"/>
              <a:t> how can we game the evaluation protocol?</a:t>
            </a:r>
          </a:p>
          <a:p>
            <a:endParaRPr lang="en-US" dirty="0" smtClean="0"/>
          </a:p>
          <a:p>
            <a:r>
              <a:rPr lang="en-US" dirty="0" smtClean="0"/>
              <a:t>Let’s</a:t>
            </a:r>
            <a:r>
              <a:rPr lang="en-US" baseline="0" dirty="0" smtClean="0"/>
              <a:t> show that </a:t>
            </a:r>
            <a:r>
              <a:rPr lang="en-US" dirty="0" smtClean="0"/>
              <a:t>via a thought experiment. This is an image from the PASCAL 2012 detection dataset.</a:t>
            </a:r>
          </a:p>
          <a:p>
            <a:endParaRPr lang="en-US" dirty="0" smtClean="0"/>
          </a:p>
          <a:p>
            <a:r>
              <a:rPr lang="en-US" dirty="0" smtClean="0"/>
              <a:t>I am going to show you outputs of two object proposal</a:t>
            </a:r>
            <a:r>
              <a:rPr lang="en-US" baseline="0" dirty="0" smtClean="0"/>
              <a:t> methods for this image. </a:t>
            </a:r>
            <a:endParaRPr lang="en-US" dirty="0"/>
          </a:p>
        </p:txBody>
      </p:sp>
      <p:sp>
        <p:nvSpPr>
          <p:cNvPr id="4" name="Slide Number Placeholder 3"/>
          <p:cNvSpPr>
            <a:spLocks noGrp="1"/>
          </p:cNvSpPr>
          <p:nvPr>
            <p:ph type="sldNum" sz="quarter" idx="10"/>
          </p:nvPr>
        </p:nvSpPr>
        <p:spPr/>
        <p:txBody>
          <a:bodyPr/>
          <a:lstStyle/>
          <a:p>
            <a:fld id="{D9E8CCC0-AD99-1943-BECB-6ACEF4A8B09B}" type="slidenum">
              <a:rPr lang="en-US" smtClean="0"/>
              <a:t>12</a:t>
            </a:fld>
            <a:endParaRPr lang="en-US"/>
          </a:p>
        </p:txBody>
      </p:sp>
    </p:spTree>
    <p:extLst>
      <p:ext uri="{BB962C8B-B14F-4D97-AF65-F5344CB8AC3E}">
        <p14:creationId xmlns:p14="http://schemas.microsoft.com/office/powerpoint/2010/main" val="1932704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This is proposal method 1. It comes up with these 7 green boxes. Notice</a:t>
            </a:r>
            <a:r>
              <a:rPr lang="en-US" baseline="0" dirty="0" smtClean="0"/>
              <a:t> they seem to be covering the </a:t>
            </a:r>
            <a:r>
              <a:rPr lang="en-US" dirty="0" smtClean="0"/>
              <a:t>sofa, table and potted plant. </a:t>
            </a:r>
          </a:p>
          <a:p>
            <a:endParaRPr lang="en-US" dirty="0"/>
          </a:p>
        </p:txBody>
      </p:sp>
      <p:sp>
        <p:nvSpPr>
          <p:cNvPr id="4" name="Slide Number Placeholder 3"/>
          <p:cNvSpPr>
            <a:spLocks noGrp="1"/>
          </p:cNvSpPr>
          <p:nvPr>
            <p:ph type="sldNum" sz="quarter" idx="10"/>
          </p:nvPr>
        </p:nvSpPr>
        <p:spPr/>
        <p:txBody>
          <a:bodyPr/>
          <a:lstStyle/>
          <a:p>
            <a:fld id="{D9E8CCC0-AD99-1943-BECB-6ACEF4A8B09B}" type="slidenum">
              <a:rPr lang="en-US" smtClean="0"/>
              <a:t>13</a:t>
            </a:fld>
            <a:endParaRPr lang="en-US"/>
          </a:p>
        </p:txBody>
      </p:sp>
    </p:spTree>
    <p:extLst>
      <p:ext uri="{BB962C8B-B14F-4D97-AF65-F5344CB8AC3E}">
        <p14:creationId xmlns:p14="http://schemas.microsoft.com/office/powerpoint/2010/main" val="1044387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This is proposal method 2. It outputs these red boxes. </a:t>
            </a:r>
          </a:p>
          <a:p>
            <a:endParaRPr lang="en-US" dirty="0" smtClean="0"/>
          </a:p>
          <a:p>
            <a:r>
              <a:rPr lang="en-US" dirty="0" smtClean="0"/>
              <a:t>It</a:t>
            </a:r>
            <a:r>
              <a:rPr lang="en-US" baseline="0" dirty="0" smtClean="0"/>
              <a:t> misses the table but covers objects like </a:t>
            </a:r>
            <a:r>
              <a:rPr lang="en-US" dirty="0" smtClean="0"/>
              <a:t>lamps, picture frame, cushions and flower vase. </a:t>
            </a:r>
          </a:p>
          <a:p>
            <a:endParaRPr lang="en-US" dirty="0" smtClean="0"/>
          </a:p>
        </p:txBody>
      </p:sp>
      <p:sp>
        <p:nvSpPr>
          <p:cNvPr id="4" name="Slide Number Placeholder 3"/>
          <p:cNvSpPr>
            <a:spLocks noGrp="1"/>
          </p:cNvSpPr>
          <p:nvPr>
            <p:ph type="sldNum" sz="quarter" idx="10"/>
          </p:nvPr>
        </p:nvSpPr>
        <p:spPr/>
        <p:txBody>
          <a:bodyPr/>
          <a:lstStyle/>
          <a:p>
            <a:fld id="{D9E8CCC0-AD99-1943-BECB-6ACEF4A8B09B}" type="slidenum">
              <a:rPr lang="en-US" smtClean="0"/>
              <a:t>14</a:t>
            </a:fld>
            <a:endParaRPr lang="en-US"/>
          </a:p>
        </p:txBody>
      </p:sp>
    </p:spTree>
    <p:extLst>
      <p:ext uri="{BB962C8B-B14F-4D97-AF65-F5344CB8AC3E}">
        <p14:creationId xmlns:p14="http://schemas.microsoft.com/office/powerpoint/2010/main" val="769024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Now, here’s the &lt;slow</a:t>
            </a:r>
            <a:r>
              <a:rPr lang="en-US" baseline="0" dirty="0" smtClean="0"/>
              <a:t> down in pace slightly&gt; </a:t>
            </a:r>
            <a:r>
              <a:rPr lang="en-US" dirty="0" smtClean="0"/>
              <a:t>single</a:t>
            </a:r>
            <a:r>
              <a:rPr lang="en-US" baseline="0" dirty="0" smtClean="0"/>
              <a:t> most important question in our work – if you had to rate the two methods on \</a:t>
            </a:r>
            <a:r>
              <a:rPr lang="en-US" baseline="0" dirty="0" err="1" smtClean="0"/>
              <a:t>emph</a:t>
            </a:r>
            <a:r>
              <a:rPr lang="en-US" baseline="0" dirty="0" smtClean="0"/>
              <a:t>{RECALL}, note: not precision, simply recall – which one would you pick?</a:t>
            </a:r>
          </a:p>
          <a:p>
            <a:endParaRPr lang="en-US" baseline="0" dirty="0" smtClean="0"/>
          </a:p>
          <a:p>
            <a:r>
              <a:rPr lang="en-US" baseline="0" dirty="0" smtClean="0"/>
              <a:t>That is – which of the two methods do you think \</a:t>
            </a:r>
            <a:r>
              <a:rPr lang="en-US" baseline="0" dirty="0" err="1" smtClean="0"/>
              <a:t>emph</a:t>
            </a:r>
            <a:r>
              <a:rPr lang="en-US" baseline="0" dirty="0" smtClean="0"/>
              <a:t>{COVERS} more objects? Red or Green?</a:t>
            </a:r>
          </a:p>
          <a:p>
            <a:endParaRPr lang="en-US" dirty="0" smtClean="0"/>
          </a:p>
          <a:p>
            <a:r>
              <a:rPr lang="en-US" dirty="0" smtClean="0"/>
              <a:t>&lt;medium pause&gt;</a:t>
            </a:r>
          </a:p>
          <a:p>
            <a:endParaRPr lang="en-US" dirty="0" smtClean="0"/>
          </a:p>
          <a:p>
            <a:r>
              <a:rPr lang="en-US" dirty="0" smtClean="0"/>
              <a:t>This question</a:t>
            </a:r>
            <a:r>
              <a:rPr lang="en-US" baseline="0" dirty="0" smtClean="0"/>
              <a:t> feels silly, right? Clearly, Red boxes are covering more objects, right? </a:t>
            </a:r>
          </a:p>
        </p:txBody>
      </p:sp>
      <p:sp>
        <p:nvSpPr>
          <p:cNvPr id="4" name="Slide Number Placeholder 3"/>
          <p:cNvSpPr>
            <a:spLocks noGrp="1"/>
          </p:cNvSpPr>
          <p:nvPr>
            <p:ph type="sldNum" sz="quarter" idx="10"/>
          </p:nvPr>
        </p:nvSpPr>
        <p:spPr/>
        <p:txBody>
          <a:bodyPr/>
          <a:lstStyle/>
          <a:p>
            <a:fld id="{D9E8CCC0-AD99-1943-BECB-6ACEF4A8B09B}" type="slidenum">
              <a:rPr lang="en-US" smtClean="0"/>
              <a:t>15</a:t>
            </a:fld>
            <a:endParaRPr lang="en-US"/>
          </a:p>
        </p:txBody>
      </p:sp>
    </p:spTree>
    <p:extLst>
      <p:ext uri="{BB962C8B-B14F-4D97-AF65-F5344CB8AC3E}">
        <p14:creationId xmlns:p14="http://schemas.microsoft.com/office/powerpoint/2010/main" val="838274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smtClean="0"/>
              <a:t>Wrong. </a:t>
            </a:r>
          </a:p>
          <a:p>
            <a:endParaRPr lang="en-US" baseline="0" dirty="0" smtClean="0"/>
          </a:p>
          <a:p>
            <a:r>
              <a:rPr lang="en-US" baseline="0" dirty="0" smtClean="0"/>
              <a:t>Counter-intuitively, under the current evaluation protocol for object proposals, method 1 (green) is declared to be the winner.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9E8CCC0-AD99-1943-BECB-6ACEF4A8B09B}" type="slidenum">
              <a:rPr lang="en-US" smtClean="0"/>
              <a:t>16</a:t>
            </a:fld>
            <a:endParaRPr lang="en-US"/>
          </a:p>
        </p:txBody>
      </p:sp>
    </p:spTree>
    <p:extLst>
      <p:ext uri="{BB962C8B-B14F-4D97-AF65-F5344CB8AC3E}">
        <p14:creationId xmlns:p14="http://schemas.microsoft.com/office/powerpoint/2010/main" val="1327516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It means</a:t>
            </a:r>
            <a:r>
              <a:rPr lang="en-US" baseline="0" dirty="0" smtClean="0"/>
              <a:t> this. Currently evaluating on datasets like PASCAL that are only partially annotated. </a:t>
            </a:r>
          </a:p>
          <a:p>
            <a:endParaRPr lang="en-US" dirty="0" smtClean="0"/>
          </a:p>
          <a:p>
            <a:r>
              <a:rPr lang="en-US" dirty="0" smtClean="0"/>
              <a:t>On this image,</a:t>
            </a:r>
            <a:r>
              <a:rPr lang="en-US" baseline="0" dirty="0" smtClean="0"/>
              <a:t> only 3 PASCAL categories are annotated (sofa, table, potted plant)</a:t>
            </a:r>
            <a:r>
              <a:rPr lang="en-US" dirty="0" smtClean="0"/>
              <a:t>. So the evaluation protocol only checks if objects of 3 categories</a:t>
            </a:r>
            <a:r>
              <a:rPr lang="en-US" baseline="0" dirty="0" smtClean="0"/>
              <a:t> are covered by the proposals.</a:t>
            </a:r>
            <a:endParaRPr lang="en-US" dirty="0" smtClean="0"/>
          </a:p>
        </p:txBody>
      </p:sp>
      <p:sp>
        <p:nvSpPr>
          <p:cNvPr id="4" name="Slide Number Placeholder 3"/>
          <p:cNvSpPr>
            <a:spLocks noGrp="1"/>
          </p:cNvSpPr>
          <p:nvPr>
            <p:ph type="sldNum" sz="quarter" idx="10"/>
          </p:nvPr>
        </p:nvSpPr>
        <p:spPr/>
        <p:txBody>
          <a:bodyPr/>
          <a:lstStyle/>
          <a:p>
            <a:fld id="{D9E8CCC0-AD99-1943-BECB-6ACEF4A8B09B}" type="slidenum">
              <a:rPr lang="en-US" smtClean="0"/>
              <a:t>17</a:t>
            </a:fld>
            <a:endParaRPr lang="en-US"/>
          </a:p>
        </p:txBody>
      </p:sp>
    </p:spTree>
    <p:extLst>
      <p:ext uri="{BB962C8B-B14F-4D97-AF65-F5344CB8AC3E}">
        <p14:creationId xmlns:p14="http://schemas.microsoft.com/office/powerpoint/2010/main" val="127445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If a proposal method covers</a:t>
            </a:r>
            <a:r>
              <a:rPr lang="en-US" baseline="0" dirty="0" smtClean="0"/>
              <a:t> </a:t>
            </a:r>
            <a:r>
              <a:rPr lang="en-US" i="1" baseline="0" dirty="0" smtClean="0"/>
              <a:t>any other object</a:t>
            </a:r>
            <a:r>
              <a:rPr lang="en-US" i="0" baseline="0" dirty="0" smtClean="0"/>
              <a:t> – picture frame, lamp, fireplace – it gets no reward, in fact gets penalized for finding these objects. And </a:t>
            </a:r>
            <a:r>
              <a:rPr lang="en-US" i="0" baseline="0" dirty="0" err="1" smtClean="0"/>
              <a:t>emph</a:t>
            </a:r>
            <a:r>
              <a:rPr lang="en-US" i="0" baseline="0" dirty="0" smtClean="0"/>
              <a:t>{that} is the problem.</a:t>
            </a:r>
            <a:endParaRPr lang="en-US" dirty="0"/>
          </a:p>
        </p:txBody>
      </p:sp>
      <p:sp>
        <p:nvSpPr>
          <p:cNvPr id="4" name="Slide Number Placeholder 3"/>
          <p:cNvSpPr>
            <a:spLocks noGrp="1"/>
          </p:cNvSpPr>
          <p:nvPr>
            <p:ph type="sldNum" sz="quarter" idx="10"/>
          </p:nvPr>
        </p:nvSpPr>
        <p:spPr/>
        <p:txBody>
          <a:bodyPr/>
          <a:lstStyle/>
          <a:p>
            <a:fld id="{D9E8CCC0-AD99-1943-BECB-6ACEF4A8B09B}" type="slidenum">
              <a:rPr lang="en-US" smtClean="0"/>
              <a:t>18</a:t>
            </a:fld>
            <a:endParaRPr lang="en-US"/>
          </a:p>
        </p:txBody>
      </p:sp>
    </p:spTree>
    <p:extLst>
      <p:ext uri="{BB962C8B-B14F-4D97-AF65-F5344CB8AC3E}">
        <p14:creationId xmlns:p14="http://schemas.microsoft.com/office/powerpoint/2010/main" val="767710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smtClean="0"/>
              <a:t>Now that you know the problem, how do you game the protocol and get your paper accepted? </a:t>
            </a:r>
          </a:p>
          <a:p>
            <a:endParaRPr lang="en-US" baseline="0" dirty="0" smtClean="0"/>
          </a:p>
          <a:p>
            <a:r>
              <a:rPr lang="en-US" baseline="0" dirty="0" smtClean="0"/>
              <a:t>You train a DMP – a detector masquerading as a proposal generator</a:t>
            </a:r>
          </a:p>
        </p:txBody>
      </p:sp>
      <p:sp>
        <p:nvSpPr>
          <p:cNvPr id="4" name="Slide Number Placeholder 3"/>
          <p:cNvSpPr>
            <a:spLocks noGrp="1"/>
          </p:cNvSpPr>
          <p:nvPr>
            <p:ph type="sldNum" sz="quarter" idx="10"/>
          </p:nvPr>
        </p:nvSpPr>
        <p:spPr/>
        <p:txBody>
          <a:bodyPr/>
          <a:lstStyle/>
          <a:p>
            <a:fld id="{D9E8CCC0-AD99-1943-BECB-6ACEF4A8B09B}" type="slidenum">
              <a:rPr lang="en-US" smtClean="0"/>
              <a:t>19</a:t>
            </a:fld>
            <a:endParaRPr lang="en-US"/>
          </a:p>
        </p:txBody>
      </p:sp>
    </p:spTree>
    <p:extLst>
      <p:ext uri="{BB962C8B-B14F-4D97-AF65-F5344CB8AC3E}">
        <p14:creationId xmlns:p14="http://schemas.microsoft.com/office/powerpoint/2010/main" val="1620308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smtClean="0"/>
              <a:t>basically train a detector for the categories annotated in your dataset (say PASCAL). Run these detectors on an image. </a:t>
            </a:r>
          </a:p>
          <a:p>
            <a:r>
              <a:rPr lang="en-US" baseline="0" dirty="0" smtClean="0"/>
              <a:t>Gather all the top-M detections and call them your proposals. That’s how you game the protocol.</a:t>
            </a:r>
          </a:p>
          <a:p>
            <a:endParaRPr lang="en-US" baseline="0" dirty="0" smtClean="0"/>
          </a:p>
        </p:txBody>
      </p:sp>
      <p:sp>
        <p:nvSpPr>
          <p:cNvPr id="4" name="Slide Number Placeholder 3"/>
          <p:cNvSpPr>
            <a:spLocks noGrp="1"/>
          </p:cNvSpPr>
          <p:nvPr>
            <p:ph type="sldNum" sz="quarter" idx="10"/>
          </p:nvPr>
        </p:nvSpPr>
        <p:spPr/>
        <p:txBody>
          <a:bodyPr/>
          <a:lstStyle/>
          <a:p>
            <a:fld id="{D9E8CCC0-AD99-1943-BECB-6ACEF4A8B09B}" type="slidenum">
              <a:rPr lang="en-US" smtClean="0"/>
              <a:t>20</a:t>
            </a:fld>
            <a:endParaRPr lang="en-US"/>
          </a:p>
        </p:txBody>
      </p:sp>
    </p:spTree>
    <p:extLst>
      <p:ext uri="{BB962C8B-B14F-4D97-AF65-F5344CB8AC3E}">
        <p14:creationId xmlns:p14="http://schemas.microsoft.com/office/powerpoint/2010/main" val="434341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2</a:t>
            </a:fld>
            <a:endParaRPr lang="en-US"/>
          </a:p>
        </p:txBody>
      </p:sp>
    </p:spTree>
    <p:extLst>
      <p:ext uri="{BB962C8B-B14F-4D97-AF65-F5344CB8AC3E}">
        <p14:creationId xmlns:p14="http://schemas.microsoft.com/office/powerpoint/2010/main" val="1468133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smtClean="0"/>
              <a:t>And this will outperform </a:t>
            </a:r>
            <a:r>
              <a:rPr lang="en-US" i="1" baseline="0" dirty="0" smtClean="0"/>
              <a:t>EVERY SINGLE CATEGORY-INDEPENDENT PROPOSAL METHOD</a:t>
            </a:r>
            <a:r>
              <a:rPr lang="en-US" i="0" baseline="0" dirty="0" smtClean="0"/>
              <a:t> out there. </a:t>
            </a:r>
          </a:p>
        </p:txBody>
      </p:sp>
      <p:sp>
        <p:nvSpPr>
          <p:cNvPr id="4" name="Slide Number Placeholder 3"/>
          <p:cNvSpPr>
            <a:spLocks noGrp="1"/>
          </p:cNvSpPr>
          <p:nvPr>
            <p:ph type="sldNum" sz="quarter" idx="10"/>
          </p:nvPr>
        </p:nvSpPr>
        <p:spPr/>
        <p:txBody>
          <a:bodyPr/>
          <a:lstStyle/>
          <a:p>
            <a:fld id="{D9E8CCC0-AD99-1943-BECB-6ACEF4A8B09B}" type="slidenum">
              <a:rPr lang="en-US" smtClean="0"/>
              <a:t>21</a:t>
            </a:fld>
            <a:endParaRPr lang="en-US"/>
          </a:p>
        </p:txBody>
      </p:sp>
    </p:spTree>
    <p:extLst>
      <p:ext uri="{BB962C8B-B14F-4D97-AF65-F5344CB8AC3E}">
        <p14:creationId xmlns:p14="http://schemas.microsoft.com/office/powerpoint/2010/main" val="807742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smtClean="0"/>
              <a:t>If you want to know how to fix this flaw, or your get your papers accepted by less nefarious means, please come visit our poster!</a:t>
            </a:r>
          </a:p>
        </p:txBody>
      </p:sp>
      <p:sp>
        <p:nvSpPr>
          <p:cNvPr id="4" name="Slide Number Placeholder 3"/>
          <p:cNvSpPr>
            <a:spLocks noGrp="1"/>
          </p:cNvSpPr>
          <p:nvPr>
            <p:ph type="sldNum" sz="quarter" idx="10"/>
          </p:nvPr>
        </p:nvSpPr>
        <p:spPr/>
        <p:txBody>
          <a:bodyPr/>
          <a:lstStyle/>
          <a:p>
            <a:fld id="{D9E8CCC0-AD99-1943-BECB-6ACEF4A8B09B}" type="slidenum">
              <a:rPr lang="en-US" smtClean="0"/>
              <a:t>23</a:t>
            </a:fld>
            <a:endParaRPr lang="en-US"/>
          </a:p>
        </p:txBody>
      </p:sp>
    </p:spTree>
    <p:extLst>
      <p:ext uri="{BB962C8B-B14F-4D97-AF65-F5344CB8AC3E}">
        <p14:creationId xmlns:p14="http://schemas.microsoft.com/office/powerpoint/2010/main" val="1186164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24</a:t>
            </a:fld>
            <a:endParaRPr lang="en-US"/>
          </a:p>
        </p:txBody>
      </p:sp>
    </p:spTree>
    <p:extLst>
      <p:ext uri="{BB962C8B-B14F-4D97-AF65-F5344CB8AC3E}">
        <p14:creationId xmlns:p14="http://schemas.microsoft.com/office/powerpoint/2010/main" val="326519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B2D6150C-E825-41EA-B220-5D5AD84979FA}" type="slidenum">
              <a:rPr lang="en-IN" smtClean="0"/>
              <a:t>25</a:t>
            </a:fld>
            <a:endParaRPr lang="en-IN"/>
          </a:p>
        </p:txBody>
      </p:sp>
    </p:spTree>
    <p:extLst>
      <p:ext uri="{BB962C8B-B14F-4D97-AF65-F5344CB8AC3E}">
        <p14:creationId xmlns:p14="http://schemas.microsoft.com/office/powerpoint/2010/main" val="2088805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61</a:t>
            </a:fld>
            <a:endParaRPr lang="en-US"/>
          </a:p>
        </p:txBody>
      </p:sp>
    </p:spTree>
    <p:extLst>
      <p:ext uri="{BB962C8B-B14F-4D97-AF65-F5344CB8AC3E}">
        <p14:creationId xmlns:p14="http://schemas.microsoft.com/office/powerpoint/2010/main" val="1196424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62</a:t>
            </a:fld>
            <a:endParaRPr lang="en-US"/>
          </a:p>
        </p:txBody>
      </p:sp>
    </p:spTree>
    <p:extLst>
      <p:ext uri="{BB962C8B-B14F-4D97-AF65-F5344CB8AC3E}">
        <p14:creationId xmlns:p14="http://schemas.microsoft.com/office/powerpoint/2010/main" val="10327999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77</a:t>
            </a:fld>
            <a:endParaRPr lang="en-US"/>
          </a:p>
        </p:txBody>
      </p:sp>
    </p:spTree>
    <p:extLst>
      <p:ext uri="{BB962C8B-B14F-4D97-AF65-F5344CB8AC3E}">
        <p14:creationId xmlns:p14="http://schemas.microsoft.com/office/powerpoint/2010/main" val="1131867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84</a:t>
            </a:fld>
            <a:endParaRPr lang="en-US"/>
          </a:p>
        </p:txBody>
      </p:sp>
    </p:spTree>
    <p:extLst>
      <p:ext uri="{BB962C8B-B14F-4D97-AF65-F5344CB8AC3E}">
        <p14:creationId xmlns:p14="http://schemas.microsoft.com/office/powerpoint/2010/main" val="2068708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74261D-8EA8-5047-BA07-5E7E7723387C}" type="slidenum">
              <a:rPr lang="en-US" smtClean="0"/>
              <a:t>86</a:t>
            </a:fld>
            <a:endParaRPr lang="en-US"/>
          </a:p>
        </p:txBody>
      </p:sp>
    </p:spTree>
    <p:extLst>
      <p:ext uri="{BB962C8B-B14F-4D97-AF65-F5344CB8AC3E}">
        <p14:creationId xmlns:p14="http://schemas.microsoft.com/office/powerpoint/2010/main" val="1445520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74261D-8EA8-5047-BA07-5E7E7723387C}" type="slidenum">
              <a:rPr lang="en-US" smtClean="0"/>
              <a:t>87</a:t>
            </a:fld>
            <a:endParaRPr lang="en-US"/>
          </a:p>
        </p:txBody>
      </p:sp>
    </p:spTree>
    <p:extLst>
      <p:ext uri="{BB962C8B-B14F-4D97-AF65-F5344CB8AC3E}">
        <p14:creationId xmlns:p14="http://schemas.microsoft.com/office/powerpoint/2010/main" val="810433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3</a:t>
            </a:fld>
            <a:endParaRPr lang="en-US"/>
          </a:p>
        </p:txBody>
      </p:sp>
    </p:spTree>
    <p:extLst>
      <p:ext uri="{BB962C8B-B14F-4D97-AF65-F5344CB8AC3E}">
        <p14:creationId xmlns:p14="http://schemas.microsoft.com/office/powerpoint/2010/main" val="3330182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74261D-8EA8-5047-BA07-5E7E7723387C}" type="slidenum">
              <a:rPr lang="en-US" smtClean="0"/>
              <a:t>89</a:t>
            </a:fld>
            <a:endParaRPr lang="en-US"/>
          </a:p>
        </p:txBody>
      </p:sp>
    </p:spTree>
    <p:extLst>
      <p:ext uri="{BB962C8B-B14F-4D97-AF65-F5344CB8AC3E}">
        <p14:creationId xmlns:p14="http://schemas.microsoft.com/office/powerpoint/2010/main" val="4408879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74261D-8EA8-5047-BA07-5E7E7723387C}" type="slidenum">
              <a:rPr lang="en-US" smtClean="0"/>
              <a:t>90</a:t>
            </a:fld>
            <a:endParaRPr lang="en-US"/>
          </a:p>
        </p:txBody>
      </p:sp>
    </p:spTree>
    <p:extLst>
      <p:ext uri="{BB962C8B-B14F-4D97-AF65-F5344CB8AC3E}">
        <p14:creationId xmlns:p14="http://schemas.microsoft.com/office/powerpoint/2010/main" val="1329670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74261D-8EA8-5047-BA07-5E7E7723387C}" type="slidenum">
              <a:rPr lang="en-US" smtClean="0"/>
              <a:t>91</a:t>
            </a:fld>
            <a:endParaRPr lang="en-US"/>
          </a:p>
        </p:txBody>
      </p:sp>
    </p:spTree>
    <p:extLst>
      <p:ext uri="{BB962C8B-B14F-4D97-AF65-F5344CB8AC3E}">
        <p14:creationId xmlns:p14="http://schemas.microsoft.com/office/powerpoint/2010/main" val="19301492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92</a:t>
            </a:fld>
            <a:endParaRPr lang="en-US"/>
          </a:p>
        </p:txBody>
      </p:sp>
    </p:spTree>
    <p:extLst>
      <p:ext uri="{BB962C8B-B14F-4D97-AF65-F5344CB8AC3E}">
        <p14:creationId xmlns:p14="http://schemas.microsoft.com/office/powerpoint/2010/main" val="8046589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93</a:t>
            </a:fld>
            <a:endParaRPr lang="en-US"/>
          </a:p>
        </p:txBody>
      </p:sp>
    </p:spTree>
    <p:extLst>
      <p:ext uri="{BB962C8B-B14F-4D97-AF65-F5344CB8AC3E}">
        <p14:creationId xmlns:p14="http://schemas.microsoft.com/office/powerpoint/2010/main" val="20722974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104</a:t>
            </a:fld>
            <a:endParaRPr lang="en-US"/>
          </a:p>
        </p:txBody>
      </p:sp>
    </p:spTree>
    <p:extLst>
      <p:ext uri="{BB962C8B-B14F-4D97-AF65-F5344CB8AC3E}">
        <p14:creationId xmlns:p14="http://schemas.microsoft.com/office/powerpoint/2010/main" val="9036687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E3C6A62E-A427-4488-A9FB-9AED1F0DDDC7}" type="slidenum">
              <a:rPr lang="en-US" smtClean="0"/>
              <a:t>108</a:t>
            </a:fld>
            <a:endParaRPr lang="en-US"/>
          </a:p>
        </p:txBody>
      </p:sp>
    </p:spTree>
    <p:extLst>
      <p:ext uri="{BB962C8B-B14F-4D97-AF65-F5344CB8AC3E}">
        <p14:creationId xmlns:p14="http://schemas.microsoft.com/office/powerpoint/2010/main" val="135351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4</a:t>
            </a:fld>
            <a:endParaRPr lang="en-US"/>
          </a:p>
        </p:txBody>
      </p:sp>
    </p:spTree>
    <p:extLst>
      <p:ext uri="{BB962C8B-B14F-4D97-AF65-F5344CB8AC3E}">
        <p14:creationId xmlns:p14="http://schemas.microsoft.com/office/powerpoint/2010/main" val="732487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5</a:t>
            </a:fld>
            <a:endParaRPr lang="en-US"/>
          </a:p>
        </p:txBody>
      </p:sp>
    </p:spTree>
    <p:extLst>
      <p:ext uri="{BB962C8B-B14F-4D97-AF65-F5344CB8AC3E}">
        <p14:creationId xmlns:p14="http://schemas.microsoft.com/office/powerpoint/2010/main" val="2069829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6</a:t>
            </a:fld>
            <a:endParaRPr lang="en-US"/>
          </a:p>
        </p:txBody>
      </p:sp>
    </p:spTree>
    <p:extLst>
      <p:ext uri="{BB962C8B-B14F-4D97-AF65-F5344CB8AC3E}">
        <p14:creationId xmlns:p14="http://schemas.microsoft.com/office/powerpoint/2010/main" val="1945408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7</a:t>
            </a:fld>
            <a:endParaRPr lang="en-US"/>
          </a:p>
        </p:txBody>
      </p:sp>
    </p:spTree>
    <p:extLst>
      <p:ext uri="{BB962C8B-B14F-4D97-AF65-F5344CB8AC3E}">
        <p14:creationId xmlns:p14="http://schemas.microsoft.com/office/powerpoint/2010/main" val="658170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8</a:t>
            </a:fld>
            <a:endParaRPr lang="en-US"/>
          </a:p>
        </p:txBody>
      </p:sp>
    </p:spTree>
    <p:extLst>
      <p:ext uri="{BB962C8B-B14F-4D97-AF65-F5344CB8AC3E}">
        <p14:creationId xmlns:p14="http://schemas.microsoft.com/office/powerpoint/2010/main" val="535656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9</a:t>
            </a:fld>
            <a:endParaRPr lang="en-US"/>
          </a:p>
        </p:txBody>
      </p:sp>
    </p:spTree>
    <p:extLst>
      <p:ext uri="{BB962C8B-B14F-4D97-AF65-F5344CB8AC3E}">
        <p14:creationId xmlns:p14="http://schemas.microsoft.com/office/powerpoint/2010/main" val="155622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60C6FF14-906B-8C43-8206-00F0F407B02E}"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365AFEEC-C182-2D4A-848B-6A0ED98C1FE8}"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03D168A2-5B33-FA46-93E8-3B5149732374}"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843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(C) Dhruv Batra </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0C6FF14-906B-8C43-8206-00F0F407B02E}"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solidFill>
                  <a:schemeClr val="bg1">
                    <a:lumMod val="85000"/>
                  </a:schemeClr>
                </a:solidFill>
              </a:defRPr>
            </a:lvl1pPr>
          </a:lstStyle>
          <a:p>
            <a:pPr>
              <a:defRPr/>
            </a:pPr>
            <a:r>
              <a:rPr lang="en-US" dirty="0" smtClean="0"/>
              <a:t>Research at TTI</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(C) Dhruv Batra </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134A590-6033-DE48-865B-A0558AEFCBD1}"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AD4A4B-0330-AF4E-991D-7D58C0870B9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858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858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489279-66D6-F54A-8DF6-8569F0E44DC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2DD396-FCC9-5D4C-A19A-0D227FF6545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A8D718F-682B-7343-BB3C-8AD70332433B}"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51550E6-1DFF-B84C-BFE3-E4371400DA8D}"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6051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889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01E281-1F8F-6944-BFC1-D0DAE21D9B05}"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7134A590-6033-DE48-865B-A0558AEFCBD1}"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CCFAE8-AF25-AC44-B97D-AB359B592C3A}"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5AFEEC-C182-2D4A-848B-6A0ED98C1FE8}"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D168A2-5B33-FA46-93E8-3B5149732374}"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892971" y="2268141"/>
            <a:ext cx="7358063" cy="2321719"/>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7190804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BCAD4A4B-0330-AF4E-991D-7D58C0870B97}"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(C) Dhruv Batra </a:t>
            </a:r>
            <a:endParaRPr lang="en-US"/>
          </a:p>
        </p:txBody>
      </p:sp>
      <p:sp>
        <p:nvSpPr>
          <p:cNvPr id="7" name="Slide Number Placeholder 6"/>
          <p:cNvSpPr>
            <a:spLocks noGrp="1"/>
          </p:cNvSpPr>
          <p:nvPr>
            <p:ph type="sldNum" sz="quarter" idx="12"/>
          </p:nvPr>
        </p:nvSpPr>
        <p:spPr/>
        <p:txBody>
          <a:bodyPr/>
          <a:lstStyle/>
          <a:p>
            <a:pPr>
              <a:defRPr/>
            </a:pPr>
            <a:fld id="{56489279-66D6-F54A-8DF6-8569F0E44DC0}"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smtClean="0"/>
              <a:t>(C) Dhruv Batra </a:t>
            </a:r>
            <a:endParaRPr lang="en-US"/>
          </a:p>
        </p:txBody>
      </p:sp>
      <p:sp>
        <p:nvSpPr>
          <p:cNvPr id="9" name="Slide Number Placeholder 8"/>
          <p:cNvSpPr>
            <a:spLocks noGrp="1"/>
          </p:cNvSpPr>
          <p:nvPr>
            <p:ph type="sldNum" sz="quarter" idx="12"/>
          </p:nvPr>
        </p:nvSpPr>
        <p:spPr/>
        <p:txBody>
          <a:bodyPr/>
          <a:lstStyle/>
          <a:p>
            <a:pPr>
              <a:defRPr/>
            </a:pPr>
            <a:fld id="{902DD396-FCC9-5D4C-A19A-0D227FF6545F}"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a:p>
        </p:txBody>
      </p:sp>
      <p:sp>
        <p:nvSpPr>
          <p:cNvPr id="5" name="Slide Number Placeholder 4"/>
          <p:cNvSpPr>
            <a:spLocks noGrp="1"/>
          </p:cNvSpPr>
          <p:nvPr>
            <p:ph type="sldNum" sz="quarter" idx="12"/>
          </p:nvPr>
        </p:nvSpPr>
        <p:spPr/>
        <p:txBody>
          <a:bodyPr/>
          <a:lstStyle/>
          <a:p>
            <a:pPr>
              <a:defRPr/>
            </a:pPr>
            <a:fld id="{BA8D718F-682B-7343-BB3C-8AD70332433B}"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smtClean="0"/>
              <a:t>(C) Dhruv Batra </a:t>
            </a:r>
            <a:endParaRPr lang="en-US"/>
          </a:p>
        </p:txBody>
      </p:sp>
      <p:sp>
        <p:nvSpPr>
          <p:cNvPr id="4" name="Slide Number Placeholder 3"/>
          <p:cNvSpPr>
            <a:spLocks noGrp="1"/>
          </p:cNvSpPr>
          <p:nvPr>
            <p:ph type="sldNum" sz="quarter" idx="12"/>
          </p:nvPr>
        </p:nvSpPr>
        <p:spPr/>
        <p:txBody>
          <a:bodyPr/>
          <a:lstStyle/>
          <a:p>
            <a:pPr>
              <a:defRPr/>
            </a:pPr>
            <a:fld id="{A51550E6-1DFF-B84C-BFE3-E4371400DA8D}"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(C) Dhruv Batra </a:t>
            </a:r>
            <a:endParaRPr lang="en-US"/>
          </a:p>
        </p:txBody>
      </p:sp>
      <p:sp>
        <p:nvSpPr>
          <p:cNvPr id="7" name="Slide Number Placeholder 6"/>
          <p:cNvSpPr>
            <a:spLocks noGrp="1"/>
          </p:cNvSpPr>
          <p:nvPr>
            <p:ph type="sldNum" sz="quarter" idx="12"/>
          </p:nvPr>
        </p:nvSpPr>
        <p:spPr/>
        <p:txBody>
          <a:bodyPr/>
          <a:lstStyle/>
          <a:p>
            <a:pPr>
              <a:defRPr/>
            </a:pPr>
            <a:fld id="{7C01E281-1F8F-6944-BFC1-D0DAE21D9B05}"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(C) Dhruv Batra </a:t>
            </a:r>
            <a:endParaRPr lang="en-US"/>
          </a:p>
        </p:txBody>
      </p:sp>
      <p:sp>
        <p:nvSpPr>
          <p:cNvPr id="7" name="Slide Number Placeholder 6"/>
          <p:cNvSpPr>
            <a:spLocks noGrp="1"/>
          </p:cNvSpPr>
          <p:nvPr>
            <p:ph type="sldNum" sz="quarter" idx="12"/>
          </p:nvPr>
        </p:nvSpPr>
        <p:spPr/>
        <p:txBody>
          <a:bodyPr/>
          <a:lstStyle/>
          <a:p>
            <a:pPr>
              <a:defRPr/>
            </a:pPr>
            <a:fld id="{D6CCFAE8-AF25-AC44-B97D-AB359B592C3A}" type="slidenum">
              <a:rPr lang="en-US" smtClean="0"/>
              <a:pPr>
                <a:defRPr/>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smtClean="0"/>
              <a:t>(C) Dhruv Batra </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651A289-BEF2-FC49-AB93-B19BD27FB58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1430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dt" sz="half" idx="2"/>
          </p:nvPr>
        </p:nvSpPr>
        <p:spPr bwMode="auto">
          <a:xfrm>
            <a:off x="43434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400">
                <a:latin typeface="Arial" pitchFamily="-112" charset="0"/>
                <a:ea typeface="+mn-ea"/>
                <a:cs typeface="+mn-cs"/>
              </a:defRPr>
            </a:lvl1pPr>
          </a:lstStyle>
          <a:p>
            <a:pPr>
              <a:defRPr/>
            </a:pPr>
            <a:endParaRPr lang="en-US" dirty="0"/>
          </a:p>
        </p:txBody>
      </p:sp>
      <p:sp>
        <p:nvSpPr>
          <p:cNvPr id="17413" name="Rectangle 5"/>
          <p:cNvSpPr>
            <a:spLocks noGrp="1" noChangeArrowheads="1"/>
          </p:cNvSpPr>
          <p:nvPr>
            <p:ph type="ftr" sz="quarter" idx="3"/>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marR="0" indent="0" algn="l" defTabSz="914400" rtl="0" eaLnBrk="0" fontAlgn="base" latinLnBrk="0" hangingPunct="0">
              <a:lnSpc>
                <a:spcPct val="100000"/>
              </a:lnSpc>
              <a:spcBef>
                <a:spcPct val="0"/>
              </a:spcBef>
              <a:spcAft>
                <a:spcPct val="0"/>
              </a:spcAft>
              <a:buClrTx/>
              <a:buSzTx/>
              <a:buFontTx/>
              <a:buNone/>
              <a:tabLst/>
              <a:defRPr sz="1400">
                <a:solidFill>
                  <a:schemeClr val="bg1">
                    <a:lumMod val="50000"/>
                  </a:schemeClr>
                </a:solidFill>
                <a:latin typeface="Arial" pitchFamily="-112" charset="0"/>
                <a:ea typeface="+mn-ea"/>
                <a:cs typeface="+mn-cs"/>
              </a:defRPr>
            </a:lvl1pPr>
          </a:lstStyle>
          <a:p>
            <a:pPr>
              <a:defRPr/>
            </a:pPr>
            <a:r>
              <a:rPr lang="en-US" dirty="0" smtClean="0"/>
              <a:t>(C) Dhruv Batra </a:t>
            </a:r>
          </a:p>
        </p:txBody>
      </p:sp>
      <p:sp>
        <p:nvSpPr>
          <p:cNvPr id="17414" name="Rectangle 6"/>
          <p:cNvSpPr>
            <a:spLocks noGrp="1" noChangeArrowheads="1"/>
          </p:cNvSpPr>
          <p:nvPr>
            <p:ph type="sldNum" sz="quarter" idx="4"/>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400">
                <a:solidFill>
                  <a:schemeClr val="bg1">
                    <a:lumMod val="50000"/>
                  </a:schemeClr>
                </a:solidFill>
                <a:latin typeface="Arial" pitchFamily="-112" charset="0"/>
                <a:ea typeface="+mn-ea"/>
                <a:cs typeface="+mn-cs"/>
              </a:defRPr>
            </a:lvl1pPr>
          </a:lstStyle>
          <a:p>
            <a:pPr>
              <a:defRPr/>
            </a:pPr>
            <a:fld id="{2651A289-BEF2-FC49-AB93-B19BD27FB587}" type="slidenum">
              <a:rPr lang="en-US" smtClean="0"/>
              <a:pPr>
                <a:defRPr/>
              </a:pPr>
              <a:t>‹#›</a:t>
            </a:fld>
            <a:endParaRPr lang="en-US" dirty="0"/>
          </a:p>
        </p:txBody>
      </p:sp>
      <p:sp>
        <p:nvSpPr>
          <p:cNvPr id="7" name="Rectangle 5"/>
          <p:cNvSpPr>
            <a:spLocks noChangeArrowheads="1"/>
          </p:cNvSpPr>
          <p:nvPr/>
        </p:nvSpPr>
        <p:spPr bwMode="auto">
          <a:xfrm>
            <a:off x="0" y="0"/>
            <a:ext cx="9144000" cy="228600"/>
          </a:xfrm>
          <a:prstGeom prst="rect">
            <a:avLst/>
          </a:prstGeom>
          <a:solidFill>
            <a:srgbClr val="990000"/>
          </a:solidFill>
          <a:ln w="9525">
            <a:noFill/>
            <a:miter lim="800000"/>
            <a:headEnd/>
            <a:tailEnd/>
          </a:ln>
          <a:effectLst/>
        </p:spPr>
        <p:txBody>
          <a:bodyPr wrap="none" anchor="ctr">
            <a:prstTxWarp prst="textNoShape">
              <a:avLst/>
            </a:prstTxWarp>
          </a:bodyPr>
          <a:lstStyle/>
          <a:p>
            <a:pPr>
              <a:defRPr/>
            </a:pPr>
            <a:endParaRPr lang="en-US" sz="2400">
              <a:latin typeface="" pitchFamily="64" charset="0"/>
              <a:ea typeface="ＭＳ Ｐゴシック" pitchFamily="-112" charset="-128"/>
              <a:cs typeface="ＭＳ Ｐゴシック" pitchFamily="-112" charset="-128"/>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iming>
    <p:tnLst>
      <p:par>
        <p:cTn id="1" dur="indefinite" restart="never" nodeType="tmRoot"/>
      </p:par>
    </p:tnLst>
  </p:timing>
  <p:hf hdr="0" dt="0"/>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image" Target="../media/image131.gif"/><Relationship Id="rId4" Type="http://schemas.openxmlformats.org/officeDocument/2006/relationships/image" Target="../media/image132.jpeg"/><Relationship Id="rId1" Type="http://schemas.openxmlformats.org/officeDocument/2006/relationships/slideLayout" Target="../slideLayouts/slideLayout13.xml"/><Relationship Id="rId2" Type="http://schemas.openxmlformats.org/officeDocument/2006/relationships/image" Target="../media/image130.gi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3.tiff"/><Relationship Id="rId3" Type="http://schemas.openxmlformats.org/officeDocument/2006/relationships/image" Target="../media/image134.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5.jpeg"/></Relationships>
</file>

<file path=ppt/slides/_rels/slide104.xml.rels><?xml version="1.0" encoding="UTF-8" standalone="yes"?>
<Relationships xmlns="http://schemas.openxmlformats.org/package/2006/relationships"><Relationship Id="rId3" Type="http://schemas.openxmlformats.org/officeDocument/2006/relationships/image" Target="../media/image135.jpeg"/><Relationship Id="rId4" Type="http://schemas.openxmlformats.org/officeDocument/2006/relationships/image" Target="../media/image136.tiff"/><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7.png"/><Relationship Id="rId3" Type="http://schemas.openxmlformats.org/officeDocument/2006/relationships/image" Target="../media/image13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5.jpeg"/><Relationship Id="rId3" Type="http://schemas.openxmlformats.org/officeDocument/2006/relationships/image" Target="../media/image136.tiff"/></Relationships>
</file>

<file path=ppt/slides/_rels/slide107.xml.rels><?xml version="1.0" encoding="UTF-8" standalone="yes"?>
<Relationships xmlns="http://schemas.openxmlformats.org/package/2006/relationships"><Relationship Id="rId11" Type="http://schemas.openxmlformats.org/officeDocument/2006/relationships/image" Target="../media/image148.png"/><Relationship Id="rId12" Type="http://schemas.openxmlformats.org/officeDocument/2006/relationships/image" Target="../media/image149.png"/><Relationship Id="rId13" Type="http://schemas.openxmlformats.org/officeDocument/2006/relationships/image" Target="../media/image150.jpeg"/><Relationship Id="rId14" Type="http://schemas.openxmlformats.org/officeDocument/2006/relationships/image" Target="../media/image151.jpeg"/><Relationship Id="rId1" Type="http://schemas.openxmlformats.org/officeDocument/2006/relationships/slideLayout" Target="../slideLayouts/slideLayout13.xml"/><Relationship Id="rId2" Type="http://schemas.openxmlformats.org/officeDocument/2006/relationships/image" Target="../media/image139.png"/><Relationship Id="rId3" Type="http://schemas.openxmlformats.org/officeDocument/2006/relationships/image" Target="../media/image140.png"/><Relationship Id="rId4" Type="http://schemas.openxmlformats.org/officeDocument/2006/relationships/image" Target="../media/image141.jpg"/><Relationship Id="rId5" Type="http://schemas.openxmlformats.org/officeDocument/2006/relationships/image" Target="../media/image142.png"/><Relationship Id="rId6" Type="http://schemas.openxmlformats.org/officeDocument/2006/relationships/image" Target="../media/image143.jpg"/><Relationship Id="rId7" Type="http://schemas.openxmlformats.org/officeDocument/2006/relationships/image" Target="../media/image144.jpg"/><Relationship Id="rId8" Type="http://schemas.openxmlformats.org/officeDocument/2006/relationships/image" Target="../media/image145.jpg"/><Relationship Id="rId9" Type="http://schemas.openxmlformats.org/officeDocument/2006/relationships/image" Target="../media/image146.jpg"/><Relationship Id="rId10" Type="http://schemas.openxmlformats.org/officeDocument/2006/relationships/image" Target="../media/image147.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152.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tiff"/><Relationship Id="rId3" Type="http://schemas.openxmlformats.org/officeDocument/2006/relationships/image" Target="../media/image15.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7.tiff"/><Relationship Id="rId1" Type="http://schemas.openxmlformats.org/officeDocument/2006/relationships/slideLayout" Target="../slideLayouts/slideLayout13.xml"/><Relationship Id="rId2" Type="http://schemas.openxmlformats.org/officeDocument/2006/relationships/image" Target="../media/image25.emf"/></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5" Type="http://schemas.openxmlformats.org/officeDocument/2006/relationships/image" Target="../media/image6.png"/><Relationship Id="rId6" Type="http://schemas.openxmlformats.org/officeDocument/2006/relationships/image" Target="../media/image7.jpeg"/><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image" Target="../media/image11.jp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2.png"/><Relationship Id="rId11"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13.xml"/><Relationship Id="rId2"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13.xml"/><Relationship Id="rId2"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3.png"/><Relationship Id="rId3"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18.xml"/><Relationship Id="rId2"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1" Type="http://schemas.openxmlformats.org/officeDocument/2006/relationships/slideLayout" Target="../slideLayouts/slideLayout18.xml"/><Relationship Id="rId2"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 Type="http://schemas.openxmlformats.org/officeDocument/2006/relationships/slideLayout" Target="../slideLayouts/slideLayout18.xml"/><Relationship Id="rId2"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image" Target="../media/image52.png"/><Relationship Id="rId5" Type="http://schemas.openxmlformats.org/officeDocument/2006/relationships/image" Target="../media/image53.png"/><Relationship Id="rId1" Type="http://schemas.microsoft.com/office/2007/relationships/media" Target="../media/media1.mov"/><Relationship Id="rId2" Type="http://schemas.openxmlformats.org/officeDocument/2006/relationships/video" Target="../media/media1.mov"/></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5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5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5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60.png"/><Relationship Id="rId3" Type="http://schemas.openxmlformats.org/officeDocument/2006/relationships/image" Target="../media/image6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61.png"/><Relationship Id="rId3" Type="http://schemas.openxmlformats.org/officeDocument/2006/relationships/image" Target="../media/image6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61.png"/><Relationship Id="rId3" Type="http://schemas.openxmlformats.org/officeDocument/2006/relationships/image" Target="../media/image6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6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6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6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6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5" Type="http://schemas.openxmlformats.org/officeDocument/2006/relationships/image" Target="../media/image6.png"/><Relationship Id="rId6" Type="http://schemas.openxmlformats.org/officeDocument/2006/relationships/image" Target="../media/image7.jpeg"/><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jpg"/><Relationship Id="rId5" Type="http://schemas.openxmlformats.org/officeDocument/2006/relationships/image" Target="../media/image66.jpg"/><Relationship Id="rId6" Type="http://schemas.openxmlformats.org/officeDocument/2006/relationships/image" Target="../media/image67.gif"/><Relationship Id="rId7" Type="http://schemas.openxmlformats.org/officeDocument/2006/relationships/image" Target="../media/image68.jpg"/><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9.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0.png"/><Relationship Id="rId3" Type="http://schemas.openxmlformats.org/officeDocument/2006/relationships/image" Target="../media/image7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2.png"/><Relationship Id="rId3" Type="http://schemas.openxmlformats.org/officeDocument/2006/relationships/image" Target="../media/image7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0.png"/><Relationship Id="rId3" Type="http://schemas.openxmlformats.org/officeDocument/2006/relationships/image" Target="../media/image71.png"/></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4.png"/><Relationship Id="rId1" Type="http://schemas.openxmlformats.org/officeDocument/2006/relationships/slideLayout" Target="../slideLayouts/slideLayout13.xml"/><Relationship Id="rId2" Type="http://schemas.openxmlformats.org/officeDocument/2006/relationships/image" Target="../media/image7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4.png"/><Relationship Id="rId3" Type="http://schemas.openxmlformats.org/officeDocument/2006/relationships/image" Target="../media/image70.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5.png"/><Relationship Id="rId1" Type="http://schemas.openxmlformats.org/officeDocument/2006/relationships/slideLayout" Target="../slideLayouts/slideLayout13.xml"/><Relationship Id="rId2" Type="http://schemas.openxmlformats.org/officeDocument/2006/relationships/image" Target="../media/image7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5.png"/><Relationship Id="rId3" Type="http://schemas.openxmlformats.org/officeDocument/2006/relationships/image" Target="../media/image74.png"/></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81.png"/><Relationship Id="rId8" Type="http://schemas.openxmlformats.org/officeDocument/2006/relationships/image" Target="../media/image82.png"/><Relationship Id="rId9" Type="http://schemas.openxmlformats.org/officeDocument/2006/relationships/image" Target="../media/image74.png"/><Relationship Id="rId10" Type="http://schemas.openxmlformats.org/officeDocument/2006/relationships/image" Target="../media/image75.png"/><Relationship Id="rId1" Type="http://schemas.openxmlformats.org/officeDocument/2006/relationships/slideLayout" Target="../slideLayouts/slideLayout13.xml"/><Relationship Id="rId2" Type="http://schemas.openxmlformats.org/officeDocument/2006/relationships/image" Target="../media/image76.png"/></Relationships>
</file>

<file path=ppt/slides/_rels/slide73.xml.rels><?xml version="1.0" encoding="UTF-8" standalone="yes"?>
<Relationships xmlns="http://schemas.openxmlformats.org/package/2006/relationships"><Relationship Id="rId11" Type="http://schemas.openxmlformats.org/officeDocument/2006/relationships/image" Target="../media/image84.png"/><Relationship Id="rId12" Type="http://schemas.openxmlformats.org/officeDocument/2006/relationships/image" Target="../media/image75.png"/><Relationship Id="rId13" Type="http://schemas.openxmlformats.org/officeDocument/2006/relationships/image" Target="../media/image71.png"/><Relationship Id="rId14" Type="http://schemas.openxmlformats.org/officeDocument/2006/relationships/image" Target="../media/image85.png"/><Relationship Id="rId1" Type="http://schemas.openxmlformats.org/officeDocument/2006/relationships/slideLayout" Target="../slideLayouts/slideLayout13.xml"/><Relationship Id="rId2" Type="http://schemas.openxmlformats.org/officeDocument/2006/relationships/image" Target="../media/image76.png"/><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81.png"/><Relationship Id="rId8" Type="http://schemas.openxmlformats.org/officeDocument/2006/relationships/image" Target="../media/image82.png"/><Relationship Id="rId9" Type="http://schemas.openxmlformats.org/officeDocument/2006/relationships/image" Target="../media/image74.png"/><Relationship Id="rId10" Type="http://schemas.openxmlformats.org/officeDocument/2006/relationships/image" Target="../media/image83.png"/></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7" Type="http://schemas.openxmlformats.org/officeDocument/2006/relationships/image" Target="../media/image91.png"/><Relationship Id="rId8" Type="http://schemas.openxmlformats.org/officeDocument/2006/relationships/image" Target="../media/image92.png"/><Relationship Id="rId1" Type="http://schemas.openxmlformats.org/officeDocument/2006/relationships/slideLayout" Target="../slideLayouts/slideLayout12.xml"/><Relationship Id="rId2" Type="http://schemas.openxmlformats.org/officeDocument/2006/relationships/image" Target="../media/image8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3.tiff"/><Relationship Id="rId3" Type="http://schemas.openxmlformats.org/officeDocument/2006/relationships/image" Target="../media/image94.tif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5.png"/><Relationship Id="rId3" Type="http://schemas.openxmlformats.org/officeDocument/2006/relationships/image" Target="../media/image96.png"/></Relationships>
</file>

<file path=ppt/slides/_rels/slide77.xml.rels><?xml version="1.0" encoding="UTF-8" standalone="yes"?>
<Relationships xmlns="http://schemas.openxmlformats.org/package/2006/relationships"><Relationship Id="rId3" Type="http://schemas.openxmlformats.org/officeDocument/2006/relationships/image" Target="../media/image65.jpg"/><Relationship Id="rId4" Type="http://schemas.openxmlformats.org/officeDocument/2006/relationships/image" Target="../media/image66.jpg"/><Relationship Id="rId5" Type="http://schemas.openxmlformats.org/officeDocument/2006/relationships/image" Target="../media/image67.gif"/><Relationship Id="rId6" Type="http://schemas.openxmlformats.org/officeDocument/2006/relationships/image" Target="../media/image68.jpg"/><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9.png"/></Relationships>
</file>

<file path=ppt/slides/_rels/slide79.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13.xml"/><Relationship Id="rId2" Type="http://schemas.openxmlformats.org/officeDocument/2006/relationships/image" Target="../media/image97.tiff"/></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5" Type="http://schemas.openxmlformats.org/officeDocument/2006/relationships/image" Target="../media/image6.png"/><Relationship Id="rId6" Type="http://schemas.openxmlformats.org/officeDocument/2006/relationships/image" Target="../media/image7.jpe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9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9.png"/><Relationship Id="rId3" Type="http://schemas.openxmlformats.org/officeDocument/2006/relationships/image" Target="../media/image98.png"/></Relationships>
</file>

<file path=ppt/slides/_rels/slide83.xml.rels><?xml version="1.0" encoding="UTF-8" standalone="yes"?>
<Relationships xmlns="http://schemas.openxmlformats.org/package/2006/relationships"><Relationship Id="rId9" Type="http://schemas.openxmlformats.org/officeDocument/2006/relationships/image" Target="../media/image108.png"/><Relationship Id="rId20" Type="http://schemas.openxmlformats.org/officeDocument/2006/relationships/image" Target="../media/image119.png"/><Relationship Id="rId21" Type="http://schemas.openxmlformats.org/officeDocument/2006/relationships/image" Target="../media/image120.png"/><Relationship Id="rId10" Type="http://schemas.openxmlformats.org/officeDocument/2006/relationships/image" Target="../media/image109.png"/><Relationship Id="rId11" Type="http://schemas.openxmlformats.org/officeDocument/2006/relationships/image" Target="../media/image110.png"/><Relationship Id="rId12" Type="http://schemas.openxmlformats.org/officeDocument/2006/relationships/image" Target="../media/image111.png"/><Relationship Id="rId13" Type="http://schemas.openxmlformats.org/officeDocument/2006/relationships/image" Target="../media/image112.png"/><Relationship Id="rId14" Type="http://schemas.openxmlformats.org/officeDocument/2006/relationships/image" Target="../media/image113.png"/><Relationship Id="rId15" Type="http://schemas.openxmlformats.org/officeDocument/2006/relationships/image" Target="../media/image114.png"/><Relationship Id="rId16" Type="http://schemas.openxmlformats.org/officeDocument/2006/relationships/image" Target="../media/image115.png"/><Relationship Id="rId17" Type="http://schemas.openxmlformats.org/officeDocument/2006/relationships/image" Target="../media/image116.png"/><Relationship Id="rId18" Type="http://schemas.openxmlformats.org/officeDocument/2006/relationships/image" Target="../media/image117.png"/><Relationship Id="rId19" Type="http://schemas.openxmlformats.org/officeDocument/2006/relationships/image" Target="../media/image118.png"/><Relationship Id="rId1" Type="http://schemas.openxmlformats.org/officeDocument/2006/relationships/slideLayout" Target="../slideLayouts/slideLayout13.xml"/><Relationship Id="rId2" Type="http://schemas.openxmlformats.org/officeDocument/2006/relationships/image" Target="../media/image101.png"/><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image" Target="../media/image106.png"/><Relationship Id="rId8" Type="http://schemas.openxmlformats.org/officeDocument/2006/relationships/image" Target="../media/image10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85.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99.png"/><Relationship Id="rId5" Type="http://schemas.openxmlformats.org/officeDocument/2006/relationships/image" Target="../media/image98.png"/><Relationship Id="rId1" Type="http://schemas.openxmlformats.org/officeDocument/2006/relationships/slideLayout" Target="../slideLayouts/slideLayout13.xml"/><Relationship Id="rId2" Type="http://schemas.openxmlformats.org/officeDocument/2006/relationships/image" Target="../media/image12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12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12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126.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0.jpg"/><Relationship Id="rId6" Type="http://schemas.openxmlformats.org/officeDocument/2006/relationships/image" Target="../media/image11.jp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image" Target="../media/image320.png"/></Relationships>
</file>

<file path=ppt/slides/_rels/slide92.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5" Type="http://schemas.openxmlformats.org/officeDocument/2006/relationships/image" Target="../media/image6.png"/><Relationship Id="rId6" Type="http://schemas.openxmlformats.org/officeDocument/2006/relationships/image" Target="../media/image7.jpeg"/><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93.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0.jpg"/><Relationship Id="rId6" Type="http://schemas.openxmlformats.org/officeDocument/2006/relationships/image" Target="../media/image11.jpg"/><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600200"/>
            <a:ext cx="9144000" cy="1143000"/>
          </a:xfrm>
        </p:spPr>
        <p:txBody>
          <a:bodyPr>
            <a:normAutofit/>
          </a:bodyPr>
          <a:lstStyle/>
          <a:p>
            <a:r>
              <a:rPr lang="en-US" dirty="0" smtClean="0"/>
              <a:t>A tale of two negative results</a:t>
            </a:r>
            <a:endParaRPr lang="en-US" sz="2700" dirty="0"/>
          </a:p>
        </p:txBody>
      </p:sp>
      <p:sp>
        <p:nvSpPr>
          <p:cNvPr id="10" name="Subtitle 3"/>
          <p:cNvSpPr>
            <a:spLocks noGrp="1"/>
          </p:cNvSpPr>
          <p:nvPr>
            <p:ph type="subTitle" idx="1"/>
          </p:nvPr>
        </p:nvSpPr>
        <p:spPr>
          <a:xfrm>
            <a:off x="0" y="4114800"/>
            <a:ext cx="9144000" cy="1752600"/>
          </a:xfrm>
        </p:spPr>
        <p:txBody>
          <a:bodyPr/>
          <a:lstStyle/>
          <a:p>
            <a:r>
              <a:rPr lang="en-US" sz="3200" dirty="0" smtClean="0"/>
              <a:t>Dhruv Batra </a:t>
            </a:r>
          </a:p>
        </p:txBody>
      </p:sp>
      <p:pic>
        <p:nvPicPr>
          <p:cNvPr id="9" name="Picture 2" descr="mage result for Georgia Tech"/>
          <p:cNvPicPr>
            <a:picLocks noChangeAspect="1" noChangeArrowheads="1"/>
          </p:cNvPicPr>
          <p:nvPr/>
        </p:nvPicPr>
        <p:blipFill rotWithShape="1">
          <a:blip r:embed="rId3">
            <a:extLst>
              <a:ext uri="{28A0092B-C50C-407E-A947-70E740481C1C}">
                <a14:useLocalDpi xmlns:a14="http://schemas.microsoft.com/office/drawing/2010/main" val="0"/>
              </a:ext>
            </a:extLst>
          </a:blip>
          <a:srcRect t="10477" b="12307"/>
          <a:stretch/>
        </p:blipFill>
        <p:spPr bwMode="auto">
          <a:xfrm>
            <a:off x="1307625" y="5486400"/>
            <a:ext cx="2230099"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a:grpSpLocks noChangeAspect="1"/>
          </p:cNvGrpSpPr>
          <p:nvPr/>
        </p:nvGrpSpPr>
        <p:grpSpPr>
          <a:xfrm>
            <a:off x="5606275" y="5486400"/>
            <a:ext cx="2243229" cy="914400"/>
            <a:chOff x="5606275" y="5389691"/>
            <a:chExt cx="3048000" cy="1242446"/>
          </a:xfrm>
        </p:grpSpPr>
        <p:pic>
          <p:nvPicPr>
            <p:cNvPr id="12" name="Picture 6" desc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4021" y="5389691"/>
              <a:ext cx="9325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ttps://research.fb.com/wp-content/themes/fb-research/images/branding/fb-research-logo-2x.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6275" y="6308287"/>
              <a:ext cx="3048000" cy="3238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9425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027590"/>
            <a:ext cx="9189718" cy="4023360"/>
          </a:xfrm>
        </p:spPr>
        <p:txBody>
          <a:bodyPr/>
          <a:lstStyle/>
          <a:p>
            <a:pPr marL="0" lvl="0" indent="0" algn="ctr">
              <a:buNone/>
            </a:pPr>
            <a:r>
              <a:rPr lang="en-US" sz="2400" dirty="0"/>
              <a:t>A</a:t>
            </a:r>
            <a:r>
              <a:rPr lang="en-US" sz="2400" dirty="0" smtClean="0"/>
              <a:t> </a:t>
            </a:r>
            <a:r>
              <a:rPr lang="en-US" sz="2400" dirty="0"/>
              <a:t>candidate set of regions </a:t>
            </a:r>
            <a:r>
              <a:rPr lang="en-US" sz="2400" dirty="0" smtClean="0"/>
              <a:t>or boxes that may contain </a:t>
            </a:r>
            <a:r>
              <a:rPr lang="en-US" sz="2400" dirty="0"/>
              <a:t>an </a:t>
            </a:r>
            <a:r>
              <a:rPr lang="en-US" sz="2400" dirty="0" smtClean="0"/>
              <a:t>object.</a:t>
            </a:r>
            <a:endParaRPr lang="en-US" sz="2400" dirty="0"/>
          </a:p>
          <a:p>
            <a:pPr algn="ctr"/>
            <a:endParaRPr lang="en-US" dirty="0"/>
          </a:p>
        </p:txBody>
      </p:sp>
      <p:sp>
        <p:nvSpPr>
          <p:cNvPr id="4" name="Slide Number Placeholder 3"/>
          <p:cNvSpPr>
            <a:spLocks noGrp="1"/>
          </p:cNvSpPr>
          <p:nvPr>
            <p:ph type="sldNum" sz="quarter" idx="12"/>
          </p:nvPr>
        </p:nvSpPr>
        <p:spPr/>
        <p:txBody>
          <a:bodyPr/>
          <a:lstStyle/>
          <a:p>
            <a:fld id="{9738542E-C7BE-D148-B8B1-3118160D1872}" type="slidenum">
              <a:rPr lang="en-US" smtClean="0"/>
              <a:pPr/>
              <a:t>10</a:t>
            </a:fld>
            <a:endParaRPr lang="en-US" dirty="0"/>
          </a:p>
        </p:txBody>
      </p:sp>
      <p:grpSp>
        <p:nvGrpSpPr>
          <p:cNvPr id="12" name="Group 11"/>
          <p:cNvGrpSpPr>
            <a:grpSpLocks noChangeAspect="1"/>
          </p:cNvGrpSpPr>
          <p:nvPr/>
        </p:nvGrpSpPr>
        <p:grpSpPr>
          <a:xfrm>
            <a:off x="1090000" y="1409540"/>
            <a:ext cx="7020705" cy="5134505"/>
            <a:chOff x="3251542" y="1796718"/>
            <a:chExt cx="5749875" cy="4205098"/>
          </a:xfrm>
        </p:grpSpPr>
        <p:pic>
          <p:nvPicPr>
            <p:cNvPr id="13" name="image4.png" descr="proposal_teaser.png"/>
            <p:cNvPicPr/>
            <p:nvPr/>
          </p:nvPicPr>
          <p:blipFill>
            <a:blip r:embed="rId3">
              <a:extLst/>
            </a:blip>
            <a:stretch>
              <a:fillRect/>
            </a:stretch>
          </p:blipFill>
          <p:spPr>
            <a:xfrm>
              <a:off x="3251542" y="1796718"/>
              <a:ext cx="5749875" cy="4205098"/>
            </a:xfrm>
            <a:prstGeom prst="rect">
              <a:avLst/>
            </a:prstGeom>
            <a:ln w="12700">
              <a:miter lim="400000"/>
            </a:ln>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t="-380" b="-380"/>
            <a:stretch/>
          </p:blipFill>
          <p:spPr>
            <a:xfrm>
              <a:off x="6180881" y="3977224"/>
              <a:ext cx="2820536" cy="2008550"/>
            </a:xfrm>
            <a:prstGeom prst="rect">
              <a:avLst/>
            </a:prstGeom>
          </p:spPr>
        </p:pic>
      </p:grpSp>
      <p:sp>
        <p:nvSpPr>
          <p:cNvPr id="5" name="Title 4"/>
          <p:cNvSpPr>
            <a:spLocks noGrp="1"/>
          </p:cNvSpPr>
          <p:nvPr>
            <p:ph type="title"/>
          </p:nvPr>
        </p:nvSpPr>
        <p:spPr/>
        <p:txBody>
          <a:bodyPr/>
          <a:lstStyle/>
          <a:p>
            <a:r>
              <a:rPr lang="en-US" dirty="0"/>
              <a:t>What are object proposals?</a:t>
            </a:r>
          </a:p>
        </p:txBody>
      </p:sp>
      <p:sp>
        <p:nvSpPr>
          <p:cNvPr id="11" name="TextBox 10"/>
          <p:cNvSpPr txBox="1"/>
          <p:nvPr/>
        </p:nvSpPr>
        <p:spPr>
          <a:xfrm>
            <a:off x="3957595" y="6581001"/>
            <a:ext cx="1907895" cy="276999"/>
          </a:xfrm>
          <a:prstGeom prst="rect">
            <a:avLst/>
          </a:prstGeom>
          <a:noFill/>
        </p:spPr>
        <p:txBody>
          <a:bodyPr wrap="none" rtlCol="0">
            <a:spAutoFit/>
          </a:bodyPr>
          <a:lstStyle/>
          <a:p>
            <a:r>
              <a:rPr lang="en-US" dirty="0" smtClean="0">
                <a:solidFill>
                  <a:schemeClr val="bg1">
                    <a:lumMod val="65000"/>
                  </a:schemeClr>
                </a:solidFill>
              </a:rPr>
              <a:t>Image </a:t>
            </a:r>
            <a:r>
              <a:rPr lang="en-US" dirty="0">
                <a:solidFill>
                  <a:schemeClr val="bg1">
                    <a:lumMod val="65000"/>
                  </a:schemeClr>
                </a:solidFill>
              </a:rPr>
              <a:t>Credit: </a:t>
            </a:r>
            <a:r>
              <a:rPr lang="en-US" dirty="0" err="1" smtClean="0">
                <a:solidFill>
                  <a:schemeClr val="bg1">
                    <a:lumMod val="65000"/>
                  </a:schemeClr>
                </a:solidFill>
              </a:rPr>
              <a:t>Piótr</a:t>
            </a:r>
            <a:r>
              <a:rPr lang="en-US" dirty="0" smtClean="0">
                <a:solidFill>
                  <a:schemeClr val="bg1">
                    <a:lumMod val="65000"/>
                  </a:schemeClr>
                </a:solidFill>
              </a:rPr>
              <a:t> </a:t>
            </a:r>
            <a:r>
              <a:rPr lang="en-US" dirty="0">
                <a:solidFill>
                  <a:schemeClr val="bg1">
                    <a:lumMod val="65000"/>
                  </a:schemeClr>
                </a:solidFill>
              </a:rPr>
              <a:t>Dollar</a:t>
            </a:r>
          </a:p>
        </p:txBody>
      </p:sp>
    </p:spTree>
    <p:extLst>
      <p:ext uri="{BB962C8B-B14F-4D97-AF65-F5344CB8AC3E}">
        <p14:creationId xmlns:p14="http://schemas.microsoft.com/office/powerpoint/2010/main" val="196152439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685800"/>
          </a:xfrm>
        </p:spPr>
        <p:txBody>
          <a:bodyPr>
            <a:normAutofit fontScale="90000"/>
          </a:bodyPr>
          <a:lstStyle/>
          <a:p>
            <a:r>
              <a:rPr lang="en-US" dirty="0" smtClean="0"/>
              <a:t>From reviewers with love: </a:t>
            </a:r>
            <a:br>
              <a:rPr lang="en-US" dirty="0" smtClean="0"/>
            </a:br>
            <a:r>
              <a:rPr lang="en-US" dirty="0" smtClean="0"/>
              <a:t>Not </a:t>
            </a:r>
            <a:r>
              <a:rPr lang="en-US" dirty="0" smtClean="0"/>
              <a:t>on my watch!</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100</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1099"/>
            <a:ext cx="4261862" cy="316230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1410" y="1181100"/>
            <a:ext cx="4752590" cy="31623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4272380"/>
            <a:ext cx="4292533" cy="2585620"/>
          </a:xfrm>
          <a:prstGeom prst="rect">
            <a:avLst/>
          </a:prstGeom>
        </p:spPr>
      </p:pic>
    </p:spTree>
    <p:extLst>
      <p:ext uri="{BB962C8B-B14F-4D97-AF65-F5344CB8AC3E}">
        <p14:creationId xmlns:p14="http://schemas.microsoft.com/office/powerpoint/2010/main" val="46833835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101</a:t>
            </a:fld>
            <a:endParaRPr lang="en-US"/>
          </a:p>
        </p:txBody>
      </p:sp>
      <p:pic>
        <p:nvPicPr>
          <p:cNvPr id="6" name="Picture 5"/>
          <p:cNvPicPr>
            <a:picLocks noChangeAspect="1"/>
          </p:cNvPicPr>
          <p:nvPr/>
        </p:nvPicPr>
        <p:blipFill>
          <a:blip r:embed="rId2"/>
          <a:stretch>
            <a:fillRect/>
          </a:stretch>
        </p:blipFill>
        <p:spPr>
          <a:xfrm>
            <a:off x="0" y="0"/>
            <a:ext cx="9144000" cy="6858000"/>
          </a:xfrm>
          <a:prstGeom prst="rect">
            <a:avLst/>
          </a:prstGeom>
        </p:spPr>
      </p:pic>
      <p:pic>
        <p:nvPicPr>
          <p:cNvPr id="7" name="Picture 4" descr="mage result for william free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95700"/>
            <a:ext cx="3162300" cy="316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40797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an </a:t>
            </a:r>
            <a:r>
              <a:rPr lang="en-US" dirty="0" smtClean="0"/>
              <a:t>AC’s </a:t>
            </a:r>
            <a:r>
              <a:rPr lang="en-US" dirty="0"/>
              <a:t>point of </a:t>
            </a:r>
            <a:r>
              <a:rPr lang="en-US" dirty="0" smtClean="0"/>
              <a:t>view</a:t>
            </a:r>
            <a:endParaRPr lang="en-US" dirty="0"/>
          </a:p>
        </p:txBody>
      </p:sp>
      <p:sp>
        <p:nvSpPr>
          <p:cNvPr id="3" name="Content Placeholder 2"/>
          <p:cNvSpPr>
            <a:spLocks noGrp="1"/>
          </p:cNvSpPr>
          <p:nvPr>
            <p:ph idx="1"/>
          </p:nvPr>
        </p:nvSpPr>
        <p:spPr/>
        <p:txBody>
          <a:bodyPr/>
          <a:lstStyle/>
          <a:p>
            <a:r>
              <a:rPr lang="en-US" dirty="0" smtClean="0"/>
              <a:t>The types </a:t>
            </a:r>
            <a:r>
              <a:rPr lang="en-US" dirty="0"/>
              <a:t>of papers in your </a:t>
            </a:r>
            <a:r>
              <a:rPr lang="en-US" dirty="0" smtClean="0"/>
              <a:t>pile:</a:t>
            </a:r>
          </a:p>
          <a:p>
            <a:endParaRPr lang="en-US" dirty="0" smtClean="0"/>
          </a:p>
          <a:p>
            <a:pPr lvl="1"/>
            <a:r>
              <a:rPr lang="en-US" dirty="0" smtClean="0"/>
              <a:t>About </a:t>
            </a:r>
            <a:r>
              <a:rPr lang="en-US" dirty="0"/>
              <a:t>1/3 are obvious rejects</a:t>
            </a:r>
          </a:p>
          <a:p>
            <a:endParaRPr lang="en-US" dirty="0" smtClean="0"/>
          </a:p>
          <a:p>
            <a:pPr lvl="1"/>
            <a:r>
              <a:rPr lang="en-US" dirty="0" smtClean="0"/>
              <a:t>In </a:t>
            </a:r>
            <a:r>
              <a:rPr lang="en-US" dirty="0"/>
              <a:t>the whole set, maybe 1 is a really nice </a:t>
            </a:r>
            <a:r>
              <a:rPr lang="en-US" dirty="0" smtClean="0"/>
              <a:t>paper</a:t>
            </a:r>
          </a:p>
          <a:p>
            <a:pPr lvl="2"/>
            <a:r>
              <a:rPr lang="en-US" dirty="0" smtClean="0"/>
              <a:t>well-written</a:t>
            </a:r>
            <a:r>
              <a:rPr lang="en-US" dirty="0"/>
              <a:t>, great results, good idea.</a:t>
            </a:r>
          </a:p>
          <a:p>
            <a:endParaRPr lang="en-US" dirty="0" smtClean="0"/>
          </a:p>
          <a:p>
            <a:pPr lvl="1"/>
            <a:r>
              <a:rPr lang="en-US" dirty="0"/>
              <a:t>The rest are borderline, and these fall into </a:t>
            </a:r>
            <a:r>
              <a:rPr lang="en-US" dirty="0" smtClean="0"/>
              <a:t>two </a:t>
            </a:r>
            <a:r>
              <a:rPr lang="en-US" dirty="0"/>
              <a:t>camps..</a:t>
            </a:r>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102</a:t>
            </a:fld>
            <a:endParaRPr lang="en-US"/>
          </a:p>
        </p:txBody>
      </p:sp>
      <p:sp>
        <p:nvSpPr>
          <p:cNvPr id="6" name="TextBox 5"/>
          <p:cNvSpPr txBox="1"/>
          <p:nvPr/>
        </p:nvSpPr>
        <p:spPr>
          <a:xfrm>
            <a:off x="3949580" y="6581001"/>
            <a:ext cx="1923925" cy="276999"/>
          </a:xfrm>
          <a:prstGeom prst="rect">
            <a:avLst/>
          </a:prstGeom>
          <a:noFill/>
        </p:spPr>
        <p:txBody>
          <a:bodyPr wrap="none" rtlCol="0">
            <a:spAutoFit/>
          </a:bodyPr>
          <a:lstStyle/>
          <a:p>
            <a:r>
              <a:rPr lang="en-US" dirty="0" smtClean="0">
                <a:solidFill>
                  <a:schemeClr val="bg1">
                    <a:lumMod val="65000"/>
                  </a:schemeClr>
                </a:solidFill>
              </a:rPr>
              <a:t>Slide Credit: </a:t>
            </a:r>
            <a:r>
              <a:rPr lang="da-DK" dirty="0" smtClean="0">
                <a:solidFill>
                  <a:schemeClr val="bg1">
                    <a:lumMod val="65000"/>
                  </a:schemeClr>
                </a:solidFill>
              </a:rPr>
              <a:t>Bill Freeman</a:t>
            </a:r>
            <a:endParaRPr lang="en-US" dirty="0">
              <a:solidFill>
                <a:schemeClr val="bg1">
                  <a:lumMod val="65000"/>
                </a:schemeClr>
              </a:solidFill>
            </a:endParaRPr>
          </a:p>
        </p:txBody>
      </p:sp>
    </p:spTree>
    <p:extLst>
      <p:ext uri="{BB962C8B-B14F-4D97-AF65-F5344CB8AC3E}">
        <p14:creationId xmlns:p14="http://schemas.microsoft.com/office/powerpoint/2010/main" val="179483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types of “borderline” papers</a:t>
            </a:r>
            <a:endParaRPr lang="en-US" dirty="0"/>
          </a:p>
        </p:txBody>
      </p:sp>
      <p:sp>
        <p:nvSpPr>
          <p:cNvPr id="3" name="Content Placeholder 2"/>
          <p:cNvSpPr>
            <a:spLocks noGrp="1"/>
          </p:cNvSpPr>
          <p:nvPr>
            <p:ph idx="1"/>
          </p:nvPr>
        </p:nvSpPr>
        <p:spPr>
          <a:xfrm>
            <a:off x="457200" y="1143000"/>
            <a:ext cx="5257800" cy="5257800"/>
          </a:xfrm>
        </p:spPr>
        <p:txBody>
          <a:bodyPr/>
          <a:lstStyle/>
          <a:p>
            <a:r>
              <a:rPr lang="en-US" dirty="0" smtClean="0"/>
              <a:t>The Cockroach</a:t>
            </a:r>
          </a:p>
          <a:p>
            <a:pPr lvl="1"/>
            <a:r>
              <a:rPr lang="en-US" dirty="0"/>
              <a:t>You try, but you can’t find a way to kill </a:t>
            </a:r>
            <a:r>
              <a:rPr lang="en-US" dirty="0" smtClean="0"/>
              <a:t>this paper</a:t>
            </a:r>
            <a:r>
              <a:rPr lang="en-US" dirty="0"/>
              <a:t>. While there’s nothing too </a:t>
            </a:r>
            <a:r>
              <a:rPr lang="en-US" dirty="0" smtClean="0"/>
              <a:t>exciting about </a:t>
            </a:r>
            <a:r>
              <a:rPr lang="en-US" dirty="0"/>
              <a:t>it, it’s pretty well written, the </a:t>
            </a:r>
            <a:r>
              <a:rPr lang="en-US" dirty="0" smtClean="0"/>
              <a:t>reviews are </a:t>
            </a:r>
            <a:r>
              <a:rPr lang="en-US" dirty="0"/>
              <a:t>ok, the results show an </a:t>
            </a:r>
            <a:r>
              <a:rPr lang="en-US" dirty="0" smtClean="0"/>
              <a:t>incremental improvement</a:t>
            </a:r>
            <a:r>
              <a:rPr lang="en-US" dirty="0"/>
              <a:t>. Yet another kind of </a:t>
            </a:r>
            <a:r>
              <a:rPr lang="en-US" dirty="0" smtClean="0"/>
              <a:t>boring CVPR </a:t>
            </a:r>
            <a:r>
              <a:rPr lang="en-US" dirty="0"/>
              <a:t>paper.</a:t>
            </a:r>
          </a:p>
          <a:p>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103</a:t>
            </a:fld>
            <a:endParaRPr lang="en-US"/>
          </a:p>
        </p:txBody>
      </p:sp>
      <p:pic>
        <p:nvPicPr>
          <p:cNvPr id="8194" name="Picture 2" descr="ttps://images-na.ssl-images-amazon.com/images/I/61Fmr6YPExL._UL15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544714"/>
            <a:ext cx="3429000" cy="53132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949580" y="6581001"/>
            <a:ext cx="1923925" cy="276999"/>
          </a:xfrm>
          <a:prstGeom prst="rect">
            <a:avLst/>
          </a:prstGeom>
          <a:noFill/>
        </p:spPr>
        <p:txBody>
          <a:bodyPr wrap="none" rtlCol="0">
            <a:spAutoFit/>
          </a:bodyPr>
          <a:lstStyle/>
          <a:p>
            <a:r>
              <a:rPr lang="en-US" dirty="0" smtClean="0">
                <a:solidFill>
                  <a:schemeClr val="bg1">
                    <a:lumMod val="65000"/>
                  </a:schemeClr>
                </a:solidFill>
              </a:rPr>
              <a:t>Slide Credit: </a:t>
            </a:r>
            <a:r>
              <a:rPr lang="da-DK" smtClean="0">
                <a:solidFill>
                  <a:schemeClr val="bg1">
                    <a:lumMod val="65000"/>
                  </a:schemeClr>
                </a:solidFill>
              </a:rPr>
              <a:t>Bill Freeman</a:t>
            </a:r>
            <a:endParaRPr lang="en-US" dirty="0">
              <a:solidFill>
                <a:schemeClr val="bg1">
                  <a:lumMod val="65000"/>
                </a:schemeClr>
              </a:solidFill>
            </a:endParaRPr>
          </a:p>
        </p:txBody>
      </p:sp>
    </p:spTree>
    <p:extLst>
      <p:ext uri="{BB962C8B-B14F-4D97-AF65-F5344CB8AC3E}">
        <p14:creationId xmlns:p14="http://schemas.microsoft.com/office/powerpoint/2010/main" val="96312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types of “borderline” papers</a:t>
            </a:r>
            <a:endParaRPr lang="en-US" dirty="0"/>
          </a:p>
        </p:txBody>
      </p:sp>
      <p:sp>
        <p:nvSpPr>
          <p:cNvPr id="3" name="Content Placeholder 2"/>
          <p:cNvSpPr>
            <a:spLocks noGrp="1"/>
          </p:cNvSpPr>
          <p:nvPr>
            <p:ph idx="1"/>
          </p:nvPr>
        </p:nvSpPr>
        <p:spPr>
          <a:xfrm>
            <a:off x="457200" y="1143000"/>
            <a:ext cx="5257800" cy="5257800"/>
          </a:xfrm>
        </p:spPr>
        <p:txBody>
          <a:bodyPr/>
          <a:lstStyle/>
          <a:p>
            <a:r>
              <a:rPr lang="en-US" dirty="0" smtClean="0"/>
              <a:t>The </a:t>
            </a:r>
            <a:r>
              <a:rPr lang="en-US" dirty="0"/>
              <a:t>Puppy with 6 toes</a:t>
            </a:r>
          </a:p>
          <a:p>
            <a:pPr lvl="1"/>
            <a:r>
              <a:rPr lang="en-US" dirty="0"/>
              <a:t>A delightful paper, but with </a:t>
            </a:r>
            <a:r>
              <a:rPr lang="en-US" dirty="0" smtClean="0"/>
              <a:t>some easy-to-point-to </a:t>
            </a:r>
            <a:r>
              <a:rPr lang="en-US" dirty="0"/>
              <a:t>flaw. This flaw </a:t>
            </a:r>
            <a:r>
              <a:rPr lang="en-US" dirty="0" smtClean="0"/>
              <a:t>may not </a:t>
            </a:r>
            <a:r>
              <a:rPr lang="en-US" dirty="0"/>
              <a:t>be important, but it makes it </a:t>
            </a:r>
            <a:r>
              <a:rPr lang="en-US" dirty="0" smtClean="0"/>
              <a:t>easy to </a:t>
            </a:r>
            <a:r>
              <a:rPr lang="en-US" dirty="0"/>
              <a:t>kill the paper, and sometimes </a:t>
            </a:r>
            <a:r>
              <a:rPr lang="en-US" dirty="0" smtClean="0"/>
              <a:t>you have </a:t>
            </a:r>
            <a:r>
              <a:rPr lang="en-US" dirty="0"/>
              <a:t>to reject that paper, even </a:t>
            </a:r>
            <a:r>
              <a:rPr lang="en-US" dirty="0" smtClean="0"/>
              <a:t>though it’s </a:t>
            </a:r>
            <a:r>
              <a:rPr lang="en-US" dirty="0"/>
              <a:t>so fresh and wonderful.</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104</a:t>
            </a:fld>
            <a:endParaRPr lang="en-US"/>
          </a:p>
        </p:txBody>
      </p:sp>
      <p:pic>
        <p:nvPicPr>
          <p:cNvPr id="8194" name="Picture 2" descr="ttps://images-na.ssl-images-amazon.com/images/I/61Fmr6YPExL._UL15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544714"/>
            <a:ext cx="3429000" cy="53132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949580" y="6581001"/>
            <a:ext cx="1923925" cy="276999"/>
          </a:xfrm>
          <a:prstGeom prst="rect">
            <a:avLst/>
          </a:prstGeom>
          <a:noFill/>
        </p:spPr>
        <p:txBody>
          <a:bodyPr wrap="none" rtlCol="0">
            <a:spAutoFit/>
          </a:bodyPr>
          <a:lstStyle/>
          <a:p>
            <a:r>
              <a:rPr lang="en-US" dirty="0" smtClean="0">
                <a:solidFill>
                  <a:schemeClr val="bg1">
                    <a:lumMod val="65000"/>
                  </a:schemeClr>
                </a:solidFill>
              </a:rPr>
              <a:t>Slide Credit: </a:t>
            </a:r>
            <a:r>
              <a:rPr lang="da-DK" smtClean="0">
                <a:solidFill>
                  <a:schemeClr val="bg1">
                    <a:lumMod val="65000"/>
                  </a:schemeClr>
                </a:solidFill>
              </a:rPr>
              <a:t>Bill Freeman</a:t>
            </a:r>
            <a:endParaRPr lang="en-US" dirty="0">
              <a:solidFill>
                <a:schemeClr val="bg1">
                  <a:lumMod val="65000"/>
                </a:schemeClr>
              </a:solidFill>
            </a:endParaRPr>
          </a:p>
        </p:txBody>
      </p:sp>
      <p:pic>
        <p:nvPicPr>
          <p:cNvPr id="10" name="Picture 9"/>
          <p:cNvPicPr>
            <a:picLocks noChangeAspect="1"/>
          </p:cNvPicPr>
          <p:nvPr/>
        </p:nvPicPr>
        <p:blipFill>
          <a:blip r:embed="rId4"/>
          <a:stretch>
            <a:fillRect/>
          </a:stretch>
        </p:blipFill>
        <p:spPr>
          <a:xfrm>
            <a:off x="228600" y="3657600"/>
            <a:ext cx="5127190" cy="3210338"/>
          </a:xfrm>
          <a:prstGeom prst="rect">
            <a:avLst/>
          </a:prstGeom>
        </p:spPr>
      </p:pic>
    </p:spTree>
    <p:extLst>
      <p:ext uri="{BB962C8B-B14F-4D97-AF65-F5344CB8AC3E}">
        <p14:creationId xmlns:p14="http://schemas.microsoft.com/office/powerpoint/2010/main" val="143908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Short Papers!</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105</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50009"/>
            <a:ext cx="9144000" cy="380319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1752600"/>
          </a:xfrm>
          <a:prstGeom prst="rect">
            <a:avLst/>
          </a:prstGeom>
        </p:spPr>
      </p:pic>
      <p:sp>
        <p:nvSpPr>
          <p:cNvPr id="9" name="Rounded Rectangle 8"/>
          <p:cNvSpPr/>
          <p:nvPr/>
        </p:nvSpPr>
        <p:spPr bwMode="auto">
          <a:xfrm>
            <a:off x="4419600" y="5334000"/>
            <a:ext cx="4267200" cy="304800"/>
          </a:xfrm>
          <a:prstGeom prst="roundRect">
            <a:avLst/>
          </a:prstGeom>
          <a:noFill/>
          <a:ln w="635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19075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Concluding thoughts</a:t>
            </a:r>
            <a:endParaRPr lang="en-US" dirty="0"/>
          </a:p>
        </p:txBody>
      </p:sp>
      <p:sp>
        <p:nvSpPr>
          <p:cNvPr id="3" name="Content Placeholder 2"/>
          <p:cNvSpPr>
            <a:spLocks noGrp="1"/>
          </p:cNvSpPr>
          <p:nvPr>
            <p:ph idx="1"/>
          </p:nvPr>
        </p:nvSpPr>
        <p:spPr/>
        <p:txBody>
          <a:bodyPr/>
          <a:lstStyle/>
          <a:p>
            <a:r>
              <a:rPr lang="en-US" dirty="0" smtClean="0"/>
              <a:t>Definitive conclusive negative results are hard</a:t>
            </a:r>
          </a:p>
          <a:p>
            <a:endParaRPr lang="en-US" dirty="0"/>
          </a:p>
          <a:p>
            <a:r>
              <a:rPr lang="en-US" dirty="0" smtClean="0"/>
              <a:t>Publishing such negative results is </a:t>
            </a:r>
            <a:r>
              <a:rPr lang="en-US" i="1" dirty="0" smtClean="0"/>
              <a:t>even</a:t>
            </a:r>
            <a:r>
              <a:rPr lang="en-US" dirty="0" smtClean="0"/>
              <a:t> harder!</a:t>
            </a:r>
          </a:p>
          <a:p>
            <a:endParaRPr lang="en-US" dirty="0"/>
          </a:p>
          <a:p>
            <a:r>
              <a:rPr lang="en-US" dirty="0" smtClean="0"/>
              <a:t>It seems to be particularly hard at Vision venues</a:t>
            </a:r>
          </a:p>
          <a:p>
            <a:endParaRPr lang="en-US" dirty="0"/>
          </a:p>
          <a:p>
            <a:r>
              <a:rPr lang="en-US" dirty="0" smtClean="0"/>
              <a:t>Please please please please please please </a:t>
            </a:r>
            <a:br>
              <a:rPr lang="en-US" dirty="0" smtClean="0"/>
            </a:br>
            <a:r>
              <a:rPr lang="en-US" dirty="0" smtClean="0"/>
              <a:t>try accepting the puppy with 6 toes!</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106</a:t>
            </a:fld>
            <a:endParaRPr lang="en-US"/>
          </a:p>
        </p:txBody>
      </p:sp>
      <p:pic>
        <p:nvPicPr>
          <p:cNvPr id="7" name="Picture 2" descr="ttps://images-na.ssl-images-amazon.com/images/I/61Fmr6YPExL._UL15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446" y="4800600"/>
            <a:ext cx="1327771" cy="2057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a:off x="1600200" y="4802684"/>
            <a:ext cx="3298390" cy="2065253"/>
          </a:xfrm>
          <a:prstGeom prst="rect">
            <a:avLst/>
          </a:prstGeom>
        </p:spPr>
      </p:pic>
    </p:spTree>
    <p:extLst>
      <p:ext uri="{BB962C8B-B14F-4D97-AF65-F5344CB8AC3E}">
        <p14:creationId xmlns:p14="http://schemas.microsoft.com/office/powerpoint/2010/main" val="84211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Machine Learning &amp; Perception Group</a:t>
            </a:r>
            <a:endParaRPr lang="en-US" dirty="0"/>
          </a:p>
        </p:txBody>
      </p:sp>
      <p:sp>
        <p:nvSpPr>
          <p:cNvPr id="3" name="Content Placeholder 2"/>
          <p:cNvSpPr>
            <a:spLocks noGrp="1"/>
          </p:cNvSpPr>
          <p:nvPr>
            <p:ph idx="1"/>
          </p:nvPr>
        </p:nvSpPr>
        <p:spPr>
          <a:xfrm>
            <a:off x="685800" y="1295400"/>
            <a:ext cx="7772400" cy="5257800"/>
          </a:xfrm>
        </p:spPr>
        <p:txBody>
          <a:bodyPr/>
          <a:lstStyle/>
          <a:p>
            <a:endParaRPr lang="en-US" dirty="0" smtClean="0"/>
          </a:p>
          <a:p>
            <a:endParaRPr lang="en-US" dirty="0"/>
          </a:p>
          <a:p>
            <a:endParaRPr lang="en-US" dirty="0" smtClean="0"/>
          </a:p>
          <a:p>
            <a:pPr marL="0" indent="0">
              <a:buNone/>
            </a:pPr>
            <a:r>
              <a:rPr lang="en-US" dirty="0" smtClean="0"/>
              <a:t>		</a:t>
            </a:r>
          </a:p>
          <a:p>
            <a:endParaRPr lang="en-US" dirty="0"/>
          </a:p>
          <a:p>
            <a:endParaRPr lang="en-US" dirty="0" smtClean="0"/>
          </a:p>
          <a:p>
            <a:pPr marL="0" indent="0">
              <a:buNone/>
            </a:pPr>
            <a:r>
              <a:rPr lang="en-US" dirty="0" smtClean="0"/>
              <a:t>		                                     MS</a:t>
            </a:r>
          </a:p>
          <a:p>
            <a:endParaRPr lang="en-US" dirty="0"/>
          </a:p>
          <a:p>
            <a:endParaRPr lang="en-US" dirty="0" smtClean="0"/>
          </a:p>
          <a:p>
            <a:pPr marL="0" indent="0">
              <a:buNone/>
            </a:pPr>
            <a:r>
              <a:rPr lang="en-US" dirty="0" smtClean="0"/>
              <a:t>	</a:t>
            </a:r>
            <a:br>
              <a:rPr lang="en-US" dirty="0" smtClean="0"/>
            </a:br>
            <a:r>
              <a:rPr lang="en-US" dirty="0" smtClean="0"/>
              <a:t>    </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107</a:t>
            </a:fld>
            <a:endParaRPr lang="en-US"/>
          </a:p>
        </p:txBody>
      </p:sp>
      <p:sp>
        <p:nvSpPr>
          <p:cNvPr id="15" name="TextBox 14"/>
          <p:cNvSpPr txBox="1"/>
          <p:nvPr/>
        </p:nvSpPr>
        <p:spPr>
          <a:xfrm>
            <a:off x="7486205" y="1676400"/>
            <a:ext cx="1581595" cy="307777"/>
          </a:xfrm>
          <a:prstGeom prst="rect">
            <a:avLst/>
          </a:prstGeom>
          <a:noFill/>
        </p:spPr>
        <p:txBody>
          <a:bodyPr wrap="none" rtlCol="0">
            <a:spAutoFit/>
          </a:bodyPr>
          <a:lstStyle/>
          <a:p>
            <a:r>
              <a:rPr lang="en-US" sz="1400" dirty="0" smtClean="0"/>
              <a:t>Michael </a:t>
            </a:r>
            <a:r>
              <a:rPr lang="en-US" sz="1400" dirty="0" err="1" smtClean="0"/>
              <a:t>Cogswell</a:t>
            </a:r>
            <a:endParaRPr lang="en-US" sz="1400" dirty="0"/>
          </a:p>
        </p:txBody>
      </p:sp>
      <p:pic>
        <p:nvPicPr>
          <p:cNvPr id="16" name="Picture 15"/>
          <p:cNvPicPr>
            <a:picLocks noChangeAspect="1"/>
          </p:cNvPicPr>
          <p:nvPr/>
        </p:nvPicPr>
        <p:blipFill rotWithShape="1">
          <a:blip r:embed="rId2"/>
          <a:srcRect l="32817" r="31370" b="28691"/>
          <a:stretch/>
        </p:blipFill>
        <p:spPr>
          <a:xfrm>
            <a:off x="3101323" y="1981200"/>
            <a:ext cx="967723" cy="1371600"/>
          </a:xfrm>
          <a:prstGeom prst="rect">
            <a:avLst/>
          </a:prstGeom>
        </p:spPr>
      </p:pic>
      <p:sp>
        <p:nvSpPr>
          <p:cNvPr id="17" name="TextBox 16"/>
          <p:cNvSpPr txBox="1"/>
          <p:nvPr/>
        </p:nvSpPr>
        <p:spPr>
          <a:xfrm>
            <a:off x="3048000" y="1676400"/>
            <a:ext cx="933231" cy="307777"/>
          </a:xfrm>
          <a:prstGeom prst="rect">
            <a:avLst/>
          </a:prstGeom>
          <a:noFill/>
        </p:spPr>
        <p:txBody>
          <a:bodyPr wrap="none" rtlCol="0">
            <a:spAutoFit/>
          </a:bodyPr>
          <a:lstStyle/>
          <a:p>
            <a:r>
              <a:rPr lang="en-US" sz="1400" dirty="0" smtClean="0"/>
              <a:t>Qing Sun</a:t>
            </a:r>
            <a:endParaRPr lang="en-US" sz="1400" dirty="0"/>
          </a:p>
        </p:txBody>
      </p:sp>
      <p:sp>
        <p:nvSpPr>
          <p:cNvPr id="19" name="TextBox 18"/>
          <p:cNvSpPr txBox="1"/>
          <p:nvPr/>
        </p:nvSpPr>
        <p:spPr>
          <a:xfrm>
            <a:off x="4265004" y="1676400"/>
            <a:ext cx="1701432" cy="307777"/>
          </a:xfrm>
          <a:prstGeom prst="rect">
            <a:avLst/>
          </a:prstGeom>
          <a:noFill/>
        </p:spPr>
        <p:txBody>
          <a:bodyPr wrap="none" rtlCol="0">
            <a:spAutoFit/>
          </a:bodyPr>
          <a:lstStyle/>
          <a:p>
            <a:r>
              <a:rPr lang="en-US" sz="1400" dirty="0" err="1" smtClean="0"/>
              <a:t>Aishwarya</a:t>
            </a:r>
            <a:r>
              <a:rPr lang="en-US" sz="1400" dirty="0" smtClean="0"/>
              <a:t> </a:t>
            </a:r>
            <a:r>
              <a:rPr lang="en-US" sz="1400" dirty="0" err="1" smtClean="0"/>
              <a:t>Agrawal</a:t>
            </a:r>
            <a:endParaRPr lang="en-US" sz="1400" dirty="0"/>
          </a:p>
        </p:txBody>
      </p:sp>
      <p:pic>
        <p:nvPicPr>
          <p:cNvPr id="22" name="Picture 21"/>
          <p:cNvPicPr>
            <a:picLocks noChangeAspect="1"/>
          </p:cNvPicPr>
          <p:nvPr/>
        </p:nvPicPr>
        <p:blipFill>
          <a:blip r:embed="rId3"/>
          <a:stretch>
            <a:fillRect/>
          </a:stretch>
        </p:blipFill>
        <p:spPr>
          <a:xfrm>
            <a:off x="7795959" y="3729334"/>
            <a:ext cx="1313185" cy="1371600"/>
          </a:xfrm>
          <a:prstGeom prst="rect">
            <a:avLst/>
          </a:prstGeom>
        </p:spPr>
      </p:pic>
      <p:sp>
        <p:nvSpPr>
          <p:cNvPr id="23" name="TextBox 22"/>
          <p:cNvSpPr txBox="1"/>
          <p:nvPr/>
        </p:nvSpPr>
        <p:spPr>
          <a:xfrm>
            <a:off x="7696200" y="3424534"/>
            <a:ext cx="1451940" cy="307777"/>
          </a:xfrm>
          <a:prstGeom prst="rect">
            <a:avLst/>
          </a:prstGeom>
          <a:noFill/>
        </p:spPr>
        <p:txBody>
          <a:bodyPr wrap="none" rtlCol="0">
            <a:spAutoFit/>
          </a:bodyPr>
          <a:lstStyle/>
          <a:p>
            <a:r>
              <a:rPr lang="en-US" sz="1400" dirty="0" err="1" smtClean="0"/>
              <a:t>Akrit</a:t>
            </a:r>
            <a:r>
              <a:rPr lang="en-US" sz="1400" dirty="0" smtClean="0"/>
              <a:t> </a:t>
            </a:r>
            <a:r>
              <a:rPr lang="en-US" sz="1400" dirty="0" err="1" smtClean="0"/>
              <a:t>Mohapatra</a:t>
            </a:r>
            <a:endParaRPr lang="en-US" sz="1400" dirty="0"/>
          </a:p>
        </p:txBody>
      </p:sp>
      <p:pic>
        <p:nvPicPr>
          <p:cNvPr id="27" name="Picture 26" descr="yas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0004" y="1981200"/>
            <a:ext cx="970751" cy="1371600"/>
          </a:xfrm>
          <a:prstGeom prst="rect">
            <a:avLst/>
          </a:prstGeom>
        </p:spPr>
      </p:pic>
      <p:sp>
        <p:nvSpPr>
          <p:cNvPr id="28" name="TextBox 27"/>
          <p:cNvSpPr txBox="1"/>
          <p:nvPr/>
        </p:nvSpPr>
        <p:spPr>
          <a:xfrm>
            <a:off x="6093804" y="1676400"/>
            <a:ext cx="1099442" cy="307777"/>
          </a:xfrm>
          <a:prstGeom prst="rect">
            <a:avLst/>
          </a:prstGeom>
          <a:noFill/>
        </p:spPr>
        <p:txBody>
          <a:bodyPr wrap="none" rtlCol="0">
            <a:spAutoFit/>
          </a:bodyPr>
          <a:lstStyle/>
          <a:p>
            <a:r>
              <a:rPr lang="en-US" sz="1400" dirty="0" err="1" smtClean="0"/>
              <a:t>Yash</a:t>
            </a:r>
            <a:r>
              <a:rPr lang="en-US" sz="1400" dirty="0" smtClean="0"/>
              <a:t> </a:t>
            </a:r>
            <a:r>
              <a:rPr lang="en-US" sz="1400" dirty="0" err="1" smtClean="0"/>
              <a:t>Goyal</a:t>
            </a:r>
            <a:endParaRPr lang="en-US" sz="1400" dirty="0"/>
          </a:p>
        </p:txBody>
      </p:sp>
      <p:pic>
        <p:nvPicPr>
          <p:cNvPr id="25" name="Picture 24"/>
          <p:cNvPicPr>
            <a:picLocks noChangeAspect="1"/>
          </p:cNvPicPr>
          <p:nvPr/>
        </p:nvPicPr>
        <p:blipFill>
          <a:blip r:embed="rId5"/>
          <a:stretch>
            <a:fillRect/>
          </a:stretch>
        </p:blipFill>
        <p:spPr>
          <a:xfrm>
            <a:off x="6268267" y="3733800"/>
            <a:ext cx="1371600" cy="1371600"/>
          </a:xfrm>
          <a:prstGeom prst="rect">
            <a:avLst/>
          </a:prstGeom>
        </p:spPr>
      </p:pic>
      <p:sp>
        <p:nvSpPr>
          <p:cNvPr id="29" name="TextBox 28"/>
          <p:cNvSpPr txBox="1"/>
          <p:nvPr/>
        </p:nvSpPr>
        <p:spPr>
          <a:xfrm>
            <a:off x="6172200" y="3429000"/>
            <a:ext cx="1571777" cy="307777"/>
          </a:xfrm>
          <a:prstGeom prst="rect">
            <a:avLst/>
          </a:prstGeom>
          <a:noFill/>
        </p:spPr>
        <p:txBody>
          <a:bodyPr wrap="none" rtlCol="0">
            <a:spAutoFit/>
          </a:bodyPr>
          <a:lstStyle/>
          <a:p>
            <a:r>
              <a:rPr lang="en-US" sz="1400" dirty="0" smtClean="0"/>
              <a:t>Aroma </a:t>
            </a:r>
            <a:r>
              <a:rPr lang="en-US" sz="1400" dirty="0" err="1" smtClean="0"/>
              <a:t>Mahendru</a:t>
            </a:r>
            <a:endParaRPr lang="en-US" sz="1400" dirty="0"/>
          </a:p>
        </p:txBody>
      </p:sp>
      <p:pic>
        <p:nvPicPr>
          <p:cNvPr id="30" name="Picture 29" descr="dhruv_batra_10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828020"/>
            <a:ext cx="1828800" cy="1828800"/>
          </a:xfrm>
          <a:prstGeom prst="rect">
            <a:avLst/>
          </a:prstGeom>
        </p:spPr>
      </p:pic>
      <p:sp>
        <p:nvSpPr>
          <p:cNvPr id="31" name="TextBox 30"/>
          <p:cNvSpPr txBox="1"/>
          <p:nvPr/>
        </p:nvSpPr>
        <p:spPr>
          <a:xfrm>
            <a:off x="-76200" y="2667000"/>
            <a:ext cx="2438400" cy="707886"/>
          </a:xfrm>
          <a:prstGeom prst="rect">
            <a:avLst/>
          </a:prstGeom>
          <a:noFill/>
        </p:spPr>
        <p:txBody>
          <a:bodyPr wrap="square" rtlCol="0">
            <a:spAutoFit/>
          </a:bodyPr>
          <a:lstStyle/>
          <a:p>
            <a:pPr algn="ctr"/>
            <a:r>
              <a:rPr lang="en-US" sz="2000" dirty="0" smtClean="0"/>
              <a:t>Dhruv Batra</a:t>
            </a:r>
            <a:br>
              <a:rPr lang="en-US" sz="2000" dirty="0" smtClean="0"/>
            </a:br>
            <a:r>
              <a:rPr lang="en-US" sz="2000" dirty="0" smtClean="0"/>
              <a:t>Assistant Professor</a:t>
            </a:r>
            <a:endParaRPr lang="en-US" sz="2000" dirty="0"/>
          </a:p>
        </p:txBody>
      </p:sp>
      <p:pic>
        <p:nvPicPr>
          <p:cNvPr id="32" name="Picture 31" descr="CVMLP.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2446" y="1981200"/>
            <a:ext cx="1106573" cy="1371600"/>
          </a:xfrm>
          <a:prstGeom prst="rect">
            <a:avLst/>
          </a:prstGeom>
        </p:spPr>
      </p:pic>
      <p:pic>
        <p:nvPicPr>
          <p:cNvPr id="26" name="Picture 25" descr="me.jpg"/>
          <p:cNvPicPr>
            <a:picLocks noChangeAspect="1"/>
          </p:cNvPicPr>
          <p:nvPr/>
        </p:nvPicPr>
        <p:blipFill rotWithShape="1">
          <a:blip r:embed="rId8">
            <a:extLst>
              <a:ext uri="{28A0092B-C50C-407E-A947-70E740481C1C}">
                <a14:useLocalDpi xmlns:a14="http://schemas.microsoft.com/office/drawing/2010/main" val="0"/>
              </a:ext>
            </a:extLst>
          </a:blip>
          <a:srcRect l="15656" t="7260" r="24159" b="38447"/>
          <a:stretch/>
        </p:blipFill>
        <p:spPr>
          <a:xfrm>
            <a:off x="4414544" y="3733800"/>
            <a:ext cx="1140342" cy="1371600"/>
          </a:xfrm>
          <a:prstGeom prst="rect">
            <a:avLst/>
          </a:prstGeom>
        </p:spPr>
      </p:pic>
      <p:pic>
        <p:nvPicPr>
          <p:cNvPr id="33" name="Picture 32" descr="AbhishekDas_sq.jpg"/>
          <p:cNvPicPr>
            <a:picLocks noChangeAspect="1"/>
          </p:cNvPicPr>
          <p:nvPr/>
        </p:nvPicPr>
        <p:blipFill rotWithShape="1">
          <a:blip r:embed="rId9">
            <a:extLst>
              <a:ext uri="{28A0092B-C50C-407E-A947-70E740481C1C}">
                <a14:useLocalDpi xmlns:a14="http://schemas.microsoft.com/office/drawing/2010/main" val="0"/>
              </a:ext>
            </a:extLst>
          </a:blip>
          <a:srcRect l="18434" t="13468" r="14647" b="9091"/>
          <a:stretch/>
        </p:blipFill>
        <p:spPr>
          <a:xfrm>
            <a:off x="3089265" y="3716388"/>
            <a:ext cx="1185241" cy="1371600"/>
          </a:xfrm>
          <a:prstGeom prst="rect">
            <a:avLst/>
          </a:prstGeom>
        </p:spPr>
      </p:pic>
      <p:sp>
        <p:nvSpPr>
          <p:cNvPr id="34" name="TextBox 33"/>
          <p:cNvSpPr txBox="1"/>
          <p:nvPr/>
        </p:nvSpPr>
        <p:spPr>
          <a:xfrm>
            <a:off x="4306987" y="3429000"/>
            <a:ext cx="1362259" cy="307777"/>
          </a:xfrm>
          <a:prstGeom prst="rect">
            <a:avLst/>
          </a:prstGeom>
          <a:noFill/>
        </p:spPr>
        <p:txBody>
          <a:bodyPr wrap="none" rtlCol="0">
            <a:spAutoFit/>
          </a:bodyPr>
          <a:lstStyle/>
          <a:p>
            <a:r>
              <a:rPr lang="en-US" sz="1400" dirty="0" err="1" smtClean="0"/>
              <a:t>Ashwin</a:t>
            </a:r>
            <a:r>
              <a:rPr lang="en-US" sz="1400" dirty="0" smtClean="0"/>
              <a:t> </a:t>
            </a:r>
            <a:r>
              <a:rPr lang="en-US" sz="1400" dirty="0" err="1" smtClean="0"/>
              <a:t>Kalyan</a:t>
            </a:r>
            <a:endParaRPr lang="en-US" sz="1400" dirty="0"/>
          </a:p>
        </p:txBody>
      </p:sp>
      <p:sp>
        <p:nvSpPr>
          <p:cNvPr id="35" name="TextBox 34"/>
          <p:cNvSpPr txBox="1"/>
          <p:nvPr/>
        </p:nvSpPr>
        <p:spPr>
          <a:xfrm>
            <a:off x="3048000" y="3411588"/>
            <a:ext cx="1292391" cy="307777"/>
          </a:xfrm>
          <a:prstGeom prst="rect">
            <a:avLst/>
          </a:prstGeom>
          <a:noFill/>
        </p:spPr>
        <p:txBody>
          <a:bodyPr wrap="none" rtlCol="0">
            <a:spAutoFit/>
          </a:bodyPr>
          <a:lstStyle/>
          <a:p>
            <a:r>
              <a:rPr lang="en-US" sz="1400" dirty="0" err="1" smtClean="0"/>
              <a:t>Abhishek</a:t>
            </a:r>
            <a:r>
              <a:rPr lang="en-US" sz="1400" dirty="0" smtClean="0"/>
              <a:t> Das</a:t>
            </a:r>
            <a:endParaRPr lang="en-US" sz="1400" dirty="0"/>
          </a:p>
        </p:txBody>
      </p:sp>
      <p:pic>
        <p:nvPicPr>
          <p:cNvPr id="7" name="Picture 6"/>
          <p:cNvPicPr>
            <a:picLocks noChangeAspect="1"/>
          </p:cNvPicPr>
          <p:nvPr/>
        </p:nvPicPr>
        <p:blipFill>
          <a:blip r:embed="rId10"/>
          <a:stretch>
            <a:fillRect/>
          </a:stretch>
        </p:blipFill>
        <p:spPr>
          <a:xfrm>
            <a:off x="532051" y="4652665"/>
            <a:ext cx="1372767" cy="1371600"/>
          </a:xfrm>
          <a:prstGeom prst="rect">
            <a:avLst/>
          </a:prstGeom>
        </p:spPr>
      </p:pic>
      <p:sp>
        <p:nvSpPr>
          <p:cNvPr id="36" name="TextBox 35"/>
          <p:cNvSpPr txBox="1"/>
          <p:nvPr/>
        </p:nvSpPr>
        <p:spPr>
          <a:xfrm>
            <a:off x="610406" y="4347865"/>
            <a:ext cx="1053155" cy="307777"/>
          </a:xfrm>
          <a:prstGeom prst="rect">
            <a:avLst/>
          </a:prstGeom>
          <a:noFill/>
        </p:spPr>
        <p:txBody>
          <a:bodyPr wrap="none" rtlCol="0">
            <a:spAutoFit/>
          </a:bodyPr>
          <a:lstStyle/>
          <a:p>
            <a:r>
              <a:rPr lang="en-US" sz="1400" dirty="0" smtClean="0"/>
              <a:t>Stefan Lee</a:t>
            </a:r>
            <a:endParaRPr lang="en-US" sz="1400" dirty="0"/>
          </a:p>
        </p:txBody>
      </p:sp>
      <p:sp>
        <p:nvSpPr>
          <p:cNvPr id="9" name="TextBox 8"/>
          <p:cNvSpPr txBox="1"/>
          <p:nvPr/>
        </p:nvSpPr>
        <p:spPr>
          <a:xfrm>
            <a:off x="608251" y="3962400"/>
            <a:ext cx="1296749" cy="461665"/>
          </a:xfrm>
          <a:prstGeom prst="rect">
            <a:avLst/>
          </a:prstGeom>
          <a:noFill/>
        </p:spPr>
        <p:txBody>
          <a:bodyPr wrap="none" rtlCol="0">
            <a:spAutoFit/>
          </a:bodyPr>
          <a:lstStyle/>
          <a:p>
            <a:r>
              <a:rPr lang="en-US" sz="2400" dirty="0" smtClean="0"/>
              <a:t>Postdoc</a:t>
            </a:r>
            <a:endParaRPr lang="en-US" sz="2400" dirty="0"/>
          </a:p>
        </p:txBody>
      </p:sp>
      <p:sp>
        <p:nvSpPr>
          <p:cNvPr id="11" name="TextBox 10"/>
          <p:cNvSpPr txBox="1"/>
          <p:nvPr/>
        </p:nvSpPr>
        <p:spPr>
          <a:xfrm>
            <a:off x="3071669" y="5867400"/>
            <a:ext cx="966931" cy="400110"/>
          </a:xfrm>
          <a:prstGeom prst="rect">
            <a:avLst/>
          </a:prstGeom>
          <a:noFill/>
        </p:spPr>
        <p:txBody>
          <a:bodyPr wrap="none" rtlCol="0">
            <a:spAutoFit/>
          </a:bodyPr>
          <a:lstStyle/>
          <a:p>
            <a:pPr algn="r"/>
            <a:r>
              <a:rPr lang="en-US" sz="2000" kern="0" smtClean="0">
                <a:solidFill>
                  <a:prstClr val="black"/>
                </a:solidFill>
                <a:latin typeface="Arial"/>
                <a:ea typeface="Osaka"/>
                <a:cs typeface="Osaka"/>
              </a:rPr>
              <a:t>Interns</a:t>
            </a:r>
            <a:endParaRPr lang="en-US" sz="2000" dirty="0"/>
          </a:p>
        </p:txBody>
      </p:sp>
      <p:sp>
        <p:nvSpPr>
          <p:cNvPr id="13" name="TextBox 12"/>
          <p:cNvSpPr txBox="1"/>
          <p:nvPr/>
        </p:nvSpPr>
        <p:spPr>
          <a:xfrm>
            <a:off x="5638800" y="1290935"/>
            <a:ext cx="783388" cy="461665"/>
          </a:xfrm>
          <a:prstGeom prst="rect">
            <a:avLst/>
          </a:prstGeom>
          <a:noFill/>
        </p:spPr>
        <p:txBody>
          <a:bodyPr wrap="none" rtlCol="0">
            <a:spAutoFit/>
          </a:bodyPr>
          <a:lstStyle/>
          <a:p>
            <a:r>
              <a:rPr lang="en-US" sz="2400" kern="0" dirty="0">
                <a:solidFill>
                  <a:prstClr val="black"/>
                </a:solidFill>
                <a:latin typeface="Arial"/>
                <a:ea typeface="Osaka"/>
                <a:cs typeface="Osaka"/>
              </a:rPr>
              <a:t>PhD</a:t>
            </a:r>
            <a:endParaRPr lang="en-US" dirty="0"/>
          </a:p>
        </p:txBody>
      </p:sp>
      <p:sp>
        <p:nvSpPr>
          <p:cNvPr id="38" name="TextBox 37"/>
          <p:cNvSpPr txBox="1"/>
          <p:nvPr/>
        </p:nvSpPr>
        <p:spPr>
          <a:xfrm>
            <a:off x="4216784" y="5191253"/>
            <a:ext cx="1343189" cy="307777"/>
          </a:xfrm>
          <a:prstGeom prst="rect">
            <a:avLst/>
          </a:prstGeom>
          <a:noFill/>
        </p:spPr>
        <p:txBody>
          <a:bodyPr wrap="none" rtlCol="0">
            <a:spAutoFit/>
          </a:bodyPr>
          <a:lstStyle/>
          <a:p>
            <a:r>
              <a:rPr lang="en-US" sz="1400" dirty="0" err="1" smtClean="0"/>
              <a:t>Deshraj</a:t>
            </a:r>
            <a:r>
              <a:rPr lang="en-US" sz="1400" dirty="0" smtClean="0"/>
              <a:t> Yadav</a:t>
            </a:r>
            <a:endParaRPr lang="en-US" sz="1400" dirty="0"/>
          </a:p>
        </p:txBody>
      </p:sp>
      <p:pic>
        <p:nvPicPr>
          <p:cNvPr id="20" name="Picture 19"/>
          <p:cNvPicPr>
            <a:picLocks noChangeAspect="1"/>
          </p:cNvPicPr>
          <p:nvPr/>
        </p:nvPicPr>
        <p:blipFill>
          <a:blip r:embed="rId11"/>
          <a:stretch>
            <a:fillRect/>
          </a:stretch>
        </p:blipFill>
        <p:spPr>
          <a:xfrm>
            <a:off x="7696200" y="1981200"/>
            <a:ext cx="1371600" cy="1371600"/>
          </a:xfrm>
          <a:prstGeom prst="rect">
            <a:avLst/>
          </a:prstGeom>
        </p:spPr>
      </p:pic>
      <p:pic>
        <p:nvPicPr>
          <p:cNvPr id="1026" name="Picture 2" descr="https://mlp.ece.vt.edu/img/portfolio/deshraj.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91000" y="54864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mlp.ece.vt.edu/img/portfolio/teja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43600" y="54864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mlp.ece.vt.edu/img/portfolio/viraj.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72400" y="5470403"/>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6102107" y="5191252"/>
            <a:ext cx="1020922" cy="307777"/>
          </a:xfrm>
          <a:prstGeom prst="rect">
            <a:avLst/>
          </a:prstGeom>
          <a:noFill/>
        </p:spPr>
        <p:txBody>
          <a:bodyPr wrap="none" rtlCol="0">
            <a:spAutoFit/>
          </a:bodyPr>
          <a:lstStyle/>
          <a:p>
            <a:r>
              <a:rPr lang="en-US" sz="1400" dirty="0" err="1" smtClean="0"/>
              <a:t>Tejas</a:t>
            </a:r>
            <a:r>
              <a:rPr lang="en-US" sz="1400" dirty="0" smtClean="0"/>
              <a:t> </a:t>
            </a:r>
            <a:r>
              <a:rPr lang="en-US" sz="1400" dirty="0" err="1" smtClean="0"/>
              <a:t>Khot</a:t>
            </a:r>
            <a:endParaRPr lang="en-US" sz="1400" dirty="0"/>
          </a:p>
        </p:txBody>
      </p:sp>
      <p:sp>
        <p:nvSpPr>
          <p:cNvPr id="41" name="TextBox 40"/>
          <p:cNvSpPr txBox="1"/>
          <p:nvPr/>
        </p:nvSpPr>
        <p:spPr>
          <a:xfrm>
            <a:off x="7900493" y="5191252"/>
            <a:ext cx="1167307" cy="307777"/>
          </a:xfrm>
          <a:prstGeom prst="rect">
            <a:avLst/>
          </a:prstGeom>
          <a:noFill/>
        </p:spPr>
        <p:txBody>
          <a:bodyPr wrap="none" rtlCol="0">
            <a:spAutoFit/>
          </a:bodyPr>
          <a:lstStyle/>
          <a:p>
            <a:r>
              <a:rPr lang="en-US" sz="1400" dirty="0" err="1" smtClean="0"/>
              <a:t>Viraj</a:t>
            </a:r>
            <a:r>
              <a:rPr lang="en-US" sz="1400" dirty="0" smtClean="0"/>
              <a:t> </a:t>
            </a:r>
            <a:r>
              <a:rPr lang="en-US" sz="1400" dirty="0" err="1" smtClean="0"/>
              <a:t>Prabhu</a:t>
            </a:r>
            <a:endParaRPr lang="en-US" sz="1400" dirty="0"/>
          </a:p>
        </p:txBody>
      </p:sp>
    </p:spTree>
    <p:extLst>
      <p:ext uri="{BB962C8B-B14F-4D97-AF65-F5344CB8AC3E}">
        <p14:creationId xmlns:p14="http://schemas.microsoft.com/office/powerpoint/2010/main" val="194678208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8211"/>
            <a:ext cx="9144000" cy="3850589"/>
          </a:xfrm>
          <a:prstGeom prst="rect">
            <a:avLst/>
          </a:prstGeom>
        </p:spPr>
      </p:pic>
      <p:sp>
        <p:nvSpPr>
          <p:cNvPr id="2" name="Title 1"/>
          <p:cNvSpPr>
            <a:spLocks noGrp="1"/>
          </p:cNvSpPr>
          <p:nvPr>
            <p:ph type="ctrTitle"/>
          </p:nvPr>
        </p:nvSpPr>
        <p:spPr>
          <a:xfrm>
            <a:off x="685800" y="1"/>
            <a:ext cx="7772400" cy="1280159"/>
          </a:xfrm>
        </p:spPr>
        <p:txBody>
          <a:bodyPr/>
          <a:lstStyle/>
          <a:p>
            <a:r>
              <a:rPr lang="en-US" dirty="0" smtClean="0"/>
              <a:t>Computer Vision Lab</a:t>
            </a:r>
            <a:endParaRPr lang="en-US" dirty="0"/>
          </a:p>
        </p:txBody>
      </p:sp>
      <p:sp>
        <p:nvSpPr>
          <p:cNvPr id="22" name="Footer Placeholder 3"/>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23"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108</a:t>
            </a:fld>
            <a:endParaRPr lang="en-US" dirty="0"/>
          </a:p>
        </p:txBody>
      </p:sp>
    </p:spTree>
    <p:extLst>
      <p:ext uri="{BB962C8B-B14F-4D97-AF65-F5344CB8AC3E}">
        <p14:creationId xmlns:p14="http://schemas.microsoft.com/office/powerpoint/2010/main" val="5056064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109</a:t>
            </a:fld>
            <a:endParaRPr lang="en-US"/>
          </a:p>
        </p:txBody>
      </p:sp>
      <p:sp>
        <p:nvSpPr>
          <p:cNvPr id="6" name="Title 1"/>
          <p:cNvSpPr txBox="1">
            <a:spLocks/>
          </p:cNvSpPr>
          <p:nvPr/>
        </p:nvSpPr>
        <p:spPr bwMode="auto">
          <a:xfrm>
            <a:off x="685800" y="30480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kern="0" dirty="0" smtClean="0"/>
              <a:t>Thanks!</a:t>
            </a:r>
            <a:endParaRPr lang="en-US" kern="0" dirty="0"/>
          </a:p>
        </p:txBody>
      </p:sp>
    </p:spTree>
    <p:extLst>
      <p:ext uri="{BB962C8B-B14F-4D97-AF65-F5344CB8AC3E}">
        <p14:creationId xmlns:p14="http://schemas.microsoft.com/office/powerpoint/2010/main" val="2812396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a:t>
            </a:fld>
            <a:endParaRPr lang="en-US"/>
          </a:p>
        </p:txBody>
      </p:sp>
      <p:pic>
        <p:nvPicPr>
          <p:cNvPr id="6" name="Picture 5"/>
          <p:cNvPicPr>
            <a:picLocks noChangeAspect="1"/>
          </p:cNvPicPr>
          <p:nvPr/>
        </p:nvPicPr>
        <p:blipFill>
          <a:blip r:embed="rId2"/>
          <a:stretch>
            <a:fillRect/>
          </a:stretch>
        </p:blipFill>
        <p:spPr>
          <a:xfrm>
            <a:off x="990600" y="914400"/>
            <a:ext cx="6934200" cy="2393220"/>
          </a:xfrm>
          <a:prstGeom prst="rect">
            <a:avLst/>
          </a:prstGeom>
        </p:spPr>
      </p:pic>
      <p:sp>
        <p:nvSpPr>
          <p:cNvPr id="9" name="TextBox 8"/>
          <p:cNvSpPr txBox="1"/>
          <p:nvPr/>
        </p:nvSpPr>
        <p:spPr>
          <a:xfrm>
            <a:off x="2310245" y="253425"/>
            <a:ext cx="3946914" cy="707886"/>
          </a:xfrm>
          <a:prstGeom prst="rect">
            <a:avLst/>
          </a:prstGeom>
          <a:noFill/>
        </p:spPr>
        <p:txBody>
          <a:bodyPr wrap="none" rtlCol="0">
            <a:spAutoFit/>
          </a:bodyPr>
          <a:lstStyle/>
          <a:p>
            <a:r>
              <a:rPr lang="en-US" sz="4000" dirty="0" smtClean="0"/>
              <a:t>Pipeline: R-CNN</a:t>
            </a:r>
            <a:endParaRPr lang="en-US" sz="4000" dirty="0"/>
          </a:p>
        </p:txBody>
      </p:sp>
      <p:grpSp>
        <p:nvGrpSpPr>
          <p:cNvPr id="10" name="Group 9"/>
          <p:cNvGrpSpPr/>
          <p:nvPr/>
        </p:nvGrpSpPr>
        <p:grpSpPr>
          <a:xfrm>
            <a:off x="1630616" y="3758625"/>
            <a:ext cx="5081840" cy="3480375"/>
            <a:chOff x="1630616" y="3758625"/>
            <a:chExt cx="5081840" cy="3480375"/>
          </a:xfrm>
        </p:grpSpPr>
        <p:pic>
          <p:nvPicPr>
            <p:cNvPr id="8" name="Picture 7"/>
            <p:cNvPicPr>
              <a:picLocks noChangeAspect="1"/>
            </p:cNvPicPr>
            <p:nvPr/>
          </p:nvPicPr>
          <p:blipFill>
            <a:blip r:embed="rId3"/>
            <a:stretch>
              <a:fillRect/>
            </a:stretch>
          </p:blipFill>
          <p:spPr>
            <a:xfrm>
              <a:off x="3048000" y="4419600"/>
              <a:ext cx="2498149" cy="2819400"/>
            </a:xfrm>
            <a:prstGeom prst="rect">
              <a:avLst/>
            </a:prstGeom>
          </p:spPr>
        </p:pic>
        <p:sp>
          <p:nvSpPr>
            <p:cNvPr id="12" name="TextBox 11"/>
            <p:cNvSpPr txBox="1"/>
            <p:nvPr/>
          </p:nvSpPr>
          <p:spPr>
            <a:xfrm>
              <a:off x="1630616" y="3758625"/>
              <a:ext cx="5081840" cy="584775"/>
            </a:xfrm>
            <a:prstGeom prst="rect">
              <a:avLst/>
            </a:prstGeom>
            <a:noFill/>
          </p:spPr>
          <p:txBody>
            <a:bodyPr wrap="none" rtlCol="0">
              <a:spAutoFit/>
            </a:bodyPr>
            <a:lstStyle/>
            <a:p>
              <a:r>
                <a:rPr lang="en-US" sz="3200" dirty="0" smtClean="0"/>
                <a:t>End-to-End: Faster R-CNN</a:t>
              </a:r>
              <a:endParaRPr lang="en-US" sz="3200" dirty="0"/>
            </a:p>
          </p:txBody>
        </p:sp>
      </p:grpSp>
    </p:spTree>
    <p:extLst>
      <p:ext uri="{BB962C8B-B14F-4D97-AF65-F5344CB8AC3E}">
        <p14:creationId xmlns:p14="http://schemas.microsoft.com/office/powerpoint/2010/main" val="145018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Thought Experiment</a:t>
            </a:r>
            <a:endParaRPr lang="en-US" dirty="0"/>
          </a:p>
        </p:txBody>
      </p:sp>
      <p:sp>
        <p:nvSpPr>
          <p:cNvPr id="4" name="Slide Number Placeholder 3"/>
          <p:cNvSpPr>
            <a:spLocks noGrp="1"/>
          </p:cNvSpPr>
          <p:nvPr>
            <p:ph type="sldNum" sz="quarter" idx="12"/>
          </p:nvPr>
        </p:nvSpPr>
        <p:spPr/>
        <p:txBody>
          <a:bodyPr/>
          <a:lstStyle/>
          <a:p>
            <a:fld id="{9738542E-C7BE-D148-B8B1-3118160D1872}" type="slidenum">
              <a:rPr lang="en-US" smtClean="0"/>
              <a:t>12</a:t>
            </a:fld>
            <a:endParaRPr lang="en-US"/>
          </a:p>
        </p:txBody>
      </p:sp>
      <p:pic>
        <p:nvPicPr>
          <p:cNvPr id="5" name="2008_000465.jpg"/>
          <p:cNvPicPr/>
          <p:nvPr/>
        </p:nvPicPr>
        <p:blipFill>
          <a:blip r:embed="rId3">
            <a:extLst/>
          </a:blip>
          <a:stretch>
            <a:fillRect/>
          </a:stretch>
        </p:blipFill>
        <p:spPr>
          <a:xfrm>
            <a:off x="991005" y="1332355"/>
            <a:ext cx="7199292" cy="4875937"/>
          </a:xfrm>
          <a:prstGeom prst="rect">
            <a:avLst/>
          </a:prstGeom>
          <a:ln w="12700">
            <a:miter lim="400000"/>
          </a:ln>
        </p:spPr>
      </p:pic>
    </p:spTree>
    <p:extLst>
      <p:ext uri="{BB962C8B-B14F-4D97-AF65-F5344CB8AC3E}">
        <p14:creationId xmlns:p14="http://schemas.microsoft.com/office/powerpoint/2010/main" val="19605387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738542E-C7BE-D148-B8B1-3118160D1872}" type="slidenum">
              <a:rPr lang="en-US" smtClean="0"/>
              <a:t>13</a:t>
            </a:fld>
            <a:endParaRPr lang="en-US"/>
          </a:p>
        </p:txBody>
      </p:sp>
      <p:pic>
        <p:nvPicPr>
          <p:cNvPr id="11" name="2008_000465.jpg"/>
          <p:cNvPicPr/>
          <p:nvPr/>
        </p:nvPicPr>
        <p:blipFill>
          <a:blip r:embed="rId3">
            <a:extLst>
              <a:ext uri="{28A0092B-C50C-407E-A947-70E740481C1C}">
                <a14:useLocalDpi xmlns:a14="http://schemas.microsoft.com/office/drawing/2010/main" val="0"/>
              </a:ext>
            </a:extLst>
          </a:blip>
          <a:stretch>
            <a:fillRect/>
          </a:stretch>
        </p:blipFill>
        <p:spPr>
          <a:xfrm>
            <a:off x="991005" y="1332355"/>
            <a:ext cx="7199292" cy="4875937"/>
          </a:xfrm>
          <a:prstGeom prst="rect">
            <a:avLst/>
          </a:prstGeom>
          <a:ln w="12700">
            <a:miter lim="400000"/>
          </a:ln>
        </p:spPr>
      </p:pic>
      <p:sp>
        <p:nvSpPr>
          <p:cNvPr id="3" name="Title 2"/>
          <p:cNvSpPr>
            <a:spLocks noGrp="1"/>
          </p:cNvSpPr>
          <p:nvPr>
            <p:ph type="title"/>
          </p:nvPr>
        </p:nvSpPr>
        <p:spPr>
          <a:xfrm>
            <a:off x="0" y="228600"/>
            <a:ext cx="9144000" cy="685800"/>
          </a:xfrm>
        </p:spPr>
        <p:txBody>
          <a:bodyPr>
            <a:normAutofit fontScale="90000"/>
          </a:bodyPr>
          <a:lstStyle/>
          <a:p>
            <a:r>
              <a:rPr lang="en-US" dirty="0"/>
              <a:t>Thought Experiment: Proposal Method 1</a:t>
            </a:r>
          </a:p>
        </p:txBody>
      </p:sp>
    </p:spTree>
    <p:extLst>
      <p:ext uri="{BB962C8B-B14F-4D97-AF65-F5344CB8AC3E}">
        <p14:creationId xmlns:p14="http://schemas.microsoft.com/office/powerpoint/2010/main" val="15304013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738542E-C7BE-D148-B8B1-3118160D1872}" type="slidenum">
              <a:rPr lang="en-US" smtClean="0"/>
              <a:t>14</a:t>
            </a:fld>
            <a:endParaRPr lang="en-US"/>
          </a:p>
        </p:txBody>
      </p:sp>
      <p:pic>
        <p:nvPicPr>
          <p:cNvPr id="8" name="2008_000465.jpg"/>
          <p:cNvPicPr/>
          <p:nvPr/>
        </p:nvPicPr>
        <p:blipFill>
          <a:blip r:embed="rId3">
            <a:extLst>
              <a:ext uri="{28A0092B-C50C-407E-A947-70E740481C1C}">
                <a14:useLocalDpi xmlns:a14="http://schemas.microsoft.com/office/drawing/2010/main" val="0"/>
              </a:ext>
            </a:extLst>
          </a:blip>
          <a:stretch>
            <a:fillRect/>
          </a:stretch>
        </p:blipFill>
        <p:spPr>
          <a:xfrm>
            <a:off x="991005" y="1332354"/>
            <a:ext cx="7199292" cy="4875937"/>
          </a:xfrm>
          <a:prstGeom prst="rect">
            <a:avLst/>
          </a:prstGeom>
          <a:ln w="12700">
            <a:miter lim="400000"/>
          </a:ln>
        </p:spPr>
      </p:pic>
      <p:sp>
        <p:nvSpPr>
          <p:cNvPr id="3" name="Title 2"/>
          <p:cNvSpPr>
            <a:spLocks noGrp="1"/>
          </p:cNvSpPr>
          <p:nvPr>
            <p:ph type="title"/>
          </p:nvPr>
        </p:nvSpPr>
        <p:spPr>
          <a:xfrm>
            <a:off x="0" y="228600"/>
            <a:ext cx="9144000" cy="685800"/>
          </a:xfrm>
        </p:spPr>
        <p:txBody>
          <a:bodyPr>
            <a:normAutofit fontScale="90000"/>
          </a:bodyPr>
          <a:lstStyle/>
          <a:p>
            <a:r>
              <a:rPr lang="en-US" dirty="0"/>
              <a:t>Thought Experiment: Proposal Method 2</a:t>
            </a:r>
          </a:p>
        </p:txBody>
      </p:sp>
    </p:spTree>
    <p:extLst>
      <p:ext uri="{BB962C8B-B14F-4D97-AF65-F5344CB8AC3E}">
        <p14:creationId xmlns:p14="http://schemas.microsoft.com/office/powerpoint/2010/main" val="9017410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p:cNvPicPr>
          <p:nvPr/>
        </p:nvPicPr>
        <p:blipFill>
          <a:blip r:embed="rId3">
            <a:extLst>
              <a:ext uri="{28A0092B-C50C-407E-A947-70E740481C1C}">
                <a14:useLocalDpi xmlns:a14="http://schemas.microsoft.com/office/drawing/2010/main" val="0"/>
              </a:ext>
            </a:extLst>
          </a:blip>
          <a:stretch>
            <a:fillRect/>
          </a:stretch>
        </p:blipFill>
        <p:spPr>
          <a:xfrm>
            <a:off x="169105" y="1263060"/>
            <a:ext cx="5847066" cy="5065776"/>
          </a:xfrm>
          <a:prstGeom prst="rect">
            <a:avLst/>
          </a:prstGeom>
        </p:spPr>
      </p:pic>
      <p:sp>
        <p:nvSpPr>
          <p:cNvPr id="4" name="Slide Number Placeholder 3"/>
          <p:cNvSpPr>
            <a:spLocks noGrp="1"/>
          </p:cNvSpPr>
          <p:nvPr>
            <p:ph type="sldNum" sz="quarter" idx="12"/>
          </p:nvPr>
        </p:nvSpPr>
        <p:spPr/>
        <p:txBody>
          <a:bodyPr/>
          <a:lstStyle/>
          <a:p>
            <a:fld id="{9738542E-C7BE-D148-B8B1-3118160D1872}" type="slidenum">
              <a:rPr lang="en-US" smtClean="0"/>
              <a:t>15</a:t>
            </a:fld>
            <a:endParaRPr lang="en-US"/>
          </a:p>
        </p:txBody>
      </p:sp>
      <p:sp>
        <p:nvSpPr>
          <p:cNvPr id="5" name="TextBox 4"/>
          <p:cNvSpPr txBox="1"/>
          <p:nvPr/>
        </p:nvSpPr>
        <p:spPr>
          <a:xfrm>
            <a:off x="4680285" y="7357310"/>
            <a:ext cx="184731" cy="300082"/>
          </a:xfrm>
          <a:prstGeom prst="rect">
            <a:avLst/>
          </a:prstGeom>
          <a:noFill/>
        </p:spPr>
        <p:txBody>
          <a:bodyPr wrap="none" rtlCol="0">
            <a:spAutoFit/>
          </a:bodyPr>
          <a:lstStyle/>
          <a:p>
            <a:endParaRPr lang="en-US" sz="1350" dirty="0"/>
          </a:p>
        </p:txBody>
      </p:sp>
      <p:pic>
        <p:nvPicPr>
          <p:cNvPr id="6" name="2008_000465.jpg"/>
          <p:cNvPicPr/>
          <p:nvPr/>
        </p:nvPicPr>
        <p:blipFill>
          <a:blip r:embed="rId4">
            <a:extLst>
              <a:ext uri="{28A0092B-C50C-407E-A947-70E740481C1C}">
                <a14:useLocalDpi xmlns:a14="http://schemas.microsoft.com/office/drawing/2010/main" val="0"/>
              </a:ext>
            </a:extLst>
          </a:blip>
          <a:stretch>
            <a:fillRect/>
          </a:stretch>
        </p:blipFill>
        <p:spPr>
          <a:xfrm>
            <a:off x="6356683" y="1521073"/>
            <a:ext cx="2502086" cy="1845899"/>
          </a:xfrm>
          <a:prstGeom prst="rect">
            <a:avLst/>
          </a:prstGeom>
          <a:ln w="12700">
            <a:miter lim="400000"/>
          </a:ln>
        </p:spPr>
      </p:pic>
      <p:pic>
        <p:nvPicPr>
          <p:cNvPr id="8" name="2008_000465.jpg"/>
          <p:cNvPicPr/>
          <p:nvPr/>
        </p:nvPicPr>
        <p:blipFill>
          <a:blip r:embed="rId5">
            <a:extLst>
              <a:ext uri="{28A0092B-C50C-407E-A947-70E740481C1C}">
                <a14:useLocalDpi xmlns:a14="http://schemas.microsoft.com/office/drawing/2010/main" val="0"/>
              </a:ext>
            </a:extLst>
          </a:blip>
          <a:stretch>
            <a:fillRect/>
          </a:stretch>
        </p:blipFill>
        <p:spPr>
          <a:xfrm>
            <a:off x="6356683" y="4045091"/>
            <a:ext cx="2502086" cy="1674730"/>
          </a:xfrm>
          <a:prstGeom prst="rect">
            <a:avLst/>
          </a:prstGeom>
          <a:ln w="12700">
            <a:miter lim="400000"/>
          </a:ln>
        </p:spPr>
      </p:pic>
      <p:sp>
        <p:nvSpPr>
          <p:cNvPr id="17" name="TextBox 16"/>
          <p:cNvSpPr txBox="1"/>
          <p:nvPr/>
        </p:nvSpPr>
        <p:spPr>
          <a:xfrm>
            <a:off x="6289969" y="3410167"/>
            <a:ext cx="2635507" cy="400110"/>
          </a:xfrm>
          <a:prstGeom prst="rect">
            <a:avLst/>
          </a:prstGeom>
          <a:noFill/>
        </p:spPr>
        <p:txBody>
          <a:bodyPr wrap="square" rtlCol="0">
            <a:spAutoFit/>
          </a:bodyPr>
          <a:lstStyle/>
          <a:p>
            <a:r>
              <a:rPr lang="en-US" sz="2000" b="1" dirty="0">
                <a:solidFill>
                  <a:srgbClr val="00B050"/>
                </a:solidFill>
              </a:rPr>
              <a:t>Proposal Method 1</a:t>
            </a:r>
          </a:p>
        </p:txBody>
      </p:sp>
      <p:sp>
        <p:nvSpPr>
          <p:cNvPr id="18" name="TextBox 17"/>
          <p:cNvSpPr txBox="1"/>
          <p:nvPr/>
        </p:nvSpPr>
        <p:spPr>
          <a:xfrm>
            <a:off x="6238892" y="5893080"/>
            <a:ext cx="2737659" cy="400110"/>
          </a:xfrm>
          <a:prstGeom prst="rect">
            <a:avLst/>
          </a:prstGeom>
          <a:noFill/>
        </p:spPr>
        <p:txBody>
          <a:bodyPr wrap="square" rtlCol="0">
            <a:spAutoFit/>
          </a:bodyPr>
          <a:lstStyle/>
          <a:p>
            <a:r>
              <a:rPr lang="en-US" sz="2000" b="1" dirty="0">
                <a:solidFill>
                  <a:srgbClr val="FF0000"/>
                </a:solidFill>
              </a:rPr>
              <a:t>Proposal Method 2</a:t>
            </a:r>
          </a:p>
        </p:txBody>
      </p:sp>
      <p:cxnSp>
        <p:nvCxnSpPr>
          <p:cNvPr id="14" name="Straight Arrow Connector 13"/>
          <p:cNvCxnSpPr/>
          <p:nvPr/>
        </p:nvCxnSpPr>
        <p:spPr>
          <a:xfrm flipH="1" flipV="1">
            <a:off x="607068" y="2098543"/>
            <a:ext cx="1" cy="310896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4471" y="1636878"/>
            <a:ext cx="1185194" cy="461665"/>
          </a:xfrm>
          <a:prstGeom prst="rect">
            <a:avLst/>
          </a:prstGeom>
          <a:noFill/>
        </p:spPr>
        <p:txBody>
          <a:bodyPr wrap="square" rtlCol="0">
            <a:spAutoFit/>
          </a:bodyPr>
          <a:lstStyle/>
          <a:p>
            <a:r>
              <a:rPr lang="en-US" sz="2400" b="1" dirty="0">
                <a:solidFill>
                  <a:schemeClr val="accent1"/>
                </a:solidFill>
              </a:rPr>
              <a:t>better</a:t>
            </a:r>
          </a:p>
        </p:txBody>
      </p:sp>
      <p:sp>
        <p:nvSpPr>
          <p:cNvPr id="2" name="Title 1"/>
          <p:cNvSpPr>
            <a:spLocks noGrp="1"/>
          </p:cNvSpPr>
          <p:nvPr>
            <p:ph type="title"/>
          </p:nvPr>
        </p:nvSpPr>
        <p:spPr/>
        <p:txBody>
          <a:bodyPr/>
          <a:lstStyle/>
          <a:p>
            <a:r>
              <a:rPr lang="en-US" dirty="0"/>
              <a:t>Which is better?</a:t>
            </a:r>
          </a:p>
        </p:txBody>
      </p:sp>
    </p:spTree>
    <p:extLst>
      <p:ext uri="{BB962C8B-B14F-4D97-AF65-F5344CB8AC3E}">
        <p14:creationId xmlns:p14="http://schemas.microsoft.com/office/powerpoint/2010/main" val="14891183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738542E-C7BE-D148-B8B1-3118160D1872}" type="slidenum">
              <a:rPr lang="en-US" smtClean="0"/>
              <a:t>16</a:t>
            </a:fld>
            <a:endParaRPr lang="en-US"/>
          </a:p>
        </p:txBody>
      </p:sp>
      <p:sp>
        <p:nvSpPr>
          <p:cNvPr id="5" name="TextBox 4"/>
          <p:cNvSpPr txBox="1"/>
          <p:nvPr/>
        </p:nvSpPr>
        <p:spPr>
          <a:xfrm>
            <a:off x="4680285" y="7357310"/>
            <a:ext cx="184731" cy="300082"/>
          </a:xfrm>
          <a:prstGeom prst="rect">
            <a:avLst/>
          </a:prstGeom>
          <a:noFill/>
        </p:spPr>
        <p:txBody>
          <a:bodyPr wrap="none" rtlCol="0">
            <a:spAutoFit/>
          </a:bodyPr>
          <a:lstStyle/>
          <a:p>
            <a:endParaRPr lang="en-US" sz="135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99" y="1258632"/>
            <a:ext cx="5838190" cy="5058087"/>
          </a:xfrm>
          <a:prstGeom prst="rect">
            <a:avLst/>
          </a:prstGeom>
        </p:spPr>
      </p:pic>
      <p:pic>
        <p:nvPicPr>
          <p:cNvPr id="6" name="2008_000465.jpg"/>
          <p:cNvPicPr/>
          <p:nvPr/>
        </p:nvPicPr>
        <p:blipFill>
          <a:blip r:embed="rId4">
            <a:extLst>
              <a:ext uri="{28A0092B-C50C-407E-A947-70E740481C1C}">
                <a14:useLocalDpi xmlns:a14="http://schemas.microsoft.com/office/drawing/2010/main" val="0"/>
              </a:ext>
            </a:extLst>
          </a:blip>
          <a:stretch>
            <a:fillRect/>
          </a:stretch>
        </p:blipFill>
        <p:spPr>
          <a:xfrm>
            <a:off x="6356683" y="1521073"/>
            <a:ext cx="2502086" cy="1845899"/>
          </a:xfrm>
          <a:prstGeom prst="rect">
            <a:avLst/>
          </a:prstGeom>
          <a:ln w="12700">
            <a:miter lim="400000"/>
          </a:ln>
        </p:spPr>
      </p:pic>
      <p:pic>
        <p:nvPicPr>
          <p:cNvPr id="8" name="2008_000465.jpg"/>
          <p:cNvPicPr/>
          <p:nvPr/>
        </p:nvPicPr>
        <p:blipFill>
          <a:blip r:embed="rId5">
            <a:extLst>
              <a:ext uri="{28A0092B-C50C-407E-A947-70E740481C1C}">
                <a14:useLocalDpi xmlns:a14="http://schemas.microsoft.com/office/drawing/2010/main" val="0"/>
              </a:ext>
            </a:extLst>
          </a:blip>
          <a:stretch>
            <a:fillRect/>
          </a:stretch>
        </p:blipFill>
        <p:spPr>
          <a:xfrm>
            <a:off x="6356683" y="4045091"/>
            <a:ext cx="2502086" cy="1674730"/>
          </a:xfrm>
          <a:prstGeom prst="rect">
            <a:avLst/>
          </a:prstGeom>
          <a:ln w="12700">
            <a:miter lim="400000"/>
          </a:ln>
        </p:spPr>
      </p:pic>
      <p:cxnSp>
        <p:nvCxnSpPr>
          <p:cNvPr id="12" name="Straight Arrow Connector 11"/>
          <p:cNvCxnSpPr/>
          <p:nvPr/>
        </p:nvCxnSpPr>
        <p:spPr>
          <a:xfrm>
            <a:off x="3978442" y="2326105"/>
            <a:ext cx="2378241" cy="459409"/>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871537" y="3705726"/>
            <a:ext cx="3485146" cy="705853"/>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289969" y="3410167"/>
            <a:ext cx="2635507" cy="400110"/>
          </a:xfrm>
          <a:prstGeom prst="rect">
            <a:avLst/>
          </a:prstGeom>
          <a:noFill/>
        </p:spPr>
        <p:txBody>
          <a:bodyPr wrap="square" rtlCol="0">
            <a:spAutoFit/>
          </a:bodyPr>
          <a:lstStyle/>
          <a:p>
            <a:r>
              <a:rPr lang="en-US" sz="2000" b="1" dirty="0">
                <a:solidFill>
                  <a:srgbClr val="00B050"/>
                </a:solidFill>
              </a:rPr>
              <a:t>Proposal Method 1</a:t>
            </a:r>
          </a:p>
        </p:txBody>
      </p:sp>
      <p:sp>
        <p:nvSpPr>
          <p:cNvPr id="18" name="TextBox 17"/>
          <p:cNvSpPr txBox="1"/>
          <p:nvPr/>
        </p:nvSpPr>
        <p:spPr>
          <a:xfrm>
            <a:off x="6238892" y="5893080"/>
            <a:ext cx="2737659" cy="400110"/>
          </a:xfrm>
          <a:prstGeom prst="rect">
            <a:avLst/>
          </a:prstGeom>
          <a:noFill/>
        </p:spPr>
        <p:txBody>
          <a:bodyPr wrap="square" rtlCol="0">
            <a:spAutoFit/>
          </a:bodyPr>
          <a:lstStyle/>
          <a:p>
            <a:r>
              <a:rPr lang="en-US" sz="2000" b="1" dirty="0">
                <a:solidFill>
                  <a:srgbClr val="FF0000"/>
                </a:solidFill>
              </a:rPr>
              <a:t>Proposal Method 2</a:t>
            </a:r>
          </a:p>
        </p:txBody>
      </p:sp>
      <p:cxnSp>
        <p:nvCxnSpPr>
          <p:cNvPr id="14" name="Straight Arrow Connector 13"/>
          <p:cNvCxnSpPr/>
          <p:nvPr/>
        </p:nvCxnSpPr>
        <p:spPr>
          <a:xfrm flipH="1" flipV="1">
            <a:off x="607068" y="2098543"/>
            <a:ext cx="1" cy="310896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4471" y="1636878"/>
            <a:ext cx="1185194" cy="461665"/>
          </a:xfrm>
          <a:prstGeom prst="rect">
            <a:avLst/>
          </a:prstGeom>
          <a:noFill/>
        </p:spPr>
        <p:txBody>
          <a:bodyPr wrap="square" rtlCol="0">
            <a:spAutoFit/>
          </a:bodyPr>
          <a:lstStyle/>
          <a:p>
            <a:r>
              <a:rPr lang="en-US" sz="2400" b="1" dirty="0">
                <a:solidFill>
                  <a:schemeClr val="accent1"/>
                </a:solidFill>
              </a:rPr>
              <a:t>better</a:t>
            </a:r>
          </a:p>
        </p:txBody>
      </p:sp>
      <p:sp>
        <p:nvSpPr>
          <p:cNvPr id="2" name="Title 1"/>
          <p:cNvSpPr>
            <a:spLocks noGrp="1"/>
          </p:cNvSpPr>
          <p:nvPr>
            <p:ph type="title"/>
          </p:nvPr>
        </p:nvSpPr>
        <p:spPr/>
        <p:txBody>
          <a:bodyPr/>
          <a:lstStyle/>
          <a:p>
            <a:r>
              <a:rPr lang="en-US" dirty="0"/>
              <a:t>Think Again!</a:t>
            </a:r>
          </a:p>
        </p:txBody>
      </p:sp>
    </p:spTree>
    <p:extLst>
      <p:ext uri="{BB962C8B-B14F-4D97-AF65-F5344CB8AC3E}">
        <p14:creationId xmlns:p14="http://schemas.microsoft.com/office/powerpoint/2010/main" val="1956030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738542E-C7BE-D148-B8B1-3118160D1872}" type="slidenum">
              <a:rPr lang="en-US" smtClean="0"/>
              <a:t>17</a:t>
            </a:fld>
            <a:endParaRPr lang="en-US"/>
          </a:p>
        </p:txBody>
      </p:sp>
      <p:pic>
        <p:nvPicPr>
          <p:cNvPr id="5" name="2008_000465.jpg"/>
          <p:cNvPicPr/>
          <p:nvPr/>
        </p:nvPicPr>
        <p:blipFill>
          <a:blip r:embed="rId3">
            <a:extLst>
              <a:ext uri="{28A0092B-C50C-407E-A947-70E740481C1C}">
                <a14:useLocalDpi xmlns:a14="http://schemas.microsoft.com/office/drawing/2010/main" val="0"/>
              </a:ext>
            </a:extLst>
          </a:blip>
          <a:stretch>
            <a:fillRect/>
          </a:stretch>
        </p:blipFill>
        <p:spPr>
          <a:xfrm>
            <a:off x="822959" y="1432023"/>
            <a:ext cx="6207691" cy="4343135"/>
          </a:xfrm>
          <a:prstGeom prst="rect">
            <a:avLst/>
          </a:prstGeom>
          <a:ln w="12700">
            <a:miter lim="400000"/>
          </a:ln>
        </p:spPr>
      </p:pic>
      <p:sp>
        <p:nvSpPr>
          <p:cNvPr id="6" name="TextBox 5"/>
          <p:cNvSpPr txBox="1"/>
          <p:nvPr/>
        </p:nvSpPr>
        <p:spPr>
          <a:xfrm>
            <a:off x="7126903" y="1656612"/>
            <a:ext cx="2113349" cy="1107996"/>
          </a:xfrm>
          <a:prstGeom prst="rect">
            <a:avLst/>
          </a:prstGeom>
          <a:noFill/>
        </p:spPr>
        <p:txBody>
          <a:bodyPr wrap="square" rtlCol="0">
            <a:spAutoFit/>
          </a:bodyPr>
          <a:lstStyle/>
          <a:p>
            <a:pPr marL="257162" indent="-257162" algn="l">
              <a:spcBef>
                <a:spcPts val="0"/>
              </a:spcBef>
              <a:buFont typeface="Arial" charset="0"/>
              <a:buChar char="•"/>
            </a:pPr>
            <a:r>
              <a:rPr lang="en-US" sz="2200" b="1" dirty="0">
                <a:solidFill>
                  <a:srgbClr val="00B050"/>
                </a:solidFill>
              </a:rPr>
              <a:t>Table</a:t>
            </a:r>
          </a:p>
          <a:p>
            <a:pPr marL="257162" indent="-257162" algn="l">
              <a:spcBef>
                <a:spcPts val="0"/>
              </a:spcBef>
              <a:buFont typeface="Arial" charset="0"/>
              <a:buChar char="•"/>
            </a:pPr>
            <a:r>
              <a:rPr lang="en-US" sz="2200" b="1" dirty="0">
                <a:solidFill>
                  <a:srgbClr val="00B050"/>
                </a:solidFill>
              </a:rPr>
              <a:t>Sofa</a:t>
            </a:r>
          </a:p>
          <a:p>
            <a:pPr marL="257162" indent="-257162" algn="l">
              <a:spcBef>
                <a:spcPts val="0"/>
              </a:spcBef>
              <a:buFont typeface="Arial" charset="0"/>
              <a:buChar char="•"/>
            </a:pPr>
            <a:r>
              <a:rPr lang="en-US" sz="2200" b="1" dirty="0">
                <a:solidFill>
                  <a:srgbClr val="00B050"/>
                </a:solidFill>
              </a:rPr>
              <a:t>Potted Plant</a:t>
            </a:r>
          </a:p>
        </p:txBody>
      </p:sp>
      <p:sp>
        <p:nvSpPr>
          <p:cNvPr id="3" name="Title 2"/>
          <p:cNvSpPr>
            <a:spLocks noGrp="1"/>
          </p:cNvSpPr>
          <p:nvPr>
            <p:ph type="title"/>
          </p:nvPr>
        </p:nvSpPr>
        <p:spPr/>
        <p:txBody>
          <a:bodyPr/>
          <a:lstStyle/>
          <a:p>
            <a:r>
              <a:rPr lang="en-US" dirty="0"/>
              <a:t>What the ground-truth contains </a:t>
            </a:r>
            <a:r>
              <a:rPr lang="en-US" dirty="0">
                <a:solidFill>
                  <a:schemeClr val="bg1"/>
                </a:solidFill>
              </a:rPr>
              <a:t>a</a:t>
            </a:r>
            <a:endParaRPr lang="en-US" dirty="0"/>
          </a:p>
        </p:txBody>
      </p:sp>
    </p:spTree>
    <p:extLst>
      <p:ext uri="{BB962C8B-B14F-4D97-AF65-F5344CB8AC3E}">
        <p14:creationId xmlns:p14="http://schemas.microsoft.com/office/powerpoint/2010/main" val="12919220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738542E-C7BE-D148-B8B1-3118160D1872}" type="slidenum">
              <a:rPr lang="en-US" smtClean="0"/>
              <a:t>18</a:t>
            </a:fld>
            <a:endParaRPr lang="en-US"/>
          </a:p>
        </p:txBody>
      </p:sp>
      <p:sp>
        <p:nvSpPr>
          <p:cNvPr id="11" name="TextBox 10"/>
          <p:cNvSpPr txBox="1"/>
          <p:nvPr/>
        </p:nvSpPr>
        <p:spPr>
          <a:xfrm>
            <a:off x="7126903" y="1656612"/>
            <a:ext cx="2169497" cy="3477875"/>
          </a:xfrm>
          <a:prstGeom prst="rect">
            <a:avLst/>
          </a:prstGeom>
          <a:noFill/>
        </p:spPr>
        <p:txBody>
          <a:bodyPr wrap="square" rtlCol="0">
            <a:spAutoFit/>
          </a:bodyPr>
          <a:lstStyle/>
          <a:p>
            <a:pPr marL="257162" indent="-257162" algn="l">
              <a:spcBef>
                <a:spcPts val="0"/>
              </a:spcBef>
              <a:buFont typeface="Arial" charset="0"/>
              <a:buChar char="•"/>
            </a:pPr>
            <a:r>
              <a:rPr lang="en-US" sz="2200" b="1" dirty="0">
                <a:solidFill>
                  <a:srgbClr val="00B050"/>
                </a:solidFill>
              </a:rPr>
              <a:t>Table</a:t>
            </a:r>
          </a:p>
          <a:p>
            <a:pPr marL="257162" indent="-257162" algn="l">
              <a:spcBef>
                <a:spcPts val="0"/>
              </a:spcBef>
              <a:buFont typeface="Arial" charset="0"/>
              <a:buChar char="•"/>
            </a:pPr>
            <a:r>
              <a:rPr lang="en-US" sz="2200" b="1" dirty="0">
                <a:solidFill>
                  <a:srgbClr val="00B050"/>
                </a:solidFill>
              </a:rPr>
              <a:t>Sofa</a:t>
            </a:r>
          </a:p>
          <a:p>
            <a:pPr marL="257162" indent="-257162" algn="l">
              <a:spcBef>
                <a:spcPts val="0"/>
              </a:spcBef>
              <a:buFont typeface="Arial" charset="0"/>
              <a:buChar char="•"/>
            </a:pPr>
            <a:r>
              <a:rPr lang="en-US" sz="2200" b="1" dirty="0">
                <a:solidFill>
                  <a:srgbClr val="00B050"/>
                </a:solidFill>
              </a:rPr>
              <a:t>Potted Plant</a:t>
            </a:r>
          </a:p>
          <a:p>
            <a:pPr marL="257162" indent="-257162" algn="l">
              <a:spcBef>
                <a:spcPts val="0"/>
              </a:spcBef>
              <a:buFont typeface="Arial" charset="0"/>
              <a:buChar char="•"/>
            </a:pPr>
            <a:r>
              <a:rPr lang="en-US" sz="2200" b="1" dirty="0">
                <a:solidFill>
                  <a:srgbClr val="FF0000"/>
                </a:solidFill>
              </a:rPr>
              <a:t>Picture Frame</a:t>
            </a:r>
          </a:p>
          <a:p>
            <a:pPr marL="257162" indent="-257162" algn="l">
              <a:spcBef>
                <a:spcPts val="0"/>
              </a:spcBef>
              <a:buFont typeface="Arial" charset="0"/>
              <a:buChar char="•"/>
            </a:pPr>
            <a:r>
              <a:rPr lang="en-US" sz="2200" b="1" dirty="0">
                <a:solidFill>
                  <a:srgbClr val="FF0000"/>
                </a:solidFill>
              </a:rPr>
              <a:t>Lamp</a:t>
            </a:r>
          </a:p>
          <a:p>
            <a:pPr marL="257162" indent="-257162" algn="l">
              <a:spcBef>
                <a:spcPts val="0"/>
              </a:spcBef>
              <a:buFont typeface="Arial" charset="0"/>
              <a:buChar char="•"/>
            </a:pPr>
            <a:r>
              <a:rPr lang="en-US" sz="2200" b="1" dirty="0">
                <a:solidFill>
                  <a:srgbClr val="FF0000"/>
                </a:solidFill>
              </a:rPr>
              <a:t>Fireplace</a:t>
            </a:r>
          </a:p>
          <a:p>
            <a:pPr marL="257162" indent="-257162" algn="l">
              <a:spcBef>
                <a:spcPts val="0"/>
              </a:spcBef>
              <a:buFont typeface="Arial" charset="0"/>
              <a:buChar char="•"/>
            </a:pPr>
            <a:r>
              <a:rPr lang="en-US" sz="2200" b="1" dirty="0">
                <a:solidFill>
                  <a:srgbClr val="FF0000"/>
                </a:solidFill>
              </a:rPr>
              <a:t>Window</a:t>
            </a:r>
          </a:p>
          <a:p>
            <a:pPr marL="257162" indent="-257162" algn="l">
              <a:spcBef>
                <a:spcPts val="0"/>
              </a:spcBef>
              <a:buFont typeface="Arial" charset="0"/>
              <a:buChar char="•"/>
            </a:pPr>
            <a:r>
              <a:rPr lang="en-US" sz="2200" b="1" dirty="0">
                <a:solidFill>
                  <a:srgbClr val="FF0000"/>
                </a:solidFill>
              </a:rPr>
              <a:t>Cushion</a:t>
            </a:r>
          </a:p>
          <a:p>
            <a:pPr marL="257162" indent="-257162" algn="l">
              <a:spcBef>
                <a:spcPts val="0"/>
              </a:spcBef>
              <a:buFont typeface="Arial" charset="0"/>
              <a:buChar char="•"/>
            </a:pPr>
            <a:r>
              <a:rPr lang="en-US" sz="2200" b="1" dirty="0">
                <a:solidFill>
                  <a:srgbClr val="FF0000"/>
                </a:solidFill>
              </a:rPr>
              <a:t>Fan</a:t>
            </a:r>
          </a:p>
        </p:txBody>
      </p:sp>
      <p:pic>
        <p:nvPicPr>
          <p:cNvPr id="12" name="2008_000465.jpg"/>
          <p:cNvPicPr/>
          <p:nvPr/>
        </p:nvPicPr>
        <p:blipFill>
          <a:blip r:embed="rId3">
            <a:extLst>
              <a:ext uri="{28A0092B-C50C-407E-A947-70E740481C1C}">
                <a14:useLocalDpi xmlns:a14="http://schemas.microsoft.com/office/drawing/2010/main" val="0"/>
              </a:ext>
            </a:extLst>
          </a:blip>
          <a:stretch>
            <a:fillRect/>
          </a:stretch>
        </p:blipFill>
        <p:spPr>
          <a:xfrm>
            <a:off x="822959" y="1432023"/>
            <a:ext cx="6207691" cy="4343135"/>
          </a:xfrm>
          <a:prstGeom prst="rect">
            <a:avLst/>
          </a:prstGeom>
          <a:ln w="12700">
            <a:miter lim="400000"/>
          </a:ln>
        </p:spPr>
      </p:pic>
      <p:sp>
        <p:nvSpPr>
          <p:cNvPr id="3" name="Title 2"/>
          <p:cNvSpPr>
            <a:spLocks noGrp="1"/>
          </p:cNvSpPr>
          <p:nvPr>
            <p:ph type="title"/>
          </p:nvPr>
        </p:nvSpPr>
        <p:spPr/>
        <p:txBody>
          <a:bodyPr/>
          <a:lstStyle/>
          <a:p>
            <a:r>
              <a:rPr lang="en-US" dirty="0"/>
              <a:t>What the ground-truth is missing</a:t>
            </a:r>
          </a:p>
        </p:txBody>
      </p:sp>
    </p:spTree>
    <p:extLst>
      <p:ext uri="{BB962C8B-B14F-4D97-AF65-F5344CB8AC3E}">
        <p14:creationId xmlns:p14="http://schemas.microsoft.com/office/powerpoint/2010/main" val="7065035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2743200"/>
            <a:ext cx="3686690" cy="3508071"/>
          </a:xfrm>
          <a:prstGeom prst="rect">
            <a:avLst/>
          </a:prstGeom>
        </p:spPr>
      </p:pic>
      <p:sp>
        <p:nvSpPr>
          <p:cNvPr id="4" name="Slide Number Placeholder 3"/>
          <p:cNvSpPr>
            <a:spLocks noGrp="1"/>
          </p:cNvSpPr>
          <p:nvPr>
            <p:ph type="sldNum" sz="quarter" idx="12"/>
          </p:nvPr>
        </p:nvSpPr>
        <p:spPr/>
        <p:txBody>
          <a:bodyPr/>
          <a:lstStyle/>
          <a:p>
            <a:fld id="{9738542E-C7BE-D148-B8B1-3118160D1872}" type="slidenum">
              <a:rPr lang="en-US" smtClean="0"/>
              <a:t>19</a:t>
            </a:fld>
            <a:endParaRPr lang="en-US"/>
          </a:p>
        </p:txBody>
      </p:sp>
      <p:sp>
        <p:nvSpPr>
          <p:cNvPr id="5" name="TextBox 4"/>
          <p:cNvSpPr txBox="1"/>
          <p:nvPr/>
        </p:nvSpPr>
        <p:spPr>
          <a:xfrm>
            <a:off x="4680285" y="7357310"/>
            <a:ext cx="184731" cy="300082"/>
          </a:xfrm>
          <a:prstGeom prst="rect">
            <a:avLst/>
          </a:prstGeom>
          <a:noFill/>
        </p:spPr>
        <p:txBody>
          <a:bodyPr wrap="none" rtlCol="0">
            <a:spAutoFit/>
          </a:bodyPr>
          <a:lstStyle/>
          <a:p>
            <a:endParaRPr lang="en-US" sz="1350" dirty="0"/>
          </a:p>
        </p:txBody>
      </p:sp>
      <p:sp>
        <p:nvSpPr>
          <p:cNvPr id="9" name="Content Placeholder 2"/>
          <p:cNvSpPr>
            <a:spLocks noGrp="1"/>
          </p:cNvSpPr>
          <p:nvPr>
            <p:ph idx="1"/>
          </p:nvPr>
        </p:nvSpPr>
        <p:spPr>
          <a:xfrm>
            <a:off x="1" y="919160"/>
            <a:ext cx="9189718" cy="4023360"/>
          </a:xfrm>
        </p:spPr>
        <p:txBody>
          <a:bodyPr>
            <a:normAutofit/>
          </a:bodyPr>
          <a:lstStyle/>
          <a:p>
            <a:pPr marL="0" lvl="0" indent="0" algn="ctr">
              <a:buNone/>
            </a:pPr>
            <a:r>
              <a:rPr lang="en-US" sz="3400" dirty="0" smtClean="0">
                <a:solidFill>
                  <a:srgbClr val="008000"/>
                </a:solidFill>
              </a:rPr>
              <a:t>Detector Masquerading as Proposals</a:t>
            </a:r>
            <a:r>
              <a:rPr lang="en-US" sz="3400" dirty="0">
                <a:solidFill>
                  <a:srgbClr val="008000"/>
                </a:solidFill>
              </a:rPr>
              <a:t> </a:t>
            </a:r>
            <a:r>
              <a:rPr lang="en-US" sz="3400" dirty="0" smtClean="0">
                <a:solidFill>
                  <a:srgbClr val="008000"/>
                </a:solidFill>
              </a:rPr>
              <a:t>(DMP)</a:t>
            </a:r>
            <a:r>
              <a:rPr lang="en-US" sz="3400" dirty="0" smtClean="0"/>
              <a:t/>
            </a:r>
            <a:br>
              <a:rPr lang="en-US" sz="3400" dirty="0" smtClean="0"/>
            </a:br>
            <a:endParaRPr lang="en-US" sz="3400" dirty="0"/>
          </a:p>
        </p:txBody>
      </p:sp>
      <p:sp>
        <p:nvSpPr>
          <p:cNvPr id="7" name="TextBox 6"/>
          <p:cNvSpPr txBox="1"/>
          <p:nvPr/>
        </p:nvSpPr>
        <p:spPr>
          <a:xfrm>
            <a:off x="3525338" y="4599432"/>
            <a:ext cx="2139043" cy="1200329"/>
          </a:xfrm>
          <a:prstGeom prst="rect">
            <a:avLst/>
          </a:prstGeom>
          <a:noFill/>
        </p:spPr>
        <p:txBody>
          <a:bodyPr wrap="square" rtlCol="0">
            <a:spAutoFit/>
          </a:bodyPr>
          <a:lstStyle/>
          <a:p>
            <a:pPr algn="ctr"/>
            <a:r>
              <a:rPr lang="en-US" sz="3600" dirty="0" smtClean="0"/>
              <a:t>Object Proposal</a:t>
            </a:r>
            <a:endParaRPr lang="en-US" sz="3600" dirty="0"/>
          </a:p>
        </p:txBody>
      </p:sp>
      <p:cxnSp>
        <p:nvCxnSpPr>
          <p:cNvPr id="15" name="Straight Connector 14"/>
          <p:cNvCxnSpPr/>
          <p:nvPr/>
        </p:nvCxnSpPr>
        <p:spPr>
          <a:xfrm flipV="1">
            <a:off x="3571539" y="4103324"/>
            <a:ext cx="2130552" cy="230842"/>
          </a:xfrm>
          <a:prstGeom prst="line">
            <a:avLst/>
          </a:prstGeom>
          <a:ln w="31750"/>
        </p:spPr>
        <p:style>
          <a:lnRef idx="3">
            <a:schemeClr val="dk1"/>
          </a:lnRef>
          <a:fillRef idx="0">
            <a:schemeClr val="dk1"/>
          </a:fillRef>
          <a:effectRef idx="2">
            <a:schemeClr val="dk1"/>
          </a:effectRef>
          <a:fontRef idx="minor">
            <a:schemeClr val="tx1"/>
          </a:fontRef>
        </p:style>
      </p:cxnSp>
      <p:sp>
        <p:nvSpPr>
          <p:cNvPr id="2" name="Title 1"/>
          <p:cNvSpPr>
            <a:spLocks noGrp="1"/>
          </p:cNvSpPr>
          <p:nvPr>
            <p:ph type="title"/>
          </p:nvPr>
        </p:nvSpPr>
        <p:spPr/>
        <p:txBody>
          <a:bodyPr/>
          <a:lstStyle/>
          <a:p>
            <a:r>
              <a:rPr lang="en-US" dirty="0"/>
              <a:t>How to game the protocol?</a:t>
            </a:r>
          </a:p>
        </p:txBody>
      </p:sp>
    </p:spTree>
    <p:extLst>
      <p:ext uri="{BB962C8B-B14F-4D97-AF65-F5344CB8AC3E}">
        <p14:creationId xmlns:p14="http://schemas.microsoft.com/office/powerpoint/2010/main" val="11330610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600200"/>
            <a:ext cx="9144000" cy="1143000"/>
          </a:xfrm>
        </p:spPr>
        <p:txBody>
          <a:bodyPr>
            <a:normAutofit/>
          </a:bodyPr>
          <a:lstStyle/>
          <a:p>
            <a:r>
              <a:rPr lang="en-US" dirty="0" smtClean="0"/>
              <a:t>A tale of two negative results</a:t>
            </a:r>
            <a:endParaRPr lang="en-US" sz="2700" dirty="0"/>
          </a:p>
        </p:txBody>
      </p:sp>
      <p:sp>
        <p:nvSpPr>
          <p:cNvPr id="10" name="Subtitle 3"/>
          <p:cNvSpPr>
            <a:spLocks noGrp="1"/>
          </p:cNvSpPr>
          <p:nvPr>
            <p:ph type="subTitle" idx="1"/>
          </p:nvPr>
        </p:nvSpPr>
        <p:spPr>
          <a:xfrm>
            <a:off x="0" y="4114800"/>
            <a:ext cx="9144000" cy="1752600"/>
          </a:xfrm>
        </p:spPr>
        <p:txBody>
          <a:bodyPr/>
          <a:lstStyle/>
          <a:p>
            <a:r>
              <a:rPr lang="en-US" sz="3200" dirty="0" smtClean="0"/>
              <a:t>Dhruv Batra </a:t>
            </a:r>
          </a:p>
        </p:txBody>
      </p:sp>
      <p:pic>
        <p:nvPicPr>
          <p:cNvPr id="9" name="Picture 2" descr="mage result for Georgia Tech"/>
          <p:cNvPicPr>
            <a:picLocks noChangeAspect="1" noChangeArrowheads="1"/>
          </p:cNvPicPr>
          <p:nvPr/>
        </p:nvPicPr>
        <p:blipFill rotWithShape="1">
          <a:blip r:embed="rId3">
            <a:extLst>
              <a:ext uri="{28A0092B-C50C-407E-A947-70E740481C1C}">
                <a14:useLocalDpi xmlns:a14="http://schemas.microsoft.com/office/drawing/2010/main" val="0"/>
              </a:ext>
            </a:extLst>
          </a:blip>
          <a:srcRect t="10477" b="12307"/>
          <a:stretch/>
        </p:blipFill>
        <p:spPr bwMode="auto">
          <a:xfrm>
            <a:off x="1307625" y="5486400"/>
            <a:ext cx="2230099"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a:grpSpLocks noChangeAspect="1"/>
          </p:cNvGrpSpPr>
          <p:nvPr/>
        </p:nvGrpSpPr>
        <p:grpSpPr>
          <a:xfrm>
            <a:off x="5606275" y="5486400"/>
            <a:ext cx="2243229" cy="914400"/>
            <a:chOff x="5606275" y="5389691"/>
            <a:chExt cx="3048000" cy="1242446"/>
          </a:xfrm>
        </p:grpSpPr>
        <p:pic>
          <p:nvPicPr>
            <p:cNvPr id="12" name="Picture 6" desc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4021" y="5389691"/>
              <a:ext cx="9325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ttps://research.fb.com/wp-content/themes/fb-research/images/branding/fb-research-logo-2x.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6275" y="6308287"/>
              <a:ext cx="3048000" cy="32385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3200400" y="1167825"/>
            <a:ext cx="1117614" cy="584775"/>
          </a:xfrm>
          <a:prstGeom prst="rect">
            <a:avLst/>
          </a:prstGeom>
          <a:noFill/>
        </p:spPr>
        <p:txBody>
          <a:bodyPr wrap="none" rtlCol="0">
            <a:spAutoFit/>
          </a:bodyPr>
          <a:lstStyle/>
          <a:p>
            <a:r>
              <a:rPr lang="en-US" sz="3200" dirty="0" smtClean="0">
                <a:solidFill>
                  <a:srgbClr val="FF0000"/>
                </a:solidFill>
              </a:rPr>
              <a:t>three</a:t>
            </a:r>
            <a:endParaRPr lang="en-US" sz="3200" dirty="0">
              <a:solidFill>
                <a:srgbClr val="FF0000"/>
              </a:solidFill>
            </a:endParaRPr>
          </a:p>
        </p:txBody>
      </p:sp>
      <p:cxnSp>
        <p:nvCxnSpPr>
          <p:cNvPr id="5" name="Straight Connector 4"/>
          <p:cNvCxnSpPr/>
          <p:nvPr/>
        </p:nvCxnSpPr>
        <p:spPr bwMode="auto">
          <a:xfrm flipV="1">
            <a:off x="3352800" y="1828800"/>
            <a:ext cx="685800" cy="7620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6895513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738542E-C7BE-D148-B8B1-3118160D1872}" type="slidenum">
              <a:rPr lang="en-US" smtClean="0"/>
              <a:t>20</a:t>
            </a:fld>
            <a:endParaRPr lang="en-US"/>
          </a:p>
        </p:txBody>
      </p:sp>
      <p:sp>
        <p:nvSpPr>
          <p:cNvPr id="5" name="TextBox 4"/>
          <p:cNvSpPr txBox="1"/>
          <p:nvPr/>
        </p:nvSpPr>
        <p:spPr>
          <a:xfrm>
            <a:off x="4680285" y="7357310"/>
            <a:ext cx="184731" cy="300082"/>
          </a:xfrm>
          <a:prstGeom prst="rect">
            <a:avLst/>
          </a:prstGeom>
          <a:noFill/>
        </p:spPr>
        <p:txBody>
          <a:bodyPr wrap="none" rtlCol="0">
            <a:spAutoFit/>
          </a:bodyPr>
          <a:lstStyle/>
          <a:p>
            <a:endParaRPr lang="en-US" sz="1350" dirty="0"/>
          </a:p>
        </p:txBody>
      </p:sp>
      <p:sp>
        <p:nvSpPr>
          <p:cNvPr id="9" name="Content Placeholder 2"/>
          <p:cNvSpPr>
            <a:spLocks noGrp="1"/>
          </p:cNvSpPr>
          <p:nvPr>
            <p:ph idx="1"/>
          </p:nvPr>
        </p:nvSpPr>
        <p:spPr>
          <a:xfrm>
            <a:off x="1" y="919160"/>
            <a:ext cx="9189718" cy="4023360"/>
          </a:xfrm>
        </p:spPr>
        <p:txBody>
          <a:bodyPr>
            <a:normAutofit/>
          </a:bodyPr>
          <a:lstStyle/>
          <a:p>
            <a:pPr marL="0" lvl="0" indent="0" algn="ctr">
              <a:buNone/>
            </a:pPr>
            <a:r>
              <a:rPr lang="en-US" sz="3400" dirty="0" smtClean="0">
                <a:solidFill>
                  <a:srgbClr val="008000"/>
                </a:solidFill>
              </a:rPr>
              <a:t>Detector Masquerading as Proposals</a:t>
            </a:r>
            <a:r>
              <a:rPr lang="en-US" sz="3400" dirty="0">
                <a:solidFill>
                  <a:srgbClr val="008000"/>
                </a:solidFill>
              </a:rPr>
              <a:t> </a:t>
            </a:r>
            <a:r>
              <a:rPr lang="en-US" sz="3400" dirty="0" smtClean="0">
                <a:solidFill>
                  <a:srgbClr val="008000"/>
                </a:solidFill>
              </a:rPr>
              <a:t>(DMP)</a:t>
            </a:r>
            <a:r>
              <a:rPr lang="en-US" sz="3400" dirty="0" smtClean="0"/>
              <a:t/>
            </a:r>
            <a:br>
              <a:rPr lang="en-US" sz="3400" dirty="0" smtClean="0"/>
            </a:br>
            <a:endParaRPr lang="en-US" sz="34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2743200"/>
            <a:ext cx="3686690" cy="3508071"/>
          </a:xfrm>
          <a:prstGeom prst="rect">
            <a:avLst/>
          </a:prstGeom>
        </p:spPr>
      </p:pic>
      <p:sp>
        <p:nvSpPr>
          <p:cNvPr id="11" name="TextBox 10"/>
          <p:cNvSpPr txBox="1"/>
          <p:nvPr/>
        </p:nvSpPr>
        <p:spPr>
          <a:xfrm>
            <a:off x="3529802" y="4601810"/>
            <a:ext cx="2139043" cy="1200329"/>
          </a:xfrm>
          <a:prstGeom prst="rect">
            <a:avLst/>
          </a:prstGeom>
          <a:noFill/>
        </p:spPr>
        <p:txBody>
          <a:bodyPr wrap="square" rtlCol="0">
            <a:spAutoFit/>
          </a:bodyPr>
          <a:lstStyle/>
          <a:p>
            <a:pPr algn="ctr"/>
            <a:r>
              <a:rPr lang="en-US" sz="3600" dirty="0" smtClean="0"/>
              <a:t>Object Proposal</a:t>
            </a:r>
            <a:endParaRPr lang="en-US" sz="3600" dirty="0"/>
          </a:p>
        </p:txBody>
      </p:sp>
      <p:sp>
        <p:nvSpPr>
          <p:cNvPr id="12" name="Explosion 2 11"/>
          <p:cNvSpPr/>
          <p:nvPr/>
        </p:nvSpPr>
        <p:spPr>
          <a:xfrm>
            <a:off x="4104591" y="1637161"/>
            <a:ext cx="3446050" cy="2166730"/>
          </a:xfrm>
          <a:prstGeom prst="irregularSeal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772650" y="2181917"/>
            <a:ext cx="1774323" cy="1077218"/>
          </a:xfrm>
          <a:prstGeom prst="rect">
            <a:avLst/>
          </a:prstGeom>
          <a:noFill/>
        </p:spPr>
        <p:txBody>
          <a:bodyPr wrap="square" rtlCol="0">
            <a:spAutoFit/>
          </a:bodyPr>
          <a:lstStyle/>
          <a:p>
            <a:pPr algn="ctr"/>
            <a:r>
              <a:rPr lang="en-US" sz="3200" dirty="0" smtClean="0"/>
              <a:t>Object Detector</a:t>
            </a:r>
            <a:endParaRPr lang="en-US" sz="3200" dirty="0"/>
          </a:p>
        </p:txBody>
      </p:sp>
      <p:sp>
        <p:nvSpPr>
          <p:cNvPr id="2" name="Title 1"/>
          <p:cNvSpPr>
            <a:spLocks noGrp="1"/>
          </p:cNvSpPr>
          <p:nvPr>
            <p:ph type="title"/>
          </p:nvPr>
        </p:nvSpPr>
        <p:spPr/>
        <p:txBody>
          <a:bodyPr/>
          <a:lstStyle/>
          <a:p>
            <a:r>
              <a:rPr lang="en-US" dirty="0"/>
              <a:t>How to game the protocol?</a:t>
            </a:r>
          </a:p>
        </p:txBody>
      </p:sp>
    </p:spTree>
    <p:extLst>
      <p:ext uri="{BB962C8B-B14F-4D97-AF65-F5344CB8AC3E}">
        <p14:creationId xmlns:p14="http://schemas.microsoft.com/office/powerpoint/2010/main" val="18674307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738542E-C7BE-D148-B8B1-3118160D1872}" type="slidenum">
              <a:rPr lang="en-US" smtClean="0"/>
              <a:t>21</a:t>
            </a:fld>
            <a:endParaRPr lang="en-US"/>
          </a:p>
        </p:txBody>
      </p:sp>
      <p:sp>
        <p:nvSpPr>
          <p:cNvPr id="5" name="TextBox 4"/>
          <p:cNvSpPr txBox="1"/>
          <p:nvPr/>
        </p:nvSpPr>
        <p:spPr>
          <a:xfrm>
            <a:off x="4680285" y="7357310"/>
            <a:ext cx="184731" cy="300082"/>
          </a:xfrm>
          <a:prstGeom prst="rect">
            <a:avLst/>
          </a:prstGeom>
          <a:noFill/>
        </p:spPr>
        <p:txBody>
          <a:bodyPr wrap="none" rtlCol="0">
            <a:spAutoFit/>
          </a:bodyPr>
          <a:lstStyle/>
          <a:p>
            <a:endParaRPr lang="en-US" sz="135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354"/>
          <a:stretch/>
        </p:blipFill>
        <p:spPr>
          <a:xfrm>
            <a:off x="1491616" y="1644169"/>
            <a:ext cx="5561139" cy="4907969"/>
          </a:xfrm>
          <a:prstGeom prst="rect">
            <a:avLst/>
          </a:prstGeom>
        </p:spPr>
      </p:pic>
      <p:sp>
        <p:nvSpPr>
          <p:cNvPr id="9" name="Content Placeholder 2"/>
          <p:cNvSpPr>
            <a:spLocks noGrp="1"/>
          </p:cNvSpPr>
          <p:nvPr>
            <p:ph idx="1"/>
          </p:nvPr>
        </p:nvSpPr>
        <p:spPr>
          <a:xfrm>
            <a:off x="1" y="919160"/>
            <a:ext cx="9189718" cy="4023360"/>
          </a:xfrm>
        </p:spPr>
        <p:txBody>
          <a:bodyPr>
            <a:normAutofit/>
          </a:bodyPr>
          <a:lstStyle/>
          <a:p>
            <a:pPr marL="0" lvl="0" indent="0" algn="ctr">
              <a:buNone/>
            </a:pPr>
            <a:r>
              <a:rPr lang="en-US" sz="3400" dirty="0" smtClean="0">
                <a:solidFill>
                  <a:srgbClr val="008000"/>
                </a:solidFill>
              </a:rPr>
              <a:t>Detector Masquerading as Proposals</a:t>
            </a:r>
            <a:r>
              <a:rPr lang="en-US" sz="3400" dirty="0">
                <a:solidFill>
                  <a:srgbClr val="008000"/>
                </a:solidFill>
              </a:rPr>
              <a:t> </a:t>
            </a:r>
            <a:r>
              <a:rPr lang="en-US" sz="3400" dirty="0" smtClean="0">
                <a:solidFill>
                  <a:srgbClr val="008000"/>
                </a:solidFill>
              </a:rPr>
              <a:t>(DMP)</a:t>
            </a:r>
            <a:r>
              <a:rPr lang="en-US" sz="3400" dirty="0" smtClean="0"/>
              <a:t/>
            </a:r>
            <a:br>
              <a:rPr lang="en-US" sz="3400" dirty="0" smtClean="0"/>
            </a:br>
            <a:endParaRPr lang="en-US" sz="3400" dirty="0"/>
          </a:p>
        </p:txBody>
      </p:sp>
      <p:sp>
        <p:nvSpPr>
          <p:cNvPr id="2" name="Right Brace 1"/>
          <p:cNvSpPr/>
          <p:nvPr/>
        </p:nvSpPr>
        <p:spPr>
          <a:xfrm>
            <a:off x="6832415" y="3856890"/>
            <a:ext cx="328756" cy="1852505"/>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7161170" y="4209003"/>
            <a:ext cx="2178371" cy="1631216"/>
          </a:xfrm>
          <a:prstGeom prst="rect">
            <a:avLst/>
          </a:prstGeom>
          <a:noFill/>
        </p:spPr>
        <p:txBody>
          <a:bodyPr wrap="square" rtlCol="0">
            <a:spAutoFit/>
          </a:bodyPr>
          <a:lstStyle/>
          <a:p>
            <a:pPr algn="l">
              <a:spcBef>
                <a:spcPts val="0"/>
              </a:spcBef>
            </a:pPr>
            <a:r>
              <a:rPr lang="en-US" sz="2000" dirty="0" smtClean="0"/>
              <a:t>Existing </a:t>
            </a:r>
          </a:p>
          <a:p>
            <a:pPr algn="l">
              <a:spcBef>
                <a:spcPts val="0"/>
              </a:spcBef>
            </a:pPr>
            <a:r>
              <a:rPr lang="en-US" sz="2000" dirty="0" smtClean="0"/>
              <a:t>Category </a:t>
            </a:r>
          </a:p>
          <a:p>
            <a:pPr algn="l">
              <a:spcBef>
                <a:spcPts val="0"/>
              </a:spcBef>
            </a:pPr>
            <a:r>
              <a:rPr lang="en-US" sz="2000" dirty="0" smtClean="0"/>
              <a:t>Independent</a:t>
            </a:r>
          </a:p>
          <a:p>
            <a:pPr algn="l">
              <a:spcBef>
                <a:spcPts val="0"/>
              </a:spcBef>
            </a:pPr>
            <a:r>
              <a:rPr lang="en-US" sz="2000" dirty="0" smtClean="0"/>
              <a:t>Proposal Methods</a:t>
            </a:r>
            <a:endParaRPr lang="en-US" sz="2000" dirty="0"/>
          </a:p>
        </p:txBody>
      </p:sp>
      <p:cxnSp>
        <p:nvCxnSpPr>
          <p:cNvPr id="16" name="Straight Arrow Connector 15"/>
          <p:cNvCxnSpPr/>
          <p:nvPr/>
        </p:nvCxnSpPr>
        <p:spPr>
          <a:xfrm flipH="1" flipV="1">
            <a:off x="1211100" y="2222463"/>
            <a:ext cx="1" cy="310896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18503" y="1760798"/>
            <a:ext cx="1185194" cy="461665"/>
          </a:xfrm>
          <a:prstGeom prst="rect">
            <a:avLst/>
          </a:prstGeom>
          <a:noFill/>
        </p:spPr>
        <p:txBody>
          <a:bodyPr wrap="square" rtlCol="0">
            <a:spAutoFit/>
          </a:bodyPr>
          <a:lstStyle/>
          <a:p>
            <a:r>
              <a:rPr lang="en-US" sz="2400" b="1" dirty="0">
                <a:solidFill>
                  <a:schemeClr val="accent1"/>
                </a:solidFill>
              </a:rPr>
              <a:t>better</a:t>
            </a:r>
          </a:p>
        </p:txBody>
      </p:sp>
      <p:cxnSp>
        <p:nvCxnSpPr>
          <p:cNvPr id="22" name="Straight Arrow Connector 21"/>
          <p:cNvCxnSpPr/>
          <p:nvPr/>
        </p:nvCxnSpPr>
        <p:spPr>
          <a:xfrm>
            <a:off x="3880104" y="2788280"/>
            <a:ext cx="0" cy="1061175"/>
          </a:xfrm>
          <a:prstGeom prst="straightConnector1">
            <a:avLst/>
          </a:prstGeom>
          <a:ln w="412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880104" y="2773750"/>
            <a:ext cx="1360060" cy="14530"/>
          </a:xfrm>
          <a:prstGeom prst="straightConnector1">
            <a:avLst/>
          </a:prstGeom>
          <a:ln w="4127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973159" y="2758430"/>
            <a:ext cx="2180241" cy="461665"/>
          </a:xfrm>
          <a:prstGeom prst="rect">
            <a:avLst/>
          </a:prstGeom>
          <a:noFill/>
        </p:spPr>
        <p:txBody>
          <a:bodyPr wrap="square" rtlCol="0">
            <a:spAutoFit/>
          </a:bodyPr>
          <a:lstStyle/>
          <a:p>
            <a:pPr algn="l"/>
            <a:r>
              <a:rPr lang="en-US" sz="2400" b="1" dirty="0">
                <a:solidFill>
                  <a:schemeClr val="accent1"/>
                </a:solidFill>
              </a:rPr>
              <a:t>-50% runtime</a:t>
            </a:r>
          </a:p>
        </p:txBody>
      </p:sp>
      <p:sp>
        <p:nvSpPr>
          <p:cNvPr id="25" name="TextBox 24"/>
          <p:cNvSpPr txBox="1"/>
          <p:nvPr/>
        </p:nvSpPr>
        <p:spPr>
          <a:xfrm>
            <a:off x="2871219" y="1875267"/>
            <a:ext cx="1852719" cy="830997"/>
          </a:xfrm>
          <a:prstGeom prst="rect">
            <a:avLst/>
          </a:prstGeom>
          <a:noFill/>
        </p:spPr>
        <p:txBody>
          <a:bodyPr wrap="square" rtlCol="0">
            <a:spAutoFit/>
          </a:bodyPr>
          <a:lstStyle/>
          <a:p>
            <a:pPr algn="l"/>
            <a:r>
              <a:rPr lang="en-US" sz="2400" b="1" dirty="0">
                <a:solidFill>
                  <a:schemeClr val="accent1"/>
                </a:solidFill>
              </a:rPr>
              <a:t>+53</a:t>
            </a:r>
            <a:r>
              <a:rPr lang="en-US" sz="2400" b="1" dirty="0" smtClean="0">
                <a:solidFill>
                  <a:schemeClr val="accent1"/>
                </a:solidFill>
              </a:rPr>
              <a:t>% accuracy</a:t>
            </a:r>
            <a:endParaRPr lang="en-US" sz="2400" b="1" dirty="0">
              <a:solidFill>
                <a:schemeClr val="accent1"/>
              </a:solidFill>
            </a:endParaRPr>
          </a:p>
        </p:txBody>
      </p:sp>
      <p:cxnSp>
        <p:nvCxnSpPr>
          <p:cNvPr id="8" name="Straight Connector 7"/>
          <p:cNvCxnSpPr/>
          <p:nvPr/>
        </p:nvCxnSpPr>
        <p:spPr>
          <a:xfrm>
            <a:off x="2369734" y="1644169"/>
            <a:ext cx="4462681" cy="0"/>
          </a:xfrm>
          <a:prstGeom prst="line">
            <a:avLst/>
          </a:prstGeom>
          <a:ln>
            <a:solidFill>
              <a:srgbClr val="C2C2C2"/>
            </a:solidFill>
          </a:ln>
        </p:spPr>
        <p:style>
          <a:lnRef idx="2">
            <a:schemeClr val="accent1"/>
          </a:lnRef>
          <a:fillRef idx="0">
            <a:schemeClr val="accent1"/>
          </a:fillRef>
          <a:effectRef idx="1">
            <a:schemeClr val="accent1"/>
          </a:effectRef>
          <a:fontRef idx="minor">
            <a:schemeClr val="tx1"/>
          </a:fontRef>
        </p:style>
      </p:cxnSp>
      <p:sp>
        <p:nvSpPr>
          <p:cNvPr id="6" name="Title 5"/>
          <p:cNvSpPr>
            <a:spLocks noGrp="1"/>
          </p:cNvSpPr>
          <p:nvPr>
            <p:ph type="title"/>
          </p:nvPr>
        </p:nvSpPr>
        <p:spPr/>
        <p:txBody>
          <a:bodyPr/>
          <a:lstStyle/>
          <a:p>
            <a:r>
              <a:rPr lang="en-US" dirty="0"/>
              <a:t>How to game the protocol?</a:t>
            </a:r>
          </a:p>
        </p:txBody>
      </p:sp>
    </p:spTree>
    <p:extLst>
      <p:ext uri="{BB962C8B-B14F-4D97-AF65-F5344CB8AC3E}">
        <p14:creationId xmlns:p14="http://schemas.microsoft.com/office/powerpoint/2010/main" val="3052981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0" y="3535570"/>
            <a:ext cx="2640105" cy="2040081"/>
          </a:xfrm>
        </p:spPr>
      </p:pic>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22</a:t>
            </a:fld>
            <a:endParaRPr lang="en-US"/>
          </a:p>
        </p:txBody>
      </p:sp>
      <p:pic>
        <p:nvPicPr>
          <p:cNvPr id="7" name="Picture 6"/>
          <p:cNvPicPr>
            <a:picLocks noChangeAspect="1"/>
          </p:cNvPicPr>
          <p:nvPr/>
        </p:nvPicPr>
        <p:blipFill>
          <a:blip r:embed="rId3"/>
          <a:stretch>
            <a:fillRect/>
          </a:stretch>
        </p:blipFill>
        <p:spPr>
          <a:xfrm>
            <a:off x="977900" y="-12700"/>
            <a:ext cx="7188200" cy="3670300"/>
          </a:xfrm>
          <a:prstGeom prst="rect">
            <a:avLst/>
          </a:prstGeom>
        </p:spPr>
      </p:pic>
      <p:pic>
        <p:nvPicPr>
          <p:cNvPr id="8" name="Picture 7"/>
          <p:cNvPicPr>
            <a:picLocks noChangeAspect="1"/>
          </p:cNvPicPr>
          <p:nvPr/>
        </p:nvPicPr>
        <p:blipFill>
          <a:blip r:embed="rId4"/>
          <a:stretch>
            <a:fillRect/>
          </a:stretch>
        </p:blipFill>
        <p:spPr>
          <a:xfrm>
            <a:off x="1003300" y="5041900"/>
            <a:ext cx="7137400" cy="1816100"/>
          </a:xfrm>
          <a:prstGeom prst="rect">
            <a:avLst/>
          </a:prstGeom>
        </p:spPr>
      </p:pic>
    </p:spTree>
    <p:extLst>
      <p:ext uri="{BB962C8B-B14F-4D97-AF65-F5344CB8AC3E}">
        <p14:creationId xmlns:p14="http://schemas.microsoft.com/office/powerpoint/2010/main" val="1537177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Contributions</a:t>
            </a:r>
            <a:endParaRPr lang="en-US" dirty="0"/>
          </a:p>
        </p:txBody>
      </p:sp>
      <p:sp>
        <p:nvSpPr>
          <p:cNvPr id="3" name="Content Placeholder 2"/>
          <p:cNvSpPr>
            <a:spLocks noGrp="1"/>
          </p:cNvSpPr>
          <p:nvPr>
            <p:ph idx="1"/>
          </p:nvPr>
        </p:nvSpPr>
        <p:spPr/>
        <p:txBody>
          <a:bodyPr/>
          <a:lstStyle/>
          <a:p>
            <a:r>
              <a:rPr lang="en-US" sz="2400" dirty="0"/>
              <a:t>Alleviating the </a:t>
            </a:r>
            <a:r>
              <a:rPr lang="en-US" sz="2400" dirty="0" smtClean="0"/>
              <a:t>‘game-ability</a:t>
            </a:r>
            <a:r>
              <a:rPr lang="en-US" sz="2400" dirty="0"/>
              <a:t>’ </a:t>
            </a:r>
            <a:r>
              <a:rPr lang="en-US" sz="2400" dirty="0" smtClean="0"/>
              <a:t>by</a:t>
            </a:r>
            <a:r>
              <a:rPr lang="en-US" sz="2400" dirty="0"/>
              <a:t>:</a:t>
            </a:r>
          </a:p>
          <a:p>
            <a:pPr lvl="1"/>
            <a:r>
              <a:rPr lang="en-US" sz="2100" dirty="0"/>
              <a:t>Evaluation on fully annotated dataset</a:t>
            </a:r>
          </a:p>
          <a:p>
            <a:pPr lvl="1"/>
            <a:r>
              <a:rPr lang="en-US" sz="2100" dirty="0"/>
              <a:t>Cross dataset evaluation on densely annotated datasets</a:t>
            </a:r>
          </a:p>
          <a:p>
            <a:pPr lvl="1"/>
            <a:r>
              <a:rPr lang="en-US" sz="2100" dirty="0"/>
              <a:t>Measuring bias capacity</a:t>
            </a:r>
          </a:p>
          <a:p>
            <a:endParaRPr lang="en-US" sz="2400" dirty="0"/>
          </a:p>
          <a:p>
            <a:pPr lvl="1"/>
            <a:endParaRPr lang="en-US" dirty="0"/>
          </a:p>
        </p:txBody>
      </p:sp>
      <p:sp>
        <p:nvSpPr>
          <p:cNvPr id="4" name="Slide Number Placeholder 3"/>
          <p:cNvSpPr>
            <a:spLocks noGrp="1"/>
          </p:cNvSpPr>
          <p:nvPr>
            <p:ph type="sldNum" sz="quarter" idx="12"/>
          </p:nvPr>
        </p:nvSpPr>
        <p:spPr/>
        <p:txBody>
          <a:bodyPr/>
          <a:lstStyle/>
          <a:p>
            <a:fld id="{9738542E-C7BE-D148-B8B1-3118160D1872}" type="slidenum">
              <a:rPr lang="en-US" smtClean="0"/>
              <a:t>23</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870200"/>
            <a:ext cx="3773663" cy="38354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7728" y="2954805"/>
            <a:ext cx="4976272" cy="2683995"/>
          </a:xfrm>
          <a:prstGeom prst="rect">
            <a:avLst/>
          </a:prstGeom>
        </p:spPr>
      </p:pic>
    </p:spTree>
    <p:extLst>
      <p:ext uri="{BB962C8B-B14F-4D97-AF65-F5344CB8AC3E}">
        <p14:creationId xmlns:p14="http://schemas.microsoft.com/office/powerpoint/2010/main" val="14830059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4" name="Slide Number Placeholder 3"/>
          <p:cNvSpPr>
            <a:spLocks noGrp="1"/>
          </p:cNvSpPr>
          <p:nvPr>
            <p:ph type="sldNum" sz="quarter" idx="12"/>
          </p:nvPr>
        </p:nvSpPr>
        <p:spPr/>
        <p:txBody>
          <a:bodyPr/>
          <a:lstStyle/>
          <a:p>
            <a:fld id="{9A0204A8-AFB4-894B-B7A1-210E55B1E886}" type="slidenum">
              <a:rPr lang="en-US" smtClean="0"/>
              <a:t>24</a:t>
            </a:fld>
            <a:endParaRPr lang="en-US" dirty="0"/>
          </a:p>
        </p:txBody>
      </p:sp>
      <p:grpSp>
        <p:nvGrpSpPr>
          <p:cNvPr id="13" name="Group 12"/>
          <p:cNvGrpSpPr/>
          <p:nvPr/>
        </p:nvGrpSpPr>
        <p:grpSpPr>
          <a:xfrm>
            <a:off x="457200" y="943336"/>
            <a:ext cx="8229600" cy="1188720"/>
            <a:chOff x="457200" y="1171936"/>
            <a:chExt cx="8229600" cy="1188720"/>
          </a:xfrm>
        </p:grpSpPr>
        <p:sp>
          <p:nvSpPr>
            <p:cNvPr id="6" name="Rounded Rectangle 5"/>
            <p:cNvSpPr/>
            <p:nvPr/>
          </p:nvSpPr>
          <p:spPr bwMode="auto">
            <a:xfrm>
              <a:off x="457200" y="1171936"/>
              <a:ext cx="8229600" cy="1188720"/>
            </a:xfrm>
            <a:prstGeom prst="roundRect">
              <a:avLst>
                <a:gd name="adj" fmla="val 26301"/>
              </a:avLst>
            </a:prstGeom>
            <a:solidFill>
              <a:schemeClr val="bg1">
                <a:lumMod val="95000"/>
              </a:schemeClr>
            </a:solidFill>
            <a:ln w="12700"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Rectangle 6"/>
            <p:cNvSpPr/>
            <p:nvPr/>
          </p:nvSpPr>
          <p:spPr>
            <a:xfrm>
              <a:off x="533400" y="1378803"/>
              <a:ext cx="8062746" cy="830997"/>
            </a:xfrm>
            <a:prstGeom prst="rect">
              <a:avLst/>
            </a:prstGeom>
          </p:spPr>
          <p:txBody>
            <a:bodyPr wrap="square">
              <a:spAutoFit/>
            </a:bodyPr>
            <a:lstStyle/>
            <a:p>
              <a:pPr algn="l"/>
              <a:r>
                <a:rPr lang="en-US" sz="2400" dirty="0"/>
                <a:t>Object-Proposal </a:t>
              </a:r>
              <a:r>
                <a:rPr lang="en-US" sz="2400" dirty="0" smtClean="0"/>
                <a:t>Evaluation </a:t>
              </a:r>
              <a:br>
                <a:rPr lang="en-US" sz="2400" dirty="0" smtClean="0"/>
              </a:br>
              <a:r>
                <a:rPr lang="en-US" sz="2400" dirty="0" smtClean="0"/>
                <a:t>Protocol </a:t>
              </a:r>
              <a:r>
                <a:rPr lang="en-US" sz="2400" dirty="0"/>
                <a:t>is ‘Gameable</a:t>
              </a:r>
              <a:r>
                <a:rPr lang="en-US" sz="2400" dirty="0" smtClean="0"/>
                <a:t>’ </a:t>
              </a:r>
              <a:r>
                <a:rPr lang="en-US" sz="2000" dirty="0" smtClean="0"/>
                <a:t>[CVPR ‘16]</a:t>
              </a:r>
              <a:endParaRPr lang="en-US" sz="2000" dirty="0"/>
            </a:p>
          </p:txBody>
        </p:sp>
        <p:pic>
          <p:nvPicPr>
            <p:cNvPr id="18" name="Picture 17"/>
            <p:cNvPicPr>
              <a:picLocks noChangeAspect="1"/>
            </p:cNvPicPr>
            <p:nvPr/>
          </p:nvPicPr>
          <p:blipFill>
            <a:blip r:embed="rId3"/>
            <a:stretch>
              <a:fillRect/>
            </a:stretch>
          </p:blipFill>
          <p:spPr>
            <a:xfrm>
              <a:off x="6880161" y="1309096"/>
              <a:ext cx="1584665" cy="914400"/>
            </a:xfrm>
            <a:prstGeom prst="rect">
              <a:avLst/>
            </a:prstGeom>
          </p:spPr>
        </p:pic>
      </p:grpSp>
      <p:grpSp>
        <p:nvGrpSpPr>
          <p:cNvPr id="8" name="Group 7"/>
          <p:cNvGrpSpPr/>
          <p:nvPr/>
        </p:nvGrpSpPr>
        <p:grpSpPr>
          <a:xfrm>
            <a:off x="457200" y="3657600"/>
            <a:ext cx="8229600" cy="1188720"/>
            <a:chOff x="457200" y="4202258"/>
            <a:chExt cx="8229600" cy="1188720"/>
          </a:xfrm>
        </p:grpSpPr>
        <p:sp>
          <p:nvSpPr>
            <p:cNvPr id="29" name="Rounded Rectangle 28"/>
            <p:cNvSpPr/>
            <p:nvPr/>
          </p:nvSpPr>
          <p:spPr bwMode="auto">
            <a:xfrm>
              <a:off x="457200" y="4202258"/>
              <a:ext cx="8229600" cy="1188720"/>
            </a:xfrm>
            <a:prstGeom prst="roundRect">
              <a:avLst>
                <a:gd name="adj" fmla="val 26301"/>
              </a:avLst>
            </a:prstGeom>
            <a:solidFill>
              <a:schemeClr val="bg1">
                <a:lumMod val="95000"/>
              </a:schemeClr>
            </a:solidFill>
            <a:ln w="12700"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0" name="Rectangle 29"/>
            <p:cNvSpPr/>
            <p:nvPr/>
          </p:nvSpPr>
          <p:spPr>
            <a:xfrm>
              <a:off x="533400" y="4389903"/>
              <a:ext cx="8062745" cy="830997"/>
            </a:xfrm>
            <a:prstGeom prst="rect">
              <a:avLst/>
            </a:prstGeom>
          </p:spPr>
          <p:txBody>
            <a:bodyPr wrap="square">
              <a:spAutoFit/>
            </a:bodyPr>
            <a:lstStyle/>
            <a:p>
              <a:pPr algn="l"/>
              <a:r>
                <a:rPr lang="en-US" sz="2400" dirty="0"/>
                <a:t>Natural Language Does Not Emerge </a:t>
              </a:r>
              <a:r>
                <a:rPr lang="en-US" sz="2400" dirty="0" smtClean="0"/>
                <a:t/>
              </a:r>
              <a:br>
                <a:rPr lang="en-US" sz="2400" dirty="0" smtClean="0"/>
              </a:br>
              <a:r>
                <a:rPr lang="en-US" sz="2400" dirty="0" smtClean="0"/>
                <a:t>‘Naturally’ </a:t>
              </a:r>
              <a:r>
                <a:rPr lang="en-US" sz="2400" dirty="0"/>
                <a:t>in Multi-Agent </a:t>
              </a:r>
              <a:r>
                <a:rPr lang="en-US" sz="2400" dirty="0" smtClean="0"/>
                <a:t>Dialog </a:t>
              </a:r>
              <a:r>
                <a:rPr lang="en-US" sz="2000" dirty="0" smtClean="0"/>
                <a:t>[EMNLP ‘17]</a:t>
              </a:r>
              <a:endParaRPr lang="en-US" sz="2000" dirty="0"/>
            </a:p>
          </p:txBody>
        </p:sp>
        <p:pic>
          <p:nvPicPr>
            <p:cNvPr id="33" name="Picture 32"/>
            <p:cNvPicPr>
              <a:picLocks noChangeAspect="1"/>
            </p:cNvPicPr>
            <p:nvPr/>
          </p:nvPicPr>
          <p:blipFill>
            <a:blip r:embed="rId4"/>
            <a:stretch>
              <a:fillRect/>
            </a:stretch>
          </p:blipFill>
          <p:spPr>
            <a:xfrm>
              <a:off x="6483626" y="4348201"/>
              <a:ext cx="1981200" cy="914400"/>
            </a:xfrm>
            <a:prstGeom prst="rect">
              <a:avLst/>
            </a:prstGeom>
          </p:spPr>
        </p:pic>
      </p:grpSp>
      <p:grpSp>
        <p:nvGrpSpPr>
          <p:cNvPr id="5" name="Group 4"/>
          <p:cNvGrpSpPr/>
          <p:nvPr/>
        </p:nvGrpSpPr>
        <p:grpSpPr>
          <a:xfrm>
            <a:off x="457200" y="2276829"/>
            <a:ext cx="8229600" cy="1228371"/>
            <a:chOff x="457200" y="2638958"/>
            <a:chExt cx="8229600" cy="1228371"/>
          </a:xfrm>
        </p:grpSpPr>
        <p:sp>
          <p:nvSpPr>
            <p:cNvPr id="19" name="Rounded Rectangle 18"/>
            <p:cNvSpPr/>
            <p:nvPr/>
          </p:nvSpPr>
          <p:spPr bwMode="auto">
            <a:xfrm>
              <a:off x="457200" y="2638958"/>
              <a:ext cx="8229600" cy="1188720"/>
            </a:xfrm>
            <a:prstGeom prst="roundRect">
              <a:avLst>
                <a:gd name="adj" fmla="val 26301"/>
              </a:avLst>
            </a:prstGeom>
            <a:solidFill>
              <a:schemeClr val="bg1">
                <a:lumMod val="95000"/>
              </a:schemeClr>
            </a:solidFill>
            <a:ln w="12700"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2" name="Rectangle 21"/>
            <p:cNvSpPr/>
            <p:nvPr/>
          </p:nvSpPr>
          <p:spPr>
            <a:xfrm>
              <a:off x="533400" y="2667000"/>
              <a:ext cx="8062745" cy="1200329"/>
            </a:xfrm>
            <a:prstGeom prst="rect">
              <a:avLst/>
            </a:prstGeom>
          </p:spPr>
          <p:txBody>
            <a:bodyPr wrap="square">
              <a:spAutoFit/>
            </a:bodyPr>
            <a:lstStyle/>
            <a:p>
              <a:pPr algn="l"/>
              <a:r>
                <a:rPr lang="en-US" sz="2400" dirty="0"/>
                <a:t>Human Attention in </a:t>
              </a:r>
              <a:r>
                <a:rPr lang="en-US" sz="2400" dirty="0" smtClean="0"/>
                <a:t>VQA: </a:t>
              </a:r>
              <a:br>
                <a:rPr lang="en-US" sz="2400" dirty="0" smtClean="0"/>
              </a:br>
              <a:r>
                <a:rPr lang="en-US" sz="2400" dirty="0" smtClean="0"/>
                <a:t>Do </a:t>
              </a:r>
              <a:r>
                <a:rPr lang="en-US" sz="2400" dirty="0"/>
                <a:t>Humans and </a:t>
              </a:r>
              <a:r>
                <a:rPr lang="en-US" sz="2400" dirty="0" smtClean="0"/>
                <a:t>Deep </a:t>
              </a:r>
              <a:r>
                <a:rPr lang="en-US" sz="2400" dirty="0"/>
                <a:t>Networks </a:t>
              </a:r>
              <a:r>
                <a:rPr lang="en-US" sz="2400" dirty="0" smtClean="0"/>
                <a:t/>
              </a:r>
              <a:br>
                <a:rPr lang="en-US" sz="2400" dirty="0" smtClean="0"/>
              </a:br>
              <a:r>
                <a:rPr lang="en-US" sz="2400" dirty="0" smtClean="0"/>
                <a:t>Look </a:t>
              </a:r>
              <a:r>
                <a:rPr lang="en-US" sz="2400" dirty="0"/>
                <a:t>at </a:t>
              </a:r>
              <a:r>
                <a:rPr lang="en-US" sz="2400" dirty="0" smtClean="0"/>
                <a:t>the Same </a:t>
              </a:r>
              <a:r>
                <a:rPr lang="en-US" sz="2400" dirty="0"/>
                <a:t>Regions? </a:t>
              </a:r>
              <a:r>
                <a:rPr lang="en-US" sz="2000" dirty="0" smtClean="0"/>
                <a:t>[EMNLP ‘16]</a:t>
              </a:r>
              <a:endParaRPr lang="en-US" sz="20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2673" y="2776118"/>
              <a:ext cx="1212153" cy="914400"/>
            </a:xfrm>
            <a:prstGeom prst="rect">
              <a:avLst/>
            </a:prstGeom>
          </p:spPr>
        </p:pic>
      </p:grpSp>
      <p:grpSp>
        <p:nvGrpSpPr>
          <p:cNvPr id="16" name="Group 15"/>
          <p:cNvGrpSpPr/>
          <p:nvPr/>
        </p:nvGrpSpPr>
        <p:grpSpPr>
          <a:xfrm>
            <a:off x="457200" y="5029200"/>
            <a:ext cx="8229600" cy="1188720"/>
            <a:chOff x="457200" y="5516880"/>
            <a:chExt cx="8229600" cy="1188720"/>
          </a:xfrm>
        </p:grpSpPr>
        <p:sp>
          <p:nvSpPr>
            <p:cNvPr id="34" name="Rounded Rectangle 33"/>
            <p:cNvSpPr/>
            <p:nvPr/>
          </p:nvSpPr>
          <p:spPr bwMode="auto">
            <a:xfrm>
              <a:off x="457200" y="5516880"/>
              <a:ext cx="8229600" cy="1188720"/>
            </a:xfrm>
            <a:prstGeom prst="roundRect">
              <a:avLst>
                <a:gd name="adj" fmla="val 26301"/>
              </a:avLst>
            </a:prstGeom>
            <a:solidFill>
              <a:schemeClr val="bg1">
                <a:lumMod val="95000"/>
              </a:schemeClr>
            </a:solidFill>
            <a:ln w="12700"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5" name="Rectangle 34"/>
            <p:cNvSpPr/>
            <p:nvPr/>
          </p:nvSpPr>
          <p:spPr>
            <a:xfrm>
              <a:off x="533400" y="5862935"/>
              <a:ext cx="8062745" cy="461665"/>
            </a:xfrm>
            <a:prstGeom prst="rect">
              <a:avLst/>
            </a:prstGeom>
          </p:spPr>
          <p:txBody>
            <a:bodyPr wrap="square">
              <a:spAutoFit/>
            </a:bodyPr>
            <a:lstStyle/>
            <a:p>
              <a:pPr algn="l"/>
              <a:r>
                <a:rPr lang="en-US" sz="2400" dirty="0" smtClean="0"/>
                <a:t>Rant about Vision vs NLP reviewing!</a:t>
              </a:r>
              <a:endParaRPr lang="en-US" sz="2000" dirty="0"/>
            </a:p>
          </p:txBody>
        </p:sp>
        <p:pic>
          <p:nvPicPr>
            <p:cNvPr id="2050" name="Picture 2" descr="mage result for ra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1652" y="5654040"/>
              <a:ext cx="1776548"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ounded Rectangle 19"/>
          <p:cNvSpPr/>
          <p:nvPr/>
        </p:nvSpPr>
        <p:spPr bwMode="auto">
          <a:xfrm>
            <a:off x="457200" y="944880"/>
            <a:ext cx="8229600" cy="1188720"/>
          </a:xfrm>
          <a:prstGeom prst="roundRect">
            <a:avLst>
              <a:gd name="adj" fmla="val 26301"/>
            </a:avLst>
          </a:prstGeom>
          <a:noFill/>
          <a:ln w="762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0" name="Footer Placeholder 3"/>
          <p:cNvSpPr>
            <a:spLocks noGrp="1"/>
          </p:cNvSpPr>
          <p:nvPr>
            <p:ph type="ftr" sz="quarter" idx="11"/>
          </p:nvPr>
        </p:nvSpPr>
        <p:spPr>
          <a:xfrm>
            <a:off x="152400" y="6400800"/>
            <a:ext cx="2895600" cy="457200"/>
          </a:xfrm>
        </p:spPr>
        <p:txBody>
          <a:bodyPr/>
          <a:lstStyle/>
          <a:p>
            <a:pPr>
              <a:defRPr/>
            </a:pPr>
            <a:r>
              <a:rPr lang="en-US" smtClean="0"/>
              <a:t>(C) Dhruv Batra </a:t>
            </a:r>
            <a:endParaRPr lang="en-US" dirty="0"/>
          </a:p>
        </p:txBody>
      </p:sp>
    </p:spTree>
    <p:extLst>
      <p:ext uri="{BB962C8B-B14F-4D97-AF65-F5344CB8AC3E}">
        <p14:creationId xmlns:p14="http://schemas.microsoft.com/office/powerpoint/2010/main" val="30169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0 4.44444E-6 L 0 0.19791 " pathEditMode="relative" rAng="0" ptsTypes="AA">
                                      <p:cBhvr>
                                        <p:cTn id="6" dur="1000" fill="hold"/>
                                        <p:tgtEl>
                                          <p:spTgt spid="20"/>
                                        </p:tgtEl>
                                        <p:attrNameLst>
                                          <p:attrName>ppt_x</p:attrName>
                                          <p:attrName>ppt_y</p:attrName>
                                        </p:attrNameLst>
                                      </p:cBhvr>
                                      <p:rCtr x="0" y="98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p:cNvSpPr>
          <p:nvPr>
            <p:ph type="ctrTitle"/>
          </p:nvPr>
        </p:nvSpPr>
        <p:spPr>
          <a:xfrm>
            <a:off x="-21767" y="602561"/>
            <a:ext cx="9187533" cy="1710229"/>
          </a:xfrm>
          <a:prstGeom prst="rect">
            <a:avLst/>
          </a:prstGeom>
        </p:spPr>
        <p:txBody>
          <a:bodyPr>
            <a:noAutofit/>
          </a:bodyPr>
          <a:lstStyle/>
          <a:p>
            <a:pPr>
              <a:defRPr sz="4500">
                <a:latin typeface="Roboto Regular"/>
                <a:ea typeface="Roboto Regular"/>
                <a:cs typeface="Roboto Regular"/>
                <a:sym typeface="Roboto Regular"/>
              </a:defRPr>
            </a:pPr>
            <a:r>
              <a:rPr lang="en-US" sz="4400" dirty="0"/>
              <a:t>Human Attention in VQA: </a:t>
            </a:r>
            <a:r>
              <a:rPr lang="en-US" sz="4200" dirty="0" smtClean="0">
                <a:latin typeface="+mn-lt"/>
              </a:rPr>
              <a:t/>
            </a:r>
            <a:br>
              <a:rPr lang="en-US" sz="4200" dirty="0" smtClean="0">
                <a:latin typeface="+mn-lt"/>
              </a:rPr>
            </a:br>
            <a:r>
              <a:rPr sz="4200" dirty="0" smtClean="0">
                <a:latin typeface="+mn-lt"/>
              </a:rPr>
              <a:t>Do Humans &amp; </a:t>
            </a:r>
            <a:r>
              <a:rPr sz="4200" dirty="0">
                <a:latin typeface="+mn-lt"/>
              </a:rPr>
              <a:t>Deep Networks</a:t>
            </a:r>
          </a:p>
          <a:p>
            <a:pPr>
              <a:defRPr sz="4500">
                <a:latin typeface="Roboto Regular"/>
                <a:ea typeface="Roboto Regular"/>
                <a:cs typeface="Roboto Regular"/>
                <a:sym typeface="Roboto Regular"/>
              </a:defRPr>
            </a:pPr>
            <a:r>
              <a:rPr sz="4200" dirty="0">
                <a:latin typeface="+mn-lt"/>
              </a:rPr>
              <a:t>Look at the Same Regions</a:t>
            </a:r>
            <a:r>
              <a:rPr sz="4200" dirty="0" smtClean="0">
                <a:latin typeface="+mn-lt"/>
              </a:rPr>
              <a:t>?</a:t>
            </a:r>
            <a:r>
              <a:rPr lang="en-US" sz="4200" dirty="0">
                <a:latin typeface="+mn-lt"/>
              </a:rPr>
              <a:t/>
            </a:r>
            <a:br>
              <a:rPr lang="en-US" sz="4200" dirty="0">
                <a:latin typeface="+mn-lt"/>
              </a:rPr>
            </a:br>
            <a:r>
              <a:rPr lang="en-US" sz="2400" dirty="0" smtClean="0">
                <a:solidFill>
                  <a:prstClr val="black"/>
                </a:solidFill>
                <a:latin typeface="Arial"/>
                <a:ea typeface="Osaka"/>
                <a:cs typeface="Osaka"/>
              </a:rPr>
              <a:t>[EMNLP </a:t>
            </a:r>
            <a:r>
              <a:rPr lang="en-US" sz="2400" dirty="0">
                <a:solidFill>
                  <a:prstClr val="black"/>
                </a:solidFill>
                <a:latin typeface="Arial"/>
                <a:ea typeface="Osaka"/>
                <a:cs typeface="Osaka"/>
              </a:rPr>
              <a:t>‘16]</a:t>
            </a:r>
            <a:endParaRPr sz="4200" dirty="0">
              <a:latin typeface="+mn-lt"/>
            </a:endParaRPr>
          </a:p>
        </p:txBody>
      </p:sp>
      <p:pic>
        <p:nvPicPr>
          <p:cNvPr id="139" name="abhishek.jpg"/>
          <p:cNvPicPr>
            <a:picLocks noChangeAspect="1"/>
          </p:cNvPicPr>
          <p:nvPr/>
        </p:nvPicPr>
        <p:blipFill>
          <a:blip r:embed="rId3">
            <a:extLst/>
          </a:blip>
          <a:srcRect l="39488" t="24509" r="39488" b="35686"/>
          <a:stretch>
            <a:fillRect/>
          </a:stretch>
        </p:blipFill>
        <p:spPr>
          <a:xfrm>
            <a:off x="192081" y="3429000"/>
            <a:ext cx="1626348" cy="2044899"/>
          </a:xfrm>
          <a:prstGeom prst="rect">
            <a:avLst/>
          </a:prstGeom>
          <a:ln w="12700">
            <a:miter lim="400000"/>
          </a:ln>
        </p:spPr>
      </p:pic>
      <p:pic>
        <p:nvPicPr>
          <p:cNvPr id="140" name="harsh.jpg"/>
          <p:cNvPicPr>
            <a:picLocks noChangeAspect="1"/>
          </p:cNvPicPr>
          <p:nvPr/>
        </p:nvPicPr>
        <p:blipFill>
          <a:blip r:embed="rId4">
            <a:extLst/>
          </a:blip>
          <a:srcRect l="25321" t="28993" r="49682" b="39620"/>
          <a:stretch>
            <a:fillRect/>
          </a:stretch>
        </p:blipFill>
        <p:spPr>
          <a:xfrm>
            <a:off x="1964532" y="3429000"/>
            <a:ext cx="1628587" cy="2044899"/>
          </a:xfrm>
          <a:prstGeom prst="rect">
            <a:avLst/>
          </a:prstGeom>
          <a:ln w="12700">
            <a:miter lim="400000"/>
          </a:ln>
        </p:spPr>
      </p:pic>
      <p:pic>
        <p:nvPicPr>
          <p:cNvPr id="141" name="larry.jpg"/>
          <p:cNvPicPr>
            <a:picLocks noChangeAspect="1"/>
          </p:cNvPicPr>
          <p:nvPr/>
        </p:nvPicPr>
        <p:blipFill>
          <a:blip r:embed="rId5">
            <a:extLst/>
          </a:blip>
          <a:stretch>
            <a:fillRect/>
          </a:stretch>
        </p:blipFill>
        <p:spPr>
          <a:xfrm>
            <a:off x="3739214" y="3430755"/>
            <a:ext cx="1533742" cy="2041389"/>
          </a:xfrm>
          <a:prstGeom prst="rect">
            <a:avLst/>
          </a:prstGeom>
          <a:ln w="12700">
            <a:miter lim="400000"/>
          </a:ln>
        </p:spPr>
      </p:pic>
      <p:pic>
        <p:nvPicPr>
          <p:cNvPr id="142" name="devi.jpg"/>
          <p:cNvPicPr>
            <a:picLocks noChangeAspect="1"/>
          </p:cNvPicPr>
          <p:nvPr/>
        </p:nvPicPr>
        <p:blipFill>
          <a:blip r:embed="rId6">
            <a:extLst/>
          </a:blip>
          <a:srcRect l="15449" r="9379" b="37640"/>
          <a:stretch>
            <a:fillRect/>
          </a:stretch>
        </p:blipFill>
        <p:spPr>
          <a:xfrm>
            <a:off x="5419086" y="3429000"/>
            <a:ext cx="1638782" cy="2044900"/>
          </a:xfrm>
          <a:prstGeom prst="rect">
            <a:avLst/>
          </a:prstGeom>
          <a:ln w="12700">
            <a:miter lim="400000"/>
          </a:ln>
        </p:spPr>
      </p:pic>
      <p:pic>
        <p:nvPicPr>
          <p:cNvPr id="143" name="image7.jpeg" descr="dhruv_batra_crop_square.jpg"/>
          <p:cNvPicPr>
            <a:picLocks noChangeAspect="1"/>
          </p:cNvPicPr>
          <p:nvPr/>
        </p:nvPicPr>
        <p:blipFill>
          <a:blip r:embed="rId7">
            <a:extLst/>
          </a:blip>
          <a:srcRect l="4743" r="9487"/>
          <a:stretch>
            <a:fillRect/>
          </a:stretch>
        </p:blipFill>
        <p:spPr>
          <a:xfrm>
            <a:off x="7204094" y="3429000"/>
            <a:ext cx="1722237" cy="2044899"/>
          </a:xfrm>
          <a:prstGeom prst="rect">
            <a:avLst/>
          </a:prstGeom>
          <a:ln w="12700">
            <a:miter lim="400000"/>
          </a:ln>
        </p:spPr>
      </p:pic>
      <p:pic>
        <p:nvPicPr>
          <p:cNvPr id="144" name="image3.png" descr="logo_vt.png"/>
          <p:cNvPicPr>
            <a:picLocks noChangeAspect="1"/>
          </p:cNvPicPr>
          <p:nvPr/>
        </p:nvPicPr>
        <p:blipFill>
          <a:blip r:embed="rId8">
            <a:extLst/>
          </a:blip>
          <a:stretch>
            <a:fillRect/>
          </a:stretch>
        </p:blipFill>
        <p:spPr>
          <a:xfrm>
            <a:off x="1045348" y="6180645"/>
            <a:ext cx="1850252" cy="311475"/>
          </a:xfrm>
          <a:prstGeom prst="rect">
            <a:avLst/>
          </a:prstGeom>
          <a:ln w="12700">
            <a:miter lim="400000"/>
          </a:ln>
        </p:spPr>
      </p:pic>
      <p:sp>
        <p:nvSpPr>
          <p:cNvPr id="2" name="Subtitle 1"/>
          <p:cNvSpPr>
            <a:spLocks noGrp="1"/>
          </p:cNvSpPr>
          <p:nvPr>
            <p:ph type="subTitle" idx="1"/>
          </p:nvPr>
        </p:nvSpPr>
        <p:spPr>
          <a:xfrm>
            <a:off x="-21766" y="5486400"/>
            <a:ext cx="2024732" cy="457200"/>
          </a:xfrm>
        </p:spPr>
        <p:txBody>
          <a:bodyPr/>
          <a:lstStyle/>
          <a:p>
            <a:pPr marL="0" lvl="1" indent="0" algn="ctr">
              <a:buNone/>
            </a:pPr>
            <a:r>
              <a:rPr lang="en-US" sz="1800" dirty="0" err="1"/>
              <a:t>Abhishek</a:t>
            </a:r>
            <a:r>
              <a:rPr lang="en-US" sz="1800" dirty="0"/>
              <a:t> </a:t>
            </a:r>
            <a:r>
              <a:rPr lang="en-US" sz="1800" dirty="0" smtClean="0"/>
              <a:t>Das*</a:t>
            </a:r>
            <a:endParaRPr lang="en-US" sz="1800" baseline="31999" dirty="0"/>
          </a:p>
        </p:txBody>
      </p:sp>
      <p:sp>
        <p:nvSpPr>
          <p:cNvPr id="13" name="Slide Number Placeholder 2"/>
          <p:cNvSpPr>
            <a:spLocks noGrp="1"/>
          </p:cNvSpPr>
          <p:nvPr>
            <p:ph type="sldNum" sz="quarter" idx="12"/>
          </p:nvPr>
        </p:nvSpPr>
        <p:spPr>
          <a:xfrm>
            <a:off x="7086600" y="6400800"/>
            <a:ext cx="1905000" cy="457200"/>
          </a:xfrm>
        </p:spPr>
        <p:txBody>
          <a:bodyPr/>
          <a:lstStyle/>
          <a:p>
            <a:fld id="{8F405A14-F2E9-4A35-8909-B84B0A998A9A}" type="slidenum">
              <a:rPr lang="en-IN" smtClean="0"/>
              <a:t>25</a:t>
            </a:fld>
            <a:endParaRPr lang="en-IN" dirty="0"/>
          </a:p>
        </p:txBody>
      </p:sp>
      <p:sp>
        <p:nvSpPr>
          <p:cNvPr id="14" name="Subtitle 1"/>
          <p:cNvSpPr txBox="1">
            <a:spLocks/>
          </p:cNvSpPr>
          <p:nvPr/>
        </p:nvSpPr>
        <p:spPr bwMode="auto">
          <a:xfrm>
            <a:off x="1828801" y="5486400"/>
            <a:ext cx="1828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marL="0" lvl="1" indent="0" algn="ctr">
              <a:buFontTx/>
              <a:buNone/>
            </a:pPr>
            <a:r>
              <a:rPr lang="en-US" sz="1800" dirty="0" smtClean="0"/>
              <a:t>Harsh </a:t>
            </a:r>
            <a:r>
              <a:rPr lang="en-US" sz="1800" dirty="0" err="1" smtClean="0"/>
              <a:t>Agrawal</a:t>
            </a:r>
            <a:r>
              <a:rPr lang="en-US" sz="1800" dirty="0" smtClean="0"/>
              <a:t>*</a:t>
            </a:r>
            <a:endParaRPr lang="en-US" sz="1800" baseline="31999" dirty="0"/>
          </a:p>
        </p:txBody>
      </p:sp>
      <p:sp>
        <p:nvSpPr>
          <p:cNvPr id="15" name="Subtitle 1"/>
          <p:cNvSpPr txBox="1">
            <a:spLocks/>
          </p:cNvSpPr>
          <p:nvPr/>
        </p:nvSpPr>
        <p:spPr bwMode="auto">
          <a:xfrm>
            <a:off x="3581400" y="5486400"/>
            <a:ext cx="1828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marL="0" lvl="1" indent="0" algn="ctr">
              <a:buFontTx/>
              <a:buNone/>
            </a:pPr>
            <a:r>
              <a:rPr lang="en-US" sz="1800" dirty="0" smtClean="0"/>
              <a:t>Larry </a:t>
            </a:r>
            <a:r>
              <a:rPr lang="en-US" sz="1800" dirty="0" err="1" smtClean="0"/>
              <a:t>Zitnick</a:t>
            </a:r>
            <a:endParaRPr lang="en-US" sz="1800" baseline="31999" dirty="0"/>
          </a:p>
        </p:txBody>
      </p:sp>
      <p:sp>
        <p:nvSpPr>
          <p:cNvPr id="16" name="Subtitle 1"/>
          <p:cNvSpPr txBox="1">
            <a:spLocks/>
          </p:cNvSpPr>
          <p:nvPr/>
        </p:nvSpPr>
        <p:spPr bwMode="auto">
          <a:xfrm>
            <a:off x="5257800" y="5486400"/>
            <a:ext cx="1828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marL="0" lvl="1" indent="0" algn="ctr">
              <a:buFontTx/>
              <a:buNone/>
            </a:pPr>
            <a:r>
              <a:rPr lang="en-US" sz="1800" dirty="0" smtClean="0"/>
              <a:t>Devi Parikh</a:t>
            </a:r>
            <a:endParaRPr lang="en-US" sz="1800" baseline="31999" dirty="0"/>
          </a:p>
        </p:txBody>
      </p:sp>
      <p:sp>
        <p:nvSpPr>
          <p:cNvPr id="17" name="Subtitle 1"/>
          <p:cNvSpPr txBox="1">
            <a:spLocks/>
          </p:cNvSpPr>
          <p:nvPr/>
        </p:nvSpPr>
        <p:spPr bwMode="auto">
          <a:xfrm>
            <a:off x="7162800" y="5486400"/>
            <a:ext cx="1828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marL="0" lvl="1" indent="0" algn="ctr">
              <a:buFontTx/>
              <a:buNone/>
            </a:pPr>
            <a:r>
              <a:rPr lang="en-US" sz="1800" dirty="0" smtClean="0"/>
              <a:t>Dhruv Batra</a:t>
            </a:r>
            <a:endParaRPr lang="en-US" sz="1800" baseline="31999" dirty="0"/>
          </a:p>
        </p:txBody>
      </p:sp>
      <p:pic>
        <p:nvPicPr>
          <p:cNvPr id="3076" name="Picture 4" descr="eorgia Institute of Technology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0725" y="6096000"/>
            <a:ext cx="1814286" cy="4572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a:grpSpLocks noChangeAspect="1"/>
          </p:cNvGrpSpPr>
          <p:nvPr/>
        </p:nvGrpSpPr>
        <p:grpSpPr>
          <a:xfrm>
            <a:off x="3934993" y="6096000"/>
            <a:ext cx="1121614" cy="457200"/>
            <a:chOff x="5606275" y="5389691"/>
            <a:chExt cx="3048000" cy="1242446"/>
          </a:xfrm>
        </p:grpSpPr>
        <p:pic>
          <p:nvPicPr>
            <p:cNvPr id="20" name="Picture 6" descr="elated ima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64021" y="5389691"/>
              <a:ext cx="9325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ttps://research.fb.com/wp-content/themes/fb-research/images/branding/fb-research-logo-2x.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06275" y="6308287"/>
              <a:ext cx="3048000" cy="3238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90191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26</a:t>
            </a:fld>
            <a:endParaRPr lang="en-US" dirty="0"/>
          </a:p>
        </p:txBody>
      </p:sp>
      <p:sp>
        <p:nvSpPr>
          <p:cNvPr id="6" name="Title 5"/>
          <p:cNvSpPr>
            <a:spLocks noGrp="1"/>
          </p:cNvSpPr>
          <p:nvPr>
            <p:ph type="title"/>
          </p:nvPr>
        </p:nvSpPr>
        <p:spPr>
          <a:xfrm>
            <a:off x="0" y="228600"/>
            <a:ext cx="9144000" cy="685800"/>
          </a:xfrm>
        </p:spPr>
        <p:txBody>
          <a:bodyPr>
            <a:normAutofit/>
          </a:bodyPr>
          <a:lstStyle/>
          <a:p>
            <a:r>
              <a:rPr lang="en-US" sz="3400" dirty="0"/>
              <a:t>Visual questions target different image regions</a:t>
            </a:r>
          </a:p>
        </p:txBody>
      </p:sp>
      <p:pic>
        <p:nvPicPr>
          <p:cNvPr id="7" name="COCO_train2014_000000152309.jpg"/>
          <p:cNvPicPr>
            <a:picLocks noChangeAspect="1"/>
          </p:cNvPicPr>
          <p:nvPr/>
        </p:nvPicPr>
        <p:blipFill>
          <a:blip r:embed="rId2">
            <a:extLst/>
          </a:blip>
          <a:stretch>
            <a:fillRect/>
          </a:stretch>
        </p:blipFill>
        <p:spPr>
          <a:xfrm>
            <a:off x="3923334" y="1731317"/>
            <a:ext cx="3981222" cy="3981223"/>
          </a:xfrm>
          <a:prstGeom prst="rect">
            <a:avLst/>
          </a:prstGeom>
          <a:ln w="12700">
            <a:miter lim="400000"/>
          </a:ln>
        </p:spPr>
      </p:pic>
      <p:sp>
        <p:nvSpPr>
          <p:cNvPr id="8" name="Shape 152"/>
          <p:cNvSpPr/>
          <p:nvPr/>
        </p:nvSpPr>
        <p:spPr>
          <a:xfrm>
            <a:off x="3925602" y="5704136"/>
            <a:ext cx="3999198" cy="318353"/>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spAutoFit/>
          </a:bodyPr>
          <a:lstStyle>
            <a:lvl1pPr algn="l">
              <a:defRPr sz="2000">
                <a:latin typeface="Roboto Regular"/>
                <a:ea typeface="Roboto Regular"/>
                <a:cs typeface="Roboto Regular"/>
                <a:sym typeface="Roboto Regular"/>
              </a:defRPr>
            </a:lvl1pPr>
          </a:lstStyle>
          <a:p>
            <a:r>
              <a:rPr sz="1600" dirty="0">
                <a:latin typeface="+mn-lt"/>
              </a:rPr>
              <a:t>Image from MS-COCO [Lin et al., 2014]</a:t>
            </a:r>
          </a:p>
        </p:txBody>
      </p:sp>
      <p:sp>
        <p:nvSpPr>
          <p:cNvPr id="9" name="Shape 157"/>
          <p:cNvSpPr/>
          <p:nvPr/>
        </p:nvSpPr>
        <p:spPr>
          <a:xfrm>
            <a:off x="1108476" y="2422474"/>
            <a:ext cx="2297221" cy="85119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spAutoFit/>
          </a:bodyPr>
          <a:lstStyle>
            <a:lvl1pPr>
              <a:defRPr>
                <a:latin typeface="Roboto Regular"/>
                <a:ea typeface="Roboto Regular"/>
                <a:cs typeface="Roboto Regular"/>
                <a:sym typeface="Roboto Regular"/>
              </a:defRPr>
            </a:lvl1pPr>
          </a:lstStyle>
          <a:p>
            <a:r>
              <a:rPr sz="2500" dirty="0">
                <a:latin typeface="+mn-lt"/>
              </a:rPr>
              <a:t>Which game is being played?</a:t>
            </a:r>
          </a:p>
        </p:txBody>
      </p:sp>
      <p:sp>
        <p:nvSpPr>
          <p:cNvPr id="10" name="Shape 158"/>
          <p:cNvSpPr/>
          <p:nvPr/>
        </p:nvSpPr>
        <p:spPr>
          <a:xfrm>
            <a:off x="1108476" y="4286250"/>
            <a:ext cx="2297221" cy="85119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spAutoFit/>
          </a:bodyPr>
          <a:lstStyle>
            <a:lvl1pPr>
              <a:defRPr>
                <a:latin typeface="Roboto Regular"/>
                <a:ea typeface="Roboto Regular"/>
                <a:cs typeface="Roboto Regular"/>
                <a:sym typeface="Roboto Regular"/>
              </a:defRPr>
            </a:lvl1pPr>
          </a:lstStyle>
          <a:p>
            <a:r>
              <a:rPr sz="2500" dirty="0">
                <a:latin typeface="+mn-lt"/>
              </a:rPr>
              <a:t>What type is the surface?</a:t>
            </a:r>
          </a:p>
        </p:txBody>
      </p:sp>
      <p:sp>
        <p:nvSpPr>
          <p:cNvPr id="11" name="TextBox 10"/>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1899591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27</a:t>
            </a:fld>
            <a:endParaRPr lang="en-US" dirty="0"/>
          </a:p>
        </p:txBody>
      </p:sp>
      <p:sp>
        <p:nvSpPr>
          <p:cNvPr id="6" name="Title 5"/>
          <p:cNvSpPr>
            <a:spLocks noGrp="1"/>
          </p:cNvSpPr>
          <p:nvPr>
            <p:ph type="title"/>
          </p:nvPr>
        </p:nvSpPr>
        <p:spPr>
          <a:xfrm>
            <a:off x="0" y="228600"/>
            <a:ext cx="9144000" cy="685800"/>
          </a:xfrm>
        </p:spPr>
        <p:txBody>
          <a:bodyPr>
            <a:normAutofit/>
          </a:bodyPr>
          <a:lstStyle/>
          <a:p>
            <a:r>
              <a:rPr lang="en-US" sz="3400" dirty="0"/>
              <a:t>Visual questions target different image regions</a:t>
            </a:r>
          </a:p>
        </p:txBody>
      </p:sp>
      <p:sp>
        <p:nvSpPr>
          <p:cNvPr id="11" name="TextBox 10"/>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pic>
        <p:nvPicPr>
          <p:cNvPr id="12" name="teaser (1) (3).png"/>
          <p:cNvPicPr>
            <a:picLocks noChangeAspect="1"/>
          </p:cNvPicPr>
          <p:nvPr/>
        </p:nvPicPr>
        <p:blipFill>
          <a:blip r:embed="rId2">
            <a:extLst/>
          </a:blip>
          <a:stretch>
            <a:fillRect/>
          </a:stretch>
        </p:blipFill>
        <p:spPr>
          <a:xfrm>
            <a:off x="3467176" y="1653556"/>
            <a:ext cx="4491990" cy="4215810"/>
          </a:xfrm>
          <a:prstGeom prst="rect">
            <a:avLst/>
          </a:prstGeom>
          <a:ln w="12700">
            <a:miter lim="400000"/>
          </a:ln>
        </p:spPr>
      </p:pic>
      <p:sp>
        <p:nvSpPr>
          <p:cNvPr id="13" name="Shape 157"/>
          <p:cNvSpPr/>
          <p:nvPr/>
        </p:nvSpPr>
        <p:spPr>
          <a:xfrm>
            <a:off x="1108476" y="2422474"/>
            <a:ext cx="2297221" cy="85119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spAutoFit/>
          </a:bodyPr>
          <a:lstStyle>
            <a:lvl1pPr>
              <a:defRPr>
                <a:latin typeface="Roboto Regular"/>
                <a:ea typeface="Roboto Regular"/>
                <a:cs typeface="Roboto Regular"/>
                <a:sym typeface="Roboto Regular"/>
              </a:defRPr>
            </a:lvl1pPr>
          </a:lstStyle>
          <a:p>
            <a:r>
              <a:rPr sz="2500" dirty="0">
                <a:latin typeface="+mn-lt"/>
              </a:rPr>
              <a:t>Which game is being played?</a:t>
            </a:r>
          </a:p>
        </p:txBody>
      </p:sp>
      <p:sp>
        <p:nvSpPr>
          <p:cNvPr id="14" name="Shape 158"/>
          <p:cNvSpPr/>
          <p:nvPr/>
        </p:nvSpPr>
        <p:spPr>
          <a:xfrm>
            <a:off x="1108476" y="4286250"/>
            <a:ext cx="2297221" cy="85119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spAutoFit/>
          </a:bodyPr>
          <a:lstStyle>
            <a:lvl1pPr>
              <a:defRPr>
                <a:latin typeface="Roboto Regular"/>
                <a:ea typeface="Roboto Regular"/>
                <a:cs typeface="Roboto Regular"/>
                <a:sym typeface="Roboto Regular"/>
              </a:defRPr>
            </a:lvl1pPr>
          </a:lstStyle>
          <a:p>
            <a:r>
              <a:rPr sz="2500" dirty="0">
                <a:latin typeface="+mn-lt"/>
              </a:rPr>
              <a:t>What type is the surface?</a:t>
            </a:r>
          </a:p>
        </p:txBody>
      </p:sp>
      <p:sp>
        <p:nvSpPr>
          <p:cNvPr id="15" name="Shape 152"/>
          <p:cNvSpPr/>
          <p:nvPr/>
        </p:nvSpPr>
        <p:spPr>
          <a:xfrm>
            <a:off x="3925602" y="5704136"/>
            <a:ext cx="3999198" cy="318353"/>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spAutoFit/>
          </a:bodyPr>
          <a:lstStyle>
            <a:lvl1pPr algn="l">
              <a:defRPr sz="2000">
                <a:latin typeface="Roboto Regular"/>
                <a:ea typeface="Roboto Regular"/>
                <a:cs typeface="Roboto Regular"/>
                <a:sym typeface="Roboto Regular"/>
              </a:defRPr>
            </a:lvl1pPr>
          </a:lstStyle>
          <a:p>
            <a:r>
              <a:rPr sz="1600" dirty="0">
                <a:latin typeface="+mn-lt"/>
              </a:rPr>
              <a:t>Image from MS-COCO [Lin et al., 2014]</a:t>
            </a:r>
          </a:p>
        </p:txBody>
      </p:sp>
    </p:spTree>
    <p:extLst>
      <p:ext uri="{BB962C8B-B14F-4D97-AF65-F5344CB8AC3E}">
        <p14:creationId xmlns:p14="http://schemas.microsoft.com/office/powerpoint/2010/main" val="1934343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2-Channel VQA Model</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28</a:t>
            </a:fld>
            <a:endParaRPr lang="en-US"/>
          </a:p>
        </p:txBody>
      </p:sp>
      <p:pic>
        <p:nvPicPr>
          <p:cNvPr id="23" name="Picture 22" descr="2007_0049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390" y="1933044"/>
            <a:ext cx="1689810" cy="1267356"/>
          </a:xfrm>
          <a:prstGeom prst="rect">
            <a:avLst/>
          </a:prstGeom>
          <a:ln w="12700">
            <a:solidFill>
              <a:schemeClr val="tx1"/>
            </a:solidFill>
          </a:ln>
        </p:spPr>
      </p:pic>
      <p:grpSp>
        <p:nvGrpSpPr>
          <p:cNvPr id="99" name="Group 98"/>
          <p:cNvGrpSpPr/>
          <p:nvPr/>
        </p:nvGrpSpPr>
        <p:grpSpPr>
          <a:xfrm>
            <a:off x="838200" y="1902023"/>
            <a:ext cx="5867400" cy="1846421"/>
            <a:chOff x="838200" y="1902023"/>
            <a:chExt cx="5867400" cy="1846421"/>
          </a:xfrm>
        </p:grpSpPr>
        <p:grpSp>
          <p:nvGrpSpPr>
            <p:cNvPr id="92" name="Group 91"/>
            <p:cNvGrpSpPr/>
            <p:nvPr/>
          </p:nvGrpSpPr>
          <p:grpSpPr>
            <a:xfrm>
              <a:off x="3310521" y="2510342"/>
              <a:ext cx="1277574" cy="436917"/>
              <a:chOff x="3310521" y="2510342"/>
              <a:chExt cx="1277574" cy="436917"/>
            </a:xfrm>
          </p:grpSpPr>
          <p:sp>
            <p:nvSpPr>
              <p:cNvPr id="36" name="Rectangle 35"/>
              <p:cNvSpPr>
                <a:spLocks noChangeAspect="1"/>
              </p:cNvSpPr>
              <p:nvPr/>
            </p:nvSpPr>
            <p:spPr>
              <a:xfrm>
                <a:off x="4504871" y="2864035"/>
                <a:ext cx="83224" cy="83224"/>
              </a:xfrm>
              <a:prstGeom prst="rect">
                <a:avLst/>
              </a:prstGeom>
              <a:blipFill rotWithShape="1">
                <a:blip r:embed="rId3"/>
                <a:stretch>
                  <a:fillRect/>
                </a:stretch>
              </a:blip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a:spLocks noChangeAspect="1"/>
              </p:cNvSpPr>
              <p:nvPr/>
            </p:nvSpPr>
            <p:spPr>
              <a:xfrm>
                <a:off x="3310521" y="2510342"/>
                <a:ext cx="124836" cy="124836"/>
              </a:xfrm>
              <a:prstGeom prst="rect">
                <a:avLst/>
              </a:prstGeom>
              <a:no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Connector 37"/>
              <p:cNvCxnSpPr>
                <a:stCxn id="37" idx="0"/>
                <a:endCxn id="36" idx="0"/>
              </p:cNvCxnSpPr>
              <p:nvPr/>
            </p:nvCxnSpPr>
            <p:spPr>
              <a:xfrm>
                <a:off x="3372939" y="2510342"/>
                <a:ext cx="1173544" cy="353693"/>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43" idx="0"/>
                <a:endCxn id="36" idx="0"/>
              </p:cNvCxnSpPr>
              <p:nvPr/>
            </p:nvCxnSpPr>
            <p:spPr>
              <a:xfrm>
                <a:off x="3580999" y="2718402"/>
                <a:ext cx="965484" cy="145633"/>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a:stCxn id="43" idx="2"/>
                <a:endCxn id="36" idx="2"/>
              </p:cNvCxnSpPr>
              <p:nvPr/>
            </p:nvCxnSpPr>
            <p:spPr>
              <a:xfrm>
                <a:off x="3580999" y="2843238"/>
                <a:ext cx="965484" cy="104021"/>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1" name="Rectangle 40"/>
              <p:cNvSpPr>
                <a:spLocks noChangeAspect="1"/>
              </p:cNvSpPr>
              <p:nvPr/>
            </p:nvSpPr>
            <p:spPr>
              <a:xfrm>
                <a:off x="3379874" y="2579695"/>
                <a:ext cx="124836" cy="124836"/>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a:spLocks noChangeAspect="1"/>
              </p:cNvSpPr>
              <p:nvPr/>
            </p:nvSpPr>
            <p:spPr>
              <a:xfrm>
                <a:off x="3449227" y="2649048"/>
                <a:ext cx="124836" cy="124836"/>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a:spLocks noChangeAspect="1"/>
              </p:cNvSpPr>
              <p:nvPr/>
            </p:nvSpPr>
            <p:spPr>
              <a:xfrm>
                <a:off x="3518581" y="2718402"/>
                <a:ext cx="124836" cy="124836"/>
              </a:xfrm>
              <a:prstGeom prst="rect">
                <a:avLst/>
              </a:prstGeom>
              <a:solidFill>
                <a:schemeClr val="bg1">
                  <a:lumMod val="75000"/>
                </a:schemeClr>
              </a:solidFill>
              <a:ln w="9525">
                <a:solidFill>
                  <a:schemeClr val="tx1"/>
                </a:solidFill>
              </a:ln>
              <a:effectLst>
                <a:glow>
                  <a:schemeClr val="tx1">
                    <a:alpha val="75000"/>
                  </a:schemeClr>
                </a:glow>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4" name="Straight Connector 43"/>
              <p:cNvCxnSpPr>
                <a:stCxn id="42" idx="0"/>
                <a:endCxn id="36" idx="0"/>
              </p:cNvCxnSpPr>
              <p:nvPr/>
            </p:nvCxnSpPr>
            <p:spPr>
              <a:xfrm>
                <a:off x="3511645" y="2649048"/>
                <a:ext cx="1034838" cy="214987"/>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41" idx="0"/>
                <a:endCxn id="36" idx="0"/>
              </p:cNvCxnSpPr>
              <p:nvPr/>
            </p:nvCxnSpPr>
            <p:spPr>
              <a:xfrm>
                <a:off x="3442292" y="2579695"/>
                <a:ext cx="1104191" cy="284340"/>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433912" y="2510342"/>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3312033" y="2634958"/>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3314922" y="2512006"/>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nvGrpSpPr>
            <p:cNvPr id="6" name="Group 206"/>
            <p:cNvGrpSpPr/>
            <p:nvPr/>
          </p:nvGrpSpPr>
          <p:grpSpPr>
            <a:xfrm>
              <a:off x="4021151" y="2265098"/>
              <a:ext cx="749014" cy="749014"/>
              <a:chOff x="8773045" y="1214694"/>
              <a:chExt cx="1645920" cy="1645920"/>
            </a:xfrm>
          </p:grpSpPr>
          <p:sp>
            <p:nvSpPr>
              <p:cNvPr id="7" name="Rectangle 6"/>
              <p:cNvSpPr>
                <a:spLocks noChangeAspect="1"/>
              </p:cNvSpPr>
              <p:nvPr/>
            </p:nvSpPr>
            <p:spPr>
              <a:xfrm>
                <a:off x="8773045" y="12146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a:spLocks noChangeAspect="1"/>
              </p:cNvSpPr>
              <p:nvPr/>
            </p:nvSpPr>
            <p:spPr>
              <a:xfrm>
                <a:off x="8925445" y="13670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a:spLocks noChangeAspect="1"/>
              </p:cNvSpPr>
              <p:nvPr/>
            </p:nvSpPr>
            <p:spPr>
              <a:xfrm>
                <a:off x="9077845" y="15194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a:spLocks noChangeAspect="1"/>
              </p:cNvSpPr>
              <p:nvPr/>
            </p:nvSpPr>
            <p:spPr>
              <a:xfrm>
                <a:off x="9230245" y="16718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a:spLocks noChangeAspect="1"/>
              </p:cNvSpPr>
              <p:nvPr/>
            </p:nvSpPr>
            <p:spPr>
              <a:xfrm>
                <a:off x="9382645" y="18242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a:spLocks noChangeAspect="1"/>
              </p:cNvSpPr>
              <p:nvPr/>
            </p:nvSpPr>
            <p:spPr>
              <a:xfrm>
                <a:off x="9535045" y="19766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a:spLocks noChangeAspect="1"/>
              </p:cNvSpPr>
              <p:nvPr/>
            </p:nvSpPr>
            <p:spPr>
              <a:xfrm>
                <a:off x="9687445" y="21290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3"/>
            <p:cNvSpPr>
              <a:spLocks noChangeAspect="1"/>
            </p:cNvSpPr>
            <p:nvPr/>
          </p:nvSpPr>
          <p:spPr>
            <a:xfrm>
              <a:off x="3276600" y="2327063"/>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a:spLocks noChangeAspect="1"/>
            </p:cNvSpPr>
            <p:nvPr/>
          </p:nvSpPr>
          <p:spPr>
            <a:xfrm>
              <a:off x="3345953" y="2396416"/>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a:spLocks noChangeAspect="1"/>
            </p:cNvSpPr>
            <p:nvPr/>
          </p:nvSpPr>
          <p:spPr>
            <a:xfrm>
              <a:off x="3415306" y="2465769"/>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a:spLocks noChangeAspect="1"/>
            </p:cNvSpPr>
            <p:nvPr/>
          </p:nvSpPr>
          <p:spPr>
            <a:xfrm>
              <a:off x="3484659" y="2535122"/>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211"/>
            <p:cNvGrpSpPr/>
            <p:nvPr/>
          </p:nvGrpSpPr>
          <p:grpSpPr>
            <a:xfrm>
              <a:off x="2133600" y="2119003"/>
              <a:ext cx="1040298" cy="1040298"/>
              <a:chOff x="5572662" y="2317477"/>
              <a:chExt cx="2286000" cy="2286000"/>
            </a:xfrm>
          </p:grpSpPr>
          <p:sp>
            <p:nvSpPr>
              <p:cNvPr id="19" name="Rectangle 18"/>
              <p:cNvSpPr>
                <a:spLocks noChangeAspect="1"/>
              </p:cNvSpPr>
              <p:nvPr/>
            </p:nvSpPr>
            <p:spPr>
              <a:xfrm>
                <a:off x="5572662" y="23174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a:spLocks noChangeAspect="1"/>
              </p:cNvSpPr>
              <p:nvPr/>
            </p:nvSpPr>
            <p:spPr>
              <a:xfrm>
                <a:off x="5725062" y="24698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a:spLocks noChangeAspect="1"/>
              </p:cNvSpPr>
              <p:nvPr/>
            </p:nvSpPr>
            <p:spPr>
              <a:xfrm>
                <a:off x="5877462" y="26222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a:spLocks noChangeAspect="1"/>
              </p:cNvSpPr>
              <p:nvPr/>
            </p:nvSpPr>
            <p:spPr>
              <a:xfrm>
                <a:off x="6029862" y="2774677"/>
                <a:ext cx="1828800" cy="1828800"/>
              </a:xfrm>
              <a:prstGeom prst="rect">
                <a:avLst/>
              </a:prstGeom>
              <a:blipFill rotWithShape="1">
                <a:blip r:embed="rId4"/>
                <a:stretch>
                  <a:fillRect/>
                </a:stretch>
              </a:blip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4" name="Straight Connector 23"/>
            <p:cNvCxnSpPr>
              <a:stCxn id="50" idx="0"/>
              <a:endCxn id="61" idx="2"/>
            </p:cNvCxnSpPr>
            <p:nvPr/>
          </p:nvCxnSpPr>
          <p:spPr>
            <a:xfrm>
              <a:off x="4843481" y="2346326"/>
              <a:ext cx="536371" cy="7463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56" idx="2"/>
              <a:endCxn id="65" idx="3"/>
            </p:cNvCxnSpPr>
            <p:nvPr/>
          </p:nvCxnSpPr>
          <p:spPr>
            <a:xfrm flipV="1">
              <a:off x="5259600" y="2821189"/>
              <a:ext cx="500945" cy="10770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6" name="Rectangle 25"/>
            <p:cNvSpPr>
              <a:spLocks noChangeAspect="1"/>
            </p:cNvSpPr>
            <p:nvPr/>
          </p:nvSpPr>
          <p:spPr>
            <a:xfrm>
              <a:off x="1464485" y="2398342"/>
              <a:ext cx="208059" cy="208059"/>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a:stCxn id="26" idx="0"/>
              <a:endCxn id="29" idx="0"/>
            </p:cNvCxnSpPr>
            <p:nvPr/>
          </p:nvCxnSpPr>
          <p:spPr>
            <a:xfrm>
              <a:off x="1568515" y="2398342"/>
              <a:ext cx="1406337" cy="62419"/>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6" idx="2"/>
              <a:endCxn id="29" idx="2"/>
            </p:cNvCxnSpPr>
            <p:nvPr/>
          </p:nvCxnSpPr>
          <p:spPr>
            <a:xfrm flipV="1">
              <a:off x="1568515" y="2543984"/>
              <a:ext cx="1406337" cy="62417"/>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29" name="Rectangle 28"/>
            <p:cNvSpPr>
              <a:spLocks noChangeAspect="1"/>
            </p:cNvSpPr>
            <p:nvPr/>
          </p:nvSpPr>
          <p:spPr>
            <a:xfrm>
              <a:off x="2933240" y="2460761"/>
              <a:ext cx="83223" cy="83223"/>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a:spLocks noChangeAspect="1"/>
            </p:cNvSpPr>
            <p:nvPr/>
          </p:nvSpPr>
          <p:spPr>
            <a:xfrm>
              <a:off x="2464403" y="2874952"/>
              <a:ext cx="166448" cy="166448"/>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a:spLocks noChangeAspect="1"/>
            </p:cNvSpPr>
            <p:nvPr/>
          </p:nvSpPr>
          <p:spPr>
            <a:xfrm>
              <a:off x="3552220" y="2801748"/>
              <a:ext cx="83223" cy="83223"/>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a:stCxn id="31" idx="0"/>
              <a:endCxn id="32" idx="0"/>
            </p:cNvCxnSpPr>
            <p:nvPr/>
          </p:nvCxnSpPr>
          <p:spPr>
            <a:xfrm flipV="1">
              <a:off x="2547627" y="2801748"/>
              <a:ext cx="1046205" cy="73204"/>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31" idx="2"/>
              <a:endCxn id="32" idx="2"/>
            </p:cNvCxnSpPr>
            <p:nvPr/>
          </p:nvCxnSpPr>
          <p:spPr>
            <a:xfrm flipV="1">
              <a:off x="2547627" y="2884971"/>
              <a:ext cx="1046205" cy="156429"/>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grpSp>
          <p:nvGrpSpPr>
            <p:cNvPr id="49" name="Group 226"/>
            <p:cNvGrpSpPr/>
            <p:nvPr/>
          </p:nvGrpSpPr>
          <p:grpSpPr>
            <a:xfrm>
              <a:off x="4760257" y="2346326"/>
              <a:ext cx="582566" cy="582567"/>
              <a:chOff x="11541722" y="1891905"/>
              <a:chExt cx="1280160" cy="1280160"/>
            </a:xfrm>
          </p:grpSpPr>
          <p:sp>
            <p:nvSpPr>
              <p:cNvPr id="50" name="Rectangle 49"/>
              <p:cNvSpPr>
                <a:spLocks noChangeAspect="1"/>
              </p:cNvSpPr>
              <p:nvPr/>
            </p:nvSpPr>
            <p:spPr>
              <a:xfrm>
                <a:off x="11541722" y="18919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a:spLocks noChangeAspect="1"/>
              </p:cNvSpPr>
              <p:nvPr/>
            </p:nvSpPr>
            <p:spPr>
              <a:xfrm>
                <a:off x="11694122" y="20443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a:spLocks noChangeAspect="1"/>
              </p:cNvSpPr>
              <p:nvPr/>
            </p:nvSpPr>
            <p:spPr>
              <a:xfrm>
                <a:off x="11846522" y="21967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a:spLocks noChangeAspect="1"/>
              </p:cNvSpPr>
              <p:nvPr/>
            </p:nvSpPr>
            <p:spPr>
              <a:xfrm>
                <a:off x="11998922" y="23491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a:spLocks noChangeAspect="1"/>
              </p:cNvSpPr>
              <p:nvPr/>
            </p:nvSpPr>
            <p:spPr>
              <a:xfrm>
                <a:off x="12151322" y="25015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a:spLocks noChangeAspect="1"/>
              </p:cNvSpPr>
              <p:nvPr/>
            </p:nvSpPr>
            <p:spPr>
              <a:xfrm>
                <a:off x="12303722" y="26539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a:spLocks noChangeAspect="1"/>
              </p:cNvSpPr>
              <p:nvPr/>
            </p:nvSpPr>
            <p:spPr>
              <a:xfrm>
                <a:off x="12456122" y="28063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7" name="Rectangle 56"/>
            <p:cNvSpPr>
              <a:spLocks noChangeAspect="1"/>
            </p:cNvSpPr>
            <p:nvPr/>
          </p:nvSpPr>
          <p:spPr>
            <a:xfrm>
              <a:off x="4613736" y="2711975"/>
              <a:ext cx="124836" cy="124836"/>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a:spLocks noChangeAspect="1"/>
            </p:cNvSpPr>
            <p:nvPr/>
          </p:nvSpPr>
          <p:spPr>
            <a:xfrm>
              <a:off x="5263730" y="2779017"/>
              <a:ext cx="62418" cy="62418"/>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9" name="Straight Connector 58"/>
            <p:cNvCxnSpPr>
              <a:stCxn id="57" idx="2"/>
              <a:endCxn id="58" idx="2"/>
            </p:cNvCxnSpPr>
            <p:nvPr/>
          </p:nvCxnSpPr>
          <p:spPr>
            <a:xfrm>
              <a:off x="4676154" y="2836811"/>
              <a:ext cx="618785" cy="46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57" idx="0"/>
              <a:endCxn id="58" idx="0"/>
            </p:cNvCxnSpPr>
            <p:nvPr/>
          </p:nvCxnSpPr>
          <p:spPr>
            <a:xfrm>
              <a:off x="4676154" y="2711975"/>
              <a:ext cx="618785" cy="670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61" name="Oval 60"/>
            <p:cNvSpPr>
              <a:spLocks noChangeAspect="1"/>
            </p:cNvSpPr>
            <p:nvPr/>
          </p:nvSpPr>
          <p:spPr bwMode="auto">
            <a:xfrm>
              <a:off x="5379852" y="2373788"/>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 name="Oval 61"/>
            <p:cNvSpPr>
              <a:spLocks noChangeAspect="1"/>
            </p:cNvSpPr>
            <p:nvPr/>
          </p:nvSpPr>
          <p:spPr bwMode="auto">
            <a:xfrm>
              <a:off x="5477011" y="246733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 name="Oval 62"/>
            <p:cNvSpPr>
              <a:spLocks noChangeAspect="1"/>
            </p:cNvSpPr>
            <p:nvPr/>
          </p:nvSpPr>
          <p:spPr bwMode="auto">
            <a:xfrm>
              <a:off x="5566507" y="2554008"/>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 name="Oval 63"/>
            <p:cNvSpPr>
              <a:spLocks noChangeAspect="1"/>
            </p:cNvSpPr>
            <p:nvPr/>
          </p:nvSpPr>
          <p:spPr bwMode="auto">
            <a:xfrm>
              <a:off x="5657233" y="2643505"/>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 name="Oval 64"/>
            <p:cNvSpPr>
              <a:spLocks noChangeAspect="1"/>
            </p:cNvSpPr>
            <p:nvPr/>
          </p:nvSpPr>
          <p:spPr bwMode="auto">
            <a:xfrm>
              <a:off x="5746729" y="2740665"/>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66" name="Straight Connector 65"/>
            <p:cNvCxnSpPr>
              <a:stCxn id="56" idx="2"/>
              <a:endCxn id="61" idx="3"/>
            </p:cNvCxnSpPr>
            <p:nvPr/>
          </p:nvCxnSpPr>
          <p:spPr>
            <a:xfrm flipV="1">
              <a:off x="5259600" y="2454312"/>
              <a:ext cx="134068" cy="474581"/>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50" idx="0"/>
              <a:endCxn id="65" idx="2"/>
            </p:cNvCxnSpPr>
            <p:nvPr/>
          </p:nvCxnSpPr>
          <p:spPr>
            <a:xfrm>
              <a:off x="4843481" y="2346326"/>
              <a:ext cx="903248" cy="44150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68" name="Oval 67"/>
            <p:cNvSpPr>
              <a:spLocks noChangeAspect="1"/>
            </p:cNvSpPr>
            <p:nvPr/>
          </p:nvSpPr>
          <p:spPr bwMode="auto">
            <a:xfrm>
              <a:off x="5867400" y="237863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9" name="Oval 68"/>
            <p:cNvSpPr>
              <a:spLocks noChangeAspect="1"/>
            </p:cNvSpPr>
            <p:nvPr/>
          </p:nvSpPr>
          <p:spPr bwMode="auto">
            <a:xfrm>
              <a:off x="5964559" y="2472172"/>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0" name="Oval 69"/>
            <p:cNvSpPr>
              <a:spLocks noChangeAspect="1"/>
            </p:cNvSpPr>
            <p:nvPr/>
          </p:nvSpPr>
          <p:spPr bwMode="auto">
            <a:xfrm>
              <a:off x="6054055" y="255885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1" name="Oval 70"/>
            <p:cNvSpPr>
              <a:spLocks noChangeAspect="1"/>
            </p:cNvSpPr>
            <p:nvPr/>
          </p:nvSpPr>
          <p:spPr bwMode="auto">
            <a:xfrm>
              <a:off x="6144781" y="2648347"/>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 name="Oval 71"/>
            <p:cNvSpPr>
              <a:spLocks noChangeAspect="1"/>
            </p:cNvSpPr>
            <p:nvPr/>
          </p:nvSpPr>
          <p:spPr bwMode="auto">
            <a:xfrm>
              <a:off x="6234277" y="2745507"/>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73" name="Straight Connector 72"/>
            <p:cNvCxnSpPr>
              <a:stCxn id="65" idx="6"/>
              <a:endCxn id="72" idx="2"/>
            </p:cNvCxnSpPr>
            <p:nvPr/>
          </p:nvCxnSpPr>
          <p:spPr>
            <a:xfrm>
              <a:off x="5841069" y="2787835"/>
              <a:ext cx="393208" cy="48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a:stCxn id="61" idx="6"/>
              <a:endCxn id="68" idx="2"/>
            </p:cNvCxnSpPr>
            <p:nvPr/>
          </p:nvCxnSpPr>
          <p:spPr>
            <a:xfrm>
              <a:off x="5474192" y="2420958"/>
              <a:ext cx="393208" cy="48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a:stCxn id="61" idx="6"/>
              <a:endCxn id="72" idx="2"/>
            </p:cNvCxnSpPr>
            <p:nvPr/>
          </p:nvCxnSpPr>
          <p:spPr>
            <a:xfrm>
              <a:off x="5474192" y="2420958"/>
              <a:ext cx="760085" cy="37171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a:stCxn id="65" idx="6"/>
              <a:endCxn id="68" idx="2"/>
            </p:cNvCxnSpPr>
            <p:nvPr/>
          </p:nvCxnSpPr>
          <p:spPr>
            <a:xfrm flipV="1">
              <a:off x="5841069" y="2425800"/>
              <a:ext cx="26331" cy="362035"/>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77" name="Left Brace 76"/>
            <p:cNvSpPr/>
            <p:nvPr/>
          </p:nvSpPr>
          <p:spPr bwMode="auto">
            <a:xfrm rot="16200000">
              <a:off x="1585889" y="2521928"/>
              <a:ext cx="104822" cy="16002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8" name="TextBox 77"/>
            <p:cNvSpPr txBox="1"/>
            <p:nvPr/>
          </p:nvSpPr>
          <p:spPr>
            <a:xfrm>
              <a:off x="1073126" y="3409410"/>
              <a:ext cx="1018227" cy="338554"/>
            </a:xfrm>
            <a:prstGeom prst="rect">
              <a:avLst/>
            </a:prstGeom>
            <a:noFill/>
          </p:spPr>
          <p:txBody>
            <a:bodyPr wrap="none" rtlCol="0">
              <a:spAutoFit/>
            </a:bodyPr>
            <a:lstStyle/>
            <a:p>
              <a:r>
                <a:rPr lang="en-US" sz="800" dirty="0"/>
                <a:t>C</a:t>
              </a:r>
              <a:r>
                <a:rPr lang="en-US" sz="800" dirty="0" smtClean="0"/>
                <a:t>onvolution </a:t>
              </a:r>
              <a:r>
                <a:rPr lang="en-US" sz="800" dirty="0"/>
                <a:t>L</a:t>
              </a:r>
              <a:r>
                <a:rPr lang="en-US" sz="800" dirty="0" smtClean="0"/>
                <a:t>ayer</a:t>
              </a:r>
              <a:br>
                <a:rPr lang="en-US" sz="800" dirty="0" smtClean="0"/>
              </a:br>
              <a:r>
                <a:rPr lang="en-US" sz="800" dirty="0" smtClean="0"/>
                <a:t>+ Non-Linearity</a:t>
              </a:r>
              <a:endParaRPr lang="en-US" sz="800" dirty="0"/>
            </a:p>
          </p:txBody>
        </p:sp>
        <p:sp>
          <p:nvSpPr>
            <p:cNvPr id="79" name="Left Brace 78"/>
            <p:cNvSpPr/>
            <p:nvPr/>
          </p:nvSpPr>
          <p:spPr bwMode="auto">
            <a:xfrm rot="16200000">
              <a:off x="3135043" y="2864828"/>
              <a:ext cx="104822" cy="9144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 name="TextBox 79"/>
            <p:cNvSpPr txBox="1"/>
            <p:nvPr/>
          </p:nvSpPr>
          <p:spPr>
            <a:xfrm>
              <a:off x="2819400" y="3409890"/>
              <a:ext cx="813043" cy="215444"/>
            </a:xfrm>
            <a:prstGeom prst="rect">
              <a:avLst/>
            </a:prstGeom>
            <a:noFill/>
          </p:spPr>
          <p:txBody>
            <a:bodyPr wrap="none" rtlCol="0">
              <a:spAutoFit/>
            </a:bodyPr>
            <a:lstStyle/>
            <a:p>
              <a:r>
                <a:rPr lang="en-US" sz="800" dirty="0" smtClean="0"/>
                <a:t>Pooling </a:t>
              </a:r>
              <a:r>
                <a:rPr lang="en-US" sz="800" dirty="0"/>
                <a:t>L</a:t>
              </a:r>
              <a:r>
                <a:rPr lang="en-US" sz="800" dirty="0" smtClean="0"/>
                <a:t>ayer</a:t>
              </a:r>
              <a:endParaRPr lang="en-US" sz="800" dirty="0"/>
            </a:p>
          </p:txBody>
        </p:sp>
        <p:sp>
          <p:nvSpPr>
            <p:cNvPr id="81" name="Left Brace 80"/>
            <p:cNvSpPr/>
            <p:nvPr/>
          </p:nvSpPr>
          <p:spPr bwMode="auto">
            <a:xfrm rot="16200000">
              <a:off x="4082055" y="2956268"/>
              <a:ext cx="104822" cy="73152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2" name="TextBox 81"/>
            <p:cNvSpPr txBox="1"/>
            <p:nvPr/>
          </p:nvSpPr>
          <p:spPr>
            <a:xfrm>
              <a:off x="3657600" y="3409890"/>
              <a:ext cx="1018227" cy="338554"/>
            </a:xfrm>
            <a:prstGeom prst="rect">
              <a:avLst/>
            </a:prstGeom>
            <a:noFill/>
          </p:spPr>
          <p:txBody>
            <a:bodyPr wrap="none" rtlCol="0">
              <a:spAutoFit/>
            </a:bodyPr>
            <a:lstStyle/>
            <a:p>
              <a:r>
                <a:rPr lang="en-US" sz="800" dirty="0"/>
                <a:t>Convolution Layer</a:t>
              </a:r>
              <a:br>
                <a:rPr lang="en-US" sz="800" dirty="0"/>
              </a:br>
              <a:r>
                <a:rPr lang="en-US" sz="800" dirty="0"/>
                <a:t>+ Non-Linearity</a:t>
              </a:r>
            </a:p>
          </p:txBody>
        </p:sp>
        <p:sp>
          <p:nvSpPr>
            <p:cNvPr id="83" name="Left Brace 82"/>
            <p:cNvSpPr/>
            <p:nvPr/>
          </p:nvSpPr>
          <p:spPr bwMode="auto">
            <a:xfrm rot="16200000">
              <a:off x="4867188" y="3001988"/>
              <a:ext cx="104822" cy="64008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4" name="TextBox 83"/>
            <p:cNvSpPr txBox="1"/>
            <p:nvPr/>
          </p:nvSpPr>
          <p:spPr>
            <a:xfrm>
              <a:off x="4597157" y="3409890"/>
              <a:ext cx="813043" cy="215444"/>
            </a:xfrm>
            <a:prstGeom prst="rect">
              <a:avLst/>
            </a:prstGeom>
            <a:noFill/>
          </p:spPr>
          <p:txBody>
            <a:bodyPr wrap="none" rtlCol="0">
              <a:spAutoFit/>
            </a:bodyPr>
            <a:lstStyle/>
            <a:p>
              <a:r>
                <a:rPr lang="en-US" sz="800" dirty="0"/>
                <a:t>Pooling Layer</a:t>
              </a:r>
            </a:p>
          </p:txBody>
        </p:sp>
        <p:sp>
          <p:nvSpPr>
            <p:cNvPr id="85" name="Left Brace 84"/>
            <p:cNvSpPr/>
            <p:nvPr/>
          </p:nvSpPr>
          <p:spPr bwMode="auto">
            <a:xfrm rot="16200000">
              <a:off x="5844950" y="2819108"/>
              <a:ext cx="104822" cy="100584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6" name="TextBox 85"/>
            <p:cNvSpPr txBox="1"/>
            <p:nvPr/>
          </p:nvSpPr>
          <p:spPr>
            <a:xfrm>
              <a:off x="5318107" y="3410522"/>
              <a:ext cx="1172116" cy="215444"/>
            </a:xfrm>
            <a:prstGeom prst="rect">
              <a:avLst/>
            </a:prstGeom>
            <a:noFill/>
          </p:spPr>
          <p:txBody>
            <a:bodyPr wrap="none" rtlCol="0">
              <a:spAutoFit/>
            </a:bodyPr>
            <a:lstStyle/>
            <a:p>
              <a:r>
                <a:rPr lang="en-US" sz="800" dirty="0" smtClean="0"/>
                <a:t>Fully-Connected MLP</a:t>
              </a:r>
              <a:endParaRPr lang="en-US" sz="800" dirty="0"/>
            </a:p>
          </p:txBody>
        </p:sp>
        <p:sp>
          <p:nvSpPr>
            <p:cNvPr id="87" name="TextBox 86"/>
            <p:cNvSpPr txBox="1"/>
            <p:nvPr/>
          </p:nvSpPr>
          <p:spPr>
            <a:xfrm>
              <a:off x="5486840" y="1902023"/>
              <a:ext cx="1218760" cy="307777"/>
            </a:xfrm>
            <a:prstGeom prst="rect">
              <a:avLst/>
            </a:prstGeom>
            <a:noFill/>
          </p:spPr>
          <p:txBody>
            <a:bodyPr wrap="square" rtlCol="0">
              <a:spAutoFit/>
            </a:bodyPr>
            <a:lstStyle/>
            <a:p>
              <a:pPr algn="ctr"/>
              <a:r>
                <a:rPr lang="en-US" sz="1400" dirty="0" smtClean="0"/>
                <a:t>4096-dim</a:t>
              </a:r>
              <a:endParaRPr lang="en-US" sz="1400" dirty="0"/>
            </a:p>
          </p:txBody>
        </p:sp>
      </p:grpSp>
      <p:sp>
        <p:nvSpPr>
          <p:cNvPr id="89" name="TextBox 88"/>
          <p:cNvSpPr txBox="1"/>
          <p:nvPr/>
        </p:nvSpPr>
        <p:spPr>
          <a:xfrm>
            <a:off x="207532" y="1371600"/>
            <a:ext cx="4135868" cy="461665"/>
          </a:xfrm>
          <a:prstGeom prst="rect">
            <a:avLst/>
          </a:prstGeom>
          <a:noFill/>
        </p:spPr>
        <p:txBody>
          <a:bodyPr wrap="none" rtlCol="0">
            <a:spAutoFit/>
          </a:bodyPr>
          <a:lstStyle/>
          <a:p>
            <a:r>
              <a:rPr lang="en-US" sz="2400" dirty="0" smtClean="0">
                <a:solidFill>
                  <a:schemeClr val="accent1"/>
                </a:solidFill>
              </a:rPr>
              <a:t>           Embedding (</a:t>
            </a:r>
            <a:r>
              <a:rPr lang="en-US" sz="2400" dirty="0" err="1" smtClean="0">
                <a:solidFill>
                  <a:schemeClr val="accent1"/>
                </a:solidFill>
              </a:rPr>
              <a:t>VGGNet</a:t>
            </a:r>
            <a:r>
              <a:rPr lang="en-US" sz="2400" dirty="0" smtClean="0">
                <a:solidFill>
                  <a:schemeClr val="accent1"/>
                </a:solidFill>
              </a:rPr>
              <a:t>)</a:t>
            </a:r>
            <a:endParaRPr lang="en-US" sz="2400" dirty="0">
              <a:solidFill>
                <a:schemeClr val="accent1"/>
              </a:solidFill>
            </a:endParaRPr>
          </a:p>
        </p:txBody>
      </p:sp>
      <p:sp>
        <p:nvSpPr>
          <p:cNvPr id="90" name="TextBox 89"/>
          <p:cNvSpPr txBox="1"/>
          <p:nvPr/>
        </p:nvSpPr>
        <p:spPr>
          <a:xfrm>
            <a:off x="66146" y="4186535"/>
            <a:ext cx="4306738" cy="461665"/>
          </a:xfrm>
          <a:prstGeom prst="rect">
            <a:avLst/>
          </a:prstGeom>
          <a:noFill/>
        </p:spPr>
        <p:txBody>
          <a:bodyPr wrap="none" rtlCol="0">
            <a:spAutoFit/>
          </a:bodyPr>
          <a:lstStyle/>
          <a:p>
            <a:r>
              <a:rPr lang="en-US" sz="2400" dirty="0" smtClean="0">
                <a:solidFill>
                  <a:schemeClr val="accent2"/>
                </a:solidFill>
              </a:rPr>
              <a:t>                 Embedding (LSTM)</a:t>
            </a:r>
            <a:endParaRPr lang="en-US" sz="2400" dirty="0">
              <a:solidFill>
                <a:schemeClr val="accent2"/>
              </a:solidFill>
            </a:endParaRPr>
          </a:p>
        </p:txBody>
      </p:sp>
      <p:sp>
        <p:nvSpPr>
          <p:cNvPr id="108" name="Rectangle 107"/>
          <p:cNvSpPr/>
          <p:nvPr/>
        </p:nvSpPr>
        <p:spPr bwMode="auto">
          <a:xfrm>
            <a:off x="5867400" y="2209800"/>
            <a:ext cx="533400" cy="914400"/>
          </a:xfrm>
          <a:prstGeom prst="rect">
            <a:avLst/>
          </a:prstGeom>
          <a:noFill/>
          <a:ln w="158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2" name="TextBox 101"/>
          <p:cNvSpPr txBox="1"/>
          <p:nvPr/>
        </p:nvSpPr>
        <p:spPr>
          <a:xfrm>
            <a:off x="221312" y="1371600"/>
            <a:ext cx="1040068" cy="461665"/>
          </a:xfrm>
          <a:prstGeom prst="rect">
            <a:avLst/>
          </a:prstGeom>
          <a:noFill/>
        </p:spPr>
        <p:txBody>
          <a:bodyPr wrap="none" rtlCol="0">
            <a:spAutoFit/>
          </a:bodyPr>
          <a:lstStyle/>
          <a:p>
            <a:r>
              <a:rPr lang="en-US" sz="2400" dirty="0" smtClean="0">
                <a:solidFill>
                  <a:schemeClr val="accent1"/>
                </a:solidFill>
              </a:rPr>
              <a:t>Image</a:t>
            </a:r>
            <a:endParaRPr lang="en-US" sz="2400" dirty="0">
              <a:solidFill>
                <a:schemeClr val="accent1"/>
              </a:solidFill>
            </a:endParaRPr>
          </a:p>
        </p:txBody>
      </p:sp>
      <p:sp>
        <p:nvSpPr>
          <p:cNvPr id="103" name="TextBox 102"/>
          <p:cNvSpPr txBox="1"/>
          <p:nvPr/>
        </p:nvSpPr>
        <p:spPr>
          <a:xfrm>
            <a:off x="217260" y="4182070"/>
            <a:ext cx="1416524" cy="461665"/>
          </a:xfrm>
          <a:prstGeom prst="rect">
            <a:avLst/>
          </a:prstGeom>
          <a:noFill/>
        </p:spPr>
        <p:txBody>
          <a:bodyPr wrap="none" rtlCol="0">
            <a:spAutoFit/>
          </a:bodyPr>
          <a:lstStyle/>
          <a:p>
            <a:r>
              <a:rPr lang="en-US" sz="2400" dirty="0" smtClean="0">
                <a:solidFill>
                  <a:schemeClr val="accent2"/>
                </a:solidFill>
              </a:rPr>
              <a:t>Question</a:t>
            </a:r>
            <a:endParaRPr lang="en-US" sz="2400" dirty="0">
              <a:solidFill>
                <a:schemeClr val="accent2"/>
              </a:solidFill>
            </a:endParaRPr>
          </a:p>
        </p:txBody>
      </p:sp>
      <p:sp>
        <p:nvSpPr>
          <p:cNvPr id="112" name="TextBox 111"/>
          <p:cNvSpPr txBox="1"/>
          <p:nvPr/>
        </p:nvSpPr>
        <p:spPr>
          <a:xfrm>
            <a:off x="838200" y="4648200"/>
            <a:ext cx="5537171" cy="369332"/>
          </a:xfrm>
          <a:prstGeom prst="rect">
            <a:avLst/>
          </a:prstGeom>
          <a:noFill/>
        </p:spPr>
        <p:txBody>
          <a:bodyPr wrap="none" rtlCol="0">
            <a:spAutoFit/>
          </a:bodyPr>
          <a:lstStyle/>
          <a:p>
            <a:r>
              <a:rPr lang="en-US" sz="1800" i="1" dirty="0" smtClean="0"/>
              <a:t>“How   many   horses    are      in       this     image?”</a:t>
            </a:r>
            <a:endParaRPr lang="en-US" sz="1800" i="1" dirty="0"/>
          </a:p>
        </p:txBody>
      </p:sp>
      <p:grpSp>
        <p:nvGrpSpPr>
          <p:cNvPr id="3" name="Group 2"/>
          <p:cNvGrpSpPr/>
          <p:nvPr/>
        </p:nvGrpSpPr>
        <p:grpSpPr>
          <a:xfrm>
            <a:off x="990600" y="5181600"/>
            <a:ext cx="4953000" cy="990600"/>
            <a:chOff x="990600" y="5181600"/>
            <a:chExt cx="4953000" cy="990600"/>
          </a:xfrm>
        </p:grpSpPr>
        <p:sp>
          <p:nvSpPr>
            <p:cNvPr id="115" name="Rectangle 114"/>
            <p:cNvSpPr/>
            <p:nvPr/>
          </p:nvSpPr>
          <p:spPr bwMode="auto">
            <a:xfrm>
              <a:off x="990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6" name="Rectangle 115"/>
            <p:cNvSpPr/>
            <p:nvPr/>
          </p:nvSpPr>
          <p:spPr bwMode="auto">
            <a:xfrm>
              <a:off x="1752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7" name="Rectangle 116"/>
            <p:cNvSpPr/>
            <p:nvPr/>
          </p:nvSpPr>
          <p:spPr bwMode="auto">
            <a:xfrm>
              <a:off x="2514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8" name="Rectangle 117"/>
            <p:cNvSpPr/>
            <p:nvPr/>
          </p:nvSpPr>
          <p:spPr bwMode="auto">
            <a:xfrm>
              <a:off x="3276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9" name="Rectangle 118"/>
            <p:cNvSpPr/>
            <p:nvPr/>
          </p:nvSpPr>
          <p:spPr bwMode="auto">
            <a:xfrm>
              <a:off x="4038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0" name="Rectangle 119"/>
            <p:cNvSpPr/>
            <p:nvPr/>
          </p:nvSpPr>
          <p:spPr bwMode="auto">
            <a:xfrm>
              <a:off x="5562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1" name="Rectangle 120"/>
            <p:cNvSpPr/>
            <p:nvPr/>
          </p:nvSpPr>
          <p:spPr bwMode="auto">
            <a:xfrm>
              <a:off x="4800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122" name="Straight Arrow Connector 121"/>
            <p:cNvCxnSpPr>
              <a:stCxn id="115" idx="3"/>
              <a:endCxn id="116" idx="1"/>
            </p:cNvCxnSpPr>
            <p:nvPr/>
          </p:nvCxnSpPr>
          <p:spPr bwMode="auto">
            <a:xfrm>
              <a:off x="1371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3" name="Straight Arrow Connector 122"/>
            <p:cNvCxnSpPr>
              <a:stCxn id="116" idx="3"/>
              <a:endCxn id="117" idx="1"/>
            </p:cNvCxnSpPr>
            <p:nvPr/>
          </p:nvCxnSpPr>
          <p:spPr bwMode="auto">
            <a:xfrm>
              <a:off x="2133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4" name="Straight Arrow Connector 123"/>
            <p:cNvCxnSpPr>
              <a:stCxn id="117" idx="3"/>
              <a:endCxn id="118" idx="1"/>
            </p:cNvCxnSpPr>
            <p:nvPr/>
          </p:nvCxnSpPr>
          <p:spPr bwMode="auto">
            <a:xfrm>
              <a:off x="2895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5" name="Straight Arrow Connector 124"/>
            <p:cNvCxnSpPr>
              <a:stCxn id="118" idx="3"/>
              <a:endCxn id="119" idx="1"/>
            </p:cNvCxnSpPr>
            <p:nvPr/>
          </p:nvCxnSpPr>
          <p:spPr bwMode="auto">
            <a:xfrm>
              <a:off x="3657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6" name="Straight Arrow Connector 125"/>
            <p:cNvCxnSpPr>
              <a:stCxn id="119" idx="3"/>
              <a:endCxn id="121" idx="1"/>
            </p:cNvCxnSpPr>
            <p:nvPr/>
          </p:nvCxnSpPr>
          <p:spPr bwMode="auto">
            <a:xfrm>
              <a:off x="4419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7" name="Straight Arrow Connector 126"/>
            <p:cNvCxnSpPr>
              <a:stCxn id="121" idx="3"/>
              <a:endCxn id="120" idx="1"/>
            </p:cNvCxnSpPr>
            <p:nvPr/>
          </p:nvCxnSpPr>
          <p:spPr bwMode="auto">
            <a:xfrm>
              <a:off x="5181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grpSp>
        <p:nvGrpSpPr>
          <p:cNvPr id="30" name="Group 29"/>
          <p:cNvGrpSpPr/>
          <p:nvPr/>
        </p:nvGrpSpPr>
        <p:grpSpPr>
          <a:xfrm>
            <a:off x="5943600" y="1219200"/>
            <a:ext cx="3218228" cy="4457700"/>
            <a:chOff x="5943600" y="1219200"/>
            <a:chExt cx="3218228" cy="4457700"/>
          </a:xfrm>
        </p:grpSpPr>
        <p:sp>
          <p:nvSpPr>
            <p:cNvPr id="109" name="Right Arrow 108"/>
            <p:cNvSpPr/>
            <p:nvPr/>
          </p:nvSpPr>
          <p:spPr bwMode="auto">
            <a:xfrm rot="1011734">
              <a:off x="6485833" y="2706227"/>
              <a:ext cx="822960" cy="18288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0" name="Right Arrow 109"/>
            <p:cNvSpPr/>
            <p:nvPr/>
          </p:nvSpPr>
          <p:spPr bwMode="auto">
            <a:xfrm rot="20442843">
              <a:off x="6487431" y="3696262"/>
              <a:ext cx="822960" cy="18288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111" name="Picture 110"/>
            <p:cNvPicPr>
              <a:picLocks noChangeAspect="1"/>
            </p:cNvPicPr>
            <p:nvPr/>
          </p:nvPicPr>
          <p:blipFill>
            <a:blip r:embed="rId5"/>
            <a:stretch>
              <a:fillRect/>
            </a:stretch>
          </p:blipFill>
          <p:spPr>
            <a:xfrm>
              <a:off x="7315200" y="2667000"/>
              <a:ext cx="1818409" cy="1600200"/>
            </a:xfrm>
            <a:prstGeom prst="rect">
              <a:avLst/>
            </a:prstGeom>
          </p:spPr>
        </p:pic>
        <p:sp>
          <p:nvSpPr>
            <p:cNvPr id="113" name="TextBox 112"/>
            <p:cNvSpPr txBox="1"/>
            <p:nvPr/>
          </p:nvSpPr>
          <p:spPr>
            <a:xfrm>
              <a:off x="6781800" y="1219200"/>
              <a:ext cx="2380028" cy="1015663"/>
            </a:xfrm>
            <a:prstGeom prst="rect">
              <a:avLst/>
            </a:prstGeom>
            <a:noFill/>
          </p:spPr>
          <p:txBody>
            <a:bodyPr wrap="none" rtlCol="0">
              <a:spAutoFit/>
            </a:bodyPr>
            <a:lstStyle/>
            <a:p>
              <a:r>
                <a:rPr lang="en-US" sz="2000" dirty="0" smtClean="0"/>
                <a:t>Neural Network </a:t>
              </a:r>
              <a:br>
                <a:rPr lang="en-US" sz="2000" dirty="0" smtClean="0"/>
              </a:br>
              <a:r>
                <a:rPr lang="en-US" sz="2000" dirty="0" err="1" smtClean="0"/>
                <a:t>Softmax</a:t>
              </a:r>
              <a:r>
                <a:rPr lang="en-US" sz="2000" dirty="0" smtClean="0"/>
                <a:t> </a:t>
              </a:r>
              <a:br>
                <a:rPr lang="en-US" sz="2000" dirty="0" smtClean="0"/>
              </a:br>
              <a:r>
                <a:rPr lang="en-US" sz="2000" dirty="0" smtClean="0"/>
                <a:t>over top K answers</a:t>
              </a:r>
            </a:p>
          </p:txBody>
        </p:sp>
        <p:cxnSp>
          <p:nvCxnSpPr>
            <p:cNvPr id="128" name="Curved Connector 127"/>
            <p:cNvCxnSpPr>
              <a:stCxn id="120" idx="3"/>
            </p:cNvCxnSpPr>
            <p:nvPr/>
          </p:nvCxnSpPr>
          <p:spPr bwMode="auto">
            <a:xfrm flipV="1">
              <a:off x="5943600" y="3923607"/>
              <a:ext cx="566922" cy="1753293"/>
            </a:xfrm>
            <a:prstGeom prst="curvedConnector3">
              <a:avLst>
                <a:gd name="adj1" fmla="val 50000"/>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667788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p:bldP spid="10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2-Channel VQA Model</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29</a:t>
            </a:fld>
            <a:endParaRPr lang="en-US"/>
          </a:p>
        </p:txBody>
      </p:sp>
      <p:pic>
        <p:nvPicPr>
          <p:cNvPr id="23" name="Picture 22" descr="2007_0049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390" y="1933044"/>
            <a:ext cx="1689810" cy="1267356"/>
          </a:xfrm>
          <a:prstGeom prst="rect">
            <a:avLst/>
          </a:prstGeom>
          <a:ln w="12700">
            <a:solidFill>
              <a:schemeClr val="tx1"/>
            </a:solidFill>
          </a:ln>
        </p:spPr>
      </p:pic>
      <p:grpSp>
        <p:nvGrpSpPr>
          <p:cNvPr id="99" name="Group 98"/>
          <p:cNvGrpSpPr/>
          <p:nvPr/>
        </p:nvGrpSpPr>
        <p:grpSpPr>
          <a:xfrm>
            <a:off x="838200" y="1902023"/>
            <a:ext cx="5867400" cy="1846421"/>
            <a:chOff x="838200" y="1902023"/>
            <a:chExt cx="5867400" cy="1846421"/>
          </a:xfrm>
        </p:grpSpPr>
        <p:grpSp>
          <p:nvGrpSpPr>
            <p:cNvPr id="92" name="Group 91"/>
            <p:cNvGrpSpPr/>
            <p:nvPr/>
          </p:nvGrpSpPr>
          <p:grpSpPr>
            <a:xfrm>
              <a:off x="3310521" y="2510342"/>
              <a:ext cx="1277574" cy="436917"/>
              <a:chOff x="3310521" y="2510342"/>
              <a:chExt cx="1277574" cy="436917"/>
            </a:xfrm>
          </p:grpSpPr>
          <p:sp>
            <p:nvSpPr>
              <p:cNvPr id="36" name="Rectangle 35"/>
              <p:cNvSpPr>
                <a:spLocks noChangeAspect="1"/>
              </p:cNvSpPr>
              <p:nvPr/>
            </p:nvSpPr>
            <p:spPr>
              <a:xfrm>
                <a:off x="4504871" y="2864035"/>
                <a:ext cx="83224" cy="83224"/>
              </a:xfrm>
              <a:prstGeom prst="rect">
                <a:avLst/>
              </a:prstGeom>
              <a:blipFill rotWithShape="1">
                <a:blip r:embed="rId3"/>
                <a:stretch>
                  <a:fillRect/>
                </a:stretch>
              </a:blip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a:spLocks noChangeAspect="1"/>
              </p:cNvSpPr>
              <p:nvPr/>
            </p:nvSpPr>
            <p:spPr>
              <a:xfrm>
                <a:off x="3310521" y="2510342"/>
                <a:ext cx="124836" cy="124836"/>
              </a:xfrm>
              <a:prstGeom prst="rect">
                <a:avLst/>
              </a:prstGeom>
              <a:no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Connector 37"/>
              <p:cNvCxnSpPr>
                <a:stCxn id="37" idx="0"/>
                <a:endCxn id="36" idx="0"/>
              </p:cNvCxnSpPr>
              <p:nvPr/>
            </p:nvCxnSpPr>
            <p:spPr>
              <a:xfrm>
                <a:off x="3372939" y="2510342"/>
                <a:ext cx="1173544" cy="353693"/>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43" idx="0"/>
                <a:endCxn id="36" idx="0"/>
              </p:cNvCxnSpPr>
              <p:nvPr/>
            </p:nvCxnSpPr>
            <p:spPr>
              <a:xfrm>
                <a:off x="3580999" y="2718402"/>
                <a:ext cx="965484" cy="145633"/>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a:stCxn id="43" idx="2"/>
                <a:endCxn id="36" idx="2"/>
              </p:cNvCxnSpPr>
              <p:nvPr/>
            </p:nvCxnSpPr>
            <p:spPr>
              <a:xfrm>
                <a:off x="3580999" y="2843238"/>
                <a:ext cx="965484" cy="104021"/>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1" name="Rectangle 40"/>
              <p:cNvSpPr>
                <a:spLocks noChangeAspect="1"/>
              </p:cNvSpPr>
              <p:nvPr/>
            </p:nvSpPr>
            <p:spPr>
              <a:xfrm>
                <a:off x="3379874" y="2579695"/>
                <a:ext cx="124836" cy="124836"/>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a:spLocks noChangeAspect="1"/>
              </p:cNvSpPr>
              <p:nvPr/>
            </p:nvSpPr>
            <p:spPr>
              <a:xfrm>
                <a:off x="3449227" y="2649048"/>
                <a:ext cx="124836" cy="124836"/>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a:spLocks noChangeAspect="1"/>
              </p:cNvSpPr>
              <p:nvPr/>
            </p:nvSpPr>
            <p:spPr>
              <a:xfrm>
                <a:off x="3518581" y="2718402"/>
                <a:ext cx="124836" cy="124836"/>
              </a:xfrm>
              <a:prstGeom prst="rect">
                <a:avLst/>
              </a:prstGeom>
              <a:solidFill>
                <a:schemeClr val="bg1">
                  <a:lumMod val="75000"/>
                </a:schemeClr>
              </a:solidFill>
              <a:ln w="9525">
                <a:solidFill>
                  <a:schemeClr val="tx1"/>
                </a:solidFill>
              </a:ln>
              <a:effectLst>
                <a:glow>
                  <a:schemeClr val="tx1">
                    <a:alpha val="75000"/>
                  </a:schemeClr>
                </a:glow>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4" name="Straight Connector 43"/>
              <p:cNvCxnSpPr>
                <a:stCxn id="42" idx="0"/>
                <a:endCxn id="36" idx="0"/>
              </p:cNvCxnSpPr>
              <p:nvPr/>
            </p:nvCxnSpPr>
            <p:spPr>
              <a:xfrm>
                <a:off x="3511645" y="2649048"/>
                <a:ext cx="1034838" cy="214987"/>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41" idx="0"/>
                <a:endCxn id="36" idx="0"/>
              </p:cNvCxnSpPr>
              <p:nvPr/>
            </p:nvCxnSpPr>
            <p:spPr>
              <a:xfrm>
                <a:off x="3442292" y="2579695"/>
                <a:ext cx="1104191" cy="284340"/>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433912" y="2510342"/>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3312033" y="2634958"/>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3314922" y="2512006"/>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nvGrpSpPr>
            <p:cNvPr id="6" name="Group 206"/>
            <p:cNvGrpSpPr/>
            <p:nvPr/>
          </p:nvGrpSpPr>
          <p:grpSpPr>
            <a:xfrm>
              <a:off x="4021151" y="2265098"/>
              <a:ext cx="749014" cy="749014"/>
              <a:chOff x="8773045" y="1214694"/>
              <a:chExt cx="1645920" cy="1645920"/>
            </a:xfrm>
          </p:grpSpPr>
          <p:sp>
            <p:nvSpPr>
              <p:cNvPr id="7" name="Rectangle 6"/>
              <p:cNvSpPr>
                <a:spLocks noChangeAspect="1"/>
              </p:cNvSpPr>
              <p:nvPr/>
            </p:nvSpPr>
            <p:spPr>
              <a:xfrm>
                <a:off x="8773045" y="12146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a:spLocks noChangeAspect="1"/>
              </p:cNvSpPr>
              <p:nvPr/>
            </p:nvSpPr>
            <p:spPr>
              <a:xfrm>
                <a:off x="8925445" y="13670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a:spLocks noChangeAspect="1"/>
              </p:cNvSpPr>
              <p:nvPr/>
            </p:nvSpPr>
            <p:spPr>
              <a:xfrm>
                <a:off x="9077845" y="15194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a:spLocks noChangeAspect="1"/>
              </p:cNvSpPr>
              <p:nvPr/>
            </p:nvSpPr>
            <p:spPr>
              <a:xfrm>
                <a:off x="9230245" y="16718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a:spLocks noChangeAspect="1"/>
              </p:cNvSpPr>
              <p:nvPr/>
            </p:nvSpPr>
            <p:spPr>
              <a:xfrm>
                <a:off x="9382645" y="18242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a:spLocks noChangeAspect="1"/>
              </p:cNvSpPr>
              <p:nvPr/>
            </p:nvSpPr>
            <p:spPr>
              <a:xfrm>
                <a:off x="9535045" y="19766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a:spLocks noChangeAspect="1"/>
              </p:cNvSpPr>
              <p:nvPr/>
            </p:nvSpPr>
            <p:spPr>
              <a:xfrm>
                <a:off x="9687445" y="21290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3"/>
            <p:cNvSpPr>
              <a:spLocks noChangeAspect="1"/>
            </p:cNvSpPr>
            <p:nvPr/>
          </p:nvSpPr>
          <p:spPr>
            <a:xfrm>
              <a:off x="3276600" y="2327063"/>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a:spLocks noChangeAspect="1"/>
            </p:cNvSpPr>
            <p:nvPr/>
          </p:nvSpPr>
          <p:spPr>
            <a:xfrm>
              <a:off x="3345953" y="2396416"/>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a:spLocks noChangeAspect="1"/>
            </p:cNvSpPr>
            <p:nvPr/>
          </p:nvSpPr>
          <p:spPr>
            <a:xfrm>
              <a:off x="3415306" y="2465769"/>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a:spLocks noChangeAspect="1"/>
            </p:cNvSpPr>
            <p:nvPr/>
          </p:nvSpPr>
          <p:spPr>
            <a:xfrm>
              <a:off x="3484659" y="2535122"/>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211"/>
            <p:cNvGrpSpPr/>
            <p:nvPr/>
          </p:nvGrpSpPr>
          <p:grpSpPr>
            <a:xfrm>
              <a:off x="2133600" y="2119003"/>
              <a:ext cx="1040298" cy="1040298"/>
              <a:chOff x="5572662" y="2317477"/>
              <a:chExt cx="2286000" cy="2286000"/>
            </a:xfrm>
          </p:grpSpPr>
          <p:sp>
            <p:nvSpPr>
              <p:cNvPr id="19" name="Rectangle 18"/>
              <p:cNvSpPr>
                <a:spLocks noChangeAspect="1"/>
              </p:cNvSpPr>
              <p:nvPr/>
            </p:nvSpPr>
            <p:spPr>
              <a:xfrm>
                <a:off x="5572662" y="23174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a:spLocks noChangeAspect="1"/>
              </p:cNvSpPr>
              <p:nvPr/>
            </p:nvSpPr>
            <p:spPr>
              <a:xfrm>
                <a:off x="5725062" y="24698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a:spLocks noChangeAspect="1"/>
              </p:cNvSpPr>
              <p:nvPr/>
            </p:nvSpPr>
            <p:spPr>
              <a:xfrm>
                <a:off x="5877462" y="26222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a:spLocks noChangeAspect="1"/>
              </p:cNvSpPr>
              <p:nvPr/>
            </p:nvSpPr>
            <p:spPr>
              <a:xfrm>
                <a:off x="6029862" y="2774677"/>
                <a:ext cx="1828800" cy="1828800"/>
              </a:xfrm>
              <a:prstGeom prst="rect">
                <a:avLst/>
              </a:prstGeom>
              <a:blipFill rotWithShape="1">
                <a:blip r:embed="rId4"/>
                <a:stretch>
                  <a:fillRect/>
                </a:stretch>
              </a:blip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4" name="Straight Connector 23"/>
            <p:cNvCxnSpPr>
              <a:stCxn id="50" idx="0"/>
              <a:endCxn id="61" idx="2"/>
            </p:cNvCxnSpPr>
            <p:nvPr/>
          </p:nvCxnSpPr>
          <p:spPr>
            <a:xfrm>
              <a:off x="4843481" y="2346326"/>
              <a:ext cx="536371" cy="7463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56" idx="2"/>
              <a:endCxn id="65" idx="3"/>
            </p:cNvCxnSpPr>
            <p:nvPr/>
          </p:nvCxnSpPr>
          <p:spPr>
            <a:xfrm flipV="1">
              <a:off x="5259600" y="2821189"/>
              <a:ext cx="500945" cy="10770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6" name="Rectangle 25"/>
            <p:cNvSpPr>
              <a:spLocks noChangeAspect="1"/>
            </p:cNvSpPr>
            <p:nvPr/>
          </p:nvSpPr>
          <p:spPr>
            <a:xfrm>
              <a:off x="1464485" y="2398342"/>
              <a:ext cx="208059" cy="208059"/>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a:stCxn id="26" idx="0"/>
              <a:endCxn id="29" idx="0"/>
            </p:cNvCxnSpPr>
            <p:nvPr/>
          </p:nvCxnSpPr>
          <p:spPr>
            <a:xfrm>
              <a:off x="1568515" y="2398342"/>
              <a:ext cx="1406337" cy="62419"/>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6" idx="2"/>
              <a:endCxn id="29" idx="2"/>
            </p:cNvCxnSpPr>
            <p:nvPr/>
          </p:nvCxnSpPr>
          <p:spPr>
            <a:xfrm flipV="1">
              <a:off x="1568515" y="2543984"/>
              <a:ext cx="1406337" cy="62417"/>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29" name="Rectangle 28"/>
            <p:cNvSpPr>
              <a:spLocks noChangeAspect="1"/>
            </p:cNvSpPr>
            <p:nvPr/>
          </p:nvSpPr>
          <p:spPr>
            <a:xfrm>
              <a:off x="2933240" y="2460761"/>
              <a:ext cx="83223" cy="83223"/>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a:spLocks noChangeAspect="1"/>
            </p:cNvSpPr>
            <p:nvPr/>
          </p:nvSpPr>
          <p:spPr>
            <a:xfrm>
              <a:off x="2464403" y="2874952"/>
              <a:ext cx="166448" cy="166448"/>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a:spLocks noChangeAspect="1"/>
            </p:cNvSpPr>
            <p:nvPr/>
          </p:nvSpPr>
          <p:spPr>
            <a:xfrm>
              <a:off x="3552220" y="2801748"/>
              <a:ext cx="83223" cy="83223"/>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a:stCxn id="31" idx="0"/>
              <a:endCxn id="32" idx="0"/>
            </p:cNvCxnSpPr>
            <p:nvPr/>
          </p:nvCxnSpPr>
          <p:spPr>
            <a:xfrm flipV="1">
              <a:off x="2547627" y="2801748"/>
              <a:ext cx="1046205" cy="73204"/>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31" idx="2"/>
              <a:endCxn id="32" idx="2"/>
            </p:cNvCxnSpPr>
            <p:nvPr/>
          </p:nvCxnSpPr>
          <p:spPr>
            <a:xfrm flipV="1">
              <a:off x="2547627" y="2884971"/>
              <a:ext cx="1046205" cy="156429"/>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grpSp>
          <p:nvGrpSpPr>
            <p:cNvPr id="49" name="Group 226"/>
            <p:cNvGrpSpPr/>
            <p:nvPr/>
          </p:nvGrpSpPr>
          <p:grpSpPr>
            <a:xfrm>
              <a:off x="4760257" y="2346326"/>
              <a:ext cx="582566" cy="582567"/>
              <a:chOff x="11541722" y="1891905"/>
              <a:chExt cx="1280160" cy="1280160"/>
            </a:xfrm>
          </p:grpSpPr>
          <p:sp>
            <p:nvSpPr>
              <p:cNvPr id="50" name="Rectangle 49"/>
              <p:cNvSpPr>
                <a:spLocks noChangeAspect="1"/>
              </p:cNvSpPr>
              <p:nvPr/>
            </p:nvSpPr>
            <p:spPr>
              <a:xfrm>
                <a:off x="11541722" y="18919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a:spLocks noChangeAspect="1"/>
              </p:cNvSpPr>
              <p:nvPr/>
            </p:nvSpPr>
            <p:spPr>
              <a:xfrm>
                <a:off x="11694122" y="20443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a:spLocks noChangeAspect="1"/>
              </p:cNvSpPr>
              <p:nvPr/>
            </p:nvSpPr>
            <p:spPr>
              <a:xfrm>
                <a:off x="11846522" y="21967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a:spLocks noChangeAspect="1"/>
              </p:cNvSpPr>
              <p:nvPr/>
            </p:nvSpPr>
            <p:spPr>
              <a:xfrm>
                <a:off x="11998922" y="23491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a:spLocks noChangeAspect="1"/>
              </p:cNvSpPr>
              <p:nvPr/>
            </p:nvSpPr>
            <p:spPr>
              <a:xfrm>
                <a:off x="12151322" y="25015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a:spLocks noChangeAspect="1"/>
              </p:cNvSpPr>
              <p:nvPr/>
            </p:nvSpPr>
            <p:spPr>
              <a:xfrm>
                <a:off x="12303722" y="26539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a:spLocks noChangeAspect="1"/>
              </p:cNvSpPr>
              <p:nvPr/>
            </p:nvSpPr>
            <p:spPr>
              <a:xfrm>
                <a:off x="12456122" y="28063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7" name="Rectangle 56"/>
            <p:cNvSpPr>
              <a:spLocks noChangeAspect="1"/>
            </p:cNvSpPr>
            <p:nvPr/>
          </p:nvSpPr>
          <p:spPr>
            <a:xfrm>
              <a:off x="4613736" y="2711975"/>
              <a:ext cx="124836" cy="124836"/>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a:spLocks noChangeAspect="1"/>
            </p:cNvSpPr>
            <p:nvPr/>
          </p:nvSpPr>
          <p:spPr>
            <a:xfrm>
              <a:off x="5263730" y="2779017"/>
              <a:ext cx="62418" cy="62418"/>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9" name="Straight Connector 58"/>
            <p:cNvCxnSpPr>
              <a:stCxn id="57" idx="2"/>
              <a:endCxn id="58" idx="2"/>
            </p:cNvCxnSpPr>
            <p:nvPr/>
          </p:nvCxnSpPr>
          <p:spPr>
            <a:xfrm>
              <a:off x="4676154" y="2836811"/>
              <a:ext cx="618785" cy="46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57" idx="0"/>
              <a:endCxn id="58" idx="0"/>
            </p:cNvCxnSpPr>
            <p:nvPr/>
          </p:nvCxnSpPr>
          <p:spPr>
            <a:xfrm>
              <a:off x="4676154" y="2711975"/>
              <a:ext cx="618785" cy="670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61" name="Oval 60"/>
            <p:cNvSpPr>
              <a:spLocks noChangeAspect="1"/>
            </p:cNvSpPr>
            <p:nvPr/>
          </p:nvSpPr>
          <p:spPr bwMode="auto">
            <a:xfrm>
              <a:off x="5379852" y="2373788"/>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 name="Oval 61"/>
            <p:cNvSpPr>
              <a:spLocks noChangeAspect="1"/>
            </p:cNvSpPr>
            <p:nvPr/>
          </p:nvSpPr>
          <p:spPr bwMode="auto">
            <a:xfrm>
              <a:off x="5477011" y="246733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 name="Oval 62"/>
            <p:cNvSpPr>
              <a:spLocks noChangeAspect="1"/>
            </p:cNvSpPr>
            <p:nvPr/>
          </p:nvSpPr>
          <p:spPr bwMode="auto">
            <a:xfrm>
              <a:off x="5566507" y="2554008"/>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 name="Oval 63"/>
            <p:cNvSpPr>
              <a:spLocks noChangeAspect="1"/>
            </p:cNvSpPr>
            <p:nvPr/>
          </p:nvSpPr>
          <p:spPr bwMode="auto">
            <a:xfrm>
              <a:off x="5657233" y="2643505"/>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 name="Oval 64"/>
            <p:cNvSpPr>
              <a:spLocks noChangeAspect="1"/>
            </p:cNvSpPr>
            <p:nvPr/>
          </p:nvSpPr>
          <p:spPr bwMode="auto">
            <a:xfrm>
              <a:off x="5746729" y="2740665"/>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66" name="Straight Connector 65"/>
            <p:cNvCxnSpPr>
              <a:stCxn id="56" idx="2"/>
              <a:endCxn id="61" idx="3"/>
            </p:cNvCxnSpPr>
            <p:nvPr/>
          </p:nvCxnSpPr>
          <p:spPr>
            <a:xfrm flipV="1">
              <a:off x="5259600" y="2454312"/>
              <a:ext cx="134068" cy="474581"/>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50" idx="0"/>
              <a:endCxn id="65" idx="2"/>
            </p:cNvCxnSpPr>
            <p:nvPr/>
          </p:nvCxnSpPr>
          <p:spPr>
            <a:xfrm>
              <a:off x="4843481" y="2346326"/>
              <a:ext cx="903248" cy="44150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68" name="Oval 67"/>
            <p:cNvSpPr>
              <a:spLocks noChangeAspect="1"/>
            </p:cNvSpPr>
            <p:nvPr/>
          </p:nvSpPr>
          <p:spPr bwMode="auto">
            <a:xfrm>
              <a:off x="5867400" y="237863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9" name="Oval 68"/>
            <p:cNvSpPr>
              <a:spLocks noChangeAspect="1"/>
            </p:cNvSpPr>
            <p:nvPr/>
          </p:nvSpPr>
          <p:spPr bwMode="auto">
            <a:xfrm>
              <a:off x="5964559" y="2472172"/>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0" name="Oval 69"/>
            <p:cNvSpPr>
              <a:spLocks noChangeAspect="1"/>
            </p:cNvSpPr>
            <p:nvPr/>
          </p:nvSpPr>
          <p:spPr bwMode="auto">
            <a:xfrm>
              <a:off x="6054055" y="255885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1" name="Oval 70"/>
            <p:cNvSpPr>
              <a:spLocks noChangeAspect="1"/>
            </p:cNvSpPr>
            <p:nvPr/>
          </p:nvSpPr>
          <p:spPr bwMode="auto">
            <a:xfrm>
              <a:off x="6144781" y="2648347"/>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 name="Oval 71"/>
            <p:cNvSpPr>
              <a:spLocks noChangeAspect="1"/>
            </p:cNvSpPr>
            <p:nvPr/>
          </p:nvSpPr>
          <p:spPr bwMode="auto">
            <a:xfrm>
              <a:off x="6234277" y="2745507"/>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73" name="Straight Connector 72"/>
            <p:cNvCxnSpPr>
              <a:stCxn id="65" idx="6"/>
              <a:endCxn id="72" idx="2"/>
            </p:cNvCxnSpPr>
            <p:nvPr/>
          </p:nvCxnSpPr>
          <p:spPr>
            <a:xfrm>
              <a:off x="5841069" y="2787835"/>
              <a:ext cx="393208" cy="48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a:stCxn id="61" idx="6"/>
              <a:endCxn id="68" idx="2"/>
            </p:cNvCxnSpPr>
            <p:nvPr/>
          </p:nvCxnSpPr>
          <p:spPr>
            <a:xfrm>
              <a:off x="5474192" y="2420958"/>
              <a:ext cx="393208" cy="48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a:stCxn id="61" idx="6"/>
              <a:endCxn id="72" idx="2"/>
            </p:cNvCxnSpPr>
            <p:nvPr/>
          </p:nvCxnSpPr>
          <p:spPr>
            <a:xfrm>
              <a:off x="5474192" y="2420958"/>
              <a:ext cx="760085" cy="37171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a:stCxn id="65" idx="6"/>
              <a:endCxn id="68" idx="2"/>
            </p:cNvCxnSpPr>
            <p:nvPr/>
          </p:nvCxnSpPr>
          <p:spPr>
            <a:xfrm flipV="1">
              <a:off x="5841069" y="2425800"/>
              <a:ext cx="26331" cy="362035"/>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77" name="Left Brace 76"/>
            <p:cNvSpPr/>
            <p:nvPr/>
          </p:nvSpPr>
          <p:spPr bwMode="auto">
            <a:xfrm rot="16200000">
              <a:off x="1585889" y="2521928"/>
              <a:ext cx="104822" cy="16002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8" name="TextBox 77"/>
            <p:cNvSpPr txBox="1"/>
            <p:nvPr/>
          </p:nvSpPr>
          <p:spPr>
            <a:xfrm>
              <a:off x="1073126" y="3409410"/>
              <a:ext cx="1018227" cy="338554"/>
            </a:xfrm>
            <a:prstGeom prst="rect">
              <a:avLst/>
            </a:prstGeom>
            <a:noFill/>
          </p:spPr>
          <p:txBody>
            <a:bodyPr wrap="none" rtlCol="0">
              <a:spAutoFit/>
            </a:bodyPr>
            <a:lstStyle/>
            <a:p>
              <a:r>
                <a:rPr lang="en-US" sz="800" dirty="0"/>
                <a:t>C</a:t>
              </a:r>
              <a:r>
                <a:rPr lang="en-US" sz="800" dirty="0" smtClean="0"/>
                <a:t>onvolution </a:t>
              </a:r>
              <a:r>
                <a:rPr lang="en-US" sz="800" dirty="0"/>
                <a:t>L</a:t>
              </a:r>
              <a:r>
                <a:rPr lang="en-US" sz="800" dirty="0" smtClean="0"/>
                <a:t>ayer</a:t>
              </a:r>
              <a:br>
                <a:rPr lang="en-US" sz="800" dirty="0" smtClean="0"/>
              </a:br>
              <a:r>
                <a:rPr lang="en-US" sz="800" dirty="0" smtClean="0"/>
                <a:t>+ Non-Linearity</a:t>
              </a:r>
              <a:endParaRPr lang="en-US" sz="800" dirty="0"/>
            </a:p>
          </p:txBody>
        </p:sp>
        <p:sp>
          <p:nvSpPr>
            <p:cNvPr id="79" name="Left Brace 78"/>
            <p:cNvSpPr/>
            <p:nvPr/>
          </p:nvSpPr>
          <p:spPr bwMode="auto">
            <a:xfrm rot="16200000">
              <a:off x="3135043" y="2864828"/>
              <a:ext cx="104822" cy="9144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 name="TextBox 79"/>
            <p:cNvSpPr txBox="1"/>
            <p:nvPr/>
          </p:nvSpPr>
          <p:spPr>
            <a:xfrm>
              <a:off x="2819400" y="3409890"/>
              <a:ext cx="813043" cy="215444"/>
            </a:xfrm>
            <a:prstGeom prst="rect">
              <a:avLst/>
            </a:prstGeom>
            <a:noFill/>
          </p:spPr>
          <p:txBody>
            <a:bodyPr wrap="none" rtlCol="0">
              <a:spAutoFit/>
            </a:bodyPr>
            <a:lstStyle/>
            <a:p>
              <a:r>
                <a:rPr lang="en-US" sz="800" dirty="0" smtClean="0"/>
                <a:t>Pooling </a:t>
              </a:r>
              <a:r>
                <a:rPr lang="en-US" sz="800" dirty="0"/>
                <a:t>L</a:t>
              </a:r>
              <a:r>
                <a:rPr lang="en-US" sz="800" dirty="0" smtClean="0"/>
                <a:t>ayer</a:t>
              </a:r>
              <a:endParaRPr lang="en-US" sz="800" dirty="0"/>
            </a:p>
          </p:txBody>
        </p:sp>
        <p:sp>
          <p:nvSpPr>
            <p:cNvPr id="81" name="Left Brace 80"/>
            <p:cNvSpPr/>
            <p:nvPr/>
          </p:nvSpPr>
          <p:spPr bwMode="auto">
            <a:xfrm rot="16200000">
              <a:off x="4082055" y="2956268"/>
              <a:ext cx="104822" cy="73152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2" name="TextBox 81"/>
            <p:cNvSpPr txBox="1"/>
            <p:nvPr/>
          </p:nvSpPr>
          <p:spPr>
            <a:xfrm>
              <a:off x="3657600" y="3409890"/>
              <a:ext cx="1018227" cy="338554"/>
            </a:xfrm>
            <a:prstGeom prst="rect">
              <a:avLst/>
            </a:prstGeom>
            <a:noFill/>
          </p:spPr>
          <p:txBody>
            <a:bodyPr wrap="none" rtlCol="0">
              <a:spAutoFit/>
            </a:bodyPr>
            <a:lstStyle/>
            <a:p>
              <a:r>
                <a:rPr lang="en-US" sz="800" dirty="0"/>
                <a:t>Convolution Layer</a:t>
              </a:r>
              <a:br>
                <a:rPr lang="en-US" sz="800" dirty="0"/>
              </a:br>
              <a:r>
                <a:rPr lang="en-US" sz="800" dirty="0"/>
                <a:t>+ Non-Linearity</a:t>
              </a:r>
            </a:p>
          </p:txBody>
        </p:sp>
        <p:sp>
          <p:nvSpPr>
            <p:cNvPr id="83" name="Left Brace 82"/>
            <p:cNvSpPr/>
            <p:nvPr/>
          </p:nvSpPr>
          <p:spPr bwMode="auto">
            <a:xfrm rot="16200000">
              <a:off x="4867188" y="3001988"/>
              <a:ext cx="104822" cy="64008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4" name="TextBox 83"/>
            <p:cNvSpPr txBox="1"/>
            <p:nvPr/>
          </p:nvSpPr>
          <p:spPr>
            <a:xfrm>
              <a:off x="4597157" y="3409890"/>
              <a:ext cx="813043" cy="215444"/>
            </a:xfrm>
            <a:prstGeom prst="rect">
              <a:avLst/>
            </a:prstGeom>
            <a:noFill/>
          </p:spPr>
          <p:txBody>
            <a:bodyPr wrap="none" rtlCol="0">
              <a:spAutoFit/>
            </a:bodyPr>
            <a:lstStyle/>
            <a:p>
              <a:r>
                <a:rPr lang="en-US" sz="800" dirty="0"/>
                <a:t>Pooling Layer</a:t>
              </a:r>
            </a:p>
          </p:txBody>
        </p:sp>
        <p:sp>
          <p:nvSpPr>
            <p:cNvPr id="85" name="Left Brace 84"/>
            <p:cNvSpPr/>
            <p:nvPr/>
          </p:nvSpPr>
          <p:spPr bwMode="auto">
            <a:xfrm rot="16200000">
              <a:off x="5844950" y="2819108"/>
              <a:ext cx="104822" cy="100584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6" name="TextBox 85"/>
            <p:cNvSpPr txBox="1"/>
            <p:nvPr/>
          </p:nvSpPr>
          <p:spPr>
            <a:xfrm>
              <a:off x="5318107" y="3410522"/>
              <a:ext cx="1172116" cy="215444"/>
            </a:xfrm>
            <a:prstGeom prst="rect">
              <a:avLst/>
            </a:prstGeom>
            <a:noFill/>
          </p:spPr>
          <p:txBody>
            <a:bodyPr wrap="none" rtlCol="0">
              <a:spAutoFit/>
            </a:bodyPr>
            <a:lstStyle/>
            <a:p>
              <a:r>
                <a:rPr lang="en-US" sz="800" dirty="0" smtClean="0"/>
                <a:t>Fully-Connected MLP</a:t>
              </a:r>
              <a:endParaRPr lang="en-US" sz="800" dirty="0"/>
            </a:p>
          </p:txBody>
        </p:sp>
        <p:sp>
          <p:nvSpPr>
            <p:cNvPr id="87" name="TextBox 86"/>
            <p:cNvSpPr txBox="1"/>
            <p:nvPr/>
          </p:nvSpPr>
          <p:spPr>
            <a:xfrm>
              <a:off x="5486840" y="1902023"/>
              <a:ext cx="1218760" cy="307777"/>
            </a:xfrm>
            <a:prstGeom prst="rect">
              <a:avLst/>
            </a:prstGeom>
            <a:noFill/>
          </p:spPr>
          <p:txBody>
            <a:bodyPr wrap="square" rtlCol="0">
              <a:spAutoFit/>
            </a:bodyPr>
            <a:lstStyle/>
            <a:p>
              <a:pPr algn="ctr"/>
              <a:r>
                <a:rPr lang="en-US" sz="1400" dirty="0" smtClean="0"/>
                <a:t>4096-dim</a:t>
              </a:r>
              <a:endParaRPr lang="en-US" sz="1400" dirty="0"/>
            </a:p>
          </p:txBody>
        </p:sp>
      </p:grpSp>
      <p:sp>
        <p:nvSpPr>
          <p:cNvPr id="89" name="TextBox 88"/>
          <p:cNvSpPr txBox="1"/>
          <p:nvPr/>
        </p:nvSpPr>
        <p:spPr>
          <a:xfrm>
            <a:off x="207532" y="1371600"/>
            <a:ext cx="4135868" cy="461665"/>
          </a:xfrm>
          <a:prstGeom prst="rect">
            <a:avLst/>
          </a:prstGeom>
          <a:noFill/>
        </p:spPr>
        <p:txBody>
          <a:bodyPr wrap="none" rtlCol="0">
            <a:spAutoFit/>
          </a:bodyPr>
          <a:lstStyle/>
          <a:p>
            <a:r>
              <a:rPr lang="en-US" sz="2400" dirty="0" smtClean="0">
                <a:solidFill>
                  <a:schemeClr val="accent1"/>
                </a:solidFill>
              </a:rPr>
              <a:t>           Embedding (</a:t>
            </a:r>
            <a:r>
              <a:rPr lang="en-US" sz="2400" dirty="0" err="1" smtClean="0">
                <a:solidFill>
                  <a:schemeClr val="accent1"/>
                </a:solidFill>
              </a:rPr>
              <a:t>VGGNet</a:t>
            </a:r>
            <a:r>
              <a:rPr lang="en-US" sz="2400" dirty="0" smtClean="0">
                <a:solidFill>
                  <a:schemeClr val="accent1"/>
                </a:solidFill>
              </a:rPr>
              <a:t>)</a:t>
            </a:r>
            <a:endParaRPr lang="en-US" sz="2400" dirty="0">
              <a:solidFill>
                <a:schemeClr val="accent1"/>
              </a:solidFill>
            </a:endParaRPr>
          </a:p>
        </p:txBody>
      </p:sp>
      <p:sp>
        <p:nvSpPr>
          <p:cNvPr id="90" name="TextBox 89"/>
          <p:cNvSpPr txBox="1"/>
          <p:nvPr/>
        </p:nvSpPr>
        <p:spPr>
          <a:xfrm>
            <a:off x="66146" y="4186535"/>
            <a:ext cx="4306738" cy="461665"/>
          </a:xfrm>
          <a:prstGeom prst="rect">
            <a:avLst/>
          </a:prstGeom>
          <a:noFill/>
        </p:spPr>
        <p:txBody>
          <a:bodyPr wrap="none" rtlCol="0">
            <a:spAutoFit/>
          </a:bodyPr>
          <a:lstStyle/>
          <a:p>
            <a:r>
              <a:rPr lang="en-US" sz="2400" dirty="0" smtClean="0">
                <a:solidFill>
                  <a:schemeClr val="accent2"/>
                </a:solidFill>
              </a:rPr>
              <a:t>                 Embedding (LSTM)</a:t>
            </a:r>
            <a:endParaRPr lang="en-US" sz="2400" dirty="0">
              <a:solidFill>
                <a:schemeClr val="accent2"/>
              </a:solidFill>
            </a:endParaRPr>
          </a:p>
        </p:txBody>
      </p:sp>
      <p:sp>
        <p:nvSpPr>
          <p:cNvPr id="108" name="Rectangle 107"/>
          <p:cNvSpPr/>
          <p:nvPr/>
        </p:nvSpPr>
        <p:spPr bwMode="auto">
          <a:xfrm>
            <a:off x="5867400" y="2209800"/>
            <a:ext cx="533400" cy="914400"/>
          </a:xfrm>
          <a:prstGeom prst="rect">
            <a:avLst/>
          </a:prstGeom>
          <a:noFill/>
          <a:ln w="158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2" name="TextBox 101"/>
          <p:cNvSpPr txBox="1"/>
          <p:nvPr/>
        </p:nvSpPr>
        <p:spPr>
          <a:xfrm>
            <a:off x="221312" y="1371600"/>
            <a:ext cx="1040068" cy="461665"/>
          </a:xfrm>
          <a:prstGeom prst="rect">
            <a:avLst/>
          </a:prstGeom>
          <a:noFill/>
        </p:spPr>
        <p:txBody>
          <a:bodyPr wrap="none" rtlCol="0">
            <a:spAutoFit/>
          </a:bodyPr>
          <a:lstStyle/>
          <a:p>
            <a:r>
              <a:rPr lang="en-US" sz="2400" dirty="0" smtClean="0">
                <a:solidFill>
                  <a:schemeClr val="accent1"/>
                </a:solidFill>
              </a:rPr>
              <a:t>Image</a:t>
            </a:r>
            <a:endParaRPr lang="en-US" sz="2400" dirty="0">
              <a:solidFill>
                <a:schemeClr val="accent1"/>
              </a:solidFill>
            </a:endParaRPr>
          </a:p>
        </p:txBody>
      </p:sp>
      <p:sp>
        <p:nvSpPr>
          <p:cNvPr id="103" name="TextBox 102"/>
          <p:cNvSpPr txBox="1"/>
          <p:nvPr/>
        </p:nvSpPr>
        <p:spPr>
          <a:xfrm>
            <a:off x="217260" y="4182070"/>
            <a:ext cx="1416524" cy="461665"/>
          </a:xfrm>
          <a:prstGeom prst="rect">
            <a:avLst/>
          </a:prstGeom>
          <a:noFill/>
        </p:spPr>
        <p:txBody>
          <a:bodyPr wrap="none" rtlCol="0">
            <a:spAutoFit/>
          </a:bodyPr>
          <a:lstStyle/>
          <a:p>
            <a:r>
              <a:rPr lang="en-US" sz="2400" dirty="0" smtClean="0">
                <a:solidFill>
                  <a:schemeClr val="accent2"/>
                </a:solidFill>
              </a:rPr>
              <a:t>Question</a:t>
            </a:r>
            <a:endParaRPr lang="en-US" sz="2400" dirty="0">
              <a:solidFill>
                <a:schemeClr val="accent2"/>
              </a:solidFill>
            </a:endParaRPr>
          </a:p>
        </p:txBody>
      </p:sp>
      <p:sp>
        <p:nvSpPr>
          <p:cNvPr id="112" name="TextBox 111"/>
          <p:cNvSpPr txBox="1"/>
          <p:nvPr/>
        </p:nvSpPr>
        <p:spPr>
          <a:xfrm>
            <a:off x="838200" y="4648200"/>
            <a:ext cx="5537171" cy="369332"/>
          </a:xfrm>
          <a:prstGeom prst="rect">
            <a:avLst/>
          </a:prstGeom>
          <a:noFill/>
        </p:spPr>
        <p:txBody>
          <a:bodyPr wrap="none" rtlCol="0">
            <a:spAutoFit/>
          </a:bodyPr>
          <a:lstStyle/>
          <a:p>
            <a:r>
              <a:rPr lang="en-US" sz="1800" i="1" dirty="0" smtClean="0"/>
              <a:t>“How   many   horses    are      in       this     image?”</a:t>
            </a:r>
            <a:endParaRPr lang="en-US" sz="1800" i="1" dirty="0"/>
          </a:p>
        </p:txBody>
      </p:sp>
      <p:grpSp>
        <p:nvGrpSpPr>
          <p:cNvPr id="3" name="Group 2"/>
          <p:cNvGrpSpPr/>
          <p:nvPr/>
        </p:nvGrpSpPr>
        <p:grpSpPr>
          <a:xfrm>
            <a:off x="990600" y="5181600"/>
            <a:ext cx="4953000" cy="990600"/>
            <a:chOff x="990600" y="5181600"/>
            <a:chExt cx="4953000" cy="990600"/>
          </a:xfrm>
        </p:grpSpPr>
        <p:sp>
          <p:nvSpPr>
            <p:cNvPr id="115" name="Rectangle 114"/>
            <p:cNvSpPr/>
            <p:nvPr/>
          </p:nvSpPr>
          <p:spPr bwMode="auto">
            <a:xfrm>
              <a:off x="990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6" name="Rectangle 115"/>
            <p:cNvSpPr/>
            <p:nvPr/>
          </p:nvSpPr>
          <p:spPr bwMode="auto">
            <a:xfrm>
              <a:off x="1752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7" name="Rectangle 116"/>
            <p:cNvSpPr/>
            <p:nvPr/>
          </p:nvSpPr>
          <p:spPr bwMode="auto">
            <a:xfrm>
              <a:off x="2514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8" name="Rectangle 117"/>
            <p:cNvSpPr/>
            <p:nvPr/>
          </p:nvSpPr>
          <p:spPr bwMode="auto">
            <a:xfrm>
              <a:off x="3276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9" name="Rectangle 118"/>
            <p:cNvSpPr/>
            <p:nvPr/>
          </p:nvSpPr>
          <p:spPr bwMode="auto">
            <a:xfrm>
              <a:off x="4038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0" name="Rectangle 119"/>
            <p:cNvSpPr/>
            <p:nvPr/>
          </p:nvSpPr>
          <p:spPr bwMode="auto">
            <a:xfrm>
              <a:off x="5562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1" name="Rectangle 120"/>
            <p:cNvSpPr/>
            <p:nvPr/>
          </p:nvSpPr>
          <p:spPr bwMode="auto">
            <a:xfrm>
              <a:off x="4800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122" name="Straight Arrow Connector 121"/>
            <p:cNvCxnSpPr>
              <a:stCxn id="115" idx="3"/>
              <a:endCxn id="116" idx="1"/>
            </p:cNvCxnSpPr>
            <p:nvPr/>
          </p:nvCxnSpPr>
          <p:spPr bwMode="auto">
            <a:xfrm>
              <a:off x="1371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3" name="Straight Arrow Connector 122"/>
            <p:cNvCxnSpPr>
              <a:stCxn id="116" idx="3"/>
              <a:endCxn id="117" idx="1"/>
            </p:cNvCxnSpPr>
            <p:nvPr/>
          </p:nvCxnSpPr>
          <p:spPr bwMode="auto">
            <a:xfrm>
              <a:off x="2133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4" name="Straight Arrow Connector 123"/>
            <p:cNvCxnSpPr>
              <a:stCxn id="117" idx="3"/>
              <a:endCxn id="118" idx="1"/>
            </p:cNvCxnSpPr>
            <p:nvPr/>
          </p:nvCxnSpPr>
          <p:spPr bwMode="auto">
            <a:xfrm>
              <a:off x="2895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5" name="Straight Arrow Connector 124"/>
            <p:cNvCxnSpPr>
              <a:stCxn id="118" idx="3"/>
              <a:endCxn id="119" idx="1"/>
            </p:cNvCxnSpPr>
            <p:nvPr/>
          </p:nvCxnSpPr>
          <p:spPr bwMode="auto">
            <a:xfrm>
              <a:off x="3657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6" name="Straight Arrow Connector 125"/>
            <p:cNvCxnSpPr>
              <a:stCxn id="119" idx="3"/>
              <a:endCxn id="121" idx="1"/>
            </p:cNvCxnSpPr>
            <p:nvPr/>
          </p:nvCxnSpPr>
          <p:spPr bwMode="auto">
            <a:xfrm>
              <a:off x="4419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7" name="Straight Arrow Connector 126"/>
            <p:cNvCxnSpPr>
              <a:stCxn id="121" idx="3"/>
              <a:endCxn id="120" idx="1"/>
            </p:cNvCxnSpPr>
            <p:nvPr/>
          </p:nvCxnSpPr>
          <p:spPr bwMode="auto">
            <a:xfrm>
              <a:off x="5181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grpSp>
        <p:nvGrpSpPr>
          <p:cNvPr id="30" name="Group 29"/>
          <p:cNvGrpSpPr/>
          <p:nvPr/>
        </p:nvGrpSpPr>
        <p:grpSpPr>
          <a:xfrm>
            <a:off x="5943600" y="1219200"/>
            <a:ext cx="3218228" cy="4457700"/>
            <a:chOff x="5943600" y="1219200"/>
            <a:chExt cx="3218228" cy="4457700"/>
          </a:xfrm>
        </p:grpSpPr>
        <p:sp>
          <p:nvSpPr>
            <p:cNvPr id="109" name="Right Arrow 108"/>
            <p:cNvSpPr/>
            <p:nvPr/>
          </p:nvSpPr>
          <p:spPr bwMode="auto">
            <a:xfrm rot="1011734">
              <a:off x="6485833" y="2706227"/>
              <a:ext cx="822960" cy="18288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0" name="Right Arrow 109"/>
            <p:cNvSpPr/>
            <p:nvPr/>
          </p:nvSpPr>
          <p:spPr bwMode="auto">
            <a:xfrm rot="20442843">
              <a:off x="6487431" y="3696262"/>
              <a:ext cx="822960" cy="18288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111" name="Picture 110"/>
            <p:cNvPicPr>
              <a:picLocks noChangeAspect="1"/>
            </p:cNvPicPr>
            <p:nvPr/>
          </p:nvPicPr>
          <p:blipFill>
            <a:blip r:embed="rId5"/>
            <a:stretch>
              <a:fillRect/>
            </a:stretch>
          </p:blipFill>
          <p:spPr>
            <a:xfrm>
              <a:off x="7315200" y="2667000"/>
              <a:ext cx="1818409" cy="1600200"/>
            </a:xfrm>
            <a:prstGeom prst="rect">
              <a:avLst/>
            </a:prstGeom>
          </p:spPr>
        </p:pic>
        <p:sp>
          <p:nvSpPr>
            <p:cNvPr id="113" name="TextBox 112"/>
            <p:cNvSpPr txBox="1"/>
            <p:nvPr/>
          </p:nvSpPr>
          <p:spPr>
            <a:xfrm>
              <a:off x="6781800" y="1219200"/>
              <a:ext cx="2380028" cy="1015663"/>
            </a:xfrm>
            <a:prstGeom prst="rect">
              <a:avLst/>
            </a:prstGeom>
            <a:noFill/>
          </p:spPr>
          <p:txBody>
            <a:bodyPr wrap="none" rtlCol="0">
              <a:spAutoFit/>
            </a:bodyPr>
            <a:lstStyle/>
            <a:p>
              <a:r>
                <a:rPr lang="en-US" sz="2000" dirty="0" smtClean="0"/>
                <a:t>Neural Network </a:t>
              </a:r>
              <a:br>
                <a:rPr lang="en-US" sz="2000" dirty="0" smtClean="0"/>
              </a:br>
              <a:r>
                <a:rPr lang="en-US" sz="2000" dirty="0" err="1" smtClean="0"/>
                <a:t>Softmax</a:t>
              </a:r>
              <a:r>
                <a:rPr lang="en-US" sz="2000" dirty="0" smtClean="0"/>
                <a:t> </a:t>
              </a:r>
              <a:br>
                <a:rPr lang="en-US" sz="2000" dirty="0" smtClean="0"/>
              </a:br>
              <a:r>
                <a:rPr lang="en-US" sz="2000" dirty="0" smtClean="0"/>
                <a:t>over top K answers</a:t>
              </a:r>
            </a:p>
          </p:txBody>
        </p:sp>
        <p:cxnSp>
          <p:nvCxnSpPr>
            <p:cNvPr id="128" name="Curved Connector 127"/>
            <p:cNvCxnSpPr>
              <a:stCxn id="120" idx="3"/>
            </p:cNvCxnSpPr>
            <p:nvPr/>
          </p:nvCxnSpPr>
          <p:spPr bwMode="auto">
            <a:xfrm flipV="1">
              <a:off x="5943600" y="3923607"/>
              <a:ext cx="566922" cy="1753293"/>
            </a:xfrm>
            <a:prstGeom prst="curvedConnector3">
              <a:avLst>
                <a:gd name="adj1" fmla="val 50000"/>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sp>
        <p:nvSpPr>
          <p:cNvPr id="35" name="Rectangle 34"/>
          <p:cNvSpPr/>
          <p:nvPr/>
        </p:nvSpPr>
        <p:spPr bwMode="auto">
          <a:xfrm>
            <a:off x="152400" y="1143000"/>
            <a:ext cx="8991600" cy="5181600"/>
          </a:xfrm>
          <a:prstGeom prst="rect">
            <a:avLst/>
          </a:prstGeom>
          <a:solidFill>
            <a:schemeClr val="bg1">
              <a:alpha val="75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0" name="Right Arrow 129"/>
          <p:cNvSpPr/>
          <p:nvPr/>
        </p:nvSpPr>
        <p:spPr bwMode="auto">
          <a:xfrm>
            <a:off x="6111240" y="5532120"/>
            <a:ext cx="822960" cy="18288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95" name="Group 94"/>
          <p:cNvGrpSpPr/>
          <p:nvPr/>
        </p:nvGrpSpPr>
        <p:grpSpPr>
          <a:xfrm>
            <a:off x="7010400" y="4343400"/>
            <a:ext cx="1828800" cy="2147587"/>
            <a:chOff x="7010400" y="4343400"/>
            <a:chExt cx="1828800" cy="2147587"/>
          </a:xfrm>
        </p:grpSpPr>
        <p:pic>
          <p:nvPicPr>
            <p:cNvPr id="114" name="full_final.png"/>
            <p:cNvPicPr>
              <a:picLocks noChangeAspect="1"/>
            </p:cNvPicPr>
            <p:nvPr/>
          </p:nvPicPr>
          <p:blipFill rotWithShape="1">
            <a:blip r:embed="rId6">
              <a:extLst/>
            </a:blip>
            <a:srcRect l="83694" t="43135" b="12588"/>
            <a:stretch/>
          </p:blipFill>
          <p:spPr>
            <a:xfrm>
              <a:off x="7086600" y="4724400"/>
              <a:ext cx="1752600" cy="1766587"/>
            </a:xfrm>
            <a:prstGeom prst="rect">
              <a:avLst/>
            </a:prstGeom>
            <a:ln w="12700">
              <a:miter lim="400000"/>
            </a:ln>
          </p:spPr>
        </p:pic>
        <p:sp>
          <p:nvSpPr>
            <p:cNvPr id="88" name="TextBox 87"/>
            <p:cNvSpPr txBox="1"/>
            <p:nvPr/>
          </p:nvSpPr>
          <p:spPr>
            <a:xfrm>
              <a:off x="7010400" y="4343400"/>
              <a:ext cx="1780080" cy="400110"/>
            </a:xfrm>
            <a:prstGeom prst="rect">
              <a:avLst/>
            </a:prstGeom>
            <a:noFill/>
          </p:spPr>
          <p:txBody>
            <a:bodyPr wrap="none" rtlCol="0">
              <a:spAutoFit/>
            </a:bodyPr>
            <a:lstStyle/>
            <a:p>
              <a:r>
                <a:rPr lang="en-US" sz="2000" dirty="0" smtClean="0"/>
                <a:t>Attention Map</a:t>
              </a:r>
              <a:endParaRPr lang="en-US" sz="2000" dirty="0"/>
            </a:p>
          </p:txBody>
        </p:sp>
      </p:grpSp>
      <p:cxnSp>
        <p:nvCxnSpPr>
          <p:cNvPr id="132" name="Curved Connector 131"/>
          <p:cNvCxnSpPr>
            <a:stCxn id="114" idx="1"/>
          </p:cNvCxnSpPr>
          <p:nvPr/>
        </p:nvCxnSpPr>
        <p:spPr bwMode="auto">
          <a:xfrm rot="10800000">
            <a:off x="5257800" y="3048000"/>
            <a:ext cx="1828800" cy="2559694"/>
          </a:xfrm>
          <a:prstGeom prst="curvedConnector2">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716018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600200"/>
            <a:ext cx="9144000" cy="1143000"/>
          </a:xfrm>
        </p:spPr>
        <p:txBody>
          <a:bodyPr>
            <a:normAutofit/>
          </a:bodyPr>
          <a:lstStyle/>
          <a:p>
            <a:r>
              <a:rPr lang="en-US" dirty="0" smtClean="0"/>
              <a:t>A tale of two negative results</a:t>
            </a:r>
            <a:endParaRPr lang="en-US" sz="2700" dirty="0"/>
          </a:p>
        </p:txBody>
      </p:sp>
      <p:sp>
        <p:nvSpPr>
          <p:cNvPr id="10" name="Subtitle 3"/>
          <p:cNvSpPr>
            <a:spLocks noGrp="1"/>
          </p:cNvSpPr>
          <p:nvPr>
            <p:ph type="subTitle" idx="1"/>
          </p:nvPr>
        </p:nvSpPr>
        <p:spPr>
          <a:xfrm>
            <a:off x="0" y="4114800"/>
            <a:ext cx="9144000" cy="1752600"/>
          </a:xfrm>
        </p:spPr>
        <p:txBody>
          <a:bodyPr/>
          <a:lstStyle/>
          <a:p>
            <a:r>
              <a:rPr lang="en-US" sz="3200" dirty="0" smtClean="0"/>
              <a:t>Dhruv Batra </a:t>
            </a:r>
          </a:p>
        </p:txBody>
      </p:sp>
      <p:pic>
        <p:nvPicPr>
          <p:cNvPr id="9" name="Picture 2" descr="mage result for Georgia Tech"/>
          <p:cNvPicPr>
            <a:picLocks noChangeAspect="1" noChangeArrowheads="1"/>
          </p:cNvPicPr>
          <p:nvPr/>
        </p:nvPicPr>
        <p:blipFill rotWithShape="1">
          <a:blip r:embed="rId3">
            <a:extLst>
              <a:ext uri="{28A0092B-C50C-407E-A947-70E740481C1C}">
                <a14:useLocalDpi xmlns:a14="http://schemas.microsoft.com/office/drawing/2010/main" val="0"/>
              </a:ext>
            </a:extLst>
          </a:blip>
          <a:srcRect t="10477" b="12307"/>
          <a:stretch/>
        </p:blipFill>
        <p:spPr bwMode="auto">
          <a:xfrm>
            <a:off x="1307625" y="5486400"/>
            <a:ext cx="2230099"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a:grpSpLocks noChangeAspect="1"/>
          </p:cNvGrpSpPr>
          <p:nvPr/>
        </p:nvGrpSpPr>
        <p:grpSpPr>
          <a:xfrm>
            <a:off x="5606275" y="5486400"/>
            <a:ext cx="2243229" cy="914400"/>
            <a:chOff x="5606275" y="5389691"/>
            <a:chExt cx="3048000" cy="1242446"/>
          </a:xfrm>
        </p:grpSpPr>
        <p:pic>
          <p:nvPicPr>
            <p:cNvPr id="12" name="Picture 6" desc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4021" y="5389691"/>
              <a:ext cx="9325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ttps://research.fb.com/wp-content/themes/fb-research/images/branding/fb-research-logo-2x.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6275" y="6308287"/>
              <a:ext cx="3048000" cy="32385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3200400" y="1167825"/>
            <a:ext cx="1117614" cy="584775"/>
          </a:xfrm>
          <a:prstGeom prst="rect">
            <a:avLst/>
          </a:prstGeom>
          <a:noFill/>
        </p:spPr>
        <p:txBody>
          <a:bodyPr wrap="none" rtlCol="0">
            <a:spAutoFit/>
          </a:bodyPr>
          <a:lstStyle/>
          <a:p>
            <a:r>
              <a:rPr lang="en-US" sz="3200" dirty="0" smtClean="0">
                <a:solidFill>
                  <a:srgbClr val="FF0000"/>
                </a:solidFill>
              </a:rPr>
              <a:t>three</a:t>
            </a:r>
            <a:endParaRPr lang="en-US" sz="3200" dirty="0">
              <a:solidFill>
                <a:srgbClr val="FF0000"/>
              </a:solidFill>
            </a:endParaRPr>
          </a:p>
        </p:txBody>
      </p:sp>
      <p:cxnSp>
        <p:nvCxnSpPr>
          <p:cNvPr id="5" name="Straight Connector 4"/>
          <p:cNvCxnSpPr/>
          <p:nvPr/>
        </p:nvCxnSpPr>
        <p:spPr bwMode="auto">
          <a:xfrm flipV="1">
            <a:off x="3352800" y="1828800"/>
            <a:ext cx="685800" cy="7620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4" name="Straight Connector 13"/>
          <p:cNvCxnSpPr/>
          <p:nvPr/>
        </p:nvCxnSpPr>
        <p:spPr bwMode="auto">
          <a:xfrm flipV="1">
            <a:off x="4876800" y="1828800"/>
            <a:ext cx="685800" cy="7620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15" name="TextBox 14"/>
          <p:cNvSpPr txBox="1"/>
          <p:nvPr/>
        </p:nvSpPr>
        <p:spPr>
          <a:xfrm>
            <a:off x="4419600" y="1167825"/>
            <a:ext cx="2393604" cy="584775"/>
          </a:xfrm>
          <a:prstGeom prst="rect">
            <a:avLst/>
          </a:prstGeom>
          <a:noFill/>
        </p:spPr>
        <p:txBody>
          <a:bodyPr wrap="none" rtlCol="0">
            <a:spAutoFit/>
          </a:bodyPr>
          <a:lstStyle/>
          <a:p>
            <a:r>
              <a:rPr lang="en-US" sz="3200" dirty="0">
                <a:solidFill>
                  <a:srgbClr val="FF0000"/>
                </a:solidFill>
              </a:rPr>
              <a:t>n</a:t>
            </a:r>
            <a:r>
              <a:rPr lang="en-US" sz="3200" dirty="0" smtClean="0">
                <a:solidFill>
                  <a:srgbClr val="FF0000"/>
                </a:solidFill>
              </a:rPr>
              <a:t>egative-</a:t>
            </a:r>
            <a:r>
              <a:rPr lang="en-US" sz="3200" dirty="0" err="1" smtClean="0">
                <a:solidFill>
                  <a:srgbClr val="FF0000"/>
                </a:solidFill>
              </a:rPr>
              <a:t>ish</a:t>
            </a:r>
            <a:endParaRPr lang="en-US" sz="3200" dirty="0">
              <a:solidFill>
                <a:srgbClr val="FF0000"/>
              </a:solidFill>
            </a:endParaRPr>
          </a:p>
        </p:txBody>
      </p:sp>
    </p:spTree>
    <p:extLst>
      <p:ext uri="{BB962C8B-B14F-4D97-AF65-F5344CB8AC3E}">
        <p14:creationId xmlns:p14="http://schemas.microsoft.com/office/powerpoint/2010/main" val="16793425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 name="Group 180"/>
          <p:cNvGrpSpPr/>
          <p:nvPr/>
        </p:nvGrpSpPr>
        <p:grpSpPr>
          <a:xfrm>
            <a:off x="1084019" y="1241827"/>
            <a:ext cx="6975963" cy="3387137"/>
            <a:chOff x="0" y="0"/>
            <a:chExt cx="9921369" cy="4817260"/>
          </a:xfrm>
        </p:grpSpPr>
        <p:pic>
          <p:nvPicPr>
            <p:cNvPr id="179" name="Screen Shot 2016-06-11 at 4.15.35 PM.png"/>
            <p:cNvPicPr>
              <a:picLocks noChangeAspect="1"/>
            </p:cNvPicPr>
            <p:nvPr/>
          </p:nvPicPr>
          <p:blipFill>
            <a:blip r:embed="rId2">
              <a:extLst/>
            </a:blip>
            <a:srcRect b="13748"/>
            <a:stretch>
              <a:fillRect/>
            </a:stretch>
          </p:blipFill>
          <p:spPr>
            <a:xfrm>
              <a:off x="127000" y="88900"/>
              <a:ext cx="9667370" cy="4487061"/>
            </a:xfrm>
            <a:prstGeom prst="rect">
              <a:avLst/>
            </a:prstGeom>
            <a:ln>
              <a:noFill/>
            </a:ln>
            <a:effectLst/>
          </p:spPr>
        </p:pic>
        <p:pic>
          <p:nvPicPr>
            <p:cNvPr id="178" name="Picture 177"/>
            <p:cNvPicPr>
              <a:picLocks/>
            </p:cNvPicPr>
            <p:nvPr/>
          </p:nvPicPr>
          <p:blipFill>
            <a:blip r:embed="rId3">
              <a:extLst/>
            </a:blip>
            <a:stretch>
              <a:fillRect/>
            </a:stretch>
          </p:blipFill>
          <p:spPr>
            <a:xfrm>
              <a:off x="0" y="-1"/>
              <a:ext cx="9921370" cy="4817262"/>
            </a:xfrm>
            <a:prstGeom prst="rect">
              <a:avLst/>
            </a:prstGeom>
            <a:effectLst/>
          </p:spPr>
        </p:pic>
      </p:grpSp>
      <p:sp>
        <p:nvSpPr>
          <p:cNvPr id="181" name="Shape 181"/>
          <p:cNvSpPr/>
          <p:nvPr/>
        </p:nvSpPr>
        <p:spPr>
          <a:xfrm>
            <a:off x="3290852" y="5429796"/>
            <a:ext cx="2562296" cy="37990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a:latin typeface="Roboto Regular"/>
                <a:ea typeface="Roboto Regular"/>
                <a:cs typeface="Roboto Regular"/>
                <a:sym typeface="Roboto Regular"/>
              </a:defRPr>
            </a:lvl1pPr>
          </a:lstStyle>
          <a:p>
            <a:r>
              <a:rPr sz="2000" dirty="0">
                <a:latin typeface="+mn-lt"/>
              </a:rPr>
              <a:t>[Yang et al., CVPR16]</a:t>
            </a:r>
          </a:p>
        </p:txBody>
      </p:sp>
      <p:sp>
        <p:nvSpPr>
          <p:cNvPr id="9" name="Slide Number Placeholder 2"/>
          <p:cNvSpPr>
            <a:spLocks noGrp="1"/>
          </p:cNvSpPr>
          <p:nvPr>
            <p:ph type="sldNum" sz="quarter" idx="12"/>
          </p:nvPr>
        </p:nvSpPr>
        <p:spPr>
          <a:xfrm>
            <a:off x="7086600" y="6400800"/>
            <a:ext cx="1905000" cy="457200"/>
          </a:xfrm>
        </p:spPr>
        <p:txBody>
          <a:bodyPr/>
          <a:lstStyle/>
          <a:p>
            <a:fld id="{8F405A14-F2E9-4A35-8909-B84B0A998A9A}" type="slidenum">
              <a:rPr lang="en-IN" smtClean="0"/>
              <a:t>30</a:t>
            </a:fld>
            <a:endParaRPr lang="en-IN" dirty="0"/>
          </a:p>
        </p:txBody>
      </p:sp>
      <p:sp>
        <p:nvSpPr>
          <p:cNvPr id="10" name="TextBox 9"/>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
        <p:nvSpPr>
          <p:cNvPr id="11"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Attention-based VQA models</a:t>
            </a:r>
          </a:p>
        </p:txBody>
      </p:sp>
    </p:spTree>
    <p:extLst>
      <p:ext uri="{BB962C8B-B14F-4D97-AF65-F5344CB8AC3E}">
        <p14:creationId xmlns:p14="http://schemas.microsoft.com/office/powerpoint/2010/main" val="390570224"/>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7" name="Group 187"/>
          <p:cNvGrpSpPr/>
          <p:nvPr/>
        </p:nvGrpSpPr>
        <p:grpSpPr>
          <a:xfrm>
            <a:off x="1084019" y="1241827"/>
            <a:ext cx="6975963" cy="3387137"/>
            <a:chOff x="0" y="0"/>
            <a:chExt cx="9921369" cy="4817260"/>
          </a:xfrm>
        </p:grpSpPr>
        <p:pic>
          <p:nvPicPr>
            <p:cNvPr id="186" name="Screen Shot 2016-06-11 at 4.15.35 PM.png"/>
            <p:cNvPicPr>
              <a:picLocks noChangeAspect="1"/>
            </p:cNvPicPr>
            <p:nvPr/>
          </p:nvPicPr>
          <p:blipFill>
            <a:blip r:embed="rId2">
              <a:extLst/>
            </a:blip>
            <a:srcRect b="13748"/>
            <a:stretch>
              <a:fillRect/>
            </a:stretch>
          </p:blipFill>
          <p:spPr>
            <a:xfrm>
              <a:off x="127000" y="88900"/>
              <a:ext cx="9667370" cy="4487061"/>
            </a:xfrm>
            <a:prstGeom prst="rect">
              <a:avLst/>
            </a:prstGeom>
            <a:ln>
              <a:noFill/>
            </a:ln>
            <a:effectLst/>
          </p:spPr>
        </p:pic>
        <p:pic>
          <p:nvPicPr>
            <p:cNvPr id="185" name="Picture 184"/>
            <p:cNvPicPr>
              <a:picLocks/>
            </p:cNvPicPr>
            <p:nvPr/>
          </p:nvPicPr>
          <p:blipFill>
            <a:blip r:embed="rId3">
              <a:extLst/>
            </a:blip>
            <a:stretch>
              <a:fillRect/>
            </a:stretch>
          </p:blipFill>
          <p:spPr>
            <a:xfrm>
              <a:off x="0" y="-1"/>
              <a:ext cx="9921370" cy="4817262"/>
            </a:xfrm>
            <a:prstGeom prst="rect">
              <a:avLst/>
            </a:prstGeom>
            <a:effectLst/>
          </p:spPr>
        </p:pic>
      </p:grpSp>
      <p:sp>
        <p:nvSpPr>
          <p:cNvPr id="188" name="Shape 188"/>
          <p:cNvSpPr/>
          <p:nvPr/>
        </p:nvSpPr>
        <p:spPr>
          <a:xfrm>
            <a:off x="3487909" y="5429796"/>
            <a:ext cx="2168183" cy="37990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a:latin typeface="Roboto Regular"/>
                <a:ea typeface="Roboto Regular"/>
                <a:cs typeface="Roboto Regular"/>
                <a:sym typeface="Roboto Regular"/>
              </a:defRPr>
            </a:lvl1pPr>
          </a:lstStyle>
          <a:p>
            <a:r>
              <a:rPr sz="2000">
                <a:latin typeface="+mn-lt"/>
              </a:rPr>
              <a:t>[Chen et al., 2015]</a:t>
            </a:r>
          </a:p>
        </p:txBody>
      </p:sp>
      <p:grpSp>
        <p:nvGrpSpPr>
          <p:cNvPr id="191" name="Group 191"/>
          <p:cNvGrpSpPr/>
          <p:nvPr/>
        </p:nvGrpSpPr>
        <p:grpSpPr>
          <a:xfrm>
            <a:off x="594438" y="1348584"/>
            <a:ext cx="7955125" cy="3427701"/>
            <a:chOff x="0" y="0"/>
            <a:chExt cx="11313954" cy="4874951"/>
          </a:xfrm>
        </p:grpSpPr>
        <p:pic>
          <p:nvPicPr>
            <p:cNvPr id="190" name="Screen Shot 2016-06-11 at 4.22.07 PM.png"/>
            <p:cNvPicPr>
              <a:picLocks noChangeAspect="1"/>
            </p:cNvPicPr>
            <p:nvPr/>
          </p:nvPicPr>
          <p:blipFill>
            <a:blip r:embed="rId4">
              <a:extLst/>
            </a:blip>
            <a:srcRect/>
            <a:stretch>
              <a:fillRect/>
            </a:stretch>
          </p:blipFill>
          <p:spPr>
            <a:xfrm>
              <a:off x="127000" y="88900"/>
              <a:ext cx="11059955" cy="4544752"/>
            </a:xfrm>
            <a:prstGeom prst="rect">
              <a:avLst/>
            </a:prstGeom>
            <a:ln>
              <a:noFill/>
            </a:ln>
            <a:effectLst/>
          </p:spPr>
        </p:pic>
        <p:pic>
          <p:nvPicPr>
            <p:cNvPr id="189" name="Picture 188"/>
            <p:cNvPicPr>
              <a:picLocks/>
            </p:cNvPicPr>
            <p:nvPr/>
          </p:nvPicPr>
          <p:blipFill>
            <a:blip r:embed="rId5">
              <a:extLst/>
            </a:blip>
            <a:stretch>
              <a:fillRect/>
            </a:stretch>
          </p:blipFill>
          <p:spPr>
            <a:xfrm>
              <a:off x="0" y="0"/>
              <a:ext cx="11313955" cy="4874952"/>
            </a:xfrm>
            <a:prstGeom prst="rect">
              <a:avLst/>
            </a:prstGeom>
            <a:effectLst/>
          </p:spPr>
        </p:pic>
      </p:grpSp>
      <p:sp>
        <p:nvSpPr>
          <p:cNvPr id="12" name="Slide Number Placeholder 2"/>
          <p:cNvSpPr>
            <a:spLocks noGrp="1"/>
          </p:cNvSpPr>
          <p:nvPr>
            <p:ph type="sldNum" sz="quarter" idx="12"/>
          </p:nvPr>
        </p:nvSpPr>
        <p:spPr>
          <a:xfrm>
            <a:off x="7086600" y="6400800"/>
            <a:ext cx="1905000" cy="457200"/>
          </a:xfrm>
        </p:spPr>
        <p:txBody>
          <a:bodyPr/>
          <a:lstStyle/>
          <a:p>
            <a:fld id="{8F405A14-F2E9-4A35-8909-B84B0A998A9A}" type="slidenum">
              <a:rPr lang="en-IN" smtClean="0"/>
              <a:t>31</a:t>
            </a:fld>
            <a:endParaRPr lang="en-IN" dirty="0"/>
          </a:p>
        </p:txBody>
      </p:sp>
      <p:sp>
        <p:nvSpPr>
          <p:cNvPr id="13" name="TextBox 12"/>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
        <p:nvSpPr>
          <p:cNvPr id="14"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Attention-based VQA models</a:t>
            </a:r>
          </a:p>
        </p:txBody>
      </p:sp>
    </p:spTree>
    <p:extLst>
      <p:ext uri="{BB962C8B-B14F-4D97-AF65-F5344CB8AC3E}">
        <p14:creationId xmlns:p14="http://schemas.microsoft.com/office/powerpoint/2010/main" val="1603729536"/>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7" name="Group 197"/>
          <p:cNvGrpSpPr/>
          <p:nvPr/>
        </p:nvGrpSpPr>
        <p:grpSpPr>
          <a:xfrm>
            <a:off x="1084019" y="1241827"/>
            <a:ext cx="6975963" cy="3387137"/>
            <a:chOff x="0" y="0"/>
            <a:chExt cx="9921369" cy="4817260"/>
          </a:xfrm>
        </p:grpSpPr>
        <p:pic>
          <p:nvPicPr>
            <p:cNvPr id="196" name="Screen Shot 2016-06-11 at 4.15.35 PM.png"/>
            <p:cNvPicPr>
              <a:picLocks noChangeAspect="1"/>
            </p:cNvPicPr>
            <p:nvPr/>
          </p:nvPicPr>
          <p:blipFill>
            <a:blip r:embed="rId2">
              <a:extLst/>
            </a:blip>
            <a:srcRect b="13748"/>
            <a:stretch>
              <a:fillRect/>
            </a:stretch>
          </p:blipFill>
          <p:spPr>
            <a:xfrm>
              <a:off x="127000" y="88900"/>
              <a:ext cx="9667370" cy="4487061"/>
            </a:xfrm>
            <a:prstGeom prst="rect">
              <a:avLst/>
            </a:prstGeom>
            <a:ln>
              <a:noFill/>
            </a:ln>
            <a:effectLst/>
          </p:spPr>
        </p:pic>
        <p:pic>
          <p:nvPicPr>
            <p:cNvPr id="195" name="Picture 194"/>
            <p:cNvPicPr>
              <a:picLocks/>
            </p:cNvPicPr>
            <p:nvPr/>
          </p:nvPicPr>
          <p:blipFill>
            <a:blip r:embed="rId3">
              <a:extLst/>
            </a:blip>
            <a:stretch>
              <a:fillRect/>
            </a:stretch>
          </p:blipFill>
          <p:spPr>
            <a:xfrm>
              <a:off x="0" y="-1"/>
              <a:ext cx="9921370" cy="4817262"/>
            </a:xfrm>
            <a:prstGeom prst="rect">
              <a:avLst/>
            </a:prstGeom>
            <a:effectLst/>
          </p:spPr>
        </p:pic>
      </p:grpSp>
      <p:grpSp>
        <p:nvGrpSpPr>
          <p:cNvPr id="200" name="Group 200"/>
          <p:cNvGrpSpPr/>
          <p:nvPr/>
        </p:nvGrpSpPr>
        <p:grpSpPr>
          <a:xfrm>
            <a:off x="594438" y="1348584"/>
            <a:ext cx="7955125" cy="3427701"/>
            <a:chOff x="0" y="0"/>
            <a:chExt cx="11313954" cy="4874951"/>
          </a:xfrm>
        </p:grpSpPr>
        <p:pic>
          <p:nvPicPr>
            <p:cNvPr id="199" name="Screen Shot 2016-06-11 at 4.22.07 PM.png"/>
            <p:cNvPicPr>
              <a:picLocks noChangeAspect="1"/>
            </p:cNvPicPr>
            <p:nvPr/>
          </p:nvPicPr>
          <p:blipFill>
            <a:blip r:embed="rId4">
              <a:extLst/>
            </a:blip>
            <a:srcRect/>
            <a:stretch>
              <a:fillRect/>
            </a:stretch>
          </p:blipFill>
          <p:spPr>
            <a:xfrm>
              <a:off x="127000" y="88900"/>
              <a:ext cx="11059955" cy="4544752"/>
            </a:xfrm>
            <a:prstGeom prst="rect">
              <a:avLst/>
            </a:prstGeom>
            <a:ln>
              <a:noFill/>
            </a:ln>
            <a:effectLst/>
          </p:spPr>
        </p:pic>
        <p:pic>
          <p:nvPicPr>
            <p:cNvPr id="198" name="Picture 197"/>
            <p:cNvPicPr>
              <a:picLocks/>
            </p:cNvPicPr>
            <p:nvPr/>
          </p:nvPicPr>
          <p:blipFill>
            <a:blip r:embed="rId5">
              <a:extLst/>
            </a:blip>
            <a:stretch>
              <a:fillRect/>
            </a:stretch>
          </p:blipFill>
          <p:spPr>
            <a:xfrm>
              <a:off x="0" y="0"/>
              <a:ext cx="11313955" cy="4874952"/>
            </a:xfrm>
            <a:prstGeom prst="rect">
              <a:avLst/>
            </a:prstGeom>
            <a:effectLst/>
          </p:spPr>
        </p:pic>
      </p:grpSp>
      <p:grpSp>
        <p:nvGrpSpPr>
          <p:cNvPr id="203" name="Group 203"/>
          <p:cNvGrpSpPr/>
          <p:nvPr/>
        </p:nvGrpSpPr>
        <p:grpSpPr>
          <a:xfrm>
            <a:off x="505141" y="1733583"/>
            <a:ext cx="8133719" cy="2764858"/>
            <a:chOff x="0" y="0"/>
            <a:chExt cx="11567954" cy="3932241"/>
          </a:xfrm>
        </p:grpSpPr>
        <p:pic>
          <p:nvPicPr>
            <p:cNvPr id="202" name="Screen Shot 2016-06-11 at 4.20.45 PM.png"/>
            <p:cNvPicPr>
              <a:picLocks noChangeAspect="1"/>
            </p:cNvPicPr>
            <p:nvPr/>
          </p:nvPicPr>
          <p:blipFill>
            <a:blip r:embed="rId6">
              <a:extLst/>
            </a:blip>
            <a:stretch>
              <a:fillRect/>
            </a:stretch>
          </p:blipFill>
          <p:spPr>
            <a:xfrm>
              <a:off x="127000" y="88900"/>
              <a:ext cx="11313955" cy="3602042"/>
            </a:xfrm>
            <a:prstGeom prst="rect">
              <a:avLst/>
            </a:prstGeom>
            <a:ln>
              <a:noFill/>
            </a:ln>
            <a:effectLst/>
          </p:spPr>
        </p:pic>
        <p:pic>
          <p:nvPicPr>
            <p:cNvPr id="201" name="Picture 200"/>
            <p:cNvPicPr>
              <a:picLocks/>
            </p:cNvPicPr>
            <p:nvPr/>
          </p:nvPicPr>
          <p:blipFill>
            <a:blip r:embed="rId7">
              <a:extLst/>
            </a:blip>
            <a:stretch>
              <a:fillRect/>
            </a:stretch>
          </p:blipFill>
          <p:spPr>
            <a:xfrm>
              <a:off x="0" y="0"/>
              <a:ext cx="11567955" cy="3932242"/>
            </a:xfrm>
            <a:prstGeom prst="rect">
              <a:avLst/>
            </a:prstGeom>
            <a:effectLst/>
          </p:spPr>
        </p:pic>
      </p:grpSp>
      <p:sp>
        <p:nvSpPr>
          <p:cNvPr id="204" name="Shape 204"/>
          <p:cNvSpPr/>
          <p:nvPr/>
        </p:nvSpPr>
        <p:spPr>
          <a:xfrm>
            <a:off x="3324165" y="5429796"/>
            <a:ext cx="2495672" cy="37990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a:latin typeface="Roboto Regular"/>
                <a:ea typeface="Roboto Regular"/>
                <a:cs typeface="Roboto Regular"/>
                <a:sym typeface="Roboto Regular"/>
              </a:defRPr>
            </a:lvl1pPr>
          </a:lstStyle>
          <a:p>
            <a:r>
              <a:rPr sz="2000" dirty="0"/>
              <a:t>[Shih et al., CVPR16]</a:t>
            </a:r>
          </a:p>
        </p:txBody>
      </p:sp>
      <p:sp>
        <p:nvSpPr>
          <p:cNvPr id="15" name="Slide Number Placeholder 2"/>
          <p:cNvSpPr>
            <a:spLocks noGrp="1"/>
          </p:cNvSpPr>
          <p:nvPr>
            <p:ph type="sldNum" sz="quarter" idx="12"/>
          </p:nvPr>
        </p:nvSpPr>
        <p:spPr>
          <a:xfrm>
            <a:off x="7086600" y="6400800"/>
            <a:ext cx="1905000" cy="457200"/>
          </a:xfrm>
        </p:spPr>
        <p:txBody>
          <a:bodyPr/>
          <a:lstStyle/>
          <a:p>
            <a:fld id="{8F405A14-F2E9-4A35-8909-B84B0A998A9A}" type="slidenum">
              <a:rPr lang="en-IN" smtClean="0"/>
              <a:t>32</a:t>
            </a:fld>
            <a:endParaRPr lang="en-IN" dirty="0"/>
          </a:p>
        </p:txBody>
      </p:sp>
      <p:sp>
        <p:nvSpPr>
          <p:cNvPr id="16" name="TextBox 15"/>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
        <p:nvSpPr>
          <p:cNvPr id="17"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Attention-based VQA models</a:t>
            </a:r>
          </a:p>
        </p:txBody>
      </p:sp>
    </p:spTree>
    <p:extLst>
      <p:ext uri="{BB962C8B-B14F-4D97-AF65-F5344CB8AC3E}">
        <p14:creationId xmlns:p14="http://schemas.microsoft.com/office/powerpoint/2010/main" val="815058055"/>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0" name="Group 210"/>
          <p:cNvGrpSpPr/>
          <p:nvPr/>
        </p:nvGrpSpPr>
        <p:grpSpPr>
          <a:xfrm>
            <a:off x="1084019" y="1241827"/>
            <a:ext cx="6975963" cy="3387137"/>
            <a:chOff x="0" y="0"/>
            <a:chExt cx="9921369" cy="4817260"/>
          </a:xfrm>
        </p:grpSpPr>
        <p:pic>
          <p:nvPicPr>
            <p:cNvPr id="209" name="Screen Shot 2016-06-11 at 4.15.35 PM.png"/>
            <p:cNvPicPr>
              <a:picLocks noChangeAspect="1"/>
            </p:cNvPicPr>
            <p:nvPr/>
          </p:nvPicPr>
          <p:blipFill>
            <a:blip r:embed="rId2">
              <a:extLst/>
            </a:blip>
            <a:srcRect b="13748"/>
            <a:stretch>
              <a:fillRect/>
            </a:stretch>
          </p:blipFill>
          <p:spPr>
            <a:xfrm>
              <a:off x="127000" y="88900"/>
              <a:ext cx="9667370" cy="4487061"/>
            </a:xfrm>
            <a:prstGeom prst="rect">
              <a:avLst/>
            </a:prstGeom>
            <a:ln>
              <a:noFill/>
            </a:ln>
            <a:effectLst/>
          </p:spPr>
        </p:pic>
        <p:pic>
          <p:nvPicPr>
            <p:cNvPr id="208" name="Picture 207"/>
            <p:cNvPicPr>
              <a:picLocks/>
            </p:cNvPicPr>
            <p:nvPr/>
          </p:nvPicPr>
          <p:blipFill>
            <a:blip r:embed="rId3">
              <a:extLst/>
            </a:blip>
            <a:stretch>
              <a:fillRect/>
            </a:stretch>
          </p:blipFill>
          <p:spPr>
            <a:xfrm>
              <a:off x="0" y="-1"/>
              <a:ext cx="9921370" cy="4817262"/>
            </a:xfrm>
            <a:prstGeom prst="rect">
              <a:avLst/>
            </a:prstGeom>
            <a:effectLst/>
          </p:spPr>
        </p:pic>
      </p:grpSp>
      <p:grpSp>
        <p:nvGrpSpPr>
          <p:cNvPr id="213" name="Group 213"/>
          <p:cNvGrpSpPr/>
          <p:nvPr/>
        </p:nvGrpSpPr>
        <p:grpSpPr>
          <a:xfrm>
            <a:off x="594438" y="1348584"/>
            <a:ext cx="7955125" cy="3427701"/>
            <a:chOff x="0" y="0"/>
            <a:chExt cx="11313954" cy="4874951"/>
          </a:xfrm>
        </p:grpSpPr>
        <p:pic>
          <p:nvPicPr>
            <p:cNvPr id="212" name="Screen Shot 2016-06-11 at 4.22.07 PM.png"/>
            <p:cNvPicPr>
              <a:picLocks noChangeAspect="1"/>
            </p:cNvPicPr>
            <p:nvPr/>
          </p:nvPicPr>
          <p:blipFill>
            <a:blip r:embed="rId4">
              <a:extLst/>
            </a:blip>
            <a:srcRect/>
            <a:stretch>
              <a:fillRect/>
            </a:stretch>
          </p:blipFill>
          <p:spPr>
            <a:xfrm>
              <a:off x="127000" y="88900"/>
              <a:ext cx="11059955" cy="4544752"/>
            </a:xfrm>
            <a:prstGeom prst="rect">
              <a:avLst/>
            </a:prstGeom>
            <a:ln>
              <a:noFill/>
            </a:ln>
            <a:effectLst/>
          </p:spPr>
        </p:pic>
        <p:pic>
          <p:nvPicPr>
            <p:cNvPr id="211" name="Picture 210"/>
            <p:cNvPicPr>
              <a:picLocks/>
            </p:cNvPicPr>
            <p:nvPr/>
          </p:nvPicPr>
          <p:blipFill>
            <a:blip r:embed="rId5">
              <a:extLst/>
            </a:blip>
            <a:stretch>
              <a:fillRect/>
            </a:stretch>
          </p:blipFill>
          <p:spPr>
            <a:xfrm>
              <a:off x="0" y="0"/>
              <a:ext cx="11313955" cy="4874952"/>
            </a:xfrm>
            <a:prstGeom prst="rect">
              <a:avLst/>
            </a:prstGeom>
            <a:effectLst/>
          </p:spPr>
        </p:pic>
      </p:grpSp>
      <p:grpSp>
        <p:nvGrpSpPr>
          <p:cNvPr id="216" name="Group 216"/>
          <p:cNvGrpSpPr/>
          <p:nvPr/>
        </p:nvGrpSpPr>
        <p:grpSpPr>
          <a:xfrm>
            <a:off x="505141" y="1733583"/>
            <a:ext cx="8133719" cy="2764858"/>
            <a:chOff x="0" y="0"/>
            <a:chExt cx="11567954" cy="3932241"/>
          </a:xfrm>
        </p:grpSpPr>
        <p:pic>
          <p:nvPicPr>
            <p:cNvPr id="215" name="Screen Shot 2016-06-11 at 4.20.45 PM.png"/>
            <p:cNvPicPr>
              <a:picLocks noChangeAspect="1"/>
            </p:cNvPicPr>
            <p:nvPr/>
          </p:nvPicPr>
          <p:blipFill>
            <a:blip r:embed="rId6">
              <a:extLst/>
            </a:blip>
            <a:stretch>
              <a:fillRect/>
            </a:stretch>
          </p:blipFill>
          <p:spPr>
            <a:xfrm>
              <a:off x="127000" y="88900"/>
              <a:ext cx="11313955" cy="3602042"/>
            </a:xfrm>
            <a:prstGeom prst="rect">
              <a:avLst/>
            </a:prstGeom>
            <a:ln>
              <a:noFill/>
            </a:ln>
            <a:effectLst/>
          </p:spPr>
        </p:pic>
        <p:pic>
          <p:nvPicPr>
            <p:cNvPr id="214" name="Picture 213"/>
            <p:cNvPicPr>
              <a:picLocks/>
            </p:cNvPicPr>
            <p:nvPr/>
          </p:nvPicPr>
          <p:blipFill>
            <a:blip r:embed="rId7">
              <a:extLst/>
            </a:blip>
            <a:stretch>
              <a:fillRect/>
            </a:stretch>
          </p:blipFill>
          <p:spPr>
            <a:xfrm>
              <a:off x="0" y="0"/>
              <a:ext cx="11567955" cy="3932242"/>
            </a:xfrm>
            <a:prstGeom prst="rect">
              <a:avLst/>
            </a:prstGeom>
            <a:effectLst/>
          </p:spPr>
        </p:pic>
      </p:grpSp>
      <p:grpSp>
        <p:nvGrpSpPr>
          <p:cNvPr id="219" name="Group 219"/>
          <p:cNvGrpSpPr/>
          <p:nvPr/>
        </p:nvGrpSpPr>
        <p:grpSpPr>
          <a:xfrm>
            <a:off x="1159651" y="1239259"/>
            <a:ext cx="6824699" cy="3646350"/>
            <a:chOff x="0" y="0"/>
            <a:chExt cx="9706236" cy="5185919"/>
          </a:xfrm>
        </p:grpSpPr>
        <p:pic>
          <p:nvPicPr>
            <p:cNvPr id="218" name="Screen Shot 2016-06-11 at 4.19.29 PM.png"/>
            <p:cNvPicPr>
              <a:picLocks noChangeAspect="1"/>
            </p:cNvPicPr>
            <p:nvPr/>
          </p:nvPicPr>
          <p:blipFill>
            <a:blip r:embed="rId8">
              <a:extLst/>
            </a:blip>
            <a:stretch>
              <a:fillRect/>
            </a:stretch>
          </p:blipFill>
          <p:spPr>
            <a:xfrm>
              <a:off x="127000" y="88900"/>
              <a:ext cx="9452237" cy="4855720"/>
            </a:xfrm>
            <a:prstGeom prst="rect">
              <a:avLst/>
            </a:prstGeom>
            <a:ln>
              <a:noFill/>
            </a:ln>
            <a:effectLst/>
          </p:spPr>
        </p:pic>
        <p:pic>
          <p:nvPicPr>
            <p:cNvPr id="217" name="Picture 216"/>
            <p:cNvPicPr>
              <a:picLocks/>
            </p:cNvPicPr>
            <p:nvPr/>
          </p:nvPicPr>
          <p:blipFill>
            <a:blip r:embed="rId9">
              <a:extLst/>
            </a:blip>
            <a:stretch>
              <a:fillRect/>
            </a:stretch>
          </p:blipFill>
          <p:spPr>
            <a:xfrm>
              <a:off x="0" y="0"/>
              <a:ext cx="9706237" cy="5185920"/>
            </a:xfrm>
            <a:prstGeom prst="rect">
              <a:avLst/>
            </a:prstGeom>
            <a:effectLst/>
          </p:spPr>
        </p:pic>
      </p:grpSp>
      <p:sp>
        <p:nvSpPr>
          <p:cNvPr id="220" name="Shape 220"/>
          <p:cNvSpPr/>
          <p:nvPr/>
        </p:nvSpPr>
        <p:spPr>
          <a:xfrm>
            <a:off x="3637626" y="5429796"/>
            <a:ext cx="1868747" cy="37990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a:latin typeface="Roboto Regular"/>
                <a:ea typeface="Roboto Regular"/>
                <a:cs typeface="Roboto Regular"/>
                <a:sym typeface="Roboto Regular"/>
              </a:defRPr>
            </a:lvl1pPr>
          </a:lstStyle>
          <a:p>
            <a:r>
              <a:rPr sz="2000" dirty="0">
                <a:latin typeface="+mn-lt"/>
              </a:rPr>
              <a:t>[Xu et al., 2015]</a:t>
            </a:r>
          </a:p>
        </p:txBody>
      </p:sp>
      <p:sp>
        <p:nvSpPr>
          <p:cNvPr id="18" name="Slide Number Placeholder 2"/>
          <p:cNvSpPr>
            <a:spLocks noGrp="1"/>
          </p:cNvSpPr>
          <p:nvPr>
            <p:ph type="sldNum" sz="quarter" idx="12"/>
          </p:nvPr>
        </p:nvSpPr>
        <p:spPr>
          <a:xfrm>
            <a:off x="7086600" y="6400800"/>
            <a:ext cx="1905000" cy="457200"/>
          </a:xfrm>
        </p:spPr>
        <p:txBody>
          <a:bodyPr/>
          <a:lstStyle/>
          <a:p>
            <a:fld id="{8F405A14-F2E9-4A35-8909-B84B0A998A9A}" type="slidenum">
              <a:rPr lang="en-IN" smtClean="0"/>
              <a:t>33</a:t>
            </a:fld>
            <a:endParaRPr lang="en-IN" dirty="0"/>
          </a:p>
        </p:txBody>
      </p:sp>
      <p:sp>
        <p:nvSpPr>
          <p:cNvPr id="19" name="TextBox 18"/>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
        <p:nvSpPr>
          <p:cNvPr id="20"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Attention-based VQA models</a:t>
            </a:r>
          </a:p>
        </p:txBody>
      </p:sp>
    </p:spTree>
    <p:extLst>
      <p:ext uri="{BB962C8B-B14F-4D97-AF65-F5344CB8AC3E}">
        <p14:creationId xmlns:p14="http://schemas.microsoft.com/office/powerpoint/2010/main" val="2030029819"/>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Screen Shot 2016-06-11 at 6.13.26 PM.png"/>
          <p:cNvPicPr>
            <a:picLocks noChangeAspect="1"/>
          </p:cNvPicPr>
          <p:nvPr/>
        </p:nvPicPr>
        <p:blipFill>
          <a:blip r:embed="rId2">
            <a:extLst/>
          </a:blip>
          <a:srcRect t="21907"/>
          <a:stretch>
            <a:fillRect/>
          </a:stretch>
        </p:blipFill>
        <p:spPr>
          <a:xfrm>
            <a:off x="778847" y="1066800"/>
            <a:ext cx="7586307" cy="2698542"/>
          </a:xfrm>
          <a:prstGeom prst="rect">
            <a:avLst/>
          </a:prstGeom>
          <a:ln w="12700">
            <a:miter lim="400000"/>
          </a:ln>
        </p:spPr>
      </p:pic>
      <p:sp>
        <p:nvSpPr>
          <p:cNvPr id="225" name="Shape 225"/>
          <p:cNvSpPr/>
          <p:nvPr/>
        </p:nvSpPr>
        <p:spPr>
          <a:xfrm>
            <a:off x="1007370" y="4470341"/>
            <a:ext cx="7129261" cy="1549459"/>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spAutoFit/>
          </a:bodyPr>
          <a:lstStyle/>
          <a:p>
            <a:pPr marL="312528" indent="-312528" algn="l">
              <a:buSzPct val="75000"/>
              <a:buChar char="•"/>
              <a:defRPr>
                <a:latin typeface="Roboto Regular"/>
                <a:ea typeface="Roboto Regular"/>
                <a:cs typeface="Roboto Regular"/>
                <a:sym typeface="Roboto Regular"/>
              </a:defRPr>
            </a:pPr>
            <a:r>
              <a:rPr sz="2400" dirty="0">
                <a:latin typeface="+mn-lt"/>
              </a:rPr>
              <a:t>Few qualitative examples</a:t>
            </a:r>
          </a:p>
          <a:p>
            <a:pPr marL="312528" indent="-312528" algn="l">
              <a:buSzPct val="75000"/>
              <a:buChar char="•"/>
              <a:defRPr>
                <a:latin typeface="Roboto Regular"/>
                <a:ea typeface="Roboto Regular"/>
                <a:cs typeface="Roboto Regular"/>
                <a:sym typeface="Roboto Regular"/>
              </a:defRPr>
            </a:pPr>
            <a:r>
              <a:rPr sz="2400" dirty="0">
                <a:latin typeface="+mn-lt"/>
              </a:rPr>
              <a:t>Nothing to compare with</a:t>
            </a:r>
          </a:p>
          <a:p>
            <a:pPr marL="312528" indent="-312528" algn="l">
              <a:buSzPct val="75000"/>
              <a:buChar char="•"/>
              <a:defRPr>
                <a:latin typeface="Roboto Regular"/>
                <a:ea typeface="Roboto Regular"/>
                <a:cs typeface="Roboto Regular"/>
                <a:sym typeface="Roboto Regular"/>
              </a:defRPr>
            </a:pPr>
            <a:r>
              <a:rPr sz="2400" dirty="0">
                <a:latin typeface="+mn-lt"/>
              </a:rPr>
              <a:t>No ‘gold standard’</a:t>
            </a:r>
          </a:p>
        </p:txBody>
      </p:sp>
      <p:sp>
        <p:nvSpPr>
          <p:cNvPr id="227" name="Shape 227"/>
          <p:cNvSpPr/>
          <p:nvPr/>
        </p:nvSpPr>
        <p:spPr>
          <a:xfrm>
            <a:off x="941581" y="3611928"/>
            <a:ext cx="2562296" cy="37990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lgn="l">
              <a:defRPr sz="2000">
                <a:latin typeface="Roboto Regular"/>
                <a:ea typeface="Roboto Regular"/>
                <a:cs typeface="Roboto Regular"/>
                <a:sym typeface="Roboto Regular"/>
              </a:defRPr>
            </a:lvl1pPr>
          </a:lstStyle>
          <a:p>
            <a:r>
              <a:rPr dirty="0">
                <a:latin typeface="+mn-lt"/>
              </a:rPr>
              <a:t>[Yang et al., CVPR16]</a:t>
            </a:r>
          </a:p>
        </p:txBody>
      </p:sp>
      <p:sp>
        <p:nvSpPr>
          <p:cNvPr id="6" name="Slide Number Placeholder 2"/>
          <p:cNvSpPr>
            <a:spLocks noGrp="1"/>
          </p:cNvSpPr>
          <p:nvPr>
            <p:ph type="sldNum" sz="quarter" idx="12"/>
          </p:nvPr>
        </p:nvSpPr>
        <p:spPr>
          <a:xfrm>
            <a:off x="7086600" y="6400800"/>
            <a:ext cx="1905000" cy="457200"/>
          </a:xfrm>
        </p:spPr>
        <p:txBody>
          <a:bodyPr/>
          <a:lstStyle/>
          <a:p>
            <a:fld id="{8F405A14-F2E9-4A35-8909-B84B0A998A9A}" type="slidenum">
              <a:rPr lang="en-IN" smtClean="0"/>
              <a:t>34</a:t>
            </a:fld>
            <a:endParaRPr lang="en-IN" dirty="0"/>
          </a:p>
        </p:txBody>
      </p:sp>
      <p:sp>
        <p:nvSpPr>
          <p:cNvPr id="7" name="TextBox 6"/>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
        <p:nvSpPr>
          <p:cNvPr id="8"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Attention-based VQA models</a:t>
            </a:r>
          </a:p>
        </p:txBody>
      </p:sp>
    </p:spTree>
    <p:extLst>
      <p:ext uri="{BB962C8B-B14F-4D97-AF65-F5344CB8AC3E}">
        <p14:creationId xmlns:p14="http://schemas.microsoft.com/office/powerpoint/2010/main" val="1638468044"/>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p:nvPr/>
        </p:nvSpPr>
        <p:spPr>
          <a:xfrm>
            <a:off x="776883" y="2320482"/>
            <a:ext cx="7206676" cy="1240725"/>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lvl1pPr>
              <a:defRPr sz="5000">
                <a:latin typeface="Roboto Regular"/>
                <a:ea typeface="Roboto Regular"/>
                <a:cs typeface="Roboto Regular"/>
                <a:sym typeface="Roboto Regular"/>
              </a:defRPr>
            </a:lvl1pPr>
          </a:lstStyle>
          <a:p>
            <a:r>
              <a:rPr sz="3800" dirty="0">
                <a:latin typeface="+mn-lt"/>
              </a:rPr>
              <a:t>Where do humans choose to look to answer visual questions?</a:t>
            </a:r>
          </a:p>
        </p:txBody>
      </p:sp>
      <p:sp>
        <p:nvSpPr>
          <p:cNvPr id="4" name="Slide Number Placeholder 2"/>
          <p:cNvSpPr>
            <a:spLocks noGrp="1"/>
          </p:cNvSpPr>
          <p:nvPr>
            <p:ph type="sldNum" sz="quarter" idx="12"/>
          </p:nvPr>
        </p:nvSpPr>
        <p:spPr>
          <a:xfrm>
            <a:off x="7086600" y="6400800"/>
            <a:ext cx="1905000" cy="457200"/>
          </a:xfrm>
        </p:spPr>
        <p:txBody>
          <a:bodyPr/>
          <a:lstStyle/>
          <a:p>
            <a:fld id="{8F405A14-F2E9-4A35-8909-B84B0A998A9A}" type="slidenum">
              <a:rPr lang="en-IN" smtClean="0"/>
              <a:t>35</a:t>
            </a:fld>
            <a:endParaRPr lang="en-IN" dirty="0"/>
          </a:p>
        </p:txBody>
      </p:sp>
    </p:spTree>
    <p:extLst>
      <p:ext uri="{BB962C8B-B14F-4D97-AF65-F5344CB8AC3E}">
        <p14:creationId xmlns:p14="http://schemas.microsoft.com/office/powerpoint/2010/main" val="1663755354"/>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interface_2.png"/>
          <p:cNvPicPr>
            <a:picLocks noChangeAspect="1"/>
          </p:cNvPicPr>
          <p:nvPr/>
        </p:nvPicPr>
        <p:blipFill>
          <a:blip r:embed="rId4">
            <a:extLst/>
          </a:blip>
          <a:stretch>
            <a:fillRect/>
          </a:stretch>
        </p:blipFill>
        <p:spPr>
          <a:xfrm>
            <a:off x="0" y="1521259"/>
            <a:ext cx="9144000" cy="3815483"/>
          </a:xfrm>
          <a:prstGeom prst="rect">
            <a:avLst/>
          </a:prstGeom>
          <a:ln w="12700">
            <a:miter lim="400000"/>
          </a:ln>
        </p:spPr>
      </p:pic>
      <p:pic>
        <p:nvPicPr>
          <p:cNvPr id="234" name="deblur_HIT_vid.mo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109621" y="1320990"/>
            <a:ext cx="9642042" cy="5142423"/>
          </a:xfrm>
          <a:prstGeom prst="rect">
            <a:avLst/>
          </a:prstGeom>
          <a:ln w="12700">
            <a:miter lim="400000"/>
          </a:ln>
        </p:spPr>
      </p:pic>
      <p:sp>
        <p:nvSpPr>
          <p:cNvPr id="235" name="Shape 23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36</a:t>
            </a:fld>
            <a:endParaRPr/>
          </a:p>
        </p:txBody>
      </p:sp>
      <p:sp>
        <p:nvSpPr>
          <p:cNvPr id="7"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VQA-HAT (Human </a:t>
            </a:r>
            <a:r>
              <a:rPr lang="en-US" dirty="0" err="1"/>
              <a:t>ATtention</a:t>
            </a:r>
            <a:r>
              <a:rPr lang="en-US" dirty="0"/>
              <a:t>)</a:t>
            </a:r>
          </a:p>
        </p:txBody>
      </p:sp>
    </p:spTree>
    <p:extLst>
      <p:ext uri="{BB962C8B-B14F-4D97-AF65-F5344CB8AC3E}">
        <p14:creationId xmlns:p14="http://schemas.microsoft.com/office/powerpoint/2010/main" val="128944596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16" fill="hold"/>
                                        <p:tgtEl>
                                          <p:spTgt spid="2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3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37</a:t>
            </a:fld>
            <a:endParaRPr/>
          </a:p>
        </p:txBody>
      </p:sp>
      <p:sp>
        <p:nvSpPr>
          <p:cNvPr id="239" name="Shape 239"/>
          <p:cNvSpPr/>
          <p:nvPr/>
        </p:nvSpPr>
        <p:spPr>
          <a:xfrm>
            <a:off x="1007370" y="5246945"/>
            <a:ext cx="7129260" cy="46166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spAutoFit/>
          </a:bodyPr>
          <a:lstStyle>
            <a:lvl1pPr>
              <a:defRPr>
                <a:latin typeface="Roboto Regular"/>
                <a:ea typeface="Roboto Regular"/>
                <a:cs typeface="Roboto Regular"/>
                <a:sym typeface="Roboto Regular"/>
              </a:defRPr>
            </a:lvl1pPr>
          </a:lstStyle>
          <a:p>
            <a:r>
              <a:rPr sz="2500" dirty="0"/>
              <a:t>What food is on the table? Cake</a:t>
            </a:r>
          </a:p>
        </p:txBody>
      </p:sp>
      <p:pic>
        <p:nvPicPr>
          <p:cNvPr id="240" name="human_blurred_maps_qa_small_4.png"/>
          <p:cNvPicPr>
            <a:picLocks noChangeAspect="1"/>
          </p:cNvPicPr>
          <p:nvPr/>
        </p:nvPicPr>
        <p:blipFill>
          <a:blip r:embed="rId2">
            <a:extLst/>
          </a:blip>
          <a:srcRect b="12261"/>
          <a:stretch>
            <a:fillRect/>
          </a:stretch>
        </p:blipFill>
        <p:spPr>
          <a:xfrm>
            <a:off x="759024" y="1196578"/>
            <a:ext cx="7623636" cy="3924007"/>
          </a:xfrm>
          <a:prstGeom prst="rect">
            <a:avLst/>
          </a:prstGeom>
          <a:ln w="12700">
            <a:miter lim="400000"/>
          </a:ln>
        </p:spPr>
      </p:pic>
      <p:sp>
        <p:nvSpPr>
          <p:cNvPr id="7"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VQA-HAT (Human </a:t>
            </a:r>
            <a:r>
              <a:rPr lang="en-US" dirty="0" err="1"/>
              <a:t>ATtention</a:t>
            </a:r>
            <a:r>
              <a:rPr lang="en-US" dirty="0"/>
              <a:t>)</a:t>
            </a:r>
          </a:p>
        </p:txBody>
      </p:sp>
      <p:sp>
        <p:nvSpPr>
          <p:cNvPr id="6" name="TextBox 5"/>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1460902299"/>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human_blurred_maps_qa_small_2.png"/>
          <p:cNvPicPr>
            <a:picLocks noChangeAspect="1"/>
          </p:cNvPicPr>
          <p:nvPr/>
        </p:nvPicPr>
        <p:blipFill>
          <a:blip r:embed="rId2">
            <a:extLst/>
          </a:blip>
          <a:srcRect b="12287"/>
          <a:stretch>
            <a:fillRect/>
          </a:stretch>
        </p:blipFill>
        <p:spPr>
          <a:xfrm>
            <a:off x="759146" y="1192206"/>
            <a:ext cx="7625708" cy="3923905"/>
          </a:xfrm>
          <a:prstGeom prst="rect">
            <a:avLst/>
          </a:prstGeom>
          <a:ln w="12700">
            <a:miter lim="400000"/>
          </a:ln>
        </p:spPr>
      </p:pic>
      <p:sp>
        <p:nvSpPr>
          <p:cNvPr id="244" name="Shape 24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38</a:t>
            </a:fld>
            <a:endParaRPr/>
          </a:p>
        </p:txBody>
      </p:sp>
      <p:sp>
        <p:nvSpPr>
          <p:cNvPr id="245" name="Shape 245"/>
          <p:cNvSpPr/>
          <p:nvPr/>
        </p:nvSpPr>
        <p:spPr>
          <a:xfrm>
            <a:off x="1007370" y="5246945"/>
            <a:ext cx="7129260" cy="46166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spAutoFit/>
          </a:bodyPr>
          <a:lstStyle>
            <a:lvl1pPr>
              <a:defRPr>
                <a:latin typeface="Roboto Regular"/>
                <a:ea typeface="Roboto Regular"/>
                <a:cs typeface="Roboto Regular"/>
                <a:sym typeface="Roboto Regular"/>
              </a:defRPr>
            </a:lvl1pPr>
          </a:lstStyle>
          <a:p>
            <a:r>
              <a:rPr sz="2500" dirty="0"/>
              <a:t>What animal is she riding? Horse</a:t>
            </a:r>
          </a:p>
        </p:txBody>
      </p:sp>
      <p:sp>
        <p:nvSpPr>
          <p:cNvPr id="7"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VQA-HAT (Human </a:t>
            </a:r>
            <a:r>
              <a:rPr lang="en-US" dirty="0" err="1"/>
              <a:t>ATtention</a:t>
            </a:r>
            <a:r>
              <a:rPr lang="en-US" dirty="0"/>
              <a:t>)</a:t>
            </a:r>
          </a:p>
        </p:txBody>
      </p:sp>
      <p:sp>
        <p:nvSpPr>
          <p:cNvPr id="6" name="TextBox 5"/>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1204403142"/>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human_blurred_maps_qa_small_1.png"/>
          <p:cNvPicPr>
            <a:picLocks noChangeAspect="1"/>
          </p:cNvPicPr>
          <p:nvPr/>
        </p:nvPicPr>
        <p:blipFill>
          <a:blip r:embed="rId2">
            <a:extLst/>
          </a:blip>
          <a:srcRect b="12805"/>
          <a:stretch>
            <a:fillRect/>
          </a:stretch>
        </p:blipFill>
        <p:spPr>
          <a:xfrm>
            <a:off x="757719" y="1191369"/>
            <a:ext cx="7628563" cy="3902189"/>
          </a:xfrm>
          <a:prstGeom prst="rect">
            <a:avLst/>
          </a:prstGeom>
          <a:ln w="12700">
            <a:miter lim="400000"/>
          </a:ln>
        </p:spPr>
      </p:pic>
      <p:sp>
        <p:nvSpPr>
          <p:cNvPr id="249" name="Shape 24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39</a:t>
            </a:fld>
            <a:endParaRPr/>
          </a:p>
        </p:txBody>
      </p:sp>
      <p:sp>
        <p:nvSpPr>
          <p:cNvPr id="250" name="Shape 250"/>
          <p:cNvSpPr/>
          <p:nvPr/>
        </p:nvSpPr>
        <p:spPr>
          <a:xfrm>
            <a:off x="1007370" y="5246945"/>
            <a:ext cx="7129260" cy="46166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spAutoFit/>
          </a:bodyPr>
          <a:lstStyle>
            <a:lvl1pPr>
              <a:defRPr>
                <a:latin typeface="Roboto Regular"/>
                <a:ea typeface="Roboto Regular"/>
                <a:cs typeface="Roboto Regular"/>
                <a:sym typeface="Roboto Regular"/>
              </a:defRPr>
            </a:lvl1pPr>
          </a:lstStyle>
          <a:p>
            <a:r>
              <a:rPr sz="2500"/>
              <a:t>What number of cats are laying on the bed? 2</a:t>
            </a:r>
          </a:p>
        </p:txBody>
      </p:sp>
      <p:sp>
        <p:nvSpPr>
          <p:cNvPr id="7"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VQA-HAT (Human </a:t>
            </a:r>
            <a:r>
              <a:rPr lang="en-US" dirty="0" err="1"/>
              <a:t>ATtention</a:t>
            </a:r>
            <a:r>
              <a:rPr lang="en-US" dirty="0"/>
              <a:t>)</a:t>
            </a:r>
          </a:p>
        </p:txBody>
      </p:sp>
      <p:sp>
        <p:nvSpPr>
          <p:cNvPr id="6" name="TextBox 5"/>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222750972"/>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600200"/>
            <a:ext cx="9144000" cy="1143000"/>
          </a:xfrm>
        </p:spPr>
        <p:txBody>
          <a:bodyPr>
            <a:normAutofit/>
          </a:bodyPr>
          <a:lstStyle/>
          <a:p>
            <a:r>
              <a:rPr lang="en-US" dirty="0" smtClean="0"/>
              <a:t>A tale of two negative results</a:t>
            </a:r>
            <a:endParaRPr lang="en-US" sz="2700" dirty="0"/>
          </a:p>
        </p:txBody>
      </p:sp>
      <p:sp>
        <p:nvSpPr>
          <p:cNvPr id="10" name="Subtitle 3"/>
          <p:cNvSpPr>
            <a:spLocks noGrp="1"/>
          </p:cNvSpPr>
          <p:nvPr>
            <p:ph type="subTitle" idx="1"/>
          </p:nvPr>
        </p:nvSpPr>
        <p:spPr>
          <a:xfrm>
            <a:off x="0" y="4114800"/>
            <a:ext cx="9144000" cy="1752600"/>
          </a:xfrm>
        </p:spPr>
        <p:txBody>
          <a:bodyPr/>
          <a:lstStyle/>
          <a:p>
            <a:r>
              <a:rPr lang="en-US" sz="3200" dirty="0" smtClean="0"/>
              <a:t>Dhruv Batra </a:t>
            </a:r>
          </a:p>
        </p:txBody>
      </p:sp>
      <p:pic>
        <p:nvPicPr>
          <p:cNvPr id="9" name="Picture 2" descr="mage result for Georgia Tech"/>
          <p:cNvPicPr>
            <a:picLocks noChangeAspect="1" noChangeArrowheads="1"/>
          </p:cNvPicPr>
          <p:nvPr/>
        </p:nvPicPr>
        <p:blipFill rotWithShape="1">
          <a:blip r:embed="rId3">
            <a:extLst>
              <a:ext uri="{28A0092B-C50C-407E-A947-70E740481C1C}">
                <a14:useLocalDpi xmlns:a14="http://schemas.microsoft.com/office/drawing/2010/main" val="0"/>
              </a:ext>
            </a:extLst>
          </a:blip>
          <a:srcRect t="10477" b="12307"/>
          <a:stretch/>
        </p:blipFill>
        <p:spPr bwMode="auto">
          <a:xfrm>
            <a:off x="1307625" y="5486400"/>
            <a:ext cx="2230099"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a:grpSpLocks noChangeAspect="1"/>
          </p:cNvGrpSpPr>
          <p:nvPr/>
        </p:nvGrpSpPr>
        <p:grpSpPr>
          <a:xfrm>
            <a:off x="5606275" y="5486400"/>
            <a:ext cx="2243229" cy="914400"/>
            <a:chOff x="5606275" y="5389691"/>
            <a:chExt cx="3048000" cy="1242446"/>
          </a:xfrm>
        </p:grpSpPr>
        <p:pic>
          <p:nvPicPr>
            <p:cNvPr id="12" name="Picture 6" desc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4021" y="5389691"/>
              <a:ext cx="9325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ttps://research.fb.com/wp-content/themes/fb-research/images/branding/fb-research-logo-2x.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6275" y="6308287"/>
              <a:ext cx="3048000" cy="32385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3200400" y="1167825"/>
            <a:ext cx="1117614" cy="584775"/>
          </a:xfrm>
          <a:prstGeom prst="rect">
            <a:avLst/>
          </a:prstGeom>
          <a:noFill/>
        </p:spPr>
        <p:txBody>
          <a:bodyPr wrap="none" rtlCol="0">
            <a:spAutoFit/>
          </a:bodyPr>
          <a:lstStyle/>
          <a:p>
            <a:r>
              <a:rPr lang="en-US" sz="3200" dirty="0" smtClean="0">
                <a:solidFill>
                  <a:srgbClr val="FF0000"/>
                </a:solidFill>
              </a:rPr>
              <a:t>three</a:t>
            </a:r>
            <a:endParaRPr lang="en-US" sz="3200" dirty="0">
              <a:solidFill>
                <a:srgbClr val="FF0000"/>
              </a:solidFill>
            </a:endParaRPr>
          </a:p>
        </p:txBody>
      </p:sp>
      <p:cxnSp>
        <p:nvCxnSpPr>
          <p:cNvPr id="5" name="Straight Connector 4"/>
          <p:cNvCxnSpPr/>
          <p:nvPr/>
        </p:nvCxnSpPr>
        <p:spPr bwMode="auto">
          <a:xfrm flipV="1">
            <a:off x="3352800" y="1828800"/>
            <a:ext cx="685800" cy="7620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4" name="Straight Connector 13"/>
          <p:cNvCxnSpPr/>
          <p:nvPr/>
        </p:nvCxnSpPr>
        <p:spPr bwMode="auto">
          <a:xfrm flipV="1">
            <a:off x="4876800" y="1828800"/>
            <a:ext cx="685800" cy="7620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15" name="TextBox 14"/>
          <p:cNvSpPr txBox="1"/>
          <p:nvPr/>
        </p:nvSpPr>
        <p:spPr>
          <a:xfrm>
            <a:off x="4419600" y="1167825"/>
            <a:ext cx="2393604" cy="584775"/>
          </a:xfrm>
          <a:prstGeom prst="rect">
            <a:avLst/>
          </a:prstGeom>
          <a:noFill/>
        </p:spPr>
        <p:txBody>
          <a:bodyPr wrap="none" rtlCol="0">
            <a:spAutoFit/>
          </a:bodyPr>
          <a:lstStyle/>
          <a:p>
            <a:r>
              <a:rPr lang="en-US" sz="3200" dirty="0">
                <a:solidFill>
                  <a:srgbClr val="FF0000"/>
                </a:solidFill>
              </a:rPr>
              <a:t>n</a:t>
            </a:r>
            <a:r>
              <a:rPr lang="en-US" sz="3200" dirty="0" smtClean="0">
                <a:solidFill>
                  <a:srgbClr val="FF0000"/>
                </a:solidFill>
              </a:rPr>
              <a:t>egative-</a:t>
            </a:r>
            <a:r>
              <a:rPr lang="en-US" sz="3200" dirty="0" err="1" smtClean="0">
                <a:solidFill>
                  <a:srgbClr val="FF0000"/>
                </a:solidFill>
              </a:rPr>
              <a:t>ish</a:t>
            </a:r>
            <a:endParaRPr lang="en-US" sz="3200" dirty="0">
              <a:solidFill>
                <a:srgbClr val="FF0000"/>
              </a:solidFill>
            </a:endParaRPr>
          </a:p>
        </p:txBody>
      </p:sp>
      <p:sp>
        <p:nvSpPr>
          <p:cNvPr id="16" name="TextBox 15"/>
          <p:cNvSpPr txBox="1"/>
          <p:nvPr/>
        </p:nvSpPr>
        <p:spPr>
          <a:xfrm>
            <a:off x="2472759" y="2765612"/>
            <a:ext cx="6287299" cy="584775"/>
          </a:xfrm>
          <a:prstGeom prst="rect">
            <a:avLst/>
          </a:prstGeom>
          <a:noFill/>
        </p:spPr>
        <p:txBody>
          <a:bodyPr wrap="none" rtlCol="0">
            <a:spAutoFit/>
          </a:bodyPr>
          <a:lstStyle/>
          <a:p>
            <a:r>
              <a:rPr lang="en-US" sz="3200" dirty="0">
                <a:solidFill>
                  <a:srgbClr val="FF0000"/>
                </a:solidFill>
              </a:rPr>
              <a:t>a</a:t>
            </a:r>
            <a:r>
              <a:rPr lang="en-US" sz="3200" dirty="0" smtClean="0">
                <a:solidFill>
                  <a:srgbClr val="FF0000"/>
                </a:solidFill>
              </a:rPr>
              <a:t>nd a rant about vision reviewing!</a:t>
            </a:r>
            <a:endParaRPr lang="en-US" sz="3200" dirty="0">
              <a:solidFill>
                <a:srgbClr val="FF0000"/>
              </a:solidFill>
            </a:endParaRPr>
          </a:p>
        </p:txBody>
      </p:sp>
    </p:spTree>
    <p:extLst>
      <p:ext uri="{BB962C8B-B14F-4D97-AF65-F5344CB8AC3E}">
        <p14:creationId xmlns:p14="http://schemas.microsoft.com/office/powerpoint/2010/main" val="14718627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p:nvPr/>
        </p:nvSpPr>
        <p:spPr>
          <a:xfrm>
            <a:off x="608893" y="1508902"/>
            <a:ext cx="7898932" cy="1601400"/>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marL="160729" indent="-160729" algn="l">
              <a:spcBef>
                <a:spcPts val="1406"/>
              </a:spcBef>
              <a:buSzPct val="100000"/>
              <a:buChar char="•"/>
              <a:defRPr>
                <a:latin typeface="Roboto Regular"/>
                <a:ea typeface="Roboto Regular"/>
                <a:cs typeface="Roboto Regular"/>
                <a:sym typeface="Roboto Regular"/>
              </a:defRPr>
            </a:pPr>
            <a:r>
              <a:rPr sz="2500" dirty="0">
                <a:latin typeface="+mn-lt"/>
              </a:rPr>
              <a:t>Attention maps for VQA dataset [</a:t>
            </a:r>
            <a:r>
              <a:rPr sz="2500" dirty="0" err="1">
                <a:latin typeface="+mn-lt"/>
              </a:rPr>
              <a:t>Antol</a:t>
            </a:r>
            <a:r>
              <a:rPr sz="2500" dirty="0">
                <a:latin typeface="+mn-lt"/>
              </a:rPr>
              <a:t> et al., ICCV15]</a:t>
            </a:r>
          </a:p>
          <a:p>
            <a:pPr marL="160729" indent="-160729" algn="l">
              <a:spcBef>
                <a:spcPts val="1406"/>
              </a:spcBef>
              <a:buSzPct val="100000"/>
              <a:buChar char="•"/>
              <a:defRPr>
                <a:latin typeface="Roboto Regular"/>
                <a:ea typeface="Roboto Regular"/>
                <a:cs typeface="Roboto Regular"/>
                <a:sym typeface="Roboto Regular"/>
              </a:defRPr>
            </a:pPr>
            <a:r>
              <a:rPr sz="2500" dirty="0">
                <a:latin typeface="+mn-lt"/>
              </a:rPr>
              <a:t>58k training I-Q pairs</a:t>
            </a:r>
          </a:p>
          <a:p>
            <a:pPr marL="160729" indent="-160729" algn="l">
              <a:spcBef>
                <a:spcPts val="1406"/>
              </a:spcBef>
              <a:buSzPct val="100000"/>
              <a:buChar char="•"/>
              <a:defRPr>
                <a:latin typeface="Roboto Regular"/>
                <a:ea typeface="Roboto Regular"/>
                <a:cs typeface="Roboto Regular"/>
                <a:sym typeface="Roboto Regular"/>
              </a:defRPr>
            </a:pPr>
            <a:r>
              <a:rPr sz="2500" dirty="0">
                <a:latin typeface="+mn-lt"/>
              </a:rPr>
              <a:t>1.4k validation I-Q pairs (3 maps per question)</a:t>
            </a:r>
          </a:p>
        </p:txBody>
      </p:sp>
      <p:sp>
        <p:nvSpPr>
          <p:cNvPr id="254" name="Shape 25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40</a:t>
            </a:fld>
            <a:endParaRPr/>
          </a:p>
        </p:txBody>
      </p:sp>
      <p:sp>
        <p:nvSpPr>
          <p:cNvPr id="6"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VQA-HAT (Human </a:t>
            </a:r>
            <a:r>
              <a:rPr lang="en-US" dirty="0" err="1"/>
              <a:t>ATtention</a:t>
            </a:r>
            <a:r>
              <a:rPr lang="en-US" dirty="0"/>
              <a:t>)</a:t>
            </a:r>
          </a:p>
        </p:txBody>
      </p:sp>
      <p:sp>
        <p:nvSpPr>
          <p:cNvPr id="5" name="TextBox 4"/>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711589683"/>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41</a:t>
            </a:fld>
            <a:endParaRPr/>
          </a:p>
        </p:txBody>
      </p:sp>
      <p:pic>
        <p:nvPicPr>
          <p:cNvPr id="258" name="cluster (3).png"/>
          <p:cNvPicPr>
            <a:picLocks noChangeAspect="1"/>
          </p:cNvPicPr>
          <p:nvPr/>
        </p:nvPicPr>
        <p:blipFill>
          <a:blip r:embed="rId2">
            <a:extLst/>
          </a:blip>
          <a:stretch>
            <a:fillRect/>
          </a:stretch>
        </p:blipFill>
        <p:spPr>
          <a:xfrm>
            <a:off x="-95250" y="1440191"/>
            <a:ext cx="9144001" cy="4507260"/>
          </a:xfrm>
          <a:prstGeom prst="rect">
            <a:avLst/>
          </a:prstGeom>
          <a:ln w="12700">
            <a:miter lim="400000"/>
          </a:ln>
        </p:spPr>
      </p:pic>
      <p:sp>
        <p:nvSpPr>
          <p:cNvPr id="6"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VQA-HAT (Human </a:t>
            </a:r>
            <a:r>
              <a:rPr lang="en-US" dirty="0" err="1"/>
              <a:t>ATtention</a:t>
            </a:r>
            <a:r>
              <a:rPr lang="en-US" dirty="0"/>
              <a:t>)</a:t>
            </a:r>
          </a:p>
        </p:txBody>
      </p:sp>
      <p:sp>
        <p:nvSpPr>
          <p:cNvPr id="5" name="TextBox 4"/>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1157327991"/>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42</a:t>
            </a:fld>
            <a:endParaRPr/>
          </a:p>
        </p:txBody>
      </p:sp>
      <p:pic>
        <p:nvPicPr>
          <p:cNvPr id="262" name="cluster_top (2).png"/>
          <p:cNvPicPr>
            <a:picLocks noChangeAspect="1"/>
          </p:cNvPicPr>
          <p:nvPr/>
        </p:nvPicPr>
        <p:blipFill>
          <a:blip r:embed="rId2">
            <a:extLst/>
          </a:blip>
          <a:stretch>
            <a:fillRect/>
          </a:stretch>
        </p:blipFill>
        <p:spPr>
          <a:xfrm>
            <a:off x="-95250" y="1440191"/>
            <a:ext cx="9144001" cy="4507260"/>
          </a:xfrm>
          <a:prstGeom prst="rect">
            <a:avLst/>
          </a:prstGeom>
          <a:ln w="12700">
            <a:miter lim="400000"/>
          </a:ln>
        </p:spPr>
      </p:pic>
      <p:sp>
        <p:nvSpPr>
          <p:cNvPr id="6"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VQA-HAT (Human </a:t>
            </a:r>
            <a:r>
              <a:rPr lang="en-US" dirty="0" err="1"/>
              <a:t>ATtention</a:t>
            </a:r>
            <a:r>
              <a:rPr lang="en-US" dirty="0"/>
              <a:t>)</a:t>
            </a:r>
          </a:p>
        </p:txBody>
      </p:sp>
      <p:sp>
        <p:nvSpPr>
          <p:cNvPr id="5" name="TextBox 4"/>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1452153858"/>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43</a:t>
            </a:fld>
            <a:endParaRPr/>
          </a:p>
        </p:txBody>
      </p:sp>
      <p:pic>
        <p:nvPicPr>
          <p:cNvPr id="266" name="cluster_bottom (1).png"/>
          <p:cNvPicPr>
            <a:picLocks noChangeAspect="1"/>
          </p:cNvPicPr>
          <p:nvPr/>
        </p:nvPicPr>
        <p:blipFill>
          <a:blip r:embed="rId2">
            <a:extLst/>
          </a:blip>
          <a:stretch>
            <a:fillRect/>
          </a:stretch>
        </p:blipFill>
        <p:spPr>
          <a:xfrm>
            <a:off x="-95250" y="1440191"/>
            <a:ext cx="9144001" cy="4507260"/>
          </a:xfrm>
          <a:prstGeom prst="rect">
            <a:avLst/>
          </a:prstGeom>
          <a:ln w="12700">
            <a:miter lim="400000"/>
          </a:ln>
        </p:spPr>
      </p:pic>
      <p:sp>
        <p:nvSpPr>
          <p:cNvPr id="6"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VQA-HAT (Human </a:t>
            </a:r>
            <a:r>
              <a:rPr lang="en-US" dirty="0" err="1"/>
              <a:t>ATtention</a:t>
            </a:r>
            <a:r>
              <a:rPr lang="en-US" dirty="0"/>
              <a:t>)</a:t>
            </a:r>
          </a:p>
        </p:txBody>
      </p:sp>
      <p:sp>
        <p:nvSpPr>
          <p:cNvPr id="5" name="TextBox 4"/>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198243251"/>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p:nvPr/>
        </p:nvSpPr>
        <p:spPr>
          <a:xfrm>
            <a:off x="491249" y="2320003"/>
            <a:ext cx="8161502" cy="1241683"/>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p>
            <a:pPr>
              <a:spcBef>
                <a:spcPts val="0"/>
              </a:spcBef>
              <a:defRPr sz="5000">
                <a:latin typeface="Roboto Regular"/>
                <a:ea typeface="Roboto Regular"/>
                <a:cs typeface="Roboto Regular"/>
                <a:sym typeface="Roboto Regular"/>
              </a:defRPr>
            </a:pPr>
            <a:r>
              <a:rPr sz="3800" dirty="0">
                <a:latin typeface="+mn-lt"/>
              </a:rPr>
              <a:t>Do deep neural networks</a:t>
            </a:r>
            <a:r>
              <a:rPr lang="en-US" sz="3800" dirty="0">
                <a:latin typeface="+mn-lt"/>
              </a:rPr>
              <a:t> </a:t>
            </a:r>
            <a:r>
              <a:rPr sz="3800" dirty="0">
                <a:latin typeface="+mn-lt"/>
              </a:rPr>
              <a:t>‘look at’</a:t>
            </a:r>
            <a:endParaRPr lang="en-US" sz="3800" dirty="0">
              <a:latin typeface="+mn-lt"/>
            </a:endParaRPr>
          </a:p>
          <a:p>
            <a:pPr>
              <a:spcBef>
                <a:spcPts val="0"/>
              </a:spcBef>
              <a:defRPr sz="5000">
                <a:latin typeface="Roboto Regular"/>
                <a:ea typeface="Roboto Regular"/>
                <a:cs typeface="Roboto Regular"/>
                <a:sym typeface="Roboto Regular"/>
              </a:defRPr>
            </a:pPr>
            <a:r>
              <a:rPr sz="3800" dirty="0">
                <a:latin typeface="+mn-lt"/>
              </a:rPr>
              <a:t>the same regions as humans?</a:t>
            </a:r>
          </a:p>
        </p:txBody>
      </p:sp>
    </p:spTree>
    <p:extLst>
      <p:ext uri="{BB962C8B-B14F-4D97-AF65-F5344CB8AC3E}">
        <p14:creationId xmlns:p14="http://schemas.microsoft.com/office/powerpoint/2010/main" val="1127183060"/>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p:nvPr/>
        </p:nvSpPr>
        <p:spPr>
          <a:xfrm>
            <a:off x="517616" y="1454050"/>
            <a:ext cx="3660858" cy="46166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spAutoFit/>
          </a:bodyPr>
          <a:lstStyle>
            <a:lvl1pPr marL="228600" indent="-228600" algn="l">
              <a:spcBef>
                <a:spcPts val="2000"/>
              </a:spcBef>
              <a:buSzPct val="100000"/>
              <a:buChar char="•"/>
              <a:defRPr>
                <a:latin typeface="Roboto Regular"/>
                <a:ea typeface="Roboto Regular"/>
                <a:cs typeface="Roboto Regular"/>
                <a:sym typeface="Roboto Regular"/>
              </a:defRPr>
            </a:lvl1pPr>
          </a:lstStyle>
          <a:p>
            <a:r>
              <a:rPr sz="2500" dirty="0">
                <a:latin typeface="+mn-lt"/>
              </a:rPr>
              <a:t>Metric: Rank correlation</a:t>
            </a:r>
          </a:p>
        </p:txBody>
      </p:sp>
      <p:sp>
        <p:nvSpPr>
          <p:cNvPr id="273" name="Shape 27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45</a:t>
            </a:fld>
            <a:endParaRPr/>
          </a:p>
        </p:txBody>
      </p:sp>
      <p:sp>
        <p:nvSpPr>
          <p:cNvPr id="7"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smtClean="0"/>
              <a:t>Evaluating attention maps</a:t>
            </a:r>
            <a:endParaRPr lang="en-US" dirty="0"/>
          </a:p>
        </p:txBody>
      </p:sp>
      <p:sp>
        <p:nvSpPr>
          <p:cNvPr id="5" name="TextBox 4"/>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990355222"/>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46</a:t>
            </a:fld>
            <a:endParaRPr/>
          </a:p>
        </p:txBody>
      </p:sp>
      <p:pic>
        <p:nvPicPr>
          <p:cNvPr id="278" name="504850_san2.png"/>
          <p:cNvPicPr>
            <a:picLocks noChangeAspect="1"/>
          </p:cNvPicPr>
          <p:nvPr/>
        </p:nvPicPr>
        <p:blipFill>
          <a:blip r:embed="rId2">
            <a:extLst/>
          </a:blip>
          <a:stretch>
            <a:fillRect/>
          </a:stretch>
        </p:blipFill>
        <p:spPr>
          <a:xfrm>
            <a:off x="5709907" y="2997447"/>
            <a:ext cx="2024063" cy="1518048"/>
          </a:xfrm>
          <a:prstGeom prst="rect">
            <a:avLst/>
          </a:prstGeom>
          <a:ln w="12700">
            <a:miter lim="400000"/>
          </a:ln>
        </p:spPr>
      </p:pic>
      <p:pic>
        <p:nvPicPr>
          <p:cNvPr id="279" name="504850.png"/>
          <p:cNvPicPr>
            <a:picLocks noChangeAspect="1"/>
          </p:cNvPicPr>
          <p:nvPr/>
        </p:nvPicPr>
        <p:blipFill>
          <a:blip r:embed="rId3">
            <a:extLst/>
          </a:blip>
          <a:stretch>
            <a:fillRect/>
          </a:stretch>
        </p:blipFill>
        <p:spPr>
          <a:xfrm>
            <a:off x="621956" y="2417017"/>
            <a:ext cx="3571876" cy="2678907"/>
          </a:xfrm>
          <a:prstGeom prst="rect">
            <a:avLst/>
          </a:prstGeom>
          <a:ln w="12700">
            <a:miter lim="400000"/>
          </a:ln>
        </p:spPr>
      </p:pic>
      <p:sp>
        <p:nvSpPr>
          <p:cNvPr id="280" name="Shape 280"/>
          <p:cNvSpPr/>
          <p:nvPr/>
        </p:nvSpPr>
        <p:spPr>
          <a:xfrm>
            <a:off x="1295477" y="5282031"/>
            <a:ext cx="2441597" cy="461665"/>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spAutoFit/>
          </a:bodyPr>
          <a:lstStyle>
            <a:lvl1pPr>
              <a:defRPr>
                <a:latin typeface="Roboto Regular"/>
                <a:ea typeface="Roboto Regular"/>
                <a:cs typeface="Roboto Regular"/>
                <a:sym typeface="Roboto Regular"/>
              </a:defRPr>
            </a:lvl1pPr>
          </a:lstStyle>
          <a:p>
            <a:r>
              <a:rPr sz="2500" dirty="0">
                <a:latin typeface="+mn-lt"/>
              </a:rPr>
              <a:t>Attention map 1</a:t>
            </a:r>
          </a:p>
        </p:txBody>
      </p:sp>
      <p:sp>
        <p:nvSpPr>
          <p:cNvPr id="281" name="Shape 281"/>
          <p:cNvSpPr/>
          <p:nvPr/>
        </p:nvSpPr>
        <p:spPr>
          <a:xfrm>
            <a:off x="5625703" y="5282031"/>
            <a:ext cx="2464594" cy="461665"/>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spAutoFit/>
          </a:bodyPr>
          <a:lstStyle>
            <a:lvl1pPr>
              <a:defRPr>
                <a:latin typeface="Roboto Regular"/>
                <a:ea typeface="Roboto Regular"/>
                <a:cs typeface="Roboto Regular"/>
                <a:sym typeface="Roboto Regular"/>
              </a:defRPr>
            </a:lvl1pPr>
          </a:lstStyle>
          <a:p>
            <a:r>
              <a:rPr sz="2500" dirty="0">
                <a:latin typeface="+mn-lt"/>
              </a:rPr>
              <a:t>Attention map 2</a:t>
            </a:r>
          </a:p>
        </p:txBody>
      </p:sp>
      <p:sp>
        <p:nvSpPr>
          <p:cNvPr id="9" name="Shape 272"/>
          <p:cNvSpPr/>
          <p:nvPr/>
        </p:nvSpPr>
        <p:spPr>
          <a:xfrm>
            <a:off x="517616" y="1454050"/>
            <a:ext cx="3660858" cy="46166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spAutoFit/>
          </a:bodyPr>
          <a:lstStyle>
            <a:lvl1pPr marL="228600" indent="-228600" algn="l">
              <a:spcBef>
                <a:spcPts val="2000"/>
              </a:spcBef>
              <a:buSzPct val="100000"/>
              <a:buChar char="•"/>
              <a:defRPr>
                <a:latin typeface="Roboto Regular"/>
                <a:ea typeface="Roboto Regular"/>
                <a:cs typeface="Roboto Regular"/>
                <a:sym typeface="Roboto Regular"/>
              </a:defRPr>
            </a:lvl1pPr>
          </a:lstStyle>
          <a:p>
            <a:r>
              <a:rPr sz="2500" dirty="0">
                <a:latin typeface="+mn-lt"/>
              </a:rPr>
              <a:t>Metric: Rank correlation</a:t>
            </a:r>
          </a:p>
        </p:txBody>
      </p:sp>
      <p:sp>
        <p:nvSpPr>
          <p:cNvPr id="10" name="Title 1"/>
          <p:cNvSpPr>
            <a:spLocks noGrp="1"/>
          </p:cNvSpPr>
          <p:nvPr>
            <p:ph type="title"/>
          </p:nvPr>
        </p:nvSpPr>
        <p:spPr>
          <a:xfrm>
            <a:off x="685800" y="228600"/>
            <a:ext cx="7772400" cy="685800"/>
          </a:xfrm>
        </p:spPr>
        <p:txBody>
          <a:bodyPr/>
          <a:lstStyle/>
          <a:p>
            <a:r>
              <a:rPr lang="en-US" dirty="0"/>
              <a:t>Evaluating attention maps</a:t>
            </a:r>
          </a:p>
        </p:txBody>
      </p:sp>
      <p:sp>
        <p:nvSpPr>
          <p:cNvPr id="11" name="TextBox 10"/>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1901951904"/>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47</a:t>
            </a:fld>
            <a:endParaRPr/>
          </a:p>
        </p:txBody>
      </p:sp>
      <p:sp>
        <p:nvSpPr>
          <p:cNvPr id="286" name="Shape 286"/>
          <p:cNvSpPr/>
          <p:nvPr/>
        </p:nvSpPr>
        <p:spPr>
          <a:xfrm>
            <a:off x="2106736" y="5282031"/>
            <a:ext cx="4930529" cy="46166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spAutoFit/>
          </a:bodyPr>
          <a:lstStyle>
            <a:lvl1pPr>
              <a:defRPr>
                <a:latin typeface="Roboto Regular"/>
                <a:ea typeface="Roboto Regular"/>
                <a:cs typeface="Roboto Regular"/>
                <a:sym typeface="Roboto Regular"/>
              </a:defRPr>
            </a:lvl1pPr>
          </a:lstStyle>
          <a:p>
            <a:pPr algn="ctr"/>
            <a:r>
              <a:rPr sz="2500" dirty="0">
                <a:latin typeface="+mn-lt"/>
              </a:rPr>
              <a:t>Scale to same size</a:t>
            </a:r>
          </a:p>
        </p:txBody>
      </p:sp>
      <p:pic>
        <p:nvPicPr>
          <p:cNvPr id="287" name="504850.png"/>
          <p:cNvPicPr>
            <a:picLocks noChangeAspect="1"/>
          </p:cNvPicPr>
          <p:nvPr/>
        </p:nvPicPr>
        <p:blipFill>
          <a:blip r:embed="rId2">
            <a:extLst/>
          </a:blip>
          <a:stretch>
            <a:fillRect/>
          </a:stretch>
        </p:blipFill>
        <p:spPr>
          <a:xfrm>
            <a:off x="621956" y="2417017"/>
            <a:ext cx="3571876" cy="2678907"/>
          </a:xfrm>
          <a:prstGeom prst="rect">
            <a:avLst/>
          </a:prstGeom>
          <a:ln w="12700">
            <a:miter lim="400000"/>
          </a:ln>
        </p:spPr>
      </p:pic>
      <p:pic>
        <p:nvPicPr>
          <p:cNvPr id="288" name="504850_san2.png"/>
          <p:cNvPicPr>
            <a:picLocks noChangeAspect="1"/>
          </p:cNvPicPr>
          <p:nvPr/>
        </p:nvPicPr>
        <p:blipFill>
          <a:blip r:embed="rId3">
            <a:extLst/>
          </a:blip>
          <a:stretch>
            <a:fillRect/>
          </a:stretch>
        </p:blipFill>
        <p:spPr>
          <a:xfrm>
            <a:off x="5709907" y="2997447"/>
            <a:ext cx="2024063" cy="1518048"/>
          </a:xfrm>
          <a:prstGeom prst="rect">
            <a:avLst/>
          </a:prstGeom>
          <a:ln w="12700">
            <a:miter lim="400000"/>
          </a:ln>
        </p:spPr>
      </p:pic>
      <p:sp>
        <p:nvSpPr>
          <p:cNvPr id="8" name="Shape 272"/>
          <p:cNvSpPr/>
          <p:nvPr/>
        </p:nvSpPr>
        <p:spPr>
          <a:xfrm>
            <a:off x="517616" y="1454050"/>
            <a:ext cx="3660858" cy="46166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spAutoFit/>
          </a:bodyPr>
          <a:lstStyle>
            <a:lvl1pPr marL="228600" indent="-228600" algn="l">
              <a:spcBef>
                <a:spcPts val="2000"/>
              </a:spcBef>
              <a:buSzPct val="100000"/>
              <a:buChar char="•"/>
              <a:defRPr>
                <a:latin typeface="Roboto Regular"/>
                <a:ea typeface="Roboto Regular"/>
                <a:cs typeface="Roboto Regular"/>
                <a:sym typeface="Roboto Regular"/>
              </a:defRPr>
            </a:lvl1pPr>
          </a:lstStyle>
          <a:p>
            <a:r>
              <a:rPr sz="2500" dirty="0">
                <a:latin typeface="+mn-lt"/>
              </a:rPr>
              <a:t>Metric: Rank correlation</a:t>
            </a:r>
          </a:p>
        </p:txBody>
      </p:sp>
      <p:sp>
        <p:nvSpPr>
          <p:cNvPr id="9" name="Title 1"/>
          <p:cNvSpPr>
            <a:spLocks noGrp="1"/>
          </p:cNvSpPr>
          <p:nvPr>
            <p:ph type="title"/>
          </p:nvPr>
        </p:nvSpPr>
        <p:spPr>
          <a:xfrm>
            <a:off x="685800" y="228600"/>
            <a:ext cx="7772400" cy="685800"/>
          </a:xfrm>
        </p:spPr>
        <p:txBody>
          <a:bodyPr/>
          <a:lstStyle/>
          <a:p>
            <a:r>
              <a:rPr lang="en-US" dirty="0"/>
              <a:t>Evaluating attention maps</a:t>
            </a:r>
          </a:p>
        </p:txBody>
      </p:sp>
      <p:sp>
        <p:nvSpPr>
          <p:cNvPr id="10" name="TextBox 9"/>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811564933"/>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6" presetClass="emph" presetSubtype="0" decel="50000" fill="hold" grpId="0" nodeType="afterEffect">
                                  <p:stCondLst>
                                    <p:cond delay="0"/>
                                  </p:stCondLst>
                                  <p:childTnLst>
                                    <p:animScale>
                                      <p:cBhvr>
                                        <p:cTn id="6" dur="499" fill="hold"/>
                                        <p:tgtEl>
                                          <p:spTgt spid="288"/>
                                        </p:tgtEl>
                                      </p:cBhvr>
                                      <p:by x="176470" y="17647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 grpId="0"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48</a:t>
            </a:fld>
            <a:endParaRPr/>
          </a:p>
        </p:txBody>
      </p:sp>
      <p:graphicFrame>
        <p:nvGraphicFramePr>
          <p:cNvPr id="293" name="Table 293"/>
          <p:cNvGraphicFramePr/>
          <p:nvPr/>
        </p:nvGraphicFramePr>
        <p:xfrm>
          <a:off x="621201" y="2424374"/>
          <a:ext cx="3573384" cy="2682051"/>
        </p:xfrm>
        <a:graphic>
          <a:graphicData uri="http://schemas.openxmlformats.org/drawingml/2006/table">
            <a:tbl>
              <a:tblPr/>
              <a:tblGrid>
                <a:gridCol w="1191128"/>
                <a:gridCol w="1191128"/>
                <a:gridCol w="1191128"/>
              </a:tblGrid>
              <a:tr h="894017">
                <a:tc>
                  <a:txBody>
                    <a:bodyPr/>
                    <a:lstStyle/>
                    <a:p>
                      <a:pPr defTabSz="914400"/>
                      <a:r>
                        <a:rPr sz="2100" b="1">
                          <a:latin typeface="Helvetica"/>
                          <a:ea typeface="Helvetica"/>
                          <a:cs typeface="Helvetica"/>
                          <a:sym typeface="Helvetica"/>
                        </a:rPr>
                        <a:t>0</a:t>
                      </a:r>
                    </a:p>
                  </a:txBody>
                  <a:tcPr marL="35719" marR="35719" marT="35719" marB="35719" anchor="ctr" horzOverflow="overflow">
                    <a:lnL w="12700">
                      <a:solidFill>
                        <a:srgbClr val="000000"/>
                      </a:solidFill>
                      <a:miter lim="400000"/>
                    </a:lnL>
                    <a:lnT w="12700">
                      <a:solidFill>
                        <a:srgbClr val="000000"/>
                      </a:solidFill>
                      <a:miter lim="400000"/>
                    </a:lnT>
                    <a:noFill/>
                  </a:tcPr>
                </a:tc>
                <a:tc>
                  <a:txBody>
                    <a:bodyPr/>
                    <a:lstStyle/>
                    <a:p>
                      <a:pPr defTabSz="914400"/>
                      <a:r>
                        <a:rPr sz="2100" b="1">
                          <a:latin typeface="Helvetica"/>
                          <a:ea typeface="Helvetica"/>
                          <a:cs typeface="Helvetica"/>
                          <a:sym typeface="Helvetica"/>
                        </a:rPr>
                        <a:t>0</a:t>
                      </a:r>
                    </a:p>
                  </a:txBody>
                  <a:tcPr marL="35719" marR="35719" marT="35719" marB="35719" anchor="ctr" horzOverflow="overflow">
                    <a:lnT w="12700">
                      <a:solidFill>
                        <a:srgbClr val="000000"/>
                      </a:solidFill>
                      <a:miter lim="400000"/>
                    </a:lnT>
                    <a:noFill/>
                  </a:tcPr>
                </a:tc>
                <a:tc>
                  <a:txBody>
                    <a:bodyPr/>
                    <a:lstStyle/>
                    <a:p>
                      <a:pPr defTabSz="914400"/>
                      <a:r>
                        <a:rPr sz="2100" b="1">
                          <a:latin typeface="Helvetica"/>
                          <a:ea typeface="Helvetica"/>
                          <a:cs typeface="Helvetica"/>
                          <a:sym typeface="Helvetica"/>
                        </a:rPr>
                        <a:t>0</a:t>
                      </a:r>
                    </a:p>
                  </a:txBody>
                  <a:tcPr marL="35719" marR="35719" marT="35719" marB="35719" anchor="ctr" horzOverflow="overflow">
                    <a:lnT w="12700">
                      <a:solidFill>
                        <a:srgbClr val="000000"/>
                      </a:solidFill>
                      <a:miter lim="400000"/>
                    </a:lnT>
                    <a:noFill/>
                  </a:tcPr>
                </a:tc>
              </a:tr>
              <a:tr h="894017">
                <a:tc>
                  <a:txBody>
                    <a:bodyPr/>
                    <a:lstStyle/>
                    <a:p>
                      <a:pPr defTabSz="914400"/>
                      <a:r>
                        <a:rPr sz="2100" b="1">
                          <a:latin typeface="Helvetica"/>
                          <a:ea typeface="Helvetica"/>
                          <a:cs typeface="Helvetica"/>
                          <a:sym typeface="Helvetica"/>
                        </a:rPr>
                        <a:t>0</a:t>
                      </a:r>
                    </a:p>
                  </a:txBody>
                  <a:tcPr marL="35719" marR="35719" marT="35719" marB="35719" anchor="ctr" horzOverflow="overflow">
                    <a:lnL w="12700">
                      <a:solidFill>
                        <a:srgbClr val="000000"/>
                      </a:solidFill>
                      <a:miter lim="400000"/>
                    </a:lnL>
                    <a:noFill/>
                  </a:tcPr>
                </a:tc>
                <a:tc>
                  <a:txBody>
                    <a:bodyPr/>
                    <a:lstStyle/>
                    <a:p>
                      <a:pPr defTabSz="914400"/>
                      <a:r>
                        <a:rPr sz="2100" b="1">
                          <a:latin typeface="Helvetica"/>
                          <a:ea typeface="Helvetica"/>
                          <a:cs typeface="Helvetica"/>
                          <a:sym typeface="Helvetica"/>
                        </a:rPr>
                        <a:t>200</a:t>
                      </a:r>
                    </a:p>
                  </a:txBody>
                  <a:tcPr marL="35719" marR="35719" marT="35719" marB="35719" anchor="ctr" horzOverflow="overflow">
                    <a:noFill/>
                  </a:tcPr>
                </a:tc>
                <a:tc>
                  <a:txBody>
                    <a:bodyPr/>
                    <a:lstStyle/>
                    <a:p>
                      <a:pPr defTabSz="914400"/>
                      <a:r>
                        <a:rPr sz="2100" b="1">
                          <a:latin typeface="Helvetica"/>
                          <a:ea typeface="Helvetica"/>
                          <a:cs typeface="Helvetica"/>
                          <a:sym typeface="Helvetica"/>
                        </a:rPr>
                        <a:t>100</a:t>
                      </a:r>
                    </a:p>
                  </a:txBody>
                  <a:tcPr marL="35719" marR="35719" marT="35719" marB="35719" anchor="ctr" horzOverflow="overflow">
                    <a:noFill/>
                  </a:tcPr>
                </a:tc>
              </a:tr>
              <a:tr h="894017">
                <a:tc>
                  <a:txBody>
                    <a:bodyPr/>
                    <a:lstStyle/>
                    <a:p>
                      <a:pPr defTabSz="914400"/>
                      <a:r>
                        <a:rPr sz="2100" b="1">
                          <a:latin typeface="Helvetica"/>
                          <a:ea typeface="Helvetica"/>
                          <a:cs typeface="Helvetica"/>
                          <a:sym typeface="Helvetica"/>
                        </a:rPr>
                        <a:t>0</a:t>
                      </a:r>
                    </a:p>
                  </a:txBody>
                  <a:tcPr marL="35719" marR="35719" marT="35719" marB="35719" anchor="ctr" horzOverflow="overflow">
                    <a:lnL w="12700">
                      <a:solidFill>
                        <a:srgbClr val="000000"/>
                      </a:solidFill>
                      <a:miter lim="400000"/>
                    </a:lnL>
                    <a:noFill/>
                  </a:tcPr>
                </a:tc>
                <a:tc>
                  <a:txBody>
                    <a:bodyPr/>
                    <a:lstStyle/>
                    <a:p>
                      <a:pPr defTabSz="914400"/>
                      <a:r>
                        <a:rPr sz="2100" b="1">
                          <a:latin typeface="Helvetica"/>
                          <a:ea typeface="Helvetica"/>
                          <a:cs typeface="Helvetica"/>
                          <a:sym typeface="Helvetica"/>
                        </a:rPr>
                        <a:t>150</a:t>
                      </a:r>
                    </a:p>
                  </a:txBody>
                  <a:tcPr marL="35719" marR="35719" marT="35719" marB="35719" anchor="ctr" horzOverflow="overflow">
                    <a:noFill/>
                  </a:tcPr>
                </a:tc>
                <a:tc>
                  <a:txBody>
                    <a:bodyPr/>
                    <a:lstStyle/>
                    <a:p>
                      <a:pPr defTabSz="914400"/>
                      <a:r>
                        <a:rPr sz="2100" b="1">
                          <a:latin typeface="Helvetica"/>
                          <a:ea typeface="Helvetica"/>
                          <a:cs typeface="Helvetica"/>
                          <a:sym typeface="Helvetica"/>
                        </a:rPr>
                        <a:t>120</a:t>
                      </a:r>
                    </a:p>
                  </a:txBody>
                  <a:tcPr marL="35719" marR="35719" marT="35719" marB="35719" anchor="ctr" horzOverflow="overflow">
                    <a:noFill/>
                  </a:tcPr>
                </a:tc>
              </a:tr>
            </a:tbl>
          </a:graphicData>
        </a:graphic>
      </p:graphicFrame>
      <p:graphicFrame>
        <p:nvGraphicFramePr>
          <p:cNvPr id="294" name="Table 294"/>
          <p:cNvGraphicFramePr/>
          <p:nvPr/>
        </p:nvGraphicFramePr>
        <p:xfrm>
          <a:off x="4936890" y="2424374"/>
          <a:ext cx="3573384" cy="2682051"/>
        </p:xfrm>
        <a:graphic>
          <a:graphicData uri="http://schemas.openxmlformats.org/drawingml/2006/table">
            <a:tbl>
              <a:tblPr/>
              <a:tblGrid>
                <a:gridCol w="1191128"/>
                <a:gridCol w="1191128"/>
                <a:gridCol w="1191128"/>
              </a:tblGrid>
              <a:tr h="894017">
                <a:tc>
                  <a:txBody>
                    <a:bodyPr/>
                    <a:lstStyle/>
                    <a:p>
                      <a:pPr defTabSz="914400"/>
                      <a:r>
                        <a:rPr sz="1800" b="1">
                          <a:latin typeface="Helvetica"/>
                          <a:ea typeface="Helvetica"/>
                          <a:cs typeface="Helvetica"/>
                          <a:sym typeface="Helvetica"/>
                        </a:rPr>
                        <a:t>0</a:t>
                      </a:r>
                    </a:p>
                  </a:txBody>
                  <a:tcPr marL="35719" marR="35719" marT="35719" marB="35719" anchor="ctr" horzOverflow="overflow">
                    <a:lnL w="12700">
                      <a:solidFill>
                        <a:srgbClr val="000000"/>
                      </a:solidFill>
                      <a:miter lim="400000"/>
                    </a:lnL>
                    <a:lnT w="12700">
                      <a:solidFill>
                        <a:srgbClr val="000000"/>
                      </a:solidFill>
                      <a:miter lim="400000"/>
                    </a:lnT>
                    <a:noFill/>
                  </a:tcPr>
                </a:tc>
                <a:tc>
                  <a:txBody>
                    <a:bodyPr/>
                    <a:lstStyle/>
                    <a:p>
                      <a:pPr defTabSz="914400"/>
                      <a:r>
                        <a:rPr sz="1800" b="1">
                          <a:latin typeface="Helvetica"/>
                          <a:ea typeface="Helvetica"/>
                          <a:cs typeface="Helvetica"/>
                          <a:sym typeface="Helvetica"/>
                        </a:rPr>
                        <a:t>0</a:t>
                      </a:r>
                    </a:p>
                  </a:txBody>
                  <a:tcPr marL="35719" marR="35719" marT="35719" marB="35719" anchor="ctr" horzOverflow="overflow">
                    <a:lnT w="12700">
                      <a:solidFill>
                        <a:srgbClr val="000000"/>
                      </a:solidFill>
                      <a:miter lim="400000"/>
                    </a:lnT>
                    <a:noFill/>
                  </a:tcPr>
                </a:tc>
                <a:tc>
                  <a:txBody>
                    <a:bodyPr/>
                    <a:lstStyle/>
                    <a:p>
                      <a:pPr defTabSz="914400"/>
                      <a:r>
                        <a:rPr sz="1800" b="1">
                          <a:latin typeface="Helvetica"/>
                          <a:ea typeface="Helvetica"/>
                          <a:cs typeface="Helvetica"/>
                          <a:sym typeface="Helvetica"/>
                        </a:rPr>
                        <a:t>0</a:t>
                      </a:r>
                    </a:p>
                  </a:txBody>
                  <a:tcPr marL="35719" marR="35719" marT="35719" marB="35719" anchor="ctr" horzOverflow="overflow">
                    <a:lnT w="12700">
                      <a:solidFill>
                        <a:srgbClr val="000000"/>
                      </a:solidFill>
                      <a:miter lim="400000"/>
                    </a:lnT>
                    <a:noFill/>
                  </a:tcPr>
                </a:tc>
              </a:tr>
              <a:tr h="894017">
                <a:tc>
                  <a:txBody>
                    <a:bodyPr/>
                    <a:lstStyle/>
                    <a:p>
                      <a:pPr defTabSz="914400"/>
                      <a:r>
                        <a:rPr sz="1800" b="1">
                          <a:latin typeface="Helvetica"/>
                          <a:ea typeface="Helvetica"/>
                          <a:cs typeface="Helvetica"/>
                          <a:sym typeface="Helvetica"/>
                        </a:rPr>
                        <a:t>0</a:t>
                      </a:r>
                    </a:p>
                  </a:txBody>
                  <a:tcPr marL="35719" marR="35719" marT="35719" marB="35719" anchor="ctr" horzOverflow="overflow">
                    <a:lnL w="12700">
                      <a:solidFill>
                        <a:srgbClr val="000000"/>
                      </a:solidFill>
                      <a:miter lim="400000"/>
                    </a:lnL>
                    <a:noFill/>
                  </a:tcPr>
                </a:tc>
                <a:tc>
                  <a:txBody>
                    <a:bodyPr/>
                    <a:lstStyle/>
                    <a:p>
                      <a:pPr defTabSz="914400"/>
                      <a:r>
                        <a:rPr sz="1800" b="1">
                          <a:latin typeface="Helvetica"/>
                          <a:ea typeface="Helvetica"/>
                          <a:cs typeface="Helvetica"/>
                          <a:sym typeface="Helvetica"/>
                        </a:rPr>
                        <a:t>240</a:t>
                      </a:r>
                    </a:p>
                  </a:txBody>
                  <a:tcPr marL="35719" marR="35719" marT="35719" marB="35719" anchor="ctr" horzOverflow="overflow">
                    <a:noFill/>
                  </a:tcPr>
                </a:tc>
                <a:tc>
                  <a:txBody>
                    <a:bodyPr/>
                    <a:lstStyle/>
                    <a:p>
                      <a:pPr defTabSz="914400"/>
                      <a:r>
                        <a:rPr sz="1800" b="1">
                          <a:latin typeface="Helvetica"/>
                          <a:ea typeface="Helvetica"/>
                          <a:cs typeface="Helvetica"/>
                          <a:sym typeface="Helvetica"/>
                        </a:rPr>
                        <a:t>170</a:t>
                      </a:r>
                    </a:p>
                  </a:txBody>
                  <a:tcPr marL="35719" marR="35719" marT="35719" marB="35719" anchor="ctr" horzOverflow="overflow">
                    <a:noFill/>
                  </a:tcPr>
                </a:tc>
              </a:tr>
              <a:tr h="894017">
                <a:tc>
                  <a:txBody>
                    <a:bodyPr/>
                    <a:lstStyle/>
                    <a:p>
                      <a:pPr defTabSz="914400"/>
                      <a:r>
                        <a:rPr sz="1800" b="1">
                          <a:latin typeface="Helvetica"/>
                          <a:ea typeface="Helvetica"/>
                          <a:cs typeface="Helvetica"/>
                          <a:sym typeface="Helvetica"/>
                        </a:rPr>
                        <a:t>0</a:t>
                      </a:r>
                    </a:p>
                  </a:txBody>
                  <a:tcPr marL="35719" marR="35719" marT="35719" marB="35719" anchor="ctr" horzOverflow="overflow">
                    <a:lnL w="12700">
                      <a:solidFill>
                        <a:srgbClr val="000000"/>
                      </a:solidFill>
                      <a:miter lim="400000"/>
                    </a:lnL>
                    <a:noFill/>
                  </a:tcPr>
                </a:tc>
                <a:tc>
                  <a:txBody>
                    <a:bodyPr/>
                    <a:lstStyle/>
                    <a:p>
                      <a:pPr defTabSz="914400"/>
                      <a:r>
                        <a:rPr sz="1800" b="1">
                          <a:latin typeface="Helvetica"/>
                          <a:ea typeface="Helvetica"/>
                          <a:cs typeface="Helvetica"/>
                          <a:sym typeface="Helvetica"/>
                        </a:rPr>
                        <a:t>140</a:t>
                      </a:r>
                    </a:p>
                  </a:txBody>
                  <a:tcPr marL="35719" marR="35719" marT="35719" marB="35719" anchor="ctr" horzOverflow="overflow">
                    <a:noFill/>
                  </a:tcPr>
                </a:tc>
                <a:tc>
                  <a:txBody>
                    <a:bodyPr/>
                    <a:lstStyle/>
                    <a:p>
                      <a:pPr defTabSz="914400"/>
                      <a:r>
                        <a:rPr sz="1800" b="1">
                          <a:latin typeface="Helvetica"/>
                          <a:ea typeface="Helvetica"/>
                          <a:cs typeface="Helvetica"/>
                          <a:sym typeface="Helvetica"/>
                        </a:rPr>
                        <a:t>0</a:t>
                      </a:r>
                    </a:p>
                  </a:txBody>
                  <a:tcPr marL="35719" marR="35719" marT="35719" marB="35719" anchor="ctr" horzOverflow="overflow">
                    <a:noFill/>
                  </a:tcPr>
                </a:tc>
              </a:tr>
            </a:tbl>
          </a:graphicData>
        </a:graphic>
      </p:graphicFrame>
      <p:sp>
        <p:nvSpPr>
          <p:cNvPr id="295" name="Shape 295"/>
          <p:cNvSpPr/>
          <p:nvPr/>
        </p:nvSpPr>
        <p:spPr>
          <a:xfrm>
            <a:off x="2106736" y="5282031"/>
            <a:ext cx="4930529" cy="46166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spAutoFit/>
          </a:bodyPr>
          <a:lstStyle>
            <a:lvl1pPr>
              <a:defRPr>
                <a:latin typeface="Roboto Regular"/>
                <a:ea typeface="Roboto Regular"/>
                <a:cs typeface="Roboto Regular"/>
                <a:sym typeface="Roboto Regular"/>
              </a:defRPr>
            </a:lvl1pPr>
          </a:lstStyle>
          <a:p>
            <a:pPr algn="ctr"/>
            <a:r>
              <a:rPr lang="en-US" sz="2500" dirty="0" smtClean="0">
                <a:latin typeface="+mn-lt"/>
              </a:rPr>
              <a:t>Compute</a:t>
            </a:r>
            <a:r>
              <a:rPr sz="2500" dirty="0" smtClean="0">
                <a:latin typeface="+mn-lt"/>
              </a:rPr>
              <a:t> </a:t>
            </a:r>
            <a:r>
              <a:rPr sz="2500" dirty="0">
                <a:latin typeface="+mn-lt"/>
              </a:rPr>
              <a:t>pixel intensities</a:t>
            </a:r>
          </a:p>
        </p:txBody>
      </p:sp>
      <p:pic>
        <p:nvPicPr>
          <p:cNvPr id="296" name="504850.png"/>
          <p:cNvPicPr>
            <a:picLocks noChangeAspect="1"/>
          </p:cNvPicPr>
          <p:nvPr/>
        </p:nvPicPr>
        <p:blipFill>
          <a:blip r:embed="rId2">
            <a:extLst/>
          </a:blip>
          <a:stretch>
            <a:fillRect/>
          </a:stretch>
        </p:blipFill>
        <p:spPr>
          <a:xfrm>
            <a:off x="621956" y="2430412"/>
            <a:ext cx="3571876" cy="2678907"/>
          </a:xfrm>
          <a:prstGeom prst="rect">
            <a:avLst/>
          </a:prstGeom>
          <a:ln w="12700">
            <a:miter lim="400000"/>
          </a:ln>
        </p:spPr>
      </p:pic>
      <p:pic>
        <p:nvPicPr>
          <p:cNvPr id="297" name="504850_san2.png"/>
          <p:cNvPicPr>
            <a:picLocks noChangeAspect="1"/>
          </p:cNvPicPr>
          <p:nvPr/>
        </p:nvPicPr>
        <p:blipFill>
          <a:blip r:embed="rId3">
            <a:extLst/>
          </a:blip>
          <a:stretch>
            <a:fillRect/>
          </a:stretch>
        </p:blipFill>
        <p:spPr>
          <a:xfrm>
            <a:off x="4937035" y="2419946"/>
            <a:ext cx="3573094" cy="2679821"/>
          </a:xfrm>
          <a:prstGeom prst="rect">
            <a:avLst/>
          </a:prstGeom>
          <a:ln w="12700">
            <a:miter lim="400000"/>
          </a:ln>
        </p:spPr>
      </p:pic>
      <p:sp>
        <p:nvSpPr>
          <p:cNvPr id="10" name="Shape 272"/>
          <p:cNvSpPr/>
          <p:nvPr/>
        </p:nvSpPr>
        <p:spPr>
          <a:xfrm>
            <a:off x="517616" y="1454050"/>
            <a:ext cx="3660858" cy="46166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spAutoFit/>
          </a:bodyPr>
          <a:lstStyle>
            <a:lvl1pPr marL="228600" indent="-228600" algn="l">
              <a:spcBef>
                <a:spcPts val="2000"/>
              </a:spcBef>
              <a:buSzPct val="100000"/>
              <a:buChar char="•"/>
              <a:defRPr>
                <a:latin typeface="Roboto Regular"/>
                <a:ea typeface="Roboto Regular"/>
                <a:cs typeface="Roboto Regular"/>
                <a:sym typeface="Roboto Regular"/>
              </a:defRPr>
            </a:lvl1pPr>
          </a:lstStyle>
          <a:p>
            <a:r>
              <a:rPr sz="2500" dirty="0">
                <a:latin typeface="+mn-lt"/>
              </a:rPr>
              <a:t>Metric: Rank correlation</a:t>
            </a:r>
          </a:p>
        </p:txBody>
      </p:sp>
      <p:sp>
        <p:nvSpPr>
          <p:cNvPr id="11"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smtClean="0"/>
              <a:t>Evaluating attention maps</a:t>
            </a:r>
            <a:endParaRPr lang="en-US" dirty="0"/>
          </a:p>
        </p:txBody>
      </p:sp>
      <p:sp>
        <p:nvSpPr>
          <p:cNvPr id="12" name="TextBox 11"/>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1303186834"/>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300"/>
                                        <p:tgtEl>
                                          <p:spTgt spid="296"/>
                                        </p:tgtEl>
                                      </p:cBhvr>
                                    </p:animEffect>
                                    <p:set>
                                      <p:cBhvr>
                                        <p:cTn id="7" dur="1" fill="hold">
                                          <p:stCondLst>
                                            <p:cond delay="299"/>
                                          </p:stCondLst>
                                        </p:cTn>
                                        <p:tgtEl>
                                          <p:spTgt spid="29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300"/>
                                        <p:tgtEl>
                                          <p:spTgt spid="297"/>
                                        </p:tgtEl>
                                      </p:cBhvr>
                                    </p:animEffect>
                                    <p:set>
                                      <p:cBhvr>
                                        <p:cTn id="12" dur="1" fill="hold">
                                          <p:stCondLst>
                                            <p:cond delay="299"/>
                                          </p:stCondLst>
                                        </p:cTn>
                                        <p:tgtEl>
                                          <p:spTgt spid="2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49</a:t>
            </a:fld>
            <a:endParaRPr/>
          </a:p>
        </p:txBody>
      </p:sp>
      <p:graphicFrame>
        <p:nvGraphicFramePr>
          <p:cNvPr id="302" name="Table 302"/>
          <p:cNvGraphicFramePr/>
          <p:nvPr/>
        </p:nvGraphicFramePr>
        <p:xfrm>
          <a:off x="627464" y="2424374"/>
          <a:ext cx="3573384" cy="2682051"/>
        </p:xfrm>
        <a:graphic>
          <a:graphicData uri="http://schemas.openxmlformats.org/drawingml/2006/table">
            <a:tbl>
              <a:tblPr/>
              <a:tblGrid>
                <a:gridCol w="1191128"/>
                <a:gridCol w="1191128"/>
                <a:gridCol w="1191128"/>
              </a:tblGrid>
              <a:tr h="894017">
                <a:tc>
                  <a:txBody>
                    <a:bodyPr/>
                    <a:lstStyle/>
                    <a:p>
                      <a:pPr defTabSz="914400">
                        <a:defRPr sz="3000" b="1" strike="sngStrike">
                          <a:latin typeface="Helvetica"/>
                          <a:ea typeface="Helvetica"/>
                          <a:cs typeface="Helvetica"/>
                          <a:sym typeface="Helvetica"/>
                        </a:defRPr>
                      </a:pPr>
                      <a:r>
                        <a:rPr sz="2100" strike="noStrike"/>
                        <a:t>5</a:t>
                      </a:r>
                    </a:p>
                  </a:txBody>
                  <a:tcPr marL="35719" marR="35719" marT="35719" marB="35719" anchor="ctr" horzOverflow="overflow">
                    <a:lnL w="12700">
                      <a:solidFill>
                        <a:srgbClr val="000000"/>
                      </a:solidFill>
                      <a:miter lim="400000"/>
                    </a:lnL>
                    <a:lnT w="12700">
                      <a:solidFill>
                        <a:srgbClr val="000000"/>
                      </a:solidFill>
                      <a:miter lim="400000"/>
                    </a:lnT>
                    <a:noFill/>
                  </a:tcPr>
                </a:tc>
                <a:tc>
                  <a:txBody>
                    <a:bodyPr/>
                    <a:lstStyle/>
                    <a:p>
                      <a:pPr defTabSz="914400">
                        <a:defRPr sz="3000" b="1" strike="sngStrike">
                          <a:latin typeface="Helvetica"/>
                          <a:ea typeface="Helvetica"/>
                          <a:cs typeface="Helvetica"/>
                          <a:sym typeface="Helvetica"/>
                        </a:defRPr>
                      </a:pPr>
                      <a:r>
                        <a:rPr sz="2100" strike="noStrike"/>
                        <a:t>5</a:t>
                      </a:r>
                    </a:p>
                  </a:txBody>
                  <a:tcPr marL="35719" marR="35719" marT="35719" marB="35719" anchor="ctr" horzOverflow="overflow">
                    <a:lnT w="12700">
                      <a:solidFill>
                        <a:srgbClr val="000000"/>
                      </a:solidFill>
                      <a:miter lim="400000"/>
                    </a:lnT>
                    <a:noFill/>
                  </a:tcPr>
                </a:tc>
                <a:tc>
                  <a:txBody>
                    <a:bodyPr/>
                    <a:lstStyle/>
                    <a:p>
                      <a:pPr defTabSz="914400">
                        <a:defRPr sz="3000" b="1" strike="sngStrike">
                          <a:latin typeface="Helvetica"/>
                          <a:ea typeface="Helvetica"/>
                          <a:cs typeface="Helvetica"/>
                          <a:sym typeface="Helvetica"/>
                        </a:defRPr>
                      </a:pPr>
                      <a:r>
                        <a:rPr sz="2100" strike="noStrike"/>
                        <a:t>5</a:t>
                      </a:r>
                    </a:p>
                  </a:txBody>
                  <a:tcPr marL="35719" marR="35719" marT="35719" marB="35719" anchor="ctr" horzOverflow="overflow">
                    <a:lnT w="12700">
                      <a:solidFill>
                        <a:srgbClr val="000000"/>
                      </a:solidFill>
                      <a:miter lim="400000"/>
                    </a:lnT>
                    <a:noFill/>
                  </a:tcPr>
                </a:tc>
              </a:tr>
              <a:tr h="894017">
                <a:tc>
                  <a:txBody>
                    <a:bodyPr/>
                    <a:lstStyle/>
                    <a:p>
                      <a:pPr defTabSz="914400">
                        <a:defRPr sz="3000" b="1" strike="sngStrike">
                          <a:latin typeface="Helvetica"/>
                          <a:ea typeface="Helvetica"/>
                          <a:cs typeface="Helvetica"/>
                          <a:sym typeface="Helvetica"/>
                        </a:defRPr>
                      </a:pPr>
                      <a:r>
                        <a:rPr sz="2100" strike="noStrike"/>
                        <a:t>5</a:t>
                      </a:r>
                    </a:p>
                  </a:txBody>
                  <a:tcPr marL="35719" marR="35719" marT="35719" marB="35719" anchor="ctr" horzOverflow="overflow">
                    <a:lnL w="12700">
                      <a:solidFill>
                        <a:srgbClr val="000000"/>
                      </a:solidFill>
                      <a:miter lim="400000"/>
                    </a:lnL>
                    <a:noFill/>
                  </a:tcPr>
                </a:tc>
                <a:tc>
                  <a:txBody>
                    <a:bodyPr/>
                    <a:lstStyle/>
                    <a:p>
                      <a:pPr defTabSz="914400">
                        <a:defRPr sz="3000" b="1" strike="sngStrike">
                          <a:latin typeface="Helvetica"/>
                          <a:ea typeface="Helvetica"/>
                          <a:cs typeface="Helvetica"/>
                          <a:sym typeface="Helvetica"/>
                        </a:defRPr>
                      </a:pPr>
                      <a:r>
                        <a:rPr sz="2100" strike="noStrike"/>
                        <a:t>1</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4</a:t>
                      </a:r>
                    </a:p>
                  </a:txBody>
                  <a:tcPr marL="35719" marR="35719" marT="35719" marB="35719" anchor="ctr" horzOverflow="overflow">
                    <a:noFill/>
                  </a:tcPr>
                </a:tc>
              </a:tr>
              <a:tr h="894017">
                <a:tc>
                  <a:txBody>
                    <a:bodyPr/>
                    <a:lstStyle/>
                    <a:p>
                      <a:pPr defTabSz="914400">
                        <a:defRPr sz="3000" b="1" strike="sngStrike">
                          <a:latin typeface="Helvetica"/>
                          <a:ea typeface="Helvetica"/>
                          <a:cs typeface="Helvetica"/>
                          <a:sym typeface="Helvetica"/>
                        </a:defRPr>
                      </a:pPr>
                      <a:r>
                        <a:rPr sz="2100" strike="noStrike"/>
                        <a:t>5</a:t>
                      </a:r>
                    </a:p>
                  </a:txBody>
                  <a:tcPr marL="35719" marR="35719" marT="35719" marB="35719" anchor="ctr" horzOverflow="overflow">
                    <a:lnL w="12700">
                      <a:solidFill>
                        <a:srgbClr val="000000"/>
                      </a:solidFill>
                      <a:miter lim="400000"/>
                    </a:lnL>
                    <a:noFill/>
                  </a:tcPr>
                </a:tc>
                <a:tc>
                  <a:txBody>
                    <a:bodyPr/>
                    <a:lstStyle/>
                    <a:p>
                      <a:pPr defTabSz="914400">
                        <a:defRPr sz="3000" b="1" strike="sngStrike">
                          <a:latin typeface="Helvetica"/>
                          <a:ea typeface="Helvetica"/>
                          <a:cs typeface="Helvetica"/>
                          <a:sym typeface="Helvetica"/>
                        </a:defRPr>
                      </a:pPr>
                      <a:r>
                        <a:rPr sz="2100" strike="noStrike"/>
                        <a:t>2</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3</a:t>
                      </a:r>
                    </a:p>
                  </a:txBody>
                  <a:tcPr marL="35719" marR="35719" marT="35719" marB="35719" anchor="ctr" horzOverflow="overflow">
                    <a:noFill/>
                  </a:tcPr>
                </a:tc>
              </a:tr>
            </a:tbl>
          </a:graphicData>
        </a:graphic>
      </p:graphicFrame>
      <p:graphicFrame>
        <p:nvGraphicFramePr>
          <p:cNvPr id="303" name="Table 303"/>
          <p:cNvGraphicFramePr/>
          <p:nvPr/>
        </p:nvGraphicFramePr>
        <p:xfrm>
          <a:off x="4934222" y="2424374"/>
          <a:ext cx="3573384" cy="2682051"/>
        </p:xfrm>
        <a:graphic>
          <a:graphicData uri="http://schemas.openxmlformats.org/drawingml/2006/table">
            <a:tbl>
              <a:tblPr/>
              <a:tblGrid>
                <a:gridCol w="1191128"/>
                <a:gridCol w="1191128"/>
                <a:gridCol w="1191128"/>
              </a:tblGrid>
              <a:tr h="894017">
                <a:tc>
                  <a:txBody>
                    <a:bodyPr/>
                    <a:lstStyle/>
                    <a:p>
                      <a:pPr defTabSz="914400">
                        <a:defRPr sz="2600" b="1" strike="sngStrike">
                          <a:latin typeface="Helvetica"/>
                          <a:ea typeface="Helvetica"/>
                          <a:cs typeface="Helvetica"/>
                          <a:sym typeface="Helvetica"/>
                        </a:defRPr>
                      </a:pPr>
                      <a:r>
                        <a:rPr sz="1800" strike="noStrike"/>
                        <a:t>4</a:t>
                      </a:r>
                    </a:p>
                  </a:txBody>
                  <a:tcPr marL="35719" marR="35719" marT="35719" marB="35719" anchor="ctr" horzOverflow="overflow">
                    <a:lnL w="12700">
                      <a:solidFill>
                        <a:srgbClr val="000000"/>
                      </a:solidFill>
                      <a:miter lim="400000"/>
                    </a:lnL>
                    <a:lnT w="12700">
                      <a:solidFill>
                        <a:srgbClr val="000000"/>
                      </a:solidFill>
                      <a:miter lim="400000"/>
                    </a:lnT>
                    <a:noFill/>
                  </a:tcPr>
                </a:tc>
                <a:tc>
                  <a:txBody>
                    <a:bodyPr/>
                    <a:lstStyle/>
                    <a:p>
                      <a:pPr defTabSz="914400">
                        <a:defRPr sz="2600" b="1" strike="sngStrike">
                          <a:latin typeface="Helvetica"/>
                          <a:ea typeface="Helvetica"/>
                          <a:cs typeface="Helvetica"/>
                          <a:sym typeface="Helvetica"/>
                        </a:defRPr>
                      </a:pPr>
                      <a:r>
                        <a:rPr sz="1800" strike="noStrike"/>
                        <a:t>4</a:t>
                      </a:r>
                    </a:p>
                  </a:txBody>
                  <a:tcPr marL="35719" marR="35719" marT="35719" marB="35719" anchor="ctr" horzOverflow="overflow">
                    <a:lnT w="12700">
                      <a:solidFill>
                        <a:srgbClr val="000000"/>
                      </a:solidFill>
                      <a:miter lim="400000"/>
                    </a:lnT>
                    <a:noFill/>
                  </a:tcPr>
                </a:tc>
                <a:tc>
                  <a:txBody>
                    <a:bodyPr/>
                    <a:lstStyle/>
                    <a:p>
                      <a:pPr defTabSz="914400">
                        <a:defRPr sz="2600" b="1" strike="sngStrike">
                          <a:latin typeface="Helvetica"/>
                          <a:ea typeface="Helvetica"/>
                          <a:cs typeface="Helvetica"/>
                          <a:sym typeface="Helvetica"/>
                        </a:defRPr>
                      </a:pPr>
                      <a:r>
                        <a:rPr sz="1800" strike="noStrike"/>
                        <a:t>4</a:t>
                      </a:r>
                    </a:p>
                  </a:txBody>
                  <a:tcPr marL="35719" marR="35719" marT="35719" marB="35719" anchor="ctr" horzOverflow="overflow">
                    <a:lnT w="12700">
                      <a:solidFill>
                        <a:srgbClr val="000000"/>
                      </a:solidFill>
                      <a:miter lim="400000"/>
                    </a:lnT>
                    <a:noFill/>
                  </a:tcPr>
                </a:tc>
              </a:tr>
              <a:tr h="894017">
                <a:tc>
                  <a:txBody>
                    <a:bodyPr/>
                    <a:lstStyle/>
                    <a:p>
                      <a:pPr defTabSz="914400">
                        <a:defRPr sz="2600" b="1" strike="sngStrike">
                          <a:latin typeface="Helvetica"/>
                          <a:ea typeface="Helvetica"/>
                          <a:cs typeface="Helvetica"/>
                          <a:sym typeface="Helvetica"/>
                        </a:defRPr>
                      </a:pPr>
                      <a:r>
                        <a:rPr sz="1800" strike="noStrike"/>
                        <a:t>4</a:t>
                      </a:r>
                    </a:p>
                  </a:txBody>
                  <a:tcPr marL="35719" marR="35719" marT="35719" marB="35719" anchor="ctr" horzOverflow="overflow">
                    <a:lnL w="12700">
                      <a:solidFill>
                        <a:srgbClr val="000000"/>
                      </a:solidFill>
                      <a:miter lim="400000"/>
                    </a:lnL>
                    <a:noFill/>
                  </a:tcPr>
                </a:tc>
                <a:tc>
                  <a:txBody>
                    <a:bodyPr/>
                    <a:lstStyle/>
                    <a:p>
                      <a:pPr defTabSz="914400">
                        <a:defRPr sz="2600" b="1" strike="sngStrike">
                          <a:latin typeface="Helvetica"/>
                          <a:ea typeface="Helvetica"/>
                          <a:cs typeface="Helvetica"/>
                          <a:sym typeface="Helvetica"/>
                        </a:defRPr>
                      </a:pPr>
                      <a:r>
                        <a:rPr sz="1800" strike="noStrike"/>
                        <a:t>1</a:t>
                      </a:r>
                    </a:p>
                  </a:txBody>
                  <a:tcPr marL="35719" marR="35719" marT="35719" marB="35719" anchor="ctr" horzOverflow="overflow">
                    <a:noFill/>
                  </a:tcPr>
                </a:tc>
                <a:tc>
                  <a:txBody>
                    <a:bodyPr/>
                    <a:lstStyle/>
                    <a:p>
                      <a:pPr defTabSz="914400">
                        <a:defRPr sz="2600" b="1" strike="sngStrike">
                          <a:latin typeface="Helvetica"/>
                          <a:ea typeface="Helvetica"/>
                          <a:cs typeface="Helvetica"/>
                          <a:sym typeface="Helvetica"/>
                        </a:defRPr>
                      </a:pPr>
                      <a:r>
                        <a:rPr sz="1800" strike="noStrike"/>
                        <a:t>2</a:t>
                      </a:r>
                    </a:p>
                  </a:txBody>
                  <a:tcPr marL="35719" marR="35719" marT="35719" marB="35719" anchor="ctr" horzOverflow="overflow">
                    <a:noFill/>
                  </a:tcPr>
                </a:tc>
              </a:tr>
              <a:tr h="894017">
                <a:tc>
                  <a:txBody>
                    <a:bodyPr/>
                    <a:lstStyle/>
                    <a:p>
                      <a:pPr defTabSz="914400">
                        <a:defRPr sz="2600" b="1" strike="sngStrike">
                          <a:latin typeface="Helvetica"/>
                          <a:ea typeface="Helvetica"/>
                          <a:cs typeface="Helvetica"/>
                          <a:sym typeface="Helvetica"/>
                        </a:defRPr>
                      </a:pPr>
                      <a:r>
                        <a:rPr sz="1800" strike="noStrike"/>
                        <a:t>4</a:t>
                      </a:r>
                    </a:p>
                  </a:txBody>
                  <a:tcPr marL="35719" marR="35719" marT="35719" marB="35719" anchor="ctr" horzOverflow="overflow">
                    <a:lnL w="12700">
                      <a:solidFill>
                        <a:srgbClr val="000000"/>
                      </a:solidFill>
                      <a:miter lim="400000"/>
                    </a:lnL>
                    <a:noFill/>
                  </a:tcPr>
                </a:tc>
                <a:tc>
                  <a:txBody>
                    <a:bodyPr/>
                    <a:lstStyle/>
                    <a:p>
                      <a:pPr defTabSz="914400">
                        <a:defRPr sz="2600" b="1" strike="sngStrike">
                          <a:latin typeface="Helvetica"/>
                          <a:ea typeface="Helvetica"/>
                          <a:cs typeface="Helvetica"/>
                          <a:sym typeface="Helvetica"/>
                        </a:defRPr>
                      </a:pPr>
                      <a:r>
                        <a:rPr sz="1800" strike="noStrike"/>
                        <a:t>3</a:t>
                      </a:r>
                    </a:p>
                  </a:txBody>
                  <a:tcPr marL="35719" marR="35719" marT="35719" marB="35719" anchor="ctr" horzOverflow="overflow">
                    <a:noFill/>
                  </a:tcPr>
                </a:tc>
                <a:tc>
                  <a:txBody>
                    <a:bodyPr/>
                    <a:lstStyle/>
                    <a:p>
                      <a:pPr defTabSz="914400">
                        <a:defRPr sz="2600" b="1" strike="sngStrike">
                          <a:latin typeface="Helvetica"/>
                          <a:ea typeface="Helvetica"/>
                          <a:cs typeface="Helvetica"/>
                          <a:sym typeface="Helvetica"/>
                        </a:defRPr>
                      </a:pPr>
                      <a:r>
                        <a:rPr sz="1800" strike="noStrike"/>
                        <a:t>4</a:t>
                      </a:r>
                    </a:p>
                  </a:txBody>
                  <a:tcPr marL="35719" marR="35719" marT="35719" marB="35719" anchor="ctr" horzOverflow="overflow">
                    <a:noFill/>
                  </a:tcPr>
                </a:tc>
              </a:tr>
            </a:tbl>
          </a:graphicData>
        </a:graphic>
      </p:graphicFrame>
      <p:graphicFrame>
        <p:nvGraphicFramePr>
          <p:cNvPr id="305" name="Table 305"/>
          <p:cNvGraphicFramePr/>
          <p:nvPr>
            <p:extLst/>
          </p:nvPr>
        </p:nvGraphicFramePr>
        <p:xfrm>
          <a:off x="634595" y="2419946"/>
          <a:ext cx="3573384" cy="2682051"/>
        </p:xfrm>
        <a:graphic>
          <a:graphicData uri="http://schemas.openxmlformats.org/drawingml/2006/table">
            <a:tbl>
              <a:tblPr/>
              <a:tblGrid>
                <a:gridCol w="1191128"/>
                <a:gridCol w="1191128"/>
                <a:gridCol w="1191128"/>
              </a:tblGrid>
              <a:tr h="894017">
                <a:tc>
                  <a:txBody>
                    <a:bodyPr/>
                    <a:lstStyle/>
                    <a:p>
                      <a:pPr defTabSz="914400"/>
                      <a:r>
                        <a:rPr sz="2100" b="1" dirty="0">
                          <a:latin typeface="Helvetica"/>
                          <a:ea typeface="Helvetica"/>
                          <a:cs typeface="Helvetica"/>
                          <a:sym typeface="Helvetica"/>
                        </a:rPr>
                        <a:t>0</a:t>
                      </a:r>
                    </a:p>
                  </a:txBody>
                  <a:tcPr marL="35719" marR="35719" marT="35719" marB="35719" anchor="ctr" horzOverflow="overflow">
                    <a:lnL w="12700">
                      <a:solidFill>
                        <a:srgbClr val="000000"/>
                      </a:solidFill>
                      <a:miter lim="400000"/>
                    </a:lnL>
                    <a:lnT w="12700">
                      <a:solidFill>
                        <a:srgbClr val="000000"/>
                      </a:solidFill>
                      <a:miter lim="400000"/>
                    </a:lnT>
                    <a:noFill/>
                  </a:tcPr>
                </a:tc>
                <a:tc>
                  <a:txBody>
                    <a:bodyPr/>
                    <a:lstStyle/>
                    <a:p>
                      <a:pPr defTabSz="914400"/>
                      <a:r>
                        <a:rPr sz="2100" b="1">
                          <a:latin typeface="Helvetica"/>
                          <a:ea typeface="Helvetica"/>
                          <a:cs typeface="Helvetica"/>
                          <a:sym typeface="Helvetica"/>
                        </a:rPr>
                        <a:t>0</a:t>
                      </a:r>
                    </a:p>
                  </a:txBody>
                  <a:tcPr marL="35719" marR="35719" marT="35719" marB="35719" anchor="ctr" horzOverflow="overflow">
                    <a:lnT w="12700">
                      <a:solidFill>
                        <a:srgbClr val="000000"/>
                      </a:solidFill>
                      <a:miter lim="400000"/>
                    </a:lnT>
                    <a:noFill/>
                  </a:tcPr>
                </a:tc>
                <a:tc>
                  <a:txBody>
                    <a:bodyPr/>
                    <a:lstStyle/>
                    <a:p>
                      <a:pPr defTabSz="914400"/>
                      <a:r>
                        <a:rPr sz="2100" b="1">
                          <a:latin typeface="Helvetica"/>
                          <a:ea typeface="Helvetica"/>
                          <a:cs typeface="Helvetica"/>
                          <a:sym typeface="Helvetica"/>
                        </a:rPr>
                        <a:t>0</a:t>
                      </a:r>
                    </a:p>
                  </a:txBody>
                  <a:tcPr marL="35719" marR="35719" marT="35719" marB="35719" anchor="ctr" horzOverflow="overflow">
                    <a:lnT w="12700">
                      <a:solidFill>
                        <a:srgbClr val="000000"/>
                      </a:solidFill>
                      <a:miter lim="400000"/>
                    </a:lnT>
                    <a:noFill/>
                  </a:tcPr>
                </a:tc>
              </a:tr>
              <a:tr h="894017">
                <a:tc>
                  <a:txBody>
                    <a:bodyPr/>
                    <a:lstStyle/>
                    <a:p>
                      <a:pPr defTabSz="914400"/>
                      <a:r>
                        <a:rPr sz="2100" b="1">
                          <a:latin typeface="Helvetica"/>
                          <a:ea typeface="Helvetica"/>
                          <a:cs typeface="Helvetica"/>
                          <a:sym typeface="Helvetica"/>
                        </a:rPr>
                        <a:t>0</a:t>
                      </a:r>
                    </a:p>
                  </a:txBody>
                  <a:tcPr marL="35719" marR="35719" marT="35719" marB="35719" anchor="ctr" horzOverflow="overflow">
                    <a:lnL w="12700">
                      <a:solidFill>
                        <a:srgbClr val="000000"/>
                      </a:solidFill>
                      <a:miter lim="400000"/>
                    </a:lnL>
                    <a:noFill/>
                  </a:tcPr>
                </a:tc>
                <a:tc>
                  <a:txBody>
                    <a:bodyPr/>
                    <a:lstStyle/>
                    <a:p>
                      <a:pPr defTabSz="914400"/>
                      <a:r>
                        <a:rPr sz="2100" b="1">
                          <a:latin typeface="Helvetica"/>
                          <a:ea typeface="Helvetica"/>
                          <a:cs typeface="Helvetica"/>
                          <a:sym typeface="Helvetica"/>
                        </a:rPr>
                        <a:t>200</a:t>
                      </a:r>
                    </a:p>
                  </a:txBody>
                  <a:tcPr marL="35719" marR="35719" marT="35719" marB="35719" anchor="ctr" horzOverflow="overflow">
                    <a:noFill/>
                  </a:tcPr>
                </a:tc>
                <a:tc>
                  <a:txBody>
                    <a:bodyPr/>
                    <a:lstStyle/>
                    <a:p>
                      <a:pPr defTabSz="914400"/>
                      <a:r>
                        <a:rPr sz="2100" b="1">
                          <a:latin typeface="Helvetica"/>
                          <a:ea typeface="Helvetica"/>
                          <a:cs typeface="Helvetica"/>
                          <a:sym typeface="Helvetica"/>
                        </a:rPr>
                        <a:t>100</a:t>
                      </a:r>
                    </a:p>
                  </a:txBody>
                  <a:tcPr marL="35719" marR="35719" marT="35719" marB="35719" anchor="ctr" horzOverflow="overflow">
                    <a:noFill/>
                  </a:tcPr>
                </a:tc>
              </a:tr>
              <a:tr h="894017">
                <a:tc>
                  <a:txBody>
                    <a:bodyPr/>
                    <a:lstStyle/>
                    <a:p>
                      <a:pPr defTabSz="914400"/>
                      <a:r>
                        <a:rPr sz="2100" b="1">
                          <a:latin typeface="Helvetica"/>
                          <a:ea typeface="Helvetica"/>
                          <a:cs typeface="Helvetica"/>
                          <a:sym typeface="Helvetica"/>
                        </a:rPr>
                        <a:t>0</a:t>
                      </a:r>
                    </a:p>
                  </a:txBody>
                  <a:tcPr marL="35719" marR="35719" marT="35719" marB="35719" anchor="ctr" horzOverflow="overflow">
                    <a:lnL w="12700">
                      <a:solidFill>
                        <a:srgbClr val="000000"/>
                      </a:solidFill>
                      <a:miter lim="400000"/>
                    </a:lnL>
                    <a:noFill/>
                  </a:tcPr>
                </a:tc>
                <a:tc>
                  <a:txBody>
                    <a:bodyPr/>
                    <a:lstStyle/>
                    <a:p>
                      <a:pPr defTabSz="914400"/>
                      <a:r>
                        <a:rPr sz="2100" b="1">
                          <a:latin typeface="Helvetica"/>
                          <a:ea typeface="Helvetica"/>
                          <a:cs typeface="Helvetica"/>
                          <a:sym typeface="Helvetica"/>
                        </a:rPr>
                        <a:t>150</a:t>
                      </a:r>
                    </a:p>
                  </a:txBody>
                  <a:tcPr marL="35719" marR="35719" marT="35719" marB="35719" anchor="ctr" horzOverflow="overflow">
                    <a:noFill/>
                  </a:tcPr>
                </a:tc>
                <a:tc>
                  <a:txBody>
                    <a:bodyPr/>
                    <a:lstStyle/>
                    <a:p>
                      <a:pPr defTabSz="914400"/>
                      <a:r>
                        <a:rPr sz="2100" b="1" dirty="0">
                          <a:latin typeface="Helvetica"/>
                          <a:ea typeface="Helvetica"/>
                          <a:cs typeface="Helvetica"/>
                          <a:sym typeface="Helvetica"/>
                        </a:rPr>
                        <a:t>120</a:t>
                      </a:r>
                    </a:p>
                  </a:txBody>
                  <a:tcPr marL="35719" marR="35719" marT="35719" marB="35719" anchor="ctr" horzOverflow="overflow">
                    <a:noFill/>
                  </a:tcPr>
                </a:tc>
              </a:tr>
            </a:tbl>
          </a:graphicData>
        </a:graphic>
      </p:graphicFrame>
      <p:graphicFrame>
        <p:nvGraphicFramePr>
          <p:cNvPr id="306" name="Table 306"/>
          <p:cNvGraphicFramePr/>
          <p:nvPr/>
        </p:nvGraphicFramePr>
        <p:xfrm>
          <a:off x="4934222" y="2419946"/>
          <a:ext cx="3573384" cy="2682051"/>
        </p:xfrm>
        <a:graphic>
          <a:graphicData uri="http://schemas.openxmlformats.org/drawingml/2006/table">
            <a:tbl>
              <a:tblPr/>
              <a:tblGrid>
                <a:gridCol w="1191128"/>
                <a:gridCol w="1191128"/>
                <a:gridCol w="1191128"/>
              </a:tblGrid>
              <a:tr h="894017">
                <a:tc>
                  <a:txBody>
                    <a:bodyPr/>
                    <a:lstStyle/>
                    <a:p>
                      <a:pPr defTabSz="914400"/>
                      <a:r>
                        <a:rPr sz="1800" b="1" dirty="0">
                          <a:latin typeface="Helvetica"/>
                          <a:ea typeface="Helvetica"/>
                          <a:cs typeface="Helvetica"/>
                          <a:sym typeface="Helvetica"/>
                        </a:rPr>
                        <a:t>0</a:t>
                      </a:r>
                    </a:p>
                  </a:txBody>
                  <a:tcPr marL="35719" marR="35719" marT="35719" marB="35719" anchor="ctr" horzOverflow="overflow">
                    <a:lnL w="12700">
                      <a:solidFill>
                        <a:srgbClr val="000000"/>
                      </a:solidFill>
                      <a:miter lim="400000"/>
                    </a:lnL>
                    <a:lnT w="12700">
                      <a:solidFill>
                        <a:srgbClr val="000000"/>
                      </a:solidFill>
                      <a:miter lim="400000"/>
                    </a:lnT>
                    <a:noFill/>
                  </a:tcPr>
                </a:tc>
                <a:tc>
                  <a:txBody>
                    <a:bodyPr/>
                    <a:lstStyle/>
                    <a:p>
                      <a:pPr defTabSz="914400"/>
                      <a:r>
                        <a:rPr sz="1800" b="1">
                          <a:latin typeface="Helvetica"/>
                          <a:ea typeface="Helvetica"/>
                          <a:cs typeface="Helvetica"/>
                          <a:sym typeface="Helvetica"/>
                        </a:rPr>
                        <a:t>0</a:t>
                      </a:r>
                    </a:p>
                  </a:txBody>
                  <a:tcPr marL="35719" marR="35719" marT="35719" marB="35719" anchor="ctr" horzOverflow="overflow">
                    <a:lnT w="12700">
                      <a:solidFill>
                        <a:srgbClr val="000000"/>
                      </a:solidFill>
                      <a:miter lim="400000"/>
                    </a:lnT>
                    <a:noFill/>
                  </a:tcPr>
                </a:tc>
                <a:tc>
                  <a:txBody>
                    <a:bodyPr/>
                    <a:lstStyle/>
                    <a:p>
                      <a:pPr defTabSz="914400"/>
                      <a:r>
                        <a:rPr sz="1800" b="1">
                          <a:latin typeface="Helvetica"/>
                          <a:ea typeface="Helvetica"/>
                          <a:cs typeface="Helvetica"/>
                          <a:sym typeface="Helvetica"/>
                        </a:rPr>
                        <a:t>0</a:t>
                      </a:r>
                    </a:p>
                  </a:txBody>
                  <a:tcPr marL="35719" marR="35719" marT="35719" marB="35719" anchor="ctr" horzOverflow="overflow">
                    <a:lnT w="12700">
                      <a:solidFill>
                        <a:srgbClr val="000000"/>
                      </a:solidFill>
                      <a:miter lim="400000"/>
                    </a:lnT>
                    <a:noFill/>
                  </a:tcPr>
                </a:tc>
              </a:tr>
              <a:tr h="894017">
                <a:tc>
                  <a:txBody>
                    <a:bodyPr/>
                    <a:lstStyle/>
                    <a:p>
                      <a:pPr defTabSz="914400"/>
                      <a:r>
                        <a:rPr sz="1800" b="1">
                          <a:latin typeface="Helvetica"/>
                          <a:ea typeface="Helvetica"/>
                          <a:cs typeface="Helvetica"/>
                          <a:sym typeface="Helvetica"/>
                        </a:rPr>
                        <a:t>0</a:t>
                      </a:r>
                    </a:p>
                  </a:txBody>
                  <a:tcPr marL="35719" marR="35719" marT="35719" marB="35719" anchor="ctr" horzOverflow="overflow">
                    <a:lnL w="12700">
                      <a:solidFill>
                        <a:srgbClr val="000000"/>
                      </a:solidFill>
                      <a:miter lim="400000"/>
                    </a:lnL>
                    <a:noFill/>
                  </a:tcPr>
                </a:tc>
                <a:tc>
                  <a:txBody>
                    <a:bodyPr/>
                    <a:lstStyle/>
                    <a:p>
                      <a:pPr defTabSz="914400"/>
                      <a:r>
                        <a:rPr sz="1800" b="1">
                          <a:latin typeface="Helvetica"/>
                          <a:ea typeface="Helvetica"/>
                          <a:cs typeface="Helvetica"/>
                          <a:sym typeface="Helvetica"/>
                        </a:rPr>
                        <a:t>240</a:t>
                      </a:r>
                    </a:p>
                  </a:txBody>
                  <a:tcPr marL="35719" marR="35719" marT="35719" marB="35719" anchor="ctr" horzOverflow="overflow">
                    <a:noFill/>
                  </a:tcPr>
                </a:tc>
                <a:tc>
                  <a:txBody>
                    <a:bodyPr/>
                    <a:lstStyle/>
                    <a:p>
                      <a:pPr defTabSz="914400"/>
                      <a:r>
                        <a:rPr sz="1800" b="1">
                          <a:latin typeface="Helvetica"/>
                          <a:ea typeface="Helvetica"/>
                          <a:cs typeface="Helvetica"/>
                          <a:sym typeface="Helvetica"/>
                        </a:rPr>
                        <a:t>170</a:t>
                      </a:r>
                    </a:p>
                  </a:txBody>
                  <a:tcPr marL="35719" marR="35719" marT="35719" marB="35719" anchor="ctr" horzOverflow="overflow">
                    <a:noFill/>
                  </a:tcPr>
                </a:tc>
              </a:tr>
              <a:tr h="894017">
                <a:tc>
                  <a:txBody>
                    <a:bodyPr/>
                    <a:lstStyle/>
                    <a:p>
                      <a:pPr defTabSz="914400"/>
                      <a:r>
                        <a:rPr sz="1800" b="1">
                          <a:latin typeface="Helvetica"/>
                          <a:ea typeface="Helvetica"/>
                          <a:cs typeface="Helvetica"/>
                          <a:sym typeface="Helvetica"/>
                        </a:rPr>
                        <a:t>0</a:t>
                      </a:r>
                    </a:p>
                  </a:txBody>
                  <a:tcPr marL="35719" marR="35719" marT="35719" marB="35719" anchor="ctr" horzOverflow="overflow">
                    <a:lnL w="12700">
                      <a:solidFill>
                        <a:srgbClr val="000000"/>
                      </a:solidFill>
                      <a:miter lim="400000"/>
                    </a:lnL>
                    <a:noFill/>
                  </a:tcPr>
                </a:tc>
                <a:tc>
                  <a:txBody>
                    <a:bodyPr/>
                    <a:lstStyle/>
                    <a:p>
                      <a:pPr defTabSz="914400"/>
                      <a:r>
                        <a:rPr sz="1800" b="1">
                          <a:latin typeface="Helvetica"/>
                          <a:ea typeface="Helvetica"/>
                          <a:cs typeface="Helvetica"/>
                          <a:sym typeface="Helvetica"/>
                        </a:rPr>
                        <a:t>140</a:t>
                      </a:r>
                    </a:p>
                  </a:txBody>
                  <a:tcPr marL="35719" marR="35719" marT="35719" marB="35719" anchor="ctr" horzOverflow="overflow">
                    <a:noFill/>
                  </a:tcPr>
                </a:tc>
                <a:tc>
                  <a:txBody>
                    <a:bodyPr/>
                    <a:lstStyle/>
                    <a:p>
                      <a:pPr defTabSz="914400"/>
                      <a:r>
                        <a:rPr sz="1800" b="1" dirty="0">
                          <a:latin typeface="Helvetica"/>
                          <a:ea typeface="Helvetica"/>
                          <a:cs typeface="Helvetica"/>
                          <a:sym typeface="Helvetica"/>
                        </a:rPr>
                        <a:t>0</a:t>
                      </a:r>
                    </a:p>
                  </a:txBody>
                  <a:tcPr marL="35719" marR="35719" marT="35719" marB="35719" anchor="ctr" horzOverflow="overflow">
                    <a:noFill/>
                  </a:tcPr>
                </a:tc>
              </a:tr>
            </a:tbl>
          </a:graphicData>
        </a:graphic>
      </p:graphicFrame>
      <p:sp>
        <p:nvSpPr>
          <p:cNvPr id="10" name="Shape 272"/>
          <p:cNvSpPr/>
          <p:nvPr/>
        </p:nvSpPr>
        <p:spPr>
          <a:xfrm>
            <a:off x="517616" y="1454050"/>
            <a:ext cx="3660858" cy="46166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spAutoFit/>
          </a:bodyPr>
          <a:lstStyle>
            <a:lvl1pPr marL="228600" indent="-228600" algn="l">
              <a:spcBef>
                <a:spcPts val="2000"/>
              </a:spcBef>
              <a:buSzPct val="100000"/>
              <a:buChar char="•"/>
              <a:defRPr>
                <a:latin typeface="Roboto Regular"/>
                <a:ea typeface="Roboto Regular"/>
                <a:cs typeface="Roboto Regular"/>
                <a:sym typeface="Roboto Regular"/>
              </a:defRPr>
            </a:lvl1pPr>
          </a:lstStyle>
          <a:p>
            <a:r>
              <a:rPr sz="2500" dirty="0">
                <a:latin typeface="+mn-lt"/>
              </a:rPr>
              <a:t>Metric: Rank correlation</a:t>
            </a:r>
          </a:p>
        </p:txBody>
      </p:sp>
      <p:sp>
        <p:nvSpPr>
          <p:cNvPr id="11" name="Shape 295"/>
          <p:cNvSpPr/>
          <p:nvPr/>
        </p:nvSpPr>
        <p:spPr>
          <a:xfrm>
            <a:off x="2106736" y="5282031"/>
            <a:ext cx="4930529" cy="46166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spAutoFit/>
          </a:bodyPr>
          <a:lstStyle>
            <a:lvl1pPr>
              <a:defRPr>
                <a:latin typeface="Roboto Regular"/>
                <a:ea typeface="Roboto Regular"/>
                <a:cs typeface="Roboto Regular"/>
                <a:sym typeface="Roboto Regular"/>
              </a:defRPr>
            </a:lvl1pPr>
          </a:lstStyle>
          <a:p>
            <a:pPr algn="ctr"/>
            <a:r>
              <a:rPr sz="2500" dirty="0">
                <a:latin typeface="+mn-lt"/>
              </a:rPr>
              <a:t>Rank the pixel intensities</a:t>
            </a:r>
          </a:p>
        </p:txBody>
      </p:sp>
      <p:sp>
        <p:nvSpPr>
          <p:cNvPr id="12" name="Title 1"/>
          <p:cNvSpPr>
            <a:spLocks noGrp="1"/>
          </p:cNvSpPr>
          <p:nvPr>
            <p:ph type="title"/>
          </p:nvPr>
        </p:nvSpPr>
        <p:spPr>
          <a:xfrm>
            <a:off x="685800" y="228600"/>
            <a:ext cx="7772400" cy="685800"/>
          </a:xfrm>
        </p:spPr>
        <p:txBody>
          <a:bodyPr/>
          <a:lstStyle/>
          <a:p>
            <a:r>
              <a:rPr lang="en-US" dirty="0"/>
              <a:t>Evaluating attention maps</a:t>
            </a:r>
          </a:p>
        </p:txBody>
      </p:sp>
      <p:sp>
        <p:nvSpPr>
          <p:cNvPr id="13" name="TextBox 12"/>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820534517"/>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xit" fill="hold" grpId="0" nodeType="afterEffect">
                                  <p:stCondLst>
                                    <p:cond delay="0"/>
                                  </p:stCondLst>
                                  <p:iterate>
                                    <p:tmAbs val="0"/>
                                  </p:iterate>
                                  <p:childTnLst>
                                    <p:animEffect transition="out" filter="dissolve">
                                      <p:cBhvr>
                                        <p:cTn id="6" dur="500" fill="hold"/>
                                        <p:tgtEl>
                                          <p:spTgt spid="305"/>
                                        </p:tgtEl>
                                      </p:cBhvr>
                                    </p:animEffect>
                                    <p:set>
                                      <p:cBhvr>
                                        <p:cTn id="7" fill="hold">
                                          <p:stCondLst>
                                            <p:cond delay="499"/>
                                          </p:stCondLst>
                                        </p:cTn>
                                        <p:tgtEl>
                                          <p:spTgt spid="305"/>
                                        </p:tgtEl>
                                        <p:attrNameLst>
                                          <p:attrName>style.visibility</p:attrName>
                                        </p:attrNameLst>
                                      </p:cBhvr>
                                      <p:to>
                                        <p:strVal val="hidden"/>
                                      </p:to>
                                    </p:set>
                                  </p:childTnLst>
                                </p:cTn>
                              </p:par>
                              <p:par>
                                <p:cTn id="8" presetID="9" presetClass="exit" fill="hold" grpId="0" nodeType="withEffect">
                                  <p:stCondLst>
                                    <p:cond delay="0"/>
                                  </p:stCondLst>
                                  <p:iterate>
                                    <p:tmAbs val="0"/>
                                  </p:iterate>
                                  <p:childTnLst>
                                    <p:animEffect transition="out" filter="dissolve">
                                      <p:cBhvr>
                                        <p:cTn id="9" dur="500" fill="hold"/>
                                        <p:tgtEl>
                                          <p:spTgt spid="306"/>
                                        </p:tgtEl>
                                      </p:cBhvr>
                                    </p:animEffect>
                                    <p:set>
                                      <p:cBhvr>
                                        <p:cTn id="10" fill="hold">
                                          <p:stCondLst>
                                            <p:cond delay="499"/>
                                          </p:stCondLst>
                                        </p:cTn>
                                        <p:tgtEl>
                                          <p:spTgt spid="306"/>
                                        </p:tgtEl>
                                        <p:attrNameLst>
                                          <p:attrName>style.visibility</p:attrName>
                                        </p:attrNameLst>
                                      </p:cBhvr>
                                      <p:to>
                                        <p:strVal val="hidden"/>
                                      </p:to>
                                    </p:set>
                                  </p:childTnLst>
                                </p:cTn>
                              </p:par>
                              <p:par>
                                <p:cTn id="11" presetID="9" presetClass="entr" fill="hold" grpId="0" nodeType="withEffect">
                                  <p:stCondLst>
                                    <p:cond delay="0"/>
                                  </p:stCondLst>
                                  <p:iterate>
                                    <p:tmAbs val="0"/>
                                  </p:iterate>
                                  <p:childTnLst>
                                    <p:set>
                                      <p:cBhvr>
                                        <p:cTn id="12" fill="hold"/>
                                        <p:tgtEl>
                                          <p:spTgt spid="302"/>
                                        </p:tgtEl>
                                        <p:attrNameLst>
                                          <p:attrName>style.visibility</p:attrName>
                                        </p:attrNameLst>
                                      </p:cBhvr>
                                      <p:to>
                                        <p:strVal val="visible"/>
                                      </p:to>
                                    </p:set>
                                    <p:animEffect transition="in" filter="dissolve">
                                      <p:cBhvr>
                                        <p:cTn id="13" dur="1000"/>
                                        <p:tgtEl>
                                          <p:spTgt spid="302"/>
                                        </p:tgtEl>
                                      </p:cBhvr>
                                    </p:animEffect>
                                  </p:childTnLst>
                                </p:cTn>
                              </p:par>
                              <p:par>
                                <p:cTn id="14" presetID="9" presetClass="entr" fill="hold" grpId="0" nodeType="withEffect">
                                  <p:stCondLst>
                                    <p:cond delay="0"/>
                                  </p:stCondLst>
                                  <p:iterate>
                                    <p:tmAbs val="0"/>
                                  </p:iterate>
                                  <p:childTnLst>
                                    <p:set>
                                      <p:cBhvr>
                                        <p:cTn id="15" fill="hold"/>
                                        <p:tgtEl>
                                          <p:spTgt spid="303"/>
                                        </p:tgtEl>
                                        <p:attrNameLst>
                                          <p:attrName>style.visibility</p:attrName>
                                        </p:attrNameLst>
                                      </p:cBhvr>
                                      <p:to>
                                        <p:strVal val="visible"/>
                                      </p:to>
                                    </p:set>
                                    <p:animEffect transition="in" filter="dissolve">
                                      <p:cBhvr>
                                        <p:cTn id="16" dur="10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 grpId="0" animBg="1" advAuto="0"/>
      <p:bldP spid="303" grpId="0" animBg="1" advAuto="0"/>
      <p:bldP spid="305" grpId="0" animBg="1" advAuto="0"/>
      <p:bldP spid="306"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600200"/>
            <a:ext cx="9144000" cy="1143000"/>
          </a:xfrm>
        </p:spPr>
        <p:txBody>
          <a:bodyPr>
            <a:normAutofit/>
          </a:bodyPr>
          <a:lstStyle/>
          <a:p>
            <a:r>
              <a:rPr lang="en-US" dirty="0" smtClean="0"/>
              <a:t>A tale of </a:t>
            </a:r>
            <a:r>
              <a:rPr lang="en-US" strike="sngStrike" dirty="0" smtClean="0"/>
              <a:t>two</a:t>
            </a:r>
            <a:r>
              <a:rPr lang="en-US" dirty="0" smtClean="0"/>
              <a:t> negative results</a:t>
            </a:r>
            <a:endParaRPr lang="en-US" sz="2700" dirty="0"/>
          </a:p>
        </p:txBody>
      </p:sp>
      <p:sp>
        <p:nvSpPr>
          <p:cNvPr id="10" name="Subtitle 3"/>
          <p:cNvSpPr>
            <a:spLocks noGrp="1"/>
          </p:cNvSpPr>
          <p:nvPr>
            <p:ph type="subTitle" idx="1"/>
          </p:nvPr>
        </p:nvSpPr>
        <p:spPr>
          <a:xfrm>
            <a:off x="0" y="4114800"/>
            <a:ext cx="9144000" cy="1752600"/>
          </a:xfrm>
        </p:spPr>
        <p:txBody>
          <a:bodyPr/>
          <a:lstStyle/>
          <a:p>
            <a:r>
              <a:rPr lang="en-US" sz="3200" dirty="0" smtClean="0"/>
              <a:t>Dhruv Batra </a:t>
            </a:r>
          </a:p>
        </p:txBody>
      </p:sp>
      <p:pic>
        <p:nvPicPr>
          <p:cNvPr id="9" name="Picture 2" descr="mage result for Georgia Tech"/>
          <p:cNvPicPr>
            <a:picLocks noChangeAspect="1" noChangeArrowheads="1"/>
          </p:cNvPicPr>
          <p:nvPr/>
        </p:nvPicPr>
        <p:blipFill rotWithShape="1">
          <a:blip r:embed="rId3">
            <a:extLst>
              <a:ext uri="{28A0092B-C50C-407E-A947-70E740481C1C}">
                <a14:useLocalDpi xmlns:a14="http://schemas.microsoft.com/office/drawing/2010/main" val="0"/>
              </a:ext>
            </a:extLst>
          </a:blip>
          <a:srcRect t="10477" b="12307"/>
          <a:stretch/>
        </p:blipFill>
        <p:spPr bwMode="auto">
          <a:xfrm>
            <a:off x="1307625" y="5486400"/>
            <a:ext cx="2230099"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a:grpSpLocks noChangeAspect="1"/>
          </p:cNvGrpSpPr>
          <p:nvPr/>
        </p:nvGrpSpPr>
        <p:grpSpPr>
          <a:xfrm>
            <a:off x="5606275" y="5486400"/>
            <a:ext cx="2243229" cy="914400"/>
            <a:chOff x="5606275" y="5389691"/>
            <a:chExt cx="3048000" cy="1242446"/>
          </a:xfrm>
        </p:grpSpPr>
        <p:pic>
          <p:nvPicPr>
            <p:cNvPr id="12" name="Picture 6" desc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4021" y="5389691"/>
              <a:ext cx="9325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ttps://research.fb.com/wp-content/themes/fb-research/images/branding/fb-research-logo-2x.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6275" y="6308287"/>
              <a:ext cx="3048000" cy="32385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3200400" y="1167825"/>
            <a:ext cx="1117614" cy="584775"/>
          </a:xfrm>
          <a:prstGeom prst="rect">
            <a:avLst/>
          </a:prstGeom>
          <a:noFill/>
        </p:spPr>
        <p:txBody>
          <a:bodyPr wrap="none" rtlCol="0">
            <a:spAutoFit/>
          </a:bodyPr>
          <a:lstStyle/>
          <a:p>
            <a:r>
              <a:rPr lang="en-US" sz="3200" dirty="0" smtClean="0">
                <a:solidFill>
                  <a:srgbClr val="FF0000"/>
                </a:solidFill>
              </a:rPr>
              <a:t>three</a:t>
            </a:r>
            <a:endParaRPr lang="en-US" sz="3200" dirty="0">
              <a:solidFill>
                <a:srgbClr val="FF0000"/>
              </a:solidFill>
            </a:endParaRPr>
          </a:p>
        </p:txBody>
      </p:sp>
    </p:spTree>
    <p:extLst>
      <p:ext uri="{BB962C8B-B14F-4D97-AF65-F5344CB8AC3E}">
        <p14:creationId xmlns:p14="http://schemas.microsoft.com/office/powerpoint/2010/main" val="18819663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 name="Table 308"/>
          <p:cNvGraphicFramePr/>
          <p:nvPr/>
        </p:nvGraphicFramePr>
        <p:xfrm>
          <a:off x="616737" y="2420913"/>
          <a:ext cx="7892667" cy="884687"/>
        </p:xfrm>
        <a:graphic>
          <a:graphicData uri="http://schemas.openxmlformats.org/drawingml/2006/table">
            <a:tbl>
              <a:tblPr/>
              <a:tblGrid>
                <a:gridCol w="876963"/>
                <a:gridCol w="876963"/>
                <a:gridCol w="876963"/>
                <a:gridCol w="876963"/>
                <a:gridCol w="876963"/>
                <a:gridCol w="876963"/>
                <a:gridCol w="876963"/>
                <a:gridCol w="876963"/>
                <a:gridCol w="876963"/>
              </a:tblGrid>
              <a:tr h="884687">
                <a:tc>
                  <a:txBody>
                    <a:bodyPr/>
                    <a:lstStyle/>
                    <a:p>
                      <a:pPr defTabSz="914400">
                        <a:defRPr sz="3000" b="1" strike="sngStrike">
                          <a:latin typeface="Helvetica"/>
                          <a:ea typeface="Helvetica"/>
                          <a:cs typeface="Helvetica"/>
                          <a:sym typeface="Helvetica"/>
                        </a:defRPr>
                      </a:pPr>
                      <a:r>
                        <a:rPr sz="2100" strike="noStrike" dirty="0"/>
                        <a:t>5</a:t>
                      </a:r>
                    </a:p>
                  </a:txBody>
                  <a:tcPr marL="35719" marR="35719" marT="35719" marB="35719" anchor="ctr" horzOverflow="overflow">
                    <a:lnL w="12700">
                      <a:solidFill>
                        <a:srgbClr val="000000"/>
                      </a:solidFill>
                      <a:miter lim="400000"/>
                    </a:lnL>
                    <a:noFill/>
                  </a:tcPr>
                </a:tc>
                <a:tc>
                  <a:txBody>
                    <a:bodyPr/>
                    <a:lstStyle/>
                    <a:p>
                      <a:pPr defTabSz="914400">
                        <a:defRPr sz="3000" b="1" strike="sngStrike">
                          <a:latin typeface="Helvetica"/>
                          <a:ea typeface="Helvetica"/>
                          <a:cs typeface="Helvetica"/>
                          <a:sym typeface="Helvetica"/>
                        </a:defRPr>
                      </a:pPr>
                      <a:r>
                        <a:rPr sz="2100" strike="noStrike"/>
                        <a:t>5</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5</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5</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dirty="0"/>
                        <a:t>1</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4</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5</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2</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dirty="0"/>
                        <a:t>3</a:t>
                      </a:r>
                    </a:p>
                  </a:txBody>
                  <a:tcPr marL="35719" marR="35719" marT="35719" marB="35719" anchor="ctr" horzOverflow="overflow">
                    <a:noFill/>
                  </a:tcPr>
                </a:tc>
              </a:tr>
            </a:tbl>
          </a:graphicData>
        </a:graphic>
      </p:graphicFrame>
      <p:sp>
        <p:nvSpPr>
          <p:cNvPr id="311" name="Shape 31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50</a:t>
            </a:fld>
            <a:endParaRPr/>
          </a:p>
        </p:txBody>
      </p:sp>
      <p:graphicFrame>
        <p:nvGraphicFramePr>
          <p:cNvPr id="312" name="Table 312"/>
          <p:cNvGraphicFramePr/>
          <p:nvPr>
            <p:extLst/>
          </p:nvPr>
        </p:nvGraphicFramePr>
        <p:xfrm>
          <a:off x="607806" y="2424374"/>
          <a:ext cx="3573384" cy="2682051"/>
        </p:xfrm>
        <a:graphic>
          <a:graphicData uri="http://schemas.openxmlformats.org/drawingml/2006/table">
            <a:tbl>
              <a:tblPr/>
              <a:tblGrid>
                <a:gridCol w="1191128"/>
                <a:gridCol w="1191128"/>
                <a:gridCol w="1191128"/>
              </a:tblGrid>
              <a:tr h="894017">
                <a:tc>
                  <a:txBody>
                    <a:bodyPr/>
                    <a:lstStyle/>
                    <a:p>
                      <a:pPr defTabSz="914400">
                        <a:defRPr sz="3000" b="1" strike="sngStrike">
                          <a:latin typeface="Helvetica"/>
                          <a:ea typeface="Helvetica"/>
                          <a:cs typeface="Helvetica"/>
                          <a:sym typeface="Helvetica"/>
                        </a:defRPr>
                      </a:pPr>
                      <a:r>
                        <a:rPr sz="2100" strike="noStrike" dirty="0"/>
                        <a:t>5</a:t>
                      </a:r>
                    </a:p>
                  </a:txBody>
                  <a:tcPr marL="35719" marR="35719" marT="35719" marB="35719" anchor="ctr" horzOverflow="overflow">
                    <a:lnL w="12700">
                      <a:solidFill>
                        <a:srgbClr val="000000"/>
                      </a:solidFill>
                      <a:miter lim="400000"/>
                    </a:lnL>
                    <a:lnT w="12700">
                      <a:solidFill>
                        <a:srgbClr val="000000"/>
                      </a:solidFill>
                      <a:miter lim="400000"/>
                    </a:lnT>
                    <a:noFill/>
                  </a:tcPr>
                </a:tc>
                <a:tc>
                  <a:txBody>
                    <a:bodyPr/>
                    <a:lstStyle/>
                    <a:p>
                      <a:pPr defTabSz="914400">
                        <a:defRPr sz="3000" b="1" strike="sngStrike">
                          <a:latin typeface="Helvetica"/>
                          <a:ea typeface="Helvetica"/>
                          <a:cs typeface="Helvetica"/>
                          <a:sym typeface="Helvetica"/>
                        </a:defRPr>
                      </a:pPr>
                      <a:r>
                        <a:rPr sz="2100" strike="noStrike" dirty="0"/>
                        <a:t>5</a:t>
                      </a:r>
                    </a:p>
                  </a:txBody>
                  <a:tcPr marL="35719" marR="35719" marT="35719" marB="35719" anchor="ctr" horzOverflow="overflow">
                    <a:lnT w="12700">
                      <a:solidFill>
                        <a:srgbClr val="000000"/>
                      </a:solidFill>
                      <a:miter lim="400000"/>
                    </a:lnT>
                    <a:noFill/>
                  </a:tcPr>
                </a:tc>
                <a:tc>
                  <a:txBody>
                    <a:bodyPr/>
                    <a:lstStyle/>
                    <a:p>
                      <a:pPr defTabSz="914400">
                        <a:defRPr sz="3000" b="1" strike="sngStrike">
                          <a:latin typeface="Helvetica"/>
                          <a:ea typeface="Helvetica"/>
                          <a:cs typeface="Helvetica"/>
                          <a:sym typeface="Helvetica"/>
                        </a:defRPr>
                      </a:pPr>
                      <a:r>
                        <a:rPr sz="2100" strike="noStrike"/>
                        <a:t>5</a:t>
                      </a:r>
                    </a:p>
                  </a:txBody>
                  <a:tcPr marL="35719" marR="35719" marT="35719" marB="35719" anchor="ctr" horzOverflow="overflow">
                    <a:lnT w="12700">
                      <a:solidFill>
                        <a:srgbClr val="000000"/>
                      </a:solidFill>
                      <a:miter lim="400000"/>
                    </a:lnT>
                    <a:noFill/>
                  </a:tcPr>
                </a:tc>
              </a:tr>
              <a:tr h="894017">
                <a:tc>
                  <a:txBody>
                    <a:bodyPr/>
                    <a:lstStyle/>
                    <a:p>
                      <a:pPr defTabSz="914400">
                        <a:defRPr sz="3000" b="1" strike="sngStrike">
                          <a:latin typeface="Helvetica"/>
                          <a:ea typeface="Helvetica"/>
                          <a:cs typeface="Helvetica"/>
                          <a:sym typeface="Helvetica"/>
                        </a:defRPr>
                      </a:pPr>
                      <a:r>
                        <a:rPr sz="2100" strike="noStrike"/>
                        <a:t>5</a:t>
                      </a:r>
                    </a:p>
                  </a:txBody>
                  <a:tcPr marL="35719" marR="35719" marT="35719" marB="35719" anchor="ctr" horzOverflow="overflow">
                    <a:lnL w="12700">
                      <a:solidFill>
                        <a:srgbClr val="000000"/>
                      </a:solidFill>
                      <a:miter lim="400000"/>
                    </a:lnL>
                    <a:noFill/>
                  </a:tcPr>
                </a:tc>
                <a:tc>
                  <a:txBody>
                    <a:bodyPr/>
                    <a:lstStyle/>
                    <a:p>
                      <a:pPr defTabSz="914400">
                        <a:defRPr sz="3000" b="1" strike="sngStrike">
                          <a:latin typeface="Helvetica"/>
                          <a:ea typeface="Helvetica"/>
                          <a:cs typeface="Helvetica"/>
                          <a:sym typeface="Helvetica"/>
                        </a:defRPr>
                      </a:pPr>
                      <a:r>
                        <a:rPr sz="2100" strike="noStrike" dirty="0"/>
                        <a:t>1</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4</a:t>
                      </a:r>
                    </a:p>
                  </a:txBody>
                  <a:tcPr marL="35719" marR="35719" marT="35719" marB="35719" anchor="ctr" horzOverflow="overflow">
                    <a:noFill/>
                  </a:tcPr>
                </a:tc>
              </a:tr>
              <a:tr h="894017">
                <a:tc>
                  <a:txBody>
                    <a:bodyPr/>
                    <a:lstStyle/>
                    <a:p>
                      <a:pPr defTabSz="914400">
                        <a:defRPr sz="3000" b="1" strike="sngStrike">
                          <a:latin typeface="Helvetica"/>
                          <a:ea typeface="Helvetica"/>
                          <a:cs typeface="Helvetica"/>
                          <a:sym typeface="Helvetica"/>
                        </a:defRPr>
                      </a:pPr>
                      <a:r>
                        <a:rPr sz="2100" strike="noStrike" dirty="0"/>
                        <a:t>5</a:t>
                      </a:r>
                    </a:p>
                  </a:txBody>
                  <a:tcPr marL="35719" marR="35719" marT="35719" marB="35719" anchor="ctr" horzOverflow="overflow">
                    <a:lnL w="12700">
                      <a:solidFill>
                        <a:srgbClr val="000000"/>
                      </a:solidFill>
                      <a:miter lim="400000"/>
                    </a:lnL>
                    <a:noFill/>
                  </a:tcPr>
                </a:tc>
                <a:tc>
                  <a:txBody>
                    <a:bodyPr/>
                    <a:lstStyle/>
                    <a:p>
                      <a:pPr defTabSz="914400">
                        <a:defRPr sz="3000" b="1" strike="sngStrike">
                          <a:latin typeface="Helvetica"/>
                          <a:ea typeface="Helvetica"/>
                          <a:cs typeface="Helvetica"/>
                          <a:sym typeface="Helvetica"/>
                        </a:defRPr>
                      </a:pPr>
                      <a:r>
                        <a:rPr sz="2100" strike="noStrike"/>
                        <a:t>2</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dirty="0"/>
                        <a:t>3</a:t>
                      </a:r>
                    </a:p>
                  </a:txBody>
                  <a:tcPr marL="35719" marR="35719" marT="35719" marB="35719" anchor="ctr" horzOverflow="overflow">
                    <a:noFill/>
                  </a:tcPr>
                </a:tc>
              </a:tr>
            </a:tbl>
          </a:graphicData>
        </a:graphic>
      </p:graphicFrame>
      <p:graphicFrame>
        <p:nvGraphicFramePr>
          <p:cNvPr id="313" name="Table 313"/>
          <p:cNvGraphicFramePr/>
          <p:nvPr/>
        </p:nvGraphicFramePr>
        <p:xfrm>
          <a:off x="4936890" y="2424374"/>
          <a:ext cx="3573384" cy="2682051"/>
        </p:xfrm>
        <a:graphic>
          <a:graphicData uri="http://schemas.openxmlformats.org/drawingml/2006/table">
            <a:tbl>
              <a:tblPr/>
              <a:tblGrid>
                <a:gridCol w="1191128"/>
                <a:gridCol w="1191128"/>
                <a:gridCol w="1191128"/>
              </a:tblGrid>
              <a:tr h="894017">
                <a:tc>
                  <a:txBody>
                    <a:bodyPr/>
                    <a:lstStyle/>
                    <a:p>
                      <a:pPr defTabSz="914400">
                        <a:defRPr sz="2600" b="1" strike="sngStrike">
                          <a:latin typeface="Helvetica"/>
                          <a:ea typeface="Helvetica"/>
                          <a:cs typeface="Helvetica"/>
                          <a:sym typeface="Helvetica"/>
                        </a:defRPr>
                      </a:pPr>
                      <a:r>
                        <a:rPr sz="1800" strike="noStrike"/>
                        <a:t>4</a:t>
                      </a:r>
                    </a:p>
                  </a:txBody>
                  <a:tcPr marL="35719" marR="35719" marT="35719" marB="35719" anchor="ctr" horzOverflow="overflow">
                    <a:lnL w="12700">
                      <a:solidFill>
                        <a:srgbClr val="000000"/>
                      </a:solidFill>
                      <a:miter lim="400000"/>
                    </a:lnL>
                    <a:lnT w="12700">
                      <a:solidFill>
                        <a:srgbClr val="000000"/>
                      </a:solidFill>
                      <a:miter lim="400000"/>
                    </a:lnT>
                    <a:noFill/>
                  </a:tcPr>
                </a:tc>
                <a:tc>
                  <a:txBody>
                    <a:bodyPr/>
                    <a:lstStyle/>
                    <a:p>
                      <a:pPr defTabSz="914400">
                        <a:defRPr sz="2600" b="1" strike="sngStrike">
                          <a:latin typeface="Helvetica"/>
                          <a:ea typeface="Helvetica"/>
                          <a:cs typeface="Helvetica"/>
                          <a:sym typeface="Helvetica"/>
                        </a:defRPr>
                      </a:pPr>
                      <a:r>
                        <a:rPr sz="1800" strike="noStrike"/>
                        <a:t>4</a:t>
                      </a:r>
                    </a:p>
                  </a:txBody>
                  <a:tcPr marL="35719" marR="35719" marT="35719" marB="35719" anchor="ctr" horzOverflow="overflow">
                    <a:lnT w="12700">
                      <a:solidFill>
                        <a:srgbClr val="000000"/>
                      </a:solidFill>
                      <a:miter lim="400000"/>
                    </a:lnT>
                    <a:noFill/>
                  </a:tcPr>
                </a:tc>
                <a:tc>
                  <a:txBody>
                    <a:bodyPr/>
                    <a:lstStyle/>
                    <a:p>
                      <a:pPr defTabSz="914400">
                        <a:defRPr sz="2600" b="1" strike="sngStrike">
                          <a:latin typeface="Helvetica"/>
                          <a:ea typeface="Helvetica"/>
                          <a:cs typeface="Helvetica"/>
                          <a:sym typeface="Helvetica"/>
                        </a:defRPr>
                      </a:pPr>
                      <a:r>
                        <a:rPr sz="1800" strike="noStrike"/>
                        <a:t>4</a:t>
                      </a:r>
                    </a:p>
                  </a:txBody>
                  <a:tcPr marL="35719" marR="35719" marT="35719" marB="35719" anchor="ctr" horzOverflow="overflow">
                    <a:lnT w="12700">
                      <a:solidFill>
                        <a:srgbClr val="000000"/>
                      </a:solidFill>
                      <a:miter lim="400000"/>
                    </a:lnT>
                    <a:noFill/>
                  </a:tcPr>
                </a:tc>
              </a:tr>
              <a:tr h="894017">
                <a:tc>
                  <a:txBody>
                    <a:bodyPr/>
                    <a:lstStyle/>
                    <a:p>
                      <a:pPr defTabSz="914400">
                        <a:defRPr sz="2600" b="1" strike="sngStrike">
                          <a:latin typeface="Helvetica"/>
                          <a:ea typeface="Helvetica"/>
                          <a:cs typeface="Helvetica"/>
                          <a:sym typeface="Helvetica"/>
                        </a:defRPr>
                      </a:pPr>
                      <a:r>
                        <a:rPr sz="1800" strike="noStrike"/>
                        <a:t>4</a:t>
                      </a:r>
                    </a:p>
                  </a:txBody>
                  <a:tcPr marL="35719" marR="35719" marT="35719" marB="35719" anchor="ctr" horzOverflow="overflow">
                    <a:lnL w="12700">
                      <a:solidFill>
                        <a:srgbClr val="000000"/>
                      </a:solidFill>
                      <a:miter lim="400000"/>
                    </a:lnL>
                    <a:noFill/>
                  </a:tcPr>
                </a:tc>
                <a:tc>
                  <a:txBody>
                    <a:bodyPr/>
                    <a:lstStyle/>
                    <a:p>
                      <a:pPr defTabSz="914400">
                        <a:defRPr sz="2600" b="1" strike="sngStrike">
                          <a:latin typeface="Helvetica"/>
                          <a:ea typeface="Helvetica"/>
                          <a:cs typeface="Helvetica"/>
                          <a:sym typeface="Helvetica"/>
                        </a:defRPr>
                      </a:pPr>
                      <a:r>
                        <a:rPr sz="1800" strike="noStrike"/>
                        <a:t>1</a:t>
                      </a:r>
                    </a:p>
                  </a:txBody>
                  <a:tcPr marL="35719" marR="35719" marT="35719" marB="35719" anchor="ctr" horzOverflow="overflow">
                    <a:noFill/>
                  </a:tcPr>
                </a:tc>
                <a:tc>
                  <a:txBody>
                    <a:bodyPr/>
                    <a:lstStyle/>
                    <a:p>
                      <a:pPr defTabSz="914400">
                        <a:defRPr sz="2600" b="1" strike="sngStrike">
                          <a:latin typeface="Helvetica"/>
                          <a:ea typeface="Helvetica"/>
                          <a:cs typeface="Helvetica"/>
                          <a:sym typeface="Helvetica"/>
                        </a:defRPr>
                      </a:pPr>
                      <a:r>
                        <a:rPr sz="1800" strike="noStrike"/>
                        <a:t>2</a:t>
                      </a:r>
                    </a:p>
                  </a:txBody>
                  <a:tcPr marL="35719" marR="35719" marT="35719" marB="35719" anchor="ctr" horzOverflow="overflow">
                    <a:noFill/>
                  </a:tcPr>
                </a:tc>
              </a:tr>
              <a:tr h="894017">
                <a:tc>
                  <a:txBody>
                    <a:bodyPr/>
                    <a:lstStyle/>
                    <a:p>
                      <a:pPr defTabSz="914400">
                        <a:defRPr sz="2600" b="1" strike="sngStrike">
                          <a:latin typeface="Helvetica"/>
                          <a:ea typeface="Helvetica"/>
                          <a:cs typeface="Helvetica"/>
                          <a:sym typeface="Helvetica"/>
                        </a:defRPr>
                      </a:pPr>
                      <a:r>
                        <a:rPr sz="1800" strike="noStrike"/>
                        <a:t>4</a:t>
                      </a:r>
                    </a:p>
                  </a:txBody>
                  <a:tcPr marL="35719" marR="35719" marT="35719" marB="35719" anchor="ctr" horzOverflow="overflow">
                    <a:lnL w="12700">
                      <a:solidFill>
                        <a:srgbClr val="000000"/>
                      </a:solidFill>
                      <a:miter lim="400000"/>
                    </a:lnL>
                    <a:noFill/>
                  </a:tcPr>
                </a:tc>
                <a:tc>
                  <a:txBody>
                    <a:bodyPr/>
                    <a:lstStyle/>
                    <a:p>
                      <a:pPr defTabSz="914400">
                        <a:defRPr sz="2600" b="1" strike="sngStrike">
                          <a:latin typeface="Helvetica"/>
                          <a:ea typeface="Helvetica"/>
                          <a:cs typeface="Helvetica"/>
                          <a:sym typeface="Helvetica"/>
                        </a:defRPr>
                      </a:pPr>
                      <a:r>
                        <a:rPr sz="1800" strike="noStrike"/>
                        <a:t>3</a:t>
                      </a:r>
                    </a:p>
                  </a:txBody>
                  <a:tcPr marL="35719" marR="35719" marT="35719" marB="35719" anchor="ctr" horzOverflow="overflow">
                    <a:noFill/>
                  </a:tcPr>
                </a:tc>
                <a:tc>
                  <a:txBody>
                    <a:bodyPr/>
                    <a:lstStyle/>
                    <a:p>
                      <a:pPr defTabSz="914400">
                        <a:defRPr sz="2600" b="1" strike="sngStrike">
                          <a:latin typeface="Helvetica"/>
                          <a:ea typeface="Helvetica"/>
                          <a:cs typeface="Helvetica"/>
                          <a:sym typeface="Helvetica"/>
                        </a:defRPr>
                      </a:pPr>
                      <a:r>
                        <a:rPr sz="1800" strike="noStrike"/>
                        <a:t>4</a:t>
                      </a:r>
                    </a:p>
                  </a:txBody>
                  <a:tcPr marL="35719" marR="35719" marT="35719" marB="35719" anchor="ctr" horzOverflow="overflow">
                    <a:noFill/>
                  </a:tcPr>
                </a:tc>
              </a:tr>
            </a:tbl>
          </a:graphicData>
        </a:graphic>
      </p:graphicFrame>
      <p:graphicFrame>
        <p:nvGraphicFramePr>
          <p:cNvPr id="315" name="Table 315"/>
          <p:cNvGraphicFramePr/>
          <p:nvPr/>
        </p:nvGraphicFramePr>
        <p:xfrm>
          <a:off x="616737" y="4214904"/>
          <a:ext cx="7892667" cy="884687"/>
        </p:xfrm>
        <a:graphic>
          <a:graphicData uri="http://schemas.openxmlformats.org/drawingml/2006/table">
            <a:tbl>
              <a:tblPr/>
              <a:tblGrid>
                <a:gridCol w="876963"/>
                <a:gridCol w="876963"/>
                <a:gridCol w="876963"/>
                <a:gridCol w="876963"/>
                <a:gridCol w="876963"/>
                <a:gridCol w="876963"/>
                <a:gridCol w="876963"/>
                <a:gridCol w="876963"/>
                <a:gridCol w="876963"/>
              </a:tblGrid>
              <a:tr h="884687">
                <a:tc>
                  <a:txBody>
                    <a:bodyPr/>
                    <a:lstStyle/>
                    <a:p>
                      <a:pPr defTabSz="914400"/>
                      <a:r>
                        <a:rPr sz="2100" b="1" dirty="0">
                          <a:latin typeface="Helvetica"/>
                          <a:ea typeface="Helvetica"/>
                          <a:cs typeface="Helvetica"/>
                          <a:sym typeface="Helvetica"/>
                        </a:rPr>
                        <a:t>4</a:t>
                      </a:r>
                    </a:p>
                  </a:txBody>
                  <a:tcPr marL="35719" marR="35719" marT="35719" marB="35719" anchor="ctr" horzOverflow="overflow">
                    <a:lnL w="12700">
                      <a:solidFill>
                        <a:srgbClr val="000000"/>
                      </a:solidFill>
                      <a:miter lim="400000"/>
                    </a:lnL>
                    <a:lnT w="12700">
                      <a:solidFill>
                        <a:srgbClr val="000000"/>
                      </a:solidFill>
                      <a:miter lim="400000"/>
                    </a:lnT>
                    <a:noFill/>
                  </a:tcPr>
                </a:tc>
                <a:tc>
                  <a:txBody>
                    <a:bodyPr/>
                    <a:lstStyle/>
                    <a:p>
                      <a:pPr defTabSz="914400">
                        <a:defRPr sz="3000" b="1" strike="sngStrike">
                          <a:latin typeface="Helvetica"/>
                          <a:ea typeface="Helvetica"/>
                          <a:cs typeface="Helvetica"/>
                          <a:sym typeface="Helvetica"/>
                        </a:defRPr>
                      </a:pPr>
                      <a:r>
                        <a:rPr sz="2100" strike="noStrike"/>
                        <a:t>4</a:t>
                      </a:r>
                    </a:p>
                  </a:txBody>
                  <a:tcPr marL="35719" marR="35719" marT="35719" marB="35719" anchor="ctr" horzOverflow="overflow">
                    <a:lnT w="12700">
                      <a:solidFill>
                        <a:srgbClr val="000000"/>
                      </a:solidFill>
                      <a:miter lim="400000"/>
                    </a:lnT>
                    <a:noFill/>
                  </a:tcPr>
                </a:tc>
                <a:tc>
                  <a:txBody>
                    <a:bodyPr/>
                    <a:lstStyle/>
                    <a:p>
                      <a:pPr defTabSz="914400">
                        <a:defRPr sz="3000" b="1" strike="sngStrike">
                          <a:latin typeface="Helvetica"/>
                          <a:ea typeface="Helvetica"/>
                          <a:cs typeface="Helvetica"/>
                          <a:sym typeface="Helvetica"/>
                        </a:defRPr>
                      </a:pPr>
                      <a:r>
                        <a:rPr sz="2100" strike="noStrike"/>
                        <a:t>4</a:t>
                      </a:r>
                    </a:p>
                  </a:txBody>
                  <a:tcPr marL="35719" marR="35719" marT="35719" marB="35719" anchor="ctr" horzOverflow="overflow">
                    <a:lnR w="12700">
                      <a:solidFill>
                        <a:srgbClr val="000000"/>
                      </a:solidFill>
                      <a:miter lim="400000"/>
                    </a:lnR>
                    <a:lnT w="12700">
                      <a:solidFill>
                        <a:srgbClr val="000000"/>
                      </a:solidFill>
                      <a:miter lim="400000"/>
                    </a:lnT>
                    <a:noFill/>
                  </a:tcPr>
                </a:tc>
                <a:tc>
                  <a:txBody>
                    <a:bodyPr/>
                    <a:lstStyle/>
                    <a:p>
                      <a:pPr defTabSz="914400">
                        <a:defRPr sz="3000" b="1" strike="sngStrike">
                          <a:latin typeface="Helvetica"/>
                          <a:ea typeface="Helvetica"/>
                          <a:cs typeface="Helvetica"/>
                          <a:sym typeface="Helvetica"/>
                        </a:defRPr>
                      </a:pPr>
                      <a:r>
                        <a:rPr sz="2100" strike="noStrike"/>
                        <a:t>4</a:t>
                      </a:r>
                    </a:p>
                  </a:txBody>
                  <a:tcPr marL="35719" marR="35719" marT="35719" marB="35719" anchor="ctr" horzOverflow="overflow">
                    <a:lnL w="12700">
                      <a:solidFill>
                        <a:srgbClr val="000000"/>
                      </a:solidFill>
                      <a:miter lim="400000"/>
                    </a:lnL>
                    <a:noFill/>
                  </a:tcPr>
                </a:tc>
                <a:tc>
                  <a:txBody>
                    <a:bodyPr/>
                    <a:lstStyle/>
                    <a:p>
                      <a:pPr defTabSz="914400">
                        <a:defRPr sz="3000" b="1" strike="sngStrike">
                          <a:latin typeface="Helvetica"/>
                          <a:ea typeface="Helvetica"/>
                          <a:cs typeface="Helvetica"/>
                          <a:sym typeface="Helvetica"/>
                        </a:defRPr>
                      </a:pPr>
                      <a:r>
                        <a:rPr sz="2100" strike="noStrike" dirty="0"/>
                        <a:t>1</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2</a:t>
                      </a:r>
                    </a:p>
                  </a:txBody>
                  <a:tcPr marL="35719" marR="35719" marT="35719" marB="35719" anchor="ctr" horzOverflow="overflow">
                    <a:lnR w="12700">
                      <a:solidFill>
                        <a:srgbClr val="000000"/>
                      </a:solidFill>
                      <a:miter lim="400000"/>
                    </a:lnR>
                    <a:noFill/>
                  </a:tcPr>
                </a:tc>
                <a:tc>
                  <a:txBody>
                    <a:bodyPr/>
                    <a:lstStyle/>
                    <a:p>
                      <a:pPr defTabSz="914400">
                        <a:defRPr sz="3000" b="1" strike="sngStrike">
                          <a:latin typeface="Helvetica"/>
                          <a:ea typeface="Helvetica"/>
                          <a:cs typeface="Helvetica"/>
                          <a:sym typeface="Helvetica"/>
                        </a:defRPr>
                      </a:pPr>
                      <a:r>
                        <a:rPr sz="2100" strike="noStrike"/>
                        <a:t>4</a:t>
                      </a:r>
                    </a:p>
                  </a:txBody>
                  <a:tcPr marL="35719" marR="35719" marT="35719" marB="35719" anchor="ctr" horzOverflow="overflow">
                    <a:lnL w="12700">
                      <a:solidFill>
                        <a:srgbClr val="000000"/>
                      </a:solidFill>
                      <a:miter lim="400000"/>
                    </a:lnL>
                    <a:noFill/>
                  </a:tcPr>
                </a:tc>
                <a:tc>
                  <a:txBody>
                    <a:bodyPr/>
                    <a:lstStyle/>
                    <a:p>
                      <a:pPr defTabSz="914400">
                        <a:defRPr sz="3000" b="1" strike="sngStrike">
                          <a:latin typeface="Helvetica"/>
                          <a:ea typeface="Helvetica"/>
                          <a:cs typeface="Helvetica"/>
                          <a:sym typeface="Helvetica"/>
                        </a:defRPr>
                      </a:pPr>
                      <a:r>
                        <a:rPr sz="2100" strike="noStrike"/>
                        <a:t>3</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dirty="0"/>
                        <a:t>4</a:t>
                      </a:r>
                    </a:p>
                  </a:txBody>
                  <a:tcPr marL="35719" marR="35719" marT="35719" marB="35719" anchor="ctr" horzOverflow="overflow">
                    <a:noFill/>
                  </a:tcPr>
                </a:tc>
              </a:tr>
            </a:tbl>
          </a:graphicData>
        </a:graphic>
      </p:graphicFrame>
      <p:sp>
        <p:nvSpPr>
          <p:cNvPr id="10" name="Shape 272"/>
          <p:cNvSpPr/>
          <p:nvPr/>
        </p:nvSpPr>
        <p:spPr>
          <a:xfrm>
            <a:off x="517616" y="1454050"/>
            <a:ext cx="3660858" cy="46166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spAutoFit/>
          </a:bodyPr>
          <a:lstStyle>
            <a:lvl1pPr marL="228600" indent="-228600" algn="l">
              <a:spcBef>
                <a:spcPts val="2000"/>
              </a:spcBef>
              <a:buSzPct val="100000"/>
              <a:buChar char="•"/>
              <a:defRPr>
                <a:latin typeface="Roboto Regular"/>
                <a:ea typeface="Roboto Regular"/>
                <a:cs typeface="Roboto Regular"/>
                <a:sym typeface="Roboto Regular"/>
              </a:defRPr>
            </a:lvl1pPr>
          </a:lstStyle>
          <a:p>
            <a:r>
              <a:rPr sz="2500" dirty="0">
                <a:latin typeface="+mn-lt"/>
              </a:rPr>
              <a:t>Metric: Rank correlation</a:t>
            </a:r>
          </a:p>
        </p:txBody>
      </p:sp>
      <p:sp>
        <p:nvSpPr>
          <p:cNvPr id="11" name="Shape 295"/>
          <p:cNvSpPr/>
          <p:nvPr/>
        </p:nvSpPr>
        <p:spPr>
          <a:xfrm>
            <a:off x="2106736" y="5282031"/>
            <a:ext cx="4930529" cy="46166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spAutoFit/>
          </a:bodyPr>
          <a:lstStyle>
            <a:lvl1pPr>
              <a:defRPr>
                <a:latin typeface="Roboto Regular"/>
                <a:ea typeface="Roboto Regular"/>
                <a:cs typeface="Roboto Regular"/>
                <a:sym typeface="Roboto Regular"/>
              </a:defRPr>
            </a:lvl1pPr>
          </a:lstStyle>
          <a:p>
            <a:pPr algn="ctr"/>
            <a:r>
              <a:rPr lang="en-US" sz="2500" dirty="0">
                <a:latin typeface="+mn-lt"/>
              </a:rPr>
              <a:t>Flatten them into vectors</a:t>
            </a:r>
            <a:endParaRPr sz="2500" dirty="0">
              <a:latin typeface="+mn-lt"/>
            </a:endParaRPr>
          </a:p>
        </p:txBody>
      </p:sp>
      <p:sp>
        <p:nvSpPr>
          <p:cNvPr id="12" name="Title 1"/>
          <p:cNvSpPr>
            <a:spLocks noGrp="1"/>
          </p:cNvSpPr>
          <p:nvPr>
            <p:ph type="title"/>
          </p:nvPr>
        </p:nvSpPr>
        <p:spPr>
          <a:xfrm>
            <a:off x="685800" y="228600"/>
            <a:ext cx="7772400" cy="685800"/>
          </a:xfrm>
        </p:spPr>
        <p:txBody>
          <a:bodyPr/>
          <a:lstStyle/>
          <a:p>
            <a:r>
              <a:rPr lang="en-US" dirty="0"/>
              <a:t>Evaluating attention maps</a:t>
            </a:r>
          </a:p>
        </p:txBody>
      </p:sp>
      <p:sp>
        <p:nvSpPr>
          <p:cNvPr id="13" name="TextBox 12"/>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1731129832"/>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312"/>
                                        </p:tgtEl>
                                      </p:cBhvr>
                                    </p:animEffect>
                                    <p:set>
                                      <p:cBhvr>
                                        <p:cTn id="7" dur="1" fill="hold">
                                          <p:stCondLst>
                                            <p:cond delay="499"/>
                                          </p:stCondLst>
                                        </p:cTn>
                                        <p:tgtEl>
                                          <p:spTgt spid="31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13"/>
                                        </p:tgtEl>
                                      </p:cBhvr>
                                    </p:animEffect>
                                    <p:set>
                                      <p:cBhvr>
                                        <p:cTn id="10" dur="1" fill="hold">
                                          <p:stCondLst>
                                            <p:cond delay="499"/>
                                          </p:stCondLst>
                                        </p:cTn>
                                        <p:tgtEl>
                                          <p:spTgt spid="313"/>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308"/>
                                        </p:tgtEl>
                                        <p:attrNameLst>
                                          <p:attrName>style.visibility</p:attrName>
                                        </p:attrNameLst>
                                      </p:cBhvr>
                                      <p:to>
                                        <p:strVal val="visible"/>
                                      </p:to>
                                    </p:set>
                                    <p:animEffect transition="in" filter="fade">
                                      <p:cBhvr>
                                        <p:cTn id="13" dur="500"/>
                                        <p:tgtEl>
                                          <p:spTgt spid="30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5"/>
                                        </p:tgtEl>
                                        <p:attrNameLst>
                                          <p:attrName>style.visibility</p:attrName>
                                        </p:attrNameLst>
                                      </p:cBhvr>
                                      <p:to>
                                        <p:strVal val="visible"/>
                                      </p:to>
                                    </p:set>
                                    <p:animEffect transition="in" filter="fade">
                                      <p:cBhvr>
                                        <p:cTn id="16" dur="500"/>
                                        <p:tgtEl>
                                          <p:spTgt spid="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 grpId="0" animBg="1" advAuto="0"/>
      <p:bldP spid="312" grpId="0" animBg="1" advAuto="0"/>
      <p:bldP spid="313" grpId="0" animBg="1" advAuto="0"/>
      <p:bldP spid="315" grpId="0"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51</a:t>
            </a:fld>
            <a:endParaRPr/>
          </a:p>
        </p:txBody>
      </p:sp>
      <p:graphicFrame>
        <p:nvGraphicFramePr>
          <p:cNvPr id="321" name="Table 321"/>
          <p:cNvGraphicFramePr/>
          <p:nvPr/>
        </p:nvGraphicFramePr>
        <p:xfrm>
          <a:off x="616737" y="2420913"/>
          <a:ext cx="7892667" cy="884687"/>
        </p:xfrm>
        <a:graphic>
          <a:graphicData uri="http://schemas.openxmlformats.org/drawingml/2006/table">
            <a:tbl>
              <a:tblPr/>
              <a:tblGrid>
                <a:gridCol w="876963"/>
                <a:gridCol w="876963"/>
                <a:gridCol w="876963"/>
                <a:gridCol w="876963"/>
                <a:gridCol w="876963"/>
                <a:gridCol w="876963"/>
                <a:gridCol w="876963"/>
                <a:gridCol w="876963"/>
                <a:gridCol w="876963"/>
              </a:tblGrid>
              <a:tr h="884687">
                <a:tc>
                  <a:txBody>
                    <a:bodyPr/>
                    <a:lstStyle/>
                    <a:p>
                      <a:pPr defTabSz="914400">
                        <a:defRPr sz="3000" b="1" strike="sngStrike">
                          <a:latin typeface="Helvetica"/>
                          <a:ea typeface="Helvetica"/>
                          <a:cs typeface="Helvetica"/>
                          <a:sym typeface="Helvetica"/>
                        </a:defRPr>
                      </a:pPr>
                      <a:r>
                        <a:rPr sz="2100" strike="noStrike"/>
                        <a:t>5</a:t>
                      </a:r>
                    </a:p>
                  </a:txBody>
                  <a:tcPr marL="35719" marR="35719" marT="35719" marB="35719" anchor="ctr" horzOverflow="overflow">
                    <a:lnL w="12700">
                      <a:solidFill>
                        <a:srgbClr val="000000"/>
                      </a:solidFill>
                      <a:miter lim="400000"/>
                    </a:lnL>
                    <a:noFill/>
                  </a:tcPr>
                </a:tc>
                <a:tc>
                  <a:txBody>
                    <a:bodyPr/>
                    <a:lstStyle/>
                    <a:p>
                      <a:pPr defTabSz="914400">
                        <a:defRPr sz="3000" b="1" strike="sngStrike">
                          <a:latin typeface="Helvetica"/>
                          <a:ea typeface="Helvetica"/>
                          <a:cs typeface="Helvetica"/>
                          <a:sym typeface="Helvetica"/>
                        </a:defRPr>
                      </a:pPr>
                      <a:r>
                        <a:rPr sz="2100" strike="noStrike"/>
                        <a:t>5</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5</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5</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1</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4</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5</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2</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3</a:t>
                      </a:r>
                    </a:p>
                  </a:txBody>
                  <a:tcPr marL="35719" marR="35719" marT="35719" marB="35719" anchor="ctr" horzOverflow="overflow">
                    <a:noFill/>
                  </a:tcPr>
                </a:tc>
              </a:tr>
            </a:tbl>
          </a:graphicData>
        </a:graphic>
      </p:graphicFrame>
      <p:graphicFrame>
        <p:nvGraphicFramePr>
          <p:cNvPr id="322" name="Table 322"/>
          <p:cNvGraphicFramePr/>
          <p:nvPr/>
        </p:nvGraphicFramePr>
        <p:xfrm>
          <a:off x="616737" y="4214904"/>
          <a:ext cx="7892667" cy="884687"/>
        </p:xfrm>
        <a:graphic>
          <a:graphicData uri="http://schemas.openxmlformats.org/drawingml/2006/table">
            <a:tbl>
              <a:tblPr/>
              <a:tblGrid>
                <a:gridCol w="876963"/>
                <a:gridCol w="876963"/>
                <a:gridCol w="876963"/>
                <a:gridCol w="876963"/>
                <a:gridCol w="876963"/>
                <a:gridCol w="876963"/>
                <a:gridCol w="876963"/>
                <a:gridCol w="876963"/>
                <a:gridCol w="876963"/>
              </a:tblGrid>
              <a:tr h="884687">
                <a:tc>
                  <a:txBody>
                    <a:bodyPr/>
                    <a:lstStyle/>
                    <a:p>
                      <a:pPr defTabSz="914400"/>
                      <a:r>
                        <a:rPr sz="2100" b="1">
                          <a:latin typeface="Helvetica"/>
                          <a:ea typeface="Helvetica"/>
                          <a:cs typeface="Helvetica"/>
                          <a:sym typeface="Helvetica"/>
                        </a:rPr>
                        <a:t>4</a:t>
                      </a:r>
                    </a:p>
                  </a:txBody>
                  <a:tcPr marL="35719" marR="35719" marT="35719" marB="35719" anchor="ctr" horzOverflow="overflow">
                    <a:lnL w="12700">
                      <a:solidFill>
                        <a:srgbClr val="000000"/>
                      </a:solidFill>
                      <a:miter lim="400000"/>
                    </a:lnL>
                    <a:lnT w="12700">
                      <a:solidFill>
                        <a:srgbClr val="000000"/>
                      </a:solidFill>
                      <a:miter lim="400000"/>
                    </a:lnT>
                    <a:noFill/>
                  </a:tcPr>
                </a:tc>
                <a:tc>
                  <a:txBody>
                    <a:bodyPr/>
                    <a:lstStyle/>
                    <a:p>
                      <a:pPr defTabSz="914400">
                        <a:defRPr sz="3000" b="1" strike="sngStrike">
                          <a:latin typeface="Helvetica"/>
                          <a:ea typeface="Helvetica"/>
                          <a:cs typeface="Helvetica"/>
                          <a:sym typeface="Helvetica"/>
                        </a:defRPr>
                      </a:pPr>
                      <a:r>
                        <a:rPr sz="2100" strike="noStrike"/>
                        <a:t>4</a:t>
                      </a:r>
                    </a:p>
                  </a:txBody>
                  <a:tcPr marL="35719" marR="35719" marT="35719" marB="35719" anchor="ctr" horzOverflow="overflow">
                    <a:lnT w="12700">
                      <a:solidFill>
                        <a:srgbClr val="000000"/>
                      </a:solidFill>
                      <a:miter lim="400000"/>
                    </a:lnT>
                    <a:noFill/>
                  </a:tcPr>
                </a:tc>
                <a:tc>
                  <a:txBody>
                    <a:bodyPr/>
                    <a:lstStyle/>
                    <a:p>
                      <a:pPr defTabSz="914400">
                        <a:defRPr sz="3000" b="1" strike="sngStrike">
                          <a:latin typeface="Helvetica"/>
                          <a:ea typeface="Helvetica"/>
                          <a:cs typeface="Helvetica"/>
                          <a:sym typeface="Helvetica"/>
                        </a:defRPr>
                      </a:pPr>
                      <a:r>
                        <a:rPr sz="2100" strike="noStrike"/>
                        <a:t>4</a:t>
                      </a:r>
                    </a:p>
                  </a:txBody>
                  <a:tcPr marL="35719" marR="35719" marT="35719" marB="35719" anchor="ctr" horzOverflow="overflow">
                    <a:lnR w="12700">
                      <a:solidFill>
                        <a:srgbClr val="000000"/>
                      </a:solidFill>
                      <a:miter lim="400000"/>
                    </a:lnR>
                    <a:lnT w="12700">
                      <a:solidFill>
                        <a:srgbClr val="000000"/>
                      </a:solidFill>
                      <a:miter lim="400000"/>
                    </a:lnT>
                    <a:noFill/>
                  </a:tcPr>
                </a:tc>
                <a:tc>
                  <a:txBody>
                    <a:bodyPr/>
                    <a:lstStyle/>
                    <a:p>
                      <a:pPr defTabSz="914400">
                        <a:defRPr sz="3000" b="1" strike="sngStrike">
                          <a:latin typeface="Helvetica"/>
                          <a:ea typeface="Helvetica"/>
                          <a:cs typeface="Helvetica"/>
                          <a:sym typeface="Helvetica"/>
                        </a:defRPr>
                      </a:pPr>
                      <a:r>
                        <a:rPr sz="2100" strike="noStrike"/>
                        <a:t>4</a:t>
                      </a:r>
                    </a:p>
                  </a:txBody>
                  <a:tcPr marL="35719" marR="35719" marT="35719" marB="35719" anchor="ctr" horzOverflow="overflow">
                    <a:lnL w="12700">
                      <a:solidFill>
                        <a:srgbClr val="000000"/>
                      </a:solidFill>
                      <a:miter lim="400000"/>
                    </a:lnL>
                    <a:noFill/>
                  </a:tcPr>
                </a:tc>
                <a:tc>
                  <a:txBody>
                    <a:bodyPr/>
                    <a:lstStyle/>
                    <a:p>
                      <a:pPr defTabSz="914400">
                        <a:defRPr sz="3000" b="1" strike="sngStrike">
                          <a:latin typeface="Helvetica"/>
                          <a:ea typeface="Helvetica"/>
                          <a:cs typeface="Helvetica"/>
                          <a:sym typeface="Helvetica"/>
                        </a:defRPr>
                      </a:pPr>
                      <a:r>
                        <a:rPr sz="2100" strike="noStrike"/>
                        <a:t>1</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2</a:t>
                      </a:r>
                    </a:p>
                  </a:txBody>
                  <a:tcPr marL="35719" marR="35719" marT="35719" marB="35719" anchor="ctr" horzOverflow="overflow">
                    <a:lnR w="12700">
                      <a:solidFill>
                        <a:srgbClr val="000000"/>
                      </a:solidFill>
                      <a:miter lim="400000"/>
                    </a:lnR>
                    <a:noFill/>
                  </a:tcPr>
                </a:tc>
                <a:tc>
                  <a:txBody>
                    <a:bodyPr/>
                    <a:lstStyle/>
                    <a:p>
                      <a:pPr defTabSz="914400">
                        <a:defRPr sz="3000" b="1" strike="sngStrike">
                          <a:latin typeface="Helvetica"/>
                          <a:ea typeface="Helvetica"/>
                          <a:cs typeface="Helvetica"/>
                          <a:sym typeface="Helvetica"/>
                        </a:defRPr>
                      </a:pPr>
                      <a:r>
                        <a:rPr sz="2100" strike="noStrike"/>
                        <a:t>4</a:t>
                      </a:r>
                    </a:p>
                  </a:txBody>
                  <a:tcPr marL="35719" marR="35719" marT="35719" marB="35719" anchor="ctr" horzOverflow="overflow">
                    <a:lnL w="12700">
                      <a:solidFill>
                        <a:srgbClr val="000000"/>
                      </a:solidFill>
                      <a:miter lim="400000"/>
                    </a:lnL>
                    <a:noFill/>
                  </a:tcPr>
                </a:tc>
                <a:tc>
                  <a:txBody>
                    <a:bodyPr/>
                    <a:lstStyle/>
                    <a:p>
                      <a:pPr defTabSz="914400">
                        <a:defRPr sz="3000" b="1" strike="sngStrike">
                          <a:latin typeface="Helvetica"/>
                          <a:ea typeface="Helvetica"/>
                          <a:cs typeface="Helvetica"/>
                          <a:sym typeface="Helvetica"/>
                        </a:defRPr>
                      </a:pPr>
                      <a:r>
                        <a:rPr sz="2100" strike="noStrike"/>
                        <a:t>3</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4</a:t>
                      </a:r>
                    </a:p>
                  </a:txBody>
                  <a:tcPr marL="35719" marR="35719" marT="35719" marB="35719" anchor="ctr" horzOverflow="overflow">
                    <a:noFill/>
                  </a:tcPr>
                </a:tc>
              </a:tr>
            </a:tbl>
          </a:graphicData>
        </a:graphic>
      </p:graphicFrame>
      <p:sp>
        <p:nvSpPr>
          <p:cNvPr id="8" name="Shape 272"/>
          <p:cNvSpPr/>
          <p:nvPr/>
        </p:nvSpPr>
        <p:spPr>
          <a:xfrm>
            <a:off x="517616" y="1454050"/>
            <a:ext cx="3660858" cy="46166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spAutoFit/>
          </a:bodyPr>
          <a:lstStyle>
            <a:lvl1pPr marL="228600" indent="-228600" algn="l">
              <a:spcBef>
                <a:spcPts val="2000"/>
              </a:spcBef>
              <a:buSzPct val="100000"/>
              <a:buChar char="•"/>
              <a:defRPr>
                <a:latin typeface="Roboto Regular"/>
                <a:ea typeface="Roboto Regular"/>
                <a:cs typeface="Roboto Regular"/>
                <a:sym typeface="Roboto Regular"/>
              </a:defRPr>
            </a:lvl1pPr>
          </a:lstStyle>
          <a:p>
            <a:r>
              <a:rPr sz="2500" dirty="0">
                <a:latin typeface="+mn-lt"/>
              </a:rPr>
              <a:t>Metric: Rank correlation</a:t>
            </a:r>
          </a:p>
        </p:txBody>
      </p:sp>
      <p:sp>
        <p:nvSpPr>
          <p:cNvPr id="9" name="Shape 295"/>
          <p:cNvSpPr/>
          <p:nvPr/>
        </p:nvSpPr>
        <p:spPr>
          <a:xfrm>
            <a:off x="575965" y="5282031"/>
            <a:ext cx="7929563" cy="461665"/>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spAutoFit/>
          </a:bodyPr>
          <a:lstStyle>
            <a:lvl1pPr>
              <a:defRPr>
                <a:latin typeface="Roboto Regular"/>
                <a:ea typeface="Roboto Regular"/>
                <a:cs typeface="Roboto Regular"/>
                <a:sym typeface="Roboto Regular"/>
              </a:defRPr>
            </a:lvl1pPr>
          </a:lstStyle>
          <a:p>
            <a:pPr algn="ctr"/>
            <a:r>
              <a:rPr lang="en-US" sz="2500" dirty="0">
                <a:latin typeface="+mn-lt"/>
              </a:rPr>
              <a:t>Compute correlation between the ranked lists</a:t>
            </a:r>
            <a:endParaRPr sz="2500" dirty="0">
              <a:latin typeface="+mn-lt"/>
            </a:endParaRPr>
          </a:p>
        </p:txBody>
      </p:sp>
      <p:sp>
        <p:nvSpPr>
          <p:cNvPr id="10"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smtClean="0"/>
              <a:t>Evaluating attention maps</a:t>
            </a:r>
            <a:endParaRPr lang="en-US" dirty="0"/>
          </a:p>
        </p:txBody>
      </p:sp>
      <p:sp>
        <p:nvSpPr>
          <p:cNvPr id="11" name="TextBox 10"/>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990636868"/>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pPr/>
              <a:t>52</a:t>
            </a:fld>
            <a:endParaRPr lang="en-US"/>
          </a:p>
        </p:txBody>
      </p:sp>
      <p:pic>
        <p:nvPicPr>
          <p:cNvPr id="5" name="Picture 4" descr="att_comparison_1.png"/>
          <p:cNvPicPr>
            <a:picLocks noChangeAspect="1"/>
          </p:cNvPicPr>
          <p:nvPr/>
        </p:nvPicPr>
        <p:blipFill rotWithShape="1">
          <a:blip r:embed="rId2">
            <a:extLst>
              <a:ext uri="{28A0092B-C50C-407E-A947-70E740481C1C}">
                <a14:useLocalDpi xmlns:a14="http://schemas.microsoft.com/office/drawing/2010/main" val="0"/>
              </a:ext>
            </a:extLst>
          </a:blip>
          <a:srcRect r="20058" b="50107"/>
          <a:stretch/>
        </p:blipFill>
        <p:spPr>
          <a:xfrm>
            <a:off x="582907" y="-1"/>
            <a:ext cx="8103893" cy="6858001"/>
          </a:xfrm>
          <a:prstGeom prst="rect">
            <a:avLst/>
          </a:prstGeom>
        </p:spPr>
      </p:pic>
    </p:spTree>
    <p:extLst>
      <p:ext uri="{BB962C8B-B14F-4D97-AF65-F5344CB8AC3E}">
        <p14:creationId xmlns:p14="http://schemas.microsoft.com/office/powerpoint/2010/main" val="564746435"/>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pPr/>
              <a:t>53</a:t>
            </a:fld>
            <a:endParaRPr lang="en-US"/>
          </a:p>
        </p:txBody>
      </p:sp>
      <p:pic>
        <p:nvPicPr>
          <p:cNvPr id="4" name="Picture 3" descr="att_comparison_5.png"/>
          <p:cNvPicPr>
            <a:picLocks noChangeAspect="1"/>
          </p:cNvPicPr>
          <p:nvPr/>
        </p:nvPicPr>
        <p:blipFill rotWithShape="1">
          <a:blip r:embed="rId2">
            <a:extLst>
              <a:ext uri="{28A0092B-C50C-407E-A947-70E740481C1C}">
                <a14:useLocalDpi xmlns:a14="http://schemas.microsoft.com/office/drawing/2010/main" val="0"/>
              </a:ext>
            </a:extLst>
          </a:blip>
          <a:srcRect t="49893" r="19503"/>
          <a:stretch/>
        </p:blipFill>
        <p:spPr>
          <a:xfrm>
            <a:off x="533400" y="13124"/>
            <a:ext cx="8084464" cy="6844875"/>
          </a:xfrm>
          <a:prstGeom prst="rect">
            <a:avLst/>
          </a:prstGeom>
        </p:spPr>
      </p:pic>
    </p:spTree>
    <p:extLst>
      <p:ext uri="{BB962C8B-B14F-4D97-AF65-F5344CB8AC3E}">
        <p14:creationId xmlns:p14="http://schemas.microsoft.com/office/powerpoint/2010/main" val="1963096952"/>
      </p:ext>
    </p:extLst>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pPr/>
              <a:t>54</a:t>
            </a:fld>
            <a:endParaRPr lang="en-US"/>
          </a:p>
        </p:txBody>
      </p:sp>
      <p:pic>
        <p:nvPicPr>
          <p:cNvPr id="4" name="Picture 3" descr="att_comparison_5.png"/>
          <p:cNvPicPr>
            <a:picLocks noChangeAspect="1"/>
          </p:cNvPicPr>
          <p:nvPr/>
        </p:nvPicPr>
        <p:blipFill rotWithShape="1">
          <a:blip r:embed="rId2">
            <a:extLst>
              <a:ext uri="{28A0092B-C50C-407E-A947-70E740481C1C}">
                <a14:useLocalDpi xmlns:a14="http://schemas.microsoft.com/office/drawing/2010/main" val="0"/>
              </a:ext>
            </a:extLst>
          </a:blip>
          <a:srcRect r="19736" b="49936"/>
          <a:stretch/>
        </p:blipFill>
        <p:spPr>
          <a:xfrm>
            <a:off x="609600" y="0"/>
            <a:ext cx="8083414" cy="6858000"/>
          </a:xfrm>
          <a:prstGeom prst="rect">
            <a:avLst/>
          </a:prstGeom>
        </p:spPr>
      </p:pic>
    </p:spTree>
    <p:extLst>
      <p:ext uri="{BB962C8B-B14F-4D97-AF65-F5344CB8AC3E}">
        <p14:creationId xmlns:p14="http://schemas.microsoft.com/office/powerpoint/2010/main" val="1979203403"/>
      </p:ext>
    </p:extLst>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pPr/>
              <a:t>55</a:t>
            </a:fld>
            <a:endParaRPr lang="en-US"/>
          </a:p>
        </p:txBody>
      </p:sp>
      <p:pic>
        <p:nvPicPr>
          <p:cNvPr id="4" name="Picture 3" descr="att_comparison_1.png"/>
          <p:cNvPicPr>
            <a:picLocks noChangeAspect="1"/>
          </p:cNvPicPr>
          <p:nvPr/>
        </p:nvPicPr>
        <p:blipFill rotWithShape="1">
          <a:blip r:embed="rId2">
            <a:extLst>
              <a:ext uri="{28A0092B-C50C-407E-A947-70E740481C1C}">
                <a14:useLocalDpi xmlns:a14="http://schemas.microsoft.com/office/drawing/2010/main" val="0"/>
              </a:ext>
            </a:extLst>
          </a:blip>
          <a:srcRect t="49893" r="19908"/>
          <a:stretch/>
        </p:blipFill>
        <p:spPr>
          <a:xfrm>
            <a:off x="609600" y="19928"/>
            <a:ext cx="8060946" cy="6838072"/>
          </a:xfrm>
          <a:prstGeom prst="rect">
            <a:avLst/>
          </a:prstGeom>
        </p:spPr>
      </p:pic>
    </p:spTree>
    <p:extLst>
      <p:ext uri="{BB962C8B-B14F-4D97-AF65-F5344CB8AC3E}">
        <p14:creationId xmlns:p14="http://schemas.microsoft.com/office/powerpoint/2010/main" val="2097385838"/>
      </p:ext>
    </p:extLst>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56</a:t>
            </a:fld>
            <a:endParaRPr/>
          </a:p>
        </p:txBody>
      </p:sp>
      <p:graphicFrame>
        <p:nvGraphicFramePr>
          <p:cNvPr id="330" name="Table 330"/>
          <p:cNvGraphicFramePr/>
          <p:nvPr>
            <p:extLst/>
          </p:nvPr>
        </p:nvGraphicFramePr>
        <p:xfrm>
          <a:off x="892969" y="1415356"/>
          <a:ext cx="7358062" cy="4027287"/>
        </p:xfrm>
        <a:graphic>
          <a:graphicData uri="http://schemas.openxmlformats.org/drawingml/2006/table">
            <a:tbl>
              <a:tblPr/>
              <a:tblGrid>
                <a:gridCol w="3819284"/>
                <a:gridCol w="3538778"/>
              </a:tblGrid>
              <a:tr h="828550">
                <a:tc>
                  <a:txBody>
                    <a:bodyPr/>
                    <a:lstStyle/>
                    <a:p>
                      <a:pPr defTabSz="914400"/>
                      <a:r>
                        <a:rPr sz="1800" dirty="0">
                          <a:latin typeface="Roboto Bold"/>
                          <a:ea typeface="Roboto Bold"/>
                          <a:cs typeface="Roboto Bold"/>
                          <a:sym typeface="Roboto Bold"/>
                        </a:rPr>
                        <a:t>VQA Model</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defTabSz="914400"/>
                      <a:r>
                        <a:rPr sz="1800" dirty="0">
                          <a:latin typeface="Roboto Bold"/>
                          <a:ea typeface="Roboto Bold"/>
                          <a:cs typeface="Roboto Bold"/>
                          <a:sym typeface="Roboto Bold"/>
                        </a:rPr>
                        <a:t>Mean Rank-Correlation</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646009">
                <a:tc>
                  <a:txBody>
                    <a:bodyPr/>
                    <a:lstStyle/>
                    <a:p>
                      <a:pPr defTabSz="914400"/>
                      <a:r>
                        <a:rPr sz="1800">
                          <a:latin typeface="Roboto Regular"/>
                          <a:ea typeface="Roboto Regular"/>
                          <a:cs typeface="Roboto Regular"/>
                          <a:sym typeface="Roboto Regular"/>
                        </a:rPr>
                        <a:t>Human</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hueOff val="-2473793"/>
                        <a:satOff val="-50209"/>
                        <a:lumOff val="23543"/>
                        <a:alpha val="29655"/>
                      </a:schemeClr>
                    </a:solidFill>
                  </a:tcPr>
                </a:tc>
                <a:tc>
                  <a:txBody>
                    <a:bodyPr/>
                    <a:lstStyle/>
                    <a:p>
                      <a:pPr defTabSz="914400"/>
                      <a:r>
                        <a:rPr sz="1800" dirty="0">
                          <a:latin typeface="Roboto Regular"/>
                          <a:ea typeface="Roboto Regular"/>
                          <a:cs typeface="Roboto Regular"/>
                          <a:sym typeface="Roboto Regular"/>
                        </a:rPr>
                        <a:t>0.62</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hueOff val="-2473793"/>
                        <a:satOff val="-50209"/>
                        <a:lumOff val="23543"/>
                        <a:alpha val="29655"/>
                      </a:schemeClr>
                    </a:solidFill>
                  </a:tcPr>
                </a:tc>
              </a:tr>
              <a:tr h="648167">
                <a:tc>
                  <a:txBody>
                    <a:bodyPr/>
                    <a:lstStyle/>
                    <a:p>
                      <a:pPr defTabSz="914400">
                        <a:defRPr sz="2600">
                          <a:latin typeface="Roboto Regular"/>
                          <a:ea typeface="Roboto Regular"/>
                          <a:cs typeface="Roboto Regular"/>
                          <a:sym typeface="Roboto Regular"/>
                        </a:defRPr>
                      </a:pPr>
                      <a:endParaRPr sz="1800"/>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defTabSz="914400">
                        <a:defRPr sz="2600">
                          <a:latin typeface="Roboto Regular"/>
                          <a:ea typeface="Roboto Regular"/>
                          <a:cs typeface="Roboto Regular"/>
                          <a:sym typeface="Roboto Regular"/>
                        </a:defRPr>
                      </a:pPr>
                      <a:endParaRPr sz="1800" dirty="0"/>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652531">
                <a:tc>
                  <a:txBody>
                    <a:bodyPr/>
                    <a:lstStyle/>
                    <a:p>
                      <a:pPr defTabSz="914400">
                        <a:defRPr sz="2600">
                          <a:latin typeface="Roboto Regular"/>
                          <a:ea typeface="Roboto Regular"/>
                          <a:cs typeface="Roboto Regular"/>
                          <a:sym typeface="Roboto Regular"/>
                        </a:defRPr>
                      </a:pPr>
                      <a:endParaRPr sz="1800"/>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defTabSz="914400">
                        <a:defRPr sz="2600">
                          <a:latin typeface="Roboto Regular"/>
                          <a:ea typeface="Roboto Regular"/>
                          <a:cs typeface="Roboto Regular"/>
                          <a:sym typeface="Roboto Regular"/>
                        </a:defRPr>
                      </a:pPr>
                      <a:endParaRPr sz="1800" dirty="0"/>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r>
              <a:tr h="626015">
                <a:tc>
                  <a:txBody>
                    <a:bodyPr/>
                    <a:lstStyle/>
                    <a:p>
                      <a:pPr defTabSz="914400">
                        <a:defRPr sz="2600">
                          <a:latin typeface="Roboto Regular"/>
                          <a:ea typeface="Roboto Regular"/>
                          <a:cs typeface="Roboto Regular"/>
                          <a:sym typeface="Roboto Regular"/>
                        </a:defRPr>
                      </a:pPr>
                      <a:endParaRPr sz="1800"/>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defTabSz="914400">
                        <a:defRPr sz="2600">
                          <a:latin typeface="Roboto Regular"/>
                          <a:ea typeface="Roboto Regular"/>
                          <a:cs typeface="Roboto Regular"/>
                          <a:sym typeface="Roboto Regular"/>
                        </a:defRPr>
                      </a:pPr>
                      <a:endParaRPr sz="1800" dirty="0"/>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626015">
                <a:tc>
                  <a:txBody>
                    <a:bodyPr/>
                    <a:lstStyle/>
                    <a:p>
                      <a:pPr defTabSz="914400">
                        <a:defRPr sz="2600">
                          <a:latin typeface="Roboto Regular"/>
                          <a:ea typeface="Roboto Regular"/>
                          <a:cs typeface="Roboto Regular"/>
                          <a:sym typeface="Roboto Regular"/>
                        </a:defRPr>
                      </a:pPr>
                      <a:endParaRPr sz="1800" dirty="0"/>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defTabSz="914400">
                        <a:defRPr sz="2600">
                          <a:latin typeface="Roboto Regular"/>
                          <a:ea typeface="Roboto Regular"/>
                          <a:cs typeface="Roboto Regular"/>
                          <a:sym typeface="Roboto Regular"/>
                        </a:defRPr>
                      </a:pPr>
                      <a:endParaRPr sz="1800" dirty="0"/>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r>
            </a:tbl>
          </a:graphicData>
        </a:graphic>
      </p:graphicFrame>
      <p:sp>
        <p:nvSpPr>
          <p:cNvPr id="6"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Evaluating attention maps</a:t>
            </a:r>
            <a:endParaRPr lang="en-US" dirty="0"/>
          </a:p>
        </p:txBody>
      </p:sp>
      <p:sp>
        <p:nvSpPr>
          <p:cNvPr id="5" name="TextBox 4"/>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871901807"/>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57</a:t>
            </a:fld>
            <a:endParaRPr/>
          </a:p>
        </p:txBody>
      </p:sp>
      <p:graphicFrame>
        <p:nvGraphicFramePr>
          <p:cNvPr id="334" name="Table 334"/>
          <p:cNvGraphicFramePr/>
          <p:nvPr>
            <p:extLst/>
          </p:nvPr>
        </p:nvGraphicFramePr>
        <p:xfrm>
          <a:off x="892969" y="1410890"/>
          <a:ext cx="7358062" cy="4027287"/>
        </p:xfrm>
        <a:graphic>
          <a:graphicData uri="http://schemas.openxmlformats.org/drawingml/2006/table">
            <a:tbl>
              <a:tblPr/>
              <a:tblGrid>
                <a:gridCol w="3818873"/>
                <a:gridCol w="3539189"/>
              </a:tblGrid>
              <a:tr h="828550">
                <a:tc>
                  <a:txBody>
                    <a:bodyPr/>
                    <a:lstStyle/>
                    <a:p>
                      <a:pPr defTabSz="914400"/>
                      <a:r>
                        <a:rPr sz="1800">
                          <a:latin typeface="Roboto Bold"/>
                          <a:ea typeface="Roboto Bold"/>
                          <a:cs typeface="Roboto Bold"/>
                          <a:sym typeface="Roboto Bold"/>
                        </a:rPr>
                        <a:t>VQA Model</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defTabSz="914400"/>
                      <a:r>
                        <a:rPr sz="1800" dirty="0">
                          <a:latin typeface="Roboto Bold"/>
                          <a:ea typeface="Roboto Bold"/>
                          <a:cs typeface="Roboto Bold"/>
                          <a:sym typeface="Roboto Bold"/>
                        </a:rPr>
                        <a:t>Mean Rank-Correlation</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646009">
                <a:tc>
                  <a:txBody>
                    <a:bodyPr/>
                    <a:lstStyle/>
                    <a:p>
                      <a:pPr defTabSz="914400"/>
                      <a:r>
                        <a:rPr sz="1800">
                          <a:latin typeface="Roboto Regular"/>
                          <a:ea typeface="Roboto Regular"/>
                          <a:cs typeface="Roboto Regular"/>
                          <a:sym typeface="Roboto Regular"/>
                        </a:rPr>
                        <a:t>Human</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hueOff val="-2473793"/>
                        <a:satOff val="-50209"/>
                        <a:lumOff val="23543"/>
                        <a:alpha val="29655"/>
                      </a:schemeClr>
                    </a:solidFill>
                  </a:tcPr>
                </a:tc>
                <a:tc>
                  <a:txBody>
                    <a:bodyPr/>
                    <a:lstStyle/>
                    <a:p>
                      <a:pPr defTabSz="914400"/>
                      <a:r>
                        <a:rPr sz="1800" dirty="0">
                          <a:latin typeface="Roboto Regular"/>
                          <a:ea typeface="Roboto Regular"/>
                          <a:cs typeface="Roboto Regular"/>
                          <a:sym typeface="Roboto Regular"/>
                        </a:rPr>
                        <a:t>0.62</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hueOff val="-2473793"/>
                        <a:satOff val="-50209"/>
                        <a:lumOff val="23543"/>
                        <a:alpha val="29655"/>
                      </a:schemeClr>
                    </a:solidFill>
                  </a:tcPr>
                </a:tc>
              </a:tr>
              <a:tr h="648167">
                <a:tc>
                  <a:txBody>
                    <a:bodyPr/>
                    <a:lstStyle/>
                    <a:p>
                      <a:pPr defTabSz="914400"/>
                      <a:r>
                        <a:rPr sz="1800">
                          <a:latin typeface="Roboto Regular"/>
                          <a:ea typeface="Roboto Regular"/>
                          <a:cs typeface="Roboto Regular"/>
                          <a:sym typeface="Roboto Regular"/>
                        </a:rPr>
                        <a:t>Implicit Attention: Occlusion</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c>
                  <a:txBody>
                    <a:bodyPr/>
                    <a:lstStyle/>
                    <a:p>
                      <a:pPr defTabSz="914400"/>
                      <a:r>
                        <a:rPr sz="1800" dirty="0">
                          <a:latin typeface="Roboto Regular"/>
                          <a:ea typeface="Roboto Regular"/>
                          <a:cs typeface="Roboto Regular"/>
                          <a:sym typeface="Roboto Regular"/>
                        </a:rPr>
                        <a:t>0.07</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r>
              <a:tr h="652531">
                <a:tc>
                  <a:txBody>
                    <a:bodyPr/>
                    <a:lstStyle/>
                    <a:p>
                      <a:pPr defTabSz="914400">
                        <a:defRPr sz="2600">
                          <a:latin typeface="Roboto Regular"/>
                          <a:ea typeface="Roboto Regular"/>
                          <a:cs typeface="Roboto Regular"/>
                          <a:sym typeface="Roboto Regular"/>
                        </a:defRPr>
                      </a:pPr>
                      <a:r>
                        <a:rPr sz="1800"/>
                        <a:t>Implicit Attention: Guided Backprop</a:t>
                      </a:r>
                      <a:br>
                        <a:rPr sz="1800"/>
                      </a:br>
                      <a:r>
                        <a:rPr sz="1100"/>
                        <a:t>[Springenberg et al., ICLR15]</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c>
                  <a:txBody>
                    <a:bodyPr/>
                    <a:lstStyle/>
                    <a:p>
                      <a:pPr defTabSz="914400"/>
                      <a:r>
                        <a:rPr sz="1800" dirty="0">
                          <a:latin typeface="Roboto Regular"/>
                          <a:ea typeface="Roboto Regular"/>
                          <a:cs typeface="Roboto Regular"/>
                          <a:sym typeface="Roboto Regular"/>
                        </a:rPr>
                        <a:t>0.12</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r>
              <a:tr h="626015">
                <a:tc>
                  <a:txBody>
                    <a:bodyPr/>
                    <a:lstStyle/>
                    <a:p>
                      <a:pPr defTabSz="914400">
                        <a:defRPr sz="2600">
                          <a:latin typeface="Roboto Regular"/>
                          <a:ea typeface="Roboto Regular"/>
                          <a:cs typeface="Roboto Regular"/>
                          <a:sym typeface="Roboto Regular"/>
                        </a:defRPr>
                      </a:pPr>
                      <a:endParaRPr sz="1800"/>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defTabSz="914400">
                        <a:defRPr sz="2600">
                          <a:latin typeface="Roboto Regular"/>
                          <a:ea typeface="Roboto Regular"/>
                          <a:cs typeface="Roboto Regular"/>
                          <a:sym typeface="Roboto Regular"/>
                        </a:defRPr>
                      </a:pPr>
                      <a:endParaRPr sz="1800" dirty="0"/>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626015">
                <a:tc>
                  <a:txBody>
                    <a:bodyPr/>
                    <a:lstStyle/>
                    <a:p>
                      <a:pPr defTabSz="914400">
                        <a:defRPr sz="2600">
                          <a:latin typeface="Roboto Regular"/>
                          <a:ea typeface="Roboto Regular"/>
                          <a:cs typeface="Roboto Regular"/>
                          <a:sym typeface="Roboto Regular"/>
                        </a:defRPr>
                      </a:pPr>
                      <a:endParaRPr sz="1800"/>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defTabSz="914400">
                        <a:defRPr sz="2600">
                          <a:latin typeface="Roboto Regular"/>
                          <a:ea typeface="Roboto Regular"/>
                          <a:cs typeface="Roboto Regular"/>
                          <a:sym typeface="Roboto Regular"/>
                        </a:defRPr>
                      </a:pPr>
                      <a:endParaRPr sz="1800" dirty="0"/>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r>
            </a:tbl>
          </a:graphicData>
        </a:graphic>
      </p:graphicFrame>
      <p:sp>
        <p:nvSpPr>
          <p:cNvPr id="6"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Evaluating attention maps</a:t>
            </a:r>
            <a:endParaRPr lang="en-US" dirty="0"/>
          </a:p>
        </p:txBody>
      </p:sp>
      <p:sp>
        <p:nvSpPr>
          <p:cNvPr id="5" name="TextBox 4"/>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1772746768"/>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58</a:t>
            </a:fld>
            <a:endParaRPr/>
          </a:p>
        </p:txBody>
      </p:sp>
      <p:graphicFrame>
        <p:nvGraphicFramePr>
          <p:cNvPr id="338" name="Table 338"/>
          <p:cNvGraphicFramePr/>
          <p:nvPr>
            <p:extLst/>
          </p:nvPr>
        </p:nvGraphicFramePr>
        <p:xfrm>
          <a:off x="892969" y="1415356"/>
          <a:ext cx="7358062" cy="4027287"/>
        </p:xfrm>
        <a:graphic>
          <a:graphicData uri="http://schemas.openxmlformats.org/drawingml/2006/table">
            <a:tbl>
              <a:tblPr/>
              <a:tblGrid>
                <a:gridCol w="3818553"/>
                <a:gridCol w="3539509"/>
              </a:tblGrid>
              <a:tr h="828550">
                <a:tc>
                  <a:txBody>
                    <a:bodyPr/>
                    <a:lstStyle/>
                    <a:p>
                      <a:pPr defTabSz="914400"/>
                      <a:r>
                        <a:rPr sz="1800" dirty="0">
                          <a:latin typeface="Roboto Bold"/>
                          <a:ea typeface="Roboto Bold"/>
                          <a:cs typeface="Roboto Bold"/>
                          <a:sym typeface="Roboto Bold"/>
                        </a:rPr>
                        <a:t>VQA Model</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defTabSz="914400"/>
                      <a:r>
                        <a:rPr sz="1800" dirty="0">
                          <a:latin typeface="Roboto Bold"/>
                          <a:ea typeface="Roboto Bold"/>
                          <a:cs typeface="Roboto Bold"/>
                          <a:sym typeface="Roboto Bold"/>
                        </a:rPr>
                        <a:t>Mean Rank-Correlation</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646009">
                <a:tc>
                  <a:txBody>
                    <a:bodyPr/>
                    <a:lstStyle/>
                    <a:p>
                      <a:pPr defTabSz="914400"/>
                      <a:r>
                        <a:rPr sz="1800">
                          <a:latin typeface="Roboto Regular"/>
                          <a:ea typeface="Roboto Regular"/>
                          <a:cs typeface="Roboto Regular"/>
                          <a:sym typeface="Roboto Regular"/>
                        </a:rPr>
                        <a:t>Human</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hueOff val="-2473793"/>
                        <a:satOff val="-50209"/>
                        <a:lumOff val="23543"/>
                        <a:alpha val="29655"/>
                      </a:schemeClr>
                    </a:solidFill>
                  </a:tcPr>
                </a:tc>
                <a:tc>
                  <a:txBody>
                    <a:bodyPr/>
                    <a:lstStyle/>
                    <a:p>
                      <a:pPr defTabSz="914400"/>
                      <a:r>
                        <a:rPr sz="1800" dirty="0">
                          <a:latin typeface="Roboto Regular"/>
                          <a:ea typeface="Roboto Regular"/>
                          <a:cs typeface="Roboto Regular"/>
                          <a:sym typeface="Roboto Regular"/>
                        </a:rPr>
                        <a:t>0.62</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hueOff val="-2473793"/>
                        <a:satOff val="-50209"/>
                        <a:lumOff val="23543"/>
                        <a:alpha val="29655"/>
                      </a:schemeClr>
                    </a:solidFill>
                  </a:tcPr>
                </a:tc>
              </a:tr>
              <a:tr h="648167">
                <a:tc>
                  <a:txBody>
                    <a:bodyPr/>
                    <a:lstStyle/>
                    <a:p>
                      <a:pPr defTabSz="914400"/>
                      <a:r>
                        <a:rPr sz="1800">
                          <a:latin typeface="Roboto Regular"/>
                          <a:ea typeface="Roboto Regular"/>
                          <a:cs typeface="Roboto Regular"/>
                          <a:sym typeface="Roboto Regular"/>
                        </a:rPr>
                        <a:t>Implicit Attention: Occlusion</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c>
                  <a:txBody>
                    <a:bodyPr/>
                    <a:lstStyle/>
                    <a:p>
                      <a:pPr defTabSz="914400"/>
                      <a:r>
                        <a:rPr sz="1800" dirty="0">
                          <a:latin typeface="Roboto Regular"/>
                          <a:ea typeface="Roboto Regular"/>
                          <a:cs typeface="Roboto Regular"/>
                          <a:sym typeface="Roboto Regular"/>
                        </a:rPr>
                        <a:t>0.07</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r>
              <a:tr h="652531">
                <a:tc>
                  <a:txBody>
                    <a:bodyPr/>
                    <a:lstStyle/>
                    <a:p>
                      <a:pPr defTabSz="914400">
                        <a:defRPr sz="2600">
                          <a:latin typeface="Roboto Regular"/>
                          <a:ea typeface="Roboto Regular"/>
                          <a:cs typeface="Roboto Regular"/>
                          <a:sym typeface="Roboto Regular"/>
                        </a:defRPr>
                      </a:pPr>
                      <a:r>
                        <a:rPr sz="1800"/>
                        <a:t>Implicit Attention: Guided Backprop</a:t>
                      </a:r>
                      <a:br>
                        <a:rPr sz="1800"/>
                      </a:br>
                      <a:r>
                        <a:rPr sz="1100"/>
                        <a:t>[Springenberg et al., ICLR15]</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c>
                  <a:txBody>
                    <a:bodyPr/>
                    <a:lstStyle/>
                    <a:p>
                      <a:pPr defTabSz="914400"/>
                      <a:r>
                        <a:rPr sz="1800" dirty="0">
                          <a:latin typeface="Roboto Regular"/>
                          <a:ea typeface="Roboto Regular"/>
                          <a:cs typeface="Roboto Regular"/>
                          <a:sym typeface="Roboto Regular"/>
                        </a:rPr>
                        <a:t>0.12</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r>
              <a:tr h="626015">
                <a:tc>
                  <a:txBody>
                    <a:bodyPr/>
                    <a:lstStyle/>
                    <a:p>
                      <a:pPr defTabSz="914400">
                        <a:defRPr sz="2600">
                          <a:latin typeface="Roboto Regular"/>
                          <a:ea typeface="Roboto Regular"/>
                          <a:cs typeface="Roboto Regular"/>
                          <a:sym typeface="Roboto Regular"/>
                        </a:defRPr>
                      </a:pPr>
                      <a:r>
                        <a:rPr sz="1800"/>
                        <a:t>Explicit Attention: SAN-2</a:t>
                      </a:r>
                      <a:br>
                        <a:rPr sz="1800"/>
                      </a:br>
                      <a:r>
                        <a:rPr sz="1100"/>
                        <a:t>[Yang et al., CVPR16]</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atOff val="-3355"/>
                        <a:lumOff val="26614"/>
                        <a:alpha val="30044"/>
                      </a:schemeClr>
                    </a:solidFill>
                  </a:tcPr>
                </a:tc>
                <a:tc>
                  <a:txBody>
                    <a:bodyPr/>
                    <a:lstStyle/>
                    <a:p>
                      <a:pPr defTabSz="914400"/>
                      <a:r>
                        <a:rPr sz="1800" dirty="0">
                          <a:latin typeface="Roboto Regular"/>
                          <a:ea typeface="Roboto Regular"/>
                          <a:cs typeface="Roboto Regular"/>
                          <a:sym typeface="Roboto Regular"/>
                        </a:rPr>
                        <a:t>0.25</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atOff val="-3355"/>
                        <a:lumOff val="26614"/>
                        <a:alpha val="30044"/>
                      </a:schemeClr>
                    </a:solidFill>
                  </a:tcPr>
                </a:tc>
              </a:tr>
              <a:tr h="626015">
                <a:tc>
                  <a:txBody>
                    <a:bodyPr/>
                    <a:lstStyle/>
                    <a:p>
                      <a:pPr defTabSz="914400">
                        <a:defRPr sz="2600">
                          <a:latin typeface="Roboto Regular"/>
                          <a:ea typeface="Roboto Regular"/>
                          <a:cs typeface="Roboto Regular"/>
                          <a:sym typeface="Roboto Regular"/>
                        </a:defRPr>
                      </a:pPr>
                      <a:r>
                        <a:rPr sz="1800"/>
                        <a:t>Explicit Attention: HieCoAtt</a:t>
                      </a:r>
                      <a:br>
                        <a:rPr sz="1800"/>
                      </a:br>
                      <a:r>
                        <a:rPr sz="1100"/>
                        <a:t>[Lu et al., 2016]</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atOff val="-3355"/>
                        <a:lumOff val="26614"/>
                        <a:alpha val="30044"/>
                      </a:schemeClr>
                    </a:solidFill>
                  </a:tcPr>
                </a:tc>
                <a:tc>
                  <a:txBody>
                    <a:bodyPr/>
                    <a:lstStyle/>
                    <a:p>
                      <a:pPr defTabSz="914400"/>
                      <a:r>
                        <a:rPr sz="1800" dirty="0">
                          <a:latin typeface="Roboto Regular"/>
                          <a:ea typeface="Roboto Regular"/>
                          <a:cs typeface="Roboto Regular"/>
                          <a:sym typeface="Roboto Regular"/>
                        </a:rPr>
                        <a:t>0.26</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atOff val="-3355"/>
                        <a:lumOff val="26614"/>
                        <a:alpha val="30044"/>
                      </a:schemeClr>
                    </a:solidFill>
                  </a:tcPr>
                </a:tc>
              </a:tr>
            </a:tbl>
          </a:graphicData>
        </a:graphic>
      </p:graphicFrame>
      <p:sp>
        <p:nvSpPr>
          <p:cNvPr id="6"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Evaluating attention maps</a:t>
            </a:r>
            <a:endParaRPr lang="en-US" dirty="0"/>
          </a:p>
        </p:txBody>
      </p:sp>
      <p:sp>
        <p:nvSpPr>
          <p:cNvPr id="5" name="TextBox 4"/>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366811298"/>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59</a:t>
            </a:fld>
            <a:endParaRPr/>
          </a:p>
        </p:txBody>
      </p:sp>
      <p:graphicFrame>
        <p:nvGraphicFramePr>
          <p:cNvPr id="346" name="Table 346"/>
          <p:cNvGraphicFramePr/>
          <p:nvPr>
            <p:extLst/>
          </p:nvPr>
        </p:nvGraphicFramePr>
        <p:xfrm>
          <a:off x="892969" y="1424285"/>
          <a:ext cx="7358062" cy="4654544"/>
        </p:xfrm>
        <a:graphic>
          <a:graphicData uri="http://schemas.openxmlformats.org/drawingml/2006/table">
            <a:tbl>
              <a:tblPr/>
              <a:tblGrid>
                <a:gridCol w="3819101"/>
                <a:gridCol w="3538961"/>
              </a:tblGrid>
              <a:tr h="828771">
                <a:tc>
                  <a:txBody>
                    <a:bodyPr/>
                    <a:lstStyle/>
                    <a:p>
                      <a:pPr defTabSz="914400"/>
                      <a:r>
                        <a:rPr sz="1800" dirty="0">
                          <a:latin typeface="Roboto Bold"/>
                          <a:ea typeface="Roboto Bold"/>
                          <a:cs typeface="Roboto Bold"/>
                          <a:sym typeface="Roboto Bold"/>
                        </a:rPr>
                        <a:t>VQA Model</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defTabSz="914400"/>
                      <a:r>
                        <a:rPr sz="1800">
                          <a:latin typeface="Roboto Bold"/>
                          <a:ea typeface="Roboto Bold"/>
                          <a:cs typeface="Roboto Bold"/>
                          <a:sym typeface="Roboto Bold"/>
                        </a:rPr>
                        <a:t>Mean Rank-Correlation</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646182">
                <a:tc>
                  <a:txBody>
                    <a:bodyPr/>
                    <a:lstStyle/>
                    <a:p>
                      <a:pPr defTabSz="914400"/>
                      <a:r>
                        <a:rPr sz="1800" dirty="0">
                          <a:latin typeface="Roboto Regular"/>
                          <a:ea typeface="Roboto Regular"/>
                          <a:cs typeface="Roboto Regular"/>
                          <a:sym typeface="Roboto Regular"/>
                        </a:rPr>
                        <a:t>Human</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hueOff val="-2473793"/>
                        <a:satOff val="-50209"/>
                        <a:lumOff val="23543"/>
                        <a:alpha val="29655"/>
                      </a:schemeClr>
                    </a:solidFill>
                  </a:tcPr>
                </a:tc>
                <a:tc>
                  <a:txBody>
                    <a:bodyPr/>
                    <a:lstStyle/>
                    <a:p>
                      <a:pPr defTabSz="914400"/>
                      <a:r>
                        <a:rPr sz="1800">
                          <a:latin typeface="Roboto Regular"/>
                          <a:ea typeface="Roboto Regular"/>
                          <a:cs typeface="Roboto Regular"/>
                          <a:sym typeface="Roboto Regular"/>
                        </a:rPr>
                        <a:t>0.62</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hueOff val="-2473793"/>
                        <a:satOff val="-50209"/>
                        <a:lumOff val="23543"/>
                        <a:alpha val="29655"/>
                      </a:schemeClr>
                    </a:solidFill>
                  </a:tcPr>
                </a:tc>
              </a:tr>
              <a:tr h="648340">
                <a:tc>
                  <a:txBody>
                    <a:bodyPr/>
                    <a:lstStyle/>
                    <a:p>
                      <a:pPr defTabSz="914400"/>
                      <a:r>
                        <a:rPr sz="1800" dirty="0">
                          <a:latin typeface="Roboto Regular"/>
                          <a:ea typeface="Roboto Regular"/>
                          <a:cs typeface="Roboto Regular"/>
                          <a:sym typeface="Roboto Regular"/>
                        </a:rPr>
                        <a:t>Implicit Attention: Occlusion</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c>
                  <a:txBody>
                    <a:bodyPr/>
                    <a:lstStyle/>
                    <a:p>
                      <a:pPr defTabSz="914400"/>
                      <a:r>
                        <a:rPr sz="1800">
                          <a:latin typeface="Roboto Regular"/>
                          <a:ea typeface="Roboto Regular"/>
                          <a:cs typeface="Roboto Regular"/>
                          <a:sym typeface="Roboto Regular"/>
                        </a:rPr>
                        <a:t>0.07</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r>
              <a:tr h="652705">
                <a:tc>
                  <a:txBody>
                    <a:bodyPr/>
                    <a:lstStyle/>
                    <a:p>
                      <a:pPr defTabSz="914400">
                        <a:defRPr sz="2600">
                          <a:latin typeface="Roboto Regular"/>
                          <a:ea typeface="Roboto Regular"/>
                          <a:cs typeface="Roboto Regular"/>
                          <a:sym typeface="Roboto Regular"/>
                        </a:defRPr>
                      </a:pPr>
                      <a:r>
                        <a:rPr sz="1800"/>
                        <a:t>Implicit Attention: Guided Backprop</a:t>
                      </a:r>
                      <a:br>
                        <a:rPr sz="1800"/>
                      </a:br>
                      <a:r>
                        <a:rPr sz="1100"/>
                        <a:t>[Springenberg et al., ICLR15]</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c>
                  <a:txBody>
                    <a:bodyPr/>
                    <a:lstStyle/>
                    <a:p>
                      <a:pPr defTabSz="914400"/>
                      <a:r>
                        <a:rPr sz="1800">
                          <a:latin typeface="Roboto Regular"/>
                          <a:ea typeface="Roboto Regular"/>
                          <a:cs typeface="Roboto Regular"/>
                          <a:sym typeface="Roboto Regular"/>
                        </a:rPr>
                        <a:t>0.12</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r>
              <a:tr h="626182">
                <a:tc>
                  <a:txBody>
                    <a:bodyPr/>
                    <a:lstStyle/>
                    <a:p>
                      <a:pPr defTabSz="914400">
                        <a:defRPr sz="2600">
                          <a:latin typeface="Roboto Regular"/>
                          <a:ea typeface="Roboto Regular"/>
                          <a:cs typeface="Roboto Regular"/>
                          <a:sym typeface="Roboto Regular"/>
                        </a:defRPr>
                      </a:pPr>
                      <a:r>
                        <a:rPr sz="1800"/>
                        <a:t>Explicit Attention: SAN-2</a:t>
                      </a:r>
                      <a:br>
                        <a:rPr sz="1800"/>
                      </a:br>
                      <a:r>
                        <a:rPr sz="1100"/>
                        <a:t>[Yang et al., CVPR16]</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atOff val="-3355"/>
                        <a:lumOff val="26614"/>
                        <a:alpha val="30044"/>
                      </a:schemeClr>
                    </a:solidFill>
                  </a:tcPr>
                </a:tc>
                <a:tc>
                  <a:txBody>
                    <a:bodyPr/>
                    <a:lstStyle/>
                    <a:p>
                      <a:pPr defTabSz="914400"/>
                      <a:r>
                        <a:rPr sz="1800">
                          <a:latin typeface="Roboto Regular"/>
                          <a:ea typeface="Roboto Regular"/>
                          <a:cs typeface="Roboto Regular"/>
                          <a:sym typeface="Roboto Regular"/>
                        </a:rPr>
                        <a:t>0.25</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atOff val="-3355"/>
                        <a:lumOff val="26614"/>
                        <a:alpha val="30044"/>
                      </a:schemeClr>
                    </a:solidFill>
                  </a:tcPr>
                </a:tc>
              </a:tr>
              <a:tr h="626182">
                <a:tc>
                  <a:txBody>
                    <a:bodyPr/>
                    <a:lstStyle/>
                    <a:p>
                      <a:pPr defTabSz="914400">
                        <a:defRPr sz="2600">
                          <a:latin typeface="Roboto Regular"/>
                          <a:ea typeface="Roboto Regular"/>
                          <a:cs typeface="Roboto Regular"/>
                          <a:sym typeface="Roboto Regular"/>
                        </a:defRPr>
                      </a:pPr>
                      <a:r>
                        <a:rPr sz="1800"/>
                        <a:t>Explicit Attention: HieCoAtt</a:t>
                      </a:r>
                      <a:br>
                        <a:rPr sz="1800"/>
                      </a:br>
                      <a:r>
                        <a:rPr sz="1100"/>
                        <a:t>[Lu et al., 2016]</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atOff val="-3355"/>
                        <a:lumOff val="26614"/>
                        <a:alpha val="30044"/>
                      </a:schemeClr>
                    </a:solidFill>
                  </a:tcPr>
                </a:tc>
                <a:tc>
                  <a:txBody>
                    <a:bodyPr/>
                    <a:lstStyle/>
                    <a:p>
                      <a:pPr defTabSz="914400"/>
                      <a:r>
                        <a:rPr sz="1800">
                          <a:latin typeface="Roboto Regular"/>
                          <a:ea typeface="Roboto Regular"/>
                          <a:cs typeface="Roboto Regular"/>
                          <a:sym typeface="Roboto Regular"/>
                        </a:rPr>
                        <a:t>0.26</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atOff val="-3355"/>
                        <a:lumOff val="26614"/>
                        <a:alpha val="30044"/>
                      </a:schemeClr>
                    </a:solidFill>
                  </a:tcPr>
                </a:tc>
              </a:tr>
              <a:tr h="626182">
                <a:tc>
                  <a:txBody>
                    <a:bodyPr/>
                    <a:lstStyle/>
                    <a:p>
                      <a:pPr defTabSz="914400">
                        <a:defRPr sz="2600">
                          <a:latin typeface="Roboto Regular"/>
                          <a:ea typeface="Roboto Regular"/>
                          <a:cs typeface="Roboto Regular"/>
                          <a:sym typeface="Roboto Regular"/>
                        </a:defRPr>
                      </a:pPr>
                      <a:r>
                        <a:rPr sz="1800"/>
                        <a:t>Task-independent Saliency</a:t>
                      </a:r>
                      <a:br>
                        <a:rPr sz="1800"/>
                      </a:br>
                      <a:r>
                        <a:rPr sz="1100"/>
                        <a:t>[Judd et al., ICCV09]</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alpha val="29997"/>
                      </a:schemeClr>
                    </a:solidFill>
                  </a:tcPr>
                </a:tc>
                <a:tc>
                  <a:txBody>
                    <a:bodyPr/>
                    <a:lstStyle/>
                    <a:p>
                      <a:pPr defTabSz="914400"/>
                      <a:r>
                        <a:rPr sz="1800" dirty="0">
                          <a:latin typeface="Roboto Regular"/>
                          <a:ea typeface="Roboto Regular"/>
                          <a:cs typeface="Roboto Regular"/>
                          <a:sym typeface="Roboto Regular"/>
                        </a:rPr>
                        <a:t>0.50</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alpha val="29997"/>
                      </a:schemeClr>
                    </a:solidFill>
                  </a:tcPr>
                </a:tc>
              </a:tr>
            </a:tbl>
          </a:graphicData>
        </a:graphic>
      </p:graphicFrame>
      <p:sp>
        <p:nvSpPr>
          <p:cNvPr id="10" name="Shape 344"/>
          <p:cNvSpPr txBox="1">
            <a:spLocks/>
          </p:cNvSpPr>
          <p:nvPr/>
        </p:nvSpPr>
        <p:spPr>
          <a:xfrm>
            <a:off x="120551" y="2050851"/>
            <a:ext cx="906363" cy="1518048"/>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noAutofit/>
          </a:bodyPr>
          <a:lstStyle>
            <a:lvl1pPr marL="0" marR="0" indent="0" algn="ctr" defTabSz="58414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Roboto Regular"/>
                <a:ea typeface="Roboto Regular"/>
                <a:cs typeface="Roboto Regular"/>
                <a:sym typeface="Roboto Regular"/>
              </a:defRPr>
            </a:lvl1pPr>
            <a:lvl2pPr marL="0" marR="0" indent="228577"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152"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729"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307"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2883"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460"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038"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612"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a:lstStyle>
          <a:p>
            <a:r>
              <a:rPr lang="en-IN" sz="10500" kern="0" dirty="0"/>
              <a:t>{</a:t>
            </a:r>
          </a:p>
        </p:txBody>
      </p:sp>
      <p:sp>
        <p:nvSpPr>
          <p:cNvPr id="11" name="Shape 344"/>
          <p:cNvSpPr txBox="1">
            <a:spLocks/>
          </p:cNvSpPr>
          <p:nvPr/>
        </p:nvSpPr>
        <p:spPr>
          <a:xfrm>
            <a:off x="120551" y="3859113"/>
            <a:ext cx="906363" cy="1518048"/>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noAutofit/>
          </a:bodyPr>
          <a:lstStyle>
            <a:lvl1pPr marL="0" marR="0" indent="0" algn="ctr" defTabSz="58414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Roboto Regular"/>
                <a:ea typeface="Roboto Regular"/>
                <a:cs typeface="Roboto Regular"/>
                <a:sym typeface="Roboto Regular"/>
              </a:defRPr>
            </a:lvl1pPr>
            <a:lvl2pPr marL="0" marR="0" indent="228577"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152"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729"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307"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2883"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460"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038"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612"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a:lstStyle>
          <a:p>
            <a:r>
              <a:rPr lang="en-IN" sz="10500" kern="0" dirty="0"/>
              <a:t>{</a:t>
            </a:r>
          </a:p>
        </p:txBody>
      </p:sp>
      <p:sp>
        <p:nvSpPr>
          <p:cNvPr id="347" name="Shape 347"/>
          <p:cNvSpPr/>
          <p:nvPr/>
        </p:nvSpPr>
        <p:spPr>
          <a:xfrm rot="16200000">
            <a:off x="-426915" y="3644653"/>
            <a:ext cx="1929705" cy="461665"/>
          </a:xfrm>
          <a:prstGeom prst="rect">
            <a:avLst/>
          </a:prstGeom>
          <a:solidFill>
            <a:schemeClr val="bg1"/>
          </a:solidFill>
          <a:ln w="12700">
            <a:miter lim="400000"/>
          </a:ln>
          <a:extLst>
            <a:ext uri="{C572A759-6A51-4108-AA02-DFA0A04FC94B}">
              <ma14:wrappingTextBoxFlag xmlns:ma14="http://schemas.microsoft.com/office/mac/drawingml/2011/main" val="1"/>
            </a:ext>
          </a:extLst>
        </p:spPr>
        <p:txBody>
          <a:bodyPr wrap="none" lIns="35717" tIns="35717" rIns="35717" bIns="35717">
            <a:spAutoFit/>
          </a:bodyPr>
          <a:lstStyle>
            <a:lvl1pPr algn="l">
              <a:spcBef>
                <a:spcPts val="2000"/>
              </a:spcBef>
              <a:defRPr>
                <a:latin typeface="Roboto Regular"/>
                <a:ea typeface="Roboto Regular"/>
                <a:cs typeface="Roboto Regular"/>
                <a:sym typeface="Roboto Regular"/>
              </a:defRPr>
            </a:lvl1pPr>
          </a:lstStyle>
          <a:p>
            <a:r>
              <a:rPr sz="2500" dirty="0"/>
              <a:t>Task-specific</a:t>
            </a:r>
          </a:p>
        </p:txBody>
      </p:sp>
      <p:sp>
        <p:nvSpPr>
          <p:cNvPr id="9"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Evaluating attention maps</a:t>
            </a:r>
            <a:endParaRPr lang="en-US" dirty="0"/>
          </a:p>
        </p:txBody>
      </p:sp>
      <p:sp>
        <p:nvSpPr>
          <p:cNvPr id="8" name="TextBox 7"/>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1719418596"/>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600200"/>
            <a:ext cx="9144000" cy="1143000"/>
          </a:xfrm>
        </p:spPr>
        <p:txBody>
          <a:bodyPr>
            <a:normAutofit/>
          </a:bodyPr>
          <a:lstStyle/>
          <a:p>
            <a:r>
              <a:rPr lang="en-US" dirty="0" smtClean="0"/>
              <a:t>A tale of </a:t>
            </a:r>
            <a:r>
              <a:rPr lang="en-US" strike="sngStrike" dirty="0" smtClean="0"/>
              <a:t>two</a:t>
            </a:r>
            <a:r>
              <a:rPr lang="en-US" dirty="0" smtClean="0"/>
              <a:t> </a:t>
            </a:r>
            <a:r>
              <a:rPr lang="en-US" strike="sngStrike" dirty="0" smtClean="0"/>
              <a:t>negative</a:t>
            </a:r>
            <a:r>
              <a:rPr lang="en-US" dirty="0" smtClean="0"/>
              <a:t> results</a:t>
            </a:r>
            <a:endParaRPr lang="en-US" sz="2700" dirty="0"/>
          </a:p>
        </p:txBody>
      </p:sp>
      <p:sp>
        <p:nvSpPr>
          <p:cNvPr id="10" name="Subtitle 3"/>
          <p:cNvSpPr>
            <a:spLocks noGrp="1"/>
          </p:cNvSpPr>
          <p:nvPr>
            <p:ph type="subTitle" idx="1"/>
          </p:nvPr>
        </p:nvSpPr>
        <p:spPr>
          <a:xfrm>
            <a:off x="0" y="4114800"/>
            <a:ext cx="9144000" cy="1752600"/>
          </a:xfrm>
        </p:spPr>
        <p:txBody>
          <a:bodyPr/>
          <a:lstStyle/>
          <a:p>
            <a:r>
              <a:rPr lang="en-US" sz="3200" dirty="0" smtClean="0"/>
              <a:t>Dhruv Batra </a:t>
            </a:r>
          </a:p>
        </p:txBody>
      </p:sp>
      <p:pic>
        <p:nvPicPr>
          <p:cNvPr id="9" name="Picture 2" descr="mage result for Georgia Tech"/>
          <p:cNvPicPr>
            <a:picLocks noChangeAspect="1" noChangeArrowheads="1"/>
          </p:cNvPicPr>
          <p:nvPr/>
        </p:nvPicPr>
        <p:blipFill rotWithShape="1">
          <a:blip r:embed="rId3">
            <a:extLst>
              <a:ext uri="{28A0092B-C50C-407E-A947-70E740481C1C}">
                <a14:useLocalDpi xmlns:a14="http://schemas.microsoft.com/office/drawing/2010/main" val="0"/>
              </a:ext>
            </a:extLst>
          </a:blip>
          <a:srcRect t="10477" b="12307"/>
          <a:stretch/>
        </p:blipFill>
        <p:spPr bwMode="auto">
          <a:xfrm>
            <a:off x="1307625" y="5486400"/>
            <a:ext cx="2230099"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a:grpSpLocks noChangeAspect="1"/>
          </p:cNvGrpSpPr>
          <p:nvPr/>
        </p:nvGrpSpPr>
        <p:grpSpPr>
          <a:xfrm>
            <a:off x="5606275" y="5486400"/>
            <a:ext cx="2243229" cy="914400"/>
            <a:chOff x="5606275" y="5389691"/>
            <a:chExt cx="3048000" cy="1242446"/>
          </a:xfrm>
        </p:grpSpPr>
        <p:pic>
          <p:nvPicPr>
            <p:cNvPr id="12" name="Picture 6" desc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4021" y="5389691"/>
              <a:ext cx="9325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ttps://research.fb.com/wp-content/themes/fb-research/images/branding/fb-research-logo-2x.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6275" y="6308287"/>
              <a:ext cx="3048000" cy="32385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3200400" y="1167825"/>
            <a:ext cx="1117614" cy="584775"/>
          </a:xfrm>
          <a:prstGeom prst="rect">
            <a:avLst/>
          </a:prstGeom>
          <a:noFill/>
        </p:spPr>
        <p:txBody>
          <a:bodyPr wrap="none" rtlCol="0">
            <a:spAutoFit/>
          </a:bodyPr>
          <a:lstStyle/>
          <a:p>
            <a:r>
              <a:rPr lang="en-US" sz="3200" dirty="0" smtClean="0">
                <a:solidFill>
                  <a:srgbClr val="FF0000"/>
                </a:solidFill>
              </a:rPr>
              <a:t>three</a:t>
            </a:r>
            <a:endParaRPr lang="en-US" sz="3200" dirty="0">
              <a:solidFill>
                <a:srgbClr val="FF0000"/>
              </a:solidFill>
            </a:endParaRPr>
          </a:p>
        </p:txBody>
      </p:sp>
      <p:sp>
        <p:nvSpPr>
          <p:cNvPr id="15" name="TextBox 14"/>
          <p:cNvSpPr txBox="1"/>
          <p:nvPr/>
        </p:nvSpPr>
        <p:spPr>
          <a:xfrm>
            <a:off x="4419600" y="1167825"/>
            <a:ext cx="2393604" cy="584775"/>
          </a:xfrm>
          <a:prstGeom prst="rect">
            <a:avLst/>
          </a:prstGeom>
          <a:noFill/>
        </p:spPr>
        <p:txBody>
          <a:bodyPr wrap="none" rtlCol="0">
            <a:spAutoFit/>
          </a:bodyPr>
          <a:lstStyle/>
          <a:p>
            <a:r>
              <a:rPr lang="en-US" sz="3200" dirty="0">
                <a:solidFill>
                  <a:srgbClr val="FF0000"/>
                </a:solidFill>
              </a:rPr>
              <a:t>n</a:t>
            </a:r>
            <a:r>
              <a:rPr lang="en-US" sz="3200" dirty="0" smtClean="0">
                <a:solidFill>
                  <a:srgbClr val="FF0000"/>
                </a:solidFill>
              </a:rPr>
              <a:t>egative-</a:t>
            </a:r>
            <a:r>
              <a:rPr lang="en-US" sz="3200" dirty="0" err="1" smtClean="0">
                <a:solidFill>
                  <a:srgbClr val="FF0000"/>
                </a:solidFill>
              </a:rPr>
              <a:t>ish</a:t>
            </a:r>
            <a:endParaRPr lang="en-US" sz="3200" dirty="0">
              <a:solidFill>
                <a:srgbClr val="FF0000"/>
              </a:solidFill>
            </a:endParaRPr>
          </a:p>
        </p:txBody>
      </p:sp>
    </p:spTree>
    <p:extLst>
      <p:ext uri="{BB962C8B-B14F-4D97-AF65-F5344CB8AC3E}">
        <p14:creationId xmlns:p14="http://schemas.microsoft.com/office/powerpoint/2010/main" val="7460555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35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60</a:t>
            </a:fld>
            <a:endParaRPr/>
          </a:p>
        </p:txBody>
      </p:sp>
      <p:graphicFrame>
        <p:nvGraphicFramePr>
          <p:cNvPr id="355" name="Table 355"/>
          <p:cNvGraphicFramePr/>
          <p:nvPr>
            <p:extLst/>
          </p:nvPr>
        </p:nvGraphicFramePr>
        <p:xfrm>
          <a:off x="892969" y="1415356"/>
          <a:ext cx="7358062" cy="4648694"/>
        </p:xfrm>
        <a:graphic>
          <a:graphicData uri="http://schemas.openxmlformats.org/drawingml/2006/table">
            <a:tbl>
              <a:tblPr/>
              <a:tblGrid>
                <a:gridCol w="3820819"/>
                <a:gridCol w="1782560"/>
                <a:gridCol w="1754683"/>
              </a:tblGrid>
              <a:tr h="827729">
                <a:tc>
                  <a:txBody>
                    <a:bodyPr/>
                    <a:lstStyle/>
                    <a:p>
                      <a:pPr defTabSz="914400"/>
                      <a:r>
                        <a:rPr sz="1800" dirty="0">
                          <a:latin typeface="Roboto Bold"/>
                          <a:ea typeface="Roboto Bold"/>
                          <a:cs typeface="Roboto Bold"/>
                          <a:sym typeface="Roboto Bold"/>
                        </a:rPr>
                        <a:t>VQA Model</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gridSpan="2">
                  <a:txBody>
                    <a:bodyPr/>
                    <a:lstStyle/>
                    <a:p>
                      <a:pPr defTabSz="914400">
                        <a:defRPr sz="2600">
                          <a:latin typeface="Roboto Bold"/>
                          <a:ea typeface="Roboto Bold"/>
                          <a:cs typeface="Roboto Bold"/>
                          <a:sym typeface="Roboto Bold"/>
                        </a:defRPr>
                      </a:pPr>
                      <a:r>
                        <a:rPr sz="1800" dirty="0"/>
                        <a:t>Mean Rank-Correlation</a:t>
                      </a:r>
                      <a:br>
                        <a:rPr sz="1800" dirty="0"/>
                      </a:br>
                      <a:r>
                        <a:rPr sz="1600" dirty="0">
                          <a:latin typeface="Roboto Regular"/>
                          <a:ea typeface="Roboto Regular"/>
                          <a:cs typeface="Roboto Regular"/>
                          <a:sym typeface="Roboto Regular"/>
                        </a:rPr>
                        <a:t>complete set        without center bias</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endParaRPr lang="en-US"/>
                    </a:p>
                  </a:txBody>
                  <a:tcPr/>
                </a:tc>
              </a:tr>
              <a:tr h="645370">
                <a:tc>
                  <a:txBody>
                    <a:bodyPr/>
                    <a:lstStyle/>
                    <a:p>
                      <a:pPr defTabSz="914400"/>
                      <a:r>
                        <a:rPr sz="1800" dirty="0">
                          <a:latin typeface="Roboto Regular"/>
                          <a:ea typeface="Roboto Regular"/>
                          <a:cs typeface="Roboto Regular"/>
                          <a:sym typeface="Roboto Regular"/>
                        </a:rPr>
                        <a:t>Human</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hueOff val="-2473793"/>
                        <a:satOff val="-50209"/>
                        <a:lumOff val="23543"/>
                        <a:alpha val="29655"/>
                      </a:schemeClr>
                    </a:solidFill>
                  </a:tcPr>
                </a:tc>
                <a:tc>
                  <a:txBody>
                    <a:bodyPr/>
                    <a:lstStyle/>
                    <a:p>
                      <a:pPr defTabSz="914400"/>
                      <a:r>
                        <a:rPr sz="1800">
                          <a:latin typeface="Roboto Regular"/>
                          <a:ea typeface="Roboto Regular"/>
                          <a:cs typeface="Roboto Regular"/>
                          <a:sym typeface="Roboto Regular"/>
                        </a:rPr>
                        <a:t>0.62</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hueOff val="-2473793"/>
                        <a:satOff val="-50209"/>
                        <a:lumOff val="23543"/>
                        <a:alpha val="29655"/>
                      </a:schemeClr>
                    </a:solidFill>
                  </a:tcPr>
                </a:tc>
                <a:tc>
                  <a:txBody>
                    <a:bodyPr/>
                    <a:lstStyle/>
                    <a:p>
                      <a:pPr defTabSz="914400"/>
                      <a:r>
                        <a:rPr sz="1800" dirty="0">
                          <a:latin typeface="Roboto Regular"/>
                          <a:ea typeface="Roboto Regular"/>
                          <a:cs typeface="Roboto Regular"/>
                          <a:sym typeface="Roboto Regular"/>
                        </a:rPr>
                        <a:t>0.73</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hueOff val="-2473793"/>
                        <a:satOff val="-50209"/>
                        <a:lumOff val="23543"/>
                        <a:alpha val="29655"/>
                      </a:schemeClr>
                    </a:solidFill>
                  </a:tcPr>
                </a:tc>
              </a:tr>
              <a:tr h="647525">
                <a:tc>
                  <a:txBody>
                    <a:bodyPr/>
                    <a:lstStyle/>
                    <a:p>
                      <a:pPr defTabSz="914400"/>
                      <a:r>
                        <a:rPr sz="1800">
                          <a:latin typeface="Roboto Regular"/>
                          <a:ea typeface="Roboto Regular"/>
                          <a:cs typeface="Roboto Regular"/>
                          <a:sym typeface="Roboto Regular"/>
                        </a:rPr>
                        <a:t>Implicit Attention: Occlusion</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c>
                  <a:txBody>
                    <a:bodyPr/>
                    <a:lstStyle/>
                    <a:p>
                      <a:pPr defTabSz="914400"/>
                      <a:r>
                        <a:rPr sz="1800">
                          <a:latin typeface="Roboto Regular"/>
                          <a:ea typeface="Roboto Regular"/>
                          <a:cs typeface="Roboto Regular"/>
                          <a:sym typeface="Roboto Regular"/>
                        </a:rPr>
                        <a:t>0.07</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c>
                  <a:txBody>
                    <a:bodyPr/>
                    <a:lstStyle/>
                    <a:p>
                      <a:pPr defTabSz="914400"/>
                      <a:r>
                        <a:rPr sz="1800">
                          <a:latin typeface="Roboto Regular"/>
                          <a:ea typeface="Roboto Regular"/>
                          <a:cs typeface="Roboto Regular"/>
                          <a:sym typeface="Roboto Regular"/>
                        </a:rPr>
                        <a:t>0.02</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r>
              <a:tr h="651885">
                <a:tc>
                  <a:txBody>
                    <a:bodyPr/>
                    <a:lstStyle/>
                    <a:p>
                      <a:pPr defTabSz="914400">
                        <a:defRPr sz="2600">
                          <a:latin typeface="Roboto Regular"/>
                          <a:ea typeface="Roboto Regular"/>
                          <a:cs typeface="Roboto Regular"/>
                          <a:sym typeface="Roboto Regular"/>
                        </a:defRPr>
                      </a:pPr>
                      <a:r>
                        <a:rPr sz="1800"/>
                        <a:t>Implicit Attention: Guided Backprop</a:t>
                      </a:r>
                      <a:br>
                        <a:rPr sz="1800"/>
                      </a:br>
                      <a:r>
                        <a:rPr sz="1100"/>
                        <a:t>[Springenberg et al., ICLR15]</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c>
                  <a:txBody>
                    <a:bodyPr/>
                    <a:lstStyle/>
                    <a:p>
                      <a:pPr defTabSz="914400"/>
                      <a:r>
                        <a:rPr sz="1800">
                          <a:latin typeface="Roboto Regular"/>
                          <a:ea typeface="Roboto Regular"/>
                          <a:cs typeface="Roboto Regular"/>
                          <a:sym typeface="Roboto Regular"/>
                        </a:rPr>
                        <a:t>0.12</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c>
                  <a:txBody>
                    <a:bodyPr/>
                    <a:lstStyle/>
                    <a:p>
                      <a:pPr defTabSz="914400"/>
                      <a:r>
                        <a:rPr sz="1800">
                          <a:latin typeface="Roboto Regular"/>
                          <a:ea typeface="Roboto Regular"/>
                          <a:cs typeface="Roboto Regular"/>
                          <a:sym typeface="Roboto Regular"/>
                        </a:rPr>
                        <a:t>-0.03</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r>
              <a:tr h="625395">
                <a:tc>
                  <a:txBody>
                    <a:bodyPr/>
                    <a:lstStyle/>
                    <a:p>
                      <a:pPr defTabSz="914400">
                        <a:defRPr sz="2600">
                          <a:latin typeface="Roboto Regular"/>
                          <a:ea typeface="Roboto Regular"/>
                          <a:cs typeface="Roboto Regular"/>
                          <a:sym typeface="Roboto Regular"/>
                        </a:defRPr>
                      </a:pPr>
                      <a:r>
                        <a:rPr sz="1800"/>
                        <a:t>Explicit Attention: SAN-2</a:t>
                      </a:r>
                      <a:br>
                        <a:rPr sz="1800"/>
                      </a:br>
                      <a:r>
                        <a:rPr sz="1100"/>
                        <a:t>[Yang et al., CVPR16]</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atOff val="-3355"/>
                        <a:lumOff val="26614"/>
                        <a:alpha val="30044"/>
                      </a:schemeClr>
                    </a:solidFill>
                  </a:tcPr>
                </a:tc>
                <a:tc>
                  <a:txBody>
                    <a:bodyPr/>
                    <a:lstStyle/>
                    <a:p>
                      <a:pPr defTabSz="914400"/>
                      <a:r>
                        <a:rPr sz="1800">
                          <a:latin typeface="Roboto Regular"/>
                          <a:ea typeface="Roboto Regular"/>
                          <a:cs typeface="Roboto Regular"/>
                          <a:sym typeface="Roboto Regular"/>
                        </a:rPr>
                        <a:t>0.25</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atOff val="-3355"/>
                        <a:lumOff val="26614"/>
                        <a:alpha val="30044"/>
                      </a:schemeClr>
                    </a:solidFill>
                  </a:tcPr>
                </a:tc>
                <a:tc>
                  <a:txBody>
                    <a:bodyPr/>
                    <a:lstStyle/>
                    <a:p>
                      <a:pPr defTabSz="914400"/>
                      <a:r>
                        <a:rPr sz="1800">
                          <a:latin typeface="Roboto Regular"/>
                          <a:ea typeface="Roboto Regular"/>
                          <a:cs typeface="Roboto Regular"/>
                          <a:sym typeface="Roboto Regular"/>
                        </a:rPr>
                        <a:t>0.06</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atOff val="-3355"/>
                        <a:lumOff val="26614"/>
                        <a:alpha val="30044"/>
                      </a:schemeClr>
                    </a:solidFill>
                  </a:tcPr>
                </a:tc>
              </a:tr>
              <a:tr h="625395">
                <a:tc>
                  <a:txBody>
                    <a:bodyPr/>
                    <a:lstStyle/>
                    <a:p>
                      <a:pPr defTabSz="914400">
                        <a:defRPr sz="2600">
                          <a:latin typeface="Roboto Regular"/>
                          <a:ea typeface="Roboto Regular"/>
                          <a:cs typeface="Roboto Regular"/>
                          <a:sym typeface="Roboto Regular"/>
                        </a:defRPr>
                      </a:pPr>
                      <a:r>
                        <a:rPr sz="1800"/>
                        <a:t>Explicit Attention: HieCoAtt</a:t>
                      </a:r>
                      <a:br>
                        <a:rPr sz="1800"/>
                      </a:br>
                      <a:r>
                        <a:rPr sz="1100"/>
                        <a:t>[Lu et al., 2016]</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atOff val="-3355"/>
                        <a:lumOff val="26614"/>
                        <a:alpha val="30044"/>
                      </a:schemeClr>
                    </a:solidFill>
                  </a:tcPr>
                </a:tc>
                <a:tc>
                  <a:txBody>
                    <a:bodyPr/>
                    <a:lstStyle/>
                    <a:p>
                      <a:pPr defTabSz="914400"/>
                      <a:r>
                        <a:rPr sz="1800">
                          <a:latin typeface="Roboto Regular"/>
                          <a:ea typeface="Roboto Regular"/>
                          <a:cs typeface="Roboto Regular"/>
                          <a:sym typeface="Roboto Regular"/>
                        </a:rPr>
                        <a:t>0.26</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atOff val="-3355"/>
                        <a:lumOff val="26614"/>
                        <a:alpha val="30044"/>
                      </a:schemeClr>
                    </a:solidFill>
                  </a:tcPr>
                </a:tc>
                <a:tc>
                  <a:txBody>
                    <a:bodyPr/>
                    <a:lstStyle/>
                    <a:p>
                      <a:pPr defTabSz="914400"/>
                      <a:r>
                        <a:rPr sz="1800">
                          <a:latin typeface="Roboto Regular"/>
                          <a:ea typeface="Roboto Regular"/>
                          <a:cs typeface="Roboto Regular"/>
                          <a:sym typeface="Roboto Regular"/>
                        </a:rPr>
                        <a:t>0.12</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atOff val="-3355"/>
                        <a:lumOff val="26614"/>
                        <a:alpha val="30044"/>
                      </a:schemeClr>
                    </a:solidFill>
                  </a:tcPr>
                </a:tc>
              </a:tr>
              <a:tr h="625395">
                <a:tc>
                  <a:txBody>
                    <a:bodyPr/>
                    <a:lstStyle/>
                    <a:p>
                      <a:pPr defTabSz="914400">
                        <a:defRPr sz="2600">
                          <a:latin typeface="Roboto Regular"/>
                          <a:ea typeface="Roboto Regular"/>
                          <a:cs typeface="Roboto Regular"/>
                          <a:sym typeface="Roboto Regular"/>
                        </a:defRPr>
                      </a:pPr>
                      <a:r>
                        <a:rPr sz="1800" dirty="0"/>
                        <a:t>Task-independent Saliency</a:t>
                      </a:r>
                      <a:br>
                        <a:rPr sz="1800" dirty="0"/>
                      </a:br>
                      <a:r>
                        <a:rPr sz="1100" dirty="0"/>
                        <a:t>[Judd et al., ICCV09]</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alpha val="29997"/>
                      </a:schemeClr>
                    </a:solidFill>
                  </a:tcPr>
                </a:tc>
                <a:tc>
                  <a:txBody>
                    <a:bodyPr/>
                    <a:lstStyle/>
                    <a:p>
                      <a:pPr defTabSz="914400"/>
                      <a:r>
                        <a:rPr sz="1800">
                          <a:latin typeface="Roboto Regular"/>
                          <a:ea typeface="Roboto Regular"/>
                          <a:cs typeface="Roboto Regular"/>
                          <a:sym typeface="Roboto Regular"/>
                        </a:rPr>
                        <a:t>0.50</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alpha val="29997"/>
                      </a:schemeClr>
                    </a:solidFill>
                  </a:tcPr>
                </a:tc>
                <a:tc>
                  <a:txBody>
                    <a:bodyPr/>
                    <a:lstStyle/>
                    <a:p>
                      <a:pPr defTabSz="914400"/>
                      <a:r>
                        <a:rPr sz="1800" dirty="0">
                          <a:latin typeface="Roboto Regular"/>
                          <a:ea typeface="Roboto Regular"/>
                          <a:cs typeface="Roboto Regular"/>
                          <a:sym typeface="Roboto Regular"/>
                        </a:rPr>
                        <a:t>-0.07</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alpha val="29997"/>
                      </a:schemeClr>
                    </a:solidFill>
                  </a:tcPr>
                </a:tc>
              </a:tr>
            </a:tbl>
          </a:graphicData>
        </a:graphic>
      </p:graphicFrame>
      <p:sp>
        <p:nvSpPr>
          <p:cNvPr id="10" name="Shape 344"/>
          <p:cNvSpPr txBox="1">
            <a:spLocks/>
          </p:cNvSpPr>
          <p:nvPr/>
        </p:nvSpPr>
        <p:spPr>
          <a:xfrm>
            <a:off x="120551" y="2050851"/>
            <a:ext cx="906363" cy="1518048"/>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noAutofit/>
          </a:bodyPr>
          <a:lstStyle>
            <a:lvl1pPr marL="0" marR="0" indent="0" algn="ctr" defTabSz="58414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Roboto Regular"/>
                <a:ea typeface="Roboto Regular"/>
                <a:cs typeface="Roboto Regular"/>
                <a:sym typeface="Roboto Regular"/>
              </a:defRPr>
            </a:lvl1pPr>
            <a:lvl2pPr marL="0" marR="0" indent="228577"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152"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729"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307"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2883"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460"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038"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612"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a:lstStyle>
          <a:p>
            <a:r>
              <a:rPr lang="en-IN" sz="10500" kern="0" dirty="0"/>
              <a:t>{</a:t>
            </a:r>
          </a:p>
        </p:txBody>
      </p:sp>
      <p:sp>
        <p:nvSpPr>
          <p:cNvPr id="11" name="Shape 344"/>
          <p:cNvSpPr txBox="1">
            <a:spLocks/>
          </p:cNvSpPr>
          <p:nvPr/>
        </p:nvSpPr>
        <p:spPr>
          <a:xfrm>
            <a:off x="120551" y="3859113"/>
            <a:ext cx="906363" cy="1518048"/>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noAutofit/>
          </a:bodyPr>
          <a:lstStyle>
            <a:lvl1pPr marL="0" marR="0" indent="0" algn="ctr" defTabSz="58414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Roboto Regular"/>
                <a:ea typeface="Roboto Regular"/>
                <a:cs typeface="Roboto Regular"/>
                <a:sym typeface="Roboto Regular"/>
              </a:defRPr>
            </a:lvl1pPr>
            <a:lvl2pPr marL="0" marR="0" indent="228577"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152"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729"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307"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2883"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460"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038"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612"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a:lstStyle>
          <a:p>
            <a:r>
              <a:rPr lang="en-IN" sz="10500" kern="0" dirty="0"/>
              <a:t>{</a:t>
            </a:r>
          </a:p>
        </p:txBody>
      </p:sp>
      <p:sp>
        <p:nvSpPr>
          <p:cNvPr id="12" name="Shape 347"/>
          <p:cNvSpPr/>
          <p:nvPr/>
        </p:nvSpPr>
        <p:spPr>
          <a:xfrm rot="16200000">
            <a:off x="-426915" y="3644653"/>
            <a:ext cx="1929705" cy="461665"/>
          </a:xfrm>
          <a:prstGeom prst="rect">
            <a:avLst/>
          </a:prstGeom>
          <a:solidFill>
            <a:schemeClr val="bg1"/>
          </a:solidFill>
          <a:ln w="12700">
            <a:miter lim="400000"/>
          </a:ln>
          <a:extLst>
            <a:ext uri="{C572A759-6A51-4108-AA02-DFA0A04FC94B}">
              <ma14:wrappingTextBoxFlag xmlns:ma14="http://schemas.microsoft.com/office/mac/drawingml/2011/main" val="1"/>
            </a:ext>
          </a:extLst>
        </p:spPr>
        <p:txBody>
          <a:bodyPr wrap="none" lIns="35717" tIns="35717" rIns="35717" bIns="35717">
            <a:spAutoFit/>
          </a:bodyPr>
          <a:lstStyle>
            <a:lvl1pPr algn="l">
              <a:spcBef>
                <a:spcPts val="2000"/>
              </a:spcBef>
              <a:defRPr>
                <a:latin typeface="Roboto Regular"/>
                <a:ea typeface="Roboto Regular"/>
                <a:cs typeface="Roboto Regular"/>
                <a:sym typeface="Roboto Regular"/>
              </a:defRPr>
            </a:lvl1pPr>
          </a:lstStyle>
          <a:p>
            <a:r>
              <a:rPr sz="2500" dirty="0"/>
              <a:t>Task-specific</a:t>
            </a:r>
          </a:p>
        </p:txBody>
      </p:sp>
      <p:sp>
        <p:nvSpPr>
          <p:cNvPr id="9"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Evaluating attention maps</a:t>
            </a:r>
            <a:endParaRPr lang="en-US" dirty="0"/>
          </a:p>
        </p:txBody>
      </p:sp>
      <p:sp>
        <p:nvSpPr>
          <p:cNvPr id="8" name="TextBox 7"/>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1728388940"/>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4" name="Slide Number Placeholder 3"/>
          <p:cNvSpPr>
            <a:spLocks noGrp="1"/>
          </p:cNvSpPr>
          <p:nvPr>
            <p:ph type="sldNum" sz="quarter" idx="12"/>
          </p:nvPr>
        </p:nvSpPr>
        <p:spPr/>
        <p:txBody>
          <a:bodyPr/>
          <a:lstStyle/>
          <a:p>
            <a:fld id="{9A0204A8-AFB4-894B-B7A1-210E55B1E886}" type="slidenum">
              <a:rPr lang="en-US" smtClean="0"/>
              <a:t>61</a:t>
            </a:fld>
            <a:endParaRPr lang="en-US" dirty="0"/>
          </a:p>
        </p:txBody>
      </p:sp>
      <p:grpSp>
        <p:nvGrpSpPr>
          <p:cNvPr id="13" name="Group 12"/>
          <p:cNvGrpSpPr/>
          <p:nvPr/>
        </p:nvGrpSpPr>
        <p:grpSpPr>
          <a:xfrm>
            <a:off x="457200" y="943336"/>
            <a:ext cx="8229600" cy="1188720"/>
            <a:chOff x="457200" y="1171936"/>
            <a:chExt cx="8229600" cy="1188720"/>
          </a:xfrm>
        </p:grpSpPr>
        <p:sp>
          <p:nvSpPr>
            <p:cNvPr id="6" name="Rounded Rectangle 5"/>
            <p:cNvSpPr/>
            <p:nvPr/>
          </p:nvSpPr>
          <p:spPr bwMode="auto">
            <a:xfrm>
              <a:off x="457200" y="1171936"/>
              <a:ext cx="8229600" cy="1188720"/>
            </a:xfrm>
            <a:prstGeom prst="roundRect">
              <a:avLst>
                <a:gd name="adj" fmla="val 26301"/>
              </a:avLst>
            </a:prstGeom>
            <a:solidFill>
              <a:schemeClr val="bg1">
                <a:lumMod val="95000"/>
              </a:schemeClr>
            </a:solidFill>
            <a:ln w="12700"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Rectangle 6"/>
            <p:cNvSpPr/>
            <p:nvPr/>
          </p:nvSpPr>
          <p:spPr>
            <a:xfrm>
              <a:off x="533400" y="1378803"/>
              <a:ext cx="8062746" cy="830997"/>
            </a:xfrm>
            <a:prstGeom prst="rect">
              <a:avLst/>
            </a:prstGeom>
          </p:spPr>
          <p:txBody>
            <a:bodyPr wrap="square">
              <a:spAutoFit/>
            </a:bodyPr>
            <a:lstStyle/>
            <a:p>
              <a:pPr algn="l"/>
              <a:r>
                <a:rPr lang="en-US" sz="2400" dirty="0"/>
                <a:t>Object-Proposal </a:t>
              </a:r>
              <a:r>
                <a:rPr lang="en-US" sz="2400" dirty="0" smtClean="0"/>
                <a:t>Evaluation </a:t>
              </a:r>
              <a:br>
                <a:rPr lang="en-US" sz="2400" dirty="0" smtClean="0"/>
              </a:br>
              <a:r>
                <a:rPr lang="en-US" sz="2400" dirty="0" smtClean="0"/>
                <a:t>Protocol </a:t>
              </a:r>
              <a:r>
                <a:rPr lang="en-US" sz="2400" dirty="0"/>
                <a:t>is ‘Gameable</a:t>
              </a:r>
              <a:r>
                <a:rPr lang="en-US" sz="2400" dirty="0" smtClean="0"/>
                <a:t>’ </a:t>
              </a:r>
              <a:r>
                <a:rPr lang="en-US" sz="2000" dirty="0" smtClean="0"/>
                <a:t>[CVPR ‘16]</a:t>
              </a:r>
              <a:endParaRPr lang="en-US" sz="2000" dirty="0"/>
            </a:p>
          </p:txBody>
        </p:sp>
        <p:pic>
          <p:nvPicPr>
            <p:cNvPr id="18" name="Picture 17"/>
            <p:cNvPicPr>
              <a:picLocks noChangeAspect="1"/>
            </p:cNvPicPr>
            <p:nvPr/>
          </p:nvPicPr>
          <p:blipFill>
            <a:blip r:embed="rId3"/>
            <a:stretch>
              <a:fillRect/>
            </a:stretch>
          </p:blipFill>
          <p:spPr>
            <a:xfrm>
              <a:off x="6880161" y="1309096"/>
              <a:ext cx="1584665" cy="914400"/>
            </a:xfrm>
            <a:prstGeom prst="rect">
              <a:avLst/>
            </a:prstGeom>
          </p:spPr>
        </p:pic>
      </p:grpSp>
      <p:grpSp>
        <p:nvGrpSpPr>
          <p:cNvPr id="8" name="Group 7"/>
          <p:cNvGrpSpPr/>
          <p:nvPr/>
        </p:nvGrpSpPr>
        <p:grpSpPr>
          <a:xfrm>
            <a:off x="457200" y="3657600"/>
            <a:ext cx="8229600" cy="1188720"/>
            <a:chOff x="457200" y="4202258"/>
            <a:chExt cx="8229600" cy="1188720"/>
          </a:xfrm>
        </p:grpSpPr>
        <p:sp>
          <p:nvSpPr>
            <p:cNvPr id="29" name="Rounded Rectangle 28"/>
            <p:cNvSpPr/>
            <p:nvPr/>
          </p:nvSpPr>
          <p:spPr bwMode="auto">
            <a:xfrm>
              <a:off x="457200" y="4202258"/>
              <a:ext cx="8229600" cy="1188720"/>
            </a:xfrm>
            <a:prstGeom prst="roundRect">
              <a:avLst>
                <a:gd name="adj" fmla="val 26301"/>
              </a:avLst>
            </a:prstGeom>
            <a:solidFill>
              <a:schemeClr val="bg1">
                <a:lumMod val="95000"/>
              </a:schemeClr>
            </a:solidFill>
            <a:ln w="12700"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0" name="Rectangle 29"/>
            <p:cNvSpPr/>
            <p:nvPr/>
          </p:nvSpPr>
          <p:spPr>
            <a:xfrm>
              <a:off x="533400" y="4389903"/>
              <a:ext cx="8062745" cy="830997"/>
            </a:xfrm>
            <a:prstGeom prst="rect">
              <a:avLst/>
            </a:prstGeom>
          </p:spPr>
          <p:txBody>
            <a:bodyPr wrap="square">
              <a:spAutoFit/>
            </a:bodyPr>
            <a:lstStyle/>
            <a:p>
              <a:pPr algn="l"/>
              <a:r>
                <a:rPr lang="en-US" sz="2400" dirty="0"/>
                <a:t>Natural Language Does Not Emerge </a:t>
              </a:r>
              <a:r>
                <a:rPr lang="en-US" sz="2400" dirty="0" smtClean="0"/>
                <a:t/>
              </a:r>
              <a:br>
                <a:rPr lang="en-US" sz="2400" dirty="0" smtClean="0"/>
              </a:br>
              <a:r>
                <a:rPr lang="en-US" sz="2400" dirty="0" smtClean="0"/>
                <a:t>‘Naturally’ </a:t>
              </a:r>
              <a:r>
                <a:rPr lang="en-US" sz="2400" dirty="0"/>
                <a:t>in Multi-Agent </a:t>
              </a:r>
              <a:r>
                <a:rPr lang="en-US" sz="2400" dirty="0" smtClean="0"/>
                <a:t>Dialog </a:t>
              </a:r>
              <a:r>
                <a:rPr lang="en-US" sz="2000" dirty="0" smtClean="0"/>
                <a:t>[EMNLP ‘17]</a:t>
              </a:r>
              <a:endParaRPr lang="en-US" sz="2000" dirty="0"/>
            </a:p>
          </p:txBody>
        </p:sp>
        <p:pic>
          <p:nvPicPr>
            <p:cNvPr id="33" name="Picture 32"/>
            <p:cNvPicPr>
              <a:picLocks noChangeAspect="1"/>
            </p:cNvPicPr>
            <p:nvPr/>
          </p:nvPicPr>
          <p:blipFill>
            <a:blip r:embed="rId4"/>
            <a:stretch>
              <a:fillRect/>
            </a:stretch>
          </p:blipFill>
          <p:spPr>
            <a:xfrm>
              <a:off x="6483626" y="4348201"/>
              <a:ext cx="1981200" cy="914400"/>
            </a:xfrm>
            <a:prstGeom prst="rect">
              <a:avLst/>
            </a:prstGeom>
          </p:spPr>
        </p:pic>
      </p:grpSp>
      <p:grpSp>
        <p:nvGrpSpPr>
          <p:cNvPr id="5" name="Group 4"/>
          <p:cNvGrpSpPr/>
          <p:nvPr/>
        </p:nvGrpSpPr>
        <p:grpSpPr>
          <a:xfrm>
            <a:off x="457200" y="2276829"/>
            <a:ext cx="8229600" cy="1228371"/>
            <a:chOff x="457200" y="2638958"/>
            <a:chExt cx="8229600" cy="1228371"/>
          </a:xfrm>
        </p:grpSpPr>
        <p:sp>
          <p:nvSpPr>
            <p:cNvPr id="19" name="Rounded Rectangle 18"/>
            <p:cNvSpPr/>
            <p:nvPr/>
          </p:nvSpPr>
          <p:spPr bwMode="auto">
            <a:xfrm>
              <a:off x="457200" y="2638958"/>
              <a:ext cx="8229600" cy="1188720"/>
            </a:xfrm>
            <a:prstGeom prst="roundRect">
              <a:avLst>
                <a:gd name="adj" fmla="val 26301"/>
              </a:avLst>
            </a:prstGeom>
            <a:solidFill>
              <a:schemeClr val="bg1">
                <a:lumMod val="95000"/>
              </a:schemeClr>
            </a:solidFill>
            <a:ln w="12700"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2" name="Rectangle 21"/>
            <p:cNvSpPr/>
            <p:nvPr/>
          </p:nvSpPr>
          <p:spPr>
            <a:xfrm>
              <a:off x="533400" y="2667000"/>
              <a:ext cx="8062745" cy="1200329"/>
            </a:xfrm>
            <a:prstGeom prst="rect">
              <a:avLst/>
            </a:prstGeom>
          </p:spPr>
          <p:txBody>
            <a:bodyPr wrap="square">
              <a:spAutoFit/>
            </a:bodyPr>
            <a:lstStyle/>
            <a:p>
              <a:pPr algn="l"/>
              <a:r>
                <a:rPr lang="en-US" sz="2400" dirty="0"/>
                <a:t>Human Attention in </a:t>
              </a:r>
              <a:r>
                <a:rPr lang="en-US" sz="2400" dirty="0" smtClean="0"/>
                <a:t>VQA: </a:t>
              </a:r>
              <a:br>
                <a:rPr lang="en-US" sz="2400" dirty="0" smtClean="0"/>
              </a:br>
              <a:r>
                <a:rPr lang="en-US" sz="2400" dirty="0" smtClean="0"/>
                <a:t>Do </a:t>
              </a:r>
              <a:r>
                <a:rPr lang="en-US" sz="2400" dirty="0"/>
                <a:t>Humans and </a:t>
              </a:r>
              <a:r>
                <a:rPr lang="en-US" sz="2400" dirty="0" smtClean="0"/>
                <a:t>Deep </a:t>
              </a:r>
              <a:r>
                <a:rPr lang="en-US" sz="2400" dirty="0"/>
                <a:t>Networks </a:t>
              </a:r>
              <a:r>
                <a:rPr lang="en-US" sz="2400" dirty="0" smtClean="0"/>
                <a:t/>
              </a:r>
              <a:br>
                <a:rPr lang="en-US" sz="2400" dirty="0" smtClean="0"/>
              </a:br>
              <a:r>
                <a:rPr lang="en-US" sz="2400" dirty="0" smtClean="0"/>
                <a:t>Look </a:t>
              </a:r>
              <a:r>
                <a:rPr lang="en-US" sz="2400" dirty="0"/>
                <a:t>at </a:t>
              </a:r>
              <a:r>
                <a:rPr lang="en-US" sz="2400" dirty="0" smtClean="0"/>
                <a:t>the Same </a:t>
              </a:r>
              <a:r>
                <a:rPr lang="en-US" sz="2400" dirty="0"/>
                <a:t>Regions? </a:t>
              </a:r>
              <a:r>
                <a:rPr lang="en-US" sz="2000" dirty="0" smtClean="0"/>
                <a:t>[EMNLP ‘16]</a:t>
              </a:r>
              <a:endParaRPr lang="en-US" sz="20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2673" y="2776118"/>
              <a:ext cx="1212153" cy="914400"/>
            </a:xfrm>
            <a:prstGeom prst="rect">
              <a:avLst/>
            </a:prstGeom>
          </p:spPr>
        </p:pic>
      </p:grpSp>
      <p:grpSp>
        <p:nvGrpSpPr>
          <p:cNvPr id="16" name="Group 15"/>
          <p:cNvGrpSpPr/>
          <p:nvPr/>
        </p:nvGrpSpPr>
        <p:grpSpPr>
          <a:xfrm>
            <a:off x="457200" y="5029200"/>
            <a:ext cx="8229600" cy="1188720"/>
            <a:chOff x="457200" y="5516880"/>
            <a:chExt cx="8229600" cy="1188720"/>
          </a:xfrm>
        </p:grpSpPr>
        <p:sp>
          <p:nvSpPr>
            <p:cNvPr id="34" name="Rounded Rectangle 33"/>
            <p:cNvSpPr/>
            <p:nvPr/>
          </p:nvSpPr>
          <p:spPr bwMode="auto">
            <a:xfrm>
              <a:off x="457200" y="5516880"/>
              <a:ext cx="8229600" cy="1188720"/>
            </a:xfrm>
            <a:prstGeom prst="roundRect">
              <a:avLst>
                <a:gd name="adj" fmla="val 26301"/>
              </a:avLst>
            </a:prstGeom>
            <a:solidFill>
              <a:schemeClr val="bg1">
                <a:lumMod val="95000"/>
              </a:schemeClr>
            </a:solidFill>
            <a:ln w="12700"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5" name="Rectangle 34"/>
            <p:cNvSpPr/>
            <p:nvPr/>
          </p:nvSpPr>
          <p:spPr>
            <a:xfrm>
              <a:off x="533400" y="5862935"/>
              <a:ext cx="8062745" cy="461665"/>
            </a:xfrm>
            <a:prstGeom prst="rect">
              <a:avLst/>
            </a:prstGeom>
          </p:spPr>
          <p:txBody>
            <a:bodyPr wrap="square">
              <a:spAutoFit/>
            </a:bodyPr>
            <a:lstStyle/>
            <a:p>
              <a:pPr algn="l"/>
              <a:r>
                <a:rPr lang="en-US" sz="2400" dirty="0" smtClean="0"/>
                <a:t>Rant about Vision vs NLP reviewing!</a:t>
              </a:r>
              <a:endParaRPr lang="en-US" sz="2000" dirty="0"/>
            </a:p>
          </p:txBody>
        </p:sp>
        <p:pic>
          <p:nvPicPr>
            <p:cNvPr id="2050" name="Picture 2" descr="mage result for ra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1652" y="5654040"/>
              <a:ext cx="1776548"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ounded Rectangle 19"/>
          <p:cNvSpPr/>
          <p:nvPr/>
        </p:nvSpPr>
        <p:spPr bwMode="auto">
          <a:xfrm>
            <a:off x="457200" y="2286000"/>
            <a:ext cx="8229600" cy="1188720"/>
          </a:xfrm>
          <a:prstGeom prst="roundRect">
            <a:avLst>
              <a:gd name="adj" fmla="val 26301"/>
            </a:avLst>
          </a:prstGeom>
          <a:noFill/>
          <a:ln w="762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0" name="Footer Placeholder 3"/>
          <p:cNvSpPr>
            <a:spLocks noGrp="1"/>
          </p:cNvSpPr>
          <p:nvPr>
            <p:ph type="ftr" sz="quarter" idx="11"/>
          </p:nvPr>
        </p:nvSpPr>
        <p:spPr>
          <a:xfrm>
            <a:off x="152400" y="6400800"/>
            <a:ext cx="2895600" cy="457200"/>
          </a:xfrm>
        </p:spPr>
        <p:txBody>
          <a:bodyPr/>
          <a:lstStyle/>
          <a:p>
            <a:pPr>
              <a:defRPr/>
            </a:pPr>
            <a:r>
              <a:rPr lang="en-US" smtClean="0"/>
              <a:t>(C) Dhruv Batra </a:t>
            </a:r>
            <a:endParaRPr lang="en-US" dirty="0"/>
          </a:p>
        </p:txBody>
      </p:sp>
    </p:spTree>
    <p:extLst>
      <p:ext uri="{BB962C8B-B14F-4D97-AF65-F5344CB8AC3E}">
        <p14:creationId xmlns:p14="http://schemas.microsoft.com/office/powerpoint/2010/main" val="607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0 2.59259E-6 L 0 0.19791 " pathEditMode="relative" rAng="0" ptsTypes="AA">
                                      <p:cBhvr>
                                        <p:cTn id="6" dur="1000" fill="hold"/>
                                        <p:tgtEl>
                                          <p:spTgt spid="20"/>
                                        </p:tgtEl>
                                        <p:attrNameLst>
                                          <p:attrName>ppt_x</p:attrName>
                                          <p:attrName>ppt_y</p:attrName>
                                        </p:attrNameLst>
                                      </p:cBhvr>
                                      <p:rCtr x="0" y="98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38200"/>
            <a:ext cx="9144000" cy="1143000"/>
          </a:xfrm>
        </p:spPr>
        <p:txBody>
          <a:bodyPr>
            <a:normAutofit fontScale="90000"/>
          </a:bodyPr>
          <a:lstStyle/>
          <a:p>
            <a:r>
              <a:rPr lang="en-US" dirty="0" smtClean="0"/>
              <a:t>Learning Cooperative Visual Dialog Agents with Deep Reinforcement Learning</a:t>
            </a:r>
            <a:br>
              <a:rPr lang="en-US" dirty="0" smtClean="0"/>
            </a:br>
            <a:r>
              <a:rPr lang="en-US" sz="2700" dirty="0" smtClean="0"/>
              <a:t>[ICCV ‘17]</a:t>
            </a:r>
            <a:endParaRPr lang="en-US" sz="2700" dirty="0"/>
          </a:p>
        </p:txBody>
      </p:sp>
      <p:pic>
        <p:nvPicPr>
          <p:cNvPr id="19" name="Shape 60" descr="rounded_abhishek.jpg"/>
          <p:cNvPicPr preferRelativeResize="0"/>
          <p:nvPr/>
        </p:nvPicPr>
        <p:blipFill>
          <a:blip r:embed="rId3">
            <a:alphaModFix/>
          </a:blip>
          <a:stretch>
            <a:fillRect/>
          </a:stretch>
        </p:blipFill>
        <p:spPr>
          <a:xfrm>
            <a:off x="3066787" y="2531475"/>
            <a:ext cx="1176313" cy="1159928"/>
          </a:xfrm>
          <a:prstGeom prst="rect">
            <a:avLst/>
          </a:prstGeom>
          <a:noFill/>
          <a:ln>
            <a:noFill/>
          </a:ln>
        </p:spPr>
      </p:pic>
      <p:pic>
        <p:nvPicPr>
          <p:cNvPr id="22" name="Shape 63" descr="rounded_jose.jpg"/>
          <p:cNvPicPr preferRelativeResize="0"/>
          <p:nvPr/>
        </p:nvPicPr>
        <p:blipFill>
          <a:blip r:embed="rId4">
            <a:alphaModFix/>
          </a:blip>
          <a:stretch>
            <a:fillRect/>
          </a:stretch>
        </p:blipFill>
        <p:spPr>
          <a:xfrm>
            <a:off x="2240477" y="4507975"/>
            <a:ext cx="1176314" cy="1159927"/>
          </a:xfrm>
          <a:prstGeom prst="rect">
            <a:avLst/>
          </a:prstGeom>
          <a:noFill/>
          <a:ln>
            <a:noFill/>
          </a:ln>
        </p:spPr>
      </p:pic>
      <p:pic>
        <p:nvPicPr>
          <p:cNvPr id="24" name="Shape 65" descr="rounded_dhruv.jpg"/>
          <p:cNvPicPr preferRelativeResize="0"/>
          <p:nvPr/>
        </p:nvPicPr>
        <p:blipFill>
          <a:blip r:embed="rId5">
            <a:alphaModFix/>
          </a:blip>
          <a:stretch>
            <a:fillRect/>
          </a:stretch>
        </p:blipFill>
        <p:spPr>
          <a:xfrm>
            <a:off x="5813649" y="4507976"/>
            <a:ext cx="1176313" cy="1159928"/>
          </a:xfrm>
          <a:prstGeom prst="rect">
            <a:avLst/>
          </a:prstGeom>
          <a:noFill/>
          <a:ln>
            <a:noFill/>
          </a:ln>
        </p:spPr>
      </p:pic>
      <p:sp>
        <p:nvSpPr>
          <p:cNvPr id="25" name="Shape 66"/>
          <p:cNvSpPr txBox="1"/>
          <p:nvPr/>
        </p:nvSpPr>
        <p:spPr>
          <a:xfrm>
            <a:off x="2847602" y="3640149"/>
            <a:ext cx="1611577" cy="717122"/>
          </a:xfrm>
          <a:prstGeom prst="rect">
            <a:avLst/>
          </a:prstGeom>
          <a:noFill/>
          <a:ln>
            <a:noFill/>
          </a:ln>
        </p:spPr>
        <p:txBody>
          <a:bodyPr lIns="91425" tIns="91425" rIns="91425" bIns="91425" anchor="t" anchorCtr="0">
            <a:noAutofit/>
          </a:bodyPr>
          <a:lstStyle/>
          <a:p>
            <a:pPr lvl="0" algn="ctr" rtl="0">
              <a:spcBef>
                <a:spcPts val="0"/>
              </a:spcBef>
              <a:buNone/>
            </a:pPr>
            <a:r>
              <a:rPr lang="en" sz="1400" dirty="0">
                <a:latin typeface="Calibri"/>
                <a:ea typeface="Calibri"/>
                <a:cs typeface="Calibri"/>
                <a:sym typeface="Calibri"/>
              </a:rPr>
              <a:t>Abhishek </a:t>
            </a:r>
            <a:r>
              <a:rPr lang="en" sz="1400" dirty="0" smtClean="0">
                <a:latin typeface="Calibri"/>
                <a:ea typeface="Calibri"/>
                <a:cs typeface="Calibri"/>
                <a:sym typeface="Calibri"/>
              </a:rPr>
              <a:t>Das</a:t>
            </a:r>
            <a:r>
              <a:rPr lang="en-US" sz="1400" dirty="0" smtClean="0">
                <a:latin typeface="Calibri"/>
                <a:ea typeface="Calibri"/>
                <a:cs typeface="Calibri"/>
                <a:sym typeface="Calibri"/>
              </a:rPr>
              <a:t>*</a:t>
            </a:r>
            <a:r>
              <a:rPr lang="en" sz="1400" dirty="0">
                <a:latin typeface="Calibri"/>
                <a:ea typeface="Calibri"/>
                <a:cs typeface="Calibri"/>
                <a:sym typeface="Calibri"/>
              </a:rPr>
              <a:t/>
            </a:r>
            <a:br>
              <a:rPr lang="en" sz="1400" dirty="0">
                <a:latin typeface="Calibri"/>
                <a:ea typeface="Calibri"/>
                <a:cs typeface="Calibri"/>
                <a:sym typeface="Calibri"/>
              </a:rPr>
            </a:br>
            <a:r>
              <a:rPr lang="en" sz="1400" dirty="0" smtClean="0">
                <a:latin typeface="Calibri"/>
                <a:ea typeface="Calibri"/>
                <a:cs typeface="Calibri"/>
                <a:sym typeface="Calibri"/>
              </a:rPr>
              <a:t>(</a:t>
            </a:r>
            <a:r>
              <a:rPr lang="en-US" sz="1400" dirty="0" smtClean="0">
                <a:latin typeface="Calibri"/>
                <a:ea typeface="Calibri"/>
                <a:cs typeface="Calibri"/>
                <a:sym typeface="Calibri"/>
              </a:rPr>
              <a:t>Georgia</a:t>
            </a:r>
            <a:r>
              <a:rPr lang="en" sz="1400" dirty="0" smtClean="0">
                <a:latin typeface="Calibri"/>
                <a:ea typeface="Calibri"/>
                <a:cs typeface="Calibri"/>
                <a:sym typeface="Calibri"/>
              </a:rPr>
              <a:t> </a:t>
            </a:r>
            <a:r>
              <a:rPr lang="en" sz="1400" dirty="0">
                <a:latin typeface="Calibri"/>
                <a:ea typeface="Calibri"/>
                <a:cs typeface="Calibri"/>
                <a:sym typeface="Calibri"/>
              </a:rPr>
              <a:t>Tech)</a:t>
            </a:r>
          </a:p>
        </p:txBody>
      </p:sp>
      <p:sp>
        <p:nvSpPr>
          <p:cNvPr id="26" name="Shape 67"/>
          <p:cNvSpPr txBox="1"/>
          <p:nvPr/>
        </p:nvSpPr>
        <p:spPr>
          <a:xfrm>
            <a:off x="4759620" y="3640149"/>
            <a:ext cx="1611577" cy="717122"/>
          </a:xfrm>
          <a:prstGeom prst="rect">
            <a:avLst/>
          </a:prstGeom>
          <a:noFill/>
          <a:ln>
            <a:noFill/>
          </a:ln>
        </p:spPr>
        <p:txBody>
          <a:bodyPr lIns="91425" tIns="91425" rIns="91425" bIns="91425" anchor="t" anchorCtr="0">
            <a:noAutofit/>
          </a:bodyPr>
          <a:lstStyle/>
          <a:p>
            <a:pPr lvl="0" algn="ctr" rtl="0">
              <a:spcBef>
                <a:spcPts val="0"/>
              </a:spcBef>
              <a:buNone/>
            </a:pPr>
            <a:r>
              <a:rPr lang="en" sz="1400" dirty="0" err="1">
                <a:latin typeface="Calibri"/>
                <a:ea typeface="Calibri"/>
                <a:cs typeface="Calibri"/>
                <a:sym typeface="Calibri"/>
              </a:rPr>
              <a:t>Satwik</a:t>
            </a:r>
            <a:r>
              <a:rPr lang="en" sz="1400" dirty="0">
                <a:latin typeface="Calibri"/>
                <a:ea typeface="Calibri"/>
                <a:cs typeface="Calibri"/>
                <a:sym typeface="Calibri"/>
              </a:rPr>
              <a:t> </a:t>
            </a:r>
            <a:r>
              <a:rPr lang="en" sz="1400" dirty="0" err="1" smtClean="0">
                <a:latin typeface="Calibri"/>
                <a:ea typeface="Calibri"/>
                <a:cs typeface="Calibri"/>
                <a:sym typeface="Calibri"/>
              </a:rPr>
              <a:t>Kottur</a:t>
            </a:r>
            <a:r>
              <a:rPr lang="en-US" sz="1400" dirty="0" smtClean="0">
                <a:latin typeface="Calibri"/>
                <a:ea typeface="Calibri"/>
                <a:cs typeface="Calibri"/>
                <a:sym typeface="Calibri"/>
              </a:rPr>
              <a:t>*</a:t>
            </a:r>
            <a:r>
              <a:rPr lang="en" sz="1400" dirty="0">
                <a:latin typeface="Calibri"/>
                <a:ea typeface="Calibri"/>
                <a:cs typeface="Calibri"/>
                <a:sym typeface="Calibri"/>
              </a:rPr>
              <a:t/>
            </a:r>
            <a:br>
              <a:rPr lang="en" sz="1400" dirty="0">
                <a:latin typeface="Calibri"/>
                <a:ea typeface="Calibri"/>
                <a:cs typeface="Calibri"/>
                <a:sym typeface="Calibri"/>
              </a:rPr>
            </a:br>
            <a:r>
              <a:rPr lang="en" sz="1400" dirty="0">
                <a:latin typeface="Calibri"/>
                <a:ea typeface="Calibri"/>
                <a:cs typeface="Calibri"/>
                <a:sym typeface="Calibri"/>
              </a:rPr>
              <a:t>(CMU)</a:t>
            </a:r>
          </a:p>
        </p:txBody>
      </p:sp>
      <p:sp>
        <p:nvSpPr>
          <p:cNvPr id="30" name="Shape 71"/>
          <p:cNvSpPr txBox="1"/>
          <p:nvPr/>
        </p:nvSpPr>
        <p:spPr>
          <a:xfrm>
            <a:off x="1981200" y="5683678"/>
            <a:ext cx="1611577" cy="717122"/>
          </a:xfrm>
          <a:prstGeom prst="rect">
            <a:avLst/>
          </a:prstGeom>
          <a:noFill/>
          <a:ln>
            <a:noFill/>
          </a:ln>
        </p:spPr>
        <p:txBody>
          <a:bodyPr lIns="91425" tIns="91425" rIns="91425" bIns="91425" anchor="t" anchorCtr="0">
            <a:noAutofit/>
          </a:bodyPr>
          <a:lstStyle/>
          <a:p>
            <a:pPr lvl="0" algn="ctr" rtl="0">
              <a:spcBef>
                <a:spcPts val="0"/>
              </a:spcBef>
              <a:buNone/>
            </a:pPr>
            <a:r>
              <a:rPr lang="en" sz="1400" dirty="0">
                <a:highlight>
                  <a:srgbClr val="FFFFFF"/>
                </a:highlight>
                <a:latin typeface="Calibri"/>
                <a:ea typeface="Calibri"/>
                <a:cs typeface="Calibri"/>
                <a:sym typeface="Calibri"/>
              </a:rPr>
              <a:t>José Moura </a:t>
            </a:r>
            <a:br>
              <a:rPr lang="en" sz="1400" dirty="0">
                <a:highlight>
                  <a:srgbClr val="FFFFFF"/>
                </a:highlight>
                <a:latin typeface="Calibri"/>
                <a:ea typeface="Calibri"/>
                <a:cs typeface="Calibri"/>
                <a:sym typeface="Calibri"/>
              </a:rPr>
            </a:br>
            <a:r>
              <a:rPr lang="en" sz="1400" dirty="0">
                <a:latin typeface="Calibri"/>
                <a:ea typeface="Calibri"/>
                <a:cs typeface="Calibri"/>
                <a:sym typeface="Calibri"/>
              </a:rPr>
              <a:t>(CMU)</a:t>
            </a:r>
          </a:p>
        </p:txBody>
      </p:sp>
      <p:sp>
        <p:nvSpPr>
          <p:cNvPr id="32" name="Shape 73"/>
          <p:cNvSpPr txBox="1"/>
          <p:nvPr/>
        </p:nvSpPr>
        <p:spPr>
          <a:xfrm>
            <a:off x="5393031" y="5683678"/>
            <a:ext cx="1927962" cy="717122"/>
          </a:xfrm>
          <a:prstGeom prst="rect">
            <a:avLst/>
          </a:prstGeom>
          <a:noFill/>
          <a:ln>
            <a:noFill/>
          </a:ln>
        </p:spPr>
        <p:txBody>
          <a:bodyPr lIns="91425" tIns="91425" rIns="91425" bIns="91425" anchor="t" anchorCtr="0">
            <a:noAutofit/>
          </a:bodyPr>
          <a:lstStyle/>
          <a:p>
            <a:pPr lvl="0" algn="ctr" rtl="0">
              <a:spcBef>
                <a:spcPts val="0"/>
              </a:spcBef>
              <a:buNone/>
            </a:pPr>
            <a:r>
              <a:rPr lang="en" sz="1400" dirty="0">
                <a:latin typeface="Calibri"/>
                <a:ea typeface="Calibri"/>
                <a:cs typeface="Calibri"/>
                <a:sym typeface="Calibri"/>
              </a:rPr>
              <a:t>Dhruv Batra</a:t>
            </a:r>
            <a:br>
              <a:rPr lang="en" sz="1400" dirty="0">
                <a:latin typeface="Calibri"/>
                <a:ea typeface="Calibri"/>
                <a:cs typeface="Calibri"/>
                <a:sym typeface="Calibri"/>
              </a:rPr>
            </a:br>
            <a:r>
              <a:rPr lang="en" sz="1400" dirty="0">
                <a:latin typeface="Calibri"/>
                <a:ea typeface="Calibri"/>
                <a:cs typeface="Calibri"/>
                <a:sym typeface="Calibri"/>
              </a:rPr>
              <a:t>(Georgia </a:t>
            </a:r>
            <a:r>
              <a:rPr lang="en" sz="1400" dirty="0" smtClean="0">
                <a:latin typeface="Calibri"/>
                <a:ea typeface="Calibri"/>
                <a:cs typeface="Calibri"/>
                <a:sym typeface="Calibri"/>
              </a:rPr>
              <a:t>Tech</a:t>
            </a:r>
            <a:r>
              <a:rPr lang="en-US" sz="1400" dirty="0" smtClean="0">
                <a:latin typeface="Calibri"/>
                <a:ea typeface="Calibri"/>
                <a:cs typeface="Calibri"/>
                <a:sym typeface="Calibri"/>
              </a:rPr>
              <a:t> / FAIR</a:t>
            </a:r>
            <a:r>
              <a:rPr lang="en" sz="1400" dirty="0" smtClean="0">
                <a:latin typeface="Calibri"/>
                <a:ea typeface="Calibri"/>
                <a:cs typeface="Calibri"/>
                <a:sym typeface="Calibri"/>
              </a:rPr>
              <a:t>)</a:t>
            </a:r>
            <a:endParaRPr lang="en" sz="1400" dirty="0">
              <a:latin typeface="Calibri"/>
              <a:ea typeface="Calibri"/>
              <a:cs typeface="Calibri"/>
              <a:sym typeface="Calibri"/>
            </a:endParaRPr>
          </a:p>
        </p:txBody>
      </p:sp>
      <p:pic>
        <p:nvPicPr>
          <p:cNvPr id="33" name="Shape 74" descr="imageedit_3_3195887845.gif"/>
          <p:cNvPicPr preferRelativeResize="0"/>
          <p:nvPr/>
        </p:nvPicPr>
        <p:blipFill>
          <a:blip r:embed="rId6">
            <a:alphaModFix/>
          </a:blip>
          <a:stretch>
            <a:fillRect/>
          </a:stretch>
        </p:blipFill>
        <p:spPr>
          <a:xfrm>
            <a:off x="4848737" y="2531475"/>
            <a:ext cx="1176312" cy="1159928"/>
          </a:xfrm>
          <a:prstGeom prst="rect">
            <a:avLst/>
          </a:prstGeom>
          <a:noFill/>
          <a:ln>
            <a:noFill/>
          </a:ln>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7260" y="4495800"/>
            <a:ext cx="1232501" cy="1174984"/>
          </a:xfrm>
          <a:prstGeom prst="ellipse">
            <a:avLst/>
          </a:prstGeom>
        </p:spPr>
      </p:pic>
      <p:sp>
        <p:nvSpPr>
          <p:cNvPr id="35" name="Shape 73"/>
          <p:cNvSpPr txBox="1"/>
          <p:nvPr/>
        </p:nvSpPr>
        <p:spPr>
          <a:xfrm>
            <a:off x="3781453" y="5683678"/>
            <a:ext cx="1611577" cy="717122"/>
          </a:xfrm>
          <a:prstGeom prst="rect">
            <a:avLst/>
          </a:prstGeom>
          <a:noFill/>
          <a:ln>
            <a:noFill/>
          </a:ln>
        </p:spPr>
        <p:txBody>
          <a:bodyPr lIns="91425" tIns="91425" rIns="91425" bIns="91425" anchor="t" anchorCtr="0">
            <a:noAutofit/>
          </a:bodyPr>
          <a:lstStyle/>
          <a:p>
            <a:pPr lvl="0" algn="ctr" rtl="0">
              <a:spcBef>
                <a:spcPts val="0"/>
              </a:spcBef>
              <a:buNone/>
            </a:pPr>
            <a:r>
              <a:rPr lang="en-US" sz="1400" dirty="0" smtClean="0">
                <a:latin typeface="Calibri"/>
                <a:ea typeface="Calibri"/>
                <a:cs typeface="Calibri"/>
                <a:sym typeface="Calibri"/>
              </a:rPr>
              <a:t>Stefan Lee</a:t>
            </a:r>
            <a:br>
              <a:rPr lang="en-US" sz="1400" dirty="0" smtClean="0">
                <a:latin typeface="Calibri"/>
                <a:ea typeface="Calibri"/>
                <a:cs typeface="Calibri"/>
                <a:sym typeface="Calibri"/>
              </a:rPr>
            </a:br>
            <a:r>
              <a:rPr lang="en" sz="1400" dirty="0" smtClean="0">
                <a:latin typeface="Calibri"/>
                <a:ea typeface="Calibri"/>
                <a:cs typeface="Calibri"/>
                <a:sym typeface="Calibri"/>
              </a:rPr>
              <a:t>(</a:t>
            </a:r>
            <a:r>
              <a:rPr lang="en-US" sz="1400" dirty="0" smtClean="0">
                <a:latin typeface="Calibri"/>
                <a:ea typeface="Calibri"/>
                <a:cs typeface="Calibri"/>
                <a:sym typeface="Calibri"/>
              </a:rPr>
              <a:t>Virginia Tech</a:t>
            </a:r>
            <a:r>
              <a:rPr lang="en" sz="1400" dirty="0" smtClean="0">
                <a:latin typeface="Calibri"/>
                <a:ea typeface="Calibri"/>
                <a:cs typeface="Calibri"/>
                <a:sym typeface="Calibri"/>
              </a:rPr>
              <a:t>)</a:t>
            </a:r>
            <a:endParaRPr lang="en" sz="1400" dirty="0">
              <a:latin typeface="Calibri"/>
              <a:ea typeface="Calibri"/>
              <a:cs typeface="Calibri"/>
              <a:sym typeface="Calibri"/>
            </a:endParaRPr>
          </a:p>
        </p:txBody>
      </p:sp>
    </p:spTree>
    <p:extLst>
      <p:ext uri="{BB962C8B-B14F-4D97-AF65-F5344CB8AC3E}">
        <p14:creationId xmlns:p14="http://schemas.microsoft.com/office/powerpoint/2010/main" val="209106935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Dialog: Task</a:t>
            </a:r>
            <a:endParaRPr lang="en-US" dirty="0"/>
          </a:p>
        </p:txBody>
      </p:sp>
      <p:sp>
        <p:nvSpPr>
          <p:cNvPr id="3" name="Content Placeholder 2"/>
          <p:cNvSpPr>
            <a:spLocks noGrp="1"/>
          </p:cNvSpPr>
          <p:nvPr>
            <p:ph idx="1"/>
          </p:nvPr>
        </p:nvSpPr>
        <p:spPr/>
        <p:txBody>
          <a:bodyPr/>
          <a:lstStyle/>
          <a:p>
            <a:r>
              <a:rPr lang="en-US" dirty="0" smtClean="0"/>
              <a:t>Given</a:t>
            </a:r>
          </a:p>
          <a:p>
            <a:pPr lvl="1"/>
            <a:r>
              <a:rPr lang="en-US" dirty="0" smtClean="0">
                <a:solidFill>
                  <a:schemeClr val="bg2">
                    <a:lumMod val="50000"/>
                  </a:schemeClr>
                </a:solidFill>
              </a:rPr>
              <a:t>Image I</a:t>
            </a:r>
          </a:p>
          <a:p>
            <a:pPr lvl="1"/>
            <a:r>
              <a:rPr lang="en-US" dirty="0" smtClean="0">
                <a:solidFill>
                  <a:schemeClr val="accent6"/>
                </a:solidFill>
              </a:rPr>
              <a:t>History of human dialog</a:t>
            </a:r>
            <a:r>
              <a:rPr lang="en-US" dirty="0" smtClean="0"/>
              <a:t> </a:t>
            </a:r>
            <a:br>
              <a:rPr lang="en-US" dirty="0" smtClean="0"/>
            </a:br>
            <a:r>
              <a:rPr lang="en-US" dirty="0" smtClean="0">
                <a:solidFill>
                  <a:schemeClr val="accent6"/>
                </a:solidFill>
              </a:rPr>
              <a:t>(Q</a:t>
            </a:r>
            <a:r>
              <a:rPr lang="en-US" baseline="-25000" dirty="0" smtClean="0">
                <a:solidFill>
                  <a:schemeClr val="accent6"/>
                </a:solidFill>
              </a:rPr>
              <a:t>1</a:t>
            </a:r>
            <a:r>
              <a:rPr lang="en-US" dirty="0" smtClean="0">
                <a:solidFill>
                  <a:schemeClr val="accent6"/>
                </a:solidFill>
              </a:rPr>
              <a:t>, A</a:t>
            </a:r>
            <a:r>
              <a:rPr lang="en-US" baseline="-25000" dirty="0" smtClean="0">
                <a:solidFill>
                  <a:schemeClr val="accent6"/>
                </a:solidFill>
              </a:rPr>
              <a:t>1</a:t>
            </a:r>
            <a:r>
              <a:rPr lang="en-US" dirty="0" smtClean="0">
                <a:solidFill>
                  <a:schemeClr val="accent6"/>
                </a:solidFill>
              </a:rPr>
              <a:t>), </a:t>
            </a:r>
            <a:r>
              <a:rPr lang="en-US" dirty="0">
                <a:solidFill>
                  <a:schemeClr val="accent6"/>
                </a:solidFill>
              </a:rPr>
              <a:t>(</a:t>
            </a:r>
            <a:r>
              <a:rPr lang="en-US" dirty="0" smtClean="0">
                <a:solidFill>
                  <a:schemeClr val="accent6"/>
                </a:solidFill>
              </a:rPr>
              <a:t>Q</a:t>
            </a:r>
            <a:r>
              <a:rPr lang="en-US" baseline="-25000" dirty="0">
                <a:solidFill>
                  <a:schemeClr val="accent6"/>
                </a:solidFill>
              </a:rPr>
              <a:t>2</a:t>
            </a:r>
            <a:r>
              <a:rPr lang="en-US" dirty="0" smtClean="0">
                <a:solidFill>
                  <a:schemeClr val="accent6"/>
                </a:solidFill>
              </a:rPr>
              <a:t>, A</a:t>
            </a:r>
            <a:r>
              <a:rPr lang="en-US" baseline="-25000" dirty="0" smtClean="0">
                <a:solidFill>
                  <a:schemeClr val="accent6"/>
                </a:solidFill>
              </a:rPr>
              <a:t>2</a:t>
            </a:r>
            <a:r>
              <a:rPr lang="en-US" dirty="0" smtClean="0">
                <a:solidFill>
                  <a:schemeClr val="accent6"/>
                </a:solidFill>
              </a:rPr>
              <a:t>), </a:t>
            </a:r>
            <a:r>
              <a:rPr lang="is-IS" dirty="0" smtClean="0">
                <a:solidFill>
                  <a:schemeClr val="accent6"/>
                </a:solidFill>
              </a:rPr>
              <a:t>…, </a:t>
            </a:r>
            <a:r>
              <a:rPr lang="en-US" dirty="0">
                <a:solidFill>
                  <a:schemeClr val="accent6"/>
                </a:solidFill>
              </a:rPr>
              <a:t>(</a:t>
            </a:r>
            <a:r>
              <a:rPr lang="en-US" dirty="0" smtClean="0">
                <a:solidFill>
                  <a:schemeClr val="accent6"/>
                </a:solidFill>
              </a:rPr>
              <a:t>Q</a:t>
            </a:r>
            <a:r>
              <a:rPr lang="en-US" baseline="-25000" dirty="0" smtClean="0">
                <a:solidFill>
                  <a:schemeClr val="accent6"/>
                </a:solidFill>
              </a:rPr>
              <a:t>t-1</a:t>
            </a:r>
            <a:r>
              <a:rPr lang="en-US" dirty="0" smtClean="0">
                <a:solidFill>
                  <a:schemeClr val="accent6"/>
                </a:solidFill>
              </a:rPr>
              <a:t>, A</a:t>
            </a:r>
            <a:r>
              <a:rPr lang="en-US" baseline="-25000" dirty="0" smtClean="0">
                <a:solidFill>
                  <a:schemeClr val="accent6"/>
                </a:solidFill>
              </a:rPr>
              <a:t>t-1</a:t>
            </a:r>
            <a:r>
              <a:rPr lang="en-US" dirty="0" smtClean="0">
                <a:solidFill>
                  <a:schemeClr val="accent6"/>
                </a:solidFill>
              </a:rPr>
              <a:t>)</a:t>
            </a:r>
          </a:p>
          <a:p>
            <a:pPr lvl="1"/>
            <a:r>
              <a:rPr lang="en-US" dirty="0" smtClean="0">
                <a:solidFill>
                  <a:schemeClr val="accent4"/>
                </a:solidFill>
              </a:rPr>
              <a:t>Follow-up Question </a:t>
            </a:r>
            <a:r>
              <a:rPr lang="en-US" dirty="0" err="1" smtClean="0">
                <a:solidFill>
                  <a:schemeClr val="accent4"/>
                </a:solidFill>
              </a:rPr>
              <a:t>Q</a:t>
            </a:r>
            <a:r>
              <a:rPr lang="en-US" baseline="-25000" dirty="0" err="1" smtClean="0">
                <a:solidFill>
                  <a:schemeClr val="accent4"/>
                </a:solidFill>
              </a:rPr>
              <a:t>t</a:t>
            </a:r>
            <a:endParaRPr lang="en-US" dirty="0" smtClean="0">
              <a:solidFill>
                <a:schemeClr val="accent4"/>
              </a:solidFill>
            </a:endParaRPr>
          </a:p>
          <a:p>
            <a:pPr lvl="1"/>
            <a:endParaRPr lang="en-US" dirty="0" smtClean="0"/>
          </a:p>
          <a:p>
            <a:r>
              <a:rPr lang="en-US" dirty="0" smtClean="0"/>
              <a:t>Task</a:t>
            </a:r>
          </a:p>
          <a:p>
            <a:pPr lvl="1"/>
            <a:r>
              <a:rPr lang="en-US" dirty="0">
                <a:solidFill>
                  <a:schemeClr val="accent3"/>
                </a:solidFill>
              </a:rPr>
              <a:t>Produce free-form </a:t>
            </a:r>
            <a:r>
              <a:rPr lang="en-US" dirty="0" smtClean="0">
                <a:solidFill>
                  <a:schemeClr val="accent3"/>
                </a:solidFill>
              </a:rPr>
              <a:t/>
            </a:r>
            <a:br>
              <a:rPr lang="en-US" dirty="0" smtClean="0">
                <a:solidFill>
                  <a:schemeClr val="accent3"/>
                </a:solidFill>
              </a:rPr>
            </a:br>
            <a:r>
              <a:rPr lang="en-US" dirty="0" smtClean="0">
                <a:solidFill>
                  <a:schemeClr val="accent3"/>
                </a:solidFill>
              </a:rPr>
              <a:t>natural </a:t>
            </a:r>
            <a:r>
              <a:rPr lang="en-US" dirty="0">
                <a:solidFill>
                  <a:schemeClr val="accent3"/>
                </a:solidFill>
              </a:rPr>
              <a:t>language </a:t>
            </a:r>
            <a:r>
              <a:rPr lang="en-US" dirty="0" smtClean="0">
                <a:solidFill>
                  <a:schemeClr val="accent3"/>
                </a:solidFill>
              </a:rPr>
              <a:t>answer</a:t>
            </a:r>
            <a:br>
              <a:rPr lang="en-US" dirty="0" smtClean="0">
                <a:solidFill>
                  <a:schemeClr val="accent3"/>
                </a:solidFill>
              </a:rPr>
            </a:br>
            <a:r>
              <a:rPr lang="en-US" dirty="0" smtClean="0">
                <a:solidFill>
                  <a:schemeClr val="accent3"/>
                </a:solidFill>
              </a:rPr>
              <a:t>A</a:t>
            </a:r>
            <a:r>
              <a:rPr lang="en-US" baseline="-25000" dirty="0" smtClean="0">
                <a:solidFill>
                  <a:schemeClr val="accent3"/>
                </a:solidFill>
              </a:rPr>
              <a:t>t</a:t>
            </a:r>
            <a:endParaRPr lang="en-US" dirty="0" smtClean="0">
              <a:solidFill>
                <a:schemeClr val="accent3"/>
              </a:solidFill>
            </a:endParaRP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63</a:t>
            </a:fld>
            <a:endParaRPr lang="en-US"/>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66667"/>
          <a:stretch/>
        </p:blipFill>
        <p:spPr>
          <a:xfrm>
            <a:off x="6096000" y="1143000"/>
            <a:ext cx="3048000" cy="4565830"/>
          </a:xfrm>
          <a:prstGeom prst="rect">
            <a:avLst/>
          </a:prstGeom>
        </p:spPr>
      </p:pic>
      <p:sp>
        <p:nvSpPr>
          <p:cNvPr id="13" name="Rectangle 12"/>
          <p:cNvSpPr/>
          <p:nvPr/>
        </p:nvSpPr>
        <p:spPr bwMode="auto">
          <a:xfrm>
            <a:off x="8138410" y="1172980"/>
            <a:ext cx="457200" cy="381000"/>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Rounded Rectangle 6"/>
          <p:cNvSpPr/>
          <p:nvPr/>
        </p:nvSpPr>
        <p:spPr bwMode="auto">
          <a:xfrm>
            <a:off x="6096000" y="3611380"/>
            <a:ext cx="3048000" cy="1600200"/>
          </a:xfrm>
          <a:prstGeom prst="roundRect">
            <a:avLst>
              <a:gd name="adj" fmla="val 6363"/>
            </a:avLst>
          </a:prstGeom>
          <a:solidFill>
            <a:schemeClr val="accent6">
              <a:alpha val="40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 name="Rounded Rectangle 13"/>
          <p:cNvSpPr/>
          <p:nvPr/>
        </p:nvSpPr>
        <p:spPr bwMode="auto">
          <a:xfrm>
            <a:off x="6096000" y="5240185"/>
            <a:ext cx="3048000" cy="216235"/>
          </a:xfrm>
          <a:prstGeom prst="roundRect">
            <a:avLst>
              <a:gd name="adj" fmla="val 6363"/>
            </a:avLst>
          </a:prstGeom>
          <a:solidFill>
            <a:schemeClr val="accent4">
              <a:alpha val="40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i="0" u="none" strike="noStrike" normalizeH="0" baseline="0">
              <a:ln w="0"/>
              <a:solidFill>
                <a:schemeClr val="accent1"/>
              </a:solidFill>
              <a:effectLst>
                <a:outerShdw blurRad="38100" dist="25400" dir="5400000" algn="ctr" rotWithShape="0">
                  <a:srgbClr val="6E747A">
                    <a:alpha val="43000"/>
                  </a:srgbClr>
                </a:outerShdw>
              </a:effectLst>
              <a:latin typeface="Arial" pitchFamily="-112" charset="0"/>
              <a:ea typeface="ＭＳ Ｐゴシック" pitchFamily="-112" charset="-128"/>
              <a:cs typeface="ＭＳ Ｐゴシック" pitchFamily="-112" charset="-128"/>
            </a:endParaRPr>
          </a:p>
        </p:txBody>
      </p:sp>
      <p:sp>
        <p:nvSpPr>
          <p:cNvPr id="15" name="Rounded Rectangle 14"/>
          <p:cNvSpPr/>
          <p:nvPr/>
        </p:nvSpPr>
        <p:spPr bwMode="auto">
          <a:xfrm>
            <a:off x="6096000" y="5477605"/>
            <a:ext cx="3048000" cy="216235"/>
          </a:xfrm>
          <a:prstGeom prst="roundRect">
            <a:avLst>
              <a:gd name="adj" fmla="val 6363"/>
            </a:avLst>
          </a:prstGeom>
          <a:solidFill>
            <a:schemeClr val="accent3">
              <a:alpha val="40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i="0" u="none" strike="noStrike" normalizeH="0" baseline="0">
              <a:ln w="0"/>
              <a:solidFill>
                <a:schemeClr val="accent1"/>
              </a:solidFill>
              <a:effectLst>
                <a:outerShdw blurRad="38100" dist="25400" dir="5400000" algn="ctr" rotWithShape="0">
                  <a:srgbClr val="6E747A">
                    <a:alpha val="43000"/>
                  </a:srgbClr>
                </a:outerShdw>
              </a:effectLst>
              <a:latin typeface="Arial" pitchFamily="-112" charset="0"/>
              <a:ea typeface="ＭＳ Ｐゴシック" pitchFamily="-112" charset="-128"/>
              <a:cs typeface="ＭＳ Ｐゴシック" pitchFamily="-112" charset="-128"/>
            </a:endParaRPr>
          </a:p>
        </p:txBody>
      </p:sp>
      <p:sp>
        <p:nvSpPr>
          <p:cNvPr id="12" name="Rounded Rectangle 11"/>
          <p:cNvSpPr/>
          <p:nvPr/>
        </p:nvSpPr>
        <p:spPr bwMode="auto">
          <a:xfrm>
            <a:off x="6101024" y="1553980"/>
            <a:ext cx="3048000" cy="1828800"/>
          </a:xfrm>
          <a:prstGeom prst="roundRect">
            <a:avLst>
              <a:gd name="adj" fmla="val 6363"/>
            </a:avLst>
          </a:prstGeom>
          <a:solidFill>
            <a:schemeClr val="bg2">
              <a:alpha val="40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5834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14" grpId="0" animBg="1"/>
      <p:bldP spid="15"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a:t>
            </a:r>
            <a:endParaRPr lang="en-US" dirty="0"/>
          </a:p>
        </p:txBody>
      </p:sp>
      <p:sp>
        <p:nvSpPr>
          <p:cNvPr id="3" name="Content Placeholder 2"/>
          <p:cNvSpPr>
            <a:spLocks noGrp="1"/>
          </p:cNvSpPr>
          <p:nvPr>
            <p:ph idx="1"/>
          </p:nvPr>
        </p:nvSpPr>
        <p:spPr/>
        <p:txBody>
          <a:bodyPr/>
          <a:lstStyle/>
          <a:p>
            <a:r>
              <a:rPr lang="en-US" dirty="0" smtClean="0"/>
              <a:t>No goal</a:t>
            </a:r>
          </a:p>
          <a:p>
            <a:pPr lvl="1"/>
            <a:r>
              <a:rPr lang="en-US" dirty="0" smtClean="0"/>
              <a:t>Why are we talking?</a:t>
            </a:r>
          </a:p>
          <a:p>
            <a:endParaRPr lang="en-US" dirty="0" smtClean="0"/>
          </a:p>
          <a:p>
            <a:r>
              <a:rPr lang="en-US" dirty="0" smtClean="0"/>
              <a:t>Agent not in control</a:t>
            </a:r>
          </a:p>
          <a:p>
            <a:pPr lvl="1"/>
            <a:r>
              <a:rPr lang="en-US" dirty="0" smtClean="0"/>
              <a:t>Artificially </a:t>
            </a:r>
            <a:r>
              <a:rPr lang="en-US" dirty="0"/>
              <a:t>injected at every </a:t>
            </a:r>
            <a:r>
              <a:rPr lang="en-US" dirty="0" smtClean="0"/>
              <a:t>round into a human conversation</a:t>
            </a:r>
          </a:p>
          <a:p>
            <a:pPr lvl="1"/>
            <a:r>
              <a:rPr lang="en-US" dirty="0" smtClean="0"/>
              <a:t>Can’t </a:t>
            </a:r>
            <a:r>
              <a:rPr lang="en-US" i="1" dirty="0"/>
              <a:t>steer</a:t>
            </a:r>
            <a:r>
              <a:rPr lang="en-US" dirty="0"/>
              <a:t> </a:t>
            </a:r>
            <a:r>
              <a:rPr lang="en-US" dirty="0" smtClean="0"/>
              <a:t>the conversation</a:t>
            </a:r>
          </a:p>
          <a:p>
            <a:pPr lvl="1"/>
            <a:r>
              <a:rPr lang="en-US" dirty="0"/>
              <a:t>D</a:t>
            </a:r>
            <a:r>
              <a:rPr lang="en-US" dirty="0" smtClean="0"/>
              <a:t>oesn’t </a:t>
            </a:r>
            <a:r>
              <a:rPr lang="en-US" dirty="0"/>
              <a:t>get to see its errors during training</a:t>
            </a:r>
          </a:p>
          <a:p>
            <a:endParaRPr lang="en-US" dirty="0"/>
          </a:p>
          <a:p>
            <a:r>
              <a:rPr lang="en-US" dirty="0" smtClean="0"/>
              <a:t>Can’t learn the </a:t>
            </a:r>
            <a:r>
              <a:rPr lang="en-US" i="1" dirty="0" smtClean="0"/>
              <a:t>meaning</a:t>
            </a:r>
            <a:r>
              <a:rPr lang="en-US" dirty="0" smtClean="0"/>
              <a:t> of responses</a:t>
            </a:r>
          </a:p>
          <a:p>
            <a:pPr lvl="1"/>
            <a:r>
              <a:rPr lang="en-US" dirty="0" smtClean="0"/>
              <a:t>Many </a:t>
            </a:r>
            <a:r>
              <a:rPr lang="en-US" dirty="0"/>
              <a:t>equivalent responses that should be treated equally, but </a:t>
            </a:r>
            <a:r>
              <a:rPr lang="en-US" dirty="0" smtClean="0"/>
              <a:t>aren’t!</a:t>
            </a:r>
          </a:p>
          <a:p>
            <a:pPr lvl="1"/>
            <a:r>
              <a:rPr lang="en-US" dirty="0" smtClean="0"/>
              <a:t>Is log-likelihood of human response really a good metric?</a:t>
            </a:r>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64</a:t>
            </a:fld>
            <a:endParaRPr lang="en-US"/>
          </a:p>
        </p:txBody>
      </p:sp>
    </p:spTree>
    <p:extLst>
      <p:ext uri="{BB962C8B-B14F-4D97-AF65-F5344CB8AC3E}">
        <p14:creationId xmlns:p14="http://schemas.microsoft.com/office/powerpoint/2010/main" val="48993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Guessing Game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65</a:t>
            </a:fld>
            <a:endParaRPr lang="en-US"/>
          </a:p>
        </p:txBody>
      </p:sp>
      <p:pic>
        <p:nvPicPr>
          <p:cNvPr id="9" name="pasted-image.pdf" descr="pasted-image.pdf"/>
          <p:cNvPicPr>
            <a:picLocks noChangeAspect="1"/>
          </p:cNvPicPr>
          <p:nvPr/>
        </p:nvPicPr>
        <p:blipFill>
          <a:blip r:embed="rId2">
            <a:extLst/>
          </a:blip>
          <a:stretch>
            <a:fillRect/>
          </a:stretch>
        </p:blipFill>
        <p:spPr>
          <a:xfrm>
            <a:off x="4876800" y="1295436"/>
            <a:ext cx="2286000" cy="2715350"/>
          </a:xfrm>
          <a:prstGeom prst="rect">
            <a:avLst/>
          </a:prstGeom>
          <a:ln w="12700">
            <a:miter lim="400000"/>
          </a:ln>
        </p:spPr>
      </p:pic>
      <p:pic>
        <p:nvPicPr>
          <p:cNvPr id="10" name="pasted-image.pdf" descr="pasted-image.pdf"/>
          <p:cNvPicPr>
            <a:picLocks noChangeAspect="1"/>
          </p:cNvPicPr>
          <p:nvPr/>
        </p:nvPicPr>
        <p:blipFill>
          <a:blip r:embed="rId3">
            <a:extLst/>
          </a:blip>
          <a:stretch>
            <a:fillRect/>
          </a:stretch>
        </p:blipFill>
        <p:spPr>
          <a:xfrm>
            <a:off x="2011386" y="1295400"/>
            <a:ext cx="2286000" cy="2715349"/>
          </a:xfrm>
          <a:prstGeom prst="rect">
            <a:avLst/>
          </a:prstGeom>
          <a:ln w="12700">
            <a:miter lim="400000"/>
          </a:ln>
        </p:spPr>
      </p:pic>
      <p:sp>
        <p:nvSpPr>
          <p:cNvPr id="7" name="TextBox 6"/>
          <p:cNvSpPr txBox="1"/>
          <p:nvPr/>
        </p:nvSpPr>
        <p:spPr>
          <a:xfrm>
            <a:off x="3911331" y="6581001"/>
            <a:ext cx="2000420" cy="276999"/>
          </a:xfrm>
          <a:prstGeom prst="rect">
            <a:avLst/>
          </a:prstGeom>
          <a:noFill/>
        </p:spPr>
        <p:txBody>
          <a:bodyPr wrap="none" rtlCol="0">
            <a:spAutoFit/>
          </a:bodyPr>
          <a:lstStyle/>
          <a:p>
            <a:r>
              <a:rPr lang="en-US" dirty="0" smtClean="0">
                <a:solidFill>
                  <a:schemeClr val="bg1">
                    <a:lumMod val="65000"/>
                  </a:schemeClr>
                </a:solidFill>
              </a:rPr>
              <a:t>Slide Credit: </a:t>
            </a:r>
            <a:r>
              <a:rPr lang="da-DK" dirty="0" err="1" smtClean="0">
                <a:solidFill>
                  <a:schemeClr val="bg1">
                    <a:lumMod val="65000"/>
                  </a:schemeClr>
                </a:solidFill>
              </a:rPr>
              <a:t>Abhishek</a:t>
            </a:r>
            <a:r>
              <a:rPr lang="da-DK"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108542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Guessing Game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66</a:t>
            </a:fld>
            <a:endParaRPr lang="en-US"/>
          </a:p>
        </p:txBody>
      </p:sp>
      <p:pic>
        <p:nvPicPr>
          <p:cNvPr id="7" name="pasted-image.pdf" descr="pasted-image.pdf"/>
          <p:cNvPicPr>
            <a:picLocks noChangeAspect="1"/>
          </p:cNvPicPr>
          <p:nvPr/>
        </p:nvPicPr>
        <p:blipFill>
          <a:blip r:embed="rId2">
            <a:extLst/>
          </a:blip>
          <a:stretch>
            <a:fillRect/>
          </a:stretch>
        </p:blipFill>
        <p:spPr>
          <a:xfrm>
            <a:off x="2011188" y="1295400"/>
            <a:ext cx="2286000" cy="2715350"/>
          </a:xfrm>
          <a:prstGeom prst="rect">
            <a:avLst/>
          </a:prstGeom>
          <a:ln w="12700">
            <a:miter lim="400000"/>
          </a:ln>
        </p:spPr>
      </p:pic>
      <p:pic>
        <p:nvPicPr>
          <p:cNvPr id="8" name="pasted-image.pdf" descr="pasted-image.pdf"/>
          <p:cNvPicPr>
            <a:picLocks noChangeAspect="1"/>
          </p:cNvPicPr>
          <p:nvPr/>
        </p:nvPicPr>
        <p:blipFill>
          <a:blip r:embed="rId3">
            <a:extLst/>
          </a:blip>
          <a:stretch>
            <a:fillRect/>
          </a:stretch>
        </p:blipFill>
        <p:spPr>
          <a:xfrm>
            <a:off x="4876800" y="1295436"/>
            <a:ext cx="2286000" cy="2715350"/>
          </a:xfrm>
          <a:prstGeom prst="rect">
            <a:avLst/>
          </a:prstGeom>
          <a:ln w="12700">
            <a:miter lim="400000"/>
          </a:ln>
        </p:spPr>
      </p:pic>
      <p:sp>
        <p:nvSpPr>
          <p:cNvPr id="9" name="TextBox 8"/>
          <p:cNvSpPr txBox="1"/>
          <p:nvPr/>
        </p:nvSpPr>
        <p:spPr>
          <a:xfrm>
            <a:off x="3911331" y="6581001"/>
            <a:ext cx="2000420" cy="276999"/>
          </a:xfrm>
          <a:prstGeom prst="rect">
            <a:avLst/>
          </a:prstGeom>
          <a:noFill/>
        </p:spPr>
        <p:txBody>
          <a:bodyPr wrap="none" rtlCol="0">
            <a:spAutoFit/>
          </a:bodyPr>
          <a:lstStyle/>
          <a:p>
            <a:r>
              <a:rPr lang="en-US" dirty="0" smtClean="0">
                <a:solidFill>
                  <a:schemeClr val="bg1">
                    <a:lumMod val="65000"/>
                  </a:schemeClr>
                </a:solidFill>
              </a:rPr>
              <a:t>Slide Credit: </a:t>
            </a:r>
            <a:r>
              <a:rPr lang="da-DK" dirty="0" err="1" smtClean="0">
                <a:solidFill>
                  <a:schemeClr val="bg1">
                    <a:lumMod val="65000"/>
                  </a:schemeClr>
                </a:solidFill>
              </a:rPr>
              <a:t>Abhishek</a:t>
            </a:r>
            <a:r>
              <a:rPr lang="da-DK"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19638765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Guessing Game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67</a:t>
            </a:fld>
            <a:endParaRPr lang="en-US"/>
          </a:p>
        </p:txBody>
      </p:sp>
      <p:pic>
        <p:nvPicPr>
          <p:cNvPr id="9" name="pasted-image.pdf" descr="pasted-image.pdf"/>
          <p:cNvPicPr>
            <a:picLocks noChangeAspect="1"/>
          </p:cNvPicPr>
          <p:nvPr/>
        </p:nvPicPr>
        <p:blipFill>
          <a:blip r:embed="rId2">
            <a:alphaModFix amt="61000"/>
            <a:extLst/>
          </a:blip>
          <a:stretch>
            <a:fillRect/>
          </a:stretch>
        </p:blipFill>
        <p:spPr>
          <a:xfrm>
            <a:off x="4876800" y="1295436"/>
            <a:ext cx="2286000" cy="2715350"/>
          </a:xfrm>
          <a:prstGeom prst="rect">
            <a:avLst/>
          </a:prstGeom>
          <a:ln w="12700">
            <a:miter lim="400000"/>
          </a:ln>
        </p:spPr>
      </p:pic>
      <p:pic>
        <p:nvPicPr>
          <p:cNvPr id="10" name="pasted-image.pdf" descr="pasted-image.pdf"/>
          <p:cNvPicPr>
            <a:picLocks noChangeAspect="1"/>
          </p:cNvPicPr>
          <p:nvPr/>
        </p:nvPicPr>
        <p:blipFill>
          <a:blip r:embed="rId3">
            <a:extLst/>
          </a:blip>
          <a:stretch>
            <a:fillRect/>
          </a:stretch>
        </p:blipFill>
        <p:spPr>
          <a:xfrm>
            <a:off x="1905000" y="1524000"/>
            <a:ext cx="2514600" cy="2986884"/>
          </a:xfrm>
          <a:prstGeom prst="rect">
            <a:avLst/>
          </a:prstGeom>
          <a:ln w="12700">
            <a:miter lim="400000"/>
          </a:ln>
        </p:spPr>
      </p:pic>
      <p:sp>
        <p:nvSpPr>
          <p:cNvPr id="7" name="Q-Bot"/>
          <p:cNvSpPr/>
          <p:nvPr/>
        </p:nvSpPr>
        <p:spPr>
          <a:xfrm>
            <a:off x="2514600" y="4800600"/>
            <a:ext cx="1237655"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Roboto Light"/>
                <a:ea typeface="Roboto Light"/>
                <a:cs typeface="Roboto Light"/>
                <a:sym typeface="Roboto Light"/>
              </a:defRPr>
            </a:lvl1pPr>
          </a:lstStyle>
          <a:p>
            <a:pPr marL="0" marR="0" lvl="0" indent="0"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rgbClr val="000000"/>
                </a:solidFill>
                <a:effectLst/>
                <a:uLnTx/>
                <a:uFillTx/>
                <a:latin typeface="Roboto Light"/>
                <a:ea typeface="Roboto Light"/>
                <a:cs typeface="Roboto Light"/>
                <a:sym typeface="Roboto Light"/>
              </a:rPr>
              <a:t>Q-Bot</a:t>
            </a:r>
          </a:p>
        </p:txBody>
      </p:sp>
      <p:sp>
        <p:nvSpPr>
          <p:cNvPr id="8" name="asks questions"/>
          <p:cNvSpPr/>
          <p:nvPr/>
        </p:nvSpPr>
        <p:spPr>
          <a:xfrm>
            <a:off x="3895301" y="4800600"/>
            <a:ext cx="3119141"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Roboto Light"/>
                <a:ea typeface="Roboto Light"/>
                <a:cs typeface="Roboto Light"/>
                <a:sym typeface="Roboto Light"/>
              </a:defRPr>
            </a:lvl1pPr>
          </a:lstStyle>
          <a:p>
            <a:pPr marL="0" marR="0" lvl="0" indent="0"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rgbClr val="000000"/>
                </a:solidFill>
                <a:effectLst/>
                <a:uLnTx/>
                <a:uFillTx/>
                <a:latin typeface="Roboto Light"/>
                <a:ea typeface="Roboto Light"/>
                <a:cs typeface="Roboto Light"/>
                <a:sym typeface="Roboto Light"/>
              </a:rPr>
              <a:t>asks questions</a:t>
            </a:r>
          </a:p>
        </p:txBody>
      </p:sp>
      <p:sp>
        <p:nvSpPr>
          <p:cNvPr id="13" name="is blindfolded"/>
          <p:cNvSpPr/>
          <p:nvPr/>
        </p:nvSpPr>
        <p:spPr>
          <a:xfrm>
            <a:off x="3924798" y="5397022"/>
            <a:ext cx="2794035" cy="656590"/>
          </a:xfrm>
          <a:prstGeom prst="rect">
            <a:avLst/>
          </a:prstGeom>
          <a:no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latin typeface="Roboto Light"/>
                <a:ea typeface="Roboto Light"/>
                <a:cs typeface="Roboto Light"/>
                <a:sym typeface="Roboto Light"/>
              </a:defRPr>
            </a:lvl1pPr>
          </a:lstStyle>
          <a:p>
            <a:pPr marL="0" marR="0" lvl="0" indent="0" algn="l"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chemeClr val="bg1"/>
                </a:solidFill>
                <a:effectLst/>
                <a:uLnTx/>
                <a:uFillTx/>
                <a:latin typeface="Roboto Light"/>
                <a:ea typeface="Roboto Light"/>
                <a:cs typeface="Roboto Light"/>
                <a:sym typeface="Roboto Light"/>
              </a:rPr>
              <a:t>is blindfolded</a:t>
            </a:r>
          </a:p>
        </p:txBody>
      </p:sp>
      <p:sp>
        <p:nvSpPr>
          <p:cNvPr id="11" name="TextBox 10"/>
          <p:cNvSpPr txBox="1"/>
          <p:nvPr/>
        </p:nvSpPr>
        <p:spPr>
          <a:xfrm>
            <a:off x="3911331" y="6581001"/>
            <a:ext cx="2000420" cy="276999"/>
          </a:xfrm>
          <a:prstGeom prst="rect">
            <a:avLst/>
          </a:prstGeom>
          <a:noFill/>
        </p:spPr>
        <p:txBody>
          <a:bodyPr wrap="none" rtlCol="0">
            <a:spAutoFit/>
          </a:bodyPr>
          <a:lstStyle/>
          <a:p>
            <a:r>
              <a:rPr lang="en-US" dirty="0" smtClean="0">
                <a:solidFill>
                  <a:schemeClr val="bg1">
                    <a:lumMod val="65000"/>
                  </a:schemeClr>
                </a:solidFill>
              </a:rPr>
              <a:t>Slide Credit: </a:t>
            </a:r>
            <a:r>
              <a:rPr lang="da-DK" dirty="0" err="1" smtClean="0">
                <a:solidFill>
                  <a:schemeClr val="bg1">
                    <a:lumMod val="65000"/>
                  </a:schemeClr>
                </a:solidFill>
              </a:rPr>
              <a:t>Abhishek</a:t>
            </a:r>
            <a:r>
              <a:rPr lang="da-DK"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5019374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8"/>
                                        </p:tgtEl>
                                        <p:attrNameLst>
                                          <p:attrName>style.visibility</p:attrName>
                                        </p:attrNameLst>
                                      </p:cBhvr>
                                      <p:to>
                                        <p:strVal val="visible"/>
                                      </p:to>
                                    </p:set>
                                    <p:animEffect transition="in" filter="dissolve">
                                      <p:cBhvr>
                                        <p:cTn id="7" dur="2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Guessing Game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68</a:t>
            </a:fld>
            <a:endParaRPr lang="en-US"/>
          </a:p>
        </p:txBody>
      </p:sp>
      <p:pic>
        <p:nvPicPr>
          <p:cNvPr id="9" name="pasted-image.pdf" descr="pasted-image.pdf"/>
          <p:cNvPicPr>
            <a:picLocks noChangeAspect="1"/>
          </p:cNvPicPr>
          <p:nvPr/>
        </p:nvPicPr>
        <p:blipFill>
          <a:blip r:embed="rId2">
            <a:alphaModFix amt="61000"/>
            <a:extLst/>
          </a:blip>
          <a:stretch>
            <a:fillRect/>
          </a:stretch>
        </p:blipFill>
        <p:spPr>
          <a:xfrm>
            <a:off x="4876800" y="1295436"/>
            <a:ext cx="2286000" cy="2715350"/>
          </a:xfrm>
          <a:prstGeom prst="rect">
            <a:avLst/>
          </a:prstGeom>
          <a:ln w="12700">
            <a:miter lim="400000"/>
          </a:ln>
        </p:spPr>
      </p:pic>
      <p:pic>
        <p:nvPicPr>
          <p:cNvPr id="10" name="pasted-image.pdf" descr="pasted-image.pdf"/>
          <p:cNvPicPr>
            <a:picLocks noChangeAspect="1"/>
          </p:cNvPicPr>
          <p:nvPr/>
        </p:nvPicPr>
        <p:blipFill>
          <a:blip r:embed="rId3">
            <a:extLst/>
          </a:blip>
          <a:stretch>
            <a:fillRect/>
          </a:stretch>
        </p:blipFill>
        <p:spPr>
          <a:xfrm>
            <a:off x="1905000" y="1524000"/>
            <a:ext cx="2514600" cy="2986884"/>
          </a:xfrm>
          <a:prstGeom prst="rect">
            <a:avLst/>
          </a:prstGeom>
          <a:ln w="12700">
            <a:miter lim="400000"/>
          </a:ln>
        </p:spPr>
      </p:pic>
      <p:sp>
        <p:nvSpPr>
          <p:cNvPr id="7" name="Q-Bot"/>
          <p:cNvSpPr/>
          <p:nvPr/>
        </p:nvSpPr>
        <p:spPr>
          <a:xfrm>
            <a:off x="2514600" y="4800600"/>
            <a:ext cx="1237655"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Roboto Light"/>
                <a:ea typeface="Roboto Light"/>
                <a:cs typeface="Roboto Light"/>
                <a:sym typeface="Roboto Light"/>
              </a:defRPr>
            </a:lvl1pPr>
          </a:lstStyle>
          <a:p>
            <a:pPr marL="0" marR="0" lvl="0" indent="0"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rgbClr val="000000"/>
                </a:solidFill>
                <a:effectLst/>
                <a:uLnTx/>
                <a:uFillTx/>
                <a:latin typeface="Roboto Light"/>
                <a:ea typeface="Roboto Light"/>
                <a:cs typeface="Roboto Light"/>
                <a:sym typeface="Roboto Light"/>
              </a:rPr>
              <a:t>Q-Bot</a:t>
            </a:r>
          </a:p>
        </p:txBody>
      </p:sp>
      <p:sp>
        <p:nvSpPr>
          <p:cNvPr id="8" name="asks questions"/>
          <p:cNvSpPr/>
          <p:nvPr/>
        </p:nvSpPr>
        <p:spPr>
          <a:xfrm>
            <a:off x="3885532" y="4180206"/>
            <a:ext cx="3138680"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Roboto Light"/>
                <a:ea typeface="Roboto Light"/>
                <a:cs typeface="Roboto Light"/>
                <a:sym typeface="Roboto Light"/>
              </a:defRPr>
            </a:lvl1pPr>
          </a:lstStyle>
          <a:p>
            <a:pPr marL="0" marR="0" lvl="0" indent="0"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chemeClr val="bg1"/>
                </a:solidFill>
                <a:effectLst/>
                <a:uLnTx/>
                <a:uFillTx/>
                <a:latin typeface="Roboto Light"/>
                <a:ea typeface="Roboto Light"/>
                <a:cs typeface="Roboto Light"/>
                <a:sym typeface="Roboto Light"/>
              </a:rPr>
              <a:t>asks questions</a:t>
            </a:r>
          </a:p>
        </p:txBody>
      </p:sp>
      <p:sp>
        <p:nvSpPr>
          <p:cNvPr id="13" name="is blindfolded"/>
          <p:cNvSpPr/>
          <p:nvPr/>
        </p:nvSpPr>
        <p:spPr>
          <a:xfrm>
            <a:off x="3924798" y="4787422"/>
            <a:ext cx="2794035" cy="656590"/>
          </a:xfrm>
          <a:prstGeom prst="rect">
            <a:avLst/>
          </a:prstGeom>
          <a:no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latin typeface="Roboto Light"/>
                <a:ea typeface="Roboto Light"/>
                <a:cs typeface="Roboto Light"/>
                <a:sym typeface="Roboto Light"/>
              </a:defRPr>
            </a:lvl1pPr>
          </a:lstStyle>
          <a:p>
            <a:pPr marL="0" marR="0" lvl="0" indent="0" algn="l"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effectLst/>
                <a:uLnTx/>
                <a:uFillTx/>
                <a:latin typeface="Roboto Light"/>
                <a:ea typeface="Roboto Light"/>
                <a:cs typeface="Roboto Light"/>
                <a:sym typeface="Roboto Light"/>
              </a:rPr>
              <a:t>is blindfolded</a:t>
            </a:r>
          </a:p>
        </p:txBody>
      </p:sp>
      <p:pic>
        <p:nvPicPr>
          <p:cNvPr id="11" name="pasted-image.pdf" descr="pasted-image.pdf"/>
          <p:cNvPicPr>
            <a:picLocks noChangeAspect="1"/>
          </p:cNvPicPr>
          <p:nvPr/>
        </p:nvPicPr>
        <p:blipFill>
          <a:blip r:embed="rId4">
            <a:extLst/>
          </a:blip>
          <a:stretch>
            <a:fillRect/>
          </a:stretch>
        </p:blipFill>
        <p:spPr>
          <a:xfrm>
            <a:off x="1905000" y="1524000"/>
            <a:ext cx="2514600" cy="2986885"/>
          </a:xfrm>
          <a:prstGeom prst="rect">
            <a:avLst/>
          </a:prstGeom>
          <a:ln w="12700">
            <a:miter lim="400000"/>
          </a:ln>
        </p:spPr>
      </p:pic>
      <p:sp>
        <p:nvSpPr>
          <p:cNvPr id="12" name="TextBox 11"/>
          <p:cNvSpPr txBox="1"/>
          <p:nvPr/>
        </p:nvSpPr>
        <p:spPr>
          <a:xfrm>
            <a:off x="3911331" y="6581001"/>
            <a:ext cx="2000420" cy="276999"/>
          </a:xfrm>
          <a:prstGeom prst="rect">
            <a:avLst/>
          </a:prstGeom>
          <a:noFill/>
        </p:spPr>
        <p:txBody>
          <a:bodyPr wrap="none" rtlCol="0">
            <a:spAutoFit/>
          </a:bodyPr>
          <a:lstStyle/>
          <a:p>
            <a:r>
              <a:rPr lang="en-US" dirty="0" smtClean="0">
                <a:solidFill>
                  <a:schemeClr val="bg1">
                    <a:lumMod val="65000"/>
                  </a:schemeClr>
                </a:solidFill>
              </a:rPr>
              <a:t>Slide Credit: </a:t>
            </a:r>
            <a:r>
              <a:rPr lang="da-DK" dirty="0" err="1" smtClean="0">
                <a:solidFill>
                  <a:schemeClr val="bg1">
                    <a:lumMod val="65000"/>
                  </a:schemeClr>
                </a:solidFill>
              </a:rPr>
              <a:t>Abhishek</a:t>
            </a:r>
            <a:r>
              <a:rPr lang="da-DK"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179259855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2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asted-image.pdf" descr="pasted-image.pdf"/>
          <p:cNvPicPr>
            <a:picLocks noChangeAspect="1"/>
          </p:cNvPicPr>
          <p:nvPr/>
        </p:nvPicPr>
        <p:blipFill>
          <a:blip r:embed="rId2">
            <a:alphaModFix amt="61000"/>
            <a:extLst/>
          </a:blip>
          <a:stretch>
            <a:fillRect/>
          </a:stretch>
        </p:blipFill>
        <p:spPr>
          <a:xfrm>
            <a:off x="2011680" y="1298448"/>
            <a:ext cx="2286000" cy="2715350"/>
          </a:xfrm>
          <a:prstGeom prst="rect">
            <a:avLst/>
          </a:prstGeom>
          <a:ln w="12700">
            <a:miter lim="400000"/>
          </a:ln>
          <a:effectLst>
            <a:softEdge rad="0"/>
          </a:effectLst>
        </p:spPr>
      </p:pic>
      <p:sp>
        <p:nvSpPr>
          <p:cNvPr id="2" name="Title 1"/>
          <p:cNvSpPr>
            <a:spLocks noGrp="1"/>
          </p:cNvSpPr>
          <p:nvPr>
            <p:ph type="title"/>
          </p:nvPr>
        </p:nvSpPr>
        <p:spPr/>
        <p:txBody>
          <a:bodyPr/>
          <a:lstStyle/>
          <a:p>
            <a:r>
              <a:rPr lang="en-US" dirty="0" smtClean="0"/>
              <a:t>Image Guessing Game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69</a:t>
            </a:fld>
            <a:endParaRPr lang="en-US"/>
          </a:p>
        </p:txBody>
      </p:sp>
      <p:pic>
        <p:nvPicPr>
          <p:cNvPr id="9" name="pasted-image.pdf" descr="pasted-image.pdf"/>
          <p:cNvPicPr>
            <a:picLocks noChangeAspect="1"/>
          </p:cNvPicPr>
          <p:nvPr/>
        </p:nvPicPr>
        <p:blipFill>
          <a:blip r:embed="rId3">
            <a:alphaModFix/>
            <a:extLst/>
          </a:blip>
          <a:stretch>
            <a:fillRect/>
          </a:stretch>
        </p:blipFill>
        <p:spPr>
          <a:xfrm>
            <a:off x="4800600" y="1508915"/>
            <a:ext cx="2514600" cy="2986885"/>
          </a:xfrm>
          <a:prstGeom prst="rect">
            <a:avLst/>
          </a:prstGeom>
          <a:ln w="12700">
            <a:miter lim="400000"/>
          </a:ln>
        </p:spPr>
      </p:pic>
      <p:sp>
        <p:nvSpPr>
          <p:cNvPr id="8" name="asks questions"/>
          <p:cNvSpPr/>
          <p:nvPr/>
        </p:nvSpPr>
        <p:spPr>
          <a:xfrm>
            <a:off x="3885532" y="4180206"/>
            <a:ext cx="3138680"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Roboto Light"/>
                <a:ea typeface="Roboto Light"/>
                <a:cs typeface="Roboto Light"/>
                <a:sym typeface="Roboto Light"/>
              </a:defRPr>
            </a:lvl1pPr>
          </a:lstStyle>
          <a:p>
            <a:pPr marL="0" marR="0" lvl="0" indent="0"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chemeClr val="bg1"/>
                </a:solidFill>
                <a:effectLst/>
                <a:uLnTx/>
                <a:uFillTx/>
                <a:latin typeface="Roboto Light"/>
                <a:ea typeface="Roboto Light"/>
                <a:cs typeface="Roboto Light"/>
                <a:sym typeface="Roboto Light"/>
              </a:rPr>
              <a:t>asks questions</a:t>
            </a:r>
          </a:p>
        </p:txBody>
      </p:sp>
      <p:sp>
        <p:nvSpPr>
          <p:cNvPr id="16" name="A-Bot"/>
          <p:cNvSpPr/>
          <p:nvPr/>
        </p:nvSpPr>
        <p:spPr>
          <a:xfrm>
            <a:off x="4011438" y="4774390"/>
            <a:ext cx="121376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Roboto Light"/>
                <a:ea typeface="Roboto Light"/>
                <a:cs typeface="Roboto Light"/>
                <a:sym typeface="Roboto Light"/>
              </a:defRPr>
            </a:lvl1pPr>
          </a:lstStyle>
          <a:p>
            <a:pPr marL="0" marR="0" lvl="0" indent="0"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rgbClr val="000000"/>
                </a:solidFill>
                <a:effectLst/>
                <a:uLnTx/>
                <a:uFillTx/>
                <a:latin typeface="Roboto Light"/>
                <a:ea typeface="Roboto Light"/>
                <a:cs typeface="Roboto Light"/>
                <a:sym typeface="Roboto Light"/>
              </a:rPr>
              <a:t>A-Bot</a:t>
            </a:r>
          </a:p>
        </p:txBody>
      </p:sp>
      <p:sp>
        <p:nvSpPr>
          <p:cNvPr id="17" name="answers questions"/>
          <p:cNvSpPr/>
          <p:nvPr/>
        </p:nvSpPr>
        <p:spPr>
          <a:xfrm>
            <a:off x="5262933" y="4774390"/>
            <a:ext cx="3881067"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Roboto Light"/>
                <a:ea typeface="Roboto Light"/>
                <a:cs typeface="Roboto Light"/>
                <a:sym typeface="Roboto Light"/>
              </a:defRPr>
            </a:lvl1pPr>
          </a:lstStyle>
          <a:p>
            <a:pPr marL="0" marR="0" lvl="0" indent="0"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rgbClr val="000000"/>
                </a:solidFill>
                <a:effectLst/>
                <a:uLnTx/>
                <a:uFillTx/>
                <a:latin typeface="Roboto Light"/>
                <a:ea typeface="Roboto Light"/>
                <a:cs typeface="Roboto Light"/>
                <a:sym typeface="Roboto Light"/>
              </a:rPr>
              <a:t>answers questions</a:t>
            </a:r>
          </a:p>
        </p:txBody>
      </p:sp>
      <p:sp>
        <p:nvSpPr>
          <p:cNvPr id="18" name="sees an image"/>
          <p:cNvSpPr/>
          <p:nvPr/>
        </p:nvSpPr>
        <p:spPr>
          <a:xfrm>
            <a:off x="5240686" y="5272405"/>
            <a:ext cx="3028072"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a:latin typeface="Roboto Light"/>
                <a:ea typeface="Roboto Light"/>
                <a:cs typeface="Roboto Light"/>
                <a:sym typeface="Roboto Light"/>
              </a:defRPr>
            </a:lvl1pPr>
          </a:lstStyle>
          <a:p>
            <a:pPr marL="0" marR="0" lvl="0" indent="0" algn="r"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chemeClr val="bg1"/>
                </a:solidFill>
                <a:effectLst/>
                <a:uLnTx/>
                <a:uFillTx/>
                <a:latin typeface="Roboto Light"/>
                <a:ea typeface="Roboto Light"/>
                <a:cs typeface="Roboto Light"/>
                <a:sym typeface="Roboto Light"/>
              </a:rPr>
              <a:t>sees an image</a:t>
            </a:r>
          </a:p>
        </p:txBody>
      </p:sp>
      <p:sp>
        <p:nvSpPr>
          <p:cNvPr id="12" name="TextBox 11"/>
          <p:cNvSpPr txBox="1"/>
          <p:nvPr/>
        </p:nvSpPr>
        <p:spPr>
          <a:xfrm>
            <a:off x="3911331" y="6581001"/>
            <a:ext cx="2000420" cy="276999"/>
          </a:xfrm>
          <a:prstGeom prst="rect">
            <a:avLst/>
          </a:prstGeom>
          <a:noFill/>
        </p:spPr>
        <p:txBody>
          <a:bodyPr wrap="none" rtlCol="0">
            <a:spAutoFit/>
          </a:bodyPr>
          <a:lstStyle/>
          <a:p>
            <a:r>
              <a:rPr lang="en-US" dirty="0" smtClean="0">
                <a:solidFill>
                  <a:schemeClr val="bg1">
                    <a:lumMod val="65000"/>
                  </a:schemeClr>
                </a:solidFill>
              </a:rPr>
              <a:t>Slide Credit: </a:t>
            </a:r>
            <a:r>
              <a:rPr lang="da-DK" dirty="0" err="1" smtClean="0">
                <a:solidFill>
                  <a:schemeClr val="bg1">
                    <a:lumMod val="65000"/>
                  </a:schemeClr>
                </a:solidFill>
              </a:rPr>
              <a:t>Abhishek</a:t>
            </a:r>
            <a:r>
              <a:rPr lang="da-DK"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115584692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7"/>
                                        </p:tgtEl>
                                        <p:attrNameLst>
                                          <p:attrName>style.visibility</p:attrName>
                                        </p:attrNameLst>
                                      </p:cBhvr>
                                      <p:to>
                                        <p:strVal val="visible"/>
                                      </p:to>
                                    </p:set>
                                    <p:animEffect transition="in" filter="dissolve">
                                      <p:cBhvr>
                                        <p:cTn id="7" dur="2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600200"/>
            <a:ext cx="9144000" cy="1143000"/>
          </a:xfrm>
        </p:spPr>
        <p:txBody>
          <a:bodyPr>
            <a:normAutofit/>
          </a:bodyPr>
          <a:lstStyle/>
          <a:p>
            <a:r>
              <a:rPr lang="en-US" dirty="0" smtClean="0"/>
              <a:t>A tale of </a:t>
            </a:r>
            <a:r>
              <a:rPr lang="en-US" strike="sngStrike" dirty="0" smtClean="0"/>
              <a:t>two</a:t>
            </a:r>
            <a:r>
              <a:rPr lang="en-US" dirty="0" smtClean="0"/>
              <a:t> </a:t>
            </a:r>
            <a:r>
              <a:rPr lang="en-US" strike="sngStrike" dirty="0" smtClean="0"/>
              <a:t>negative</a:t>
            </a:r>
            <a:r>
              <a:rPr lang="en-US" dirty="0" smtClean="0"/>
              <a:t> results</a:t>
            </a:r>
            <a:endParaRPr lang="en-US" sz="2700" dirty="0"/>
          </a:p>
        </p:txBody>
      </p:sp>
      <p:sp>
        <p:nvSpPr>
          <p:cNvPr id="10" name="Subtitle 3"/>
          <p:cNvSpPr>
            <a:spLocks noGrp="1"/>
          </p:cNvSpPr>
          <p:nvPr>
            <p:ph type="subTitle" idx="1"/>
          </p:nvPr>
        </p:nvSpPr>
        <p:spPr>
          <a:xfrm>
            <a:off x="0" y="4114800"/>
            <a:ext cx="9144000" cy="1752600"/>
          </a:xfrm>
        </p:spPr>
        <p:txBody>
          <a:bodyPr/>
          <a:lstStyle/>
          <a:p>
            <a:r>
              <a:rPr lang="en-US" sz="3200" dirty="0" smtClean="0"/>
              <a:t>Dhruv Batra </a:t>
            </a:r>
          </a:p>
        </p:txBody>
      </p:sp>
      <p:pic>
        <p:nvPicPr>
          <p:cNvPr id="9" name="Picture 2" descr="mage result for Georgia Tech"/>
          <p:cNvPicPr>
            <a:picLocks noChangeAspect="1" noChangeArrowheads="1"/>
          </p:cNvPicPr>
          <p:nvPr/>
        </p:nvPicPr>
        <p:blipFill rotWithShape="1">
          <a:blip r:embed="rId3">
            <a:extLst>
              <a:ext uri="{28A0092B-C50C-407E-A947-70E740481C1C}">
                <a14:useLocalDpi xmlns:a14="http://schemas.microsoft.com/office/drawing/2010/main" val="0"/>
              </a:ext>
            </a:extLst>
          </a:blip>
          <a:srcRect t="10477" b="12307"/>
          <a:stretch/>
        </p:blipFill>
        <p:spPr bwMode="auto">
          <a:xfrm>
            <a:off x="1307625" y="5486400"/>
            <a:ext cx="2230099"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a:grpSpLocks noChangeAspect="1"/>
          </p:cNvGrpSpPr>
          <p:nvPr/>
        </p:nvGrpSpPr>
        <p:grpSpPr>
          <a:xfrm>
            <a:off x="5606275" y="5486400"/>
            <a:ext cx="2243229" cy="914400"/>
            <a:chOff x="5606275" y="5389691"/>
            <a:chExt cx="3048000" cy="1242446"/>
          </a:xfrm>
        </p:grpSpPr>
        <p:pic>
          <p:nvPicPr>
            <p:cNvPr id="12" name="Picture 6" desc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4021" y="5389691"/>
              <a:ext cx="9325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ttps://research.fb.com/wp-content/themes/fb-research/images/branding/fb-research-logo-2x.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6275" y="6308287"/>
              <a:ext cx="3048000" cy="32385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3200400" y="1167825"/>
            <a:ext cx="1117614" cy="584775"/>
          </a:xfrm>
          <a:prstGeom prst="rect">
            <a:avLst/>
          </a:prstGeom>
          <a:noFill/>
        </p:spPr>
        <p:txBody>
          <a:bodyPr wrap="none" rtlCol="0">
            <a:spAutoFit/>
          </a:bodyPr>
          <a:lstStyle/>
          <a:p>
            <a:r>
              <a:rPr lang="en-US" sz="3200" dirty="0" smtClean="0">
                <a:solidFill>
                  <a:srgbClr val="FF0000"/>
                </a:solidFill>
              </a:rPr>
              <a:t>three</a:t>
            </a:r>
            <a:endParaRPr lang="en-US" sz="3200" dirty="0">
              <a:solidFill>
                <a:srgbClr val="FF0000"/>
              </a:solidFill>
            </a:endParaRPr>
          </a:p>
        </p:txBody>
      </p:sp>
      <p:sp>
        <p:nvSpPr>
          <p:cNvPr id="15" name="TextBox 14"/>
          <p:cNvSpPr txBox="1"/>
          <p:nvPr/>
        </p:nvSpPr>
        <p:spPr>
          <a:xfrm>
            <a:off x="4419600" y="1167825"/>
            <a:ext cx="2393604" cy="584775"/>
          </a:xfrm>
          <a:prstGeom prst="rect">
            <a:avLst/>
          </a:prstGeom>
          <a:noFill/>
        </p:spPr>
        <p:txBody>
          <a:bodyPr wrap="none" rtlCol="0">
            <a:spAutoFit/>
          </a:bodyPr>
          <a:lstStyle/>
          <a:p>
            <a:r>
              <a:rPr lang="en-US" sz="3200" dirty="0">
                <a:solidFill>
                  <a:srgbClr val="FF0000"/>
                </a:solidFill>
              </a:rPr>
              <a:t>n</a:t>
            </a:r>
            <a:r>
              <a:rPr lang="en-US" sz="3200" dirty="0" smtClean="0">
                <a:solidFill>
                  <a:srgbClr val="FF0000"/>
                </a:solidFill>
              </a:rPr>
              <a:t>egative-</a:t>
            </a:r>
            <a:r>
              <a:rPr lang="en-US" sz="3200" dirty="0" err="1" smtClean="0">
                <a:solidFill>
                  <a:srgbClr val="FF0000"/>
                </a:solidFill>
              </a:rPr>
              <a:t>ish</a:t>
            </a:r>
            <a:endParaRPr lang="en-US" sz="3200" dirty="0">
              <a:solidFill>
                <a:srgbClr val="FF0000"/>
              </a:solidFill>
            </a:endParaRPr>
          </a:p>
        </p:txBody>
      </p:sp>
      <p:sp>
        <p:nvSpPr>
          <p:cNvPr id="14" name="TextBox 13"/>
          <p:cNvSpPr txBox="1"/>
          <p:nvPr/>
        </p:nvSpPr>
        <p:spPr>
          <a:xfrm>
            <a:off x="2472759" y="2765612"/>
            <a:ext cx="6287299" cy="584775"/>
          </a:xfrm>
          <a:prstGeom prst="rect">
            <a:avLst/>
          </a:prstGeom>
          <a:noFill/>
        </p:spPr>
        <p:txBody>
          <a:bodyPr wrap="none" rtlCol="0">
            <a:spAutoFit/>
          </a:bodyPr>
          <a:lstStyle/>
          <a:p>
            <a:r>
              <a:rPr lang="en-US" sz="3200" dirty="0">
                <a:solidFill>
                  <a:srgbClr val="FF0000"/>
                </a:solidFill>
              </a:rPr>
              <a:t>a</a:t>
            </a:r>
            <a:r>
              <a:rPr lang="en-US" sz="3200" dirty="0" smtClean="0">
                <a:solidFill>
                  <a:srgbClr val="FF0000"/>
                </a:solidFill>
              </a:rPr>
              <a:t>nd a rant about vision reviewing!</a:t>
            </a:r>
            <a:endParaRPr lang="en-US" sz="3200" dirty="0">
              <a:solidFill>
                <a:srgbClr val="FF0000"/>
              </a:solidFill>
            </a:endParaRPr>
          </a:p>
        </p:txBody>
      </p:sp>
    </p:spTree>
    <p:extLst>
      <p:ext uri="{BB962C8B-B14F-4D97-AF65-F5344CB8AC3E}">
        <p14:creationId xmlns:p14="http://schemas.microsoft.com/office/powerpoint/2010/main" val="15633438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asted-image.pdf" descr="pasted-image.pdf"/>
          <p:cNvPicPr>
            <a:picLocks noChangeAspect="1"/>
          </p:cNvPicPr>
          <p:nvPr/>
        </p:nvPicPr>
        <p:blipFill>
          <a:blip r:embed="rId2">
            <a:alphaModFix amt="61000"/>
            <a:extLst/>
          </a:blip>
          <a:stretch>
            <a:fillRect/>
          </a:stretch>
        </p:blipFill>
        <p:spPr>
          <a:xfrm>
            <a:off x="2011680" y="1298448"/>
            <a:ext cx="2286000" cy="2715350"/>
          </a:xfrm>
          <a:prstGeom prst="rect">
            <a:avLst/>
          </a:prstGeom>
          <a:ln w="12700">
            <a:miter lim="400000"/>
          </a:ln>
          <a:effectLst>
            <a:softEdge rad="0"/>
          </a:effectLst>
        </p:spPr>
      </p:pic>
      <p:sp>
        <p:nvSpPr>
          <p:cNvPr id="2" name="Title 1"/>
          <p:cNvSpPr>
            <a:spLocks noGrp="1"/>
          </p:cNvSpPr>
          <p:nvPr>
            <p:ph type="title"/>
          </p:nvPr>
        </p:nvSpPr>
        <p:spPr/>
        <p:txBody>
          <a:bodyPr/>
          <a:lstStyle/>
          <a:p>
            <a:r>
              <a:rPr lang="en-US" dirty="0" smtClean="0"/>
              <a:t>Image Guessing Game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70</a:t>
            </a:fld>
            <a:endParaRPr lang="en-US"/>
          </a:p>
        </p:txBody>
      </p:sp>
      <p:pic>
        <p:nvPicPr>
          <p:cNvPr id="9" name="pasted-image.pdf" descr="pasted-image.pdf"/>
          <p:cNvPicPr>
            <a:picLocks noChangeAspect="1"/>
          </p:cNvPicPr>
          <p:nvPr/>
        </p:nvPicPr>
        <p:blipFill>
          <a:blip r:embed="rId3">
            <a:alphaModFix/>
            <a:extLst/>
          </a:blip>
          <a:stretch>
            <a:fillRect/>
          </a:stretch>
        </p:blipFill>
        <p:spPr>
          <a:xfrm>
            <a:off x="4800600" y="1508915"/>
            <a:ext cx="2514600" cy="2986885"/>
          </a:xfrm>
          <a:prstGeom prst="rect">
            <a:avLst/>
          </a:prstGeom>
          <a:ln w="12700">
            <a:miter lim="400000"/>
          </a:ln>
        </p:spPr>
      </p:pic>
      <p:sp>
        <p:nvSpPr>
          <p:cNvPr id="8" name="asks questions"/>
          <p:cNvSpPr/>
          <p:nvPr/>
        </p:nvSpPr>
        <p:spPr>
          <a:xfrm>
            <a:off x="3885532" y="4180206"/>
            <a:ext cx="3138680"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Roboto Light"/>
                <a:ea typeface="Roboto Light"/>
                <a:cs typeface="Roboto Light"/>
                <a:sym typeface="Roboto Light"/>
              </a:defRPr>
            </a:lvl1pPr>
          </a:lstStyle>
          <a:p>
            <a:pPr marL="0" marR="0" lvl="0" indent="0"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chemeClr val="bg1"/>
                </a:solidFill>
                <a:effectLst/>
                <a:uLnTx/>
                <a:uFillTx/>
                <a:latin typeface="Roboto Light"/>
                <a:ea typeface="Roboto Light"/>
                <a:cs typeface="Roboto Light"/>
                <a:sym typeface="Roboto Light"/>
              </a:rPr>
              <a:t>asks questions</a:t>
            </a:r>
          </a:p>
        </p:txBody>
      </p:sp>
      <p:sp>
        <p:nvSpPr>
          <p:cNvPr id="16" name="A-Bot"/>
          <p:cNvSpPr/>
          <p:nvPr/>
        </p:nvSpPr>
        <p:spPr>
          <a:xfrm>
            <a:off x="4011438" y="4774390"/>
            <a:ext cx="1213769"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Roboto Light"/>
                <a:ea typeface="Roboto Light"/>
                <a:cs typeface="Roboto Light"/>
                <a:sym typeface="Roboto Light"/>
              </a:defRPr>
            </a:lvl1pPr>
          </a:lstStyle>
          <a:p>
            <a:pPr marL="0" marR="0" lvl="0" indent="0"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rgbClr val="000000"/>
                </a:solidFill>
                <a:effectLst/>
                <a:uLnTx/>
                <a:uFillTx/>
                <a:latin typeface="Roboto Light"/>
                <a:ea typeface="Roboto Light"/>
                <a:cs typeface="Roboto Light"/>
                <a:sym typeface="Roboto Light"/>
              </a:rPr>
              <a:t>A-Bot</a:t>
            </a:r>
          </a:p>
        </p:txBody>
      </p:sp>
      <p:sp>
        <p:nvSpPr>
          <p:cNvPr id="17" name="answers questions"/>
          <p:cNvSpPr/>
          <p:nvPr/>
        </p:nvSpPr>
        <p:spPr>
          <a:xfrm>
            <a:off x="5249406" y="4267200"/>
            <a:ext cx="3908121"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Roboto Light"/>
                <a:ea typeface="Roboto Light"/>
                <a:cs typeface="Roboto Light"/>
                <a:sym typeface="Roboto Light"/>
              </a:defRPr>
            </a:lvl1pPr>
          </a:lstStyle>
          <a:p>
            <a:pPr marL="0" marR="0" lvl="0" indent="0"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chemeClr val="bg1"/>
                </a:solidFill>
                <a:effectLst/>
                <a:uLnTx/>
                <a:uFillTx/>
                <a:latin typeface="Roboto Light"/>
                <a:ea typeface="Roboto Light"/>
                <a:cs typeface="Roboto Light"/>
                <a:sym typeface="Roboto Light"/>
              </a:rPr>
              <a:t>answers questions</a:t>
            </a:r>
          </a:p>
        </p:txBody>
      </p:sp>
      <p:sp>
        <p:nvSpPr>
          <p:cNvPr id="18" name="sees an image"/>
          <p:cNvSpPr/>
          <p:nvPr/>
        </p:nvSpPr>
        <p:spPr>
          <a:xfrm>
            <a:off x="5240686" y="4776009"/>
            <a:ext cx="3028072"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a:latin typeface="Roboto Light"/>
                <a:ea typeface="Roboto Light"/>
                <a:cs typeface="Roboto Light"/>
                <a:sym typeface="Roboto Light"/>
              </a:defRPr>
            </a:lvl1pPr>
          </a:lstStyle>
          <a:p>
            <a:pPr marL="0" marR="0" lvl="0" indent="0" algn="r"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effectLst/>
                <a:uLnTx/>
                <a:uFillTx/>
                <a:latin typeface="Roboto Light"/>
                <a:ea typeface="Roboto Light"/>
                <a:cs typeface="Roboto Light"/>
                <a:sym typeface="Roboto Light"/>
              </a:rPr>
              <a:t>sees an image</a:t>
            </a:r>
          </a:p>
        </p:txBody>
      </p:sp>
      <p:pic>
        <p:nvPicPr>
          <p:cNvPr id="12" name="pasted-image.pdf" descr="pasted-image.pdf"/>
          <p:cNvPicPr>
            <a:picLocks noChangeAspect="1"/>
          </p:cNvPicPr>
          <p:nvPr/>
        </p:nvPicPr>
        <p:blipFill>
          <a:blip r:embed="rId4">
            <a:extLst/>
          </a:blip>
          <a:stretch>
            <a:fillRect/>
          </a:stretch>
        </p:blipFill>
        <p:spPr>
          <a:xfrm>
            <a:off x="4800600" y="1505712"/>
            <a:ext cx="3156205" cy="2990088"/>
          </a:xfrm>
          <a:prstGeom prst="rect">
            <a:avLst/>
          </a:prstGeom>
          <a:ln w="12700">
            <a:miter lim="400000"/>
          </a:ln>
        </p:spPr>
      </p:pic>
      <p:sp>
        <p:nvSpPr>
          <p:cNvPr id="13" name="TextBox 12"/>
          <p:cNvSpPr txBox="1"/>
          <p:nvPr/>
        </p:nvSpPr>
        <p:spPr>
          <a:xfrm>
            <a:off x="3911331" y="6581001"/>
            <a:ext cx="2000420" cy="276999"/>
          </a:xfrm>
          <a:prstGeom prst="rect">
            <a:avLst/>
          </a:prstGeom>
          <a:noFill/>
        </p:spPr>
        <p:txBody>
          <a:bodyPr wrap="none" rtlCol="0">
            <a:spAutoFit/>
          </a:bodyPr>
          <a:lstStyle/>
          <a:p>
            <a:r>
              <a:rPr lang="en-US" dirty="0" smtClean="0">
                <a:solidFill>
                  <a:schemeClr val="bg1">
                    <a:lumMod val="65000"/>
                  </a:schemeClr>
                </a:solidFill>
              </a:rPr>
              <a:t>Slide Credit: </a:t>
            </a:r>
            <a:r>
              <a:rPr lang="da-DK" dirty="0" err="1" smtClean="0">
                <a:solidFill>
                  <a:schemeClr val="bg1">
                    <a:lumMod val="65000"/>
                  </a:schemeClr>
                </a:solidFill>
              </a:rPr>
              <a:t>Abhishek</a:t>
            </a:r>
            <a:r>
              <a:rPr lang="da-DK"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18226494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withEffect">
                                  <p:stCondLst>
                                    <p:cond delay="0"/>
                                  </p:stCondLst>
                                  <p:iterate>
                                    <p:tmAbs val="0"/>
                                  </p:iterate>
                                  <p:childTnLst>
                                    <p:set>
                                      <p:cBhvr>
                                        <p:cTn id="6" fill="hold"/>
                                        <p:tgtEl>
                                          <p:spTgt spid="12"/>
                                        </p:tgtEl>
                                        <p:attrNameLst>
                                          <p:attrName>style.visibility</p:attrName>
                                        </p:attrNameLst>
                                      </p:cBhvr>
                                      <p:to>
                                        <p:strVal val="visible"/>
                                      </p:to>
                                    </p:set>
                                    <p:animEffect transition="in" filter="dissolve">
                                      <p:cBhvr>
                                        <p:cTn id="7" dur="2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advAuto="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sted-image.pdf" descr="pasted-image.pdf"/>
          <p:cNvPicPr>
            <a:picLocks noChangeAspect="1"/>
          </p:cNvPicPr>
          <p:nvPr/>
        </p:nvPicPr>
        <p:blipFill>
          <a:blip r:embed="rId2">
            <a:extLst/>
          </a:blip>
          <a:stretch>
            <a:fillRect/>
          </a:stretch>
        </p:blipFill>
        <p:spPr>
          <a:xfrm>
            <a:off x="4876800" y="1298030"/>
            <a:ext cx="2866645" cy="2715768"/>
          </a:xfrm>
          <a:prstGeom prst="rect">
            <a:avLst/>
          </a:prstGeom>
          <a:ln w="12700">
            <a:miter lim="400000"/>
          </a:ln>
        </p:spPr>
      </p:pic>
      <p:pic>
        <p:nvPicPr>
          <p:cNvPr id="11" name="pasted-image.pdf" descr="pasted-image.pdf"/>
          <p:cNvPicPr>
            <a:picLocks noChangeAspect="1"/>
          </p:cNvPicPr>
          <p:nvPr/>
        </p:nvPicPr>
        <p:blipFill>
          <a:blip r:embed="rId3">
            <a:alphaModFix/>
            <a:extLst/>
          </a:blip>
          <a:stretch>
            <a:fillRect/>
          </a:stretch>
        </p:blipFill>
        <p:spPr>
          <a:xfrm>
            <a:off x="2011680" y="1298448"/>
            <a:ext cx="2286000" cy="2715350"/>
          </a:xfrm>
          <a:prstGeom prst="rect">
            <a:avLst/>
          </a:prstGeom>
          <a:ln w="12700">
            <a:miter lim="400000"/>
          </a:ln>
          <a:effectLst>
            <a:softEdge rad="0"/>
          </a:effectLst>
        </p:spPr>
      </p:pic>
      <p:sp>
        <p:nvSpPr>
          <p:cNvPr id="2" name="Title 1"/>
          <p:cNvSpPr>
            <a:spLocks noGrp="1"/>
          </p:cNvSpPr>
          <p:nvPr>
            <p:ph type="title"/>
          </p:nvPr>
        </p:nvSpPr>
        <p:spPr/>
        <p:txBody>
          <a:bodyPr/>
          <a:lstStyle/>
          <a:p>
            <a:r>
              <a:rPr lang="en-US" dirty="0" smtClean="0"/>
              <a:t>Image Guessing Game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71</a:t>
            </a:fld>
            <a:endParaRPr lang="en-US"/>
          </a:p>
        </p:txBody>
      </p:sp>
      <p:sp>
        <p:nvSpPr>
          <p:cNvPr id="8" name="asks questions"/>
          <p:cNvSpPr/>
          <p:nvPr/>
        </p:nvSpPr>
        <p:spPr>
          <a:xfrm>
            <a:off x="3885532" y="4180206"/>
            <a:ext cx="3138680"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Roboto Light"/>
                <a:ea typeface="Roboto Light"/>
                <a:cs typeface="Roboto Light"/>
                <a:sym typeface="Roboto Light"/>
              </a:defRPr>
            </a:lvl1pPr>
          </a:lstStyle>
          <a:p>
            <a:pPr marL="0" marR="0" lvl="0" indent="0"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chemeClr val="bg1"/>
                </a:solidFill>
                <a:effectLst/>
                <a:uLnTx/>
                <a:uFillTx/>
                <a:latin typeface="Roboto Light"/>
                <a:ea typeface="Roboto Light"/>
                <a:cs typeface="Roboto Light"/>
                <a:sym typeface="Roboto Light"/>
              </a:rPr>
              <a:t>asks questions</a:t>
            </a:r>
          </a:p>
        </p:txBody>
      </p:sp>
      <p:sp>
        <p:nvSpPr>
          <p:cNvPr id="9" name="TextBox 8"/>
          <p:cNvSpPr txBox="1"/>
          <p:nvPr/>
        </p:nvSpPr>
        <p:spPr>
          <a:xfrm>
            <a:off x="3911331" y="6581001"/>
            <a:ext cx="2000420" cy="276999"/>
          </a:xfrm>
          <a:prstGeom prst="rect">
            <a:avLst/>
          </a:prstGeom>
          <a:noFill/>
        </p:spPr>
        <p:txBody>
          <a:bodyPr wrap="none" rtlCol="0">
            <a:spAutoFit/>
          </a:bodyPr>
          <a:lstStyle/>
          <a:p>
            <a:r>
              <a:rPr lang="en-US" dirty="0" smtClean="0">
                <a:solidFill>
                  <a:schemeClr val="bg1">
                    <a:lumMod val="65000"/>
                  </a:schemeClr>
                </a:solidFill>
              </a:rPr>
              <a:t>Slide Credit: </a:t>
            </a:r>
            <a:r>
              <a:rPr lang="da-DK" dirty="0" err="1" smtClean="0">
                <a:solidFill>
                  <a:schemeClr val="bg1">
                    <a:lumMod val="65000"/>
                  </a:schemeClr>
                </a:solidFill>
              </a:rPr>
              <a:t>Abhishek</a:t>
            </a:r>
            <a:r>
              <a:rPr lang="da-DK"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101518276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Guessing Game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72</a:t>
            </a:fld>
            <a:endParaRPr lang="en-US"/>
          </a:p>
        </p:txBody>
      </p:sp>
      <p:sp>
        <p:nvSpPr>
          <p:cNvPr id="8" name="asks questions"/>
          <p:cNvSpPr/>
          <p:nvPr/>
        </p:nvSpPr>
        <p:spPr>
          <a:xfrm>
            <a:off x="3885532" y="4180206"/>
            <a:ext cx="3138680"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Roboto Light"/>
                <a:ea typeface="Roboto Light"/>
                <a:cs typeface="Roboto Light"/>
                <a:sym typeface="Roboto Light"/>
              </a:defRPr>
            </a:lvl1pPr>
          </a:lstStyle>
          <a:p>
            <a:pPr marL="0" marR="0" lvl="0" indent="0"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chemeClr val="bg1"/>
                </a:solidFill>
                <a:effectLst/>
                <a:uLnTx/>
                <a:uFillTx/>
                <a:latin typeface="Roboto Light"/>
                <a:ea typeface="Roboto Light"/>
                <a:cs typeface="Roboto Light"/>
                <a:sym typeface="Roboto Light"/>
              </a:rPr>
              <a:t>asks questions</a:t>
            </a:r>
          </a:p>
        </p:txBody>
      </p:sp>
      <p:pic>
        <p:nvPicPr>
          <p:cNvPr id="9" name="pasted-image.pdf" descr="pasted-image.pdf"/>
          <p:cNvPicPr>
            <a:picLocks noChangeAspect="1"/>
          </p:cNvPicPr>
          <p:nvPr/>
        </p:nvPicPr>
        <p:blipFill>
          <a:blip r:embed="rId2">
            <a:extLst/>
          </a:blip>
          <a:srcRect/>
          <a:stretch>
            <a:fillRect/>
          </a:stretch>
        </p:blipFill>
        <p:spPr>
          <a:xfrm>
            <a:off x="2743148" y="2566481"/>
            <a:ext cx="4648252" cy="640160"/>
          </a:xfrm>
          <a:prstGeom prst="rect">
            <a:avLst/>
          </a:prstGeom>
          <a:ln w="12700">
            <a:miter lim="400000"/>
          </a:ln>
        </p:spPr>
      </p:pic>
      <p:pic>
        <p:nvPicPr>
          <p:cNvPr id="10" name="pasted-image.pdf" descr="pasted-image.pdf"/>
          <p:cNvPicPr>
            <a:picLocks noChangeAspect="1"/>
          </p:cNvPicPr>
          <p:nvPr/>
        </p:nvPicPr>
        <p:blipFill>
          <a:blip r:embed="rId3">
            <a:extLst/>
          </a:blip>
          <a:srcRect/>
          <a:stretch>
            <a:fillRect/>
          </a:stretch>
        </p:blipFill>
        <p:spPr>
          <a:xfrm>
            <a:off x="838200" y="1143000"/>
            <a:ext cx="6942219" cy="640321"/>
          </a:xfrm>
          <a:prstGeom prst="rect">
            <a:avLst/>
          </a:prstGeom>
          <a:ln w="12700">
            <a:miter lim="400000"/>
          </a:ln>
        </p:spPr>
      </p:pic>
      <p:pic>
        <p:nvPicPr>
          <p:cNvPr id="13" name="pasted-image.pdf" descr="pasted-image.pdf"/>
          <p:cNvPicPr>
            <a:picLocks noChangeAspect="1"/>
          </p:cNvPicPr>
          <p:nvPr/>
        </p:nvPicPr>
        <p:blipFill>
          <a:blip r:embed="rId4">
            <a:extLst/>
          </a:blip>
          <a:stretch>
            <a:fillRect/>
          </a:stretch>
        </p:blipFill>
        <p:spPr>
          <a:xfrm>
            <a:off x="1066800" y="1873791"/>
            <a:ext cx="4648251" cy="640160"/>
          </a:xfrm>
          <a:prstGeom prst="rect">
            <a:avLst/>
          </a:prstGeom>
          <a:ln w="12700">
            <a:miter lim="400000"/>
          </a:ln>
        </p:spPr>
      </p:pic>
      <p:pic>
        <p:nvPicPr>
          <p:cNvPr id="14" name="pasted-image.pdf" descr="pasted-image.pdf"/>
          <p:cNvPicPr>
            <a:picLocks noChangeAspect="1"/>
          </p:cNvPicPr>
          <p:nvPr/>
        </p:nvPicPr>
        <p:blipFill>
          <a:blip r:embed="rId5">
            <a:extLst/>
          </a:blip>
          <a:stretch>
            <a:fillRect/>
          </a:stretch>
        </p:blipFill>
        <p:spPr>
          <a:xfrm>
            <a:off x="914400" y="3284571"/>
            <a:ext cx="4648251" cy="640161"/>
          </a:xfrm>
          <a:prstGeom prst="rect">
            <a:avLst/>
          </a:prstGeom>
          <a:ln w="12700">
            <a:miter lim="400000"/>
          </a:ln>
        </p:spPr>
      </p:pic>
      <p:pic>
        <p:nvPicPr>
          <p:cNvPr id="15" name="pasted-image.pdf" descr="pasted-image.pdf"/>
          <p:cNvPicPr>
            <a:picLocks noChangeAspect="1"/>
          </p:cNvPicPr>
          <p:nvPr/>
        </p:nvPicPr>
        <p:blipFill>
          <a:blip r:embed="rId6">
            <a:extLst/>
          </a:blip>
          <a:stretch>
            <a:fillRect/>
          </a:stretch>
        </p:blipFill>
        <p:spPr>
          <a:xfrm>
            <a:off x="3124200" y="3989962"/>
            <a:ext cx="4648252" cy="640160"/>
          </a:xfrm>
          <a:prstGeom prst="rect">
            <a:avLst/>
          </a:prstGeom>
          <a:ln w="12700">
            <a:miter lim="400000"/>
          </a:ln>
        </p:spPr>
      </p:pic>
      <p:pic>
        <p:nvPicPr>
          <p:cNvPr id="16" name="pasted-image.pdf" descr="pasted-image.pdf"/>
          <p:cNvPicPr>
            <a:picLocks noChangeAspect="1"/>
          </p:cNvPicPr>
          <p:nvPr/>
        </p:nvPicPr>
        <p:blipFill>
          <a:blip r:embed="rId7">
            <a:extLst/>
          </a:blip>
          <a:srcRect/>
          <a:stretch>
            <a:fillRect/>
          </a:stretch>
        </p:blipFill>
        <p:spPr>
          <a:xfrm>
            <a:off x="914400" y="4682652"/>
            <a:ext cx="4648251" cy="611049"/>
          </a:xfrm>
          <a:prstGeom prst="rect">
            <a:avLst/>
          </a:prstGeom>
          <a:ln w="12700">
            <a:miter lim="400000"/>
          </a:ln>
        </p:spPr>
      </p:pic>
      <p:pic>
        <p:nvPicPr>
          <p:cNvPr id="17" name="pasted-image.pdf" descr="pasted-image.pdf"/>
          <p:cNvPicPr>
            <a:picLocks noChangeAspect="1"/>
          </p:cNvPicPr>
          <p:nvPr/>
        </p:nvPicPr>
        <p:blipFill>
          <a:blip r:embed="rId8">
            <a:extLst/>
          </a:blip>
          <a:srcRect/>
          <a:stretch>
            <a:fillRect/>
          </a:stretch>
        </p:blipFill>
        <p:spPr>
          <a:xfrm>
            <a:off x="3038069" y="5371630"/>
            <a:ext cx="4734331" cy="640161"/>
          </a:xfrm>
          <a:prstGeom prst="rect">
            <a:avLst/>
          </a:prstGeom>
          <a:ln w="12700">
            <a:miter lim="400000"/>
          </a:ln>
        </p:spPr>
      </p:pic>
      <p:pic>
        <p:nvPicPr>
          <p:cNvPr id="11" name="pasted-image.pdf" descr="pasted-image.pdf"/>
          <p:cNvPicPr>
            <a:picLocks noChangeAspect="1"/>
          </p:cNvPicPr>
          <p:nvPr/>
        </p:nvPicPr>
        <p:blipFill>
          <a:blip r:embed="rId9">
            <a:alphaModFix/>
            <a:extLst/>
          </a:blip>
          <a:stretch>
            <a:fillRect/>
          </a:stretch>
        </p:blipFill>
        <p:spPr>
          <a:xfrm>
            <a:off x="0" y="1298448"/>
            <a:ext cx="2286000" cy="2715350"/>
          </a:xfrm>
          <a:prstGeom prst="rect">
            <a:avLst/>
          </a:prstGeom>
          <a:ln w="12700">
            <a:miter lim="400000"/>
          </a:ln>
          <a:effectLst>
            <a:softEdge rad="0"/>
          </a:effectLst>
        </p:spPr>
      </p:pic>
      <p:pic>
        <p:nvPicPr>
          <p:cNvPr id="12" name="pasted-image.pdf" descr="pasted-image.pdf"/>
          <p:cNvPicPr>
            <a:picLocks noChangeAspect="1"/>
          </p:cNvPicPr>
          <p:nvPr/>
        </p:nvPicPr>
        <p:blipFill>
          <a:blip r:embed="rId10">
            <a:extLst/>
          </a:blip>
          <a:stretch>
            <a:fillRect/>
          </a:stretch>
        </p:blipFill>
        <p:spPr>
          <a:xfrm>
            <a:off x="6277355" y="1298030"/>
            <a:ext cx="2866645" cy="2715768"/>
          </a:xfrm>
          <a:prstGeom prst="rect">
            <a:avLst/>
          </a:prstGeom>
          <a:ln w="12700">
            <a:miter lim="400000"/>
          </a:ln>
        </p:spPr>
      </p:pic>
      <p:sp>
        <p:nvSpPr>
          <p:cNvPr id="18" name="TextBox 17"/>
          <p:cNvSpPr txBox="1"/>
          <p:nvPr/>
        </p:nvSpPr>
        <p:spPr>
          <a:xfrm>
            <a:off x="3911331" y="6581001"/>
            <a:ext cx="2000420" cy="276999"/>
          </a:xfrm>
          <a:prstGeom prst="rect">
            <a:avLst/>
          </a:prstGeom>
          <a:noFill/>
        </p:spPr>
        <p:txBody>
          <a:bodyPr wrap="none" rtlCol="0">
            <a:spAutoFit/>
          </a:bodyPr>
          <a:lstStyle/>
          <a:p>
            <a:r>
              <a:rPr lang="en-US" dirty="0" smtClean="0">
                <a:solidFill>
                  <a:schemeClr val="bg1">
                    <a:lumMod val="65000"/>
                  </a:schemeClr>
                </a:solidFill>
              </a:rPr>
              <a:t>Slide Credit: </a:t>
            </a:r>
            <a:r>
              <a:rPr lang="da-DK" dirty="0" err="1" smtClean="0">
                <a:solidFill>
                  <a:schemeClr val="bg1">
                    <a:lumMod val="65000"/>
                  </a:schemeClr>
                </a:solidFill>
              </a:rPr>
              <a:t>Abhishek</a:t>
            </a:r>
            <a:r>
              <a:rPr lang="da-DK"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41915594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ppt_h*1.125000"/>
                                          </p:val>
                                        </p:tav>
                                        <p:tav tm="100000">
                                          <p:val>
                                            <p:strVal val="#ppt_y"/>
                                          </p:val>
                                        </p:tav>
                                      </p:tavLst>
                                    </p:anim>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par>
                          <p:cTn id="21" fill="hold">
                            <p:stCondLst>
                              <p:cond delay="500"/>
                            </p:stCondLst>
                            <p:childTnLst>
                              <p:par>
                                <p:cTn id="22" presetID="12" presetClass="entr" presetSubtype="4"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p:tgtEl>
                                          <p:spTgt spid="14"/>
                                        </p:tgtEl>
                                        <p:attrNameLst>
                                          <p:attrName>ppt_y</p:attrName>
                                        </p:attrNameLst>
                                      </p:cBhvr>
                                      <p:tavLst>
                                        <p:tav tm="0">
                                          <p:val>
                                            <p:strVal val="#ppt_y+#ppt_h*1.125000"/>
                                          </p:val>
                                        </p:tav>
                                        <p:tav tm="100000">
                                          <p:val>
                                            <p:strVal val="#ppt_y"/>
                                          </p:val>
                                        </p:tav>
                                      </p:tavLst>
                                    </p:anim>
                                    <p:animEffect transition="in" filter="wipe(up)">
                                      <p:cBhvr>
                                        <p:cTn id="25" dur="500"/>
                                        <p:tgtEl>
                                          <p:spTgt spid="14"/>
                                        </p:tgtEl>
                                      </p:cBhvr>
                                    </p:animEffect>
                                  </p:childTnLst>
                                </p:cTn>
                              </p:par>
                            </p:childTnLst>
                          </p:cTn>
                        </p:par>
                        <p:par>
                          <p:cTn id="26" fill="hold">
                            <p:stCondLst>
                              <p:cond delay="1000"/>
                            </p:stCondLst>
                            <p:childTnLst>
                              <p:par>
                                <p:cTn id="27" presetID="12" presetClass="entr" presetSubtype="4"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p:tgtEl>
                                          <p:spTgt spid="15"/>
                                        </p:tgtEl>
                                        <p:attrNameLst>
                                          <p:attrName>ppt_y</p:attrName>
                                        </p:attrNameLst>
                                      </p:cBhvr>
                                      <p:tavLst>
                                        <p:tav tm="0">
                                          <p:val>
                                            <p:strVal val="#ppt_y+#ppt_h*1.125000"/>
                                          </p:val>
                                        </p:tav>
                                        <p:tav tm="100000">
                                          <p:val>
                                            <p:strVal val="#ppt_y"/>
                                          </p:val>
                                        </p:tav>
                                      </p:tavLst>
                                    </p:anim>
                                    <p:animEffect transition="in" filter="wipe(up)">
                                      <p:cBhvr>
                                        <p:cTn id="30" dur="500"/>
                                        <p:tgtEl>
                                          <p:spTgt spid="15"/>
                                        </p:tgtEl>
                                      </p:cBhvr>
                                    </p:animEffect>
                                  </p:childTnLst>
                                </p:cTn>
                              </p:par>
                            </p:childTnLst>
                          </p:cTn>
                        </p:par>
                        <p:par>
                          <p:cTn id="31" fill="hold">
                            <p:stCondLst>
                              <p:cond delay="1500"/>
                            </p:stCondLst>
                            <p:childTnLst>
                              <p:par>
                                <p:cTn id="32" presetID="12" presetClass="entr" presetSubtype="4"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p:tgtEl>
                                          <p:spTgt spid="16"/>
                                        </p:tgtEl>
                                        <p:attrNameLst>
                                          <p:attrName>ppt_y</p:attrName>
                                        </p:attrNameLst>
                                      </p:cBhvr>
                                      <p:tavLst>
                                        <p:tav tm="0">
                                          <p:val>
                                            <p:strVal val="#ppt_y+#ppt_h*1.125000"/>
                                          </p:val>
                                        </p:tav>
                                        <p:tav tm="100000">
                                          <p:val>
                                            <p:strVal val="#ppt_y"/>
                                          </p:val>
                                        </p:tav>
                                      </p:tavLst>
                                    </p:anim>
                                    <p:animEffect transition="in" filter="wipe(up)">
                                      <p:cBhvr>
                                        <p:cTn id="35" dur="500"/>
                                        <p:tgtEl>
                                          <p:spTgt spid="16"/>
                                        </p:tgtEl>
                                      </p:cBhvr>
                                    </p:animEffect>
                                  </p:childTnLst>
                                </p:cTn>
                              </p:par>
                            </p:childTnLst>
                          </p:cTn>
                        </p:par>
                        <p:par>
                          <p:cTn id="36" fill="hold">
                            <p:stCondLst>
                              <p:cond delay="2000"/>
                            </p:stCondLst>
                            <p:childTnLst>
                              <p:par>
                                <p:cTn id="37" presetID="12" presetClass="entr" presetSubtype="4"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p:tgtEl>
                                          <p:spTgt spid="17"/>
                                        </p:tgtEl>
                                        <p:attrNameLst>
                                          <p:attrName>ppt_y</p:attrName>
                                        </p:attrNameLst>
                                      </p:cBhvr>
                                      <p:tavLst>
                                        <p:tav tm="0">
                                          <p:val>
                                            <p:strVal val="#ppt_y+#ppt_h*1.125000"/>
                                          </p:val>
                                        </p:tav>
                                        <p:tav tm="100000">
                                          <p:val>
                                            <p:strVal val="#ppt_y"/>
                                          </p:val>
                                        </p:tav>
                                      </p:tavLst>
                                    </p:anim>
                                    <p:animEffect transition="in" filter="wipe(up)">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dvAuto="0"/>
      <p:bldP spid="10" grpId="0" animBg="1" advAuto="0"/>
      <p:bldP spid="13" grpId="0" animBg="1" advAuto="0"/>
      <p:bldP spid="14" grpId="0" animBg="1" advAuto="0"/>
      <p:bldP spid="15" grpId="0" animBg="1" advAuto="0"/>
      <p:bldP spid="16" grpId="0" animBg="1" advAuto="0"/>
      <p:bldP spid="17" grpId="0"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Guessing Game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73</a:t>
            </a:fld>
            <a:endParaRPr lang="en-US"/>
          </a:p>
        </p:txBody>
      </p:sp>
      <p:sp>
        <p:nvSpPr>
          <p:cNvPr id="8" name="asks questions"/>
          <p:cNvSpPr/>
          <p:nvPr/>
        </p:nvSpPr>
        <p:spPr>
          <a:xfrm>
            <a:off x="3885532" y="4180206"/>
            <a:ext cx="3138680"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Roboto Light"/>
                <a:ea typeface="Roboto Light"/>
                <a:cs typeface="Roboto Light"/>
                <a:sym typeface="Roboto Light"/>
              </a:defRPr>
            </a:lvl1pPr>
          </a:lstStyle>
          <a:p>
            <a:pPr marL="0" marR="0" lvl="0" indent="0" defTabSz="584200" eaLnBrk="1" fontAlgn="auto" latinLnBrk="0" hangingPunct="1">
              <a:lnSpc>
                <a:spcPct val="100000"/>
              </a:lnSpc>
              <a:spcBef>
                <a:spcPts val="0"/>
              </a:spcBef>
              <a:spcAft>
                <a:spcPts val="0"/>
              </a:spcAft>
              <a:buClrTx/>
              <a:buSzTx/>
              <a:buFontTx/>
              <a:buNone/>
              <a:tabLst/>
              <a:defRPr/>
            </a:pPr>
            <a:r>
              <a:rPr kumimoji="0" sz="3600" b="0" i="0" u="none" strike="noStrike" kern="0" cap="none" spc="0" normalizeH="0" baseline="0" noProof="0" dirty="0">
                <a:ln>
                  <a:noFill/>
                </a:ln>
                <a:solidFill>
                  <a:schemeClr val="bg1"/>
                </a:solidFill>
                <a:effectLst/>
                <a:uLnTx/>
                <a:uFillTx/>
                <a:latin typeface="Roboto Light"/>
                <a:ea typeface="Roboto Light"/>
                <a:cs typeface="Roboto Light"/>
                <a:sym typeface="Roboto Light"/>
              </a:rPr>
              <a:t>asks questions</a:t>
            </a:r>
          </a:p>
        </p:txBody>
      </p:sp>
      <p:pic>
        <p:nvPicPr>
          <p:cNvPr id="9" name="pasted-image.pdf" descr="pasted-image.pdf"/>
          <p:cNvPicPr>
            <a:picLocks noChangeAspect="1"/>
          </p:cNvPicPr>
          <p:nvPr/>
        </p:nvPicPr>
        <p:blipFill>
          <a:blip r:embed="rId2">
            <a:extLst/>
          </a:blip>
          <a:srcRect/>
          <a:stretch>
            <a:fillRect/>
          </a:stretch>
        </p:blipFill>
        <p:spPr>
          <a:xfrm>
            <a:off x="2743148" y="-2538919"/>
            <a:ext cx="4648252" cy="640160"/>
          </a:xfrm>
          <a:prstGeom prst="rect">
            <a:avLst/>
          </a:prstGeom>
          <a:ln w="12700">
            <a:miter lim="400000"/>
          </a:ln>
        </p:spPr>
      </p:pic>
      <p:pic>
        <p:nvPicPr>
          <p:cNvPr id="10" name="pasted-image.pdf" descr="pasted-image.pdf"/>
          <p:cNvPicPr>
            <a:picLocks noChangeAspect="1"/>
          </p:cNvPicPr>
          <p:nvPr/>
        </p:nvPicPr>
        <p:blipFill>
          <a:blip r:embed="rId3">
            <a:extLst/>
          </a:blip>
          <a:srcRect/>
          <a:stretch>
            <a:fillRect/>
          </a:stretch>
        </p:blipFill>
        <p:spPr>
          <a:xfrm>
            <a:off x="838200" y="-3962400"/>
            <a:ext cx="6942219" cy="640321"/>
          </a:xfrm>
          <a:prstGeom prst="rect">
            <a:avLst/>
          </a:prstGeom>
          <a:ln w="12700">
            <a:miter lim="400000"/>
          </a:ln>
        </p:spPr>
      </p:pic>
      <p:pic>
        <p:nvPicPr>
          <p:cNvPr id="13" name="pasted-image.pdf" descr="pasted-image.pdf"/>
          <p:cNvPicPr>
            <a:picLocks noChangeAspect="1"/>
          </p:cNvPicPr>
          <p:nvPr/>
        </p:nvPicPr>
        <p:blipFill>
          <a:blip r:embed="rId4">
            <a:extLst/>
          </a:blip>
          <a:stretch>
            <a:fillRect/>
          </a:stretch>
        </p:blipFill>
        <p:spPr>
          <a:xfrm>
            <a:off x="1066800" y="-3231609"/>
            <a:ext cx="4648251" cy="640160"/>
          </a:xfrm>
          <a:prstGeom prst="rect">
            <a:avLst/>
          </a:prstGeom>
          <a:ln w="12700">
            <a:miter lim="400000"/>
          </a:ln>
        </p:spPr>
      </p:pic>
      <p:pic>
        <p:nvPicPr>
          <p:cNvPr id="14" name="pasted-image.pdf" descr="pasted-image.pdf"/>
          <p:cNvPicPr>
            <a:picLocks noChangeAspect="1"/>
          </p:cNvPicPr>
          <p:nvPr/>
        </p:nvPicPr>
        <p:blipFill>
          <a:blip r:embed="rId5">
            <a:extLst/>
          </a:blip>
          <a:stretch>
            <a:fillRect/>
          </a:stretch>
        </p:blipFill>
        <p:spPr>
          <a:xfrm>
            <a:off x="914400" y="-1820829"/>
            <a:ext cx="4648251" cy="640161"/>
          </a:xfrm>
          <a:prstGeom prst="rect">
            <a:avLst/>
          </a:prstGeom>
          <a:ln w="12700">
            <a:miter lim="400000"/>
          </a:ln>
        </p:spPr>
      </p:pic>
      <p:pic>
        <p:nvPicPr>
          <p:cNvPr id="15" name="pasted-image.pdf" descr="pasted-image.pdf"/>
          <p:cNvPicPr>
            <a:picLocks noChangeAspect="1"/>
          </p:cNvPicPr>
          <p:nvPr/>
        </p:nvPicPr>
        <p:blipFill>
          <a:blip r:embed="rId6">
            <a:extLst/>
          </a:blip>
          <a:stretch>
            <a:fillRect/>
          </a:stretch>
        </p:blipFill>
        <p:spPr>
          <a:xfrm>
            <a:off x="3124200" y="-1115438"/>
            <a:ext cx="4648252" cy="640160"/>
          </a:xfrm>
          <a:prstGeom prst="rect">
            <a:avLst/>
          </a:prstGeom>
          <a:ln w="12700">
            <a:miter lim="400000"/>
          </a:ln>
        </p:spPr>
      </p:pic>
      <p:pic>
        <p:nvPicPr>
          <p:cNvPr id="16" name="pasted-image.pdf" descr="pasted-image.pdf"/>
          <p:cNvPicPr>
            <a:picLocks noChangeAspect="1"/>
          </p:cNvPicPr>
          <p:nvPr/>
        </p:nvPicPr>
        <p:blipFill>
          <a:blip r:embed="rId7">
            <a:extLst/>
          </a:blip>
          <a:srcRect/>
          <a:stretch>
            <a:fillRect/>
          </a:stretch>
        </p:blipFill>
        <p:spPr>
          <a:xfrm>
            <a:off x="914400" y="-422748"/>
            <a:ext cx="4648251" cy="611049"/>
          </a:xfrm>
          <a:prstGeom prst="rect">
            <a:avLst/>
          </a:prstGeom>
          <a:ln w="12700">
            <a:miter lim="400000"/>
          </a:ln>
        </p:spPr>
      </p:pic>
      <p:pic>
        <p:nvPicPr>
          <p:cNvPr id="17" name="pasted-image.pdf" descr="pasted-image.pdf"/>
          <p:cNvPicPr>
            <a:picLocks noChangeAspect="1"/>
          </p:cNvPicPr>
          <p:nvPr/>
        </p:nvPicPr>
        <p:blipFill>
          <a:blip r:embed="rId8">
            <a:extLst/>
          </a:blip>
          <a:srcRect/>
          <a:stretch>
            <a:fillRect/>
          </a:stretch>
        </p:blipFill>
        <p:spPr>
          <a:xfrm>
            <a:off x="3038069" y="266230"/>
            <a:ext cx="4734331" cy="640161"/>
          </a:xfrm>
          <a:prstGeom prst="rect">
            <a:avLst/>
          </a:prstGeom>
          <a:ln w="12700">
            <a:miter lim="400000"/>
          </a:ln>
        </p:spPr>
      </p:pic>
      <p:pic>
        <p:nvPicPr>
          <p:cNvPr id="11" name="pasted-image.pdf" descr="pasted-image.pdf"/>
          <p:cNvPicPr>
            <a:picLocks noChangeAspect="1"/>
          </p:cNvPicPr>
          <p:nvPr/>
        </p:nvPicPr>
        <p:blipFill>
          <a:blip r:embed="rId9">
            <a:alphaModFix/>
            <a:extLst/>
          </a:blip>
          <a:stretch>
            <a:fillRect/>
          </a:stretch>
        </p:blipFill>
        <p:spPr>
          <a:xfrm>
            <a:off x="0" y="1298448"/>
            <a:ext cx="2286000" cy="2715350"/>
          </a:xfrm>
          <a:prstGeom prst="rect">
            <a:avLst/>
          </a:prstGeom>
          <a:ln w="12700">
            <a:miter lim="400000"/>
          </a:ln>
          <a:effectLst>
            <a:softEdge rad="0"/>
          </a:effectLst>
        </p:spPr>
      </p:pic>
      <p:pic>
        <p:nvPicPr>
          <p:cNvPr id="19" name="pasted-image.pdf" descr="pasted-image.pdf"/>
          <p:cNvPicPr>
            <a:picLocks noChangeAspect="1"/>
          </p:cNvPicPr>
          <p:nvPr/>
        </p:nvPicPr>
        <p:blipFill>
          <a:blip r:embed="rId10">
            <a:extLst/>
          </a:blip>
          <a:stretch>
            <a:fillRect/>
          </a:stretch>
        </p:blipFill>
        <p:spPr>
          <a:xfrm>
            <a:off x="241299" y="3987799"/>
            <a:ext cx="8902701" cy="1651001"/>
          </a:xfrm>
          <a:prstGeom prst="rect">
            <a:avLst/>
          </a:prstGeom>
          <a:ln w="12700">
            <a:miter lim="400000"/>
          </a:ln>
        </p:spPr>
      </p:pic>
      <p:pic>
        <p:nvPicPr>
          <p:cNvPr id="20" name="pasted-image.pdf" descr="pasted-image.pdf"/>
          <p:cNvPicPr>
            <a:picLocks noChangeAspect="1"/>
          </p:cNvPicPr>
          <p:nvPr/>
        </p:nvPicPr>
        <p:blipFill>
          <a:blip r:embed="rId11">
            <a:extLst/>
          </a:blip>
          <a:stretch>
            <a:fillRect/>
          </a:stretch>
        </p:blipFill>
        <p:spPr>
          <a:xfrm>
            <a:off x="1143000" y="3093519"/>
            <a:ext cx="5715000" cy="640281"/>
          </a:xfrm>
          <a:prstGeom prst="rect">
            <a:avLst/>
          </a:prstGeom>
          <a:ln w="12700">
            <a:miter lim="400000"/>
          </a:ln>
        </p:spPr>
      </p:pic>
      <p:sp>
        <p:nvSpPr>
          <p:cNvPr id="21" name="Connection Line"/>
          <p:cNvSpPr/>
          <p:nvPr/>
        </p:nvSpPr>
        <p:spPr>
          <a:xfrm>
            <a:off x="5440415" y="3566847"/>
            <a:ext cx="731785" cy="461141"/>
          </a:xfrm>
          <a:custGeom>
            <a:avLst/>
            <a:gdLst/>
            <a:ahLst/>
            <a:cxnLst>
              <a:cxn ang="0">
                <a:pos x="wd2" y="hd2"/>
              </a:cxn>
              <a:cxn ang="5400000">
                <a:pos x="wd2" y="hd2"/>
              </a:cxn>
              <a:cxn ang="10800000">
                <a:pos x="wd2" y="hd2"/>
              </a:cxn>
              <a:cxn ang="16200000">
                <a:pos x="wd2" y="hd2"/>
              </a:cxn>
            </a:cxnLst>
            <a:rect l="0" t="0" r="r" b="b"/>
            <a:pathLst>
              <a:path w="20562" h="21600" extrusionOk="0">
                <a:moveTo>
                  <a:pt x="0" y="0"/>
                </a:moveTo>
                <a:cubicBezTo>
                  <a:pt x="14789" y="7854"/>
                  <a:pt x="21600" y="15054"/>
                  <a:pt x="20434" y="21600"/>
                </a:cubicBezTo>
              </a:path>
            </a:pathLst>
          </a:custGeom>
          <a:ln w="25400">
            <a:solidFill>
              <a:srgbClr val="53585F"/>
            </a:solidFill>
            <a:miter lim="400000"/>
            <a:tailEnd type="triangle"/>
          </a:ln>
        </p:spPr>
        <p:txBody>
          <a:bodyPr/>
          <a:lstStyle/>
          <a:p>
            <a:endParaRPr/>
          </a:p>
        </p:txBody>
      </p:sp>
      <p:pic>
        <p:nvPicPr>
          <p:cNvPr id="12" name="pasted-image.pdf" descr="pasted-image.pdf"/>
          <p:cNvPicPr>
            <a:picLocks noChangeAspect="1"/>
          </p:cNvPicPr>
          <p:nvPr/>
        </p:nvPicPr>
        <p:blipFill>
          <a:blip r:embed="rId12">
            <a:extLst/>
          </a:blip>
          <a:stretch>
            <a:fillRect/>
          </a:stretch>
        </p:blipFill>
        <p:spPr>
          <a:xfrm>
            <a:off x="6277355" y="1298030"/>
            <a:ext cx="2866645" cy="2715768"/>
          </a:xfrm>
          <a:prstGeom prst="rect">
            <a:avLst/>
          </a:prstGeom>
          <a:ln w="12700">
            <a:miter lim="400000"/>
          </a:ln>
        </p:spPr>
      </p:pic>
      <p:pic>
        <p:nvPicPr>
          <p:cNvPr id="18" name="pasted-image.pdf" descr="pasted-image.pdf"/>
          <p:cNvPicPr>
            <a:picLocks noChangeAspect="1"/>
          </p:cNvPicPr>
          <p:nvPr/>
        </p:nvPicPr>
        <p:blipFill>
          <a:blip r:embed="rId13">
            <a:extLst/>
          </a:blip>
          <a:stretch>
            <a:fillRect/>
          </a:stretch>
        </p:blipFill>
        <p:spPr>
          <a:xfrm>
            <a:off x="0" y="1298449"/>
            <a:ext cx="2286000" cy="2715349"/>
          </a:xfrm>
          <a:prstGeom prst="rect">
            <a:avLst/>
          </a:prstGeom>
          <a:ln w="12700">
            <a:miter lim="400000"/>
          </a:ln>
        </p:spPr>
      </p:pic>
      <p:pic>
        <p:nvPicPr>
          <p:cNvPr id="22" name="pasted-image.pdf" descr="pasted-image.pdf"/>
          <p:cNvPicPr>
            <a:picLocks noChangeAspect="1"/>
          </p:cNvPicPr>
          <p:nvPr/>
        </p:nvPicPr>
        <p:blipFill>
          <a:blip r:embed="rId14">
            <a:extLst/>
          </a:blip>
          <a:srcRect t="769"/>
          <a:stretch>
            <a:fillRect/>
          </a:stretch>
        </p:blipFill>
        <p:spPr>
          <a:xfrm>
            <a:off x="241299" y="4000499"/>
            <a:ext cx="8902701" cy="1638301"/>
          </a:xfrm>
          <a:prstGeom prst="rect">
            <a:avLst/>
          </a:prstGeom>
          <a:ln w="12700">
            <a:miter lim="400000"/>
          </a:ln>
        </p:spPr>
      </p:pic>
      <p:sp>
        <p:nvSpPr>
          <p:cNvPr id="23" name="TextBox 22"/>
          <p:cNvSpPr txBox="1"/>
          <p:nvPr/>
        </p:nvSpPr>
        <p:spPr>
          <a:xfrm>
            <a:off x="3911331" y="6581001"/>
            <a:ext cx="2000420" cy="276999"/>
          </a:xfrm>
          <a:prstGeom prst="rect">
            <a:avLst/>
          </a:prstGeom>
          <a:noFill/>
        </p:spPr>
        <p:txBody>
          <a:bodyPr wrap="none" rtlCol="0">
            <a:spAutoFit/>
          </a:bodyPr>
          <a:lstStyle/>
          <a:p>
            <a:r>
              <a:rPr lang="en-US" dirty="0" smtClean="0">
                <a:solidFill>
                  <a:schemeClr val="bg1">
                    <a:lumMod val="65000"/>
                  </a:schemeClr>
                </a:solidFill>
              </a:rPr>
              <a:t>Slide Credit: </a:t>
            </a:r>
            <a:r>
              <a:rPr lang="da-DK" dirty="0" err="1" smtClean="0">
                <a:solidFill>
                  <a:schemeClr val="bg1">
                    <a:lumMod val="65000"/>
                  </a:schemeClr>
                </a:solidFill>
              </a:rPr>
              <a:t>Abhishek</a:t>
            </a:r>
            <a:r>
              <a:rPr lang="da-DK"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1007521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8"/>
                                        </p:tgtEl>
                                        <p:attrNameLst>
                                          <p:attrName>style.visibility</p:attrName>
                                        </p:attrNameLst>
                                      </p:cBhvr>
                                      <p:to>
                                        <p:strVal val="visible"/>
                                      </p:to>
                                    </p:set>
                                    <p:animEffect transition="in" filter="dissolve">
                                      <p:cBhvr>
                                        <p:cTn id="7" dur="2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19"/>
                                        </p:tgtEl>
                                        <p:attrNameLst>
                                          <p:attrName>style.visibility</p:attrName>
                                        </p:attrNameLst>
                                      </p:cBhvr>
                                      <p:to>
                                        <p:strVal val="visible"/>
                                      </p:to>
                                    </p:set>
                                    <p:animEffect transition="in" filter="dissolve">
                                      <p:cBhvr>
                                        <p:cTn id="12" dur="399"/>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20"/>
                                        </p:tgtEl>
                                        <p:attrNameLst>
                                          <p:attrName>style.visibility</p:attrName>
                                        </p:attrNameLst>
                                      </p:cBhvr>
                                      <p:to>
                                        <p:strVal val="visible"/>
                                      </p:to>
                                    </p:set>
                                    <p:animEffect transition="in" filter="dissolve">
                                      <p:cBhvr>
                                        <p:cTn id="17" dur="199"/>
                                        <p:tgtEl>
                                          <p:spTgt spid="20"/>
                                        </p:tgtEl>
                                      </p:cBhvr>
                                    </p:animEffect>
                                  </p:childTnLst>
                                </p:cTn>
                              </p:par>
                            </p:childTnLst>
                          </p:cTn>
                        </p:par>
                        <p:par>
                          <p:cTn id="18" fill="hold">
                            <p:stCondLst>
                              <p:cond delay="199"/>
                            </p:stCondLst>
                            <p:childTnLst>
                              <p:par>
                                <p:cTn id="19" presetID="9" presetClass="entr" fill="hold" grpId="0" nodeType="afterEffect">
                                  <p:stCondLst>
                                    <p:cond delay="0"/>
                                  </p:stCondLst>
                                  <p:iterate>
                                    <p:tmAbs val="0"/>
                                  </p:iterate>
                                  <p:childTnLst>
                                    <p:set>
                                      <p:cBhvr>
                                        <p:cTn id="20" fill="hold"/>
                                        <p:tgtEl>
                                          <p:spTgt spid="21"/>
                                        </p:tgtEl>
                                        <p:attrNameLst>
                                          <p:attrName>style.visibility</p:attrName>
                                        </p:attrNameLst>
                                      </p:cBhvr>
                                      <p:to>
                                        <p:strVal val="visible"/>
                                      </p:to>
                                    </p:set>
                                    <p:animEffect transition="in" filter="dissolve">
                                      <p:cBhvr>
                                        <p:cTn id="21" dur="199"/>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9"/>
                                        </p:tgtEl>
                                        <p:attrNameLst>
                                          <p:attrName>style.visibility</p:attrName>
                                        </p:attrNameLst>
                                      </p:cBhvr>
                                      <p:to>
                                        <p:strVal val="hidden"/>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advAuto="0"/>
      <p:bldP spid="19" grpId="1" animBg="1" advAuto="0"/>
      <p:bldP spid="20" grpId="0" animBg="1" advAuto="0"/>
      <p:bldP spid="21" grpId="0" animBg="1" advAuto="0"/>
      <p:bldP spid="18" grpId="0" animBg="1" advAuto="0"/>
      <p:bldP spid="22" grpId="0"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416064" y="1962746"/>
            <a:ext cx="5285955" cy="2906023"/>
          </a:xfrm>
          <a:prstGeom prst="rect">
            <a:avLst/>
          </a:prstGeom>
        </p:spPr>
      </p:pic>
      <p:pic>
        <p:nvPicPr>
          <p:cNvPr id="88" name="Picture 8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173" y="2146922"/>
            <a:ext cx="297707" cy="2722626"/>
          </a:xfrm>
          <a:prstGeom prst="rect">
            <a:avLst/>
          </a:prstGeom>
        </p:spPr>
      </p:pic>
      <p:pic>
        <p:nvPicPr>
          <p:cNvPr id="89" name="Picture 8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073" y="2907792"/>
            <a:ext cx="2866643" cy="1547279"/>
          </a:xfrm>
          <a:prstGeom prst="rect">
            <a:avLst/>
          </a:prstGeom>
        </p:spPr>
      </p:pic>
      <p:pic>
        <p:nvPicPr>
          <p:cNvPr id="90" name="Picture 8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8186" y="2377059"/>
            <a:ext cx="4408954" cy="1125043"/>
          </a:xfrm>
          <a:prstGeom prst="rect">
            <a:avLst/>
          </a:prstGeom>
        </p:spPr>
      </p:pic>
      <p:pic>
        <p:nvPicPr>
          <p:cNvPr id="91" name="Picture 90"/>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1288560" y="3410432"/>
            <a:ext cx="3773407" cy="1489570"/>
          </a:xfrm>
          <a:prstGeom prst="rect">
            <a:avLst/>
          </a:prstGeom>
        </p:spPr>
      </p:pic>
      <p:sp>
        <p:nvSpPr>
          <p:cNvPr id="7"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kern="0" dirty="0" smtClean="0"/>
              <a:t>Policy Networks</a:t>
            </a:r>
            <a:endParaRPr lang="en-US" kern="0" dirty="0"/>
          </a:p>
        </p:txBody>
      </p:sp>
      <p:sp>
        <p:nvSpPr>
          <p:cNvPr id="12" name="TextBox 11"/>
          <p:cNvSpPr txBox="1"/>
          <p:nvPr/>
        </p:nvSpPr>
        <p:spPr>
          <a:xfrm>
            <a:off x="7532688" y="1214737"/>
            <a:ext cx="905534" cy="369332"/>
          </a:xfrm>
          <a:prstGeom prst="rect">
            <a:avLst/>
          </a:prstGeom>
          <a:noFill/>
        </p:spPr>
        <p:txBody>
          <a:bodyPr wrap="square" rtlCol="0">
            <a:spAutoFit/>
          </a:bodyPr>
          <a:lstStyle/>
          <a:p>
            <a:pPr algn="r"/>
            <a:r>
              <a:rPr lang="en-US" sz="1800" dirty="0">
                <a:latin typeface="Roboto" charset="0"/>
                <a:ea typeface="Roboto" charset="0"/>
                <a:cs typeface="Roboto" charset="0"/>
              </a:rPr>
              <a:t>A-Bot</a:t>
            </a: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4468" y="1544432"/>
            <a:ext cx="1330619" cy="309521"/>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446" y="1543535"/>
            <a:ext cx="1218023" cy="310418"/>
          </a:xfrm>
          <a:prstGeom prst="rect">
            <a:avLst/>
          </a:prstGeom>
        </p:spPr>
      </p:pic>
      <p:sp>
        <p:nvSpPr>
          <p:cNvPr id="15" name="TextBox 14"/>
          <p:cNvSpPr txBox="1"/>
          <p:nvPr/>
        </p:nvSpPr>
        <p:spPr>
          <a:xfrm>
            <a:off x="383026" y="1214737"/>
            <a:ext cx="905534" cy="369332"/>
          </a:xfrm>
          <a:prstGeom prst="rect">
            <a:avLst/>
          </a:prstGeom>
          <a:noFill/>
        </p:spPr>
        <p:txBody>
          <a:bodyPr wrap="square" rtlCol="0">
            <a:spAutoFit/>
          </a:bodyPr>
          <a:lstStyle/>
          <a:p>
            <a:r>
              <a:rPr lang="en-US" sz="1800" dirty="0">
                <a:latin typeface="Roboto" charset="0"/>
                <a:ea typeface="Roboto" charset="0"/>
                <a:cs typeface="Roboto" charset="0"/>
              </a:rPr>
              <a:t>Q-Bot</a:t>
            </a:r>
          </a:p>
        </p:txBody>
      </p:sp>
      <p:sp>
        <p:nvSpPr>
          <p:cNvPr id="16" name="TextBox 15"/>
          <p:cNvSpPr txBox="1"/>
          <p:nvPr/>
        </p:nvSpPr>
        <p:spPr>
          <a:xfrm>
            <a:off x="3911331" y="6581001"/>
            <a:ext cx="2000420" cy="276999"/>
          </a:xfrm>
          <a:prstGeom prst="rect">
            <a:avLst/>
          </a:prstGeom>
          <a:noFill/>
        </p:spPr>
        <p:txBody>
          <a:bodyPr wrap="none" rtlCol="0">
            <a:spAutoFit/>
          </a:bodyPr>
          <a:lstStyle/>
          <a:p>
            <a:r>
              <a:rPr lang="en-US" dirty="0" smtClean="0">
                <a:solidFill>
                  <a:schemeClr val="bg1">
                    <a:lumMod val="65000"/>
                  </a:schemeClr>
                </a:solidFill>
              </a:rPr>
              <a:t>Slide Credit: </a:t>
            </a:r>
            <a:r>
              <a:rPr lang="da-DK" dirty="0" err="1" smtClean="0">
                <a:solidFill>
                  <a:schemeClr val="bg1">
                    <a:lumMod val="65000"/>
                  </a:schemeClr>
                </a:solidFill>
              </a:rPr>
              <a:t>Abhishek</a:t>
            </a:r>
            <a:r>
              <a:rPr lang="da-DK"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50394934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Turing Test</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75</a:t>
            </a:fld>
            <a:endParaRPr lang="en-US"/>
          </a:p>
        </p:txBody>
      </p:sp>
      <p:pic>
        <p:nvPicPr>
          <p:cNvPr id="6" name="Picture 5"/>
          <p:cNvPicPr>
            <a:picLocks noChangeAspect="1"/>
          </p:cNvPicPr>
          <p:nvPr/>
        </p:nvPicPr>
        <p:blipFill>
          <a:blip r:embed="rId2"/>
          <a:stretch>
            <a:fillRect/>
          </a:stretch>
        </p:blipFill>
        <p:spPr>
          <a:xfrm>
            <a:off x="0" y="1066800"/>
            <a:ext cx="9144000" cy="2836408"/>
          </a:xfrm>
          <a:prstGeom prst="rect">
            <a:avLst/>
          </a:prstGeom>
        </p:spPr>
      </p:pic>
      <p:pic>
        <p:nvPicPr>
          <p:cNvPr id="7" name="Picture 6"/>
          <p:cNvPicPr>
            <a:picLocks noChangeAspect="1"/>
          </p:cNvPicPr>
          <p:nvPr/>
        </p:nvPicPr>
        <p:blipFill>
          <a:blip r:embed="rId3"/>
          <a:stretch>
            <a:fillRect/>
          </a:stretch>
        </p:blipFill>
        <p:spPr>
          <a:xfrm>
            <a:off x="3122936" y="4267200"/>
            <a:ext cx="6021063" cy="2116592"/>
          </a:xfrm>
          <a:prstGeom prst="rect">
            <a:avLst/>
          </a:prstGeom>
        </p:spPr>
      </p:pic>
    </p:spTree>
    <p:extLst>
      <p:ext uri="{BB962C8B-B14F-4D97-AF65-F5344CB8AC3E}">
        <p14:creationId xmlns:p14="http://schemas.microsoft.com/office/powerpoint/2010/main" val="20113764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 vs RL</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76</a:t>
            </a:fld>
            <a:endParaRPr lang="en-US"/>
          </a:p>
        </p:txBody>
      </p:sp>
      <p:pic>
        <p:nvPicPr>
          <p:cNvPr id="8" name="Screen Shot 2017-05-31 at 1.05.47 PM.png" descr="Screen Shot 2017-05-31 at 1.05.47 PM.png"/>
          <p:cNvPicPr>
            <a:picLocks noChangeAspect="1"/>
          </p:cNvPicPr>
          <p:nvPr/>
        </p:nvPicPr>
        <p:blipFill>
          <a:blip r:embed="rId2">
            <a:extLst/>
          </a:blip>
          <a:stretch>
            <a:fillRect/>
          </a:stretch>
        </p:blipFill>
        <p:spPr>
          <a:xfrm>
            <a:off x="0" y="3886200"/>
            <a:ext cx="9180282" cy="1676400"/>
          </a:xfrm>
          <a:prstGeom prst="rect">
            <a:avLst/>
          </a:prstGeom>
          <a:ln w="12700">
            <a:miter lim="400000"/>
          </a:ln>
        </p:spPr>
      </p:pic>
      <p:pic>
        <p:nvPicPr>
          <p:cNvPr id="9" name="Screen Shot 2017-05-31 at 1.07.03 PM.png" descr="Screen Shot 2017-05-31 at 1.07.03 PM.png"/>
          <p:cNvPicPr>
            <a:picLocks noChangeAspect="1"/>
          </p:cNvPicPr>
          <p:nvPr/>
        </p:nvPicPr>
        <p:blipFill>
          <a:blip r:embed="rId3">
            <a:extLst/>
          </a:blip>
          <a:stretch>
            <a:fillRect/>
          </a:stretch>
        </p:blipFill>
        <p:spPr>
          <a:xfrm>
            <a:off x="2200275" y="0"/>
            <a:ext cx="4886325" cy="3657600"/>
          </a:xfrm>
          <a:prstGeom prst="rect">
            <a:avLst/>
          </a:prstGeom>
          <a:ln w="12700">
            <a:miter lim="400000"/>
          </a:ln>
        </p:spPr>
      </p:pic>
      <p:sp>
        <p:nvSpPr>
          <p:cNvPr id="11" name="TextBox 10"/>
          <p:cNvSpPr txBox="1"/>
          <p:nvPr/>
        </p:nvSpPr>
        <p:spPr>
          <a:xfrm>
            <a:off x="1307510" y="5862935"/>
            <a:ext cx="1576585" cy="461665"/>
          </a:xfrm>
          <a:prstGeom prst="rect">
            <a:avLst/>
          </a:prstGeom>
          <a:noFill/>
        </p:spPr>
        <p:txBody>
          <a:bodyPr wrap="none" rtlCol="0">
            <a:spAutoFit/>
          </a:bodyPr>
          <a:lstStyle/>
          <a:p>
            <a:r>
              <a:rPr lang="en-US" sz="2400" dirty="0" smtClean="0"/>
              <a:t>SL Agents</a:t>
            </a:r>
            <a:endParaRPr lang="en-US" sz="2400" dirty="0"/>
          </a:p>
        </p:txBody>
      </p:sp>
      <p:sp>
        <p:nvSpPr>
          <p:cNvPr id="12" name="TextBox 11"/>
          <p:cNvSpPr txBox="1"/>
          <p:nvPr/>
        </p:nvSpPr>
        <p:spPr>
          <a:xfrm>
            <a:off x="5708512" y="5862934"/>
            <a:ext cx="1594218" cy="461665"/>
          </a:xfrm>
          <a:prstGeom prst="rect">
            <a:avLst/>
          </a:prstGeom>
          <a:noFill/>
        </p:spPr>
        <p:txBody>
          <a:bodyPr wrap="none" rtlCol="0">
            <a:spAutoFit/>
          </a:bodyPr>
          <a:lstStyle/>
          <a:p>
            <a:r>
              <a:rPr lang="en-US" sz="2400" dirty="0"/>
              <a:t>R</a:t>
            </a:r>
            <a:r>
              <a:rPr lang="en-US" sz="2400" dirty="0" smtClean="0"/>
              <a:t>L Agents</a:t>
            </a:r>
            <a:endParaRPr lang="en-US" sz="2400" dirty="0"/>
          </a:p>
        </p:txBody>
      </p:sp>
    </p:spTree>
    <p:extLst>
      <p:ext uri="{BB962C8B-B14F-4D97-AF65-F5344CB8AC3E}">
        <p14:creationId xmlns:p14="http://schemas.microsoft.com/office/powerpoint/2010/main" val="38117275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38200"/>
            <a:ext cx="9144000" cy="1143000"/>
          </a:xfrm>
        </p:spPr>
        <p:txBody>
          <a:bodyPr>
            <a:normAutofit fontScale="90000"/>
          </a:bodyPr>
          <a:lstStyle/>
          <a:p>
            <a:r>
              <a:rPr lang="en-US" dirty="0"/>
              <a:t>Natural Language Does Not Emerge 'Naturally' in Multi-Agent </a:t>
            </a:r>
            <a:r>
              <a:rPr lang="en-US" dirty="0" smtClean="0"/>
              <a:t>Dialog</a:t>
            </a:r>
            <a:br>
              <a:rPr lang="en-US" dirty="0" smtClean="0"/>
            </a:br>
            <a:r>
              <a:rPr lang="en-US" sz="2700" dirty="0" smtClean="0"/>
              <a:t>[EMNLP ‘17]</a:t>
            </a:r>
            <a:endParaRPr lang="en-US" sz="2700" dirty="0"/>
          </a:p>
        </p:txBody>
      </p:sp>
      <p:pic>
        <p:nvPicPr>
          <p:cNvPr id="22" name="Shape 63" descr="rounded_jose.jpg"/>
          <p:cNvPicPr preferRelativeResize="0"/>
          <p:nvPr/>
        </p:nvPicPr>
        <p:blipFill>
          <a:blip r:embed="rId3">
            <a:alphaModFix/>
          </a:blip>
          <a:stretch>
            <a:fillRect/>
          </a:stretch>
        </p:blipFill>
        <p:spPr>
          <a:xfrm>
            <a:off x="5239761" y="2667001"/>
            <a:ext cx="1176314" cy="1159927"/>
          </a:xfrm>
          <a:prstGeom prst="rect">
            <a:avLst/>
          </a:prstGeom>
          <a:noFill/>
          <a:ln>
            <a:noFill/>
          </a:ln>
        </p:spPr>
      </p:pic>
      <p:pic>
        <p:nvPicPr>
          <p:cNvPr id="24" name="Shape 65" descr="rounded_dhruv.jpg"/>
          <p:cNvPicPr preferRelativeResize="0"/>
          <p:nvPr/>
        </p:nvPicPr>
        <p:blipFill>
          <a:blip r:embed="rId4">
            <a:alphaModFix/>
          </a:blip>
          <a:stretch>
            <a:fillRect/>
          </a:stretch>
        </p:blipFill>
        <p:spPr>
          <a:xfrm>
            <a:off x="5204049" y="4643501"/>
            <a:ext cx="1176313" cy="1159928"/>
          </a:xfrm>
          <a:prstGeom prst="rect">
            <a:avLst/>
          </a:prstGeom>
          <a:noFill/>
          <a:ln>
            <a:noFill/>
          </a:ln>
        </p:spPr>
      </p:pic>
      <p:sp>
        <p:nvSpPr>
          <p:cNvPr id="26" name="Shape 67"/>
          <p:cNvSpPr txBox="1"/>
          <p:nvPr/>
        </p:nvSpPr>
        <p:spPr>
          <a:xfrm>
            <a:off x="2895600" y="3775674"/>
            <a:ext cx="1611577" cy="717122"/>
          </a:xfrm>
          <a:prstGeom prst="rect">
            <a:avLst/>
          </a:prstGeom>
          <a:noFill/>
          <a:ln>
            <a:noFill/>
          </a:ln>
        </p:spPr>
        <p:txBody>
          <a:bodyPr lIns="91425" tIns="91425" rIns="91425" bIns="91425" anchor="t" anchorCtr="0">
            <a:noAutofit/>
          </a:bodyPr>
          <a:lstStyle/>
          <a:p>
            <a:pPr lvl="0" algn="ctr" rtl="0">
              <a:spcBef>
                <a:spcPts val="0"/>
              </a:spcBef>
              <a:buNone/>
            </a:pPr>
            <a:r>
              <a:rPr lang="en" sz="1400" dirty="0" err="1">
                <a:latin typeface="Calibri"/>
                <a:ea typeface="Calibri"/>
                <a:cs typeface="Calibri"/>
                <a:sym typeface="Calibri"/>
              </a:rPr>
              <a:t>Satwik</a:t>
            </a:r>
            <a:r>
              <a:rPr lang="en" sz="1400" dirty="0">
                <a:latin typeface="Calibri"/>
                <a:ea typeface="Calibri"/>
                <a:cs typeface="Calibri"/>
                <a:sym typeface="Calibri"/>
              </a:rPr>
              <a:t> </a:t>
            </a:r>
            <a:r>
              <a:rPr lang="en" sz="1400" dirty="0" err="1" smtClean="0">
                <a:latin typeface="Calibri"/>
                <a:ea typeface="Calibri"/>
                <a:cs typeface="Calibri"/>
                <a:sym typeface="Calibri"/>
              </a:rPr>
              <a:t>Kottur</a:t>
            </a:r>
            <a:r>
              <a:rPr lang="en-US" sz="1400" dirty="0" smtClean="0">
                <a:latin typeface="Calibri"/>
                <a:ea typeface="Calibri"/>
                <a:cs typeface="Calibri"/>
                <a:sym typeface="Calibri"/>
              </a:rPr>
              <a:t>*</a:t>
            </a:r>
            <a:r>
              <a:rPr lang="en" sz="1400" dirty="0">
                <a:latin typeface="Calibri"/>
                <a:ea typeface="Calibri"/>
                <a:cs typeface="Calibri"/>
                <a:sym typeface="Calibri"/>
              </a:rPr>
              <a:t/>
            </a:r>
            <a:br>
              <a:rPr lang="en" sz="1400" dirty="0">
                <a:latin typeface="Calibri"/>
                <a:ea typeface="Calibri"/>
                <a:cs typeface="Calibri"/>
                <a:sym typeface="Calibri"/>
              </a:rPr>
            </a:br>
            <a:r>
              <a:rPr lang="en" sz="1400" dirty="0">
                <a:latin typeface="Calibri"/>
                <a:ea typeface="Calibri"/>
                <a:cs typeface="Calibri"/>
                <a:sym typeface="Calibri"/>
              </a:rPr>
              <a:t>(CMU)</a:t>
            </a:r>
          </a:p>
        </p:txBody>
      </p:sp>
      <p:sp>
        <p:nvSpPr>
          <p:cNvPr id="30" name="Shape 71"/>
          <p:cNvSpPr txBox="1"/>
          <p:nvPr/>
        </p:nvSpPr>
        <p:spPr>
          <a:xfrm>
            <a:off x="4980484" y="3842704"/>
            <a:ext cx="1611577" cy="717122"/>
          </a:xfrm>
          <a:prstGeom prst="rect">
            <a:avLst/>
          </a:prstGeom>
          <a:noFill/>
          <a:ln>
            <a:noFill/>
          </a:ln>
        </p:spPr>
        <p:txBody>
          <a:bodyPr lIns="91425" tIns="91425" rIns="91425" bIns="91425" anchor="t" anchorCtr="0">
            <a:noAutofit/>
          </a:bodyPr>
          <a:lstStyle/>
          <a:p>
            <a:pPr lvl="0" algn="ctr" rtl="0">
              <a:spcBef>
                <a:spcPts val="0"/>
              </a:spcBef>
              <a:buNone/>
            </a:pPr>
            <a:r>
              <a:rPr lang="en" sz="1400" dirty="0">
                <a:highlight>
                  <a:srgbClr val="FFFFFF"/>
                </a:highlight>
                <a:latin typeface="Calibri"/>
                <a:ea typeface="Calibri"/>
                <a:cs typeface="Calibri"/>
                <a:sym typeface="Calibri"/>
              </a:rPr>
              <a:t>José Moura </a:t>
            </a:r>
            <a:br>
              <a:rPr lang="en" sz="1400" dirty="0">
                <a:highlight>
                  <a:srgbClr val="FFFFFF"/>
                </a:highlight>
                <a:latin typeface="Calibri"/>
                <a:ea typeface="Calibri"/>
                <a:cs typeface="Calibri"/>
                <a:sym typeface="Calibri"/>
              </a:rPr>
            </a:br>
            <a:r>
              <a:rPr lang="en" sz="1400" dirty="0">
                <a:latin typeface="Calibri"/>
                <a:ea typeface="Calibri"/>
                <a:cs typeface="Calibri"/>
                <a:sym typeface="Calibri"/>
              </a:rPr>
              <a:t>(CMU)</a:t>
            </a:r>
          </a:p>
        </p:txBody>
      </p:sp>
      <p:sp>
        <p:nvSpPr>
          <p:cNvPr id="32" name="Shape 73"/>
          <p:cNvSpPr txBox="1"/>
          <p:nvPr/>
        </p:nvSpPr>
        <p:spPr>
          <a:xfrm>
            <a:off x="4724401" y="5819203"/>
            <a:ext cx="2046022" cy="717122"/>
          </a:xfrm>
          <a:prstGeom prst="rect">
            <a:avLst/>
          </a:prstGeom>
          <a:noFill/>
          <a:ln>
            <a:noFill/>
          </a:ln>
        </p:spPr>
        <p:txBody>
          <a:bodyPr lIns="91425" tIns="91425" rIns="91425" bIns="91425" anchor="t" anchorCtr="0">
            <a:noAutofit/>
          </a:bodyPr>
          <a:lstStyle/>
          <a:p>
            <a:pPr lvl="0" algn="ctr" rtl="0">
              <a:spcBef>
                <a:spcPts val="0"/>
              </a:spcBef>
              <a:buNone/>
            </a:pPr>
            <a:r>
              <a:rPr lang="en" sz="1400" dirty="0">
                <a:latin typeface="Calibri"/>
                <a:ea typeface="Calibri"/>
                <a:cs typeface="Calibri"/>
                <a:sym typeface="Calibri"/>
              </a:rPr>
              <a:t>Dhruv Batra</a:t>
            </a:r>
            <a:br>
              <a:rPr lang="en" sz="1400" dirty="0">
                <a:latin typeface="Calibri"/>
                <a:ea typeface="Calibri"/>
                <a:cs typeface="Calibri"/>
                <a:sym typeface="Calibri"/>
              </a:rPr>
            </a:br>
            <a:r>
              <a:rPr lang="en" sz="1400" dirty="0">
                <a:latin typeface="Calibri"/>
                <a:ea typeface="Calibri"/>
                <a:cs typeface="Calibri"/>
                <a:sym typeface="Calibri"/>
              </a:rPr>
              <a:t>(Georgia </a:t>
            </a:r>
            <a:r>
              <a:rPr lang="en" sz="1400" dirty="0" smtClean="0">
                <a:latin typeface="Calibri"/>
                <a:ea typeface="Calibri"/>
                <a:cs typeface="Calibri"/>
                <a:sym typeface="Calibri"/>
              </a:rPr>
              <a:t>Tech</a:t>
            </a:r>
            <a:r>
              <a:rPr lang="en-US" sz="1400" smtClean="0">
                <a:latin typeface="Calibri"/>
                <a:ea typeface="Calibri"/>
                <a:cs typeface="Calibri"/>
                <a:sym typeface="Calibri"/>
              </a:rPr>
              <a:t> / FAIR</a:t>
            </a:r>
            <a:r>
              <a:rPr lang="en" sz="1400" smtClean="0">
                <a:latin typeface="Calibri"/>
                <a:ea typeface="Calibri"/>
                <a:cs typeface="Calibri"/>
                <a:sym typeface="Calibri"/>
              </a:rPr>
              <a:t>)</a:t>
            </a:r>
            <a:endParaRPr lang="en" sz="1400" dirty="0">
              <a:latin typeface="Calibri"/>
              <a:ea typeface="Calibri"/>
              <a:cs typeface="Calibri"/>
              <a:sym typeface="Calibri"/>
            </a:endParaRPr>
          </a:p>
        </p:txBody>
      </p:sp>
      <p:pic>
        <p:nvPicPr>
          <p:cNvPr id="33" name="Shape 74" descr="imageedit_3_3195887845.gif"/>
          <p:cNvPicPr preferRelativeResize="0"/>
          <p:nvPr/>
        </p:nvPicPr>
        <p:blipFill>
          <a:blip r:embed="rId5">
            <a:alphaModFix/>
          </a:blip>
          <a:stretch>
            <a:fillRect/>
          </a:stretch>
        </p:blipFill>
        <p:spPr>
          <a:xfrm>
            <a:off x="2984717" y="2667000"/>
            <a:ext cx="1176312" cy="1159928"/>
          </a:xfrm>
          <a:prstGeom prst="rect">
            <a:avLst/>
          </a:prstGeom>
          <a:noFill/>
          <a:ln>
            <a:noFill/>
          </a:ln>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9007" y="4631325"/>
            <a:ext cx="1232501" cy="1174984"/>
          </a:xfrm>
          <a:prstGeom prst="ellipse">
            <a:avLst/>
          </a:prstGeom>
        </p:spPr>
      </p:pic>
      <p:sp>
        <p:nvSpPr>
          <p:cNvPr id="35" name="Shape 73"/>
          <p:cNvSpPr txBox="1"/>
          <p:nvPr/>
        </p:nvSpPr>
        <p:spPr>
          <a:xfrm>
            <a:off x="2743200" y="5819203"/>
            <a:ext cx="1611577" cy="717122"/>
          </a:xfrm>
          <a:prstGeom prst="rect">
            <a:avLst/>
          </a:prstGeom>
          <a:noFill/>
          <a:ln>
            <a:noFill/>
          </a:ln>
        </p:spPr>
        <p:txBody>
          <a:bodyPr lIns="91425" tIns="91425" rIns="91425" bIns="91425" anchor="t" anchorCtr="0">
            <a:noAutofit/>
          </a:bodyPr>
          <a:lstStyle/>
          <a:p>
            <a:pPr lvl="0" algn="ctr" rtl="0">
              <a:spcBef>
                <a:spcPts val="0"/>
              </a:spcBef>
              <a:buNone/>
            </a:pPr>
            <a:r>
              <a:rPr lang="en-US" sz="1400" dirty="0" smtClean="0">
                <a:latin typeface="Calibri"/>
                <a:ea typeface="Calibri"/>
                <a:cs typeface="Calibri"/>
                <a:sym typeface="Calibri"/>
              </a:rPr>
              <a:t>Stefan Lee</a:t>
            </a:r>
            <a:br>
              <a:rPr lang="en-US" sz="1400" dirty="0" smtClean="0">
                <a:latin typeface="Calibri"/>
                <a:ea typeface="Calibri"/>
                <a:cs typeface="Calibri"/>
                <a:sym typeface="Calibri"/>
              </a:rPr>
            </a:br>
            <a:r>
              <a:rPr lang="en" sz="1400" dirty="0" smtClean="0">
                <a:latin typeface="Calibri"/>
                <a:ea typeface="Calibri"/>
                <a:cs typeface="Calibri"/>
                <a:sym typeface="Calibri"/>
              </a:rPr>
              <a:t>(</a:t>
            </a:r>
            <a:r>
              <a:rPr lang="en-US" sz="1400" dirty="0" smtClean="0">
                <a:latin typeface="Calibri"/>
                <a:ea typeface="Calibri"/>
                <a:cs typeface="Calibri"/>
                <a:sym typeface="Calibri"/>
              </a:rPr>
              <a:t>Virginia Tech</a:t>
            </a:r>
            <a:r>
              <a:rPr lang="en" sz="1400" dirty="0" smtClean="0">
                <a:latin typeface="Calibri"/>
                <a:ea typeface="Calibri"/>
                <a:cs typeface="Calibri"/>
                <a:sym typeface="Calibri"/>
              </a:rPr>
              <a:t>)</a:t>
            </a:r>
            <a:endParaRPr lang="en" sz="1400" dirty="0">
              <a:latin typeface="Calibri"/>
              <a:ea typeface="Calibri"/>
              <a:cs typeface="Calibri"/>
              <a:sym typeface="Calibri"/>
            </a:endParaRPr>
          </a:p>
        </p:txBody>
      </p:sp>
    </p:spTree>
    <p:extLst>
      <p:ext uri="{BB962C8B-B14F-4D97-AF65-F5344CB8AC3E}">
        <p14:creationId xmlns:p14="http://schemas.microsoft.com/office/powerpoint/2010/main" val="114197615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Toy World</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Sanity check</a:t>
                </a:r>
              </a:p>
              <a:p>
                <a:endParaRPr lang="en-US" dirty="0" smtClean="0"/>
              </a:p>
              <a:p>
                <a:r>
                  <a:rPr lang="en-US" dirty="0" smtClean="0"/>
                  <a:t>Simple, synthetic world</a:t>
                </a:r>
              </a:p>
              <a:p>
                <a:pPr lvl="1"/>
                <a:r>
                  <a:rPr lang="en-US" dirty="0" smtClean="0"/>
                  <a:t>Instances - (shape, color, style)</a:t>
                </a:r>
              </a:p>
              <a:p>
                <a:pPr lvl="1"/>
                <a:r>
                  <a:rPr lang="en-US" dirty="0" smtClean="0"/>
                  <a:t>Total of </a:t>
                </a:r>
                <a14:m>
                  <m:oMath xmlns:m="http://schemas.openxmlformats.org/officeDocument/2006/math">
                    <m:sSup>
                      <m:sSupPr>
                        <m:ctrlPr>
                          <a:rPr lang="en-US" b="0" i="1" smtClean="0">
                            <a:latin typeface="Cambria Math" charset="0"/>
                          </a:rPr>
                        </m:ctrlPr>
                      </m:sSupPr>
                      <m:e>
                        <m:r>
                          <a:rPr lang="en-US" b="0" i="1" smtClean="0">
                            <a:latin typeface="Cambria Math" charset="0"/>
                          </a:rPr>
                          <m:t>4</m:t>
                        </m:r>
                      </m:e>
                      <m:sup>
                        <m:r>
                          <a:rPr lang="en-US" b="0" i="1" smtClean="0">
                            <a:latin typeface="Cambria Math" charset="0"/>
                          </a:rPr>
                          <m:t>3</m:t>
                        </m:r>
                      </m:sup>
                    </m:sSup>
                    <m:r>
                      <a:rPr lang="en-US" b="0" i="1" smtClean="0">
                        <a:latin typeface="Cambria Math" charset="0"/>
                      </a:rPr>
                      <m:t>(64)</m:t>
                    </m:r>
                  </m:oMath>
                </a14:m>
                <a:r>
                  <a:rPr lang="en-US" dirty="0" smtClean="0"/>
                  <a:t> instances</a:t>
                </a:r>
              </a:p>
              <a:p>
                <a:pPr lvl="1"/>
                <a:endParaRPr lang="en-US" dirty="0" smtClean="0"/>
              </a:p>
              <a:p>
                <a:pPr lvl="1"/>
                <a:endParaRPr lang="en-US" dirty="0"/>
              </a:p>
              <a:p>
                <a:pPr lvl="1"/>
                <a:endParaRPr lang="en-US" dirty="0" smtClean="0"/>
              </a:p>
              <a:p>
                <a:pPr lvl="1"/>
                <a:r>
                  <a:rPr lang="en-US" dirty="0" smtClean="0"/>
                  <a:t>Example instances: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098" t="-812"/>
                </a:stretch>
              </a:blipFill>
            </p:spPr>
            <p:txBody>
              <a:bodyPr/>
              <a:lstStyle/>
              <a:p>
                <a:r>
                  <a:rPr lang="en-US">
                    <a:noFill/>
                  </a:rPr>
                  <a:t> </a:t>
                </a:r>
              </a:p>
            </p:txBody>
          </p:sp>
        </mc:Fallback>
      </mc:AlternateContent>
      <p:sp>
        <p:nvSpPr>
          <p:cNvPr id="13" name="TextBox 12"/>
          <p:cNvSpPr txBox="1"/>
          <p:nvPr/>
        </p:nvSpPr>
        <p:spPr>
          <a:xfrm>
            <a:off x="1815708" y="5265357"/>
            <a:ext cx="1779005" cy="230832"/>
          </a:xfrm>
          <a:prstGeom prst="rect">
            <a:avLst/>
          </a:prstGeom>
          <a:noFill/>
        </p:spPr>
        <p:txBody>
          <a:bodyPr wrap="square" rtlCol="0">
            <a:spAutoFit/>
          </a:bodyPr>
          <a:lstStyle/>
          <a:p>
            <a:pPr algn="ctr"/>
            <a:r>
              <a:rPr lang="en-US" sz="900" dirty="0"/>
              <a:t>(triangle, purple, filled)</a:t>
            </a:r>
          </a:p>
        </p:txBody>
      </p:sp>
      <p:sp>
        <p:nvSpPr>
          <p:cNvPr id="16" name="TextBox 15"/>
          <p:cNvSpPr txBox="1"/>
          <p:nvPr/>
        </p:nvSpPr>
        <p:spPr>
          <a:xfrm>
            <a:off x="4470014" y="5268100"/>
            <a:ext cx="1536218" cy="230832"/>
          </a:xfrm>
          <a:prstGeom prst="rect">
            <a:avLst/>
          </a:prstGeom>
          <a:noFill/>
        </p:spPr>
        <p:txBody>
          <a:bodyPr wrap="square" rtlCol="0">
            <a:spAutoFit/>
          </a:bodyPr>
          <a:lstStyle/>
          <a:p>
            <a:pPr algn="ctr"/>
            <a:r>
              <a:rPr lang="en-US" sz="900" dirty="0"/>
              <a:t>(square, blue, solid)</a:t>
            </a:r>
          </a:p>
        </p:txBody>
      </p:sp>
      <p:sp>
        <p:nvSpPr>
          <p:cNvPr id="17" name="TextBox 16"/>
          <p:cNvSpPr txBox="1"/>
          <p:nvPr/>
        </p:nvSpPr>
        <p:spPr>
          <a:xfrm>
            <a:off x="6547531" y="5238845"/>
            <a:ext cx="1640856" cy="230832"/>
          </a:xfrm>
          <a:prstGeom prst="rect">
            <a:avLst/>
          </a:prstGeom>
          <a:noFill/>
        </p:spPr>
        <p:txBody>
          <a:bodyPr wrap="square" rtlCol="0">
            <a:spAutoFit/>
          </a:bodyPr>
          <a:lstStyle/>
          <a:p>
            <a:pPr algn="ctr"/>
            <a:r>
              <a:rPr lang="en-US" sz="900"/>
              <a:t>(circle, </a:t>
            </a:r>
            <a:r>
              <a:rPr lang="en-US" sz="900" dirty="0"/>
              <a:t>blue</a:t>
            </a:r>
            <a:r>
              <a:rPr lang="en-US" sz="900"/>
              <a:t>, dotted)</a:t>
            </a:r>
            <a:endParaRPr lang="en-US" sz="900" dirty="0"/>
          </a:p>
        </p:txBody>
      </p:sp>
      <p:sp>
        <p:nvSpPr>
          <p:cNvPr id="98" name="Triangle"/>
          <p:cNvSpPr/>
          <p:nvPr/>
        </p:nvSpPr>
        <p:spPr>
          <a:xfrm>
            <a:off x="1378711" y="5134009"/>
            <a:ext cx="436997" cy="45716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B14AFF"/>
          </a:solidFill>
          <a:ln w="3175">
            <a:miter lim="400000"/>
          </a:ln>
          <a:effectLst>
            <a:outerShdw blurRad="25400" dist="12700" dir="5400000" rotWithShape="0">
              <a:srgbClr val="000000">
                <a:alpha val="50000"/>
              </a:srgbClr>
            </a:outerShdw>
          </a:effectLst>
        </p:spPr>
        <p:txBody>
          <a:bodyPr lIns="20092" tIns="20092" rIns="20092" bIns="20092" anchor="ctr"/>
          <a:lstStyle/>
          <a:p>
            <a:pPr>
              <a:defRPr sz="2200">
                <a:solidFill>
                  <a:srgbClr val="FFFFFF"/>
                </a:solidFill>
              </a:defRPr>
            </a:pPr>
            <a:endParaRPr sz="1160">
              <a:solidFill>
                <a:schemeClr val="accent6">
                  <a:lumMod val="75000"/>
                </a:schemeClr>
              </a:solidFill>
            </a:endParaRPr>
          </a:p>
        </p:txBody>
      </p:sp>
      <p:sp>
        <p:nvSpPr>
          <p:cNvPr id="99" name="Rectangle"/>
          <p:cNvSpPr/>
          <p:nvPr/>
        </p:nvSpPr>
        <p:spPr>
          <a:xfrm>
            <a:off x="4011142" y="5197668"/>
            <a:ext cx="438704" cy="412378"/>
          </a:xfrm>
          <a:prstGeom prst="rect">
            <a:avLst/>
          </a:prstGeom>
          <a:ln w="25400">
            <a:solidFill>
              <a:srgbClr val="0070C0"/>
            </a:solidFill>
            <a:miter lim="400000"/>
          </a:ln>
          <a:effectLst>
            <a:outerShdw blurRad="25400" dist="12700" dir="5400000" rotWithShape="0">
              <a:srgbClr val="000000">
                <a:alpha val="50000"/>
              </a:srgbClr>
            </a:outerShdw>
          </a:effectLst>
        </p:spPr>
        <p:txBody>
          <a:bodyPr lIns="20092" tIns="20092" rIns="20092" bIns="20092" anchor="ctr"/>
          <a:lstStyle/>
          <a:p>
            <a:pPr>
              <a:defRPr sz="2200">
                <a:solidFill>
                  <a:schemeClr val="accent2">
                    <a:hueOff val="-2473793"/>
                    <a:satOff val="-50209"/>
                    <a:lumOff val="23543"/>
                  </a:schemeClr>
                </a:solidFill>
              </a:defRPr>
            </a:pPr>
            <a:endParaRPr sz="1160"/>
          </a:p>
        </p:txBody>
      </p:sp>
      <p:sp>
        <p:nvSpPr>
          <p:cNvPr id="100" name="Oval"/>
          <p:cNvSpPr/>
          <p:nvPr/>
        </p:nvSpPr>
        <p:spPr>
          <a:xfrm>
            <a:off x="6195136" y="5160764"/>
            <a:ext cx="435668" cy="433162"/>
          </a:xfrm>
          <a:prstGeom prst="ellipse">
            <a:avLst/>
          </a:prstGeom>
          <a:ln w="25400" cap="rnd">
            <a:solidFill>
              <a:schemeClr val="accent1"/>
            </a:solidFill>
            <a:custDash>
              <a:ds d="100000" sp="200000"/>
            </a:custDash>
          </a:ln>
          <a:effectLst>
            <a:outerShdw blurRad="25400" dist="12700" dir="5400000" rotWithShape="0">
              <a:srgbClr val="000000">
                <a:alpha val="50000"/>
              </a:srgbClr>
            </a:outerShdw>
          </a:effectLst>
        </p:spPr>
        <p:txBody>
          <a:bodyPr lIns="20092" tIns="20092" rIns="20092" bIns="20092" anchor="ctr"/>
          <a:lstStyle/>
          <a:p>
            <a:pPr>
              <a:defRPr sz="2200">
                <a:solidFill>
                  <a:schemeClr val="accent2">
                    <a:hueOff val="-2473793"/>
                    <a:satOff val="-50209"/>
                    <a:lumOff val="23543"/>
                  </a:schemeClr>
                </a:solidFill>
              </a:defRPr>
            </a:pPr>
            <a:endParaRPr sz="1160"/>
          </a:p>
        </p:txBody>
      </p:sp>
      <p:sp>
        <p:nvSpPr>
          <p:cNvPr id="121" name="color"/>
          <p:cNvSpPr/>
          <p:nvPr/>
        </p:nvSpPr>
        <p:spPr>
          <a:xfrm>
            <a:off x="6868035" y="1613959"/>
            <a:ext cx="458058"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color</a:t>
            </a:r>
          </a:p>
        </p:txBody>
      </p:sp>
      <p:sp>
        <p:nvSpPr>
          <p:cNvPr id="122" name="Rectangle"/>
          <p:cNvSpPr/>
          <p:nvPr/>
        </p:nvSpPr>
        <p:spPr>
          <a:xfrm>
            <a:off x="5440144" y="2442990"/>
            <a:ext cx="339635" cy="332461"/>
          </a:xfrm>
          <a:prstGeom prst="rect">
            <a:avLst/>
          </a:prstGeom>
          <a:solidFill>
            <a:srgbClr val="70AD47">
              <a:lumMod val="75000"/>
            </a:srgbClr>
          </a:solidFill>
          <a:ln w="3175">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ED7D31">
                    <a:hueOff val="-2473793"/>
                    <a:satOff val="-50209"/>
                    <a:lumOff val="23543"/>
                  </a:srgbClr>
                </a:solidFill>
              </a:defRPr>
            </a:pPr>
            <a:endParaRPr kumimoji="0" sz="1547" b="0" i="0" u="none" strike="noStrike" kern="0" cap="none" spc="0" normalizeH="0" baseline="0" noProof="0">
              <a:ln>
                <a:noFill/>
              </a:ln>
              <a:solidFill>
                <a:srgbClr val="70AD47">
                  <a:lumMod val="75000"/>
                </a:srgbClr>
              </a:solidFill>
              <a:effectLst/>
              <a:uLnTx/>
              <a:uFillTx/>
              <a:latin typeface="Calibri" panose="020F0502020204030204"/>
              <a:ea typeface=""/>
              <a:cs typeface=""/>
            </a:endParaRPr>
          </a:p>
        </p:txBody>
      </p:sp>
      <p:sp>
        <p:nvSpPr>
          <p:cNvPr id="123" name="Oval"/>
          <p:cNvSpPr/>
          <p:nvPr/>
        </p:nvSpPr>
        <p:spPr>
          <a:xfrm>
            <a:off x="5440144" y="2854445"/>
            <a:ext cx="339635" cy="332460"/>
          </a:xfrm>
          <a:prstGeom prst="ellipse">
            <a:avLst/>
          </a:prstGeom>
          <a:solidFill>
            <a:srgbClr val="70AD47">
              <a:lumMod val="75000"/>
            </a:srgbClr>
          </a:solidFill>
          <a:ln w="3175">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ED7D31">
                    <a:hueOff val="-2473793"/>
                    <a:satOff val="-50209"/>
                    <a:lumOff val="23543"/>
                  </a:srgbClr>
                </a:solidFill>
              </a:defRPr>
            </a:pPr>
            <a:endParaRPr kumimoji="0" sz="1547" b="0" i="0" u="none" strike="noStrike" kern="0" cap="none" spc="0" normalizeH="0" baseline="0" noProof="0">
              <a:ln>
                <a:noFill/>
              </a:ln>
              <a:solidFill>
                <a:srgbClr val="70AD47">
                  <a:lumMod val="75000"/>
                </a:srgbClr>
              </a:solidFill>
              <a:effectLst/>
              <a:uLnTx/>
              <a:uFillTx/>
              <a:latin typeface="Calibri" panose="020F0502020204030204"/>
              <a:ea typeface=""/>
              <a:cs typeface=""/>
            </a:endParaRPr>
          </a:p>
        </p:txBody>
      </p:sp>
      <p:sp>
        <p:nvSpPr>
          <p:cNvPr id="124" name="Oval"/>
          <p:cNvSpPr/>
          <p:nvPr/>
        </p:nvSpPr>
        <p:spPr>
          <a:xfrm>
            <a:off x="7808387" y="3302842"/>
            <a:ext cx="339635" cy="332461"/>
          </a:xfrm>
          <a:prstGeom prst="ellipse">
            <a:avLst/>
          </a:prstGeom>
          <a:ln w="25400">
            <a:solidFill>
              <a:srgbClr val="4472C4"/>
            </a:solidFill>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ED7D31">
                    <a:hueOff val="-2473793"/>
                    <a:satOff val="-50209"/>
                    <a:lumOff val="23543"/>
                  </a:srgbClr>
                </a:solidFill>
              </a:defRPr>
            </a:pPr>
            <a:endParaRPr kumimoji="0" sz="1547" b="0" i="0" u="none" strike="noStrike" kern="0" cap="none" spc="0" normalizeH="0" baseline="0" noProof="0">
              <a:ln>
                <a:noFill/>
              </a:ln>
              <a:solidFill>
                <a:srgbClr val="ED7D31">
                  <a:hueOff val="-2473793"/>
                  <a:satOff val="-50209"/>
                  <a:lumOff val="23543"/>
                </a:srgbClr>
              </a:solidFill>
              <a:effectLst/>
              <a:uLnTx/>
              <a:uFillTx/>
              <a:latin typeface="Calibri" panose="020F0502020204030204"/>
              <a:ea typeface=""/>
              <a:cs typeface=""/>
            </a:endParaRPr>
          </a:p>
        </p:txBody>
      </p:sp>
      <p:sp>
        <p:nvSpPr>
          <p:cNvPr id="125" name="Rectangle"/>
          <p:cNvSpPr/>
          <p:nvPr/>
        </p:nvSpPr>
        <p:spPr>
          <a:xfrm>
            <a:off x="6634773" y="1994249"/>
            <a:ext cx="339635" cy="332461"/>
          </a:xfrm>
          <a:prstGeom prst="rect">
            <a:avLst/>
          </a:prstGeom>
          <a:ln w="25400">
            <a:solidFill>
              <a:srgbClr val="4472C4"/>
            </a:solidFill>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ED7D31">
                    <a:hueOff val="-2473793"/>
                    <a:satOff val="-50209"/>
                    <a:lumOff val="23543"/>
                  </a:srgbClr>
                </a:solidFill>
              </a:defRPr>
            </a:pPr>
            <a:endParaRPr kumimoji="0" sz="1547" b="0" i="0" u="none" strike="noStrike" kern="0" cap="none" spc="0" normalizeH="0" baseline="0" noProof="0">
              <a:ln>
                <a:noFill/>
              </a:ln>
              <a:solidFill>
                <a:srgbClr val="ED7D31">
                  <a:hueOff val="-2473793"/>
                  <a:satOff val="-50209"/>
                  <a:lumOff val="23543"/>
                </a:srgbClr>
              </a:solidFill>
              <a:effectLst/>
              <a:uLnTx/>
              <a:uFillTx/>
              <a:latin typeface="Calibri" panose="020F0502020204030204"/>
              <a:ea typeface=""/>
              <a:cs typeface=""/>
            </a:endParaRPr>
          </a:p>
        </p:txBody>
      </p:sp>
      <p:sp>
        <p:nvSpPr>
          <p:cNvPr id="126" name="Oval"/>
          <p:cNvSpPr/>
          <p:nvPr/>
        </p:nvSpPr>
        <p:spPr>
          <a:xfrm>
            <a:off x="7808387" y="2442990"/>
            <a:ext cx="339635" cy="332461"/>
          </a:xfrm>
          <a:prstGeom prst="ellipse">
            <a:avLst/>
          </a:prstGeom>
          <a:ln w="25400">
            <a:solidFill>
              <a:srgbClr val="4472C4"/>
            </a:solidFill>
            <a:custDash>
              <a:ds d="600000" sp="600000"/>
            </a:custDash>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ED7D31">
                    <a:hueOff val="-2473793"/>
                    <a:satOff val="-50209"/>
                    <a:lumOff val="23543"/>
                  </a:srgbClr>
                </a:solidFill>
              </a:defRPr>
            </a:pPr>
            <a:endParaRPr kumimoji="0" sz="1547" b="0" i="0" u="none" strike="noStrike" kern="0" cap="none" spc="0" normalizeH="0" baseline="0" noProof="0">
              <a:ln>
                <a:noFill/>
              </a:ln>
              <a:solidFill>
                <a:srgbClr val="ED7D31">
                  <a:hueOff val="-2473793"/>
                  <a:satOff val="-50209"/>
                  <a:lumOff val="23543"/>
                </a:srgbClr>
              </a:solidFill>
              <a:effectLst/>
              <a:uLnTx/>
              <a:uFillTx/>
              <a:latin typeface="Calibri" panose="020F0502020204030204"/>
              <a:ea typeface=""/>
              <a:cs typeface=""/>
            </a:endParaRPr>
          </a:p>
        </p:txBody>
      </p:sp>
      <p:sp>
        <p:nvSpPr>
          <p:cNvPr id="127" name="Oval"/>
          <p:cNvSpPr/>
          <p:nvPr/>
        </p:nvSpPr>
        <p:spPr>
          <a:xfrm>
            <a:off x="7808387" y="2854445"/>
            <a:ext cx="339635" cy="332460"/>
          </a:xfrm>
          <a:prstGeom prst="ellipse">
            <a:avLst/>
          </a:prstGeom>
          <a:ln w="25400" cap="rnd">
            <a:solidFill>
              <a:srgbClr val="4472C4"/>
            </a:solidFill>
            <a:custDash>
              <a:ds d="100000" sp="200000"/>
            </a:custDash>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ED7D31">
                    <a:hueOff val="-2473793"/>
                    <a:satOff val="-50209"/>
                    <a:lumOff val="23543"/>
                  </a:srgbClr>
                </a:solidFill>
              </a:defRPr>
            </a:pPr>
            <a:endParaRPr kumimoji="0" sz="1547" b="0" i="0" u="none" strike="noStrike" kern="0" cap="none" spc="0" normalizeH="0" baseline="0" noProof="0">
              <a:ln>
                <a:noFill/>
              </a:ln>
              <a:solidFill>
                <a:srgbClr val="ED7D31">
                  <a:hueOff val="-2473793"/>
                  <a:satOff val="-50209"/>
                  <a:lumOff val="23543"/>
                </a:srgbClr>
              </a:solidFill>
              <a:effectLst/>
              <a:uLnTx/>
              <a:uFillTx/>
              <a:latin typeface="Calibri" panose="020F0502020204030204"/>
              <a:ea typeface=""/>
              <a:cs typeface=""/>
            </a:endParaRPr>
          </a:p>
        </p:txBody>
      </p:sp>
      <p:sp>
        <p:nvSpPr>
          <p:cNvPr id="128" name="Oval"/>
          <p:cNvSpPr/>
          <p:nvPr/>
        </p:nvSpPr>
        <p:spPr>
          <a:xfrm>
            <a:off x="7808387" y="1985484"/>
            <a:ext cx="339635" cy="332461"/>
          </a:xfrm>
          <a:prstGeom prst="ellipse">
            <a:avLst/>
          </a:prstGeom>
          <a:solidFill>
            <a:srgbClr val="4472C4"/>
          </a:solidFill>
          <a:ln w="3175">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ED7D31">
                    <a:hueOff val="-2473793"/>
                    <a:satOff val="-50209"/>
                    <a:lumOff val="23543"/>
                  </a:srgbClr>
                </a:solidFill>
              </a:defRPr>
            </a:pPr>
            <a:endParaRPr kumimoji="0" sz="1547" b="0" i="0" u="none" strike="noStrike" kern="0" cap="none" spc="0" normalizeH="0" baseline="0" noProof="0">
              <a:ln>
                <a:noFill/>
              </a:ln>
              <a:solidFill>
                <a:srgbClr val="ED7D31">
                  <a:hueOff val="-2473793"/>
                  <a:satOff val="-50209"/>
                  <a:lumOff val="23543"/>
                </a:srgbClr>
              </a:solidFill>
              <a:effectLst/>
              <a:uLnTx/>
              <a:uFillTx/>
              <a:latin typeface="Calibri" panose="020F0502020204030204"/>
              <a:ea typeface=""/>
              <a:cs typeface=""/>
            </a:endParaRPr>
          </a:p>
        </p:txBody>
      </p:sp>
      <p:sp>
        <p:nvSpPr>
          <p:cNvPr id="129" name="Rectangle"/>
          <p:cNvSpPr/>
          <p:nvPr/>
        </p:nvSpPr>
        <p:spPr>
          <a:xfrm>
            <a:off x="6634773" y="2442990"/>
            <a:ext cx="339635" cy="332461"/>
          </a:xfrm>
          <a:prstGeom prst="rect">
            <a:avLst/>
          </a:prstGeom>
          <a:noFill/>
          <a:ln w="25400">
            <a:solidFill>
              <a:srgbClr val="70AD47">
                <a:lumMod val="75000"/>
              </a:srgbClr>
            </a:solidFill>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ED7D31">
                    <a:hueOff val="-2473793"/>
                    <a:satOff val="-50209"/>
                    <a:lumOff val="23543"/>
                  </a:srgbClr>
                </a:solidFill>
              </a:defRPr>
            </a:pPr>
            <a:endParaRPr kumimoji="0" sz="1547" b="0" i="0" u="none" strike="noStrike" kern="0" cap="none" spc="0" normalizeH="0" baseline="0" noProof="0">
              <a:ln>
                <a:noFill/>
              </a:ln>
              <a:solidFill>
                <a:srgbClr val="ED7D31">
                  <a:hueOff val="-2473793"/>
                  <a:satOff val="-50209"/>
                  <a:lumOff val="23543"/>
                </a:srgbClr>
              </a:solidFill>
              <a:effectLst/>
              <a:uLnTx/>
              <a:uFillTx/>
              <a:latin typeface="Calibri" panose="020F0502020204030204"/>
              <a:ea typeface=""/>
              <a:cs typeface=""/>
            </a:endParaRPr>
          </a:p>
        </p:txBody>
      </p:sp>
      <p:sp>
        <p:nvSpPr>
          <p:cNvPr id="130" name="Rectangle"/>
          <p:cNvSpPr/>
          <p:nvPr/>
        </p:nvSpPr>
        <p:spPr>
          <a:xfrm>
            <a:off x="6634773" y="2854445"/>
            <a:ext cx="339635" cy="332460"/>
          </a:xfrm>
          <a:prstGeom prst="rect">
            <a:avLst/>
          </a:prstGeom>
          <a:ln w="25400">
            <a:solidFill>
              <a:srgbClr val="FF0000"/>
            </a:solidFill>
            <a:miter lim="400000"/>
          </a:ln>
          <a:effectLst>
            <a:outerShdw blurRad="25400" dist="12700" dir="5400000" rotWithShape="0">
              <a:srgbClr val="000000">
                <a:alpha val="50000"/>
              </a:srgbClr>
            </a:outerShdw>
          </a:effectLst>
        </p:spPr>
        <p:txBody>
          <a:bodyPr lIns="26789" tIns="26789" rIns="26789" bIns="26789" anchor="ctr"/>
          <a:lstStyle/>
          <a:p>
            <a:pPr algn="l" eaLnBrk="1" fontAlgn="auto" hangingPunct="1">
              <a:spcBef>
                <a:spcPts val="0"/>
              </a:spcBef>
              <a:spcAft>
                <a:spcPts val="0"/>
              </a:spcAft>
              <a:defRPr sz="2200">
                <a:solidFill>
                  <a:srgbClr val="ED7D31">
                    <a:hueOff val="-2473793"/>
                    <a:satOff val="-50209"/>
                    <a:lumOff val="23543"/>
                  </a:srgbClr>
                </a:solidFill>
              </a:defRPr>
            </a:pPr>
            <a:endParaRPr sz="1547">
              <a:solidFill>
                <a:srgbClr val="ED7D31">
                  <a:hueOff val="-2473793"/>
                  <a:satOff val="-50209"/>
                  <a:lumOff val="23543"/>
                </a:srgbClr>
              </a:solidFill>
              <a:latin typeface="Calibri" panose="020F0502020204030204"/>
              <a:ea typeface=""/>
              <a:cs typeface=""/>
            </a:endParaRPr>
          </a:p>
        </p:txBody>
      </p:sp>
      <p:sp>
        <p:nvSpPr>
          <p:cNvPr id="131" name="Rectangle"/>
          <p:cNvSpPr/>
          <p:nvPr/>
        </p:nvSpPr>
        <p:spPr>
          <a:xfrm>
            <a:off x="6634773" y="3289655"/>
            <a:ext cx="339635" cy="332461"/>
          </a:xfrm>
          <a:prstGeom prst="rect">
            <a:avLst/>
          </a:prstGeom>
          <a:ln w="25400">
            <a:solidFill>
              <a:srgbClr val="B14AFF"/>
            </a:solidFill>
            <a:miter lim="400000"/>
          </a:ln>
          <a:effectLst>
            <a:outerShdw blurRad="25400" dist="12700" dir="5400000" rotWithShape="0">
              <a:srgbClr val="000000">
                <a:alpha val="50000"/>
              </a:srgbClr>
            </a:outerShdw>
          </a:effectLst>
        </p:spPr>
        <p:txBody>
          <a:bodyPr lIns="26789" tIns="26789" rIns="26789" bIns="26789" anchor="ctr"/>
          <a:lstStyle/>
          <a:p>
            <a:pPr algn="l" eaLnBrk="1" fontAlgn="auto" hangingPunct="1">
              <a:spcBef>
                <a:spcPts val="0"/>
              </a:spcBef>
              <a:spcAft>
                <a:spcPts val="0"/>
              </a:spcAft>
              <a:defRPr sz="2200">
                <a:solidFill>
                  <a:srgbClr val="ED7D31">
                    <a:hueOff val="-2473793"/>
                    <a:satOff val="-50209"/>
                    <a:lumOff val="23543"/>
                  </a:srgbClr>
                </a:solidFill>
              </a:defRPr>
            </a:pPr>
            <a:endParaRPr sz="1547">
              <a:solidFill>
                <a:srgbClr val="ED7D31">
                  <a:hueOff val="-2473793"/>
                  <a:satOff val="-50209"/>
                  <a:lumOff val="23543"/>
                </a:srgbClr>
              </a:solidFill>
              <a:latin typeface="Calibri" panose="020F0502020204030204"/>
              <a:ea typeface=""/>
              <a:cs typeface=""/>
            </a:endParaRPr>
          </a:p>
        </p:txBody>
      </p:sp>
      <p:sp>
        <p:nvSpPr>
          <p:cNvPr id="132" name="Triangle"/>
          <p:cNvSpPr/>
          <p:nvPr/>
        </p:nvSpPr>
        <p:spPr>
          <a:xfrm>
            <a:off x="5441928" y="1983680"/>
            <a:ext cx="336067" cy="33606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70AD47">
              <a:lumMod val="75000"/>
            </a:srgbClr>
          </a:solidFill>
          <a:ln w="3175">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FFFFFF"/>
                </a:solidFill>
              </a:defRPr>
            </a:pPr>
            <a:endParaRPr kumimoji="0" sz="1547" b="0" i="0" u="none" strike="noStrike" kern="0" cap="none" spc="0" normalizeH="0" baseline="0" noProof="0">
              <a:ln>
                <a:noFill/>
              </a:ln>
              <a:solidFill>
                <a:srgbClr val="70AD47">
                  <a:lumMod val="75000"/>
                </a:srgbClr>
              </a:solidFill>
              <a:effectLst/>
              <a:uLnTx/>
              <a:uFillTx/>
              <a:latin typeface="Calibri" panose="020F0502020204030204"/>
              <a:ea typeface=""/>
              <a:cs typeface=""/>
            </a:endParaRPr>
          </a:p>
        </p:txBody>
      </p:sp>
      <p:sp>
        <p:nvSpPr>
          <p:cNvPr id="133" name="Star"/>
          <p:cNvSpPr/>
          <p:nvPr/>
        </p:nvSpPr>
        <p:spPr>
          <a:xfrm>
            <a:off x="5410200" y="3265901"/>
            <a:ext cx="399523" cy="379969"/>
          </a:xfrm>
          <a:prstGeom prst="star5">
            <a:avLst>
              <a:gd name="adj" fmla="val 19297"/>
              <a:gd name="hf" fmla="val 105146"/>
              <a:gd name="vf" fmla="val 110557"/>
            </a:avLst>
          </a:prstGeom>
          <a:solidFill>
            <a:srgbClr val="70AD47">
              <a:lumMod val="75000"/>
            </a:srgbClr>
          </a:solidFill>
          <a:ln w="3175">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FFFFFF"/>
                </a:solidFill>
              </a:defRPr>
            </a:pPr>
            <a:endParaRPr kumimoji="0" sz="1547" b="0" i="0" u="none" strike="noStrike" kern="0" cap="none" spc="0" normalizeH="0" baseline="0" noProof="0">
              <a:ln>
                <a:noFill/>
              </a:ln>
              <a:solidFill>
                <a:srgbClr val="70AD47">
                  <a:lumMod val="75000"/>
                </a:srgbClr>
              </a:solidFill>
              <a:effectLst/>
              <a:uLnTx/>
              <a:uFillTx/>
              <a:latin typeface="Calibri" panose="020F0502020204030204"/>
              <a:ea typeface=""/>
              <a:cs typeface=""/>
            </a:endParaRPr>
          </a:p>
        </p:txBody>
      </p:sp>
      <p:sp>
        <p:nvSpPr>
          <p:cNvPr id="134" name="triangle"/>
          <p:cNvSpPr/>
          <p:nvPr/>
        </p:nvSpPr>
        <p:spPr>
          <a:xfrm>
            <a:off x="5872278" y="2043979"/>
            <a:ext cx="655228"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triangle</a:t>
            </a:r>
          </a:p>
        </p:txBody>
      </p:sp>
      <p:sp>
        <p:nvSpPr>
          <p:cNvPr id="135" name="shape"/>
          <p:cNvSpPr/>
          <p:nvPr/>
        </p:nvSpPr>
        <p:spPr>
          <a:xfrm>
            <a:off x="5656587" y="1627031"/>
            <a:ext cx="541414"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shape</a:t>
            </a:r>
          </a:p>
        </p:txBody>
      </p:sp>
      <p:sp>
        <p:nvSpPr>
          <p:cNvPr id="136" name="square"/>
          <p:cNvSpPr/>
          <p:nvPr/>
        </p:nvSpPr>
        <p:spPr>
          <a:xfrm>
            <a:off x="5872278" y="2474000"/>
            <a:ext cx="603932"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square</a:t>
            </a:r>
          </a:p>
        </p:txBody>
      </p:sp>
      <p:sp>
        <p:nvSpPr>
          <p:cNvPr id="137" name="circle"/>
          <p:cNvSpPr/>
          <p:nvPr/>
        </p:nvSpPr>
        <p:spPr>
          <a:xfrm>
            <a:off x="5872278" y="2885454"/>
            <a:ext cx="486912"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circle</a:t>
            </a:r>
          </a:p>
        </p:txBody>
      </p:sp>
      <p:sp>
        <p:nvSpPr>
          <p:cNvPr id="138" name="star"/>
          <p:cNvSpPr/>
          <p:nvPr/>
        </p:nvSpPr>
        <p:spPr>
          <a:xfrm>
            <a:off x="5872278" y="3324438"/>
            <a:ext cx="365084"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dirty="0">
                <a:ln>
                  <a:noFill/>
                </a:ln>
                <a:solidFill>
                  <a:prstClr val="black"/>
                </a:solidFill>
                <a:effectLst/>
                <a:uLnTx/>
                <a:uFillTx/>
                <a:latin typeface="Roboto Regular"/>
                <a:ea typeface="Roboto Regular"/>
                <a:cs typeface="Roboto Regular"/>
                <a:sym typeface="Roboto Regular"/>
              </a:rPr>
              <a:t>star</a:t>
            </a:r>
          </a:p>
        </p:txBody>
      </p:sp>
      <p:sp>
        <p:nvSpPr>
          <p:cNvPr id="139" name="blue"/>
          <p:cNvSpPr/>
          <p:nvPr/>
        </p:nvSpPr>
        <p:spPr>
          <a:xfrm>
            <a:off x="7060923" y="2025259"/>
            <a:ext cx="393938"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blue</a:t>
            </a:r>
          </a:p>
        </p:txBody>
      </p:sp>
      <p:sp>
        <p:nvSpPr>
          <p:cNvPr id="140" name="green"/>
          <p:cNvSpPr/>
          <p:nvPr/>
        </p:nvSpPr>
        <p:spPr>
          <a:xfrm>
            <a:off x="7060922" y="2474000"/>
            <a:ext cx="507752"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green</a:t>
            </a:r>
          </a:p>
        </p:txBody>
      </p:sp>
      <p:sp>
        <p:nvSpPr>
          <p:cNvPr id="141" name="red"/>
          <p:cNvSpPr/>
          <p:nvPr/>
        </p:nvSpPr>
        <p:spPr>
          <a:xfrm>
            <a:off x="7059926" y="2885454"/>
            <a:ext cx="312185"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red</a:t>
            </a:r>
          </a:p>
        </p:txBody>
      </p:sp>
      <p:sp>
        <p:nvSpPr>
          <p:cNvPr id="142" name="purple"/>
          <p:cNvSpPr/>
          <p:nvPr/>
        </p:nvSpPr>
        <p:spPr>
          <a:xfrm>
            <a:off x="7059926" y="3320664"/>
            <a:ext cx="555842"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purple</a:t>
            </a:r>
          </a:p>
        </p:txBody>
      </p:sp>
      <p:sp>
        <p:nvSpPr>
          <p:cNvPr id="143" name="style"/>
          <p:cNvSpPr/>
          <p:nvPr/>
        </p:nvSpPr>
        <p:spPr>
          <a:xfrm>
            <a:off x="7994159" y="1600200"/>
            <a:ext cx="430807"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style</a:t>
            </a:r>
          </a:p>
        </p:txBody>
      </p:sp>
      <p:sp>
        <p:nvSpPr>
          <p:cNvPr id="144" name="filled"/>
          <p:cNvSpPr/>
          <p:nvPr/>
        </p:nvSpPr>
        <p:spPr>
          <a:xfrm>
            <a:off x="8211855" y="2016492"/>
            <a:ext cx="443631"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filled</a:t>
            </a:r>
          </a:p>
        </p:txBody>
      </p:sp>
      <p:sp>
        <p:nvSpPr>
          <p:cNvPr id="145" name="dashed"/>
          <p:cNvSpPr/>
          <p:nvPr/>
        </p:nvSpPr>
        <p:spPr>
          <a:xfrm>
            <a:off x="8211856" y="2474000"/>
            <a:ext cx="642404"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dashed</a:t>
            </a:r>
          </a:p>
        </p:txBody>
      </p:sp>
      <p:sp>
        <p:nvSpPr>
          <p:cNvPr id="146" name="dotted"/>
          <p:cNvSpPr/>
          <p:nvPr/>
        </p:nvSpPr>
        <p:spPr>
          <a:xfrm>
            <a:off x="8211856" y="2885454"/>
            <a:ext cx="573474"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dotted</a:t>
            </a:r>
          </a:p>
        </p:txBody>
      </p:sp>
      <p:sp>
        <p:nvSpPr>
          <p:cNvPr id="147" name="solid"/>
          <p:cNvSpPr/>
          <p:nvPr/>
        </p:nvSpPr>
        <p:spPr>
          <a:xfrm>
            <a:off x="8211856" y="3320664"/>
            <a:ext cx="437219"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solid</a:t>
            </a:r>
          </a:p>
        </p:txBody>
      </p:sp>
    </p:spTree>
    <p:extLst>
      <p:ext uri="{BB962C8B-B14F-4D97-AF65-F5344CB8AC3E}">
        <p14:creationId xmlns:p14="http://schemas.microsoft.com/office/powerpoint/2010/main" val="87917934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 &amp; Talk</a:t>
            </a:r>
            <a:endParaRPr lang="en-US" dirty="0"/>
          </a:p>
        </p:txBody>
      </p:sp>
      <p:sp>
        <p:nvSpPr>
          <p:cNvPr id="4" name="Footer Placeholder 3"/>
          <p:cNvSpPr>
            <a:spLocks noGrp="1"/>
          </p:cNvSpPr>
          <p:nvPr>
            <p:ph type="ftr" sz="quarter" idx="11"/>
          </p:nvPr>
        </p:nvSpPr>
        <p:spPr/>
        <p:txBody>
          <a:bodyPr/>
          <a:lstStyle/>
          <a:p>
            <a:pPr>
              <a:defRPr/>
            </a:pPr>
            <a:r>
              <a:rPr lang="en-US" dirty="0"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79</a:t>
            </a:fld>
            <a:endParaRPr lang="en-US"/>
          </a:p>
        </p:txBody>
      </p:sp>
      <p:sp>
        <p:nvSpPr>
          <p:cNvPr id="6" name="Content Placeholder 5"/>
          <p:cNvSpPr txBox="1">
            <a:spLocks noGrp="1"/>
          </p:cNvSpPr>
          <p:nvPr>
            <p:ph idx="1"/>
          </p:nvPr>
        </p:nvSpPr>
        <p:spPr>
          <a:xfrm>
            <a:off x="0" y="1143000"/>
            <a:ext cx="5105400" cy="4450449"/>
          </a:xfrm>
          <a:prstGeom prst="rect">
            <a:avLst/>
          </a:prstGeom>
          <a:noFill/>
        </p:spPr>
        <p:txBody>
          <a:bodyPr wrap="square" rtlCol="0">
            <a:spAutoFit/>
          </a:bodyPr>
          <a:lstStyle/>
          <a:p>
            <a:pPr marL="285750" indent="-285750">
              <a:buFont typeface="Arial" charset="0"/>
              <a:buChar char="•"/>
            </a:pPr>
            <a:r>
              <a:rPr lang="en-US" sz="2400" dirty="0" smtClean="0"/>
              <a:t>Task (G)</a:t>
            </a:r>
            <a:endParaRPr lang="en-US" sz="2400" dirty="0"/>
          </a:p>
          <a:p>
            <a:pPr marL="742950" lvl="1" indent="-285750">
              <a:buFont typeface="Arial" charset="0"/>
              <a:buChar char="•"/>
            </a:pPr>
            <a:r>
              <a:rPr lang="en-US" dirty="0" smtClean="0"/>
              <a:t>Inquire pair of attributes</a:t>
            </a:r>
          </a:p>
          <a:p>
            <a:pPr marL="742950" lvl="1" indent="-285750">
              <a:buFont typeface="Arial" charset="0"/>
              <a:buChar char="•"/>
            </a:pPr>
            <a:r>
              <a:rPr lang="en-US" dirty="0" smtClean="0"/>
              <a:t>(color, shape), (shape, color)</a:t>
            </a:r>
          </a:p>
          <a:p>
            <a:pPr marL="285750" indent="-285750">
              <a:buFont typeface="Arial" charset="0"/>
              <a:buChar char="•"/>
            </a:pPr>
            <a:endParaRPr lang="en-US" sz="2400" dirty="0" smtClean="0"/>
          </a:p>
          <a:p>
            <a:pPr marL="285750" indent="-285750">
              <a:buFont typeface="Arial" charset="0"/>
              <a:buChar char="•"/>
            </a:pPr>
            <a:r>
              <a:rPr lang="en-US" sz="2400" dirty="0" smtClean="0"/>
              <a:t>Talk</a:t>
            </a:r>
          </a:p>
          <a:p>
            <a:pPr marL="742950" lvl="1" indent="-285750">
              <a:buFont typeface="Arial" charset="0"/>
              <a:buChar char="•"/>
            </a:pPr>
            <a:r>
              <a:rPr lang="en-US" dirty="0" smtClean="0"/>
              <a:t>Single token per round</a:t>
            </a:r>
          </a:p>
          <a:p>
            <a:pPr marL="742950" lvl="1" indent="-285750">
              <a:buFont typeface="Arial" charset="0"/>
              <a:buChar char="•"/>
            </a:pPr>
            <a:r>
              <a:rPr lang="en-US" dirty="0" smtClean="0"/>
              <a:t>Two rounds</a:t>
            </a:r>
          </a:p>
          <a:p>
            <a:pPr marL="742950" lvl="1" indent="-285750">
              <a:buFont typeface="Arial" charset="0"/>
              <a:buChar char="•"/>
            </a:pPr>
            <a:endParaRPr lang="en-US" sz="2400" dirty="0" smtClean="0"/>
          </a:p>
          <a:p>
            <a:pPr marL="285750" indent="-285750">
              <a:buFont typeface="Arial" charset="0"/>
              <a:buChar char="•"/>
            </a:pPr>
            <a:r>
              <a:rPr lang="en-US" sz="2400" dirty="0" smtClean="0"/>
              <a:t>Q-bot guesses a pair</a:t>
            </a:r>
          </a:p>
          <a:p>
            <a:pPr marL="742950" lvl="1" indent="-285750">
              <a:buFont typeface="Arial" charset="0"/>
              <a:buChar char="•"/>
            </a:pPr>
            <a:r>
              <a:rPr lang="en-US" dirty="0" smtClean="0"/>
              <a:t>Reward : +1 / -1</a:t>
            </a:r>
          </a:p>
          <a:p>
            <a:pPr marL="742950" lvl="1" indent="-285750">
              <a:buFont typeface="Arial" charset="0"/>
              <a:buChar char="•"/>
            </a:pPr>
            <a:r>
              <a:rPr lang="en-US" dirty="0" smtClean="0"/>
              <a:t>Prediction order matters!</a:t>
            </a:r>
            <a:endParaRPr lang="en-US" dirty="0"/>
          </a:p>
        </p:txBody>
      </p:sp>
      <p:grpSp>
        <p:nvGrpSpPr>
          <p:cNvPr id="43" name="Group 42"/>
          <p:cNvGrpSpPr/>
          <p:nvPr/>
        </p:nvGrpSpPr>
        <p:grpSpPr>
          <a:xfrm>
            <a:off x="5301972" y="2416907"/>
            <a:ext cx="1740807" cy="1576988"/>
            <a:chOff x="7687554" y="2416907"/>
            <a:chExt cx="1740807" cy="1576988"/>
          </a:xfrm>
        </p:grpSpPr>
        <p:sp>
          <p:nvSpPr>
            <p:cNvPr id="44" name="Rounded Rectangle 43"/>
            <p:cNvSpPr/>
            <p:nvPr/>
          </p:nvSpPr>
          <p:spPr>
            <a:xfrm>
              <a:off x="7687554" y="2416907"/>
              <a:ext cx="770910" cy="413978"/>
            </a:xfrm>
            <a:prstGeom prst="roundRect">
              <a:avLst/>
            </a:prstGeom>
            <a:solidFill>
              <a:srgbClr val="CCD4A8"/>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Q1: Y</a:t>
              </a:r>
            </a:p>
          </p:txBody>
        </p:sp>
        <p:sp>
          <p:nvSpPr>
            <p:cNvPr id="45" name="Rounded Rectangle 44"/>
            <p:cNvSpPr/>
            <p:nvPr/>
          </p:nvSpPr>
          <p:spPr>
            <a:xfrm>
              <a:off x="7687554" y="3175800"/>
              <a:ext cx="770910" cy="413978"/>
            </a:xfrm>
            <a:prstGeom prst="roundRect">
              <a:avLst/>
            </a:prstGeom>
            <a:solidFill>
              <a:srgbClr val="CCD4A8"/>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Q2: Z</a:t>
              </a:r>
            </a:p>
          </p:txBody>
        </p:sp>
        <p:sp>
          <p:nvSpPr>
            <p:cNvPr id="46" name="Rounded Rectangle 45"/>
            <p:cNvSpPr/>
            <p:nvPr/>
          </p:nvSpPr>
          <p:spPr>
            <a:xfrm>
              <a:off x="8657451" y="2821024"/>
              <a:ext cx="770910" cy="413978"/>
            </a:xfrm>
            <a:prstGeom prst="roundRect">
              <a:avLst/>
            </a:prstGeom>
            <a:solidFill>
              <a:srgbClr val="D5A5A3"/>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A1: 2</a:t>
              </a:r>
            </a:p>
          </p:txBody>
        </p:sp>
        <p:sp>
          <p:nvSpPr>
            <p:cNvPr id="47" name="Rounded Rectangle 46"/>
            <p:cNvSpPr/>
            <p:nvPr/>
          </p:nvSpPr>
          <p:spPr>
            <a:xfrm>
              <a:off x="8657451" y="3579917"/>
              <a:ext cx="770910" cy="413978"/>
            </a:xfrm>
            <a:prstGeom prst="roundRect">
              <a:avLst/>
            </a:prstGeom>
            <a:solidFill>
              <a:srgbClr val="D5A5A3"/>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A2: 3</a:t>
              </a:r>
            </a:p>
          </p:txBody>
        </p:sp>
      </p:grpSp>
      <p:grpSp>
        <p:nvGrpSpPr>
          <p:cNvPr id="48" name="Group 47"/>
          <p:cNvGrpSpPr/>
          <p:nvPr/>
        </p:nvGrpSpPr>
        <p:grpSpPr>
          <a:xfrm>
            <a:off x="4946116" y="4053395"/>
            <a:ext cx="2651506" cy="469389"/>
            <a:chOff x="7331698" y="4053395"/>
            <a:chExt cx="2651506" cy="469389"/>
          </a:xfrm>
        </p:grpSpPr>
        <p:cxnSp>
          <p:nvCxnSpPr>
            <p:cNvPr id="49" name="Straight Connector 48"/>
            <p:cNvCxnSpPr/>
            <p:nvPr/>
          </p:nvCxnSpPr>
          <p:spPr>
            <a:xfrm>
              <a:off x="7331698" y="4053395"/>
              <a:ext cx="2651506" cy="4901"/>
            </a:xfrm>
            <a:prstGeom prst="line">
              <a:avLst/>
            </a:prstGeom>
            <a:noFill/>
            <a:ln w="25400" cap="flat" cmpd="sng" algn="ctr">
              <a:solidFill>
                <a:sysClr val="windowText" lastClr="000000"/>
              </a:solidFill>
              <a:prstDash val="sysDot"/>
              <a:miter lim="800000"/>
            </a:ln>
            <a:effectLst/>
          </p:spPr>
        </p:cxnSp>
        <p:sp>
          <p:nvSpPr>
            <p:cNvPr id="50" name="Rounded Rectangle 49"/>
            <p:cNvSpPr/>
            <p:nvPr/>
          </p:nvSpPr>
          <p:spPr>
            <a:xfrm>
              <a:off x="7423193" y="4108806"/>
              <a:ext cx="2468516" cy="413978"/>
            </a:xfrm>
            <a:prstGeom prst="roundRect">
              <a:avLst/>
            </a:prstGeom>
            <a:solidFill>
              <a:srgbClr val="CCD4A8"/>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Guess: (purple, square)</a:t>
              </a:r>
            </a:p>
          </p:txBody>
        </p:sp>
      </p:grpSp>
      <p:grpSp>
        <p:nvGrpSpPr>
          <p:cNvPr id="51" name="Group 50"/>
          <p:cNvGrpSpPr/>
          <p:nvPr/>
        </p:nvGrpSpPr>
        <p:grpSpPr>
          <a:xfrm>
            <a:off x="3691233" y="1767869"/>
            <a:ext cx="5528967" cy="1476320"/>
            <a:chOff x="6076815" y="1767869"/>
            <a:chExt cx="5528967" cy="1476320"/>
          </a:xfrm>
        </p:grpSpPr>
        <p:sp>
          <p:nvSpPr>
            <p:cNvPr id="52" name="Rectangle 51"/>
            <p:cNvSpPr/>
            <p:nvPr/>
          </p:nvSpPr>
          <p:spPr>
            <a:xfrm>
              <a:off x="6076815" y="2597858"/>
              <a:ext cx="1448795" cy="646331"/>
            </a:xfrm>
            <a:prstGeom prst="rect">
              <a:avLst/>
            </a:prstGeom>
          </p:spPr>
          <p:txBody>
            <a:bodyPr wrap="none">
              <a:spAutoFit/>
            </a:bodyPr>
            <a:lstStyle/>
            <a:p>
              <a:pPr eaLnBrk="1" fontAlgn="auto" hangingPunct="1">
                <a:spcBef>
                  <a:spcPts val="0"/>
                </a:spcBef>
                <a:spcAft>
                  <a:spcPts val="0"/>
                </a:spcAft>
              </a:pPr>
              <a:r>
                <a:rPr lang="en-US" sz="1800" dirty="0" smtClean="0">
                  <a:solidFill>
                    <a:prstClr val="black"/>
                  </a:solidFill>
                  <a:latin typeface="Calibri" panose="020F0502020204030204"/>
                  <a:ea typeface=""/>
                  <a:cs typeface=""/>
                </a:rPr>
                <a:t>Task</a:t>
              </a:r>
            </a:p>
            <a:p>
              <a:pPr eaLnBrk="1" fontAlgn="auto" hangingPunct="1">
                <a:spcBef>
                  <a:spcPts val="0"/>
                </a:spcBef>
                <a:spcAft>
                  <a:spcPts val="0"/>
                </a:spcAft>
              </a:pPr>
              <a:r>
                <a:rPr lang="en-US" sz="1800" dirty="0" smtClean="0">
                  <a:solidFill>
                    <a:prstClr val="black"/>
                  </a:solidFill>
                  <a:latin typeface="Calibri" panose="020F0502020204030204"/>
                  <a:ea typeface=""/>
                  <a:cs typeface=""/>
                </a:rPr>
                <a:t>(color, shape)</a:t>
              </a:r>
              <a:endParaRPr lang="en-US" sz="1800" dirty="0">
                <a:solidFill>
                  <a:prstClr val="black"/>
                </a:solidFill>
                <a:latin typeface="Calibri" panose="020F0502020204030204"/>
                <a:ea typeface=""/>
                <a:cs typeface=""/>
              </a:endParaRPr>
            </a:p>
          </p:txBody>
        </p:sp>
        <p:sp>
          <p:nvSpPr>
            <p:cNvPr id="53" name="Rectangle 52"/>
            <p:cNvSpPr/>
            <p:nvPr/>
          </p:nvSpPr>
          <p:spPr>
            <a:xfrm>
              <a:off x="9341829" y="1767869"/>
              <a:ext cx="2263953" cy="646331"/>
            </a:xfrm>
            <a:prstGeom prst="rect">
              <a:avLst/>
            </a:prstGeom>
          </p:spPr>
          <p:txBody>
            <a:bodyPr wrap="none">
              <a:spAutoFit/>
            </a:bodyPr>
            <a:lstStyle/>
            <a:p>
              <a:pPr eaLnBrk="1" fontAlgn="auto" hangingPunct="1">
                <a:spcBef>
                  <a:spcPts val="0"/>
                </a:spcBef>
                <a:spcAft>
                  <a:spcPts val="0"/>
                </a:spcAft>
              </a:pPr>
              <a:r>
                <a:rPr lang="en-US" sz="1800" dirty="0" smtClean="0">
                  <a:solidFill>
                    <a:prstClr val="black"/>
                  </a:solidFill>
                  <a:latin typeface="Calibri" panose="020F0502020204030204"/>
                  <a:ea typeface=""/>
                  <a:cs typeface=""/>
                </a:rPr>
                <a:t>Instance</a:t>
              </a:r>
            </a:p>
            <a:p>
              <a:pPr algn="l" eaLnBrk="1" fontAlgn="auto" hangingPunct="1">
                <a:spcBef>
                  <a:spcPts val="0"/>
                </a:spcBef>
                <a:spcAft>
                  <a:spcPts val="0"/>
                </a:spcAft>
              </a:pPr>
              <a:r>
                <a:rPr lang="en-US" sz="1800" dirty="0" smtClean="0">
                  <a:solidFill>
                    <a:prstClr val="black"/>
                  </a:solidFill>
                  <a:latin typeface="Calibri" panose="020F0502020204030204"/>
                  <a:ea typeface=""/>
                  <a:cs typeface=""/>
                </a:rPr>
                <a:t>(purple, square, filled)</a:t>
              </a:r>
              <a:endParaRPr lang="en-US" sz="1800" dirty="0">
                <a:solidFill>
                  <a:prstClr val="black"/>
                </a:solidFill>
                <a:latin typeface="Calibri" panose="020F0502020204030204"/>
                <a:ea typeface=""/>
                <a:cs typeface=""/>
              </a:endParaRPr>
            </a:p>
          </p:txBody>
        </p:sp>
        <p:sp>
          <p:nvSpPr>
            <p:cNvPr id="54" name="Rectangle"/>
            <p:cNvSpPr/>
            <p:nvPr/>
          </p:nvSpPr>
          <p:spPr>
            <a:xfrm>
              <a:off x="10181337" y="2438412"/>
              <a:ext cx="584938" cy="549837"/>
            </a:xfrm>
            <a:prstGeom prst="rect">
              <a:avLst/>
            </a:prstGeom>
            <a:solidFill>
              <a:srgbClr val="B14AFF"/>
            </a:solidFill>
            <a:ln w="25400">
              <a:noFill/>
              <a:miter lim="400000"/>
            </a:ln>
            <a:effectLst>
              <a:outerShdw blurRad="25400" dist="12700" dir="5400000" rotWithShape="0">
                <a:srgbClr val="000000">
                  <a:alpha val="50000"/>
                </a:srgbClr>
              </a:outerShdw>
            </a:effectLst>
          </p:spPr>
          <p:txBody>
            <a:bodyPr lIns="26789" tIns="26789" rIns="26789" bIns="26789" anchor="ctr"/>
            <a:lstStyle/>
            <a:p>
              <a:pPr algn="l" eaLnBrk="1" fontAlgn="auto" hangingPunct="1">
                <a:spcBef>
                  <a:spcPts val="0"/>
                </a:spcBef>
                <a:spcAft>
                  <a:spcPts val="0"/>
                </a:spcAft>
                <a:defRPr sz="2200">
                  <a:solidFill>
                    <a:srgbClr val="ED7D31">
                      <a:hueOff val="-2473793"/>
                      <a:satOff val="-50209"/>
                      <a:lumOff val="23543"/>
                    </a:srgbClr>
                  </a:solidFill>
                </a:defRPr>
              </a:pPr>
              <a:endParaRPr sz="1547">
                <a:solidFill>
                  <a:srgbClr val="ED7D31">
                    <a:hueOff val="-2473793"/>
                    <a:satOff val="-50209"/>
                    <a:lumOff val="23543"/>
                  </a:srgbClr>
                </a:solidFill>
                <a:latin typeface="Calibri" panose="020F0502020204030204"/>
                <a:ea typeface=""/>
                <a:cs typeface=""/>
              </a:endParaRPr>
            </a:p>
          </p:txBody>
        </p:sp>
      </p:grpSp>
      <p:grpSp>
        <p:nvGrpSpPr>
          <p:cNvPr id="55" name="Group 54"/>
          <p:cNvGrpSpPr/>
          <p:nvPr/>
        </p:nvGrpSpPr>
        <p:grpSpPr>
          <a:xfrm>
            <a:off x="4732954" y="4610070"/>
            <a:ext cx="3062801" cy="900935"/>
            <a:chOff x="7118536" y="4610070"/>
            <a:chExt cx="3062801" cy="900935"/>
          </a:xfrm>
        </p:grpSpPr>
        <p:sp>
          <p:nvSpPr>
            <p:cNvPr id="56" name="TextBox 55"/>
            <p:cNvSpPr txBox="1"/>
            <p:nvPr/>
          </p:nvSpPr>
          <p:spPr>
            <a:xfrm>
              <a:off x="7118536" y="4792326"/>
              <a:ext cx="2378661" cy="523220"/>
            </a:xfrm>
            <a:prstGeom prst="rect">
              <a:avLst/>
            </a:prstGeom>
            <a:noFill/>
          </p:spPr>
          <p:txBody>
            <a:bodyPr wrap="square" rtlCol="0">
              <a:spAutoFit/>
            </a:bodyPr>
            <a:lstStyle/>
            <a:p>
              <a:pPr eaLnBrk="1" fontAlgn="auto" hangingPunct="1">
                <a:spcBef>
                  <a:spcPts val="0"/>
                </a:spcBef>
                <a:spcAft>
                  <a:spcPts val="0"/>
                </a:spcAft>
              </a:pPr>
              <a:r>
                <a:rPr lang="en-US" sz="2800" dirty="0" smtClean="0">
                  <a:solidFill>
                    <a:prstClr val="black"/>
                  </a:solidFill>
                  <a:latin typeface="Calibri" panose="020F0502020204030204"/>
                  <a:ea typeface=""/>
                  <a:cs typeface=""/>
                </a:rPr>
                <a:t>Get reward!</a:t>
              </a:r>
              <a:endParaRPr lang="en-US" sz="2800" dirty="0">
                <a:solidFill>
                  <a:prstClr val="black"/>
                </a:solidFill>
                <a:latin typeface="Calibri" panose="020F0502020204030204"/>
                <a:ea typeface=""/>
                <a:cs typeface=""/>
              </a:endParaRPr>
            </a:p>
          </p:txBody>
        </p:sp>
        <p:pic>
          <p:nvPicPr>
            <p:cNvPr id="57" name="Picture 56"/>
            <p:cNvPicPr>
              <a:picLocks noChangeAspect="1"/>
            </p:cNvPicPr>
            <p:nvPr/>
          </p:nvPicPr>
          <p:blipFill>
            <a:blip r:embed="rId2"/>
            <a:stretch>
              <a:fillRect/>
            </a:stretch>
          </p:blipFill>
          <p:spPr>
            <a:xfrm>
              <a:off x="9280402" y="4610070"/>
              <a:ext cx="900935" cy="900935"/>
            </a:xfrm>
            <a:prstGeom prst="rect">
              <a:avLst/>
            </a:prstGeom>
          </p:spPr>
        </p:pic>
      </p:grpSp>
      <p:pic>
        <p:nvPicPr>
          <p:cNvPr id="59" name="Picture 58"/>
          <p:cNvPicPr>
            <a:picLocks noChangeAspect="1"/>
          </p:cNvPicPr>
          <p:nvPr/>
        </p:nvPicPr>
        <p:blipFill>
          <a:blip r:embed="rId3"/>
          <a:stretch>
            <a:fillRect/>
          </a:stretch>
        </p:blipFill>
        <p:spPr>
          <a:xfrm>
            <a:off x="7754468" y="3173987"/>
            <a:ext cx="667512" cy="676296"/>
          </a:xfrm>
          <a:prstGeom prst="rect">
            <a:avLst/>
          </a:prstGeom>
        </p:spPr>
      </p:pic>
      <p:pic>
        <p:nvPicPr>
          <p:cNvPr id="62" name="Picture 61"/>
          <p:cNvPicPr>
            <a:picLocks noChangeAspect="1"/>
          </p:cNvPicPr>
          <p:nvPr/>
        </p:nvPicPr>
        <p:blipFill>
          <a:blip r:embed="rId4"/>
          <a:stretch>
            <a:fillRect/>
          </a:stretch>
        </p:blipFill>
        <p:spPr>
          <a:xfrm>
            <a:off x="4054578" y="3171428"/>
            <a:ext cx="669822" cy="648890"/>
          </a:xfrm>
          <a:prstGeom prst="rect">
            <a:avLst/>
          </a:prstGeom>
        </p:spPr>
      </p:pic>
    </p:spTree>
    <p:extLst>
      <p:ext uri="{BB962C8B-B14F-4D97-AF65-F5344CB8AC3E}">
        <p14:creationId xmlns:p14="http://schemas.microsoft.com/office/powerpoint/2010/main" val="1679793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4" name="Slide Number Placeholder 3"/>
          <p:cNvSpPr>
            <a:spLocks noGrp="1"/>
          </p:cNvSpPr>
          <p:nvPr>
            <p:ph type="sldNum" sz="quarter" idx="12"/>
          </p:nvPr>
        </p:nvSpPr>
        <p:spPr/>
        <p:txBody>
          <a:bodyPr/>
          <a:lstStyle/>
          <a:p>
            <a:fld id="{9A0204A8-AFB4-894B-B7A1-210E55B1E886}" type="slidenum">
              <a:rPr lang="en-US" smtClean="0"/>
              <a:t>8</a:t>
            </a:fld>
            <a:endParaRPr lang="en-US" dirty="0"/>
          </a:p>
        </p:txBody>
      </p:sp>
      <p:grpSp>
        <p:nvGrpSpPr>
          <p:cNvPr id="13" name="Group 12"/>
          <p:cNvGrpSpPr/>
          <p:nvPr/>
        </p:nvGrpSpPr>
        <p:grpSpPr>
          <a:xfrm>
            <a:off x="457200" y="943336"/>
            <a:ext cx="8229600" cy="1188720"/>
            <a:chOff x="457200" y="1171936"/>
            <a:chExt cx="8229600" cy="1188720"/>
          </a:xfrm>
        </p:grpSpPr>
        <p:sp>
          <p:nvSpPr>
            <p:cNvPr id="6" name="Rounded Rectangle 5"/>
            <p:cNvSpPr/>
            <p:nvPr/>
          </p:nvSpPr>
          <p:spPr bwMode="auto">
            <a:xfrm>
              <a:off x="457200" y="1171936"/>
              <a:ext cx="8229600" cy="1188720"/>
            </a:xfrm>
            <a:prstGeom prst="roundRect">
              <a:avLst>
                <a:gd name="adj" fmla="val 26301"/>
              </a:avLst>
            </a:prstGeom>
            <a:solidFill>
              <a:schemeClr val="bg1">
                <a:lumMod val="95000"/>
              </a:schemeClr>
            </a:solidFill>
            <a:ln w="12700"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Rectangle 6"/>
            <p:cNvSpPr/>
            <p:nvPr/>
          </p:nvSpPr>
          <p:spPr>
            <a:xfrm>
              <a:off x="533400" y="1378803"/>
              <a:ext cx="8062746" cy="830997"/>
            </a:xfrm>
            <a:prstGeom prst="rect">
              <a:avLst/>
            </a:prstGeom>
          </p:spPr>
          <p:txBody>
            <a:bodyPr wrap="square">
              <a:spAutoFit/>
            </a:bodyPr>
            <a:lstStyle/>
            <a:p>
              <a:pPr algn="l"/>
              <a:r>
                <a:rPr lang="en-US" sz="2400" dirty="0"/>
                <a:t>Object-Proposal </a:t>
              </a:r>
              <a:r>
                <a:rPr lang="en-US" sz="2400" dirty="0" smtClean="0"/>
                <a:t>Evaluation </a:t>
              </a:r>
              <a:br>
                <a:rPr lang="en-US" sz="2400" dirty="0" smtClean="0"/>
              </a:br>
              <a:r>
                <a:rPr lang="en-US" sz="2400" dirty="0" smtClean="0"/>
                <a:t>Protocol </a:t>
              </a:r>
              <a:r>
                <a:rPr lang="en-US" sz="2400" dirty="0"/>
                <a:t>is ‘Gameable</a:t>
              </a:r>
              <a:r>
                <a:rPr lang="en-US" sz="2400" dirty="0" smtClean="0"/>
                <a:t>’ </a:t>
              </a:r>
              <a:r>
                <a:rPr lang="en-US" sz="2000" dirty="0" smtClean="0"/>
                <a:t>[CVPR ‘16]</a:t>
              </a:r>
              <a:endParaRPr lang="en-US" sz="2000" dirty="0"/>
            </a:p>
          </p:txBody>
        </p:sp>
        <p:pic>
          <p:nvPicPr>
            <p:cNvPr id="18" name="Picture 17"/>
            <p:cNvPicPr>
              <a:picLocks noChangeAspect="1"/>
            </p:cNvPicPr>
            <p:nvPr/>
          </p:nvPicPr>
          <p:blipFill>
            <a:blip r:embed="rId3"/>
            <a:stretch>
              <a:fillRect/>
            </a:stretch>
          </p:blipFill>
          <p:spPr>
            <a:xfrm>
              <a:off x="6880161" y="1309096"/>
              <a:ext cx="1584665" cy="914400"/>
            </a:xfrm>
            <a:prstGeom prst="rect">
              <a:avLst/>
            </a:prstGeom>
          </p:spPr>
        </p:pic>
      </p:grpSp>
      <p:grpSp>
        <p:nvGrpSpPr>
          <p:cNvPr id="8" name="Group 7"/>
          <p:cNvGrpSpPr/>
          <p:nvPr/>
        </p:nvGrpSpPr>
        <p:grpSpPr>
          <a:xfrm>
            <a:off x="457200" y="3657600"/>
            <a:ext cx="8229600" cy="1188720"/>
            <a:chOff x="457200" y="4202258"/>
            <a:chExt cx="8229600" cy="1188720"/>
          </a:xfrm>
        </p:grpSpPr>
        <p:sp>
          <p:nvSpPr>
            <p:cNvPr id="29" name="Rounded Rectangle 28"/>
            <p:cNvSpPr/>
            <p:nvPr/>
          </p:nvSpPr>
          <p:spPr bwMode="auto">
            <a:xfrm>
              <a:off x="457200" y="4202258"/>
              <a:ext cx="8229600" cy="1188720"/>
            </a:xfrm>
            <a:prstGeom prst="roundRect">
              <a:avLst>
                <a:gd name="adj" fmla="val 26301"/>
              </a:avLst>
            </a:prstGeom>
            <a:solidFill>
              <a:schemeClr val="bg1">
                <a:lumMod val="95000"/>
              </a:schemeClr>
            </a:solidFill>
            <a:ln w="12700"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0" name="Rectangle 29"/>
            <p:cNvSpPr/>
            <p:nvPr/>
          </p:nvSpPr>
          <p:spPr>
            <a:xfrm>
              <a:off x="533400" y="4389903"/>
              <a:ext cx="8062745" cy="830997"/>
            </a:xfrm>
            <a:prstGeom prst="rect">
              <a:avLst/>
            </a:prstGeom>
          </p:spPr>
          <p:txBody>
            <a:bodyPr wrap="square">
              <a:spAutoFit/>
            </a:bodyPr>
            <a:lstStyle/>
            <a:p>
              <a:pPr algn="l"/>
              <a:r>
                <a:rPr lang="en-US" sz="2400" dirty="0"/>
                <a:t>Natural Language Does Not Emerge </a:t>
              </a:r>
              <a:r>
                <a:rPr lang="en-US" sz="2400" dirty="0" smtClean="0"/>
                <a:t/>
              </a:r>
              <a:br>
                <a:rPr lang="en-US" sz="2400" dirty="0" smtClean="0"/>
              </a:br>
              <a:r>
                <a:rPr lang="en-US" sz="2400" dirty="0" smtClean="0"/>
                <a:t>‘Naturally’ </a:t>
              </a:r>
              <a:r>
                <a:rPr lang="en-US" sz="2400" dirty="0"/>
                <a:t>in Multi-Agent </a:t>
              </a:r>
              <a:r>
                <a:rPr lang="en-US" sz="2400" dirty="0" smtClean="0"/>
                <a:t>Dialog </a:t>
              </a:r>
              <a:r>
                <a:rPr lang="en-US" sz="2000" dirty="0" smtClean="0"/>
                <a:t>[EMNLP ‘17]</a:t>
              </a:r>
              <a:endParaRPr lang="en-US" sz="2000" dirty="0"/>
            </a:p>
          </p:txBody>
        </p:sp>
        <p:pic>
          <p:nvPicPr>
            <p:cNvPr id="33" name="Picture 32"/>
            <p:cNvPicPr>
              <a:picLocks noChangeAspect="1"/>
            </p:cNvPicPr>
            <p:nvPr/>
          </p:nvPicPr>
          <p:blipFill>
            <a:blip r:embed="rId4"/>
            <a:stretch>
              <a:fillRect/>
            </a:stretch>
          </p:blipFill>
          <p:spPr>
            <a:xfrm>
              <a:off x="6483626" y="4348201"/>
              <a:ext cx="1981200" cy="914400"/>
            </a:xfrm>
            <a:prstGeom prst="rect">
              <a:avLst/>
            </a:prstGeom>
          </p:spPr>
        </p:pic>
      </p:grpSp>
      <p:grpSp>
        <p:nvGrpSpPr>
          <p:cNvPr id="5" name="Group 4"/>
          <p:cNvGrpSpPr/>
          <p:nvPr/>
        </p:nvGrpSpPr>
        <p:grpSpPr>
          <a:xfrm>
            <a:off x="457200" y="2276829"/>
            <a:ext cx="8229600" cy="1228371"/>
            <a:chOff x="457200" y="2638958"/>
            <a:chExt cx="8229600" cy="1228371"/>
          </a:xfrm>
        </p:grpSpPr>
        <p:sp>
          <p:nvSpPr>
            <p:cNvPr id="19" name="Rounded Rectangle 18"/>
            <p:cNvSpPr/>
            <p:nvPr/>
          </p:nvSpPr>
          <p:spPr bwMode="auto">
            <a:xfrm>
              <a:off x="457200" y="2638958"/>
              <a:ext cx="8229600" cy="1188720"/>
            </a:xfrm>
            <a:prstGeom prst="roundRect">
              <a:avLst>
                <a:gd name="adj" fmla="val 26301"/>
              </a:avLst>
            </a:prstGeom>
            <a:solidFill>
              <a:schemeClr val="bg1">
                <a:lumMod val="95000"/>
              </a:schemeClr>
            </a:solidFill>
            <a:ln w="12700"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2" name="Rectangle 21"/>
            <p:cNvSpPr/>
            <p:nvPr/>
          </p:nvSpPr>
          <p:spPr>
            <a:xfrm>
              <a:off x="533400" y="2667000"/>
              <a:ext cx="8062745" cy="1200329"/>
            </a:xfrm>
            <a:prstGeom prst="rect">
              <a:avLst/>
            </a:prstGeom>
          </p:spPr>
          <p:txBody>
            <a:bodyPr wrap="square">
              <a:spAutoFit/>
            </a:bodyPr>
            <a:lstStyle/>
            <a:p>
              <a:pPr algn="l"/>
              <a:r>
                <a:rPr lang="en-US" sz="2400" dirty="0"/>
                <a:t>Human Attention in </a:t>
              </a:r>
              <a:r>
                <a:rPr lang="en-US" sz="2400" dirty="0" smtClean="0"/>
                <a:t>VQA: </a:t>
              </a:r>
              <a:br>
                <a:rPr lang="en-US" sz="2400" dirty="0" smtClean="0"/>
              </a:br>
              <a:r>
                <a:rPr lang="en-US" sz="2400" dirty="0" smtClean="0"/>
                <a:t>Do </a:t>
              </a:r>
              <a:r>
                <a:rPr lang="en-US" sz="2400" dirty="0"/>
                <a:t>Humans and </a:t>
              </a:r>
              <a:r>
                <a:rPr lang="en-US" sz="2400" dirty="0" smtClean="0"/>
                <a:t>Deep </a:t>
              </a:r>
              <a:r>
                <a:rPr lang="en-US" sz="2400" dirty="0"/>
                <a:t>Networks </a:t>
              </a:r>
              <a:r>
                <a:rPr lang="en-US" sz="2400" dirty="0" smtClean="0"/>
                <a:t/>
              </a:r>
              <a:br>
                <a:rPr lang="en-US" sz="2400" dirty="0" smtClean="0"/>
              </a:br>
              <a:r>
                <a:rPr lang="en-US" sz="2400" dirty="0" smtClean="0"/>
                <a:t>Look </a:t>
              </a:r>
              <a:r>
                <a:rPr lang="en-US" sz="2400" dirty="0"/>
                <a:t>at </a:t>
              </a:r>
              <a:r>
                <a:rPr lang="en-US" sz="2400" dirty="0" smtClean="0"/>
                <a:t>the Same </a:t>
              </a:r>
              <a:r>
                <a:rPr lang="en-US" sz="2400" dirty="0"/>
                <a:t>Regions? </a:t>
              </a:r>
              <a:r>
                <a:rPr lang="en-US" sz="2000" dirty="0" smtClean="0"/>
                <a:t>[EMNLP ‘16]</a:t>
              </a:r>
              <a:endParaRPr lang="en-US" sz="20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2673" y="2776118"/>
              <a:ext cx="1212153" cy="914400"/>
            </a:xfrm>
            <a:prstGeom prst="rect">
              <a:avLst/>
            </a:prstGeom>
          </p:spPr>
        </p:pic>
      </p:grpSp>
      <p:grpSp>
        <p:nvGrpSpPr>
          <p:cNvPr id="16" name="Group 15"/>
          <p:cNvGrpSpPr/>
          <p:nvPr/>
        </p:nvGrpSpPr>
        <p:grpSpPr>
          <a:xfrm>
            <a:off x="457200" y="5029200"/>
            <a:ext cx="8229600" cy="1188720"/>
            <a:chOff x="457200" y="5516880"/>
            <a:chExt cx="8229600" cy="1188720"/>
          </a:xfrm>
        </p:grpSpPr>
        <p:sp>
          <p:nvSpPr>
            <p:cNvPr id="34" name="Rounded Rectangle 33"/>
            <p:cNvSpPr/>
            <p:nvPr/>
          </p:nvSpPr>
          <p:spPr bwMode="auto">
            <a:xfrm>
              <a:off x="457200" y="5516880"/>
              <a:ext cx="8229600" cy="1188720"/>
            </a:xfrm>
            <a:prstGeom prst="roundRect">
              <a:avLst>
                <a:gd name="adj" fmla="val 26301"/>
              </a:avLst>
            </a:prstGeom>
            <a:solidFill>
              <a:schemeClr val="bg1">
                <a:lumMod val="95000"/>
              </a:schemeClr>
            </a:solidFill>
            <a:ln w="12700"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5" name="Rectangle 34"/>
            <p:cNvSpPr/>
            <p:nvPr/>
          </p:nvSpPr>
          <p:spPr>
            <a:xfrm>
              <a:off x="533400" y="5862935"/>
              <a:ext cx="8062745" cy="461665"/>
            </a:xfrm>
            <a:prstGeom prst="rect">
              <a:avLst/>
            </a:prstGeom>
          </p:spPr>
          <p:txBody>
            <a:bodyPr wrap="square">
              <a:spAutoFit/>
            </a:bodyPr>
            <a:lstStyle/>
            <a:p>
              <a:pPr algn="l"/>
              <a:r>
                <a:rPr lang="en-US" sz="2400" dirty="0" smtClean="0"/>
                <a:t>Rant about Vision vs NLP reviewing!</a:t>
              </a:r>
              <a:endParaRPr lang="en-US" sz="2000" dirty="0"/>
            </a:p>
          </p:txBody>
        </p:sp>
        <p:pic>
          <p:nvPicPr>
            <p:cNvPr id="2050" name="Picture 2" descr="mage result for ra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1652" y="5654040"/>
              <a:ext cx="1776548"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ounded Rectangle 19"/>
          <p:cNvSpPr/>
          <p:nvPr/>
        </p:nvSpPr>
        <p:spPr bwMode="auto">
          <a:xfrm>
            <a:off x="457200" y="944880"/>
            <a:ext cx="8229600" cy="1188720"/>
          </a:xfrm>
          <a:prstGeom prst="roundRect">
            <a:avLst>
              <a:gd name="adj" fmla="val 26301"/>
            </a:avLst>
          </a:prstGeom>
          <a:noFill/>
          <a:ln w="762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0" name="Footer Placeholder 3"/>
          <p:cNvSpPr>
            <a:spLocks noGrp="1"/>
          </p:cNvSpPr>
          <p:nvPr>
            <p:ph type="ftr" sz="quarter" idx="11"/>
          </p:nvPr>
        </p:nvSpPr>
        <p:spPr>
          <a:xfrm>
            <a:off x="152400" y="6400800"/>
            <a:ext cx="2895600" cy="457200"/>
          </a:xfrm>
        </p:spPr>
        <p:txBody>
          <a:bodyPr/>
          <a:lstStyle/>
          <a:p>
            <a:pPr>
              <a:defRPr/>
            </a:pPr>
            <a:r>
              <a:rPr lang="en-US" smtClean="0"/>
              <a:t>(C) Dhruv Batra </a:t>
            </a:r>
            <a:endParaRPr lang="en-US" dirty="0"/>
          </a:p>
        </p:txBody>
      </p:sp>
    </p:spTree>
    <p:extLst>
      <p:ext uri="{BB962C8B-B14F-4D97-AF65-F5344CB8AC3E}">
        <p14:creationId xmlns:p14="http://schemas.microsoft.com/office/powerpoint/2010/main" val="154613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ppt_y</p:attrName>
                                        </p:attrNameLst>
                                      </p:cBhvr>
                                      <p:tavLst>
                                        <p:tav tm="0">
                                          <p:val>
                                            <p:strVal val="#ppt_y+#ppt_h*1.125000"/>
                                          </p:val>
                                        </p:tav>
                                        <p:tav tm="100000">
                                          <p:val>
                                            <p:strVal val="#ppt_y"/>
                                          </p:val>
                                        </p:tav>
                                      </p:tavLst>
                                    </p:anim>
                                    <p:animEffect transition="in" filter="wipe(up)">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p:tgtEl>
                                          <p:spTgt spid="16"/>
                                        </p:tgtEl>
                                        <p:attrNameLst>
                                          <p:attrName>ppt_y</p:attrName>
                                        </p:attrNameLst>
                                      </p:cBhvr>
                                      <p:tavLst>
                                        <p:tav tm="0">
                                          <p:val>
                                            <p:strVal val="#ppt_y+#ppt_h*1.125000"/>
                                          </p:val>
                                        </p:tav>
                                        <p:tav tm="100000">
                                          <p:val>
                                            <p:strVal val="#ppt_y"/>
                                          </p:val>
                                        </p:tav>
                                      </p:tavLst>
                                    </p:anim>
                                    <p:animEffect transition="in" filter="wipe(up)">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Tasks </a:t>
                </a:r>
                <a:r>
                  <a:rPr lang="mr-IN" dirty="0" smtClean="0"/>
                  <a:t>–</a:t>
                </a:r>
                <a:r>
                  <a:rPr lang="en-US" dirty="0" smtClean="0"/>
                  <a:t> guess pairs of attributes</a:t>
                </a:r>
              </a:p>
              <a:p>
                <a:pPr lvl="1"/>
                <a:r>
                  <a:rPr lang="en-US" dirty="0" smtClean="0"/>
                  <a:t>Six permutations</a:t>
                </a:r>
              </a:p>
              <a:p>
                <a:pPr lvl="2"/>
                <a:r>
                  <a:rPr lang="en-US" dirty="0" smtClean="0"/>
                  <a:t>(shape, color), (shape, style), (style, color), </a:t>
                </a:r>
                <a:r>
                  <a:rPr lang="en-US" dirty="0" err="1" smtClean="0"/>
                  <a:t>etc</a:t>
                </a:r>
                <a:endParaRPr lang="en-US" dirty="0"/>
              </a:p>
              <a:p>
                <a:endParaRPr lang="en-US" dirty="0" smtClean="0"/>
              </a:p>
              <a:p>
                <a:pPr lvl="0"/>
                <a:r>
                  <a:rPr lang="en-US" dirty="0" smtClean="0"/>
                  <a:t>Communication</a:t>
                </a:r>
                <a:endParaRPr lang="en-US" dirty="0"/>
              </a:p>
              <a:p>
                <a:pPr marL="514350" lvl="2">
                  <a:spcBef>
                    <a:spcPts val="750"/>
                  </a:spcBef>
                </a:pPr>
                <a:r>
                  <a:rPr lang="en-US" sz="1800" dirty="0"/>
                  <a:t>Two rounds</a:t>
                </a:r>
              </a:p>
              <a:p>
                <a:pPr marL="514350" lvl="2">
                  <a:spcBef>
                    <a:spcPts val="750"/>
                  </a:spcBef>
                </a:pPr>
                <a:r>
                  <a:rPr lang="en-US" sz="1800" dirty="0"/>
                  <a:t>One token per round</a:t>
                </a:r>
              </a:p>
              <a:p>
                <a:pPr marL="514350" lvl="2">
                  <a:spcBef>
                    <a:spcPts val="750"/>
                  </a:spcBef>
                </a:pPr>
                <a:r>
                  <a:rPr lang="en-US" sz="1800" dirty="0"/>
                  <a:t>Vocabulary: </a:t>
                </a:r>
                <a14:m>
                  <m:oMath xmlns:m="http://schemas.openxmlformats.org/officeDocument/2006/math">
                    <m:sSub>
                      <m:sSubPr>
                        <m:ctrlPr>
                          <a:rPr lang="en-US" sz="1800" i="1">
                            <a:latin typeface="Cambria Math" charset="0"/>
                          </a:rPr>
                        </m:ctrlPr>
                      </m:sSubPr>
                      <m:e>
                        <m:r>
                          <a:rPr lang="en-US" sz="1800" i="1">
                            <a:latin typeface="Cambria Math" charset="0"/>
                          </a:rPr>
                          <m:t>𝑉</m:t>
                        </m:r>
                      </m:e>
                      <m:sub>
                        <m:r>
                          <a:rPr lang="en-US" sz="1800" i="1">
                            <a:latin typeface="Cambria Math" charset="0"/>
                          </a:rPr>
                          <m:t>𝑄</m:t>
                        </m:r>
                        <m:r>
                          <a:rPr lang="en-US" sz="1800" i="1">
                            <a:latin typeface="Cambria Math" charset="0"/>
                          </a:rPr>
                          <m:t> </m:t>
                        </m:r>
                      </m:sub>
                    </m:sSub>
                    <m:r>
                      <a:rPr lang="en-US" sz="1800" i="1">
                        <a:latin typeface="Cambria Math" charset="0"/>
                      </a:rPr>
                      <m:t>={</m:t>
                    </m:r>
                    <m:r>
                      <a:rPr lang="en-US" sz="1800" i="1">
                        <a:latin typeface="Cambria Math" charset="0"/>
                      </a:rPr>
                      <m:t>𝐴</m:t>
                    </m:r>
                    <m:r>
                      <a:rPr lang="en-US" sz="1800" i="1">
                        <a:latin typeface="Cambria Math" charset="0"/>
                      </a:rPr>
                      <m:t>,⋯, </m:t>
                    </m:r>
                    <m:r>
                      <a:rPr lang="en-US" sz="1800" i="1">
                        <a:latin typeface="Cambria Math" charset="0"/>
                      </a:rPr>
                      <m:t>𝑍</m:t>
                    </m:r>
                    <m:r>
                      <a:rPr lang="en-US" sz="1800" i="1">
                        <a:latin typeface="Cambria Math" charset="0"/>
                      </a:rPr>
                      <m:t>}</m:t>
                    </m:r>
                  </m:oMath>
                </a14:m>
                <a:r>
                  <a:rPr lang="en-US" sz="1800" dirty="0"/>
                  <a:t> </a:t>
                </a:r>
                <a14:m>
                  <m:oMath xmlns:m="http://schemas.openxmlformats.org/officeDocument/2006/math">
                    <m:r>
                      <a:rPr lang="en-US" sz="1800" i="1">
                        <a:latin typeface="Cambria Math" charset="0"/>
                      </a:rPr>
                      <m:t>,</m:t>
                    </m:r>
                    <m:sSub>
                      <m:sSubPr>
                        <m:ctrlPr>
                          <a:rPr lang="en-US" sz="1800" i="1">
                            <a:latin typeface="Cambria Math" charset="0"/>
                          </a:rPr>
                        </m:ctrlPr>
                      </m:sSubPr>
                      <m:e>
                        <m:r>
                          <a:rPr lang="en-US" sz="1800" i="1">
                            <a:latin typeface="Cambria Math" charset="0"/>
                          </a:rPr>
                          <m:t>𝑉</m:t>
                        </m:r>
                      </m:e>
                      <m:sub>
                        <m:r>
                          <a:rPr lang="en-US" sz="1800" i="1">
                            <a:latin typeface="Cambria Math" charset="0"/>
                          </a:rPr>
                          <m:t>𝐴</m:t>
                        </m:r>
                        <m:r>
                          <a:rPr lang="en-US" sz="1800" i="1">
                            <a:latin typeface="Cambria Math" charset="0"/>
                          </a:rPr>
                          <m:t> </m:t>
                        </m:r>
                      </m:sub>
                    </m:sSub>
                    <m:r>
                      <a:rPr lang="en-US" sz="1800" i="1">
                        <a:latin typeface="Cambria Math" charset="0"/>
                      </a:rPr>
                      <m:t>={1, 2,⋯, |</m:t>
                    </m:r>
                    <m:sSub>
                      <m:sSubPr>
                        <m:ctrlPr>
                          <a:rPr lang="en-US" sz="1800" i="1">
                            <a:latin typeface="Cambria Math" charset="0"/>
                          </a:rPr>
                        </m:ctrlPr>
                      </m:sSubPr>
                      <m:e>
                        <m:r>
                          <a:rPr lang="en-US" sz="1800" i="1">
                            <a:latin typeface="Cambria Math" charset="0"/>
                          </a:rPr>
                          <m:t>𝑉</m:t>
                        </m:r>
                      </m:e>
                      <m:sub>
                        <m:r>
                          <a:rPr lang="en-US" sz="1800" i="1">
                            <a:latin typeface="Cambria Math" charset="0"/>
                          </a:rPr>
                          <m:t>𝐴</m:t>
                        </m:r>
                      </m:sub>
                    </m:sSub>
                    <m:r>
                      <a:rPr lang="en-US" sz="1800" i="1">
                        <a:latin typeface="Cambria Math" charset="0"/>
                      </a:rPr>
                      <m:t>|}</m:t>
                    </m:r>
                  </m:oMath>
                </a14:m>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098" t="-812"/>
                </a:stretch>
              </a:blipFill>
            </p:spPr>
            <p:txBody>
              <a:bodyPr/>
              <a:lstStyle/>
              <a:p>
                <a:r>
                  <a:rPr lang="en-US">
                    <a:noFill/>
                  </a:rPr>
                  <a:t> </a:t>
                </a:r>
              </a:p>
            </p:txBody>
          </p:sp>
        </mc:Fallback>
      </mc:AlternateContent>
      <p:sp>
        <p:nvSpPr>
          <p:cNvPr id="7" name="Title 1"/>
          <p:cNvSpPr>
            <a:spLocks noGrp="1"/>
          </p:cNvSpPr>
          <p:nvPr>
            <p:ph type="title"/>
          </p:nvPr>
        </p:nvSpPr>
        <p:spPr>
          <a:xfrm>
            <a:off x="685800" y="228600"/>
            <a:ext cx="7772400" cy="685800"/>
          </a:xfrm>
        </p:spPr>
        <p:txBody>
          <a:bodyPr/>
          <a:lstStyle/>
          <a:p>
            <a:r>
              <a:rPr lang="en-US" dirty="0" smtClean="0"/>
              <a:t>Task &amp; Talk Game</a:t>
            </a:r>
            <a:endParaRPr lang="en-US" dirty="0"/>
          </a:p>
        </p:txBody>
      </p:sp>
    </p:spTree>
    <p:extLst>
      <p:ext uri="{BB962C8B-B14F-4D97-AF65-F5344CB8AC3E}">
        <p14:creationId xmlns:p14="http://schemas.microsoft.com/office/powerpoint/2010/main" val="14721714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Emergence of Grounded Dialog</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81</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55800"/>
            <a:ext cx="9144000" cy="2940882"/>
          </a:xfrm>
          <a:prstGeom prst="rect">
            <a:avLst/>
          </a:prstGeom>
        </p:spPr>
      </p:pic>
    </p:spTree>
    <p:extLst>
      <p:ext uri="{BB962C8B-B14F-4D97-AF65-F5344CB8AC3E}">
        <p14:creationId xmlns:p14="http://schemas.microsoft.com/office/powerpoint/2010/main" val="16259756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82</a:t>
            </a:fld>
            <a:endParaRPr lang="en-US"/>
          </a:p>
        </p:txBody>
      </p:sp>
      <p:sp>
        <p:nvSpPr>
          <p:cNvPr id="17" name="Rectangle 16"/>
          <p:cNvSpPr/>
          <p:nvPr/>
        </p:nvSpPr>
        <p:spPr>
          <a:xfrm>
            <a:off x="990600" y="1371600"/>
            <a:ext cx="1448795" cy="646331"/>
          </a:xfrm>
          <a:prstGeom prst="rect">
            <a:avLst/>
          </a:prstGeom>
        </p:spPr>
        <p:txBody>
          <a:bodyPr wrap="none">
            <a:spAutoFit/>
          </a:bodyPr>
          <a:lstStyle/>
          <a:p>
            <a:pPr eaLnBrk="1" fontAlgn="auto" hangingPunct="1">
              <a:spcBef>
                <a:spcPts val="0"/>
              </a:spcBef>
              <a:spcAft>
                <a:spcPts val="0"/>
              </a:spcAft>
            </a:pPr>
            <a:r>
              <a:rPr lang="en-US" sz="1800" dirty="0" smtClean="0">
                <a:solidFill>
                  <a:prstClr val="black"/>
                </a:solidFill>
                <a:latin typeface="Calibri" panose="020F0502020204030204"/>
                <a:ea typeface=""/>
                <a:cs typeface=""/>
              </a:rPr>
              <a:t>Task</a:t>
            </a:r>
          </a:p>
          <a:p>
            <a:pPr eaLnBrk="1" fontAlgn="auto" hangingPunct="1">
              <a:spcBef>
                <a:spcPts val="0"/>
              </a:spcBef>
              <a:spcAft>
                <a:spcPts val="0"/>
              </a:spcAft>
            </a:pPr>
            <a:r>
              <a:rPr lang="en-US" sz="1800" dirty="0" smtClean="0">
                <a:solidFill>
                  <a:prstClr val="black"/>
                </a:solidFill>
                <a:latin typeface="Calibri" panose="020F0502020204030204"/>
                <a:ea typeface=""/>
                <a:cs typeface=""/>
              </a:rPr>
              <a:t>(color, shape)</a:t>
            </a:r>
            <a:endParaRPr lang="en-US" sz="1800" dirty="0">
              <a:solidFill>
                <a:prstClr val="black"/>
              </a:solidFill>
              <a:latin typeface="Calibri" panose="020F0502020204030204"/>
              <a:ea typeface=""/>
              <a:cs typeface=""/>
            </a:endParaRPr>
          </a:p>
        </p:txBody>
      </p:sp>
      <p:sp>
        <p:nvSpPr>
          <p:cNvPr id="18" name="Rounded Rectangle 17"/>
          <p:cNvSpPr/>
          <p:nvPr/>
        </p:nvSpPr>
        <p:spPr>
          <a:xfrm>
            <a:off x="3052372" y="2313575"/>
            <a:ext cx="770910" cy="413978"/>
          </a:xfrm>
          <a:prstGeom prst="roundRect">
            <a:avLst/>
          </a:prstGeom>
          <a:solidFill>
            <a:srgbClr val="CCD4A8"/>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Q1: Y</a:t>
            </a:r>
          </a:p>
        </p:txBody>
      </p:sp>
      <p:sp>
        <p:nvSpPr>
          <p:cNvPr id="19" name="Rounded Rectangle 18"/>
          <p:cNvSpPr/>
          <p:nvPr/>
        </p:nvSpPr>
        <p:spPr>
          <a:xfrm>
            <a:off x="3046717" y="3329841"/>
            <a:ext cx="770910" cy="413978"/>
          </a:xfrm>
          <a:prstGeom prst="roundRect">
            <a:avLst/>
          </a:prstGeom>
          <a:solidFill>
            <a:srgbClr val="CCD4A8"/>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Q2: Z</a:t>
            </a:r>
          </a:p>
        </p:txBody>
      </p:sp>
      <p:sp>
        <p:nvSpPr>
          <p:cNvPr id="20" name="Rounded Rectangle 19"/>
          <p:cNvSpPr/>
          <p:nvPr/>
        </p:nvSpPr>
        <p:spPr>
          <a:xfrm>
            <a:off x="4694526" y="2844947"/>
            <a:ext cx="770910" cy="413978"/>
          </a:xfrm>
          <a:prstGeom prst="roundRect">
            <a:avLst/>
          </a:prstGeom>
          <a:solidFill>
            <a:srgbClr val="D5A5A3"/>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A1: 2</a:t>
            </a:r>
          </a:p>
        </p:txBody>
      </p:sp>
      <p:sp>
        <p:nvSpPr>
          <p:cNvPr id="21" name="Rounded Rectangle 20"/>
          <p:cNvSpPr/>
          <p:nvPr/>
        </p:nvSpPr>
        <p:spPr>
          <a:xfrm>
            <a:off x="4694526" y="3939949"/>
            <a:ext cx="770910" cy="413978"/>
          </a:xfrm>
          <a:prstGeom prst="roundRect">
            <a:avLst/>
          </a:prstGeom>
          <a:solidFill>
            <a:srgbClr val="D5A5A3"/>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A2: 3</a:t>
            </a:r>
          </a:p>
        </p:txBody>
      </p:sp>
      <p:cxnSp>
        <p:nvCxnSpPr>
          <p:cNvPr id="22" name="Straight Connector 21"/>
          <p:cNvCxnSpPr/>
          <p:nvPr/>
        </p:nvCxnSpPr>
        <p:spPr>
          <a:xfrm>
            <a:off x="3003931" y="4564031"/>
            <a:ext cx="2651506" cy="4901"/>
          </a:xfrm>
          <a:prstGeom prst="line">
            <a:avLst/>
          </a:prstGeom>
          <a:noFill/>
          <a:ln w="25400" cap="flat" cmpd="sng" algn="ctr">
            <a:solidFill>
              <a:sysClr val="windowText" lastClr="000000"/>
            </a:solidFill>
            <a:prstDash val="sysDot"/>
            <a:miter lim="800000"/>
          </a:ln>
          <a:effectLst/>
        </p:spPr>
      </p:cxnSp>
      <p:sp>
        <p:nvSpPr>
          <p:cNvPr id="23" name="Rounded Rectangle 22"/>
          <p:cNvSpPr/>
          <p:nvPr/>
        </p:nvSpPr>
        <p:spPr>
          <a:xfrm>
            <a:off x="2895600" y="4619442"/>
            <a:ext cx="2868168" cy="413978"/>
          </a:xfrm>
          <a:prstGeom prst="roundRect">
            <a:avLst/>
          </a:prstGeom>
          <a:solidFill>
            <a:srgbClr val="CCD4A8"/>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Prediction: (purple, square)</a:t>
            </a:r>
          </a:p>
        </p:txBody>
      </p:sp>
      <p:sp>
        <p:nvSpPr>
          <p:cNvPr id="32" name="Rectangle 31"/>
          <p:cNvSpPr/>
          <p:nvPr/>
        </p:nvSpPr>
        <p:spPr>
          <a:xfrm>
            <a:off x="6150864" y="1667242"/>
            <a:ext cx="1959896" cy="369332"/>
          </a:xfrm>
          <a:prstGeom prst="rect">
            <a:avLst/>
          </a:prstGeom>
        </p:spPr>
        <p:txBody>
          <a:bodyPr wrap="none">
            <a:spAutoFit/>
          </a:bodyPr>
          <a:lstStyle/>
          <a:p>
            <a:pPr algn="l" eaLnBrk="1" fontAlgn="auto" hangingPunct="1">
              <a:spcBef>
                <a:spcPts val="0"/>
              </a:spcBef>
              <a:spcAft>
                <a:spcPts val="0"/>
              </a:spcAft>
            </a:pPr>
            <a:r>
              <a:rPr lang="en-US" sz="1800" dirty="0" smtClean="0">
                <a:solidFill>
                  <a:prstClr val="black"/>
                </a:solidFill>
                <a:latin typeface="Calibri" panose="020F0502020204030204"/>
                <a:ea typeface=""/>
                <a:cs typeface=""/>
              </a:rPr>
              <a:t>(purple, star, filled)</a:t>
            </a:r>
            <a:endParaRPr lang="en-US" sz="1800" dirty="0">
              <a:solidFill>
                <a:prstClr val="black"/>
              </a:solidFill>
              <a:latin typeface="Calibri" panose="020F0502020204030204"/>
              <a:ea typeface=""/>
              <a:cs typeface=""/>
            </a:endParaRPr>
          </a:p>
        </p:txBody>
      </p:sp>
      <p:sp>
        <p:nvSpPr>
          <p:cNvPr id="33" name="TextBox 32"/>
          <p:cNvSpPr txBox="1"/>
          <p:nvPr/>
        </p:nvSpPr>
        <p:spPr>
          <a:xfrm>
            <a:off x="6150864" y="3048000"/>
            <a:ext cx="2993136" cy="830997"/>
          </a:xfrm>
          <a:prstGeom prst="rect">
            <a:avLst/>
          </a:prstGeom>
          <a:noFill/>
        </p:spPr>
        <p:txBody>
          <a:bodyPr wrap="square" rtlCol="0">
            <a:spAutoFit/>
          </a:bodyPr>
          <a:lstStyle/>
          <a:p>
            <a:pPr marL="285750" indent="-285750" algn="l" eaLnBrk="1" fontAlgn="auto" hangingPunct="1">
              <a:spcBef>
                <a:spcPts val="0"/>
              </a:spcBef>
              <a:spcAft>
                <a:spcPts val="0"/>
              </a:spcAft>
              <a:buFont typeface="Arial" charset="0"/>
              <a:buChar char="•"/>
            </a:pPr>
            <a:r>
              <a:rPr lang="en-US" sz="2400" dirty="0" smtClean="0">
                <a:solidFill>
                  <a:prstClr val="black"/>
                </a:solidFill>
                <a:latin typeface="Calibri" panose="020F0502020204030204"/>
                <a:ea typeface=""/>
                <a:cs typeface=""/>
              </a:rPr>
              <a:t>Perfect perception</a:t>
            </a:r>
          </a:p>
          <a:p>
            <a:pPr marL="285750" indent="-285750" algn="l" eaLnBrk="1" fontAlgn="auto" hangingPunct="1">
              <a:spcBef>
                <a:spcPts val="0"/>
              </a:spcBef>
              <a:spcAft>
                <a:spcPts val="0"/>
              </a:spcAft>
              <a:buFont typeface="Arial" charset="0"/>
              <a:buChar char="•"/>
            </a:pPr>
            <a:endParaRPr lang="en-US" sz="2400" dirty="0" smtClean="0">
              <a:solidFill>
                <a:prstClr val="black"/>
              </a:solidFill>
              <a:latin typeface="Calibri" panose="020F0502020204030204"/>
              <a:ea typeface=""/>
              <a:cs typeface=""/>
            </a:endParaRPr>
          </a:p>
        </p:txBody>
      </p:sp>
      <p:sp>
        <p:nvSpPr>
          <p:cNvPr id="35" name="Star"/>
          <p:cNvSpPr/>
          <p:nvPr/>
        </p:nvSpPr>
        <p:spPr>
          <a:xfrm>
            <a:off x="7130812" y="2225254"/>
            <a:ext cx="354301" cy="336960"/>
          </a:xfrm>
          <a:prstGeom prst="star5">
            <a:avLst>
              <a:gd name="adj" fmla="val 19297"/>
              <a:gd name="hf" fmla="val 105146"/>
              <a:gd name="vf" fmla="val 110557"/>
            </a:avLst>
          </a:prstGeom>
          <a:solidFill>
            <a:srgbClr val="B14AFF"/>
          </a:solidFill>
          <a:ln w="3175" cap="flat">
            <a:noFill/>
            <a:miter lim="400000"/>
          </a:ln>
          <a:effectLst>
            <a:outerShdw blurRad="25400" dist="12700" dir="5400000" rotWithShape="0">
              <a:srgbClr val="000000">
                <a:alpha val="50000"/>
              </a:srgbClr>
            </a:outerShdw>
          </a:effectLst>
        </p:spPr>
        <p:txBody>
          <a:bodyPr wrap="square" lIns="38100" tIns="38100" rIns="38100" bIns="38100" numCol="1" anchor="ctr">
            <a:noAutofit/>
          </a:bodyPr>
          <a:lstStyle/>
          <a:p>
            <a:pPr algn="l" eaLnBrk="1" fontAlgn="auto" hangingPunct="1">
              <a:spcBef>
                <a:spcPts val="0"/>
              </a:spcBef>
              <a:spcAft>
                <a:spcPts val="0"/>
              </a:spcAft>
              <a:defRPr sz="2200">
                <a:solidFill>
                  <a:srgbClr val="FFFFFF"/>
                </a:solidFill>
              </a:defRPr>
            </a:pPr>
            <a:endParaRPr sz="2200">
              <a:solidFill>
                <a:srgbClr val="FFFFFF"/>
              </a:solidFill>
              <a:latin typeface="Calibri" panose="020F0502020204030204"/>
              <a:ea typeface=""/>
              <a:cs typeface=""/>
            </a:endParaRPr>
          </a:p>
        </p:txBody>
      </p:sp>
      <p:sp>
        <p:nvSpPr>
          <p:cNvPr id="41" name="TextBox 40"/>
          <p:cNvSpPr txBox="1"/>
          <p:nvPr/>
        </p:nvSpPr>
        <p:spPr>
          <a:xfrm>
            <a:off x="32522" y="3030314"/>
            <a:ext cx="2747493" cy="1200329"/>
          </a:xfrm>
          <a:prstGeom prst="rect">
            <a:avLst/>
          </a:prstGeom>
          <a:noFill/>
        </p:spPr>
        <p:txBody>
          <a:bodyPr wrap="square" rtlCol="0">
            <a:spAutoFit/>
          </a:bodyPr>
          <a:lstStyle/>
          <a:p>
            <a:pPr marL="285750" indent="-285750" algn="l" eaLnBrk="1" fontAlgn="auto" hangingPunct="1">
              <a:spcBef>
                <a:spcPts val="0"/>
              </a:spcBef>
              <a:spcAft>
                <a:spcPts val="0"/>
              </a:spcAft>
              <a:buFont typeface="Arial" charset="0"/>
              <a:buChar char="•"/>
            </a:pPr>
            <a:r>
              <a:rPr lang="en-US" sz="2400" dirty="0" smtClean="0">
                <a:solidFill>
                  <a:prstClr val="black"/>
                </a:solidFill>
                <a:latin typeface="Calibri" panose="020F0502020204030204"/>
                <a:ea typeface=""/>
                <a:cs typeface=""/>
              </a:rPr>
              <a:t>Blind</a:t>
            </a:r>
          </a:p>
          <a:p>
            <a:pPr marL="285750" indent="-285750" algn="l" eaLnBrk="1" fontAlgn="auto" hangingPunct="1">
              <a:spcBef>
                <a:spcPts val="0"/>
              </a:spcBef>
              <a:spcAft>
                <a:spcPts val="0"/>
              </a:spcAft>
              <a:buFont typeface="Arial" charset="0"/>
              <a:buChar char="•"/>
            </a:pPr>
            <a:r>
              <a:rPr lang="en-US" sz="2400" dirty="0" smtClean="0">
                <a:solidFill>
                  <a:prstClr val="black"/>
                </a:solidFill>
                <a:latin typeface="Calibri" panose="020F0502020204030204"/>
                <a:ea typeface=""/>
                <a:cs typeface=""/>
              </a:rPr>
              <a:t>Given a task</a:t>
            </a:r>
          </a:p>
          <a:p>
            <a:pPr marL="285750" indent="-285750" algn="l" eaLnBrk="1" fontAlgn="auto" hangingPunct="1">
              <a:spcBef>
                <a:spcPts val="0"/>
              </a:spcBef>
              <a:spcAft>
                <a:spcPts val="0"/>
              </a:spcAft>
              <a:buFont typeface="Arial" charset="0"/>
              <a:buChar char="•"/>
            </a:pPr>
            <a:endParaRPr lang="en-US" sz="2400" dirty="0">
              <a:solidFill>
                <a:prstClr val="black"/>
              </a:solidFill>
              <a:latin typeface="Calibri" panose="020F0502020204030204"/>
              <a:ea typeface=""/>
              <a:cs typeface=""/>
            </a:endParaRPr>
          </a:p>
        </p:txBody>
      </p:sp>
      <p:sp>
        <p:nvSpPr>
          <p:cNvPr id="48" name="Title 1"/>
          <p:cNvSpPr>
            <a:spLocks noGrp="1"/>
          </p:cNvSpPr>
          <p:nvPr>
            <p:ph type="title"/>
          </p:nvPr>
        </p:nvSpPr>
        <p:spPr>
          <a:xfrm>
            <a:off x="685800" y="228600"/>
            <a:ext cx="7772400" cy="685800"/>
          </a:xfrm>
        </p:spPr>
        <p:txBody>
          <a:bodyPr/>
          <a:lstStyle/>
          <a:p>
            <a:r>
              <a:rPr lang="en-US" dirty="0" smtClean="0"/>
              <a:t>Toy Experiment</a:t>
            </a:r>
            <a:endParaRPr lang="en-US" dirty="0"/>
          </a:p>
        </p:txBody>
      </p:sp>
      <p:pic>
        <p:nvPicPr>
          <p:cNvPr id="49" name="Picture 48"/>
          <p:cNvPicPr>
            <a:picLocks noChangeAspect="1"/>
          </p:cNvPicPr>
          <p:nvPr/>
        </p:nvPicPr>
        <p:blipFill>
          <a:blip r:embed="rId2"/>
          <a:stretch>
            <a:fillRect/>
          </a:stretch>
        </p:blipFill>
        <p:spPr>
          <a:xfrm>
            <a:off x="1311378" y="2002477"/>
            <a:ext cx="669822" cy="648890"/>
          </a:xfrm>
          <a:prstGeom prst="rect">
            <a:avLst/>
          </a:prstGeom>
        </p:spPr>
      </p:pic>
      <p:pic>
        <p:nvPicPr>
          <p:cNvPr id="50" name="Picture 49"/>
          <p:cNvPicPr>
            <a:picLocks noChangeAspect="1"/>
          </p:cNvPicPr>
          <p:nvPr/>
        </p:nvPicPr>
        <p:blipFill>
          <a:blip r:embed="rId3"/>
          <a:stretch>
            <a:fillRect/>
          </a:stretch>
        </p:blipFill>
        <p:spPr>
          <a:xfrm>
            <a:off x="6338861" y="2041019"/>
            <a:ext cx="667512" cy="676296"/>
          </a:xfrm>
          <a:prstGeom prst="rect">
            <a:avLst/>
          </a:prstGeom>
        </p:spPr>
      </p:pic>
    </p:spTree>
    <p:extLst>
      <p:ext uri="{BB962C8B-B14F-4D97-AF65-F5344CB8AC3E}">
        <p14:creationId xmlns:p14="http://schemas.microsoft.com/office/powerpoint/2010/main" val="10435095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Networks</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83</a:t>
            </a:fld>
            <a:endParaRPr lang="en-US"/>
          </a:p>
        </p:txBody>
      </p:sp>
      <p:sp>
        <p:nvSpPr>
          <p:cNvPr id="86" name="Instance Encoder"/>
          <p:cNvSpPr/>
          <p:nvPr/>
        </p:nvSpPr>
        <p:spPr>
          <a:xfrm>
            <a:off x="6712164" y="930587"/>
            <a:ext cx="1047773" cy="686406"/>
          </a:xfrm>
          <a:prstGeom prst="rect">
            <a:avLst/>
          </a:prstGeom>
          <a:solidFill>
            <a:srgbClr val="FFFFFF"/>
          </a:solidFill>
          <a:ln w="3175" cap="flat">
            <a:noFill/>
            <a:miter lim="400000"/>
          </a:ln>
          <a:effectLst/>
          <a:extLst>
            <a:ext uri="{C572A759-6A51-4108-AA02-DFA0A04FC94B}">
              <ma14:wrappingTextBoxFlag xmlns:ma14="http://schemas.microsoft.com/office/mac/drawingml/2011/main" val="1"/>
            </a:ext>
          </a:extLst>
        </p:spPr>
        <p:txBody>
          <a:bodyPr wrap="square" lIns="29260" tIns="29260" rIns="29260" bIns="29260" numCol="1" anchor="ctr">
            <a:noAutofit/>
          </a:bodyPr>
          <a:lstStyle>
            <a:lvl1pPr>
              <a:defRPr sz="1800">
                <a:latin typeface="Roboto Regular"/>
                <a:ea typeface="Roboto Regular"/>
                <a:cs typeface="Roboto Regular"/>
                <a:sym typeface="Roboto Regular"/>
              </a:defRPr>
            </a:lvl1pPr>
          </a:lstStyle>
          <a:p>
            <a:r>
              <a:rPr dirty="0"/>
              <a:t>Instance Encoder</a:t>
            </a:r>
          </a:p>
        </p:txBody>
      </p:sp>
      <p:grpSp>
        <p:nvGrpSpPr>
          <p:cNvPr id="87" name="Group"/>
          <p:cNvGrpSpPr/>
          <p:nvPr/>
        </p:nvGrpSpPr>
        <p:grpSpPr>
          <a:xfrm>
            <a:off x="1295400" y="5076775"/>
            <a:ext cx="3680045" cy="1628825"/>
            <a:chOff x="0" y="0"/>
            <a:chExt cx="3680043" cy="1628823"/>
          </a:xfrm>
        </p:grpSpPr>
        <p:sp>
          <p:nvSpPr>
            <p:cNvPr id="88" name="Line"/>
            <p:cNvSpPr/>
            <p:nvPr/>
          </p:nvSpPr>
          <p:spPr>
            <a:xfrm>
              <a:off x="1356283" y="1021653"/>
              <a:ext cx="1" cy="215901"/>
            </a:xfrm>
            <a:prstGeom prst="line">
              <a:avLst/>
            </a:prstGeom>
            <a:noFill/>
            <a:ln w="12700" cap="flat">
              <a:solidFill>
                <a:srgbClr val="000000"/>
              </a:solidFill>
              <a:prstDash val="solid"/>
              <a:miter lim="400000"/>
              <a:tailEnd type="triangle" w="med" len="med"/>
            </a:ln>
            <a:effectLst/>
          </p:spPr>
          <p:txBody>
            <a:bodyPr wrap="square" lIns="29260" tIns="29260" rIns="29260" bIns="29260" numCol="1" anchor="ctr">
              <a:noAutofit/>
            </a:bodyPr>
            <a:lstStyle/>
            <a:p>
              <a:pPr>
                <a:defRPr sz="2200"/>
              </a:pPr>
              <a:endParaRPr/>
            </a:p>
          </p:txBody>
        </p:sp>
        <p:sp>
          <p:nvSpPr>
            <p:cNvPr id="89" name="Line"/>
            <p:cNvSpPr/>
            <p:nvPr/>
          </p:nvSpPr>
          <p:spPr>
            <a:xfrm>
              <a:off x="3135472" y="1450614"/>
              <a:ext cx="313266" cy="1"/>
            </a:xfrm>
            <a:prstGeom prst="line">
              <a:avLst/>
            </a:prstGeom>
            <a:noFill/>
            <a:ln w="12700" cap="flat">
              <a:solidFill>
                <a:srgbClr val="000000"/>
              </a:solidFill>
              <a:prstDash val="solid"/>
              <a:miter lim="400000"/>
              <a:tailEnd type="triangle" w="med" len="med"/>
            </a:ln>
            <a:effectLst/>
          </p:spPr>
          <p:txBody>
            <a:bodyPr wrap="square" lIns="29260" tIns="29260" rIns="29260" bIns="29260" numCol="1" anchor="ctr">
              <a:noAutofit/>
            </a:bodyPr>
            <a:lstStyle/>
            <a:p>
              <a:pPr>
                <a:defRPr sz="2200"/>
              </a:pPr>
              <a:endParaRPr/>
            </a:p>
          </p:txBody>
        </p:sp>
        <p:pic>
          <p:nvPicPr>
            <p:cNvPr id="90" name="pasted-image.pdf" descr="pasted-image.pdf"/>
            <p:cNvPicPr>
              <a:picLocks noChangeAspect="1"/>
            </p:cNvPicPr>
            <p:nvPr/>
          </p:nvPicPr>
          <p:blipFill>
            <a:blip r:embed="rId2">
              <a:extLst/>
            </a:blip>
            <a:stretch>
              <a:fillRect/>
            </a:stretch>
          </p:blipFill>
          <p:spPr>
            <a:xfrm>
              <a:off x="0" y="567501"/>
              <a:ext cx="298027" cy="311574"/>
            </a:xfrm>
            <a:prstGeom prst="rect">
              <a:avLst/>
            </a:prstGeom>
            <a:ln w="3175" cap="flat">
              <a:noFill/>
              <a:miter lim="400000"/>
            </a:ln>
            <a:effectLst/>
          </p:spPr>
        </p:pic>
        <p:sp>
          <p:nvSpPr>
            <p:cNvPr id="91" name="Line"/>
            <p:cNvSpPr/>
            <p:nvPr/>
          </p:nvSpPr>
          <p:spPr>
            <a:xfrm>
              <a:off x="326186" y="723288"/>
              <a:ext cx="313265" cy="1"/>
            </a:xfrm>
            <a:prstGeom prst="line">
              <a:avLst/>
            </a:prstGeom>
            <a:noFill/>
            <a:ln w="12700" cap="flat">
              <a:solidFill>
                <a:srgbClr val="000000"/>
              </a:solidFill>
              <a:prstDash val="solid"/>
              <a:miter lim="400000"/>
              <a:tailEnd type="triangle" w="med" len="med"/>
            </a:ln>
            <a:effectLst/>
          </p:spPr>
          <p:txBody>
            <a:bodyPr wrap="square" lIns="29260" tIns="29260" rIns="29260" bIns="29260" numCol="1" anchor="ctr">
              <a:noAutofit/>
            </a:bodyPr>
            <a:lstStyle/>
            <a:p>
              <a:pPr>
                <a:defRPr sz="2200"/>
              </a:pPr>
              <a:endParaRPr/>
            </a:p>
          </p:txBody>
        </p:sp>
        <p:sp>
          <p:nvSpPr>
            <p:cNvPr id="92" name="Prediction…"/>
            <p:cNvSpPr/>
            <p:nvPr/>
          </p:nvSpPr>
          <p:spPr>
            <a:xfrm>
              <a:off x="2229087" y="408006"/>
              <a:ext cx="1264644" cy="583302"/>
            </a:xfrm>
            <a:prstGeom prst="rect">
              <a:avLst/>
            </a:prstGeom>
            <a:solidFill>
              <a:srgbClr val="E5E9D4"/>
            </a:solidFill>
            <a:ln w="3175" cap="flat">
              <a:noFill/>
              <a:miter lim="400000"/>
            </a:ln>
            <a:effectLst/>
            <a:extLst>
              <a:ext uri="{C572A759-6A51-4108-AA02-DFA0A04FC94B}">
                <ma14:wrappingTextBoxFlag xmlns:ma14="http://schemas.microsoft.com/office/mac/drawingml/2011/main" val="1"/>
              </a:ext>
            </a:extLst>
          </p:spPr>
          <p:txBody>
            <a:bodyPr wrap="square" lIns="29260" tIns="29260" rIns="29260" bIns="29260" numCol="1" anchor="ctr">
              <a:noAutofit/>
            </a:bodyPr>
            <a:lstStyle/>
            <a:p>
              <a:pPr algn="ctr">
                <a:defRPr sz="1800">
                  <a:latin typeface="Roboto Regular"/>
                  <a:ea typeface="Roboto Regular"/>
                  <a:cs typeface="Roboto Regular"/>
                  <a:sym typeface="Roboto Regular"/>
                </a:defRPr>
              </a:pPr>
              <a:r>
                <a:rPr dirty="0"/>
                <a:t>Prediction</a:t>
              </a:r>
            </a:p>
            <a:p>
              <a:pPr algn="ctr">
                <a:defRPr sz="1800">
                  <a:latin typeface="Roboto Regular"/>
                  <a:ea typeface="Roboto Regular"/>
                  <a:cs typeface="Roboto Regular"/>
                  <a:sym typeface="Roboto Regular"/>
                </a:defRPr>
              </a:pPr>
              <a:r>
                <a:rPr dirty="0" smtClean="0"/>
                <a:t>LSTM</a:t>
              </a:r>
              <a:endParaRPr dirty="0"/>
            </a:p>
          </p:txBody>
        </p:sp>
        <p:sp>
          <p:nvSpPr>
            <p:cNvPr id="93" name="Line"/>
            <p:cNvSpPr/>
            <p:nvPr/>
          </p:nvSpPr>
          <p:spPr>
            <a:xfrm>
              <a:off x="1919721" y="721940"/>
              <a:ext cx="313265" cy="1"/>
            </a:xfrm>
            <a:prstGeom prst="line">
              <a:avLst/>
            </a:prstGeom>
            <a:noFill/>
            <a:ln w="12700" cap="flat">
              <a:solidFill>
                <a:srgbClr val="000000"/>
              </a:solidFill>
              <a:prstDash val="solid"/>
              <a:miter lim="400000"/>
              <a:tailEnd type="triangle" w="med" len="med"/>
            </a:ln>
            <a:effectLst/>
          </p:spPr>
          <p:txBody>
            <a:bodyPr wrap="square" lIns="29260" tIns="29260" rIns="29260" bIns="29260" numCol="1" anchor="ctr">
              <a:noAutofit/>
            </a:bodyPr>
            <a:lstStyle/>
            <a:p>
              <a:pPr>
                <a:defRPr sz="2200"/>
              </a:pPr>
              <a:endParaRPr/>
            </a:p>
          </p:txBody>
        </p:sp>
        <p:sp>
          <p:nvSpPr>
            <p:cNvPr id="94" name="Line"/>
            <p:cNvSpPr/>
            <p:nvPr/>
          </p:nvSpPr>
          <p:spPr>
            <a:xfrm>
              <a:off x="2867759" y="1021653"/>
              <a:ext cx="1" cy="215901"/>
            </a:xfrm>
            <a:prstGeom prst="line">
              <a:avLst/>
            </a:prstGeom>
            <a:noFill/>
            <a:ln w="12700" cap="flat">
              <a:solidFill>
                <a:srgbClr val="000000"/>
              </a:solidFill>
              <a:prstDash val="solid"/>
              <a:miter lim="400000"/>
              <a:tailEnd type="triangle" w="med" len="med"/>
            </a:ln>
            <a:effectLst/>
          </p:spPr>
          <p:txBody>
            <a:bodyPr wrap="square" lIns="29260" tIns="29260" rIns="29260" bIns="29260" numCol="1" anchor="ctr">
              <a:noAutofit/>
            </a:bodyPr>
            <a:lstStyle/>
            <a:p>
              <a:pPr>
                <a:defRPr sz="2200"/>
              </a:pPr>
              <a:endParaRPr/>
            </a:p>
          </p:txBody>
        </p:sp>
        <p:pic>
          <p:nvPicPr>
            <p:cNvPr id="95" name="pasted-image.pdf" descr="pasted-image.pdf"/>
            <p:cNvPicPr>
              <a:picLocks noChangeAspect="1"/>
            </p:cNvPicPr>
            <p:nvPr/>
          </p:nvPicPr>
          <p:blipFill>
            <a:blip r:embed="rId3">
              <a:extLst/>
            </a:blip>
            <a:stretch>
              <a:fillRect/>
            </a:stretch>
          </p:blipFill>
          <p:spPr>
            <a:xfrm>
              <a:off x="1198472" y="1281903"/>
              <a:ext cx="318348" cy="284481"/>
            </a:xfrm>
            <a:prstGeom prst="rect">
              <a:avLst/>
            </a:prstGeom>
            <a:ln w="3175" cap="flat">
              <a:noFill/>
              <a:miter lim="400000"/>
            </a:ln>
            <a:effectLst/>
          </p:spPr>
        </p:pic>
        <p:pic>
          <p:nvPicPr>
            <p:cNvPr id="96" name="pasted-image.pdf" descr="pasted-image.pdf"/>
            <p:cNvPicPr>
              <a:picLocks noChangeAspect="1"/>
            </p:cNvPicPr>
            <p:nvPr/>
          </p:nvPicPr>
          <p:blipFill>
            <a:blip r:embed="rId4">
              <a:extLst/>
            </a:blip>
            <a:stretch>
              <a:fillRect/>
            </a:stretch>
          </p:blipFill>
          <p:spPr>
            <a:xfrm>
              <a:off x="2708585" y="1296622"/>
              <a:ext cx="318347" cy="284481"/>
            </a:xfrm>
            <a:prstGeom prst="rect">
              <a:avLst/>
            </a:prstGeom>
            <a:ln w="3175" cap="flat">
              <a:noFill/>
              <a:miter lim="400000"/>
            </a:ln>
            <a:effectLst/>
          </p:spPr>
        </p:pic>
        <p:sp>
          <p:nvSpPr>
            <p:cNvPr id="97" name="Rectangle"/>
            <p:cNvSpPr/>
            <p:nvPr/>
          </p:nvSpPr>
          <p:spPr>
            <a:xfrm>
              <a:off x="1107470" y="1248900"/>
              <a:ext cx="2014887" cy="379924"/>
            </a:xfrm>
            <a:prstGeom prst="rect">
              <a:avLst/>
            </a:prstGeom>
            <a:noFill/>
            <a:ln w="12700" cap="flat">
              <a:solidFill>
                <a:srgbClr val="85888D"/>
              </a:solidFill>
              <a:prstDash val="solid"/>
              <a:miter lim="400000"/>
            </a:ln>
            <a:effectLst/>
          </p:spPr>
          <p:txBody>
            <a:bodyPr wrap="square" lIns="29260" tIns="29260" rIns="29260" bIns="29260" numCol="1" anchor="ctr">
              <a:noAutofit/>
            </a:bodyPr>
            <a:lstStyle/>
            <a:p>
              <a:pPr>
                <a:defRPr sz="2200"/>
              </a:pPr>
              <a:endParaRPr/>
            </a:p>
          </p:txBody>
        </p:sp>
        <p:pic>
          <p:nvPicPr>
            <p:cNvPr id="98" name="pasted-image.pdf" descr="pasted-image.pdf"/>
            <p:cNvPicPr>
              <a:picLocks noChangeAspect="1"/>
            </p:cNvPicPr>
            <p:nvPr/>
          </p:nvPicPr>
          <p:blipFill>
            <a:blip r:embed="rId5">
              <a:extLst/>
            </a:blip>
            <a:stretch>
              <a:fillRect/>
            </a:stretch>
          </p:blipFill>
          <p:spPr>
            <a:xfrm>
              <a:off x="1258983" y="0"/>
              <a:ext cx="182881" cy="189654"/>
            </a:xfrm>
            <a:prstGeom prst="rect">
              <a:avLst/>
            </a:prstGeom>
            <a:ln w="3175" cap="flat">
              <a:noFill/>
              <a:miter lim="400000"/>
            </a:ln>
            <a:effectLst/>
          </p:spPr>
        </p:pic>
        <p:sp>
          <p:nvSpPr>
            <p:cNvPr id="99" name="Line"/>
            <p:cNvSpPr/>
            <p:nvPr/>
          </p:nvSpPr>
          <p:spPr>
            <a:xfrm>
              <a:off x="1350422" y="234004"/>
              <a:ext cx="1" cy="189654"/>
            </a:xfrm>
            <a:prstGeom prst="line">
              <a:avLst/>
            </a:prstGeom>
            <a:noFill/>
            <a:ln w="12700" cap="flat">
              <a:solidFill>
                <a:srgbClr val="000000"/>
              </a:solidFill>
              <a:prstDash val="solid"/>
              <a:miter lim="400000"/>
              <a:tailEnd type="triangle" w="med" len="med"/>
            </a:ln>
            <a:effectLst/>
          </p:spPr>
          <p:txBody>
            <a:bodyPr wrap="square" lIns="29260" tIns="29260" rIns="29260" bIns="29260" numCol="1" anchor="ctr">
              <a:noAutofit/>
            </a:bodyPr>
            <a:lstStyle/>
            <a:p>
              <a:pPr>
                <a:defRPr sz="2200"/>
              </a:pPr>
              <a:endParaRPr/>
            </a:p>
          </p:txBody>
        </p:sp>
        <p:pic>
          <p:nvPicPr>
            <p:cNvPr id="100" name="pasted-image.pdf" descr="pasted-image.pdf"/>
            <p:cNvPicPr>
              <a:picLocks noChangeAspect="1"/>
            </p:cNvPicPr>
            <p:nvPr/>
          </p:nvPicPr>
          <p:blipFill>
            <a:blip r:embed="rId5">
              <a:extLst/>
            </a:blip>
            <a:stretch>
              <a:fillRect/>
            </a:stretch>
          </p:blipFill>
          <p:spPr>
            <a:xfrm>
              <a:off x="2776318" y="0"/>
              <a:ext cx="182881" cy="189654"/>
            </a:xfrm>
            <a:prstGeom prst="rect">
              <a:avLst/>
            </a:prstGeom>
            <a:ln w="3175" cap="flat">
              <a:noFill/>
              <a:miter lim="400000"/>
            </a:ln>
            <a:effectLst/>
          </p:spPr>
        </p:pic>
        <p:sp>
          <p:nvSpPr>
            <p:cNvPr id="101" name="Line"/>
            <p:cNvSpPr/>
            <p:nvPr/>
          </p:nvSpPr>
          <p:spPr>
            <a:xfrm>
              <a:off x="2867758" y="234004"/>
              <a:ext cx="1" cy="189654"/>
            </a:xfrm>
            <a:prstGeom prst="line">
              <a:avLst/>
            </a:prstGeom>
            <a:noFill/>
            <a:ln w="12700" cap="flat">
              <a:solidFill>
                <a:srgbClr val="000000"/>
              </a:solidFill>
              <a:prstDash val="solid"/>
              <a:miter lim="400000"/>
              <a:tailEnd type="triangle" w="med" len="med"/>
            </a:ln>
            <a:effectLst/>
          </p:spPr>
          <p:txBody>
            <a:bodyPr wrap="square" lIns="29260" tIns="29260" rIns="29260" bIns="29260" numCol="1" anchor="ctr">
              <a:noAutofit/>
            </a:bodyPr>
            <a:lstStyle/>
            <a:p>
              <a:pPr>
                <a:defRPr sz="2200"/>
              </a:pPr>
              <a:endParaRPr/>
            </a:p>
          </p:txBody>
        </p:sp>
        <p:sp>
          <p:nvSpPr>
            <p:cNvPr id="102" name="Prediction…"/>
            <p:cNvSpPr/>
            <p:nvPr/>
          </p:nvSpPr>
          <p:spPr>
            <a:xfrm>
              <a:off x="660951" y="410045"/>
              <a:ext cx="1264645" cy="579223"/>
            </a:xfrm>
            <a:prstGeom prst="rect">
              <a:avLst/>
            </a:prstGeom>
            <a:solidFill>
              <a:srgbClr val="E5E9D4"/>
            </a:solidFill>
            <a:ln w="3175" cap="flat">
              <a:noFill/>
              <a:miter lim="400000"/>
            </a:ln>
            <a:effectLst/>
            <a:extLst>
              <a:ext uri="{C572A759-6A51-4108-AA02-DFA0A04FC94B}">
                <ma14:wrappingTextBoxFlag xmlns:ma14="http://schemas.microsoft.com/office/mac/drawingml/2011/main" val="1"/>
              </a:ext>
            </a:extLst>
          </p:spPr>
          <p:txBody>
            <a:bodyPr wrap="square" lIns="29260" tIns="29260" rIns="29260" bIns="29260" numCol="1" anchor="ctr">
              <a:noAutofit/>
            </a:bodyPr>
            <a:lstStyle/>
            <a:p>
              <a:pPr algn="ctr">
                <a:defRPr sz="1800">
                  <a:latin typeface="Roboto Regular"/>
                  <a:ea typeface="Roboto Regular"/>
                  <a:cs typeface="Roboto Regular"/>
                  <a:sym typeface="Roboto Regular"/>
                </a:defRPr>
              </a:pPr>
              <a:r>
                <a:rPr dirty="0"/>
                <a:t>Prediction</a:t>
              </a:r>
            </a:p>
            <a:p>
              <a:pPr algn="ctr">
                <a:defRPr sz="1800">
                  <a:latin typeface="Roboto Regular"/>
                  <a:ea typeface="Roboto Regular"/>
                  <a:cs typeface="Roboto Regular"/>
                  <a:sym typeface="Roboto Regular"/>
                </a:defRPr>
              </a:pPr>
              <a:r>
                <a:rPr dirty="0"/>
                <a:t>LSTM</a:t>
              </a:r>
            </a:p>
          </p:txBody>
        </p:sp>
        <p:pic>
          <p:nvPicPr>
            <p:cNvPr id="103" name="pasted-image.pdf" descr="pasted-image.pdf"/>
            <p:cNvPicPr>
              <a:picLocks noChangeAspect="1"/>
            </p:cNvPicPr>
            <p:nvPr/>
          </p:nvPicPr>
          <p:blipFill>
            <a:blip r:embed="rId6">
              <a:extLst/>
            </a:blip>
            <a:stretch>
              <a:fillRect/>
            </a:stretch>
          </p:blipFill>
          <p:spPr>
            <a:xfrm>
              <a:off x="3464143" y="1326348"/>
              <a:ext cx="215901" cy="203201"/>
            </a:xfrm>
            <a:prstGeom prst="rect">
              <a:avLst/>
            </a:prstGeom>
            <a:ln w="3175" cap="flat">
              <a:noFill/>
              <a:miter lim="400000"/>
            </a:ln>
            <a:effectLst/>
          </p:spPr>
        </p:pic>
        <p:pic>
          <p:nvPicPr>
            <p:cNvPr id="104" name="qhead (1).png" descr="qhead (1).png"/>
            <p:cNvPicPr>
              <a:picLocks noChangeAspect="1"/>
            </p:cNvPicPr>
            <p:nvPr/>
          </p:nvPicPr>
          <p:blipFill>
            <a:blip r:embed="rId7">
              <a:extLst/>
            </a:blip>
            <a:stretch>
              <a:fillRect/>
            </a:stretch>
          </p:blipFill>
          <p:spPr>
            <a:xfrm>
              <a:off x="151979" y="1053079"/>
              <a:ext cx="517526" cy="530434"/>
            </a:xfrm>
            <a:prstGeom prst="rect">
              <a:avLst/>
            </a:prstGeom>
            <a:ln w="3175" cap="flat">
              <a:noFill/>
              <a:miter lim="400000"/>
            </a:ln>
            <a:effectLst/>
          </p:spPr>
        </p:pic>
      </p:grpSp>
      <p:grpSp>
        <p:nvGrpSpPr>
          <p:cNvPr id="105" name="Group"/>
          <p:cNvGrpSpPr/>
          <p:nvPr/>
        </p:nvGrpSpPr>
        <p:grpSpPr>
          <a:xfrm>
            <a:off x="1778023" y="1320515"/>
            <a:ext cx="2780106" cy="777688"/>
            <a:chOff x="0" y="0"/>
            <a:chExt cx="2780104" cy="777687"/>
          </a:xfrm>
        </p:grpSpPr>
        <p:sp>
          <p:nvSpPr>
            <p:cNvPr id="106" name="Rounded Rectangle"/>
            <p:cNvSpPr/>
            <p:nvPr/>
          </p:nvSpPr>
          <p:spPr>
            <a:xfrm>
              <a:off x="357968" y="0"/>
              <a:ext cx="1853580" cy="777688"/>
            </a:xfrm>
            <a:prstGeom prst="roundRect">
              <a:avLst>
                <a:gd name="adj" fmla="val 33233"/>
              </a:avLst>
            </a:prstGeom>
            <a:solidFill>
              <a:srgbClr val="CBD3A8">
                <a:alpha val="50000"/>
              </a:srgbClr>
            </a:solidFill>
            <a:ln w="12700" cap="flat">
              <a:solidFill>
                <a:srgbClr val="85888D">
                  <a:alpha val="50000"/>
                </a:srgbClr>
              </a:solidFill>
              <a:prstDash val="solid"/>
              <a:miter lim="400000"/>
            </a:ln>
            <a:effectLst/>
          </p:spPr>
          <p:txBody>
            <a:bodyPr wrap="square" lIns="29260" tIns="29260" rIns="29260" bIns="29260" numCol="1" anchor="ctr">
              <a:noAutofit/>
            </a:bodyPr>
            <a:lstStyle/>
            <a:p>
              <a:pPr>
                <a:defRPr sz="2200"/>
              </a:pPr>
              <a:endParaRPr/>
            </a:p>
          </p:txBody>
        </p:sp>
        <p:sp>
          <p:nvSpPr>
            <p:cNvPr id="107" name="ListenNet"/>
            <p:cNvSpPr/>
            <p:nvPr/>
          </p:nvSpPr>
          <p:spPr>
            <a:xfrm>
              <a:off x="595334" y="144173"/>
              <a:ext cx="1378848" cy="487205"/>
            </a:xfrm>
            <a:prstGeom prst="rect">
              <a:avLst/>
            </a:prstGeom>
            <a:solidFill>
              <a:srgbClr val="FFFFFF"/>
            </a:solidFill>
            <a:ln w="12700" cap="flat">
              <a:solidFill>
                <a:srgbClr val="85888D"/>
              </a:solidFill>
              <a:prstDash val="solid"/>
              <a:miter lim="400000"/>
            </a:ln>
            <a:effectLst/>
            <a:extLst>
              <a:ext uri="{C572A759-6A51-4108-AA02-DFA0A04FC94B}">
                <ma14:wrappingTextBoxFlag xmlns:ma14="http://schemas.microsoft.com/office/mac/drawingml/2011/main" val="1"/>
              </a:ext>
            </a:extLst>
          </p:spPr>
          <p:txBody>
            <a:bodyPr wrap="square" lIns="29260" tIns="29260" rIns="29260" bIns="29260" numCol="1" anchor="ctr">
              <a:noAutofit/>
            </a:bodyPr>
            <a:lstStyle>
              <a:lvl1pPr>
                <a:defRPr sz="1800">
                  <a:latin typeface="Roboto Regular"/>
                  <a:ea typeface="Roboto Regular"/>
                  <a:cs typeface="Roboto Regular"/>
                  <a:sym typeface="Roboto Regular"/>
                </a:defRPr>
              </a:lvl1pPr>
            </a:lstStyle>
            <a:p>
              <a:pPr algn="ctr"/>
              <a:r>
                <a:rPr dirty="0"/>
                <a:t>ListenNet</a:t>
              </a:r>
            </a:p>
          </p:txBody>
        </p:sp>
        <p:pic>
          <p:nvPicPr>
            <p:cNvPr id="108" name="pasted-image.pdf" descr="pasted-image.pdf"/>
            <p:cNvPicPr>
              <a:picLocks noChangeAspect="1"/>
            </p:cNvPicPr>
            <p:nvPr/>
          </p:nvPicPr>
          <p:blipFill>
            <a:blip r:embed="rId8">
              <a:extLst/>
            </a:blip>
            <a:stretch>
              <a:fillRect/>
            </a:stretch>
          </p:blipFill>
          <p:spPr>
            <a:xfrm>
              <a:off x="0" y="280893"/>
              <a:ext cx="203200" cy="215901"/>
            </a:xfrm>
            <a:prstGeom prst="rect">
              <a:avLst/>
            </a:prstGeom>
            <a:ln w="3175" cap="flat">
              <a:noFill/>
              <a:miter lim="400000"/>
            </a:ln>
            <a:effectLst/>
          </p:spPr>
        </p:pic>
        <p:pic>
          <p:nvPicPr>
            <p:cNvPr id="109" name="pasted-image.pdf" descr="pasted-image.pdf"/>
            <p:cNvPicPr>
              <a:picLocks noChangeAspect="1"/>
            </p:cNvPicPr>
            <p:nvPr/>
          </p:nvPicPr>
          <p:blipFill>
            <a:blip r:embed="rId9">
              <a:extLst/>
            </a:blip>
            <a:stretch>
              <a:fillRect/>
            </a:stretch>
          </p:blipFill>
          <p:spPr>
            <a:xfrm>
              <a:off x="2424504" y="228104"/>
              <a:ext cx="355601" cy="355601"/>
            </a:xfrm>
            <a:prstGeom prst="rect">
              <a:avLst/>
            </a:prstGeom>
            <a:ln w="3175" cap="flat">
              <a:noFill/>
              <a:miter lim="400000"/>
            </a:ln>
            <a:effectLst/>
          </p:spPr>
        </p:pic>
        <p:sp>
          <p:nvSpPr>
            <p:cNvPr id="110" name="Line"/>
            <p:cNvSpPr/>
            <p:nvPr/>
          </p:nvSpPr>
          <p:spPr>
            <a:xfrm>
              <a:off x="219556" y="405904"/>
              <a:ext cx="393701" cy="1"/>
            </a:xfrm>
            <a:prstGeom prst="line">
              <a:avLst/>
            </a:prstGeom>
            <a:noFill/>
            <a:ln w="12700" cap="flat">
              <a:solidFill>
                <a:srgbClr val="000000"/>
              </a:solidFill>
              <a:prstDash val="solid"/>
              <a:miter lim="400000"/>
              <a:tailEnd type="triangle" w="med" len="med"/>
            </a:ln>
            <a:effectLst/>
          </p:spPr>
          <p:txBody>
            <a:bodyPr wrap="square" lIns="29260" tIns="29260" rIns="29260" bIns="29260" numCol="1" anchor="ctr">
              <a:noAutofit/>
            </a:bodyPr>
            <a:lstStyle/>
            <a:p>
              <a:pPr>
                <a:defRPr sz="2200"/>
              </a:pPr>
              <a:endParaRPr/>
            </a:p>
          </p:txBody>
        </p:sp>
        <p:sp>
          <p:nvSpPr>
            <p:cNvPr id="111" name="Line"/>
            <p:cNvSpPr/>
            <p:nvPr/>
          </p:nvSpPr>
          <p:spPr>
            <a:xfrm>
              <a:off x="2007395" y="398695"/>
              <a:ext cx="389811" cy="1"/>
            </a:xfrm>
            <a:prstGeom prst="line">
              <a:avLst/>
            </a:prstGeom>
            <a:noFill/>
            <a:ln w="12700" cap="flat">
              <a:solidFill>
                <a:srgbClr val="000000"/>
              </a:solidFill>
              <a:prstDash val="solid"/>
              <a:miter lim="400000"/>
              <a:tailEnd type="triangle" w="med" len="med"/>
            </a:ln>
            <a:effectLst/>
          </p:spPr>
          <p:txBody>
            <a:bodyPr wrap="square" lIns="29260" tIns="29260" rIns="29260" bIns="29260" numCol="1" anchor="ctr">
              <a:noAutofit/>
            </a:bodyPr>
            <a:lstStyle/>
            <a:p>
              <a:pPr>
                <a:defRPr sz="2200"/>
              </a:pPr>
              <a:endParaRPr/>
            </a:p>
          </p:txBody>
        </p:sp>
      </p:grpSp>
      <p:sp>
        <p:nvSpPr>
          <p:cNvPr id="112" name="Rounded Rectangle"/>
          <p:cNvSpPr/>
          <p:nvPr/>
        </p:nvSpPr>
        <p:spPr>
          <a:xfrm>
            <a:off x="1822464" y="2749652"/>
            <a:ext cx="2501902" cy="1650578"/>
          </a:xfrm>
          <a:prstGeom prst="roundRect">
            <a:avLst>
              <a:gd name="adj" fmla="val 15658"/>
            </a:avLst>
          </a:prstGeom>
          <a:solidFill>
            <a:srgbClr val="CBD3A8">
              <a:alpha val="50000"/>
            </a:srgbClr>
          </a:solidFill>
          <a:ln w="12700" cap="flat">
            <a:solidFill>
              <a:srgbClr val="85888D">
                <a:alpha val="50000"/>
              </a:srgbClr>
            </a:solidFill>
            <a:prstDash val="solid"/>
            <a:miter lim="400000"/>
          </a:ln>
          <a:effectLst/>
        </p:spPr>
        <p:txBody>
          <a:bodyPr wrap="square" lIns="29260" tIns="29260" rIns="29260" bIns="29260" numCol="1" anchor="ctr">
            <a:noAutofit/>
          </a:bodyPr>
          <a:lstStyle/>
          <a:p>
            <a:pPr>
              <a:defRPr sz="2200"/>
            </a:pPr>
            <a:endParaRPr/>
          </a:p>
        </p:txBody>
      </p:sp>
      <p:sp>
        <p:nvSpPr>
          <p:cNvPr id="113" name="Rounded Rectangle"/>
          <p:cNvSpPr/>
          <p:nvPr/>
        </p:nvSpPr>
        <p:spPr>
          <a:xfrm>
            <a:off x="4922625" y="2740523"/>
            <a:ext cx="2598348" cy="1650577"/>
          </a:xfrm>
          <a:prstGeom prst="roundRect">
            <a:avLst>
              <a:gd name="adj" fmla="val 15389"/>
            </a:avLst>
          </a:prstGeom>
          <a:solidFill>
            <a:srgbClr val="D4A5A2">
              <a:alpha val="50000"/>
            </a:srgbClr>
          </a:solidFill>
          <a:ln w="12700" cap="flat">
            <a:solidFill>
              <a:srgbClr val="85888D">
                <a:alpha val="50000"/>
              </a:srgbClr>
            </a:solidFill>
            <a:prstDash val="solid"/>
            <a:miter lim="400000"/>
          </a:ln>
          <a:effectLst/>
        </p:spPr>
        <p:txBody>
          <a:bodyPr wrap="square" lIns="29260" tIns="29260" rIns="29260" bIns="29260" numCol="1" anchor="ctr">
            <a:noAutofit/>
          </a:bodyPr>
          <a:lstStyle/>
          <a:p>
            <a:pPr>
              <a:defRPr sz="2200"/>
            </a:pPr>
            <a:endParaRPr/>
          </a:p>
        </p:txBody>
      </p:sp>
      <p:sp>
        <p:nvSpPr>
          <p:cNvPr id="114" name="ListenNet"/>
          <p:cNvSpPr/>
          <p:nvPr/>
        </p:nvSpPr>
        <p:spPr>
          <a:xfrm>
            <a:off x="5646095" y="2939926"/>
            <a:ext cx="1369714" cy="355601"/>
          </a:xfrm>
          <a:prstGeom prst="rect">
            <a:avLst/>
          </a:prstGeom>
          <a:solidFill>
            <a:srgbClr val="FFFFFF"/>
          </a:solidFill>
          <a:ln w="12700" cap="flat">
            <a:solidFill>
              <a:srgbClr val="85888D"/>
            </a:solidFill>
            <a:prstDash val="solid"/>
            <a:miter lim="400000"/>
          </a:ln>
          <a:effectLst/>
          <a:extLst>
            <a:ext uri="{C572A759-6A51-4108-AA02-DFA0A04FC94B}">
              <ma14:wrappingTextBoxFlag xmlns:ma14="http://schemas.microsoft.com/office/mac/drawingml/2011/main" val="1"/>
            </a:ext>
          </a:extLst>
        </p:spPr>
        <p:txBody>
          <a:bodyPr wrap="square" lIns="29260" tIns="29260" rIns="29260" bIns="29260" numCol="1" anchor="ctr">
            <a:noAutofit/>
          </a:bodyPr>
          <a:lstStyle>
            <a:lvl1pPr>
              <a:defRPr sz="1800">
                <a:latin typeface="Roboto Regular"/>
                <a:ea typeface="Roboto Regular"/>
                <a:cs typeface="Roboto Regular"/>
                <a:sym typeface="Roboto Regular"/>
              </a:defRPr>
            </a:lvl1pPr>
          </a:lstStyle>
          <a:p>
            <a:pPr algn="ctr"/>
            <a:r>
              <a:rPr dirty="0"/>
              <a:t>ListenNet</a:t>
            </a:r>
          </a:p>
        </p:txBody>
      </p:sp>
      <p:sp>
        <p:nvSpPr>
          <p:cNvPr id="115" name="Line"/>
          <p:cNvSpPr/>
          <p:nvPr/>
        </p:nvSpPr>
        <p:spPr>
          <a:xfrm flipH="1">
            <a:off x="3462062" y="3669713"/>
            <a:ext cx="699105" cy="1"/>
          </a:xfrm>
          <a:prstGeom prst="line">
            <a:avLst/>
          </a:prstGeom>
          <a:noFill/>
          <a:ln w="12700" cap="flat">
            <a:solidFill>
              <a:srgbClr val="000000"/>
            </a:solidFill>
            <a:custDash>
              <a:ds d="200000" sp="200000"/>
            </a:custDash>
            <a:miter lim="400000"/>
            <a:tailEnd type="triangle" w="med" len="med"/>
          </a:ln>
          <a:effectLst/>
        </p:spPr>
        <p:txBody>
          <a:bodyPr wrap="square" lIns="29260" tIns="29260" rIns="29260" bIns="29260" numCol="1" anchor="ctr">
            <a:noAutofit/>
          </a:bodyPr>
          <a:lstStyle/>
          <a:p>
            <a:pPr>
              <a:defRPr sz="2200"/>
            </a:pPr>
            <a:endParaRPr/>
          </a:p>
        </p:txBody>
      </p:sp>
      <p:pic>
        <p:nvPicPr>
          <p:cNvPr id="116" name="ahead.png" descr="ahead.png"/>
          <p:cNvPicPr>
            <a:picLocks noChangeAspect="1"/>
          </p:cNvPicPr>
          <p:nvPr/>
        </p:nvPicPr>
        <p:blipFill>
          <a:blip r:embed="rId10">
            <a:extLst/>
          </a:blip>
          <a:stretch>
            <a:fillRect/>
          </a:stretch>
        </p:blipFill>
        <p:spPr>
          <a:xfrm>
            <a:off x="7242411" y="2441819"/>
            <a:ext cx="517526" cy="528088"/>
          </a:xfrm>
          <a:prstGeom prst="rect">
            <a:avLst/>
          </a:prstGeom>
          <a:ln w="3175" cap="flat">
            <a:noFill/>
            <a:miter lim="400000"/>
          </a:ln>
          <a:effectLst/>
        </p:spPr>
      </p:pic>
      <p:sp>
        <p:nvSpPr>
          <p:cNvPr id="117" name="SpeakNet"/>
          <p:cNvSpPr/>
          <p:nvPr/>
        </p:nvSpPr>
        <p:spPr>
          <a:xfrm>
            <a:off x="2848893" y="2939926"/>
            <a:ext cx="1138263" cy="360205"/>
          </a:xfrm>
          <a:prstGeom prst="rect">
            <a:avLst/>
          </a:prstGeom>
          <a:solidFill>
            <a:srgbClr val="FFFFFF"/>
          </a:solidFill>
          <a:ln w="12700" cap="flat">
            <a:solidFill>
              <a:srgbClr val="85888D"/>
            </a:solidFill>
            <a:prstDash val="solid"/>
            <a:miter lim="400000"/>
          </a:ln>
          <a:effectLst/>
          <a:extLst>
            <a:ext uri="{C572A759-6A51-4108-AA02-DFA0A04FC94B}">
              <ma14:wrappingTextBoxFlag xmlns:ma14="http://schemas.microsoft.com/office/mac/drawingml/2011/main" val="1"/>
            </a:ext>
          </a:extLst>
        </p:spPr>
        <p:txBody>
          <a:bodyPr wrap="square" lIns="29260" tIns="29260" rIns="29260" bIns="29260" numCol="1" anchor="ctr">
            <a:noAutofit/>
          </a:bodyPr>
          <a:lstStyle>
            <a:lvl1pPr>
              <a:defRPr sz="1800">
                <a:latin typeface="Roboto Regular"/>
                <a:ea typeface="Roboto Regular"/>
                <a:cs typeface="Roboto Regular"/>
                <a:sym typeface="Roboto Regular"/>
              </a:defRPr>
            </a:lvl1pPr>
          </a:lstStyle>
          <a:p>
            <a:pPr algn="ctr"/>
            <a:r>
              <a:rPr dirty="0"/>
              <a:t>SpeakNet</a:t>
            </a:r>
          </a:p>
        </p:txBody>
      </p:sp>
      <p:grpSp>
        <p:nvGrpSpPr>
          <p:cNvPr id="118" name="Group 117"/>
          <p:cNvGrpSpPr/>
          <p:nvPr/>
        </p:nvGrpSpPr>
        <p:grpSpPr>
          <a:xfrm rot="10800000">
            <a:off x="6092049" y="1030564"/>
            <a:ext cx="408983" cy="1202580"/>
            <a:chOff x="6569719" y="1512742"/>
            <a:chExt cx="408983" cy="1202580"/>
          </a:xfrm>
        </p:grpSpPr>
        <p:sp>
          <p:nvSpPr>
            <p:cNvPr id="119" name="Triangle"/>
            <p:cNvSpPr/>
            <p:nvPr/>
          </p:nvSpPr>
          <p:spPr>
            <a:xfrm flipH="1">
              <a:off x="6569719" y="1512742"/>
              <a:ext cx="402896" cy="4061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9D2D0"/>
            </a:solidFill>
            <a:ln w="12700" cap="flat">
              <a:noFill/>
              <a:miter lim="400000"/>
            </a:ln>
            <a:effectLst/>
          </p:spPr>
          <p:txBody>
            <a:bodyPr wrap="square" lIns="29260" tIns="29260" rIns="29260" bIns="29260" numCol="1" anchor="ctr">
              <a:noAutofit/>
            </a:bodyPr>
            <a:lstStyle/>
            <a:p>
              <a:pPr>
                <a:defRPr sz="2200"/>
              </a:pPr>
              <a:endParaRPr/>
            </a:p>
          </p:txBody>
        </p:sp>
        <p:sp>
          <p:nvSpPr>
            <p:cNvPr id="120" name="Square"/>
            <p:cNvSpPr/>
            <p:nvPr/>
          </p:nvSpPr>
          <p:spPr>
            <a:xfrm flipH="1">
              <a:off x="6572301" y="1909882"/>
              <a:ext cx="406401" cy="406401"/>
            </a:xfrm>
            <a:prstGeom prst="rect">
              <a:avLst/>
            </a:prstGeom>
            <a:solidFill>
              <a:srgbClr val="E9D2D0"/>
            </a:solidFill>
            <a:ln w="12700" cap="flat">
              <a:noFill/>
              <a:miter lim="400000"/>
            </a:ln>
            <a:effectLst/>
          </p:spPr>
          <p:txBody>
            <a:bodyPr wrap="square" lIns="29260" tIns="29260" rIns="29260" bIns="29260" numCol="1" anchor="ctr">
              <a:noAutofit/>
            </a:bodyPr>
            <a:lstStyle/>
            <a:p>
              <a:pPr>
                <a:defRPr sz="2200"/>
              </a:pPr>
              <a:endParaRPr/>
            </a:p>
          </p:txBody>
        </p:sp>
        <p:sp>
          <p:nvSpPr>
            <p:cNvPr id="121" name="Triangle"/>
            <p:cNvSpPr/>
            <p:nvPr/>
          </p:nvSpPr>
          <p:spPr>
            <a:xfrm rot="10800000">
              <a:off x="6572302" y="2309152"/>
              <a:ext cx="406400" cy="4061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9D2D0"/>
            </a:solidFill>
            <a:ln w="12700" cap="flat">
              <a:noFill/>
              <a:miter lim="400000"/>
            </a:ln>
            <a:effectLst/>
          </p:spPr>
          <p:txBody>
            <a:bodyPr wrap="square" lIns="29260" tIns="29260" rIns="29260" bIns="29260" numCol="1" anchor="ctr">
              <a:noAutofit/>
            </a:bodyPr>
            <a:lstStyle/>
            <a:p>
              <a:pPr>
                <a:defRPr sz="2200"/>
              </a:pPr>
              <a:endParaRPr/>
            </a:p>
          </p:txBody>
        </p:sp>
      </p:grpSp>
      <p:pic>
        <p:nvPicPr>
          <p:cNvPr id="122" name="pasted-image.pdf" descr="pasted-image.pdf"/>
          <p:cNvPicPr>
            <a:picLocks noChangeAspect="1"/>
          </p:cNvPicPr>
          <p:nvPr/>
        </p:nvPicPr>
        <p:blipFill>
          <a:blip r:embed="rId11">
            <a:extLst/>
          </a:blip>
          <a:stretch>
            <a:fillRect/>
          </a:stretch>
        </p:blipFill>
        <p:spPr>
          <a:xfrm>
            <a:off x="5019242" y="1157741"/>
            <a:ext cx="115148" cy="169334"/>
          </a:xfrm>
          <a:prstGeom prst="rect">
            <a:avLst/>
          </a:prstGeom>
          <a:ln w="3175" cap="flat">
            <a:noFill/>
            <a:miter lim="400000"/>
          </a:ln>
          <a:effectLst/>
        </p:spPr>
      </p:pic>
      <p:grpSp>
        <p:nvGrpSpPr>
          <p:cNvPr id="123" name="Group"/>
          <p:cNvGrpSpPr/>
          <p:nvPr/>
        </p:nvGrpSpPr>
        <p:grpSpPr>
          <a:xfrm>
            <a:off x="5826159" y="1023236"/>
            <a:ext cx="183964" cy="1191780"/>
            <a:chOff x="0" y="0"/>
            <a:chExt cx="183963" cy="1191777"/>
          </a:xfrm>
        </p:grpSpPr>
        <p:sp>
          <p:nvSpPr>
            <p:cNvPr id="124" name="Rectangle"/>
            <p:cNvSpPr/>
            <p:nvPr/>
          </p:nvSpPr>
          <p:spPr>
            <a:xfrm>
              <a:off x="0" y="0"/>
              <a:ext cx="183964" cy="1191778"/>
            </a:xfrm>
            <a:prstGeom prst="rect">
              <a:avLst/>
            </a:prstGeom>
            <a:noFill/>
            <a:ln w="12700" cap="flat">
              <a:solidFill>
                <a:srgbClr val="85888D"/>
              </a:solidFill>
              <a:prstDash val="solid"/>
              <a:miter lim="400000"/>
            </a:ln>
            <a:effectLst/>
          </p:spPr>
          <p:txBody>
            <a:bodyPr wrap="square" lIns="29260" tIns="29260" rIns="29260" bIns="29260" numCol="1" anchor="ctr">
              <a:noAutofit/>
            </a:bodyPr>
            <a:lstStyle/>
            <a:p>
              <a:pPr>
                <a:defRPr sz="2200"/>
              </a:pPr>
              <a:endParaRPr/>
            </a:p>
          </p:txBody>
        </p:sp>
        <p:sp>
          <p:nvSpPr>
            <p:cNvPr id="125" name="Circle"/>
            <p:cNvSpPr/>
            <p:nvPr/>
          </p:nvSpPr>
          <p:spPr>
            <a:xfrm>
              <a:off x="41182" y="109105"/>
              <a:ext cx="101601" cy="101601"/>
            </a:xfrm>
            <a:prstGeom prst="ellipse">
              <a:avLst/>
            </a:prstGeom>
            <a:solidFill>
              <a:srgbClr val="000000"/>
            </a:solidFill>
            <a:ln w="12700" cap="flat">
              <a:solidFill>
                <a:srgbClr val="000000"/>
              </a:solidFill>
              <a:prstDash val="solid"/>
              <a:miter lim="400000"/>
            </a:ln>
            <a:effectLst/>
          </p:spPr>
          <p:txBody>
            <a:bodyPr wrap="square" lIns="29260" tIns="29260" rIns="29260" bIns="29260" numCol="1" anchor="ctr">
              <a:noAutofit/>
            </a:bodyPr>
            <a:lstStyle/>
            <a:p>
              <a:pPr>
                <a:defRPr sz="2200"/>
              </a:pPr>
              <a:endParaRPr/>
            </a:p>
          </p:txBody>
        </p:sp>
        <p:sp>
          <p:nvSpPr>
            <p:cNvPr id="126" name="Circle"/>
            <p:cNvSpPr/>
            <p:nvPr/>
          </p:nvSpPr>
          <p:spPr>
            <a:xfrm>
              <a:off x="41182" y="692390"/>
              <a:ext cx="101601" cy="101601"/>
            </a:xfrm>
            <a:prstGeom prst="ellipse">
              <a:avLst/>
            </a:prstGeom>
            <a:solidFill>
              <a:srgbClr val="000000"/>
            </a:solidFill>
            <a:ln w="12700" cap="flat">
              <a:solidFill>
                <a:srgbClr val="000000"/>
              </a:solidFill>
              <a:prstDash val="solid"/>
              <a:miter lim="400000"/>
            </a:ln>
            <a:effectLst/>
          </p:spPr>
          <p:txBody>
            <a:bodyPr wrap="square" lIns="29260" tIns="29260" rIns="29260" bIns="29260" numCol="1" anchor="ctr">
              <a:noAutofit/>
            </a:bodyPr>
            <a:lstStyle/>
            <a:p>
              <a:pPr>
                <a:defRPr sz="2200"/>
              </a:pPr>
              <a:endParaRPr/>
            </a:p>
          </p:txBody>
        </p:sp>
        <p:sp>
          <p:nvSpPr>
            <p:cNvPr id="127" name="Circle"/>
            <p:cNvSpPr/>
            <p:nvPr/>
          </p:nvSpPr>
          <p:spPr>
            <a:xfrm>
              <a:off x="41182" y="1005011"/>
              <a:ext cx="101601" cy="101601"/>
            </a:xfrm>
            <a:prstGeom prst="ellipse">
              <a:avLst/>
            </a:prstGeom>
            <a:solidFill>
              <a:srgbClr val="000000"/>
            </a:solidFill>
            <a:ln w="12700" cap="flat">
              <a:solidFill>
                <a:srgbClr val="000000"/>
              </a:solidFill>
              <a:prstDash val="solid"/>
              <a:miter lim="400000"/>
            </a:ln>
            <a:effectLst/>
          </p:spPr>
          <p:txBody>
            <a:bodyPr wrap="square" lIns="29260" tIns="29260" rIns="29260" bIns="29260" numCol="1" anchor="ctr">
              <a:noAutofit/>
            </a:bodyPr>
            <a:lstStyle/>
            <a:p>
              <a:pPr>
                <a:defRPr sz="2200"/>
              </a:pPr>
              <a:endParaRPr/>
            </a:p>
          </p:txBody>
        </p:sp>
      </p:grpSp>
      <p:pic>
        <p:nvPicPr>
          <p:cNvPr id="128" name="pasted-image.pdf" descr="pasted-image.pdf"/>
          <p:cNvPicPr>
            <a:picLocks noChangeAspect="1"/>
          </p:cNvPicPr>
          <p:nvPr/>
        </p:nvPicPr>
        <p:blipFill>
          <a:blip r:embed="rId12">
            <a:extLst/>
          </a:blip>
          <a:stretch>
            <a:fillRect/>
          </a:stretch>
        </p:blipFill>
        <p:spPr>
          <a:xfrm>
            <a:off x="6524696" y="1436734"/>
            <a:ext cx="121921" cy="162561"/>
          </a:xfrm>
          <a:prstGeom prst="rect">
            <a:avLst/>
          </a:prstGeom>
          <a:ln w="3175" cap="flat">
            <a:noFill/>
            <a:miter lim="400000"/>
          </a:ln>
          <a:effectLst/>
        </p:spPr>
      </p:pic>
      <p:sp>
        <p:nvSpPr>
          <p:cNvPr id="129" name="Line"/>
          <p:cNvSpPr/>
          <p:nvPr/>
        </p:nvSpPr>
        <p:spPr>
          <a:xfrm flipH="1">
            <a:off x="7017000" y="3166448"/>
            <a:ext cx="193620" cy="8305"/>
          </a:xfrm>
          <a:prstGeom prst="line">
            <a:avLst/>
          </a:prstGeom>
          <a:noFill/>
          <a:ln w="12700" cap="flat">
            <a:solidFill>
              <a:srgbClr val="000000"/>
            </a:solidFill>
            <a:prstDash val="solid"/>
            <a:miter lim="400000"/>
            <a:tailEnd type="triangle" w="med" len="med"/>
          </a:ln>
          <a:effectLst/>
        </p:spPr>
        <p:txBody>
          <a:bodyPr wrap="square" lIns="29260" tIns="29260" rIns="29260" bIns="29260" numCol="1" anchor="ctr">
            <a:noAutofit/>
          </a:bodyPr>
          <a:lstStyle/>
          <a:p>
            <a:pPr>
              <a:defRPr sz="2200"/>
            </a:pPr>
            <a:endParaRPr/>
          </a:p>
        </p:txBody>
      </p:sp>
      <p:sp>
        <p:nvSpPr>
          <p:cNvPr id="130" name="Line"/>
          <p:cNvSpPr/>
          <p:nvPr/>
        </p:nvSpPr>
        <p:spPr>
          <a:xfrm>
            <a:off x="4025726" y="3113346"/>
            <a:ext cx="1619899" cy="1"/>
          </a:xfrm>
          <a:prstGeom prst="line">
            <a:avLst/>
          </a:prstGeom>
          <a:noFill/>
          <a:ln w="12700" cap="flat">
            <a:solidFill>
              <a:srgbClr val="000000"/>
            </a:solidFill>
            <a:custDash>
              <a:ds d="200000" sp="200000"/>
            </a:custDash>
            <a:miter lim="400000"/>
            <a:tailEnd type="triangle" w="med" len="med"/>
          </a:ln>
          <a:effectLst/>
        </p:spPr>
        <p:txBody>
          <a:bodyPr wrap="square" lIns="29260" tIns="29260" rIns="29260" bIns="29260" numCol="1" anchor="ctr">
            <a:noAutofit/>
          </a:bodyPr>
          <a:lstStyle/>
          <a:p>
            <a:pPr>
              <a:defRPr sz="2200"/>
            </a:pPr>
            <a:endParaRPr/>
          </a:p>
        </p:txBody>
      </p:sp>
      <p:pic>
        <p:nvPicPr>
          <p:cNvPr id="131" name="pasted-image.pdf" descr="pasted-image.pdf"/>
          <p:cNvPicPr>
            <a:picLocks noChangeAspect="1"/>
          </p:cNvPicPr>
          <p:nvPr/>
        </p:nvPicPr>
        <p:blipFill>
          <a:blip r:embed="rId13">
            <a:extLst/>
          </a:blip>
          <a:stretch>
            <a:fillRect/>
          </a:stretch>
        </p:blipFill>
        <p:spPr>
          <a:xfrm>
            <a:off x="5193589" y="2938213"/>
            <a:ext cx="169334" cy="162561"/>
          </a:xfrm>
          <a:prstGeom prst="rect">
            <a:avLst/>
          </a:prstGeom>
          <a:ln w="3175" cap="flat">
            <a:noFill/>
            <a:miter lim="400000"/>
          </a:ln>
          <a:effectLst/>
        </p:spPr>
      </p:pic>
      <p:pic>
        <p:nvPicPr>
          <p:cNvPr id="132" name="pasted-image.pdf" descr="pasted-image.pdf"/>
          <p:cNvPicPr>
            <a:picLocks noChangeAspect="1"/>
          </p:cNvPicPr>
          <p:nvPr/>
        </p:nvPicPr>
        <p:blipFill>
          <a:blip r:embed="rId14">
            <a:extLst/>
          </a:blip>
          <a:stretch>
            <a:fillRect/>
          </a:stretch>
        </p:blipFill>
        <p:spPr>
          <a:xfrm>
            <a:off x="3716787" y="3942709"/>
            <a:ext cx="189655" cy="149015"/>
          </a:xfrm>
          <a:prstGeom prst="rect">
            <a:avLst/>
          </a:prstGeom>
          <a:ln w="3175" cap="flat">
            <a:noFill/>
            <a:miter lim="400000"/>
          </a:ln>
          <a:effectLst/>
        </p:spPr>
      </p:pic>
      <p:sp>
        <p:nvSpPr>
          <p:cNvPr id="133" name="Line"/>
          <p:cNvSpPr/>
          <p:nvPr/>
        </p:nvSpPr>
        <p:spPr>
          <a:xfrm>
            <a:off x="2656036" y="4214670"/>
            <a:ext cx="1" cy="334881"/>
          </a:xfrm>
          <a:prstGeom prst="line">
            <a:avLst/>
          </a:prstGeom>
          <a:noFill/>
          <a:ln w="12700" cap="flat">
            <a:solidFill>
              <a:srgbClr val="000000"/>
            </a:solidFill>
            <a:prstDash val="solid"/>
            <a:miter lim="400000"/>
            <a:tailEnd type="triangle" w="med" len="med"/>
          </a:ln>
          <a:effectLst/>
        </p:spPr>
        <p:txBody>
          <a:bodyPr wrap="square" lIns="29260" tIns="29260" rIns="29260" bIns="29260" numCol="1" anchor="ctr">
            <a:noAutofit/>
          </a:bodyPr>
          <a:lstStyle/>
          <a:p>
            <a:pPr>
              <a:defRPr sz="2200"/>
            </a:pPr>
            <a:endParaRPr/>
          </a:p>
        </p:txBody>
      </p:sp>
      <p:pic>
        <p:nvPicPr>
          <p:cNvPr id="134" name="pasted-image.pdf" descr="pasted-image.pdf"/>
          <p:cNvPicPr>
            <a:picLocks noChangeAspect="1"/>
          </p:cNvPicPr>
          <p:nvPr/>
        </p:nvPicPr>
        <p:blipFill>
          <a:blip r:embed="rId15">
            <a:extLst/>
          </a:blip>
          <a:stretch>
            <a:fillRect/>
          </a:stretch>
        </p:blipFill>
        <p:spPr>
          <a:xfrm>
            <a:off x="2428282" y="2230170"/>
            <a:ext cx="453814" cy="311574"/>
          </a:xfrm>
          <a:prstGeom prst="rect">
            <a:avLst/>
          </a:prstGeom>
          <a:ln w="3175" cap="flat">
            <a:noFill/>
            <a:miter lim="400000"/>
          </a:ln>
          <a:effectLst/>
        </p:spPr>
      </p:pic>
      <p:pic>
        <p:nvPicPr>
          <p:cNvPr id="135" name="pasted-image.pdf" descr="pasted-image.pdf"/>
          <p:cNvPicPr>
            <a:picLocks noChangeAspect="1"/>
          </p:cNvPicPr>
          <p:nvPr/>
        </p:nvPicPr>
        <p:blipFill>
          <a:blip r:embed="rId16">
            <a:extLst/>
          </a:blip>
          <a:stretch>
            <a:fillRect/>
          </a:stretch>
        </p:blipFill>
        <p:spPr>
          <a:xfrm>
            <a:off x="2507022" y="4572866"/>
            <a:ext cx="298028" cy="304801"/>
          </a:xfrm>
          <a:prstGeom prst="rect">
            <a:avLst/>
          </a:prstGeom>
          <a:ln w="3175" cap="flat">
            <a:noFill/>
            <a:miter lim="400000"/>
          </a:ln>
          <a:effectLst/>
        </p:spPr>
      </p:pic>
      <p:sp>
        <p:nvSpPr>
          <p:cNvPr id="136" name="Line"/>
          <p:cNvSpPr/>
          <p:nvPr/>
        </p:nvSpPr>
        <p:spPr>
          <a:xfrm>
            <a:off x="6452045" y="2611641"/>
            <a:ext cx="1" cy="335035"/>
          </a:xfrm>
          <a:prstGeom prst="line">
            <a:avLst/>
          </a:prstGeom>
          <a:noFill/>
          <a:ln w="12700" cap="flat">
            <a:solidFill>
              <a:srgbClr val="000000"/>
            </a:solidFill>
            <a:prstDash val="solid"/>
            <a:miter lim="400000"/>
            <a:tailEnd type="triangle" w="med" len="med"/>
          </a:ln>
          <a:effectLst/>
        </p:spPr>
        <p:txBody>
          <a:bodyPr wrap="square" lIns="29260" tIns="29260" rIns="29260" bIns="29260" numCol="1" anchor="ctr">
            <a:noAutofit/>
          </a:bodyPr>
          <a:lstStyle/>
          <a:p>
            <a:pPr>
              <a:defRPr sz="2200"/>
            </a:pPr>
            <a:endParaRPr/>
          </a:p>
        </p:txBody>
      </p:sp>
      <p:pic>
        <p:nvPicPr>
          <p:cNvPr id="137" name="pasted-image.pdf" descr="pasted-image.pdf"/>
          <p:cNvPicPr>
            <a:picLocks noChangeAspect="1"/>
          </p:cNvPicPr>
          <p:nvPr/>
        </p:nvPicPr>
        <p:blipFill>
          <a:blip r:embed="rId17">
            <a:extLst/>
          </a:blip>
          <a:stretch>
            <a:fillRect/>
          </a:stretch>
        </p:blipFill>
        <p:spPr>
          <a:xfrm>
            <a:off x="6258350" y="2281816"/>
            <a:ext cx="453814" cy="284481"/>
          </a:xfrm>
          <a:prstGeom prst="rect">
            <a:avLst/>
          </a:prstGeom>
          <a:ln w="3175" cap="flat">
            <a:noFill/>
            <a:miter lim="400000"/>
          </a:ln>
          <a:effectLst/>
        </p:spPr>
      </p:pic>
      <p:sp>
        <p:nvSpPr>
          <p:cNvPr id="138" name="Line"/>
          <p:cNvSpPr/>
          <p:nvPr/>
        </p:nvSpPr>
        <p:spPr>
          <a:xfrm>
            <a:off x="6482119" y="1634691"/>
            <a:ext cx="760291" cy="1350"/>
          </a:xfrm>
          <a:prstGeom prst="line">
            <a:avLst/>
          </a:prstGeom>
          <a:noFill/>
          <a:ln w="12700" cap="flat">
            <a:solidFill>
              <a:srgbClr val="000000"/>
            </a:solidFill>
            <a:prstDash val="solid"/>
            <a:miter lim="400000"/>
          </a:ln>
          <a:effectLst/>
        </p:spPr>
        <p:txBody>
          <a:bodyPr wrap="square" lIns="29260" tIns="29260" rIns="29260" bIns="29260" numCol="1" anchor="ctr">
            <a:noAutofit/>
          </a:bodyPr>
          <a:lstStyle/>
          <a:p>
            <a:pPr>
              <a:defRPr sz="2200"/>
            </a:pPr>
            <a:endParaRPr/>
          </a:p>
        </p:txBody>
      </p:sp>
      <p:sp>
        <p:nvSpPr>
          <p:cNvPr id="139" name="Line"/>
          <p:cNvSpPr/>
          <p:nvPr/>
        </p:nvSpPr>
        <p:spPr>
          <a:xfrm>
            <a:off x="7210620" y="1635927"/>
            <a:ext cx="1" cy="2435101"/>
          </a:xfrm>
          <a:prstGeom prst="line">
            <a:avLst/>
          </a:prstGeom>
          <a:noFill/>
          <a:ln w="12700" cap="flat">
            <a:solidFill>
              <a:srgbClr val="000000"/>
            </a:solidFill>
            <a:prstDash val="solid"/>
            <a:miter lim="400000"/>
          </a:ln>
          <a:effectLst/>
        </p:spPr>
        <p:txBody>
          <a:bodyPr wrap="square" lIns="29260" tIns="29260" rIns="29260" bIns="29260" numCol="1" anchor="ctr">
            <a:noAutofit/>
          </a:bodyPr>
          <a:lstStyle/>
          <a:p>
            <a:pPr>
              <a:defRPr sz="2200"/>
            </a:pPr>
            <a:endParaRPr/>
          </a:p>
        </p:txBody>
      </p:sp>
      <p:sp>
        <p:nvSpPr>
          <p:cNvPr id="140" name="Line"/>
          <p:cNvSpPr/>
          <p:nvPr/>
        </p:nvSpPr>
        <p:spPr>
          <a:xfrm flipH="1">
            <a:off x="6283751" y="3654857"/>
            <a:ext cx="192058" cy="1"/>
          </a:xfrm>
          <a:prstGeom prst="line">
            <a:avLst/>
          </a:prstGeom>
          <a:noFill/>
          <a:ln w="12700" cap="flat">
            <a:solidFill>
              <a:srgbClr val="000000"/>
            </a:solidFill>
            <a:prstDash val="solid"/>
            <a:miter lim="400000"/>
            <a:tailEnd type="triangle" w="med" len="med"/>
          </a:ln>
          <a:effectLst/>
        </p:spPr>
        <p:txBody>
          <a:bodyPr wrap="square" lIns="29260" tIns="29260" rIns="29260" bIns="29260" numCol="1" anchor="ctr">
            <a:noAutofit/>
          </a:bodyPr>
          <a:lstStyle/>
          <a:p>
            <a:pPr>
              <a:defRPr sz="2200"/>
            </a:pPr>
            <a:endParaRPr/>
          </a:p>
        </p:txBody>
      </p:sp>
      <p:sp>
        <p:nvSpPr>
          <p:cNvPr id="141" name="Line"/>
          <p:cNvSpPr/>
          <p:nvPr/>
        </p:nvSpPr>
        <p:spPr>
          <a:xfrm>
            <a:off x="6485256" y="4172536"/>
            <a:ext cx="1" cy="336960"/>
          </a:xfrm>
          <a:prstGeom prst="line">
            <a:avLst/>
          </a:prstGeom>
          <a:noFill/>
          <a:ln w="12700" cap="flat">
            <a:solidFill>
              <a:srgbClr val="000000"/>
            </a:solidFill>
            <a:prstDash val="solid"/>
            <a:miter lim="400000"/>
            <a:tailEnd type="triangle" w="med" len="med"/>
          </a:ln>
          <a:effectLst/>
        </p:spPr>
        <p:txBody>
          <a:bodyPr wrap="square" lIns="29260" tIns="29260" rIns="29260" bIns="29260" numCol="1" anchor="ctr">
            <a:noAutofit/>
          </a:bodyPr>
          <a:lstStyle/>
          <a:p>
            <a:pPr>
              <a:defRPr sz="2200"/>
            </a:pPr>
            <a:endParaRPr/>
          </a:p>
        </p:txBody>
      </p:sp>
      <p:pic>
        <p:nvPicPr>
          <p:cNvPr id="142" name="pasted-image.pdf" descr="pasted-image.pdf"/>
          <p:cNvPicPr>
            <a:picLocks noChangeAspect="1"/>
          </p:cNvPicPr>
          <p:nvPr/>
        </p:nvPicPr>
        <p:blipFill>
          <a:blip r:embed="rId18">
            <a:extLst/>
          </a:blip>
          <a:stretch>
            <a:fillRect/>
          </a:stretch>
        </p:blipFill>
        <p:spPr>
          <a:xfrm>
            <a:off x="6323544" y="4524146"/>
            <a:ext cx="298027" cy="284481"/>
          </a:xfrm>
          <a:prstGeom prst="rect">
            <a:avLst/>
          </a:prstGeom>
          <a:ln w="3175" cap="flat">
            <a:noFill/>
            <a:miter lim="400000"/>
          </a:ln>
          <a:effectLst/>
        </p:spPr>
      </p:pic>
      <p:sp>
        <p:nvSpPr>
          <p:cNvPr id="143" name="Line"/>
          <p:cNvSpPr/>
          <p:nvPr/>
        </p:nvSpPr>
        <p:spPr>
          <a:xfrm flipH="1">
            <a:off x="2655190" y="2572466"/>
            <a:ext cx="1" cy="1391655"/>
          </a:xfrm>
          <a:prstGeom prst="line">
            <a:avLst/>
          </a:prstGeom>
          <a:noFill/>
          <a:ln w="12700" cap="flat">
            <a:solidFill>
              <a:srgbClr val="000000"/>
            </a:solidFill>
            <a:prstDash val="solid"/>
            <a:miter lim="400000"/>
            <a:tailEnd type="triangle" w="med" len="med"/>
          </a:ln>
          <a:effectLst/>
        </p:spPr>
        <p:txBody>
          <a:bodyPr wrap="square" lIns="29260" tIns="29260" rIns="29260" bIns="29260" numCol="1" anchor="ctr">
            <a:noAutofit/>
          </a:bodyPr>
          <a:lstStyle/>
          <a:p>
            <a:pPr>
              <a:defRPr sz="2200"/>
            </a:pPr>
            <a:endParaRPr/>
          </a:p>
        </p:txBody>
      </p:sp>
      <p:sp>
        <p:nvSpPr>
          <p:cNvPr id="144" name="Line"/>
          <p:cNvSpPr/>
          <p:nvPr/>
        </p:nvSpPr>
        <p:spPr>
          <a:xfrm>
            <a:off x="6471180" y="3310660"/>
            <a:ext cx="1" cy="586502"/>
          </a:xfrm>
          <a:prstGeom prst="line">
            <a:avLst/>
          </a:prstGeom>
          <a:noFill/>
          <a:ln w="12700" cap="flat">
            <a:solidFill>
              <a:srgbClr val="000000"/>
            </a:solidFill>
            <a:prstDash val="solid"/>
            <a:miter lim="400000"/>
            <a:tailEnd type="triangle" w="med" len="med"/>
          </a:ln>
          <a:effectLst/>
        </p:spPr>
        <p:txBody>
          <a:bodyPr wrap="square" lIns="29260" tIns="29260" rIns="29260" bIns="29260" numCol="1" anchor="ctr">
            <a:noAutofit/>
          </a:bodyPr>
          <a:lstStyle/>
          <a:p>
            <a:pPr>
              <a:defRPr sz="2200"/>
            </a:pPr>
            <a:endParaRPr/>
          </a:p>
        </p:txBody>
      </p:sp>
      <p:sp>
        <p:nvSpPr>
          <p:cNvPr id="145" name="Line"/>
          <p:cNvSpPr/>
          <p:nvPr/>
        </p:nvSpPr>
        <p:spPr>
          <a:xfrm>
            <a:off x="2658939" y="3154547"/>
            <a:ext cx="189655" cy="1"/>
          </a:xfrm>
          <a:prstGeom prst="line">
            <a:avLst/>
          </a:prstGeom>
          <a:noFill/>
          <a:ln w="12700" cap="flat">
            <a:solidFill>
              <a:srgbClr val="000000"/>
            </a:solidFill>
            <a:prstDash val="solid"/>
            <a:miter lim="400000"/>
            <a:tailEnd type="triangle" w="med" len="med"/>
          </a:ln>
          <a:effectLst/>
        </p:spPr>
        <p:txBody>
          <a:bodyPr wrap="square" lIns="29260" tIns="29260" rIns="29260" bIns="29260" numCol="1" anchor="ctr">
            <a:noAutofit/>
          </a:bodyPr>
          <a:lstStyle/>
          <a:p>
            <a:pPr>
              <a:defRPr sz="2200"/>
            </a:pPr>
            <a:endParaRPr/>
          </a:p>
        </p:txBody>
      </p:sp>
      <p:sp>
        <p:nvSpPr>
          <p:cNvPr id="146" name="ListenNet"/>
          <p:cNvSpPr/>
          <p:nvPr/>
        </p:nvSpPr>
        <p:spPr>
          <a:xfrm>
            <a:off x="2114590" y="3436654"/>
            <a:ext cx="1378850" cy="355601"/>
          </a:xfrm>
          <a:prstGeom prst="rect">
            <a:avLst/>
          </a:prstGeom>
          <a:solidFill>
            <a:srgbClr val="FFFFFF"/>
          </a:solidFill>
          <a:ln w="12700" cap="flat">
            <a:solidFill>
              <a:srgbClr val="85888D"/>
            </a:solidFill>
            <a:prstDash val="solid"/>
            <a:miter lim="400000"/>
          </a:ln>
          <a:effectLst/>
          <a:extLst>
            <a:ext uri="{C572A759-6A51-4108-AA02-DFA0A04FC94B}">
              <ma14:wrappingTextBoxFlag xmlns:ma14="http://schemas.microsoft.com/office/mac/drawingml/2011/main" val="1"/>
            </a:ext>
          </a:extLst>
        </p:spPr>
        <p:txBody>
          <a:bodyPr wrap="square" lIns="29260" tIns="29260" rIns="29260" bIns="29260" numCol="1" anchor="ctr">
            <a:noAutofit/>
          </a:bodyPr>
          <a:lstStyle>
            <a:lvl1pPr>
              <a:defRPr sz="1800">
                <a:latin typeface="Roboto Regular"/>
                <a:ea typeface="Roboto Regular"/>
                <a:cs typeface="Roboto Regular"/>
                <a:sym typeface="Roboto Regular"/>
              </a:defRPr>
            </a:lvl1pPr>
          </a:lstStyle>
          <a:p>
            <a:pPr algn="ctr"/>
            <a:r>
              <a:rPr dirty="0"/>
              <a:t>ListenNet</a:t>
            </a:r>
          </a:p>
        </p:txBody>
      </p:sp>
      <p:sp>
        <p:nvSpPr>
          <p:cNvPr id="147" name="Line"/>
          <p:cNvSpPr/>
          <p:nvPr/>
        </p:nvSpPr>
        <p:spPr>
          <a:xfrm>
            <a:off x="4157334" y="3092671"/>
            <a:ext cx="1" cy="591621"/>
          </a:xfrm>
          <a:prstGeom prst="line">
            <a:avLst/>
          </a:prstGeom>
          <a:noFill/>
          <a:ln w="12700" cap="flat">
            <a:solidFill>
              <a:srgbClr val="000000"/>
            </a:solidFill>
            <a:custDash>
              <a:ds d="200000" sp="200000"/>
            </a:custDash>
            <a:miter lim="400000"/>
          </a:ln>
          <a:effectLst/>
        </p:spPr>
        <p:txBody>
          <a:bodyPr wrap="square" lIns="29260" tIns="29260" rIns="29260" bIns="29260" numCol="1" anchor="ctr">
            <a:noAutofit/>
          </a:bodyPr>
          <a:lstStyle/>
          <a:p>
            <a:pPr>
              <a:defRPr sz="2200"/>
            </a:pPr>
            <a:endParaRPr/>
          </a:p>
        </p:txBody>
      </p:sp>
      <p:sp>
        <p:nvSpPr>
          <p:cNvPr id="148" name="ListenNet"/>
          <p:cNvSpPr/>
          <p:nvPr/>
        </p:nvSpPr>
        <p:spPr>
          <a:xfrm>
            <a:off x="2123726" y="3963094"/>
            <a:ext cx="1369714" cy="355601"/>
          </a:xfrm>
          <a:prstGeom prst="rect">
            <a:avLst/>
          </a:prstGeom>
          <a:solidFill>
            <a:srgbClr val="FFFFFF"/>
          </a:solidFill>
          <a:ln w="12700" cap="flat">
            <a:solidFill>
              <a:srgbClr val="85888D"/>
            </a:solidFill>
            <a:prstDash val="solid"/>
            <a:miter lim="400000"/>
          </a:ln>
          <a:effectLst/>
          <a:extLst>
            <a:ext uri="{C572A759-6A51-4108-AA02-DFA0A04FC94B}">
              <ma14:wrappingTextBoxFlag xmlns:ma14="http://schemas.microsoft.com/office/mac/drawingml/2011/main" val="1"/>
            </a:ext>
          </a:extLst>
        </p:spPr>
        <p:txBody>
          <a:bodyPr wrap="square" lIns="29260" tIns="29260" rIns="29260" bIns="29260" numCol="1" anchor="ctr">
            <a:noAutofit/>
          </a:bodyPr>
          <a:lstStyle>
            <a:lvl1pPr>
              <a:defRPr sz="1800">
                <a:latin typeface="Roboto Regular"/>
                <a:ea typeface="Roboto Regular"/>
                <a:cs typeface="Roboto Regular"/>
                <a:sym typeface="Roboto Regular"/>
              </a:defRPr>
            </a:lvl1pPr>
          </a:lstStyle>
          <a:p>
            <a:pPr algn="ctr"/>
            <a:r>
              <a:rPr dirty="0"/>
              <a:t>ListenNet</a:t>
            </a:r>
          </a:p>
        </p:txBody>
      </p:sp>
      <p:sp>
        <p:nvSpPr>
          <p:cNvPr id="149" name="Line"/>
          <p:cNvSpPr/>
          <p:nvPr/>
        </p:nvSpPr>
        <p:spPr>
          <a:xfrm flipH="1" flipV="1">
            <a:off x="3497441" y="4115062"/>
            <a:ext cx="1532778" cy="1"/>
          </a:xfrm>
          <a:prstGeom prst="line">
            <a:avLst/>
          </a:prstGeom>
          <a:noFill/>
          <a:ln w="12700" cap="flat">
            <a:solidFill>
              <a:srgbClr val="000000"/>
            </a:solidFill>
            <a:custDash>
              <a:ds d="200000" sp="200000"/>
            </a:custDash>
            <a:miter lim="400000"/>
            <a:tailEnd type="triangle" w="med" len="med"/>
          </a:ln>
          <a:effectLst/>
        </p:spPr>
        <p:txBody>
          <a:bodyPr wrap="square" lIns="29260" tIns="29260" rIns="29260" bIns="29260" numCol="1" anchor="ctr">
            <a:noAutofit/>
          </a:bodyPr>
          <a:lstStyle/>
          <a:p>
            <a:pPr>
              <a:defRPr sz="2200"/>
            </a:pPr>
            <a:endParaRPr/>
          </a:p>
        </p:txBody>
      </p:sp>
      <p:sp>
        <p:nvSpPr>
          <p:cNvPr id="150" name="SpeakNet"/>
          <p:cNvSpPr/>
          <p:nvPr/>
        </p:nvSpPr>
        <p:spPr>
          <a:xfrm>
            <a:off x="5152131" y="3426110"/>
            <a:ext cx="1134362" cy="355601"/>
          </a:xfrm>
          <a:prstGeom prst="rect">
            <a:avLst/>
          </a:prstGeom>
          <a:solidFill>
            <a:srgbClr val="FFFFFF"/>
          </a:solidFill>
          <a:ln w="12700" cap="flat">
            <a:solidFill>
              <a:srgbClr val="85888D"/>
            </a:solidFill>
            <a:prstDash val="solid"/>
            <a:miter lim="400000"/>
          </a:ln>
          <a:effectLst/>
          <a:extLst>
            <a:ext uri="{C572A759-6A51-4108-AA02-DFA0A04FC94B}">
              <ma14:wrappingTextBoxFlag xmlns:ma14="http://schemas.microsoft.com/office/mac/drawingml/2011/main" val="1"/>
            </a:ext>
          </a:extLst>
        </p:spPr>
        <p:txBody>
          <a:bodyPr wrap="square" lIns="29260" tIns="29260" rIns="29260" bIns="29260" numCol="1" anchor="ctr">
            <a:noAutofit/>
          </a:bodyPr>
          <a:lstStyle>
            <a:lvl1pPr>
              <a:defRPr sz="1800">
                <a:latin typeface="Roboto Regular"/>
                <a:ea typeface="Roboto Regular"/>
                <a:cs typeface="Roboto Regular"/>
                <a:sym typeface="Roboto Regular"/>
              </a:defRPr>
            </a:lvl1pPr>
          </a:lstStyle>
          <a:p>
            <a:pPr algn="ctr"/>
            <a:r>
              <a:rPr dirty="0"/>
              <a:t>SpeakNet</a:t>
            </a:r>
          </a:p>
        </p:txBody>
      </p:sp>
      <p:sp>
        <p:nvSpPr>
          <p:cNvPr id="151" name="Line"/>
          <p:cNvSpPr/>
          <p:nvPr/>
        </p:nvSpPr>
        <p:spPr>
          <a:xfrm flipH="1">
            <a:off x="7024543" y="4084986"/>
            <a:ext cx="195454" cy="4677"/>
          </a:xfrm>
          <a:prstGeom prst="line">
            <a:avLst/>
          </a:prstGeom>
          <a:noFill/>
          <a:ln w="12700" cap="flat">
            <a:solidFill>
              <a:srgbClr val="000000"/>
            </a:solidFill>
            <a:prstDash val="solid"/>
            <a:miter lim="400000"/>
            <a:tailEnd type="triangle" w="med" len="med"/>
          </a:ln>
          <a:effectLst/>
        </p:spPr>
        <p:txBody>
          <a:bodyPr wrap="square" lIns="29260" tIns="29260" rIns="29260" bIns="29260" numCol="1" anchor="ctr">
            <a:noAutofit/>
          </a:bodyPr>
          <a:lstStyle/>
          <a:p>
            <a:pPr>
              <a:defRPr sz="2200"/>
            </a:pPr>
            <a:endParaRPr/>
          </a:p>
        </p:txBody>
      </p:sp>
      <p:sp>
        <p:nvSpPr>
          <p:cNvPr id="152" name="Line"/>
          <p:cNvSpPr/>
          <p:nvPr/>
        </p:nvSpPr>
        <p:spPr>
          <a:xfrm flipV="1">
            <a:off x="5030216" y="3647927"/>
            <a:ext cx="1" cy="437059"/>
          </a:xfrm>
          <a:prstGeom prst="line">
            <a:avLst/>
          </a:prstGeom>
          <a:noFill/>
          <a:ln w="12700" cap="flat">
            <a:solidFill>
              <a:srgbClr val="000000"/>
            </a:solidFill>
            <a:custDash>
              <a:ds d="200000" sp="200000"/>
            </a:custDash>
            <a:miter lim="400000"/>
          </a:ln>
          <a:effectLst/>
        </p:spPr>
        <p:txBody>
          <a:bodyPr wrap="square" lIns="29260" tIns="29260" rIns="29260" bIns="29260" numCol="1" anchor="ctr">
            <a:noAutofit/>
          </a:bodyPr>
          <a:lstStyle/>
          <a:p>
            <a:pPr>
              <a:defRPr sz="2200"/>
            </a:pPr>
            <a:endParaRPr/>
          </a:p>
        </p:txBody>
      </p:sp>
      <p:sp>
        <p:nvSpPr>
          <p:cNvPr id="153" name="Line"/>
          <p:cNvSpPr/>
          <p:nvPr/>
        </p:nvSpPr>
        <p:spPr>
          <a:xfrm>
            <a:off x="5023867" y="4115062"/>
            <a:ext cx="627312" cy="1"/>
          </a:xfrm>
          <a:prstGeom prst="line">
            <a:avLst/>
          </a:prstGeom>
          <a:noFill/>
          <a:ln w="12700" cap="flat">
            <a:solidFill>
              <a:srgbClr val="000000"/>
            </a:solidFill>
            <a:custDash>
              <a:ds d="200000" sp="200000"/>
            </a:custDash>
            <a:miter lim="400000"/>
            <a:tailEnd type="triangle" w="med" len="med"/>
          </a:ln>
          <a:effectLst/>
        </p:spPr>
        <p:txBody>
          <a:bodyPr wrap="square" lIns="29260" tIns="29260" rIns="29260" bIns="29260" numCol="1" anchor="ctr">
            <a:noAutofit/>
          </a:bodyPr>
          <a:lstStyle/>
          <a:p>
            <a:pPr>
              <a:defRPr sz="2200"/>
            </a:pPr>
            <a:endParaRPr/>
          </a:p>
        </p:txBody>
      </p:sp>
      <p:sp>
        <p:nvSpPr>
          <p:cNvPr id="154" name="Line"/>
          <p:cNvSpPr/>
          <p:nvPr/>
        </p:nvSpPr>
        <p:spPr>
          <a:xfrm>
            <a:off x="5023867" y="3642157"/>
            <a:ext cx="115147" cy="1"/>
          </a:xfrm>
          <a:prstGeom prst="line">
            <a:avLst/>
          </a:prstGeom>
          <a:noFill/>
          <a:ln w="12700" cap="flat">
            <a:solidFill>
              <a:srgbClr val="000000"/>
            </a:solidFill>
            <a:custDash>
              <a:ds d="200000" sp="200000"/>
            </a:custDash>
            <a:miter lim="400000"/>
          </a:ln>
          <a:effectLst/>
        </p:spPr>
        <p:txBody>
          <a:bodyPr wrap="square" lIns="29260" tIns="29260" rIns="29260" bIns="29260" numCol="1" anchor="ctr">
            <a:noAutofit/>
          </a:bodyPr>
          <a:lstStyle/>
          <a:p>
            <a:pPr>
              <a:defRPr sz="2200"/>
            </a:pPr>
            <a:endParaRPr/>
          </a:p>
        </p:txBody>
      </p:sp>
      <p:pic>
        <p:nvPicPr>
          <p:cNvPr id="155" name="pasted-image.pdf" descr="pasted-image.pdf"/>
          <p:cNvPicPr>
            <a:picLocks noChangeAspect="1"/>
          </p:cNvPicPr>
          <p:nvPr/>
        </p:nvPicPr>
        <p:blipFill>
          <a:blip r:embed="rId13">
            <a:extLst/>
          </a:blip>
          <a:stretch>
            <a:fillRect/>
          </a:stretch>
        </p:blipFill>
        <p:spPr>
          <a:xfrm>
            <a:off x="3710105" y="3470481"/>
            <a:ext cx="169334" cy="162561"/>
          </a:xfrm>
          <a:prstGeom prst="rect">
            <a:avLst/>
          </a:prstGeom>
          <a:ln w="3175" cap="flat">
            <a:noFill/>
            <a:miter lim="400000"/>
          </a:ln>
          <a:effectLst/>
        </p:spPr>
      </p:pic>
      <p:pic>
        <p:nvPicPr>
          <p:cNvPr id="156" name="pasted-image.pdf" descr="pasted-image.pdf"/>
          <p:cNvPicPr>
            <a:picLocks noChangeAspect="1"/>
          </p:cNvPicPr>
          <p:nvPr/>
        </p:nvPicPr>
        <p:blipFill>
          <a:blip r:embed="rId14">
            <a:extLst/>
          </a:blip>
          <a:stretch>
            <a:fillRect/>
          </a:stretch>
        </p:blipFill>
        <p:spPr>
          <a:xfrm>
            <a:off x="5226730" y="3946245"/>
            <a:ext cx="189655" cy="149014"/>
          </a:xfrm>
          <a:prstGeom prst="rect">
            <a:avLst/>
          </a:prstGeom>
          <a:ln w="3175" cap="flat">
            <a:noFill/>
            <a:miter lim="400000"/>
          </a:ln>
          <a:effectLst/>
        </p:spPr>
      </p:pic>
      <p:pic>
        <p:nvPicPr>
          <p:cNvPr id="157" name="pasted-image.pdf" descr="pasted-image.pdf"/>
          <p:cNvPicPr>
            <a:picLocks noChangeAspect="1"/>
          </p:cNvPicPr>
          <p:nvPr/>
        </p:nvPicPr>
        <p:blipFill>
          <a:blip r:embed="rId19">
            <a:extLst/>
          </a:blip>
          <a:stretch>
            <a:fillRect/>
          </a:stretch>
        </p:blipFill>
        <p:spPr>
          <a:xfrm>
            <a:off x="5500596" y="1081541"/>
            <a:ext cx="241301" cy="152401"/>
          </a:xfrm>
          <a:prstGeom prst="rect">
            <a:avLst/>
          </a:prstGeom>
          <a:ln w="3175" cap="flat">
            <a:noFill/>
            <a:miter lim="400000"/>
          </a:ln>
          <a:effectLst/>
        </p:spPr>
      </p:pic>
      <p:pic>
        <p:nvPicPr>
          <p:cNvPr id="158" name="pasted-image.pdf" descr="pasted-image.pdf"/>
          <p:cNvPicPr>
            <a:picLocks noChangeAspect="1"/>
          </p:cNvPicPr>
          <p:nvPr/>
        </p:nvPicPr>
        <p:blipFill>
          <a:blip r:embed="rId20">
            <a:extLst/>
          </a:blip>
          <a:stretch>
            <a:fillRect/>
          </a:stretch>
        </p:blipFill>
        <p:spPr>
          <a:xfrm>
            <a:off x="5542349" y="1741028"/>
            <a:ext cx="241301" cy="152401"/>
          </a:xfrm>
          <a:prstGeom prst="rect">
            <a:avLst/>
          </a:prstGeom>
          <a:ln w="3175" cap="flat">
            <a:noFill/>
            <a:miter lim="400000"/>
          </a:ln>
          <a:effectLst/>
        </p:spPr>
      </p:pic>
      <p:pic>
        <p:nvPicPr>
          <p:cNvPr id="159" name="qhead (1).png" descr="qhead (1).png"/>
          <p:cNvPicPr>
            <a:picLocks noChangeAspect="1"/>
          </p:cNvPicPr>
          <p:nvPr/>
        </p:nvPicPr>
        <p:blipFill>
          <a:blip r:embed="rId7">
            <a:extLst/>
          </a:blip>
          <a:stretch>
            <a:fillRect/>
          </a:stretch>
        </p:blipFill>
        <p:spPr>
          <a:xfrm>
            <a:off x="1725540" y="2513941"/>
            <a:ext cx="517526" cy="530436"/>
          </a:xfrm>
          <a:prstGeom prst="rect">
            <a:avLst/>
          </a:prstGeom>
          <a:ln w="3175" cap="flat">
            <a:noFill/>
            <a:miter lim="400000"/>
          </a:ln>
          <a:effectLst/>
        </p:spPr>
      </p:pic>
      <p:sp>
        <p:nvSpPr>
          <p:cNvPr id="160" name="Line"/>
          <p:cNvSpPr/>
          <p:nvPr/>
        </p:nvSpPr>
        <p:spPr>
          <a:xfrm flipH="1">
            <a:off x="1495873" y="4496363"/>
            <a:ext cx="1" cy="528089"/>
          </a:xfrm>
          <a:prstGeom prst="line">
            <a:avLst/>
          </a:prstGeom>
          <a:noFill/>
          <a:ln w="12700" cap="flat">
            <a:solidFill>
              <a:srgbClr val="000000"/>
            </a:solidFill>
            <a:prstDash val="solid"/>
            <a:miter lim="400000"/>
            <a:tailEnd type="triangle" w="med" len="med"/>
          </a:ln>
          <a:effectLst/>
        </p:spPr>
        <p:txBody>
          <a:bodyPr wrap="square" lIns="29260" tIns="29260" rIns="29260" bIns="29260" numCol="1" anchor="ctr">
            <a:noAutofit/>
          </a:bodyPr>
          <a:lstStyle/>
          <a:p>
            <a:pPr>
              <a:defRPr sz="2200"/>
            </a:pPr>
            <a:endParaRPr/>
          </a:p>
        </p:txBody>
      </p:sp>
      <p:sp>
        <p:nvSpPr>
          <p:cNvPr id="161" name="Dialog Rounds"/>
          <p:cNvSpPr/>
          <p:nvPr/>
        </p:nvSpPr>
        <p:spPr>
          <a:xfrm rot="16200000">
            <a:off x="725013" y="3456301"/>
            <a:ext cx="1541721" cy="325223"/>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none" lIns="29260" tIns="29260" rIns="29260" bIns="29260" numCol="1" anchor="ctr">
            <a:spAutoFit/>
          </a:bodyPr>
          <a:lstStyle>
            <a:lvl1pPr>
              <a:defRPr sz="1800">
                <a:latin typeface="Roboto Regular"/>
                <a:ea typeface="Roboto Regular"/>
                <a:cs typeface="Roboto Regular"/>
                <a:sym typeface="Roboto Regular"/>
              </a:defRPr>
            </a:lvl1pPr>
          </a:lstStyle>
          <a:p>
            <a:r>
              <a:t>Dialog Rounds</a:t>
            </a:r>
          </a:p>
        </p:txBody>
      </p:sp>
      <p:sp>
        <p:nvSpPr>
          <p:cNvPr id="162" name="Line"/>
          <p:cNvSpPr/>
          <p:nvPr/>
        </p:nvSpPr>
        <p:spPr>
          <a:xfrm flipV="1">
            <a:off x="1533973" y="2349182"/>
            <a:ext cx="1" cy="437060"/>
          </a:xfrm>
          <a:prstGeom prst="line">
            <a:avLst/>
          </a:prstGeom>
          <a:noFill/>
          <a:ln w="12700" cap="flat">
            <a:solidFill>
              <a:srgbClr val="000000"/>
            </a:solidFill>
            <a:prstDash val="solid"/>
            <a:miter lim="400000"/>
          </a:ln>
          <a:effectLst/>
        </p:spPr>
        <p:txBody>
          <a:bodyPr wrap="square" lIns="29260" tIns="29260" rIns="29260" bIns="29260" numCol="1" anchor="ctr">
            <a:noAutofit/>
          </a:bodyPr>
          <a:lstStyle/>
          <a:p>
            <a:pPr>
              <a:defRPr sz="2200"/>
            </a:pPr>
            <a:endParaRPr/>
          </a:p>
        </p:txBody>
      </p:sp>
      <p:sp>
        <p:nvSpPr>
          <p:cNvPr id="163" name="ListenNet"/>
          <p:cNvSpPr/>
          <p:nvPr/>
        </p:nvSpPr>
        <p:spPr>
          <a:xfrm>
            <a:off x="5656664" y="3924994"/>
            <a:ext cx="1369713" cy="355601"/>
          </a:xfrm>
          <a:prstGeom prst="rect">
            <a:avLst/>
          </a:prstGeom>
          <a:solidFill>
            <a:srgbClr val="FFFFFF"/>
          </a:solidFill>
          <a:ln w="12700" cap="flat">
            <a:solidFill>
              <a:srgbClr val="85888D"/>
            </a:solidFill>
            <a:prstDash val="solid"/>
            <a:miter lim="400000"/>
          </a:ln>
          <a:effectLst/>
          <a:extLst>
            <a:ext uri="{C572A759-6A51-4108-AA02-DFA0A04FC94B}">
              <ma14:wrappingTextBoxFlag xmlns:ma14="http://schemas.microsoft.com/office/mac/drawingml/2011/main" val="1"/>
            </a:ext>
          </a:extLst>
        </p:spPr>
        <p:txBody>
          <a:bodyPr wrap="square" lIns="29260" tIns="29260" rIns="29260" bIns="29260" numCol="1" anchor="ctr">
            <a:noAutofit/>
          </a:bodyPr>
          <a:lstStyle>
            <a:lvl1pPr>
              <a:defRPr sz="1800">
                <a:latin typeface="Roboto Regular"/>
                <a:ea typeface="Roboto Regular"/>
                <a:cs typeface="Roboto Regular"/>
                <a:sym typeface="Roboto Regular"/>
              </a:defRPr>
            </a:lvl1pPr>
          </a:lstStyle>
          <a:p>
            <a:pPr algn="ctr"/>
            <a:r>
              <a:rPr dirty="0"/>
              <a:t>ListenNet</a:t>
            </a:r>
          </a:p>
        </p:txBody>
      </p:sp>
      <p:pic>
        <p:nvPicPr>
          <p:cNvPr id="164" name="pasted-image.pdf" descr="pasted-image.pdf"/>
          <p:cNvPicPr>
            <a:picLocks noChangeAspect="1"/>
          </p:cNvPicPr>
          <p:nvPr/>
        </p:nvPicPr>
        <p:blipFill>
          <a:blip r:embed="rId21">
            <a:extLst/>
          </a:blip>
          <a:stretch>
            <a:fillRect/>
          </a:stretch>
        </p:blipFill>
        <p:spPr>
          <a:xfrm>
            <a:off x="5562670" y="2010713"/>
            <a:ext cx="241301" cy="152401"/>
          </a:xfrm>
          <a:prstGeom prst="rect">
            <a:avLst/>
          </a:prstGeom>
          <a:ln w="3175" cap="flat">
            <a:noFill/>
            <a:miter lim="400000"/>
          </a:ln>
          <a:effectLst/>
        </p:spPr>
      </p:pic>
      <p:sp>
        <p:nvSpPr>
          <p:cNvPr id="165" name="Star"/>
          <p:cNvSpPr/>
          <p:nvPr/>
        </p:nvSpPr>
        <p:spPr>
          <a:xfrm>
            <a:off x="4913107" y="1397551"/>
            <a:ext cx="354301" cy="336960"/>
          </a:xfrm>
          <a:prstGeom prst="star5">
            <a:avLst>
              <a:gd name="adj" fmla="val 19297"/>
              <a:gd name="hf" fmla="val 105146"/>
              <a:gd name="vf" fmla="val 110557"/>
            </a:avLst>
          </a:prstGeom>
          <a:solidFill>
            <a:srgbClr val="B14AFF"/>
          </a:solidFill>
          <a:ln w="3175" cap="flat">
            <a:noFill/>
            <a:miter lim="400000"/>
          </a:ln>
          <a:effectLst>
            <a:outerShdw blurRad="25400" dist="12700" dir="5400000" rotWithShape="0">
              <a:srgbClr val="000000">
                <a:alpha val="50000"/>
              </a:srgbClr>
            </a:outerShdw>
          </a:effectLst>
        </p:spPr>
        <p:txBody>
          <a:bodyPr wrap="square" lIns="38100" tIns="38100" rIns="38100" bIns="38100" numCol="1" anchor="ctr">
            <a:noAutofit/>
          </a:bodyPr>
          <a:lstStyle/>
          <a:p>
            <a:pPr>
              <a:defRPr sz="2200">
                <a:solidFill>
                  <a:srgbClr val="FFFFFF"/>
                </a:solidFill>
              </a:defRPr>
            </a:pPr>
            <a:endParaRPr/>
          </a:p>
        </p:txBody>
      </p:sp>
    </p:spTree>
    <p:extLst>
      <p:ext uri="{BB962C8B-B14F-4D97-AF65-F5344CB8AC3E}">
        <p14:creationId xmlns:p14="http://schemas.microsoft.com/office/powerpoint/2010/main" val="19134614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Emergence of Grounded Dialog</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84</a:t>
            </a:fld>
            <a:endParaRPr lang="en-US"/>
          </a:p>
        </p:txBody>
      </p:sp>
      <p:sp>
        <p:nvSpPr>
          <p:cNvPr id="45" name="Rectangle 44"/>
          <p:cNvSpPr/>
          <p:nvPr/>
        </p:nvSpPr>
        <p:spPr>
          <a:xfrm>
            <a:off x="3779818" y="1523626"/>
            <a:ext cx="1648400" cy="646331"/>
          </a:xfrm>
          <a:prstGeom prst="rect">
            <a:avLst/>
          </a:prstGeom>
        </p:spPr>
        <p:txBody>
          <a:bodyPr wrap="none">
            <a:spAutoFit/>
          </a:bodyPr>
          <a:lstStyle/>
          <a:p>
            <a:pPr algn="l" eaLnBrk="1" fontAlgn="auto" hangingPunct="1">
              <a:spcBef>
                <a:spcPts val="0"/>
              </a:spcBef>
              <a:spcAft>
                <a:spcPts val="0"/>
              </a:spcAft>
            </a:pPr>
            <a:r>
              <a:rPr lang="en-US" sz="1800" dirty="0" smtClean="0">
                <a:solidFill>
                  <a:prstClr val="black"/>
                </a:solidFill>
                <a:latin typeface="Calibri" panose="020F0502020204030204"/>
                <a:ea typeface=""/>
                <a:cs typeface=""/>
              </a:rPr>
              <a:t>T: (style, color)</a:t>
            </a:r>
          </a:p>
          <a:p>
            <a:pPr algn="l" eaLnBrk="1" fontAlgn="auto" hangingPunct="1">
              <a:spcBef>
                <a:spcPts val="0"/>
              </a:spcBef>
              <a:spcAft>
                <a:spcPts val="0"/>
              </a:spcAft>
            </a:pPr>
            <a:r>
              <a:rPr lang="en-US" sz="1800" dirty="0" smtClean="0">
                <a:solidFill>
                  <a:prstClr val="black"/>
                </a:solidFill>
                <a:latin typeface="Calibri" panose="020F0502020204030204"/>
                <a:ea typeface=""/>
                <a:cs typeface=""/>
              </a:rPr>
              <a:t>P: (solid, green)</a:t>
            </a:r>
            <a:endParaRPr lang="en-US" sz="1800" dirty="0">
              <a:solidFill>
                <a:prstClr val="black"/>
              </a:solidFill>
              <a:latin typeface="Calibri" panose="020F0502020204030204"/>
              <a:ea typeface=""/>
              <a:cs typeface=""/>
            </a:endParaRPr>
          </a:p>
        </p:txBody>
      </p:sp>
      <p:sp>
        <p:nvSpPr>
          <p:cNvPr id="46" name="Rounded Rectangle 45"/>
          <p:cNvSpPr/>
          <p:nvPr/>
        </p:nvSpPr>
        <p:spPr>
          <a:xfrm>
            <a:off x="2399783" y="2340894"/>
            <a:ext cx="770910" cy="413978"/>
          </a:xfrm>
          <a:prstGeom prst="roundRect">
            <a:avLst/>
          </a:prstGeom>
          <a:solidFill>
            <a:srgbClr val="CCD4A8"/>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X</a:t>
            </a:r>
          </a:p>
        </p:txBody>
      </p:sp>
      <p:sp>
        <p:nvSpPr>
          <p:cNvPr id="47" name="Rounded Rectangle 46"/>
          <p:cNvSpPr/>
          <p:nvPr/>
        </p:nvSpPr>
        <p:spPr>
          <a:xfrm>
            <a:off x="3455514" y="2340894"/>
            <a:ext cx="770910" cy="413978"/>
          </a:xfrm>
          <a:prstGeom prst="roundRect">
            <a:avLst/>
          </a:prstGeom>
          <a:solidFill>
            <a:srgbClr val="D5A5A3"/>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3</a:t>
            </a:r>
          </a:p>
        </p:txBody>
      </p:sp>
      <p:sp>
        <p:nvSpPr>
          <p:cNvPr id="48" name="Rounded Rectangle 47"/>
          <p:cNvSpPr/>
          <p:nvPr/>
        </p:nvSpPr>
        <p:spPr>
          <a:xfrm>
            <a:off x="4511245" y="2340894"/>
            <a:ext cx="770910" cy="413978"/>
          </a:xfrm>
          <a:prstGeom prst="roundRect">
            <a:avLst/>
          </a:prstGeom>
          <a:solidFill>
            <a:srgbClr val="CCD4A8"/>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Z</a:t>
            </a:r>
          </a:p>
        </p:txBody>
      </p:sp>
      <p:sp>
        <p:nvSpPr>
          <p:cNvPr id="49" name="Rounded Rectangle 48"/>
          <p:cNvSpPr/>
          <p:nvPr/>
        </p:nvSpPr>
        <p:spPr>
          <a:xfrm>
            <a:off x="5565180" y="2340894"/>
            <a:ext cx="770910" cy="413978"/>
          </a:xfrm>
          <a:prstGeom prst="roundRect">
            <a:avLst/>
          </a:prstGeom>
          <a:solidFill>
            <a:srgbClr val="D5A5A3"/>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4</a:t>
            </a:r>
          </a:p>
        </p:txBody>
      </p:sp>
      <p:cxnSp>
        <p:nvCxnSpPr>
          <p:cNvPr id="50" name="Straight Arrow Connector 49"/>
          <p:cNvCxnSpPr/>
          <p:nvPr/>
        </p:nvCxnSpPr>
        <p:spPr>
          <a:xfrm flipV="1">
            <a:off x="3154025" y="2547883"/>
            <a:ext cx="301489" cy="2"/>
          </a:xfrm>
          <a:prstGeom prst="straightConnector1">
            <a:avLst/>
          </a:prstGeom>
          <a:noFill/>
          <a:ln w="6350" cap="flat" cmpd="sng" algn="ctr">
            <a:solidFill>
              <a:srgbClr val="4472C4"/>
            </a:solidFill>
            <a:prstDash val="solid"/>
            <a:miter lim="800000"/>
            <a:tailEnd type="triangle"/>
          </a:ln>
          <a:effectLst/>
        </p:spPr>
      </p:cxnSp>
      <p:cxnSp>
        <p:nvCxnSpPr>
          <p:cNvPr id="51" name="Straight Arrow Connector 50"/>
          <p:cNvCxnSpPr/>
          <p:nvPr/>
        </p:nvCxnSpPr>
        <p:spPr>
          <a:xfrm flipV="1">
            <a:off x="4226344" y="2547881"/>
            <a:ext cx="301489" cy="2"/>
          </a:xfrm>
          <a:prstGeom prst="straightConnector1">
            <a:avLst/>
          </a:prstGeom>
          <a:noFill/>
          <a:ln w="6350" cap="flat" cmpd="sng" algn="ctr">
            <a:solidFill>
              <a:srgbClr val="4472C4"/>
            </a:solidFill>
            <a:prstDash val="solid"/>
            <a:miter lim="800000"/>
            <a:tailEnd type="triangle"/>
          </a:ln>
          <a:effectLst/>
        </p:spPr>
      </p:cxnSp>
      <p:cxnSp>
        <p:nvCxnSpPr>
          <p:cNvPr id="52" name="Straight Arrow Connector 51"/>
          <p:cNvCxnSpPr/>
          <p:nvPr/>
        </p:nvCxnSpPr>
        <p:spPr>
          <a:xfrm flipV="1">
            <a:off x="5271869" y="2547881"/>
            <a:ext cx="301489" cy="2"/>
          </a:xfrm>
          <a:prstGeom prst="straightConnector1">
            <a:avLst/>
          </a:prstGeom>
          <a:noFill/>
          <a:ln w="6350" cap="flat" cmpd="sng" algn="ctr">
            <a:solidFill>
              <a:srgbClr val="4472C4"/>
            </a:solidFill>
            <a:prstDash val="solid"/>
            <a:miter lim="800000"/>
            <a:tailEnd type="triangle"/>
          </a:ln>
          <a:effectLst/>
        </p:spPr>
      </p:cxnSp>
      <p:sp>
        <p:nvSpPr>
          <p:cNvPr id="70" name="Star"/>
          <p:cNvSpPr/>
          <p:nvPr/>
        </p:nvSpPr>
        <p:spPr>
          <a:xfrm>
            <a:off x="3088674" y="1568203"/>
            <a:ext cx="548640" cy="557177"/>
          </a:xfrm>
          <a:prstGeom prst="star5">
            <a:avLst>
              <a:gd name="adj" fmla="val 19297"/>
              <a:gd name="hf" fmla="val 105146"/>
              <a:gd name="vf" fmla="val 110557"/>
            </a:avLst>
          </a:prstGeom>
          <a:noFill/>
          <a:ln w="25400">
            <a:solidFill>
              <a:srgbClr val="70AD47">
                <a:lumMod val="75000"/>
              </a:srgbClr>
            </a:solidFill>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FFFFFF"/>
                </a:solidFill>
              </a:defRPr>
            </a:pPr>
            <a:endParaRPr kumimoji="0" sz="1547" b="0" i="0" u="none" strike="noStrike" kern="0" cap="none" spc="0" normalizeH="0" baseline="0" noProof="0">
              <a:ln>
                <a:noFill/>
              </a:ln>
              <a:solidFill>
                <a:srgbClr val="70AD47">
                  <a:lumMod val="75000"/>
                </a:srgbClr>
              </a:solidFill>
              <a:effectLst/>
              <a:uLnTx/>
              <a:uFillTx/>
              <a:latin typeface="Calibri" panose="020F0502020204030204"/>
              <a:ea typeface=""/>
              <a:cs typeface=""/>
            </a:endParaRPr>
          </a:p>
        </p:txBody>
      </p:sp>
      <p:sp>
        <p:nvSpPr>
          <p:cNvPr id="72" name="Rectangle 71"/>
          <p:cNvSpPr/>
          <p:nvPr/>
        </p:nvSpPr>
        <p:spPr>
          <a:xfrm>
            <a:off x="2438170" y="2734675"/>
            <a:ext cx="770750" cy="369332"/>
          </a:xfrm>
          <a:prstGeom prst="rect">
            <a:avLst/>
          </a:prstGeom>
        </p:spPr>
        <p:txBody>
          <a:bodyPr wrap="square">
            <a:spAutoFit/>
          </a:bodyPr>
          <a:lstStyle/>
          <a:p>
            <a:pPr algn="l" eaLnBrk="1" fontAlgn="auto" hangingPunct="1">
              <a:spcBef>
                <a:spcPts val="0"/>
              </a:spcBef>
              <a:spcAft>
                <a:spcPts val="0"/>
              </a:spcAft>
            </a:pPr>
            <a:r>
              <a:rPr lang="en-US" sz="1800" dirty="0" smtClean="0">
                <a:solidFill>
                  <a:prstClr val="black"/>
                </a:solidFill>
                <a:latin typeface="Calibri" panose="020F0502020204030204"/>
                <a:ea typeface=""/>
                <a:cs typeface=""/>
              </a:rPr>
              <a:t>color?</a:t>
            </a:r>
          </a:p>
        </p:txBody>
      </p:sp>
      <p:sp>
        <p:nvSpPr>
          <p:cNvPr id="73" name="Rectangle 72"/>
          <p:cNvSpPr/>
          <p:nvPr/>
        </p:nvSpPr>
        <p:spPr>
          <a:xfrm>
            <a:off x="3493821" y="2732184"/>
            <a:ext cx="732523" cy="369332"/>
          </a:xfrm>
          <a:prstGeom prst="rect">
            <a:avLst/>
          </a:prstGeom>
        </p:spPr>
        <p:txBody>
          <a:bodyPr wrap="square">
            <a:spAutoFit/>
          </a:bodyPr>
          <a:lstStyle/>
          <a:p>
            <a:pPr algn="l" eaLnBrk="1" fontAlgn="auto" hangingPunct="1">
              <a:spcBef>
                <a:spcPts val="0"/>
              </a:spcBef>
              <a:spcAft>
                <a:spcPts val="0"/>
              </a:spcAft>
            </a:pPr>
            <a:r>
              <a:rPr lang="en-US" sz="1800" dirty="0" smtClean="0">
                <a:solidFill>
                  <a:prstClr val="black"/>
                </a:solidFill>
                <a:latin typeface="Calibri" panose="020F0502020204030204"/>
                <a:ea typeface=""/>
                <a:cs typeface=""/>
              </a:rPr>
              <a:t>green</a:t>
            </a:r>
          </a:p>
        </p:txBody>
      </p:sp>
      <p:sp>
        <p:nvSpPr>
          <p:cNvPr id="74" name="Rectangle 73"/>
          <p:cNvSpPr/>
          <p:nvPr/>
        </p:nvSpPr>
        <p:spPr>
          <a:xfrm>
            <a:off x="4549472" y="2754868"/>
            <a:ext cx="732523" cy="369332"/>
          </a:xfrm>
          <a:prstGeom prst="rect">
            <a:avLst/>
          </a:prstGeom>
        </p:spPr>
        <p:txBody>
          <a:bodyPr wrap="square">
            <a:spAutoFit/>
          </a:bodyPr>
          <a:lstStyle/>
          <a:p>
            <a:pPr algn="l" eaLnBrk="1" fontAlgn="auto" hangingPunct="1">
              <a:spcBef>
                <a:spcPts val="0"/>
              </a:spcBef>
              <a:spcAft>
                <a:spcPts val="0"/>
              </a:spcAft>
            </a:pPr>
            <a:r>
              <a:rPr lang="en-US" sz="1800" dirty="0" smtClean="0">
                <a:solidFill>
                  <a:prstClr val="black"/>
                </a:solidFill>
                <a:latin typeface="Calibri" panose="020F0502020204030204"/>
                <a:ea typeface=""/>
                <a:cs typeface=""/>
              </a:rPr>
              <a:t>style?</a:t>
            </a:r>
          </a:p>
        </p:txBody>
      </p:sp>
      <p:sp>
        <p:nvSpPr>
          <p:cNvPr id="75" name="Rectangle 74"/>
          <p:cNvSpPr/>
          <p:nvPr/>
        </p:nvSpPr>
        <p:spPr>
          <a:xfrm>
            <a:off x="5635360" y="2754868"/>
            <a:ext cx="732523" cy="369332"/>
          </a:xfrm>
          <a:prstGeom prst="rect">
            <a:avLst/>
          </a:prstGeom>
        </p:spPr>
        <p:txBody>
          <a:bodyPr wrap="square">
            <a:spAutoFit/>
          </a:bodyPr>
          <a:lstStyle/>
          <a:p>
            <a:pPr algn="l" eaLnBrk="1" fontAlgn="auto" hangingPunct="1">
              <a:spcBef>
                <a:spcPts val="0"/>
              </a:spcBef>
              <a:spcAft>
                <a:spcPts val="0"/>
              </a:spcAft>
            </a:pPr>
            <a:r>
              <a:rPr lang="en-US" sz="1800" dirty="0" smtClean="0">
                <a:solidFill>
                  <a:prstClr val="black"/>
                </a:solidFill>
                <a:latin typeface="Calibri" panose="020F0502020204030204"/>
                <a:ea typeface=""/>
                <a:cs typeface=""/>
              </a:rPr>
              <a:t>solid</a:t>
            </a:r>
          </a:p>
        </p:txBody>
      </p:sp>
      <p:grpSp>
        <p:nvGrpSpPr>
          <p:cNvPr id="3" name="Group 2"/>
          <p:cNvGrpSpPr/>
          <p:nvPr/>
        </p:nvGrpSpPr>
        <p:grpSpPr>
          <a:xfrm>
            <a:off x="2362200" y="4294664"/>
            <a:ext cx="4001733" cy="1572736"/>
            <a:chOff x="2362200" y="4294664"/>
            <a:chExt cx="4001733" cy="1572736"/>
          </a:xfrm>
        </p:grpSpPr>
        <p:sp>
          <p:nvSpPr>
            <p:cNvPr id="61" name="Rectangle 60"/>
            <p:cNvSpPr/>
            <p:nvPr/>
          </p:nvSpPr>
          <p:spPr>
            <a:xfrm>
              <a:off x="3779818" y="4294664"/>
              <a:ext cx="1856598" cy="646331"/>
            </a:xfrm>
            <a:prstGeom prst="rect">
              <a:avLst/>
            </a:prstGeom>
          </p:spPr>
          <p:txBody>
            <a:bodyPr wrap="none">
              <a:spAutoFit/>
            </a:bodyPr>
            <a:lstStyle/>
            <a:p>
              <a:pPr algn="l" eaLnBrk="1" fontAlgn="auto" hangingPunct="1">
                <a:spcBef>
                  <a:spcPts val="0"/>
                </a:spcBef>
                <a:spcAft>
                  <a:spcPts val="0"/>
                </a:spcAft>
              </a:pPr>
              <a:r>
                <a:rPr lang="en-US" sz="1800" dirty="0" smtClean="0">
                  <a:solidFill>
                    <a:prstClr val="black"/>
                  </a:solidFill>
                  <a:latin typeface="Calibri" panose="020F0502020204030204"/>
                  <a:ea typeface=""/>
                  <a:cs typeface=""/>
                </a:rPr>
                <a:t>T: (style, shape)</a:t>
              </a:r>
            </a:p>
            <a:p>
              <a:pPr algn="l" eaLnBrk="1" fontAlgn="auto" hangingPunct="1">
                <a:spcBef>
                  <a:spcPts val="0"/>
                </a:spcBef>
                <a:spcAft>
                  <a:spcPts val="0"/>
                </a:spcAft>
              </a:pPr>
              <a:r>
                <a:rPr lang="en-US" sz="1800" dirty="0" smtClean="0">
                  <a:solidFill>
                    <a:prstClr val="black"/>
                  </a:solidFill>
                  <a:latin typeface="Calibri" panose="020F0502020204030204"/>
                  <a:ea typeface=""/>
                  <a:cs typeface=""/>
                </a:rPr>
                <a:t>P: (filled, triangle)</a:t>
              </a:r>
              <a:endParaRPr lang="en-US" sz="1800" dirty="0">
                <a:solidFill>
                  <a:prstClr val="black"/>
                </a:solidFill>
                <a:latin typeface="Calibri" panose="020F0502020204030204"/>
                <a:ea typeface=""/>
                <a:cs typeface=""/>
              </a:endParaRPr>
            </a:p>
          </p:txBody>
        </p:sp>
        <p:sp>
          <p:nvSpPr>
            <p:cNvPr id="62" name="Rounded Rectangle 61"/>
            <p:cNvSpPr/>
            <p:nvPr/>
          </p:nvSpPr>
          <p:spPr>
            <a:xfrm>
              <a:off x="2399783" y="5111932"/>
              <a:ext cx="770910" cy="413978"/>
            </a:xfrm>
            <a:prstGeom prst="roundRect">
              <a:avLst/>
            </a:prstGeom>
            <a:solidFill>
              <a:srgbClr val="CCD4A8"/>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Y</a:t>
              </a:r>
            </a:p>
          </p:txBody>
        </p:sp>
        <p:sp>
          <p:nvSpPr>
            <p:cNvPr id="63" name="Rounded Rectangle 62"/>
            <p:cNvSpPr/>
            <p:nvPr/>
          </p:nvSpPr>
          <p:spPr>
            <a:xfrm>
              <a:off x="3455514" y="5111932"/>
              <a:ext cx="770910" cy="413978"/>
            </a:xfrm>
            <a:prstGeom prst="roundRect">
              <a:avLst/>
            </a:prstGeom>
            <a:solidFill>
              <a:srgbClr val="D5A5A3"/>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1</a:t>
              </a:r>
            </a:p>
          </p:txBody>
        </p:sp>
        <p:sp>
          <p:nvSpPr>
            <p:cNvPr id="64" name="Rounded Rectangle 63"/>
            <p:cNvSpPr/>
            <p:nvPr/>
          </p:nvSpPr>
          <p:spPr>
            <a:xfrm>
              <a:off x="4511245" y="5111932"/>
              <a:ext cx="770910" cy="413978"/>
            </a:xfrm>
            <a:prstGeom prst="roundRect">
              <a:avLst/>
            </a:prstGeom>
            <a:solidFill>
              <a:srgbClr val="CCD4A8"/>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Z</a:t>
              </a:r>
            </a:p>
          </p:txBody>
        </p:sp>
        <p:sp>
          <p:nvSpPr>
            <p:cNvPr id="65" name="Rounded Rectangle 64"/>
            <p:cNvSpPr/>
            <p:nvPr/>
          </p:nvSpPr>
          <p:spPr>
            <a:xfrm>
              <a:off x="5565180" y="5111932"/>
              <a:ext cx="770910" cy="413978"/>
            </a:xfrm>
            <a:prstGeom prst="roundRect">
              <a:avLst/>
            </a:prstGeom>
            <a:solidFill>
              <a:srgbClr val="D5A5A3"/>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2</a:t>
              </a:r>
            </a:p>
          </p:txBody>
        </p:sp>
        <p:cxnSp>
          <p:nvCxnSpPr>
            <p:cNvPr id="66" name="Straight Arrow Connector 65"/>
            <p:cNvCxnSpPr/>
            <p:nvPr/>
          </p:nvCxnSpPr>
          <p:spPr>
            <a:xfrm flipV="1">
              <a:off x="3154025" y="5318921"/>
              <a:ext cx="301489" cy="2"/>
            </a:xfrm>
            <a:prstGeom prst="straightConnector1">
              <a:avLst/>
            </a:prstGeom>
            <a:noFill/>
            <a:ln w="6350" cap="flat" cmpd="sng" algn="ctr">
              <a:solidFill>
                <a:srgbClr val="4472C4"/>
              </a:solidFill>
              <a:prstDash val="solid"/>
              <a:miter lim="800000"/>
              <a:tailEnd type="triangle"/>
            </a:ln>
            <a:effectLst/>
          </p:spPr>
        </p:cxnSp>
        <p:cxnSp>
          <p:nvCxnSpPr>
            <p:cNvPr id="67" name="Straight Arrow Connector 66"/>
            <p:cNvCxnSpPr/>
            <p:nvPr/>
          </p:nvCxnSpPr>
          <p:spPr>
            <a:xfrm flipV="1">
              <a:off x="4226344" y="5318919"/>
              <a:ext cx="301489" cy="2"/>
            </a:xfrm>
            <a:prstGeom prst="straightConnector1">
              <a:avLst/>
            </a:prstGeom>
            <a:noFill/>
            <a:ln w="6350" cap="flat" cmpd="sng" algn="ctr">
              <a:solidFill>
                <a:srgbClr val="4472C4"/>
              </a:solidFill>
              <a:prstDash val="solid"/>
              <a:miter lim="800000"/>
              <a:tailEnd type="triangle"/>
            </a:ln>
            <a:effectLst/>
          </p:spPr>
        </p:cxnSp>
        <p:cxnSp>
          <p:nvCxnSpPr>
            <p:cNvPr id="68" name="Straight Arrow Connector 67"/>
            <p:cNvCxnSpPr/>
            <p:nvPr/>
          </p:nvCxnSpPr>
          <p:spPr>
            <a:xfrm flipV="1">
              <a:off x="5271869" y="5318919"/>
              <a:ext cx="301489" cy="2"/>
            </a:xfrm>
            <a:prstGeom prst="straightConnector1">
              <a:avLst/>
            </a:prstGeom>
            <a:noFill/>
            <a:ln w="6350" cap="flat" cmpd="sng" algn="ctr">
              <a:solidFill>
                <a:srgbClr val="4472C4"/>
              </a:solidFill>
              <a:prstDash val="solid"/>
              <a:miter lim="800000"/>
              <a:tailEnd type="triangle"/>
            </a:ln>
            <a:effectLst/>
          </p:spPr>
        </p:cxnSp>
        <p:sp>
          <p:nvSpPr>
            <p:cNvPr id="71" name="Triangle"/>
            <p:cNvSpPr/>
            <p:nvPr/>
          </p:nvSpPr>
          <p:spPr>
            <a:xfrm>
              <a:off x="3030449" y="4343509"/>
              <a:ext cx="548640" cy="5486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4472C4"/>
            </a:solidFill>
            <a:ln w="3175">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FFFFFF"/>
                  </a:solidFill>
                </a:defRPr>
              </a:pPr>
              <a:endParaRPr kumimoji="0" sz="1547" b="0" i="0" u="none" strike="noStrike" kern="0" cap="none" spc="0" normalizeH="0" baseline="0" noProof="0">
                <a:ln>
                  <a:noFill/>
                </a:ln>
                <a:solidFill>
                  <a:srgbClr val="70AD47">
                    <a:lumMod val="75000"/>
                  </a:srgbClr>
                </a:solidFill>
                <a:effectLst/>
                <a:uLnTx/>
                <a:uFillTx/>
                <a:latin typeface="Calibri" panose="020F0502020204030204"/>
                <a:ea typeface=""/>
                <a:cs typeface=""/>
              </a:endParaRPr>
            </a:p>
          </p:txBody>
        </p:sp>
        <p:sp>
          <p:nvSpPr>
            <p:cNvPr id="80" name="Rectangle 79"/>
            <p:cNvSpPr/>
            <p:nvPr/>
          </p:nvSpPr>
          <p:spPr>
            <a:xfrm>
              <a:off x="2362200" y="5498068"/>
              <a:ext cx="957708" cy="369332"/>
            </a:xfrm>
            <a:prstGeom prst="rect">
              <a:avLst/>
            </a:prstGeom>
          </p:spPr>
          <p:txBody>
            <a:bodyPr wrap="square">
              <a:spAutoFit/>
            </a:bodyPr>
            <a:lstStyle/>
            <a:p>
              <a:pPr algn="l" eaLnBrk="1" fontAlgn="auto" hangingPunct="1">
                <a:spcBef>
                  <a:spcPts val="0"/>
                </a:spcBef>
                <a:spcAft>
                  <a:spcPts val="0"/>
                </a:spcAft>
              </a:pPr>
              <a:r>
                <a:rPr lang="en-US" sz="1800" smtClean="0">
                  <a:solidFill>
                    <a:prstClr val="black"/>
                  </a:solidFill>
                  <a:latin typeface="Calibri" panose="020F0502020204030204"/>
                  <a:ea typeface=""/>
                  <a:cs typeface=""/>
                </a:rPr>
                <a:t>shape?</a:t>
              </a:r>
              <a:endParaRPr lang="en-US" sz="1800" dirty="0" smtClean="0">
                <a:solidFill>
                  <a:prstClr val="black"/>
                </a:solidFill>
                <a:latin typeface="Calibri" panose="020F0502020204030204"/>
                <a:ea typeface=""/>
                <a:cs typeface=""/>
              </a:endParaRPr>
            </a:p>
          </p:txBody>
        </p:sp>
        <p:sp>
          <p:nvSpPr>
            <p:cNvPr id="81" name="Rectangle 80"/>
            <p:cNvSpPr/>
            <p:nvPr/>
          </p:nvSpPr>
          <p:spPr>
            <a:xfrm>
              <a:off x="3439654" y="5498068"/>
              <a:ext cx="993531" cy="369332"/>
            </a:xfrm>
            <a:prstGeom prst="rect">
              <a:avLst/>
            </a:prstGeom>
          </p:spPr>
          <p:txBody>
            <a:bodyPr wrap="square">
              <a:spAutoFit/>
            </a:bodyPr>
            <a:lstStyle/>
            <a:p>
              <a:pPr algn="l" eaLnBrk="1" fontAlgn="auto" hangingPunct="1">
                <a:spcBef>
                  <a:spcPts val="0"/>
                </a:spcBef>
                <a:spcAft>
                  <a:spcPts val="0"/>
                </a:spcAft>
              </a:pPr>
              <a:r>
                <a:rPr lang="en-US" sz="1800" smtClean="0">
                  <a:solidFill>
                    <a:prstClr val="black"/>
                  </a:solidFill>
                  <a:latin typeface="Calibri" panose="020F0502020204030204"/>
                  <a:ea typeface=""/>
                  <a:cs typeface=""/>
                </a:rPr>
                <a:t>triangle</a:t>
              </a:r>
              <a:endParaRPr lang="en-US" sz="1800" dirty="0" smtClean="0">
                <a:solidFill>
                  <a:prstClr val="black"/>
                </a:solidFill>
                <a:latin typeface="Calibri" panose="020F0502020204030204"/>
                <a:ea typeface=""/>
                <a:cs typeface=""/>
              </a:endParaRPr>
            </a:p>
          </p:txBody>
        </p:sp>
        <p:sp>
          <p:nvSpPr>
            <p:cNvPr id="82" name="Rectangle 81"/>
            <p:cNvSpPr/>
            <p:nvPr/>
          </p:nvSpPr>
          <p:spPr>
            <a:xfrm>
              <a:off x="4545522" y="5498068"/>
              <a:ext cx="732523" cy="369332"/>
            </a:xfrm>
            <a:prstGeom prst="rect">
              <a:avLst/>
            </a:prstGeom>
          </p:spPr>
          <p:txBody>
            <a:bodyPr wrap="square">
              <a:spAutoFit/>
            </a:bodyPr>
            <a:lstStyle/>
            <a:p>
              <a:pPr algn="l" eaLnBrk="1" fontAlgn="auto" hangingPunct="1">
                <a:spcBef>
                  <a:spcPts val="0"/>
                </a:spcBef>
                <a:spcAft>
                  <a:spcPts val="0"/>
                </a:spcAft>
              </a:pPr>
              <a:r>
                <a:rPr lang="en-US" sz="1800" dirty="0" smtClean="0">
                  <a:solidFill>
                    <a:prstClr val="black"/>
                  </a:solidFill>
                  <a:latin typeface="Calibri" panose="020F0502020204030204"/>
                  <a:ea typeface=""/>
                  <a:cs typeface=""/>
                </a:rPr>
                <a:t>style?</a:t>
              </a:r>
            </a:p>
          </p:txBody>
        </p:sp>
        <p:sp>
          <p:nvSpPr>
            <p:cNvPr id="83" name="Rectangle 82"/>
            <p:cNvSpPr/>
            <p:nvPr/>
          </p:nvSpPr>
          <p:spPr>
            <a:xfrm>
              <a:off x="5631410" y="5498068"/>
              <a:ext cx="732523" cy="369332"/>
            </a:xfrm>
            <a:prstGeom prst="rect">
              <a:avLst/>
            </a:prstGeom>
          </p:spPr>
          <p:txBody>
            <a:bodyPr wrap="square">
              <a:spAutoFit/>
            </a:bodyPr>
            <a:lstStyle/>
            <a:p>
              <a:pPr algn="l" eaLnBrk="1" fontAlgn="auto" hangingPunct="1">
                <a:spcBef>
                  <a:spcPts val="0"/>
                </a:spcBef>
                <a:spcAft>
                  <a:spcPts val="0"/>
                </a:spcAft>
              </a:pPr>
              <a:r>
                <a:rPr lang="en-US" sz="1800" dirty="0" smtClean="0">
                  <a:solidFill>
                    <a:prstClr val="black"/>
                  </a:solidFill>
                  <a:latin typeface="Calibri" panose="020F0502020204030204"/>
                  <a:ea typeface=""/>
                  <a:cs typeface=""/>
                </a:rPr>
                <a:t>filled</a:t>
              </a:r>
            </a:p>
          </p:txBody>
        </p:sp>
      </p:grpSp>
    </p:spTree>
    <p:extLst>
      <p:ext uri="{BB962C8B-B14F-4D97-AF65-F5344CB8AC3E}">
        <p14:creationId xmlns:p14="http://schemas.microsoft.com/office/powerpoint/2010/main" val="97835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Emergence of Grounded Dialog</a:t>
            </a:r>
          </a:p>
        </p:txBody>
      </p:sp>
      <p:sp>
        <p:nvSpPr>
          <p:cNvPr id="3" name="Content Placeholder 2"/>
          <p:cNvSpPr>
            <a:spLocks noGrp="1"/>
          </p:cNvSpPr>
          <p:nvPr>
            <p:ph idx="1"/>
          </p:nvPr>
        </p:nvSpPr>
        <p:spPr/>
        <p:txBody>
          <a:bodyPr/>
          <a:lstStyle/>
          <a:p>
            <a:r>
              <a:rPr lang="en-US" dirty="0"/>
              <a:t>Compositional grounding</a:t>
            </a:r>
          </a:p>
          <a:p>
            <a:r>
              <a:rPr lang="en-US" dirty="0"/>
              <a:t>Predict dialog for unseen instances</a:t>
            </a:r>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85</a:t>
            </a:fld>
            <a:endParaRPr lang="en-US"/>
          </a:p>
        </p:txBody>
      </p:sp>
      <p:pic>
        <p:nvPicPr>
          <p:cNvPr id="6"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2918811"/>
            <a:ext cx="4690159" cy="2418363"/>
          </a:xfrm>
          <a:prstGeom prst="rect">
            <a:avLst/>
          </a:prstGeom>
          <a:noFill/>
          <a:ln w="9525">
            <a:noFill/>
            <a:miter lim="800000"/>
            <a:headEnd/>
            <a:tailEnd/>
          </a:ln>
        </p:spPr>
      </p:pic>
      <p:pic>
        <p:nvPicPr>
          <p:cNvPr id="23" name="Picture 22"/>
          <p:cNvPicPr>
            <a:picLocks noChangeAspect="1"/>
          </p:cNvPicPr>
          <p:nvPr/>
        </p:nvPicPr>
        <p:blipFill>
          <a:blip r:embed="rId3"/>
          <a:stretch>
            <a:fillRect/>
          </a:stretch>
        </p:blipFill>
        <p:spPr>
          <a:xfrm>
            <a:off x="8345450" y="2749785"/>
            <a:ext cx="798550" cy="798550"/>
          </a:xfrm>
          <a:prstGeom prst="rect">
            <a:avLst/>
          </a:prstGeom>
        </p:spPr>
      </p:pic>
      <p:pic>
        <p:nvPicPr>
          <p:cNvPr id="24" name="Picture 23"/>
          <p:cNvPicPr>
            <a:picLocks noChangeAspect="1"/>
          </p:cNvPicPr>
          <p:nvPr/>
        </p:nvPicPr>
        <p:blipFill>
          <a:blip r:embed="rId4"/>
          <a:stretch>
            <a:fillRect/>
          </a:stretch>
        </p:blipFill>
        <p:spPr>
          <a:xfrm>
            <a:off x="5086014" y="3656889"/>
            <a:ext cx="669822" cy="648890"/>
          </a:xfrm>
          <a:prstGeom prst="rect">
            <a:avLst/>
          </a:prstGeom>
        </p:spPr>
      </p:pic>
      <p:pic>
        <p:nvPicPr>
          <p:cNvPr id="25" name="Picture 24"/>
          <p:cNvPicPr>
            <a:picLocks noChangeAspect="1"/>
          </p:cNvPicPr>
          <p:nvPr/>
        </p:nvPicPr>
        <p:blipFill>
          <a:blip r:embed="rId5"/>
          <a:stretch>
            <a:fillRect/>
          </a:stretch>
        </p:blipFill>
        <p:spPr>
          <a:xfrm>
            <a:off x="8410969" y="3629483"/>
            <a:ext cx="667512" cy="676296"/>
          </a:xfrm>
          <a:prstGeom prst="rect">
            <a:avLst/>
          </a:prstGeom>
        </p:spPr>
      </p:pic>
      <p:sp>
        <p:nvSpPr>
          <p:cNvPr id="26" name="Rectangle 25"/>
          <p:cNvSpPr/>
          <p:nvPr/>
        </p:nvSpPr>
        <p:spPr>
          <a:xfrm>
            <a:off x="4696528" y="3015498"/>
            <a:ext cx="1448795" cy="646331"/>
          </a:xfrm>
          <a:prstGeom prst="rect">
            <a:avLst/>
          </a:prstGeom>
        </p:spPr>
        <p:txBody>
          <a:bodyPr wrap="none">
            <a:spAutoFit/>
          </a:bodyPr>
          <a:lstStyle/>
          <a:p>
            <a:pPr eaLnBrk="1" fontAlgn="auto" hangingPunct="1">
              <a:spcBef>
                <a:spcPts val="0"/>
              </a:spcBef>
              <a:spcAft>
                <a:spcPts val="0"/>
              </a:spcAft>
            </a:pPr>
            <a:r>
              <a:rPr lang="en-US" sz="1800" dirty="0" smtClean="0">
                <a:solidFill>
                  <a:prstClr val="black"/>
                </a:solidFill>
                <a:latin typeface="Calibri" panose="020F0502020204030204"/>
                <a:ea typeface=""/>
                <a:cs typeface=""/>
              </a:rPr>
              <a:t>Task</a:t>
            </a:r>
          </a:p>
          <a:p>
            <a:pPr eaLnBrk="1" fontAlgn="auto" hangingPunct="1">
              <a:spcBef>
                <a:spcPts val="0"/>
              </a:spcBef>
              <a:spcAft>
                <a:spcPts val="0"/>
              </a:spcAft>
            </a:pPr>
            <a:r>
              <a:rPr lang="en-US" sz="1800" dirty="0" smtClean="0">
                <a:solidFill>
                  <a:prstClr val="black"/>
                </a:solidFill>
                <a:latin typeface="Calibri" panose="020F0502020204030204"/>
                <a:ea typeface=""/>
                <a:cs typeface=""/>
              </a:rPr>
              <a:t>(color, shape)</a:t>
            </a:r>
            <a:endParaRPr lang="en-US" sz="1800" dirty="0">
              <a:solidFill>
                <a:prstClr val="black"/>
              </a:solidFill>
              <a:latin typeface="Calibri" panose="020F0502020204030204"/>
              <a:ea typeface=""/>
              <a:cs typeface=""/>
            </a:endParaRPr>
          </a:p>
        </p:txBody>
      </p:sp>
      <p:sp>
        <p:nvSpPr>
          <p:cNvPr id="27" name="Rounded Rectangle 26"/>
          <p:cNvSpPr/>
          <p:nvPr/>
        </p:nvSpPr>
        <p:spPr>
          <a:xfrm>
            <a:off x="6335897" y="2918812"/>
            <a:ext cx="770910" cy="413978"/>
          </a:xfrm>
          <a:prstGeom prst="roundRect">
            <a:avLst/>
          </a:prstGeom>
          <a:solidFill>
            <a:srgbClr val="CCD4A8"/>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Q1: Y</a:t>
            </a:r>
          </a:p>
        </p:txBody>
      </p:sp>
      <p:sp>
        <p:nvSpPr>
          <p:cNvPr id="28" name="Rounded Rectangle 27"/>
          <p:cNvSpPr/>
          <p:nvPr/>
        </p:nvSpPr>
        <p:spPr>
          <a:xfrm>
            <a:off x="6335897" y="3677705"/>
            <a:ext cx="770910" cy="413978"/>
          </a:xfrm>
          <a:prstGeom prst="roundRect">
            <a:avLst/>
          </a:prstGeom>
          <a:solidFill>
            <a:srgbClr val="CCD4A8"/>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Q2: X</a:t>
            </a:r>
          </a:p>
        </p:txBody>
      </p:sp>
      <p:sp>
        <p:nvSpPr>
          <p:cNvPr id="29" name="Rounded Rectangle 28"/>
          <p:cNvSpPr/>
          <p:nvPr/>
        </p:nvSpPr>
        <p:spPr>
          <a:xfrm>
            <a:off x="7305794" y="3322929"/>
            <a:ext cx="770910" cy="413978"/>
          </a:xfrm>
          <a:prstGeom prst="roundRect">
            <a:avLst/>
          </a:prstGeom>
          <a:solidFill>
            <a:srgbClr val="D5A5A3"/>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Q1: 2</a:t>
            </a:r>
          </a:p>
        </p:txBody>
      </p:sp>
      <p:sp>
        <p:nvSpPr>
          <p:cNvPr id="30" name="Rounded Rectangle 29"/>
          <p:cNvSpPr/>
          <p:nvPr/>
        </p:nvSpPr>
        <p:spPr>
          <a:xfrm>
            <a:off x="7305794" y="4081822"/>
            <a:ext cx="770910" cy="413978"/>
          </a:xfrm>
          <a:prstGeom prst="roundRect">
            <a:avLst/>
          </a:prstGeom>
          <a:solidFill>
            <a:srgbClr val="D5A5A3"/>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Q2: 2</a:t>
            </a:r>
          </a:p>
        </p:txBody>
      </p:sp>
    </p:spTree>
    <p:extLst>
      <p:ext uri="{BB962C8B-B14F-4D97-AF65-F5344CB8AC3E}">
        <p14:creationId xmlns:p14="http://schemas.microsoft.com/office/powerpoint/2010/main" val="125250810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Over-complete vocabulary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a:t>
                </a:r>
                <a14:m>
                  <m:oMath xmlns:m="http://schemas.openxmlformats.org/officeDocument/2006/math">
                    <m:sSub>
                      <m:sSubPr>
                        <m:ctrlPr>
                          <a:rPr lang="en-US" b="0" i="1" smtClean="0">
                            <a:latin typeface="Cambria Math" charset="0"/>
                          </a:rPr>
                        </m:ctrlPr>
                      </m:sSubPr>
                      <m:e>
                        <m:r>
                          <a:rPr lang="en-US" b="0" i="1" smtClean="0">
                            <a:latin typeface="Cambria Math" charset="0"/>
                          </a:rPr>
                          <m:t>𝑉</m:t>
                        </m:r>
                      </m:e>
                      <m:sub>
                        <m:r>
                          <a:rPr lang="en-US" b="0" i="1" smtClean="0">
                            <a:latin typeface="Cambria Math" charset="0"/>
                          </a:rPr>
                          <m:t>𝑄</m:t>
                        </m:r>
                      </m:sub>
                    </m:sSub>
                    <m:r>
                      <a:rPr lang="en-US" b="0" i="1" smtClean="0">
                        <a:latin typeface="Cambria Math" charset="0"/>
                      </a:rPr>
                      <m:t>|</m:t>
                    </m:r>
                    <m:r>
                      <a:rPr lang="en-US" b="0" i="0" smtClean="0">
                        <a:latin typeface="Cambria Math" charset="0"/>
                      </a:rPr>
                      <m:t>, </m:t>
                    </m:r>
                  </m:oMath>
                </a14:m>
                <a:r>
                  <a:rPr lang="en-US" dirty="0" smtClean="0"/>
                  <a:t>|</a:t>
                </a:r>
                <a14:m>
                  <m:oMath xmlns:m="http://schemas.openxmlformats.org/officeDocument/2006/math">
                    <m:sSub>
                      <m:sSubPr>
                        <m:ctrlPr>
                          <a:rPr lang="en-US" b="0" i="1" smtClean="0">
                            <a:latin typeface="Cambria Math" charset="0"/>
                          </a:rPr>
                        </m:ctrlPr>
                      </m:sSubPr>
                      <m:e>
                        <m:r>
                          <a:rPr lang="en-US" b="0" i="1" smtClean="0">
                            <a:latin typeface="Cambria Math" charset="0"/>
                          </a:rPr>
                          <m:t>𝑉</m:t>
                        </m:r>
                      </m:e>
                      <m:sub>
                        <m:r>
                          <a:rPr lang="en-US" b="0" i="1" smtClean="0">
                            <a:latin typeface="Cambria Math" charset="0"/>
                          </a:rPr>
                          <m:t>𝐴</m:t>
                        </m:r>
                      </m:sub>
                    </m:sSub>
                    <m:r>
                      <a:rPr lang="en-US" b="0" i="1" smtClean="0">
                        <a:latin typeface="Cambria Math" charset="0"/>
                      </a:rPr>
                      <m:t>|&gt;64</m:t>
                    </m:r>
                  </m:oMath>
                </a14:m>
                <a:r>
                  <a:rPr lang="en-US" dirty="0" smtClean="0"/>
                  <a:t> (#instances)</a:t>
                </a:r>
              </a:p>
              <a:p>
                <a:pPr lvl="1"/>
                <a:r>
                  <a:rPr lang="en-US" dirty="0" smtClean="0"/>
                  <a:t>More capacity than needed</a:t>
                </a:r>
              </a:p>
              <a:p>
                <a:pPr lvl="1"/>
                <a:r>
                  <a:rPr lang="en-US" dirty="0" smtClean="0"/>
                  <a:t>Enough for A-bot to convey entire instance in a single round</a:t>
                </a:r>
              </a:p>
              <a:p>
                <a:endParaRPr lang="en-US" dirty="0" smtClean="0"/>
              </a:p>
              <a:p>
                <a:endParaRPr lang="en-US" dirty="0"/>
              </a:p>
              <a:p>
                <a:r>
                  <a:rPr lang="en-US" dirty="0" smtClean="0"/>
                  <a:t>Observations:</a:t>
                </a:r>
              </a:p>
              <a:p>
                <a:pPr lvl="1"/>
                <a:r>
                  <a:rPr lang="en-US" dirty="0" err="1" smtClean="0"/>
                  <a:t>ABot</a:t>
                </a:r>
                <a:r>
                  <a:rPr lang="en-US" dirty="0" smtClean="0"/>
                  <a:t> learns a mapping between instance and (pairs) of </a:t>
                </a:r>
                <a14:m>
                  <m:oMath xmlns:m="http://schemas.openxmlformats.org/officeDocument/2006/math">
                    <m:sSub>
                      <m:sSubPr>
                        <m:ctrlPr>
                          <a:rPr lang="en-US" b="0" i="1" smtClean="0">
                            <a:latin typeface="Cambria Math" charset="0"/>
                          </a:rPr>
                        </m:ctrlPr>
                      </m:sSubPr>
                      <m:e>
                        <m:r>
                          <a:rPr lang="en-US" b="0" i="1" smtClean="0">
                            <a:latin typeface="Cambria Math" charset="0"/>
                          </a:rPr>
                          <m:t>𝑉</m:t>
                        </m:r>
                      </m:e>
                      <m:sub>
                        <m:r>
                          <a:rPr lang="en-US" b="0" i="1" smtClean="0">
                            <a:latin typeface="Cambria Math" charset="0"/>
                          </a:rPr>
                          <m:t>𝐴</m:t>
                        </m:r>
                      </m:sub>
                    </m:sSub>
                  </m:oMath>
                </a14:m>
                <a:endParaRPr lang="en-US" b="0" dirty="0" smtClean="0"/>
              </a:p>
              <a:p>
                <a:pPr lvl="1"/>
                <a:endParaRPr lang="en-US" dirty="0" smtClean="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098" t="-904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0D985FA-5D92-E147-8FF9-37C5E2797F8D}" type="slidenum">
              <a:rPr lang="en-US" smtClean="0"/>
              <a:t>86</a:t>
            </a:fld>
            <a:endParaRPr lang="en-US"/>
          </a:p>
        </p:txBody>
      </p:sp>
    </p:spTree>
    <p:extLst>
      <p:ext uri="{BB962C8B-B14F-4D97-AF65-F5344CB8AC3E}">
        <p14:creationId xmlns:p14="http://schemas.microsoft.com/office/powerpoint/2010/main" val="76634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Over-complete vocabulary</a:t>
            </a: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sz="half" idx="2"/>
              </p:nvPr>
            </p:nvSpPr>
            <p:spPr>
              <a:xfrm>
                <a:off x="4648200" y="1391650"/>
                <a:ext cx="4648200" cy="5009150"/>
              </a:xfrm>
            </p:spPr>
            <p:txBody>
              <a:bodyPr>
                <a:normAutofit/>
              </a:bodyPr>
              <a:lstStyle/>
              <a:p>
                <a:r>
                  <a:rPr lang="en-US" sz="2600" dirty="0" smtClean="0"/>
                  <a:t>Learn mapping from instance to pairs of </a:t>
                </a:r>
                <a14:m>
                  <m:oMath xmlns:m="http://schemas.openxmlformats.org/officeDocument/2006/math">
                    <m:sSub>
                      <m:sSubPr>
                        <m:ctrlPr>
                          <a:rPr lang="en-US" sz="2600" i="1">
                            <a:latin typeface="Cambria Math" charset="0"/>
                          </a:rPr>
                        </m:ctrlPr>
                      </m:sSubPr>
                      <m:e>
                        <m:r>
                          <a:rPr lang="en-US" sz="2600" i="1">
                            <a:latin typeface="Cambria Math" charset="0"/>
                          </a:rPr>
                          <m:t>𝑉</m:t>
                        </m:r>
                      </m:e>
                      <m:sub>
                        <m:r>
                          <a:rPr lang="en-US" sz="2600" i="1">
                            <a:latin typeface="Cambria Math" charset="0"/>
                          </a:rPr>
                          <m:t>𝐴</m:t>
                        </m:r>
                      </m:sub>
                    </m:sSub>
                  </m:oMath>
                </a14:m>
                <a:endParaRPr lang="en-US" sz="2600" dirty="0" smtClean="0"/>
              </a:p>
              <a:p>
                <a:r>
                  <a:rPr lang="en-US" sz="2600" dirty="0"/>
                  <a:t>Two rounds </a:t>
                </a:r>
                <a:r>
                  <a:rPr lang="en-US" sz="2600" dirty="0" smtClean="0"/>
                  <a:t>unnecessary</a:t>
                </a:r>
              </a:p>
              <a:p>
                <a:endParaRPr lang="en-US" sz="2600" dirty="0" smtClean="0">
                  <a:solidFill>
                    <a:srgbClr val="FF0000"/>
                  </a:solidFill>
                </a:endParaRPr>
              </a:p>
              <a:p>
                <a:r>
                  <a:rPr lang="en-US" sz="2600" dirty="0" smtClean="0">
                    <a:solidFill>
                      <a:srgbClr val="FF0000"/>
                    </a:solidFill>
                  </a:rPr>
                  <a:t>Q-bot immaterial</a:t>
                </a:r>
              </a:p>
              <a:p>
                <a:r>
                  <a:rPr lang="en-US" sz="2600" dirty="0" smtClean="0">
                    <a:solidFill>
                      <a:srgbClr val="FF0000"/>
                    </a:solidFill>
                  </a:rPr>
                  <a:t>Lewis Signaling Game</a:t>
                </a:r>
                <a:endParaRPr lang="en-US" sz="2600" dirty="0">
                  <a:solidFill>
                    <a:srgbClr val="FF0000"/>
                  </a:solidFill>
                </a:endParaRPr>
              </a:p>
              <a:p>
                <a:r>
                  <a:rPr lang="en-US" sz="2600" dirty="0" smtClean="0">
                    <a:solidFill>
                      <a:srgbClr val="FF0000"/>
                    </a:solidFill>
                  </a:rPr>
                  <a:t>No compositionality</a:t>
                </a:r>
              </a:p>
              <a:p>
                <a:r>
                  <a:rPr lang="en-US" sz="2600" dirty="0" smtClean="0">
                    <a:solidFill>
                      <a:srgbClr val="FF0000"/>
                    </a:solidFill>
                  </a:rPr>
                  <a:t>Poor generalization: </a:t>
                </a:r>
                <a:r>
                  <a:rPr lang="en-US" sz="2600" dirty="0" smtClean="0"/>
                  <a:t>25.6%</a:t>
                </a:r>
              </a:p>
              <a:p>
                <a:endParaRPr lang="en-US" sz="2600" dirty="0"/>
              </a:p>
              <a:p>
                <a:r>
                  <a:rPr lang="en-US" sz="2600" dirty="0" smtClean="0"/>
                  <a:t>Let’s limit capacity!</a:t>
                </a:r>
                <a:endParaRPr lang="en-US" sz="2600" dirty="0"/>
              </a:p>
            </p:txBody>
          </p:sp>
        </mc:Choice>
        <mc:Fallback xmlns="">
          <p:sp>
            <p:nvSpPr>
              <p:cNvPr id="5" name="Content Placeholder 4"/>
              <p:cNvSpPr>
                <a:spLocks noGrp="1" noRot="1" noChangeAspect="1" noMove="1" noResize="1" noEditPoints="1" noAdjustHandles="1" noChangeArrowheads="1" noChangeShapeType="1" noTextEdit="1"/>
              </p:cNvSpPr>
              <p:nvPr>
                <p:ph sz="half" idx="2"/>
              </p:nvPr>
            </p:nvSpPr>
            <p:spPr>
              <a:xfrm>
                <a:off x="4648200" y="1391650"/>
                <a:ext cx="4648200" cy="5009150"/>
              </a:xfrm>
              <a:blipFill rotWithShape="0">
                <a:blip r:embed="rId3"/>
                <a:stretch>
                  <a:fillRect l="-2100" t="-1095"/>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D0D985FA-5D92-E147-8FF9-37C5E2797F8D}" type="slidenum">
              <a:rPr lang="en-US" smtClean="0"/>
              <a:t>87</a:t>
            </a:fld>
            <a:endParaRPr lang="en-US"/>
          </a:p>
        </p:txBody>
      </p:sp>
      <p:sp>
        <p:nvSpPr>
          <p:cNvPr id="36" name="Oval"/>
          <p:cNvSpPr/>
          <p:nvPr/>
        </p:nvSpPr>
        <p:spPr>
          <a:xfrm>
            <a:off x="899935" y="1391650"/>
            <a:ext cx="566196" cy="546265"/>
          </a:xfrm>
          <a:prstGeom prst="ellipse">
            <a:avLst/>
          </a:prstGeom>
          <a:ln w="25400">
            <a:solidFill>
              <a:schemeClr val="accent1"/>
            </a:solidFill>
            <a:miter lim="400000"/>
          </a:ln>
          <a:effectLst>
            <a:outerShdw blurRad="25400" dist="12700" dir="5400000" rotWithShape="0">
              <a:srgbClr val="000000">
                <a:alpha val="50000"/>
              </a:srgbClr>
            </a:outerShdw>
          </a:effectLst>
        </p:spPr>
        <p:txBody>
          <a:bodyPr lIns="26789" tIns="26789" rIns="26789" bIns="26789" anchor="ctr"/>
          <a:lstStyle/>
          <a:p>
            <a:pPr>
              <a:defRPr sz="2200">
                <a:solidFill>
                  <a:schemeClr val="accent2">
                    <a:hueOff val="-2473793"/>
                    <a:satOff val="-50209"/>
                    <a:lumOff val="23543"/>
                  </a:schemeClr>
                </a:solidFill>
              </a:defRPr>
            </a:pPr>
            <a:endParaRPr sz="1547"/>
          </a:p>
        </p:txBody>
      </p:sp>
      <p:sp>
        <p:nvSpPr>
          <p:cNvPr id="46" name="Rectangle 45"/>
          <p:cNvSpPr/>
          <p:nvPr/>
        </p:nvSpPr>
        <p:spPr>
          <a:xfrm>
            <a:off x="1608635" y="1341616"/>
            <a:ext cx="1558247" cy="646331"/>
          </a:xfrm>
          <a:prstGeom prst="rect">
            <a:avLst/>
          </a:prstGeom>
        </p:spPr>
        <p:txBody>
          <a:bodyPr wrap="none">
            <a:spAutoFit/>
          </a:bodyPr>
          <a:lstStyle/>
          <a:p>
            <a:r>
              <a:rPr lang="en-US" dirty="0" smtClean="0"/>
              <a:t>T: (style, color)</a:t>
            </a:r>
          </a:p>
          <a:p>
            <a:r>
              <a:rPr lang="en-US" dirty="0" smtClean="0"/>
              <a:t>P: (solid, blue)</a:t>
            </a:r>
            <a:endParaRPr lang="en-US" dirty="0"/>
          </a:p>
        </p:txBody>
      </p:sp>
      <p:sp>
        <p:nvSpPr>
          <p:cNvPr id="48" name="Rounded Rectangle 47"/>
          <p:cNvSpPr/>
          <p:nvPr/>
        </p:nvSpPr>
        <p:spPr>
          <a:xfrm>
            <a:off x="228600" y="2158884"/>
            <a:ext cx="770910" cy="413978"/>
          </a:xfrm>
          <a:prstGeom prst="roundRect">
            <a:avLst/>
          </a:prstGeom>
          <a:solidFill>
            <a:srgbClr val="CCD4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56</a:t>
            </a:r>
            <a:endParaRPr lang="en-US" dirty="0">
              <a:solidFill>
                <a:schemeClr val="tx1"/>
              </a:solidFill>
            </a:endParaRPr>
          </a:p>
        </p:txBody>
      </p:sp>
      <p:sp>
        <p:nvSpPr>
          <p:cNvPr id="49" name="Rounded Rectangle 48"/>
          <p:cNvSpPr/>
          <p:nvPr/>
        </p:nvSpPr>
        <p:spPr>
          <a:xfrm>
            <a:off x="1284331" y="2158884"/>
            <a:ext cx="770910" cy="413978"/>
          </a:xfrm>
          <a:prstGeom prst="roundRect">
            <a:avLst/>
          </a:prstGeom>
          <a:solidFill>
            <a:srgbClr val="D5A5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7</a:t>
            </a:r>
            <a:endParaRPr lang="en-US" dirty="0">
              <a:solidFill>
                <a:schemeClr val="tx1"/>
              </a:solidFill>
            </a:endParaRPr>
          </a:p>
        </p:txBody>
      </p:sp>
      <p:sp>
        <p:nvSpPr>
          <p:cNvPr id="50" name="Rounded Rectangle 49"/>
          <p:cNvSpPr/>
          <p:nvPr/>
        </p:nvSpPr>
        <p:spPr>
          <a:xfrm>
            <a:off x="2340062" y="2158884"/>
            <a:ext cx="770910" cy="413978"/>
          </a:xfrm>
          <a:prstGeom prst="roundRect">
            <a:avLst/>
          </a:prstGeom>
          <a:solidFill>
            <a:srgbClr val="CCD4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56</a:t>
            </a:r>
            <a:endParaRPr lang="en-US" dirty="0">
              <a:solidFill>
                <a:schemeClr val="tx1"/>
              </a:solidFill>
            </a:endParaRPr>
          </a:p>
        </p:txBody>
      </p:sp>
      <p:sp>
        <p:nvSpPr>
          <p:cNvPr id="51" name="Rounded Rectangle 50"/>
          <p:cNvSpPr/>
          <p:nvPr/>
        </p:nvSpPr>
        <p:spPr>
          <a:xfrm>
            <a:off x="3393997" y="2158884"/>
            <a:ext cx="770910" cy="413978"/>
          </a:xfrm>
          <a:prstGeom prst="roundRect">
            <a:avLst/>
          </a:prstGeom>
          <a:solidFill>
            <a:srgbClr val="D5A5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54</a:t>
            </a:r>
            <a:endParaRPr lang="en-US" dirty="0">
              <a:solidFill>
                <a:schemeClr val="tx1"/>
              </a:solidFill>
            </a:endParaRPr>
          </a:p>
        </p:txBody>
      </p:sp>
      <p:cxnSp>
        <p:nvCxnSpPr>
          <p:cNvPr id="52" name="Straight Arrow Connector 51"/>
          <p:cNvCxnSpPr>
            <a:endCxn id="53" idx="1"/>
          </p:cNvCxnSpPr>
          <p:nvPr/>
        </p:nvCxnSpPr>
        <p:spPr>
          <a:xfrm flipV="1">
            <a:off x="982842" y="2365873"/>
            <a:ext cx="301489"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2055161" y="2365871"/>
            <a:ext cx="301489"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3100686" y="2365871"/>
            <a:ext cx="301489"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1608635" y="2950786"/>
            <a:ext cx="1649298" cy="646331"/>
          </a:xfrm>
          <a:prstGeom prst="rect">
            <a:avLst/>
          </a:prstGeom>
        </p:spPr>
        <p:txBody>
          <a:bodyPr wrap="none">
            <a:spAutoFit/>
          </a:bodyPr>
          <a:lstStyle/>
          <a:p>
            <a:r>
              <a:rPr lang="en-US" dirty="0" smtClean="0"/>
              <a:t>T: (style, color)</a:t>
            </a:r>
          </a:p>
          <a:p>
            <a:r>
              <a:rPr lang="en-US" dirty="0" smtClean="0"/>
              <a:t>P: (green, solid)</a:t>
            </a:r>
            <a:endParaRPr lang="en-US" dirty="0"/>
          </a:p>
        </p:txBody>
      </p:sp>
      <p:sp>
        <p:nvSpPr>
          <p:cNvPr id="56" name="Rounded Rectangle 55"/>
          <p:cNvSpPr/>
          <p:nvPr/>
        </p:nvSpPr>
        <p:spPr>
          <a:xfrm>
            <a:off x="228600" y="3768054"/>
            <a:ext cx="770910" cy="413978"/>
          </a:xfrm>
          <a:prstGeom prst="roundRect">
            <a:avLst/>
          </a:prstGeom>
          <a:solidFill>
            <a:srgbClr val="CCD4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48</a:t>
            </a:r>
            <a:endParaRPr lang="en-US" dirty="0">
              <a:solidFill>
                <a:schemeClr val="tx1"/>
              </a:solidFill>
            </a:endParaRPr>
          </a:p>
        </p:txBody>
      </p:sp>
      <p:sp>
        <p:nvSpPr>
          <p:cNvPr id="57" name="Rounded Rectangle 56"/>
          <p:cNvSpPr/>
          <p:nvPr/>
        </p:nvSpPr>
        <p:spPr>
          <a:xfrm>
            <a:off x="1284331" y="3768054"/>
            <a:ext cx="770910" cy="413978"/>
          </a:xfrm>
          <a:prstGeom prst="roundRect">
            <a:avLst/>
          </a:prstGeom>
          <a:solidFill>
            <a:srgbClr val="D5A5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17</a:t>
            </a:r>
            <a:endParaRPr lang="en-US" dirty="0">
              <a:solidFill>
                <a:schemeClr val="tx1"/>
              </a:solidFill>
            </a:endParaRPr>
          </a:p>
        </p:txBody>
      </p:sp>
      <p:sp>
        <p:nvSpPr>
          <p:cNvPr id="58" name="Rounded Rectangle 57"/>
          <p:cNvSpPr/>
          <p:nvPr/>
        </p:nvSpPr>
        <p:spPr>
          <a:xfrm>
            <a:off x="2340062" y="3768054"/>
            <a:ext cx="770910" cy="413978"/>
          </a:xfrm>
          <a:prstGeom prst="roundRect">
            <a:avLst/>
          </a:prstGeom>
          <a:solidFill>
            <a:srgbClr val="CCD4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28</a:t>
            </a:r>
            <a:endParaRPr lang="en-US" dirty="0">
              <a:solidFill>
                <a:schemeClr val="tx1"/>
              </a:solidFill>
            </a:endParaRPr>
          </a:p>
        </p:txBody>
      </p:sp>
      <p:sp>
        <p:nvSpPr>
          <p:cNvPr id="59" name="Rounded Rectangle 58"/>
          <p:cNvSpPr/>
          <p:nvPr/>
        </p:nvSpPr>
        <p:spPr>
          <a:xfrm>
            <a:off x="3393997" y="3768054"/>
            <a:ext cx="770910" cy="413978"/>
          </a:xfrm>
          <a:prstGeom prst="roundRect">
            <a:avLst/>
          </a:prstGeom>
          <a:solidFill>
            <a:srgbClr val="D5A5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23</a:t>
            </a:r>
            <a:endParaRPr lang="en-US" dirty="0">
              <a:solidFill>
                <a:schemeClr val="tx1"/>
              </a:solidFill>
            </a:endParaRPr>
          </a:p>
        </p:txBody>
      </p:sp>
      <p:cxnSp>
        <p:nvCxnSpPr>
          <p:cNvPr id="60" name="Straight Arrow Connector 59"/>
          <p:cNvCxnSpPr/>
          <p:nvPr/>
        </p:nvCxnSpPr>
        <p:spPr>
          <a:xfrm flipV="1">
            <a:off x="982842" y="3975043"/>
            <a:ext cx="301489"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2055161" y="3975041"/>
            <a:ext cx="301489"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3100686" y="3975041"/>
            <a:ext cx="301489"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1608635" y="4559954"/>
            <a:ext cx="1723549" cy="646331"/>
          </a:xfrm>
          <a:prstGeom prst="rect">
            <a:avLst/>
          </a:prstGeom>
        </p:spPr>
        <p:txBody>
          <a:bodyPr wrap="none">
            <a:spAutoFit/>
          </a:bodyPr>
          <a:lstStyle/>
          <a:p>
            <a:r>
              <a:rPr lang="en-US" dirty="0" smtClean="0"/>
              <a:t>T: (color, style)</a:t>
            </a:r>
          </a:p>
          <a:p>
            <a:r>
              <a:rPr lang="en-US" dirty="0" smtClean="0"/>
              <a:t>P: (purple, solid)</a:t>
            </a:r>
            <a:endParaRPr lang="en-US" dirty="0"/>
          </a:p>
        </p:txBody>
      </p:sp>
      <p:sp>
        <p:nvSpPr>
          <p:cNvPr id="64" name="Rounded Rectangle 63"/>
          <p:cNvSpPr/>
          <p:nvPr/>
        </p:nvSpPr>
        <p:spPr>
          <a:xfrm>
            <a:off x="228600" y="5377222"/>
            <a:ext cx="770910" cy="413978"/>
          </a:xfrm>
          <a:prstGeom prst="roundRect">
            <a:avLst/>
          </a:prstGeom>
          <a:solidFill>
            <a:srgbClr val="CCD4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48</a:t>
            </a:r>
            <a:endParaRPr lang="en-US" dirty="0">
              <a:solidFill>
                <a:schemeClr val="tx1"/>
              </a:solidFill>
            </a:endParaRPr>
          </a:p>
        </p:txBody>
      </p:sp>
      <p:sp>
        <p:nvSpPr>
          <p:cNvPr id="65" name="Rounded Rectangle 64"/>
          <p:cNvSpPr/>
          <p:nvPr/>
        </p:nvSpPr>
        <p:spPr>
          <a:xfrm>
            <a:off x="1284331" y="5377222"/>
            <a:ext cx="770910" cy="413978"/>
          </a:xfrm>
          <a:prstGeom prst="roundRect">
            <a:avLst/>
          </a:prstGeom>
          <a:solidFill>
            <a:srgbClr val="D5A5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14</a:t>
            </a:r>
            <a:endParaRPr lang="en-US" dirty="0">
              <a:solidFill>
                <a:schemeClr val="tx1"/>
              </a:solidFill>
            </a:endParaRPr>
          </a:p>
        </p:txBody>
      </p:sp>
      <p:sp>
        <p:nvSpPr>
          <p:cNvPr id="66" name="Rounded Rectangle 65"/>
          <p:cNvSpPr/>
          <p:nvPr/>
        </p:nvSpPr>
        <p:spPr>
          <a:xfrm>
            <a:off x="2340062" y="5377222"/>
            <a:ext cx="770910" cy="413978"/>
          </a:xfrm>
          <a:prstGeom prst="roundRect">
            <a:avLst/>
          </a:prstGeom>
          <a:solidFill>
            <a:srgbClr val="CCD4A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a:t>
            </a:r>
            <a:endParaRPr lang="en-US" dirty="0">
              <a:solidFill>
                <a:schemeClr val="tx1"/>
              </a:solidFill>
            </a:endParaRPr>
          </a:p>
        </p:txBody>
      </p:sp>
      <p:sp>
        <p:nvSpPr>
          <p:cNvPr id="67" name="Rounded Rectangle 66"/>
          <p:cNvSpPr/>
          <p:nvPr/>
        </p:nvSpPr>
        <p:spPr>
          <a:xfrm>
            <a:off x="3393997" y="5377222"/>
            <a:ext cx="770910" cy="413978"/>
          </a:xfrm>
          <a:prstGeom prst="roundRect">
            <a:avLst/>
          </a:prstGeom>
          <a:solidFill>
            <a:srgbClr val="D5A5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61</a:t>
            </a:r>
            <a:endParaRPr lang="en-US" dirty="0">
              <a:solidFill>
                <a:schemeClr val="tx1"/>
              </a:solidFill>
            </a:endParaRPr>
          </a:p>
        </p:txBody>
      </p:sp>
      <p:cxnSp>
        <p:nvCxnSpPr>
          <p:cNvPr id="68" name="Straight Arrow Connector 67"/>
          <p:cNvCxnSpPr/>
          <p:nvPr/>
        </p:nvCxnSpPr>
        <p:spPr>
          <a:xfrm flipV="1">
            <a:off x="982842" y="5584211"/>
            <a:ext cx="301489"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2055161" y="5584209"/>
            <a:ext cx="301489"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V="1">
            <a:off x="3100686" y="5584209"/>
            <a:ext cx="301489"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Star"/>
          <p:cNvSpPr/>
          <p:nvPr/>
        </p:nvSpPr>
        <p:spPr>
          <a:xfrm>
            <a:off x="917491" y="2995363"/>
            <a:ext cx="548640" cy="557177"/>
          </a:xfrm>
          <a:prstGeom prst="star5">
            <a:avLst>
              <a:gd name="adj" fmla="val 19297"/>
              <a:gd name="hf" fmla="val 105146"/>
              <a:gd name="vf" fmla="val 110557"/>
            </a:avLst>
          </a:prstGeom>
          <a:noFill/>
          <a:ln w="25400">
            <a:solidFill>
              <a:schemeClr val="accent6">
                <a:lumMod val="75000"/>
              </a:schemeClr>
            </a:solidFill>
            <a:miter lim="400000"/>
          </a:ln>
          <a:effectLst>
            <a:outerShdw blurRad="25400" dist="12700" dir="5400000" rotWithShape="0">
              <a:srgbClr val="000000">
                <a:alpha val="50000"/>
              </a:srgbClr>
            </a:outerShdw>
          </a:effectLst>
        </p:spPr>
        <p:txBody>
          <a:bodyPr lIns="26789" tIns="26789" rIns="26789" bIns="26789" anchor="ctr"/>
          <a:lstStyle/>
          <a:p>
            <a:pPr>
              <a:defRPr sz="2200">
                <a:solidFill>
                  <a:srgbClr val="FFFFFF"/>
                </a:solidFill>
              </a:defRPr>
            </a:pPr>
            <a:endParaRPr sz="1547">
              <a:solidFill>
                <a:schemeClr val="accent6">
                  <a:lumMod val="75000"/>
                </a:schemeClr>
              </a:solidFill>
            </a:endParaRPr>
          </a:p>
        </p:txBody>
      </p:sp>
      <p:sp>
        <p:nvSpPr>
          <p:cNvPr id="72" name="Rectangle"/>
          <p:cNvSpPr/>
          <p:nvPr/>
        </p:nvSpPr>
        <p:spPr>
          <a:xfrm>
            <a:off x="899935" y="4604535"/>
            <a:ext cx="557784" cy="548640"/>
          </a:xfrm>
          <a:prstGeom prst="rect">
            <a:avLst/>
          </a:prstGeom>
          <a:ln w="25400">
            <a:solidFill>
              <a:srgbClr val="B14AFF"/>
            </a:solidFill>
            <a:miter lim="400000"/>
          </a:ln>
          <a:effectLst>
            <a:outerShdw blurRad="25400" dist="12700" dir="5400000" rotWithShape="0">
              <a:srgbClr val="000000">
                <a:alpha val="50000"/>
              </a:srgbClr>
            </a:outerShdw>
          </a:effectLst>
        </p:spPr>
        <p:txBody>
          <a:bodyPr lIns="26789" tIns="26789" rIns="26789" bIns="26789" anchor="ctr"/>
          <a:lstStyle/>
          <a:p>
            <a:pPr>
              <a:defRPr sz="2200">
                <a:solidFill>
                  <a:schemeClr val="accent2">
                    <a:hueOff val="-2473793"/>
                    <a:satOff val="-50209"/>
                    <a:lumOff val="23543"/>
                  </a:schemeClr>
                </a:solidFill>
              </a:defRPr>
            </a:pPr>
            <a:endParaRPr sz="1547"/>
          </a:p>
        </p:txBody>
      </p:sp>
    </p:spTree>
    <p:extLst>
      <p:ext uri="{BB962C8B-B14F-4D97-AF65-F5344CB8AC3E}">
        <p14:creationId xmlns:p14="http://schemas.microsoft.com/office/powerpoint/2010/main" val="201273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 Attribute vocabulary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a:t>
                </a:r>
                <a14:m>
                  <m:oMath xmlns:m="http://schemas.openxmlformats.org/officeDocument/2006/math">
                    <m:sSub>
                      <m:sSubPr>
                        <m:ctrlPr>
                          <a:rPr lang="en-US" i="1">
                            <a:latin typeface="Cambria Math" charset="0"/>
                          </a:rPr>
                        </m:ctrlPr>
                      </m:sSubPr>
                      <m:e>
                        <m:r>
                          <a:rPr lang="en-US" i="1">
                            <a:latin typeface="Cambria Math" charset="0"/>
                          </a:rPr>
                          <m:t>𝑉</m:t>
                        </m:r>
                      </m:e>
                      <m:sub>
                        <m:r>
                          <a:rPr lang="en-US" i="1">
                            <a:latin typeface="Cambria Math" charset="0"/>
                          </a:rPr>
                          <m:t>𝑄</m:t>
                        </m:r>
                      </m:sub>
                    </m:sSub>
                    <m:r>
                      <a:rPr lang="en-US" i="1">
                        <a:latin typeface="Cambria Math" charset="0"/>
                      </a:rPr>
                      <m:t>|</m:t>
                    </m:r>
                    <m:r>
                      <a:rPr lang="en-US">
                        <a:latin typeface="Cambria Math" charset="0"/>
                      </a:rPr>
                      <m:t>=3</m:t>
                    </m:r>
                  </m:oMath>
                </a14:m>
                <a:endParaRPr lang="en-US" dirty="0"/>
              </a:p>
              <a:p>
                <a:pPr lvl="1"/>
                <a:r>
                  <a:rPr lang="en-US" dirty="0"/>
                  <a:t>Matches </a:t>
                </a:r>
                <a:r>
                  <a:rPr lang="en-US" dirty="0" smtClean="0"/>
                  <a:t>#attributes</a:t>
                </a:r>
              </a:p>
              <a:p>
                <a:pPr lvl="1"/>
                <a:r>
                  <a:rPr lang="en-US" dirty="0" smtClean="0"/>
                  <a:t>(style</a:t>
                </a:r>
                <a:r>
                  <a:rPr lang="en-US" dirty="0"/>
                  <a:t>, shape, </a:t>
                </a:r>
                <a:r>
                  <a:rPr lang="en-US" dirty="0" smtClean="0"/>
                  <a:t>color)</a:t>
                </a:r>
                <a:endParaRPr lang="en-US" dirty="0"/>
              </a:p>
              <a:p>
                <a:endParaRPr lang="en-US" dirty="0"/>
              </a:p>
              <a:p>
                <a:endParaRPr lang="en-US" dirty="0" smtClean="0"/>
              </a:p>
              <a:p>
                <a:endParaRPr lang="en-US" dirty="0"/>
              </a:p>
              <a:p>
                <a:r>
                  <a:rPr lang="en-US" dirty="0"/>
                  <a:t>|</a:t>
                </a:r>
                <a14:m>
                  <m:oMath xmlns:m="http://schemas.openxmlformats.org/officeDocument/2006/math">
                    <m:sSub>
                      <m:sSubPr>
                        <m:ctrlPr>
                          <a:rPr lang="en-US" i="1">
                            <a:latin typeface="Cambria Math" charset="0"/>
                          </a:rPr>
                        </m:ctrlPr>
                      </m:sSubPr>
                      <m:e>
                        <m:r>
                          <a:rPr lang="en-US" i="1">
                            <a:latin typeface="Cambria Math" charset="0"/>
                          </a:rPr>
                          <m:t>𝑉</m:t>
                        </m:r>
                      </m:e>
                      <m:sub>
                        <m:r>
                          <a:rPr lang="en-US" i="1">
                            <a:latin typeface="Cambria Math" charset="0"/>
                          </a:rPr>
                          <m:t>𝐴</m:t>
                        </m:r>
                      </m:sub>
                    </m:sSub>
                    <m:r>
                      <a:rPr lang="en-US" i="1">
                        <a:latin typeface="Cambria Math" charset="0"/>
                      </a:rPr>
                      <m:t>|=12</m:t>
                    </m:r>
                  </m:oMath>
                </a14:m>
                <a:endParaRPr lang="en-US" dirty="0"/>
              </a:p>
              <a:p>
                <a:pPr lvl="1"/>
                <a:r>
                  <a:rPr lang="en-US" dirty="0"/>
                  <a:t>Matches </a:t>
                </a:r>
                <a:r>
                  <a:rPr lang="en-US" dirty="0" smtClean="0"/>
                  <a:t>#attribute </a:t>
                </a:r>
                <a:r>
                  <a:rPr lang="en-US" dirty="0"/>
                  <a:t>values</a:t>
                </a:r>
              </a:p>
              <a:p>
                <a:pPr lvl="1"/>
                <a:r>
                  <a:rPr lang="en-US" dirty="0"/>
                  <a:t>3 attributes x 4 values / attribute</a:t>
                </a:r>
              </a:p>
              <a:p>
                <a:endParaRPr lang="en-US" dirty="0" smtClean="0"/>
              </a:p>
              <a:p>
                <a:endParaRPr lang="en-US" dirty="0"/>
              </a:p>
              <a:p>
                <a:r>
                  <a:rPr lang="en-US" dirty="0" smtClean="0"/>
                  <a:t>Can </a:t>
                </a:r>
                <a:r>
                  <a:rPr lang="en-US" dirty="0"/>
                  <a:t>they learn individual concept grounding ?</a:t>
                </a:r>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098" t="-928"/>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88</a:t>
            </a:fld>
            <a:endParaRPr lang="en-US"/>
          </a:p>
        </p:txBody>
      </p:sp>
      <p:grpSp>
        <p:nvGrpSpPr>
          <p:cNvPr id="62" name="Group 61"/>
          <p:cNvGrpSpPr/>
          <p:nvPr/>
        </p:nvGrpSpPr>
        <p:grpSpPr>
          <a:xfrm>
            <a:off x="4724400" y="1019048"/>
            <a:ext cx="4285442" cy="2867152"/>
            <a:chOff x="6614206" y="2512170"/>
            <a:chExt cx="3444060" cy="2045670"/>
          </a:xfrm>
        </p:grpSpPr>
        <p:sp>
          <p:nvSpPr>
            <p:cNvPr id="63" name="color"/>
            <p:cNvSpPr/>
            <p:nvPr/>
          </p:nvSpPr>
          <p:spPr>
            <a:xfrm>
              <a:off x="8072041" y="2525929"/>
              <a:ext cx="458058"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color</a:t>
              </a:r>
            </a:p>
          </p:txBody>
        </p:sp>
        <p:sp>
          <p:nvSpPr>
            <p:cNvPr id="64" name="Rectangle"/>
            <p:cNvSpPr/>
            <p:nvPr/>
          </p:nvSpPr>
          <p:spPr>
            <a:xfrm>
              <a:off x="6644150" y="3354960"/>
              <a:ext cx="339635" cy="332461"/>
            </a:xfrm>
            <a:prstGeom prst="rect">
              <a:avLst/>
            </a:prstGeom>
            <a:solidFill>
              <a:srgbClr val="70AD47">
                <a:lumMod val="75000"/>
              </a:srgbClr>
            </a:solidFill>
            <a:ln w="3175">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ED7D31">
                      <a:hueOff val="-2473793"/>
                      <a:satOff val="-50209"/>
                      <a:lumOff val="23543"/>
                    </a:srgbClr>
                  </a:solidFill>
                </a:defRPr>
              </a:pPr>
              <a:endParaRPr kumimoji="0" sz="1547" b="0" i="0" u="none" strike="noStrike" kern="0" cap="none" spc="0" normalizeH="0" baseline="0" noProof="0">
                <a:ln>
                  <a:noFill/>
                </a:ln>
                <a:solidFill>
                  <a:srgbClr val="70AD47">
                    <a:lumMod val="75000"/>
                  </a:srgbClr>
                </a:solidFill>
                <a:effectLst/>
                <a:uLnTx/>
                <a:uFillTx/>
                <a:latin typeface="Calibri" panose="020F0502020204030204"/>
                <a:ea typeface=""/>
                <a:cs typeface=""/>
              </a:endParaRPr>
            </a:p>
          </p:txBody>
        </p:sp>
        <p:sp>
          <p:nvSpPr>
            <p:cNvPr id="65" name="Oval"/>
            <p:cNvSpPr/>
            <p:nvPr/>
          </p:nvSpPr>
          <p:spPr>
            <a:xfrm>
              <a:off x="6644150" y="3766415"/>
              <a:ext cx="339635" cy="332460"/>
            </a:xfrm>
            <a:prstGeom prst="ellipse">
              <a:avLst/>
            </a:prstGeom>
            <a:solidFill>
              <a:srgbClr val="70AD47">
                <a:lumMod val="75000"/>
              </a:srgbClr>
            </a:solidFill>
            <a:ln w="3175">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ED7D31">
                      <a:hueOff val="-2473793"/>
                      <a:satOff val="-50209"/>
                      <a:lumOff val="23543"/>
                    </a:srgbClr>
                  </a:solidFill>
                </a:defRPr>
              </a:pPr>
              <a:endParaRPr kumimoji="0" sz="1547" b="0" i="0" u="none" strike="noStrike" kern="0" cap="none" spc="0" normalizeH="0" baseline="0" noProof="0">
                <a:ln>
                  <a:noFill/>
                </a:ln>
                <a:solidFill>
                  <a:srgbClr val="70AD47">
                    <a:lumMod val="75000"/>
                  </a:srgbClr>
                </a:solidFill>
                <a:effectLst/>
                <a:uLnTx/>
                <a:uFillTx/>
                <a:latin typeface="Calibri" panose="020F0502020204030204"/>
                <a:ea typeface=""/>
                <a:cs typeface=""/>
              </a:endParaRPr>
            </a:p>
          </p:txBody>
        </p:sp>
        <p:sp>
          <p:nvSpPr>
            <p:cNvPr id="66" name="Oval"/>
            <p:cNvSpPr/>
            <p:nvPr/>
          </p:nvSpPr>
          <p:spPr>
            <a:xfrm>
              <a:off x="9012393" y="4214812"/>
              <a:ext cx="339635" cy="332461"/>
            </a:xfrm>
            <a:prstGeom prst="ellipse">
              <a:avLst/>
            </a:prstGeom>
            <a:ln w="25400">
              <a:solidFill>
                <a:srgbClr val="4472C4"/>
              </a:solidFill>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ED7D31">
                      <a:hueOff val="-2473793"/>
                      <a:satOff val="-50209"/>
                      <a:lumOff val="23543"/>
                    </a:srgbClr>
                  </a:solidFill>
                </a:defRPr>
              </a:pPr>
              <a:endParaRPr kumimoji="0" sz="1547" b="0" i="0" u="none" strike="noStrike" kern="0" cap="none" spc="0" normalizeH="0" baseline="0" noProof="0">
                <a:ln>
                  <a:noFill/>
                </a:ln>
                <a:solidFill>
                  <a:srgbClr val="ED7D31">
                    <a:hueOff val="-2473793"/>
                    <a:satOff val="-50209"/>
                    <a:lumOff val="23543"/>
                  </a:srgbClr>
                </a:solidFill>
                <a:effectLst/>
                <a:uLnTx/>
                <a:uFillTx/>
                <a:latin typeface="Calibri" panose="020F0502020204030204"/>
                <a:ea typeface=""/>
                <a:cs typeface=""/>
              </a:endParaRPr>
            </a:p>
          </p:txBody>
        </p:sp>
        <p:sp>
          <p:nvSpPr>
            <p:cNvPr id="67" name="Rectangle"/>
            <p:cNvSpPr/>
            <p:nvPr/>
          </p:nvSpPr>
          <p:spPr>
            <a:xfrm>
              <a:off x="7838779" y="2906219"/>
              <a:ext cx="339635" cy="332461"/>
            </a:xfrm>
            <a:prstGeom prst="rect">
              <a:avLst/>
            </a:prstGeom>
            <a:ln w="25400">
              <a:solidFill>
                <a:srgbClr val="4472C4"/>
              </a:solidFill>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ED7D31">
                      <a:hueOff val="-2473793"/>
                      <a:satOff val="-50209"/>
                      <a:lumOff val="23543"/>
                    </a:srgbClr>
                  </a:solidFill>
                </a:defRPr>
              </a:pPr>
              <a:endParaRPr kumimoji="0" sz="1547" b="0" i="0" u="none" strike="noStrike" kern="0" cap="none" spc="0" normalizeH="0" baseline="0" noProof="0">
                <a:ln>
                  <a:noFill/>
                </a:ln>
                <a:solidFill>
                  <a:srgbClr val="ED7D31">
                    <a:hueOff val="-2473793"/>
                    <a:satOff val="-50209"/>
                    <a:lumOff val="23543"/>
                  </a:srgbClr>
                </a:solidFill>
                <a:effectLst/>
                <a:uLnTx/>
                <a:uFillTx/>
                <a:latin typeface="Calibri" panose="020F0502020204030204"/>
                <a:ea typeface=""/>
                <a:cs typeface=""/>
              </a:endParaRPr>
            </a:p>
          </p:txBody>
        </p:sp>
        <p:sp>
          <p:nvSpPr>
            <p:cNvPr id="68" name="Oval"/>
            <p:cNvSpPr/>
            <p:nvPr/>
          </p:nvSpPr>
          <p:spPr>
            <a:xfrm>
              <a:off x="9012393" y="3354960"/>
              <a:ext cx="339635" cy="332461"/>
            </a:xfrm>
            <a:prstGeom prst="ellipse">
              <a:avLst/>
            </a:prstGeom>
            <a:ln w="25400">
              <a:solidFill>
                <a:srgbClr val="4472C4"/>
              </a:solidFill>
              <a:custDash>
                <a:ds d="600000" sp="600000"/>
              </a:custDash>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ED7D31">
                      <a:hueOff val="-2473793"/>
                      <a:satOff val="-50209"/>
                      <a:lumOff val="23543"/>
                    </a:srgbClr>
                  </a:solidFill>
                </a:defRPr>
              </a:pPr>
              <a:endParaRPr kumimoji="0" sz="1547" b="0" i="0" u="none" strike="noStrike" kern="0" cap="none" spc="0" normalizeH="0" baseline="0" noProof="0">
                <a:ln>
                  <a:noFill/>
                </a:ln>
                <a:solidFill>
                  <a:srgbClr val="ED7D31">
                    <a:hueOff val="-2473793"/>
                    <a:satOff val="-50209"/>
                    <a:lumOff val="23543"/>
                  </a:srgbClr>
                </a:solidFill>
                <a:effectLst/>
                <a:uLnTx/>
                <a:uFillTx/>
                <a:latin typeface="Calibri" panose="020F0502020204030204"/>
                <a:ea typeface=""/>
                <a:cs typeface=""/>
              </a:endParaRPr>
            </a:p>
          </p:txBody>
        </p:sp>
        <p:sp>
          <p:nvSpPr>
            <p:cNvPr id="69" name="Oval"/>
            <p:cNvSpPr/>
            <p:nvPr/>
          </p:nvSpPr>
          <p:spPr>
            <a:xfrm>
              <a:off x="9012393" y="3766415"/>
              <a:ext cx="339635" cy="332460"/>
            </a:xfrm>
            <a:prstGeom prst="ellipse">
              <a:avLst/>
            </a:prstGeom>
            <a:ln w="25400" cap="rnd">
              <a:solidFill>
                <a:srgbClr val="4472C4"/>
              </a:solidFill>
              <a:custDash>
                <a:ds d="100000" sp="200000"/>
              </a:custDash>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ED7D31">
                      <a:hueOff val="-2473793"/>
                      <a:satOff val="-50209"/>
                      <a:lumOff val="23543"/>
                    </a:srgbClr>
                  </a:solidFill>
                </a:defRPr>
              </a:pPr>
              <a:endParaRPr kumimoji="0" sz="1547" b="0" i="0" u="none" strike="noStrike" kern="0" cap="none" spc="0" normalizeH="0" baseline="0" noProof="0">
                <a:ln>
                  <a:noFill/>
                </a:ln>
                <a:solidFill>
                  <a:srgbClr val="ED7D31">
                    <a:hueOff val="-2473793"/>
                    <a:satOff val="-50209"/>
                    <a:lumOff val="23543"/>
                  </a:srgbClr>
                </a:solidFill>
                <a:effectLst/>
                <a:uLnTx/>
                <a:uFillTx/>
                <a:latin typeface="Calibri" panose="020F0502020204030204"/>
                <a:ea typeface=""/>
                <a:cs typeface=""/>
              </a:endParaRPr>
            </a:p>
          </p:txBody>
        </p:sp>
        <p:sp>
          <p:nvSpPr>
            <p:cNvPr id="70" name="Oval"/>
            <p:cNvSpPr/>
            <p:nvPr/>
          </p:nvSpPr>
          <p:spPr>
            <a:xfrm>
              <a:off x="9012393" y="2897454"/>
              <a:ext cx="339635" cy="332461"/>
            </a:xfrm>
            <a:prstGeom prst="ellipse">
              <a:avLst/>
            </a:prstGeom>
            <a:solidFill>
              <a:srgbClr val="4472C4"/>
            </a:solidFill>
            <a:ln w="3175">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ED7D31">
                      <a:hueOff val="-2473793"/>
                      <a:satOff val="-50209"/>
                      <a:lumOff val="23543"/>
                    </a:srgbClr>
                  </a:solidFill>
                </a:defRPr>
              </a:pPr>
              <a:endParaRPr kumimoji="0" sz="1547" b="0" i="0" u="none" strike="noStrike" kern="0" cap="none" spc="0" normalizeH="0" baseline="0" noProof="0">
                <a:ln>
                  <a:noFill/>
                </a:ln>
                <a:solidFill>
                  <a:srgbClr val="ED7D31">
                    <a:hueOff val="-2473793"/>
                    <a:satOff val="-50209"/>
                    <a:lumOff val="23543"/>
                  </a:srgbClr>
                </a:solidFill>
                <a:effectLst/>
                <a:uLnTx/>
                <a:uFillTx/>
                <a:latin typeface="Calibri" panose="020F0502020204030204"/>
                <a:ea typeface=""/>
                <a:cs typeface=""/>
              </a:endParaRPr>
            </a:p>
          </p:txBody>
        </p:sp>
        <p:sp>
          <p:nvSpPr>
            <p:cNvPr id="71" name="Rectangle"/>
            <p:cNvSpPr/>
            <p:nvPr/>
          </p:nvSpPr>
          <p:spPr>
            <a:xfrm>
              <a:off x="7838779" y="3354960"/>
              <a:ext cx="339635" cy="332461"/>
            </a:xfrm>
            <a:prstGeom prst="rect">
              <a:avLst/>
            </a:prstGeom>
            <a:noFill/>
            <a:ln w="25400">
              <a:solidFill>
                <a:srgbClr val="70AD47">
                  <a:lumMod val="75000"/>
                </a:srgbClr>
              </a:solidFill>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ED7D31">
                      <a:hueOff val="-2473793"/>
                      <a:satOff val="-50209"/>
                      <a:lumOff val="23543"/>
                    </a:srgbClr>
                  </a:solidFill>
                </a:defRPr>
              </a:pPr>
              <a:endParaRPr kumimoji="0" sz="1547" b="0" i="0" u="none" strike="noStrike" kern="0" cap="none" spc="0" normalizeH="0" baseline="0" noProof="0">
                <a:ln>
                  <a:noFill/>
                </a:ln>
                <a:solidFill>
                  <a:srgbClr val="ED7D31">
                    <a:hueOff val="-2473793"/>
                    <a:satOff val="-50209"/>
                    <a:lumOff val="23543"/>
                  </a:srgbClr>
                </a:solidFill>
                <a:effectLst/>
                <a:uLnTx/>
                <a:uFillTx/>
                <a:latin typeface="Calibri" panose="020F0502020204030204"/>
                <a:ea typeface=""/>
                <a:cs typeface=""/>
              </a:endParaRPr>
            </a:p>
          </p:txBody>
        </p:sp>
        <p:sp>
          <p:nvSpPr>
            <p:cNvPr id="72" name="Rectangle"/>
            <p:cNvSpPr/>
            <p:nvPr/>
          </p:nvSpPr>
          <p:spPr>
            <a:xfrm>
              <a:off x="7838779" y="3766415"/>
              <a:ext cx="339635" cy="332460"/>
            </a:xfrm>
            <a:prstGeom prst="rect">
              <a:avLst/>
            </a:prstGeom>
            <a:ln w="25400">
              <a:solidFill>
                <a:srgbClr val="FF0000"/>
              </a:solidFill>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ED7D31">
                      <a:hueOff val="-2473793"/>
                      <a:satOff val="-50209"/>
                      <a:lumOff val="23543"/>
                    </a:srgbClr>
                  </a:solidFill>
                </a:defRPr>
              </a:pPr>
              <a:endParaRPr kumimoji="0" sz="1547" b="0" i="0" u="none" strike="noStrike" kern="0" cap="none" spc="0" normalizeH="0" baseline="0" noProof="0">
                <a:ln>
                  <a:noFill/>
                </a:ln>
                <a:solidFill>
                  <a:srgbClr val="ED7D31">
                    <a:hueOff val="-2473793"/>
                    <a:satOff val="-50209"/>
                    <a:lumOff val="23543"/>
                  </a:srgbClr>
                </a:solidFill>
                <a:effectLst/>
                <a:uLnTx/>
                <a:uFillTx/>
                <a:latin typeface="Calibri" panose="020F0502020204030204"/>
                <a:ea typeface=""/>
                <a:cs typeface=""/>
              </a:endParaRPr>
            </a:p>
          </p:txBody>
        </p:sp>
        <p:sp>
          <p:nvSpPr>
            <p:cNvPr id="73" name="Rectangle"/>
            <p:cNvSpPr/>
            <p:nvPr/>
          </p:nvSpPr>
          <p:spPr>
            <a:xfrm>
              <a:off x="7838779" y="4201625"/>
              <a:ext cx="339635" cy="332461"/>
            </a:xfrm>
            <a:prstGeom prst="rect">
              <a:avLst/>
            </a:prstGeom>
            <a:ln w="25400">
              <a:solidFill>
                <a:srgbClr val="B14AFF"/>
              </a:solidFill>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ED7D31">
                      <a:hueOff val="-2473793"/>
                      <a:satOff val="-50209"/>
                      <a:lumOff val="23543"/>
                    </a:srgbClr>
                  </a:solidFill>
                </a:defRPr>
              </a:pPr>
              <a:endParaRPr kumimoji="0" sz="1547" b="0" i="0" u="none" strike="noStrike" kern="0" cap="none" spc="0" normalizeH="0" baseline="0" noProof="0">
                <a:ln>
                  <a:noFill/>
                </a:ln>
                <a:solidFill>
                  <a:srgbClr val="ED7D31">
                    <a:hueOff val="-2473793"/>
                    <a:satOff val="-50209"/>
                    <a:lumOff val="23543"/>
                  </a:srgbClr>
                </a:solidFill>
                <a:effectLst/>
                <a:uLnTx/>
                <a:uFillTx/>
                <a:latin typeface="Calibri" panose="020F0502020204030204"/>
                <a:ea typeface=""/>
                <a:cs typeface=""/>
              </a:endParaRPr>
            </a:p>
          </p:txBody>
        </p:sp>
        <p:sp>
          <p:nvSpPr>
            <p:cNvPr id="74" name="Triangle"/>
            <p:cNvSpPr/>
            <p:nvPr/>
          </p:nvSpPr>
          <p:spPr>
            <a:xfrm>
              <a:off x="6645934" y="2895650"/>
              <a:ext cx="336067" cy="33606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70AD47">
                <a:lumMod val="75000"/>
              </a:srgbClr>
            </a:solidFill>
            <a:ln w="3175">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FFFFFF"/>
                  </a:solidFill>
                </a:defRPr>
              </a:pPr>
              <a:endParaRPr kumimoji="0" sz="1547" b="0" i="0" u="none" strike="noStrike" kern="0" cap="none" spc="0" normalizeH="0" baseline="0" noProof="0">
                <a:ln>
                  <a:noFill/>
                </a:ln>
                <a:solidFill>
                  <a:srgbClr val="70AD47">
                    <a:lumMod val="75000"/>
                  </a:srgbClr>
                </a:solidFill>
                <a:effectLst/>
                <a:uLnTx/>
                <a:uFillTx/>
                <a:latin typeface="Calibri" panose="020F0502020204030204"/>
                <a:ea typeface=""/>
                <a:cs typeface=""/>
              </a:endParaRPr>
            </a:p>
          </p:txBody>
        </p:sp>
        <p:sp>
          <p:nvSpPr>
            <p:cNvPr id="75" name="Star"/>
            <p:cNvSpPr/>
            <p:nvPr/>
          </p:nvSpPr>
          <p:spPr>
            <a:xfrm>
              <a:off x="6614206" y="4177871"/>
              <a:ext cx="399523" cy="379969"/>
            </a:xfrm>
            <a:prstGeom prst="star5">
              <a:avLst>
                <a:gd name="adj" fmla="val 19297"/>
                <a:gd name="hf" fmla="val 105146"/>
                <a:gd name="vf" fmla="val 110557"/>
              </a:avLst>
            </a:prstGeom>
            <a:solidFill>
              <a:srgbClr val="70AD47">
                <a:lumMod val="75000"/>
              </a:srgbClr>
            </a:solidFill>
            <a:ln w="3175">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FFFFFF"/>
                  </a:solidFill>
                </a:defRPr>
              </a:pPr>
              <a:endParaRPr kumimoji="0" sz="1547" b="0" i="0" u="none" strike="noStrike" kern="0" cap="none" spc="0" normalizeH="0" baseline="0" noProof="0">
                <a:ln>
                  <a:noFill/>
                </a:ln>
                <a:solidFill>
                  <a:srgbClr val="70AD47">
                    <a:lumMod val="75000"/>
                  </a:srgbClr>
                </a:solidFill>
                <a:effectLst/>
                <a:uLnTx/>
                <a:uFillTx/>
                <a:latin typeface="Calibri" panose="020F0502020204030204"/>
                <a:ea typeface=""/>
                <a:cs typeface=""/>
              </a:endParaRPr>
            </a:p>
          </p:txBody>
        </p:sp>
        <p:sp>
          <p:nvSpPr>
            <p:cNvPr id="76" name="triangle"/>
            <p:cNvSpPr/>
            <p:nvPr/>
          </p:nvSpPr>
          <p:spPr>
            <a:xfrm>
              <a:off x="7076284" y="2955949"/>
              <a:ext cx="655228"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triangle</a:t>
              </a:r>
            </a:p>
          </p:txBody>
        </p:sp>
        <p:sp>
          <p:nvSpPr>
            <p:cNvPr id="77" name="shape"/>
            <p:cNvSpPr/>
            <p:nvPr/>
          </p:nvSpPr>
          <p:spPr>
            <a:xfrm>
              <a:off x="6860593" y="2539001"/>
              <a:ext cx="541414"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dirty="0">
                  <a:ln>
                    <a:noFill/>
                  </a:ln>
                  <a:solidFill>
                    <a:prstClr val="black"/>
                  </a:solidFill>
                  <a:effectLst/>
                  <a:uLnTx/>
                  <a:uFillTx/>
                  <a:latin typeface="Roboto Regular"/>
                  <a:ea typeface="Roboto Regular"/>
                  <a:cs typeface="Roboto Regular"/>
                  <a:sym typeface="Roboto Regular"/>
                </a:rPr>
                <a:t>shape</a:t>
              </a:r>
            </a:p>
          </p:txBody>
        </p:sp>
        <p:sp>
          <p:nvSpPr>
            <p:cNvPr id="78" name="square"/>
            <p:cNvSpPr/>
            <p:nvPr/>
          </p:nvSpPr>
          <p:spPr>
            <a:xfrm>
              <a:off x="7076284" y="3385970"/>
              <a:ext cx="603932"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dirty="0">
                  <a:ln>
                    <a:noFill/>
                  </a:ln>
                  <a:solidFill>
                    <a:prstClr val="black"/>
                  </a:solidFill>
                  <a:effectLst/>
                  <a:uLnTx/>
                  <a:uFillTx/>
                  <a:latin typeface="Roboto Regular"/>
                  <a:ea typeface="Roboto Regular"/>
                  <a:cs typeface="Roboto Regular"/>
                  <a:sym typeface="Roboto Regular"/>
                </a:rPr>
                <a:t>square</a:t>
              </a:r>
            </a:p>
          </p:txBody>
        </p:sp>
        <p:sp>
          <p:nvSpPr>
            <p:cNvPr id="79" name="circle"/>
            <p:cNvSpPr/>
            <p:nvPr/>
          </p:nvSpPr>
          <p:spPr>
            <a:xfrm>
              <a:off x="7076284" y="3797424"/>
              <a:ext cx="486912"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circle</a:t>
              </a:r>
            </a:p>
          </p:txBody>
        </p:sp>
        <p:sp>
          <p:nvSpPr>
            <p:cNvPr id="80" name="star"/>
            <p:cNvSpPr/>
            <p:nvPr/>
          </p:nvSpPr>
          <p:spPr>
            <a:xfrm>
              <a:off x="7076284" y="4236408"/>
              <a:ext cx="365084"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dirty="0">
                  <a:ln>
                    <a:noFill/>
                  </a:ln>
                  <a:solidFill>
                    <a:prstClr val="black"/>
                  </a:solidFill>
                  <a:effectLst/>
                  <a:uLnTx/>
                  <a:uFillTx/>
                  <a:latin typeface="Roboto Regular"/>
                  <a:ea typeface="Roboto Regular"/>
                  <a:cs typeface="Roboto Regular"/>
                  <a:sym typeface="Roboto Regular"/>
                </a:rPr>
                <a:t>star</a:t>
              </a:r>
            </a:p>
          </p:txBody>
        </p:sp>
        <p:sp>
          <p:nvSpPr>
            <p:cNvPr id="81" name="blue"/>
            <p:cNvSpPr/>
            <p:nvPr/>
          </p:nvSpPr>
          <p:spPr>
            <a:xfrm>
              <a:off x="8264929" y="2937229"/>
              <a:ext cx="393938"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blue</a:t>
              </a:r>
            </a:p>
          </p:txBody>
        </p:sp>
        <p:sp>
          <p:nvSpPr>
            <p:cNvPr id="82" name="green"/>
            <p:cNvSpPr/>
            <p:nvPr/>
          </p:nvSpPr>
          <p:spPr>
            <a:xfrm>
              <a:off x="8264928" y="3385970"/>
              <a:ext cx="507752"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green</a:t>
              </a:r>
            </a:p>
          </p:txBody>
        </p:sp>
        <p:sp>
          <p:nvSpPr>
            <p:cNvPr id="83" name="red"/>
            <p:cNvSpPr/>
            <p:nvPr/>
          </p:nvSpPr>
          <p:spPr>
            <a:xfrm>
              <a:off x="8263932" y="3797424"/>
              <a:ext cx="312185"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red</a:t>
              </a:r>
            </a:p>
          </p:txBody>
        </p:sp>
        <p:sp>
          <p:nvSpPr>
            <p:cNvPr id="84" name="purple"/>
            <p:cNvSpPr/>
            <p:nvPr/>
          </p:nvSpPr>
          <p:spPr>
            <a:xfrm>
              <a:off x="8263932" y="4232634"/>
              <a:ext cx="555842"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purple</a:t>
              </a:r>
            </a:p>
          </p:txBody>
        </p:sp>
        <p:sp>
          <p:nvSpPr>
            <p:cNvPr id="85" name="style"/>
            <p:cNvSpPr/>
            <p:nvPr/>
          </p:nvSpPr>
          <p:spPr>
            <a:xfrm>
              <a:off x="9198165" y="2512170"/>
              <a:ext cx="430807"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style</a:t>
              </a:r>
            </a:p>
          </p:txBody>
        </p:sp>
        <p:sp>
          <p:nvSpPr>
            <p:cNvPr id="86" name="filled"/>
            <p:cNvSpPr/>
            <p:nvPr/>
          </p:nvSpPr>
          <p:spPr>
            <a:xfrm>
              <a:off x="9415861" y="2928462"/>
              <a:ext cx="443631"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filled</a:t>
              </a:r>
            </a:p>
          </p:txBody>
        </p:sp>
        <p:sp>
          <p:nvSpPr>
            <p:cNvPr id="87" name="dashed"/>
            <p:cNvSpPr/>
            <p:nvPr/>
          </p:nvSpPr>
          <p:spPr>
            <a:xfrm>
              <a:off x="9415862" y="3385970"/>
              <a:ext cx="642404"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dashed</a:t>
              </a:r>
            </a:p>
          </p:txBody>
        </p:sp>
        <p:sp>
          <p:nvSpPr>
            <p:cNvPr id="88" name="dotted"/>
            <p:cNvSpPr/>
            <p:nvPr/>
          </p:nvSpPr>
          <p:spPr>
            <a:xfrm>
              <a:off x="9415862" y="3797424"/>
              <a:ext cx="573474"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dotted</a:t>
              </a:r>
            </a:p>
          </p:txBody>
        </p:sp>
        <p:sp>
          <p:nvSpPr>
            <p:cNvPr id="89" name="solid"/>
            <p:cNvSpPr/>
            <p:nvPr/>
          </p:nvSpPr>
          <p:spPr>
            <a:xfrm>
              <a:off x="9415862" y="4232634"/>
              <a:ext cx="437219" cy="270442"/>
            </a:xfrm>
            <a:prstGeom prst="rect">
              <a:avLst/>
            </a:prstGeom>
            <a:ln w="3175">
              <a:miter lim="400000"/>
            </a:ln>
            <a:extLst>
              <a:ext uri="{C572A759-6A51-4108-AA02-DFA0A04FC94B}">
                <ma14:wrappingTextBoxFlag xmlns:ma14="http://schemas.microsoft.com/office/mac/drawingml/2011/main" val="1"/>
              </a:ext>
            </a:extLst>
          </p:spPr>
          <p:txBody>
            <a:bodyPr wrap="none" lIns="26789" tIns="26789" rIns="26789" bIns="26789" anchor="ctr">
              <a:spAutoFit/>
            </a:bodyPr>
            <a:lstStyle>
              <a:lvl1pPr>
                <a:defRPr sz="2000">
                  <a:latin typeface="Roboto Regular"/>
                  <a:ea typeface="Roboto Regular"/>
                  <a:cs typeface="Roboto Regular"/>
                  <a:sym typeface="Roboto Regular"/>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sz="1406" b="0" i="0" u="none" strike="noStrike" kern="0" cap="none" spc="0" normalizeH="0" baseline="0" noProof="0">
                  <a:ln>
                    <a:noFill/>
                  </a:ln>
                  <a:solidFill>
                    <a:prstClr val="black"/>
                  </a:solidFill>
                  <a:effectLst/>
                  <a:uLnTx/>
                  <a:uFillTx/>
                  <a:latin typeface="Roboto Regular"/>
                  <a:ea typeface="Roboto Regular"/>
                  <a:cs typeface="Roboto Regular"/>
                  <a:sym typeface="Roboto Regular"/>
                </a:rPr>
                <a:t>solid</a:t>
              </a:r>
            </a:p>
          </p:txBody>
        </p:sp>
      </p:grpSp>
    </p:spTree>
    <p:extLst>
      <p:ext uri="{BB962C8B-B14F-4D97-AF65-F5344CB8AC3E}">
        <p14:creationId xmlns:p14="http://schemas.microsoft.com/office/powerpoint/2010/main" val="199281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
            </a:r>
            <a:r>
              <a:rPr lang="en-US" dirty="0" smtClean="0"/>
              <a:t>. Attribute vocabulary</a:t>
            </a:r>
            <a:endParaRPr lang="en-US" dirty="0"/>
          </a:p>
        </p:txBody>
      </p:sp>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4648200" y="1492376"/>
                <a:ext cx="4495800" cy="4908423"/>
              </a:xfrm>
            </p:spPr>
            <p:txBody>
              <a:bodyPr/>
              <a:lstStyle/>
              <a:p>
                <a:r>
                  <a:rPr lang="en-US" sz="2400" dirty="0" smtClean="0"/>
                  <a:t>|</a:t>
                </a:r>
                <a14:m>
                  <m:oMath xmlns:m="http://schemas.openxmlformats.org/officeDocument/2006/math">
                    <m:sSub>
                      <m:sSubPr>
                        <m:ctrlPr>
                          <a:rPr lang="en-US" sz="2400" i="1">
                            <a:latin typeface="Cambria Math" charset="0"/>
                          </a:rPr>
                        </m:ctrlPr>
                      </m:sSubPr>
                      <m:e>
                        <m:r>
                          <a:rPr lang="en-US" sz="2400" i="1">
                            <a:latin typeface="Cambria Math" charset="0"/>
                          </a:rPr>
                          <m:t>𝑉</m:t>
                        </m:r>
                      </m:e>
                      <m:sub>
                        <m:r>
                          <a:rPr lang="en-US" sz="2400" i="1">
                            <a:latin typeface="Cambria Math" charset="0"/>
                          </a:rPr>
                          <m:t>𝑄</m:t>
                        </m:r>
                      </m:sub>
                    </m:sSub>
                    <m:r>
                      <a:rPr lang="en-US" sz="2400" i="1">
                        <a:latin typeface="Cambria Math" charset="0"/>
                      </a:rPr>
                      <m:t>|</m:t>
                    </m:r>
                    <m:r>
                      <a:rPr lang="en-US" sz="2400">
                        <a:latin typeface="Cambria Math" charset="0"/>
                      </a:rPr>
                      <m:t>=3,</m:t>
                    </m:r>
                  </m:oMath>
                </a14:m>
                <a:r>
                  <a:rPr lang="en-US" sz="2400" dirty="0" smtClean="0"/>
                  <a:t> </a:t>
                </a:r>
                <a:r>
                  <a:rPr lang="en-US" sz="2400" dirty="0"/>
                  <a:t>|</a:t>
                </a:r>
                <a14:m>
                  <m:oMath xmlns:m="http://schemas.openxmlformats.org/officeDocument/2006/math">
                    <m:sSub>
                      <m:sSubPr>
                        <m:ctrlPr>
                          <a:rPr lang="en-US" sz="2400" i="1">
                            <a:latin typeface="Cambria Math" charset="0"/>
                          </a:rPr>
                        </m:ctrlPr>
                      </m:sSubPr>
                      <m:e>
                        <m:r>
                          <a:rPr lang="en-US" sz="2400" i="1">
                            <a:latin typeface="Cambria Math" charset="0"/>
                          </a:rPr>
                          <m:t>𝑉</m:t>
                        </m:r>
                      </m:e>
                      <m:sub>
                        <m:r>
                          <a:rPr lang="en-US" sz="2400" i="1">
                            <a:latin typeface="Cambria Math" charset="0"/>
                          </a:rPr>
                          <m:t>𝐴</m:t>
                        </m:r>
                      </m:sub>
                    </m:sSub>
                    <m:r>
                      <a:rPr lang="en-US" sz="2400" i="1">
                        <a:latin typeface="Cambria Math" charset="0"/>
                      </a:rPr>
                      <m:t>|=12</m:t>
                    </m:r>
                  </m:oMath>
                </a14:m>
                <a:endParaRPr lang="en-US" sz="2400" dirty="0" smtClean="0"/>
              </a:p>
              <a:p>
                <a:endParaRPr lang="en-US" sz="2400" dirty="0"/>
              </a:p>
              <a:p>
                <a:r>
                  <a:rPr lang="en-US" sz="2400" dirty="0" smtClean="0"/>
                  <a:t>Q-bot conveys task in first round</a:t>
                </a:r>
              </a:p>
              <a:p>
                <a:endParaRPr lang="en-US" sz="2400" dirty="0" smtClean="0"/>
              </a:p>
              <a:p>
                <a:r>
                  <a:rPr lang="en-US" sz="2400" dirty="0" smtClean="0">
                    <a:solidFill>
                      <a:srgbClr val="FF0000"/>
                    </a:solidFill>
                  </a:rPr>
                  <a:t>Non-compositional</a:t>
                </a:r>
              </a:p>
              <a:p>
                <a:r>
                  <a:rPr lang="en-US" sz="2400" dirty="0" smtClean="0">
                    <a:solidFill>
                      <a:srgbClr val="FF0000"/>
                    </a:solidFill>
                  </a:rPr>
                  <a:t>Inconsistent A-bot grounding</a:t>
                </a:r>
              </a:p>
              <a:p>
                <a:endParaRPr lang="en-US" sz="2400" dirty="0" smtClean="0">
                  <a:solidFill>
                    <a:srgbClr val="FF0000"/>
                  </a:solidFill>
                </a:endParaRPr>
              </a:p>
              <a:p>
                <a:r>
                  <a:rPr lang="en-US" sz="2400" dirty="0" smtClean="0">
                    <a:solidFill>
                      <a:srgbClr val="FF0000"/>
                    </a:solidFill>
                  </a:rPr>
                  <a:t>Poor generalization : </a:t>
                </a:r>
                <a:r>
                  <a:rPr lang="en-US" sz="2400" dirty="0" smtClean="0"/>
                  <a:t>38.5%</a:t>
                </a:r>
                <a:endParaRPr lang="en-US" sz="2400" dirty="0">
                  <a:solidFill>
                    <a:srgbClr val="FF0000"/>
                  </a:solidFill>
                </a:endParaRPr>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4648200" y="1492376"/>
                <a:ext cx="4495800" cy="4908423"/>
              </a:xfrm>
              <a:blipFill rotWithShape="0">
                <a:blip r:embed="rId3"/>
                <a:stretch>
                  <a:fillRect l="-1900" t="-994" r="-271"/>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D0D985FA-5D92-E147-8FF9-37C5E2797F8D}" type="slidenum">
              <a:rPr lang="en-US" smtClean="0"/>
              <a:t>89</a:t>
            </a:fld>
            <a:endParaRPr lang="en-US"/>
          </a:p>
        </p:txBody>
      </p:sp>
      <p:sp>
        <p:nvSpPr>
          <p:cNvPr id="98" name="Rectangle 97"/>
          <p:cNvSpPr/>
          <p:nvPr/>
        </p:nvSpPr>
        <p:spPr>
          <a:xfrm>
            <a:off x="1774527" y="1447800"/>
            <a:ext cx="1648400" cy="646331"/>
          </a:xfrm>
          <a:prstGeom prst="rect">
            <a:avLst/>
          </a:prstGeom>
        </p:spPr>
        <p:txBody>
          <a:bodyPr wrap="none">
            <a:spAutoFit/>
          </a:bodyPr>
          <a:lstStyle/>
          <a:p>
            <a:pPr algn="l" eaLnBrk="1" fontAlgn="auto" hangingPunct="1">
              <a:spcBef>
                <a:spcPts val="0"/>
              </a:spcBef>
              <a:spcAft>
                <a:spcPts val="0"/>
              </a:spcAft>
            </a:pPr>
            <a:r>
              <a:rPr lang="en-US" sz="1800" dirty="0" smtClean="0">
                <a:solidFill>
                  <a:prstClr val="black"/>
                </a:solidFill>
                <a:latin typeface="Calibri" panose="020F0502020204030204"/>
                <a:ea typeface=""/>
                <a:cs typeface=""/>
              </a:rPr>
              <a:t>T: (style, color)</a:t>
            </a:r>
          </a:p>
          <a:p>
            <a:pPr algn="l" eaLnBrk="1" fontAlgn="auto" hangingPunct="1">
              <a:spcBef>
                <a:spcPts val="0"/>
              </a:spcBef>
              <a:spcAft>
                <a:spcPts val="0"/>
              </a:spcAft>
            </a:pPr>
            <a:r>
              <a:rPr lang="en-US" sz="1800" dirty="0" smtClean="0">
                <a:solidFill>
                  <a:prstClr val="black"/>
                </a:solidFill>
                <a:latin typeface="Calibri" panose="020F0502020204030204"/>
                <a:ea typeface=""/>
                <a:cs typeface=""/>
              </a:rPr>
              <a:t>P: (solid, green)</a:t>
            </a:r>
            <a:endParaRPr lang="en-US" sz="1800" dirty="0">
              <a:solidFill>
                <a:prstClr val="black"/>
              </a:solidFill>
              <a:latin typeface="Calibri" panose="020F0502020204030204"/>
              <a:ea typeface=""/>
              <a:cs typeface=""/>
            </a:endParaRPr>
          </a:p>
        </p:txBody>
      </p:sp>
      <p:sp>
        <p:nvSpPr>
          <p:cNvPr id="99" name="Rounded Rectangle 98"/>
          <p:cNvSpPr/>
          <p:nvPr/>
        </p:nvSpPr>
        <p:spPr>
          <a:xfrm>
            <a:off x="394492" y="2265068"/>
            <a:ext cx="770910" cy="413978"/>
          </a:xfrm>
          <a:prstGeom prst="roundRect">
            <a:avLst/>
          </a:prstGeom>
          <a:solidFill>
            <a:srgbClr val="CCD4A8"/>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Z</a:t>
            </a:r>
          </a:p>
        </p:txBody>
      </p:sp>
      <p:sp>
        <p:nvSpPr>
          <p:cNvPr id="100" name="Rounded Rectangle 99"/>
          <p:cNvSpPr/>
          <p:nvPr/>
        </p:nvSpPr>
        <p:spPr>
          <a:xfrm>
            <a:off x="1450223" y="2265068"/>
            <a:ext cx="770910" cy="413978"/>
          </a:xfrm>
          <a:prstGeom prst="roundRect">
            <a:avLst/>
          </a:prstGeom>
          <a:solidFill>
            <a:srgbClr val="D5A5A3"/>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10</a:t>
            </a:r>
          </a:p>
        </p:txBody>
      </p:sp>
      <p:sp>
        <p:nvSpPr>
          <p:cNvPr id="101" name="Rounded Rectangle 100"/>
          <p:cNvSpPr/>
          <p:nvPr/>
        </p:nvSpPr>
        <p:spPr>
          <a:xfrm>
            <a:off x="2505954" y="2265068"/>
            <a:ext cx="770910" cy="413978"/>
          </a:xfrm>
          <a:prstGeom prst="roundRect">
            <a:avLst/>
          </a:prstGeom>
          <a:solidFill>
            <a:srgbClr val="CCD4A8"/>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Y</a:t>
            </a:r>
          </a:p>
        </p:txBody>
      </p:sp>
      <p:sp>
        <p:nvSpPr>
          <p:cNvPr id="102" name="Rounded Rectangle 101"/>
          <p:cNvSpPr/>
          <p:nvPr/>
        </p:nvSpPr>
        <p:spPr>
          <a:xfrm>
            <a:off x="3559889" y="2265068"/>
            <a:ext cx="770910" cy="413978"/>
          </a:xfrm>
          <a:prstGeom prst="roundRect">
            <a:avLst/>
          </a:prstGeom>
          <a:solidFill>
            <a:srgbClr val="D5A5A3"/>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9</a:t>
            </a:r>
          </a:p>
        </p:txBody>
      </p:sp>
      <p:cxnSp>
        <p:nvCxnSpPr>
          <p:cNvPr id="103" name="Straight Arrow Connector 102"/>
          <p:cNvCxnSpPr>
            <a:endCxn id="109" idx="1"/>
          </p:cNvCxnSpPr>
          <p:nvPr/>
        </p:nvCxnSpPr>
        <p:spPr>
          <a:xfrm flipV="1">
            <a:off x="1148734" y="2472057"/>
            <a:ext cx="301489" cy="2"/>
          </a:xfrm>
          <a:prstGeom prst="straightConnector1">
            <a:avLst/>
          </a:prstGeom>
          <a:noFill/>
          <a:ln w="6350" cap="flat" cmpd="sng" algn="ctr">
            <a:solidFill>
              <a:srgbClr val="4472C4"/>
            </a:solidFill>
            <a:prstDash val="solid"/>
            <a:miter lim="800000"/>
            <a:tailEnd type="triangle"/>
          </a:ln>
          <a:effectLst/>
        </p:spPr>
      </p:cxnSp>
      <p:cxnSp>
        <p:nvCxnSpPr>
          <p:cNvPr id="104" name="Straight Arrow Connector 103"/>
          <p:cNvCxnSpPr/>
          <p:nvPr/>
        </p:nvCxnSpPr>
        <p:spPr>
          <a:xfrm flipV="1">
            <a:off x="2221053" y="2472055"/>
            <a:ext cx="301489" cy="2"/>
          </a:xfrm>
          <a:prstGeom prst="straightConnector1">
            <a:avLst/>
          </a:prstGeom>
          <a:noFill/>
          <a:ln w="6350" cap="flat" cmpd="sng" algn="ctr">
            <a:solidFill>
              <a:srgbClr val="4472C4"/>
            </a:solidFill>
            <a:prstDash val="solid"/>
            <a:miter lim="800000"/>
            <a:tailEnd type="triangle"/>
          </a:ln>
          <a:effectLst/>
        </p:spPr>
      </p:cxnSp>
      <p:cxnSp>
        <p:nvCxnSpPr>
          <p:cNvPr id="105" name="Straight Arrow Connector 104"/>
          <p:cNvCxnSpPr/>
          <p:nvPr/>
        </p:nvCxnSpPr>
        <p:spPr>
          <a:xfrm flipV="1">
            <a:off x="3266578" y="2472055"/>
            <a:ext cx="301489" cy="2"/>
          </a:xfrm>
          <a:prstGeom prst="straightConnector1">
            <a:avLst/>
          </a:prstGeom>
          <a:noFill/>
          <a:ln w="6350" cap="flat" cmpd="sng" algn="ctr">
            <a:solidFill>
              <a:srgbClr val="4472C4"/>
            </a:solidFill>
            <a:prstDash val="solid"/>
            <a:miter lim="800000"/>
            <a:tailEnd type="triangle"/>
          </a:ln>
          <a:effectLst/>
        </p:spPr>
      </p:cxnSp>
      <p:sp>
        <p:nvSpPr>
          <p:cNvPr id="106" name="Rectangle 105"/>
          <p:cNvSpPr/>
          <p:nvPr/>
        </p:nvSpPr>
        <p:spPr>
          <a:xfrm>
            <a:off x="1774527" y="3056970"/>
            <a:ext cx="1649298" cy="646331"/>
          </a:xfrm>
          <a:prstGeom prst="rect">
            <a:avLst/>
          </a:prstGeom>
        </p:spPr>
        <p:txBody>
          <a:bodyPr wrap="none">
            <a:spAutoFit/>
          </a:bodyPr>
          <a:lstStyle/>
          <a:p>
            <a:pPr algn="l" eaLnBrk="1" fontAlgn="auto" hangingPunct="1">
              <a:spcBef>
                <a:spcPts val="0"/>
              </a:spcBef>
              <a:spcAft>
                <a:spcPts val="0"/>
              </a:spcAft>
            </a:pPr>
            <a:r>
              <a:rPr lang="en-US" sz="1800" dirty="0" smtClean="0">
                <a:solidFill>
                  <a:prstClr val="black"/>
                </a:solidFill>
                <a:latin typeface="Calibri" panose="020F0502020204030204"/>
                <a:ea typeface=""/>
                <a:cs typeface=""/>
              </a:rPr>
              <a:t>T: (color, style)</a:t>
            </a:r>
          </a:p>
          <a:p>
            <a:pPr algn="l" eaLnBrk="1" fontAlgn="auto" hangingPunct="1">
              <a:spcBef>
                <a:spcPts val="0"/>
              </a:spcBef>
              <a:spcAft>
                <a:spcPts val="0"/>
              </a:spcAft>
            </a:pPr>
            <a:r>
              <a:rPr lang="en-US" sz="1800" dirty="0" smtClean="0">
                <a:solidFill>
                  <a:prstClr val="black"/>
                </a:solidFill>
                <a:latin typeface="Calibri" panose="020F0502020204030204"/>
                <a:ea typeface=""/>
                <a:cs typeface=""/>
              </a:rPr>
              <a:t>P: (green, solid)</a:t>
            </a:r>
            <a:endParaRPr lang="en-US" sz="1800" dirty="0">
              <a:solidFill>
                <a:prstClr val="black"/>
              </a:solidFill>
              <a:latin typeface="Calibri" panose="020F0502020204030204"/>
              <a:ea typeface=""/>
              <a:cs typeface=""/>
            </a:endParaRPr>
          </a:p>
        </p:txBody>
      </p:sp>
      <p:sp>
        <p:nvSpPr>
          <p:cNvPr id="107" name="Rounded Rectangle 106"/>
          <p:cNvSpPr/>
          <p:nvPr/>
        </p:nvSpPr>
        <p:spPr>
          <a:xfrm>
            <a:off x="394492" y="3874238"/>
            <a:ext cx="770910" cy="413978"/>
          </a:xfrm>
          <a:prstGeom prst="roundRect">
            <a:avLst/>
          </a:prstGeom>
          <a:solidFill>
            <a:srgbClr val="CCD4A8"/>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Z</a:t>
            </a:r>
          </a:p>
        </p:txBody>
      </p:sp>
      <p:sp>
        <p:nvSpPr>
          <p:cNvPr id="108" name="Rounded Rectangle 107"/>
          <p:cNvSpPr/>
          <p:nvPr/>
        </p:nvSpPr>
        <p:spPr>
          <a:xfrm>
            <a:off x="1450223" y="3874238"/>
            <a:ext cx="770910" cy="413978"/>
          </a:xfrm>
          <a:prstGeom prst="roundRect">
            <a:avLst/>
          </a:prstGeom>
          <a:solidFill>
            <a:srgbClr val="D5A5A3"/>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10</a:t>
            </a:r>
          </a:p>
        </p:txBody>
      </p:sp>
      <p:sp>
        <p:nvSpPr>
          <p:cNvPr id="109" name="Rounded Rectangle 108"/>
          <p:cNvSpPr/>
          <p:nvPr/>
        </p:nvSpPr>
        <p:spPr>
          <a:xfrm>
            <a:off x="2505954" y="3874238"/>
            <a:ext cx="770910" cy="413978"/>
          </a:xfrm>
          <a:prstGeom prst="roundRect">
            <a:avLst/>
          </a:prstGeom>
          <a:solidFill>
            <a:srgbClr val="CCD4A8"/>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X</a:t>
            </a:r>
          </a:p>
        </p:txBody>
      </p:sp>
      <p:sp>
        <p:nvSpPr>
          <p:cNvPr id="110" name="Rounded Rectangle 109"/>
          <p:cNvSpPr/>
          <p:nvPr/>
        </p:nvSpPr>
        <p:spPr>
          <a:xfrm>
            <a:off x="3559889" y="3874238"/>
            <a:ext cx="770910" cy="413978"/>
          </a:xfrm>
          <a:prstGeom prst="roundRect">
            <a:avLst/>
          </a:prstGeom>
          <a:solidFill>
            <a:srgbClr val="D5A5A3"/>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9</a:t>
            </a:r>
          </a:p>
        </p:txBody>
      </p:sp>
      <p:cxnSp>
        <p:nvCxnSpPr>
          <p:cNvPr id="111" name="Straight Arrow Connector 110"/>
          <p:cNvCxnSpPr/>
          <p:nvPr/>
        </p:nvCxnSpPr>
        <p:spPr>
          <a:xfrm flipV="1">
            <a:off x="1148734" y="4081227"/>
            <a:ext cx="301489" cy="2"/>
          </a:xfrm>
          <a:prstGeom prst="straightConnector1">
            <a:avLst/>
          </a:prstGeom>
          <a:noFill/>
          <a:ln w="6350" cap="flat" cmpd="sng" algn="ctr">
            <a:solidFill>
              <a:srgbClr val="4472C4"/>
            </a:solidFill>
            <a:prstDash val="solid"/>
            <a:miter lim="800000"/>
            <a:tailEnd type="triangle"/>
          </a:ln>
          <a:effectLst/>
        </p:spPr>
      </p:cxnSp>
      <p:cxnSp>
        <p:nvCxnSpPr>
          <p:cNvPr id="112" name="Straight Arrow Connector 111"/>
          <p:cNvCxnSpPr/>
          <p:nvPr/>
        </p:nvCxnSpPr>
        <p:spPr>
          <a:xfrm flipV="1">
            <a:off x="2221053" y="4081225"/>
            <a:ext cx="301489" cy="2"/>
          </a:xfrm>
          <a:prstGeom prst="straightConnector1">
            <a:avLst/>
          </a:prstGeom>
          <a:noFill/>
          <a:ln w="6350" cap="flat" cmpd="sng" algn="ctr">
            <a:solidFill>
              <a:srgbClr val="4472C4"/>
            </a:solidFill>
            <a:prstDash val="solid"/>
            <a:miter lim="800000"/>
            <a:tailEnd type="triangle"/>
          </a:ln>
          <a:effectLst/>
        </p:spPr>
      </p:cxnSp>
      <p:cxnSp>
        <p:nvCxnSpPr>
          <p:cNvPr id="113" name="Straight Arrow Connector 112"/>
          <p:cNvCxnSpPr/>
          <p:nvPr/>
        </p:nvCxnSpPr>
        <p:spPr>
          <a:xfrm flipV="1">
            <a:off x="3266578" y="4081225"/>
            <a:ext cx="301489" cy="2"/>
          </a:xfrm>
          <a:prstGeom prst="straightConnector1">
            <a:avLst/>
          </a:prstGeom>
          <a:noFill/>
          <a:ln w="6350" cap="flat" cmpd="sng" algn="ctr">
            <a:solidFill>
              <a:srgbClr val="4472C4"/>
            </a:solidFill>
            <a:prstDash val="solid"/>
            <a:miter lim="800000"/>
            <a:tailEnd type="triangle"/>
          </a:ln>
          <a:effectLst/>
        </p:spPr>
      </p:cxnSp>
      <p:sp>
        <p:nvSpPr>
          <p:cNvPr id="114" name="Rectangle 113"/>
          <p:cNvSpPr/>
          <p:nvPr/>
        </p:nvSpPr>
        <p:spPr>
          <a:xfrm>
            <a:off x="1774527" y="4666138"/>
            <a:ext cx="1856598" cy="646331"/>
          </a:xfrm>
          <a:prstGeom prst="rect">
            <a:avLst/>
          </a:prstGeom>
        </p:spPr>
        <p:txBody>
          <a:bodyPr wrap="none">
            <a:spAutoFit/>
          </a:bodyPr>
          <a:lstStyle/>
          <a:p>
            <a:pPr algn="l" eaLnBrk="1" fontAlgn="auto" hangingPunct="1">
              <a:spcBef>
                <a:spcPts val="0"/>
              </a:spcBef>
              <a:spcAft>
                <a:spcPts val="0"/>
              </a:spcAft>
            </a:pPr>
            <a:r>
              <a:rPr lang="en-US" sz="1800" dirty="0" smtClean="0">
                <a:solidFill>
                  <a:prstClr val="black"/>
                </a:solidFill>
                <a:latin typeface="Calibri" panose="020F0502020204030204"/>
                <a:ea typeface=""/>
                <a:cs typeface=""/>
              </a:rPr>
              <a:t>T: (shape, style)</a:t>
            </a:r>
          </a:p>
          <a:p>
            <a:pPr algn="l" eaLnBrk="1" fontAlgn="auto" hangingPunct="1">
              <a:spcBef>
                <a:spcPts val="0"/>
              </a:spcBef>
              <a:spcAft>
                <a:spcPts val="0"/>
              </a:spcAft>
            </a:pPr>
            <a:r>
              <a:rPr lang="en-US" sz="1800" dirty="0" smtClean="0">
                <a:solidFill>
                  <a:prstClr val="black"/>
                </a:solidFill>
                <a:latin typeface="Calibri" panose="020F0502020204030204"/>
                <a:ea typeface=""/>
                <a:cs typeface=""/>
              </a:rPr>
              <a:t>P: (triangle, filled)</a:t>
            </a:r>
            <a:endParaRPr lang="en-US" sz="1800" dirty="0">
              <a:solidFill>
                <a:prstClr val="black"/>
              </a:solidFill>
              <a:latin typeface="Calibri" panose="020F0502020204030204"/>
              <a:ea typeface=""/>
              <a:cs typeface=""/>
            </a:endParaRPr>
          </a:p>
        </p:txBody>
      </p:sp>
      <p:sp>
        <p:nvSpPr>
          <p:cNvPr id="115" name="Rounded Rectangle 114"/>
          <p:cNvSpPr/>
          <p:nvPr/>
        </p:nvSpPr>
        <p:spPr>
          <a:xfrm>
            <a:off x="394492" y="5483406"/>
            <a:ext cx="770910" cy="413978"/>
          </a:xfrm>
          <a:prstGeom prst="roundRect">
            <a:avLst/>
          </a:prstGeom>
          <a:solidFill>
            <a:srgbClr val="CCD4A8"/>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X</a:t>
            </a:r>
          </a:p>
        </p:txBody>
      </p:sp>
      <p:sp>
        <p:nvSpPr>
          <p:cNvPr id="116" name="Rounded Rectangle 115"/>
          <p:cNvSpPr/>
          <p:nvPr/>
        </p:nvSpPr>
        <p:spPr>
          <a:xfrm>
            <a:off x="1450223" y="5483406"/>
            <a:ext cx="770910" cy="413978"/>
          </a:xfrm>
          <a:prstGeom prst="roundRect">
            <a:avLst/>
          </a:prstGeom>
          <a:solidFill>
            <a:srgbClr val="D5A5A3"/>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9</a:t>
            </a:r>
          </a:p>
        </p:txBody>
      </p:sp>
      <p:sp>
        <p:nvSpPr>
          <p:cNvPr id="117" name="Rounded Rectangle 116"/>
          <p:cNvSpPr/>
          <p:nvPr/>
        </p:nvSpPr>
        <p:spPr>
          <a:xfrm>
            <a:off x="2505954" y="5483406"/>
            <a:ext cx="770910" cy="413978"/>
          </a:xfrm>
          <a:prstGeom prst="roundRect">
            <a:avLst/>
          </a:prstGeom>
          <a:solidFill>
            <a:srgbClr val="CCD4A8"/>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X</a:t>
            </a:r>
          </a:p>
        </p:txBody>
      </p:sp>
      <p:sp>
        <p:nvSpPr>
          <p:cNvPr id="118" name="Rounded Rectangle 117"/>
          <p:cNvSpPr/>
          <p:nvPr/>
        </p:nvSpPr>
        <p:spPr>
          <a:xfrm>
            <a:off x="3559889" y="5483406"/>
            <a:ext cx="770910" cy="413978"/>
          </a:xfrm>
          <a:prstGeom prst="roundRect">
            <a:avLst/>
          </a:prstGeom>
          <a:solidFill>
            <a:srgbClr val="D5A5A3"/>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
                <a:cs typeface=""/>
              </a:rPr>
              <a:t>2</a:t>
            </a:r>
          </a:p>
        </p:txBody>
      </p:sp>
      <p:cxnSp>
        <p:nvCxnSpPr>
          <p:cNvPr id="119" name="Straight Arrow Connector 118"/>
          <p:cNvCxnSpPr/>
          <p:nvPr/>
        </p:nvCxnSpPr>
        <p:spPr>
          <a:xfrm flipV="1">
            <a:off x="1148734" y="5690395"/>
            <a:ext cx="301489" cy="2"/>
          </a:xfrm>
          <a:prstGeom prst="straightConnector1">
            <a:avLst/>
          </a:prstGeom>
          <a:noFill/>
          <a:ln w="6350" cap="flat" cmpd="sng" algn="ctr">
            <a:solidFill>
              <a:srgbClr val="4472C4"/>
            </a:solidFill>
            <a:prstDash val="solid"/>
            <a:miter lim="800000"/>
            <a:tailEnd type="triangle"/>
          </a:ln>
          <a:effectLst/>
        </p:spPr>
      </p:cxnSp>
      <p:cxnSp>
        <p:nvCxnSpPr>
          <p:cNvPr id="120" name="Straight Arrow Connector 119"/>
          <p:cNvCxnSpPr/>
          <p:nvPr/>
        </p:nvCxnSpPr>
        <p:spPr>
          <a:xfrm flipV="1">
            <a:off x="2221053" y="5690393"/>
            <a:ext cx="301489" cy="2"/>
          </a:xfrm>
          <a:prstGeom prst="straightConnector1">
            <a:avLst/>
          </a:prstGeom>
          <a:noFill/>
          <a:ln w="6350" cap="flat" cmpd="sng" algn="ctr">
            <a:solidFill>
              <a:srgbClr val="4472C4"/>
            </a:solidFill>
            <a:prstDash val="solid"/>
            <a:miter lim="800000"/>
            <a:tailEnd type="triangle"/>
          </a:ln>
          <a:effectLst/>
        </p:spPr>
      </p:cxnSp>
      <p:cxnSp>
        <p:nvCxnSpPr>
          <p:cNvPr id="121" name="Straight Arrow Connector 120"/>
          <p:cNvCxnSpPr/>
          <p:nvPr/>
        </p:nvCxnSpPr>
        <p:spPr>
          <a:xfrm flipV="1">
            <a:off x="3266578" y="5690393"/>
            <a:ext cx="301489" cy="2"/>
          </a:xfrm>
          <a:prstGeom prst="straightConnector1">
            <a:avLst/>
          </a:prstGeom>
          <a:noFill/>
          <a:ln w="6350" cap="flat" cmpd="sng" algn="ctr">
            <a:solidFill>
              <a:srgbClr val="4472C4"/>
            </a:solidFill>
            <a:prstDash val="solid"/>
            <a:miter lim="800000"/>
            <a:tailEnd type="triangle"/>
          </a:ln>
          <a:effectLst/>
        </p:spPr>
      </p:cxnSp>
      <p:sp>
        <p:nvSpPr>
          <p:cNvPr id="122" name="Star"/>
          <p:cNvSpPr/>
          <p:nvPr/>
        </p:nvSpPr>
        <p:spPr>
          <a:xfrm>
            <a:off x="1083383" y="3101547"/>
            <a:ext cx="548640" cy="557177"/>
          </a:xfrm>
          <a:prstGeom prst="star5">
            <a:avLst>
              <a:gd name="adj" fmla="val 19297"/>
              <a:gd name="hf" fmla="val 105146"/>
              <a:gd name="vf" fmla="val 110557"/>
            </a:avLst>
          </a:prstGeom>
          <a:noFill/>
          <a:ln w="25400">
            <a:solidFill>
              <a:srgbClr val="70AD47">
                <a:lumMod val="75000"/>
              </a:srgbClr>
            </a:solidFill>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FFFFFF"/>
                </a:solidFill>
              </a:defRPr>
            </a:pPr>
            <a:endParaRPr kumimoji="0" sz="1547" b="0" i="0" u="none" strike="noStrike" kern="0" cap="none" spc="0" normalizeH="0" baseline="0" noProof="0">
              <a:ln>
                <a:noFill/>
              </a:ln>
              <a:solidFill>
                <a:srgbClr val="70AD47">
                  <a:lumMod val="75000"/>
                </a:srgbClr>
              </a:solidFill>
              <a:effectLst/>
              <a:uLnTx/>
              <a:uFillTx/>
              <a:latin typeface="Calibri" panose="020F0502020204030204"/>
              <a:ea typeface=""/>
              <a:cs typeface=""/>
            </a:endParaRPr>
          </a:p>
        </p:txBody>
      </p:sp>
      <p:sp>
        <p:nvSpPr>
          <p:cNvPr id="123" name="Star"/>
          <p:cNvSpPr/>
          <p:nvPr/>
        </p:nvSpPr>
        <p:spPr>
          <a:xfrm>
            <a:off x="1083383" y="1492377"/>
            <a:ext cx="548640" cy="557177"/>
          </a:xfrm>
          <a:prstGeom prst="star5">
            <a:avLst>
              <a:gd name="adj" fmla="val 19297"/>
              <a:gd name="hf" fmla="val 105146"/>
              <a:gd name="vf" fmla="val 110557"/>
            </a:avLst>
          </a:prstGeom>
          <a:noFill/>
          <a:ln w="25400">
            <a:solidFill>
              <a:srgbClr val="70AD47">
                <a:lumMod val="75000"/>
              </a:srgbClr>
            </a:solidFill>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FFFFFF"/>
                </a:solidFill>
              </a:defRPr>
            </a:pPr>
            <a:endParaRPr kumimoji="0" sz="1547" b="0" i="0" u="none" strike="noStrike" kern="0" cap="none" spc="0" normalizeH="0" baseline="0" noProof="0">
              <a:ln>
                <a:noFill/>
              </a:ln>
              <a:solidFill>
                <a:srgbClr val="70AD47">
                  <a:lumMod val="75000"/>
                </a:srgbClr>
              </a:solidFill>
              <a:effectLst/>
              <a:uLnTx/>
              <a:uFillTx/>
              <a:latin typeface="Calibri" panose="020F0502020204030204"/>
              <a:ea typeface=""/>
              <a:cs typeface=""/>
            </a:endParaRPr>
          </a:p>
        </p:txBody>
      </p:sp>
      <p:sp>
        <p:nvSpPr>
          <p:cNvPr id="124" name="Triangle"/>
          <p:cNvSpPr/>
          <p:nvPr/>
        </p:nvSpPr>
        <p:spPr>
          <a:xfrm>
            <a:off x="1025158" y="4714983"/>
            <a:ext cx="548640" cy="5486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4472C4"/>
          </a:solidFill>
          <a:ln w="3175">
            <a:miter lim="400000"/>
          </a:ln>
          <a:effectLst>
            <a:outerShdw blurRad="25400" dist="12700" dir="5400000" rotWithShape="0">
              <a:srgbClr val="000000">
                <a:alpha val="50000"/>
              </a:srgbClr>
            </a:outerShdw>
          </a:effectLst>
        </p:spPr>
        <p:txBody>
          <a:bodyPr lIns="26789" tIns="26789" rIns="26789" bIns="26789" anchor="ctr"/>
          <a:lstStyle/>
          <a:p>
            <a:pPr marL="0" marR="0" lvl="0" indent="0" algn="l" defTabSz="914400" eaLnBrk="1" fontAlgn="auto" latinLnBrk="0" hangingPunct="1">
              <a:lnSpc>
                <a:spcPct val="100000"/>
              </a:lnSpc>
              <a:spcBef>
                <a:spcPts val="0"/>
              </a:spcBef>
              <a:spcAft>
                <a:spcPts val="0"/>
              </a:spcAft>
              <a:buClrTx/>
              <a:buSzTx/>
              <a:buFontTx/>
              <a:buNone/>
              <a:tabLst/>
              <a:defRPr sz="2200">
                <a:solidFill>
                  <a:srgbClr val="FFFFFF"/>
                </a:solidFill>
              </a:defRPr>
            </a:pPr>
            <a:endParaRPr kumimoji="0" sz="1547" b="0" i="0" u="none" strike="noStrike" kern="0" cap="none" spc="0" normalizeH="0" baseline="0" noProof="0">
              <a:ln>
                <a:noFill/>
              </a:ln>
              <a:solidFill>
                <a:srgbClr val="70AD47">
                  <a:lumMod val="75000"/>
                </a:srgbClr>
              </a:solidFill>
              <a:effectLst/>
              <a:uLnTx/>
              <a:uFillTx/>
              <a:latin typeface="Calibri" panose="020F0502020204030204"/>
              <a:ea typeface=""/>
              <a:cs typeface=""/>
            </a:endParaRPr>
          </a:p>
        </p:txBody>
      </p:sp>
      <p:sp>
        <p:nvSpPr>
          <p:cNvPr id="125" name="Rectangle 124"/>
          <p:cNvSpPr/>
          <p:nvPr/>
        </p:nvSpPr>
        <p:spPr>
          <a:xfrm>
            <a:off x="132396" y="2646747"/>
            <a:ext cx="1485101" cy="369332"/>
          </a:xfrm>
          <a:prstGeom prst="rect">
            <a:avLst/>
          </a:prstGeom>
        </p:spPr>
        <p:txBody>
          <a:bodyPr wrap="square">
            <a:spAutoFit/>
          </a:bodyPr>
          <a:lstStyle/>
          <a:p>
            <a:pPr algn="l" eaLnBrk="1" fontAlgn="auto" hangingPunct="1">
              <a:spcBef>
                <a:spcPts val="0"/>
              </a:spcBef>
              <a:spcAft>
                <a:spcPts val="0"/>
              </a:spcAft>
            </a:pPr>
            <a:r>
              <a:rPr lang="en-US" sz="1800" dirty="0" smtClean="0">
                <a:solidFill>
                  <a:prstClr val="black"/>
                </a:solidFill>
                <a:latin typeface="Calibri" panose="020F0502020204030204"/>
                <a:ea typeface=""/>
                <a:cs typeface=""/>
              </a:rPr>
              <a:t>{style, color}?</a:t>
            </a:r>
          </a:p>
        </p:txBody>
      </p:sp>
      <p:sp>
        <p:nvSpPr>
          <p:cNvPr id="126" name="Rectangle 125"/>
          <p:cNvSpPr/>
          <p:nvPr/>
        </p:nvSpPr>
        <p:spPr>
          <a:xfrm>
            <a:off x="132395" y="4260183"/>
            <a:ext cx="1485101" cy="369332"/>
          </a:xfrm>
          <a:prstGeom prst="rect">
            <a:avLst/>
          </a:prstGeom>
        </p:spPr>
        <p:txBody>
          <a:bodyPr wrap="square">
            <a:spAutoFit/>
          </a:bodyPr>
          <a:lstStyle/>
          <a:p>
            <a:pPr algn="l" eaLnBrk="1" fontAlgn="auto" hangingPunct="1">
              <a:spcBef>
                <a:spcPts val="0"/>
              </a:spcBef>
              <a:spcAft>
                <a:spcPts val="0"/>
              </a:spcAft>
            </a:pPr>
            <a:r>
              <a:rPr lang="en-US" sz="1800" smtClean="0">
                <a:solidFill>
                  <a:prstClr val="black"/>
                </a:solidFill>
                <a:latin typeface="Calibri" panose="020F0502020204030204"/>
                <a:ea typeface=""/>
                <a:cs typeface=""/>
              </a:rPr>
              <a:t>{style, color}?</a:t>
            </a:r>
            <a:endParaRPr lang="en-US" sz="1800" dirty="0" smtClean="0">
              <a:solidFill>
                <a:prstClr val="black"/>
              </a:solidFill>
              <a:latin typeface="Calibri" panose="020F0502020204030204"/>
              <a:ea typeface=""/>
              <a:cs typeface=""/>
            </a:endParaRPr>
          </a:p>
        </p:txBody>
      </p:sp>
      <p:sp>
        <p:nvSpPr>
          <p:cNvPr id="127" name="Rectangle 126"/>
          <p:cNvSpPr/>
          <p:nvPr/>
        </p:nvSpPr>
        <p:spPr>
          <a:xfrm>
            <a:off x="76200" y="5861692"/>
            <a:ext cx="1555823" cy="369332"/>
          </a:xfrm>
          <a:prstGeom prst="rect">
            <a:avLst/>
          </a:prstGeom>
        </p:spPr>
        <p:txBody>
          <a:bodyPr wrap="square">
            <a:spAutoFit/>
          </a:bodyPr>
          <a:lstStyle/>
          <a:p>
            <a:pPr algn="l" eaLnBrk="1" fontAlgn="auto" hangingPunct="1">
              <a:spcBef>
                <a:spcPts val="0"/>
              </a:spcBef>
              <a:spcAft>
                <a:spcPts val="0"/>
              </a:spcAft>
            </a:pPr>
            <a:r>
              <a:rPr lang="en-US" sz="1800" dirty="0" smtClean="0">
                <a:solidFill>
                  <a:prstClr val="black"/>
                </a:solidFill>
                <a:latin typeface="Calibri" panose="020F0502020204030204"/>
                <a:ea typeface=""/>
                <a:cs typeface=""/>
              </a:rPr>
              <a:t>{style, shape}?</a:t>
            </a:r>
          </a:p>
        </p:txBody>
      </p:sp>
    </p:spTree>
    <p:extLst>
      <p:ext uri="{BB962C8B-B14F-4D97-AF65-F5344CB8AC3E}">
        <p14:creationId xmlns:p14="http://schemas.microsoft.com/office/powerpoint/2010/main" val="78723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38200"/>
            <a:ext cx="9144000" cy="1143000"/>
          </a:xfrm>
        </p:spPr>
        <p:txBody>
          <a:bodyPr>
            <a:normAutofit fontScale="90000"/>
          </a:bodyPr>
          <a:lstStyle/>
          <a:p>
            <a:r>
              <a:rPr lang="en-US" dirty="0"/>
              <a:t>Object-Proposal Evaluation</a:t>
            </a:r>
            <a:br>
              <a:rPr lang="en-US" dirty="0"/>
            </a:br>
            <a:r>
              <a:rPr lang="en-US" dirty="0"/>
              <a:t>Protocol is ‘Gameable</a:t>
            </a:r>
            <a:r>
              <a:rPr lang="en-US" dirty="0" smtClean="0"/>
              <a:t>’ </a:t>
            </a:r>
            <a:br>
              <a:rPr lang="en-US" dirty="0" smtClean="0"/>
            </a:br>
            <a:r>
              <a:rPr lang="en-US" sz="2700" dirty="0" smtClean="0"/>
              <a:t>[CVPR ‘16]</a:t>
            </a:r>
            <a:endParaRPr lang="en-US" sz="2700" dirty="0"/>
          </a:p>
        </p:txBody>
      </p:sp>
      <p:sp>
        <p:nvSpPr>
          <p:cNvPr id="13" name="Subtitle 22"/>
          <p:cNvSpPr>
            <a:spLocks noGrp="1"/>
          </p:cNvSpPr>
          <p:nvPr>
            <p:ph type="subTitle" idx="1"/>
          </p:nvPr>
        </p:nvSpPr>
        <p:spPr>
          <a:xfrm>
            <a:off x="304800" y="5178273"/>
            <a:ext cx="2318574" cy="380854"/>
          </a:xfrm>
        </p:spPr>
        <p:txBody>
          <a:bodyPr anchor="ctr" anchorCtr="0">
            <a:noAutofit/>
          </a:bodyPr>
          <a:lstStyle/>
          <a:p>
            <a:pPr lvl="0" algn="ctr">
              <a:buClr>
                <a:srgbClr val="7B0C00"/>
              </a:buClr>
            </a:pPr>
            <a:r>
              <a:rPr lang="en-US" sz="2000" cap="none" spc="0" dirty="0">
                <a:solidFill>
                  <a:srgbClr val="000000">
                    <a:lumMod val="75000"/>
                    <a:lumOff val="25000"/>
                  </a:srgbClr>
                </a:solidFill>
                <a:cs typeface="Calibri Light"/>
              </a:rPr>
              <a:t>Neelima </a:t>
            </a:r>
            <a:r>
              <a:rPr lang="en-US" sz="2000" cap="none" spc="0" dirty="0" err="1" smtClean="0">
                <a:solidFill>
                  <a:srgbClr val="000000">
                    <a:lumMod val="75000"/>
                    <a:lumOff val="25000"/>
                  </a:srgbClr>
                </a:solidFill>
                <a:cs typeface="Calibri Light"/>
              </a:rPr>
              <a:t>Chavali</a:t>
            </a:r>
            <a:r>
              <a:rPr lang="en-US" sz="2000" cap="none" spc="0" dirty="0" smtClean="0">
                <a:solidFill>
                  <a:srgbClr val="000000">
                    <a:lumMod val="75000"/>
                    <a:lumOff val="25000"/>
                  </a:srgbClr>
                </a:solidFill>
                <a:cs typeface="Calibri Light"/>
              </a:rPr>
              <a:t>*</a:t>
            </a:r>
            <a:endParaRPr lang="en-US" sz="2000" cap="none" spc="0" dirty="0">
              <a:solidFill>
                <a:srgbClr val="000000">
                  <a:lumMod val="75000"/>
                  <a:lumOff val="25000"/>
                </a:srgbClr>
              </a:solidFill>
              <a:cs typeface="Calibri Light"/>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687" y="3336112"/>
            <a:ext cx="1828800" cy="18288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3844" y="3352800"/>
            <a:ext cx="1828800" cy="18288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3489" y="3352800"/>
            <a:ext cx="1828800" cy="1828800"/>
          </a:xfrm>
          <a:prstGeom prst="rect">
            <a:avLst/>
          </a:prstGeom>
        </p:spPr>
      </p:pic>
      <p:pic>
        <p:nvPicPr>
          <p:cNvPr id="17" name="Picture 16" descr="dhruv_batra_crop_squar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8982" y="3336112"/>
            <a:ext cx="1795789" cy="1828800"/>
          </a:xfrm>
          <a:prstGeom prst="rect">
            <a:avLst/>
          </a:prstGeom>
        </p:spPr>
      </p:pic>
      <p:sp>
        <p:nvSpPr>
          <p:cNvPr id="18" name="Subtitle 22"/>
          <p:cNvSpPr txBox="1">
            <a:spLocks/>
          </p:cNvSpPr>
          <p:nvPr/>
        </p:nvSpPr>
        <p:spPr>
          <a:xfrm>
            <a:off x="2570714" y="5174800"/>
            <a:ext cx="2015062" cy="384327"/>
          </a:xfrm>
          <a:prstGeom prst="rect">
            <a:avLst/>
          </a:prstGeom>
        </p:spPr>
        <p:txBody>
          <a:bodyPr vert="horz" lIns="68580" tIns="34290" rIns="68580" bIns="34290" rtlCol="0" anchor="ctr" anchorCtr="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buClr>
                <a:srgbClr val="7B0C00"/>
              </a:buClr>
            </a:pPr>
            <a:r>
              <a:rPr lang="en-US" sz="2000" cap="none" spc="0" dirty="0">
                <a:solidFill>
                  <a:srgbClr val="000000">
                    <a:lumMod val="75000"/>
                    <a:lumOff val="25000"/>
                  </a:srgbClr>
                </a:solidFill>
                <a:latin typeface="+mn-lt"/>
                <a:cs typeface="Calibri Light"/>
              </a:rPr>
              <a:t>Harsh </a:t>
            </a:r>
            <a:r>
              <a:rPr lang="en-US" sz="2000" cap="none" spc="0" dirty="0" smtClean="0">
                <a:solidFill>
                  <a:srgbClr val="000000">
                    <a:lumMod val="75000"/>
                    <a:lumOff val="25000"/>
                  </a:srgbClr>
                </a:solidFill>
                <a:latin typeface="+mn-lt"/>
                <a:cs typeface="Calibri Light"/>
              </a:rPr>
              <a:t>Agrawal*</a:t>
            </a:r>
            <a:endParaRPr lang="en-US" sz="2000" cap="none" spc="0" dirty="0">
              <a:solidFill>
                <a:srgbClr val="000000">
                  <a:lumMod val="75000"/>
                  <a:lumOff val="25000"/>
                </a:srgbClr>
              </a:solidFill>
              <a:latin typeface="+mn-lt"/>
              <a:cs typeface="Calibri Light"/>
            </a:endParaRPr>
          </a:p>
        </p:txBody>
      </p:sp>
      <p:sp>
        <p:nvSpPr>
          <p:cNvPr id="20" name="Subtitle 22"/>
          <p:cNvSpPr txBox="1">
            <a:spLocks/>
          </p:cNvSpPr>
          <p:nvPr/>
        </p:nvSpPr>
        <p:spPr>
          <a:xfrm>
            <a:off x="4520628" y="5167611"/>
            <a:ext cx="2374522" cy="384327"/>
          </a:xfrm>
          <a:prstGeom prst="rect">
            <a:avLst/>
          </a:prstGeom>
        </p:spPr>
        <p:txBody>
          <a:bodyPr vert="horz" lIns="68580" tIns="34290" rIns="68580" bIns="34290" rtlCol="0" anchor="ctr" anchorCtr="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buClr>
                <a:srgbClr val="7B0C00"/>
              </a:buClr>
            </a:pPr>
            <a:r>
              <a:rPr lang="en-US" sz="2000" cap="none" spc="0" dirty="0">
                <a:solidFill>
                  <a:srgbClr val="000000">
                    <a:lumMod val="75000"/>
                    <a:lumOff val="25000"/>
                  </a:srgbClr>
                </a:solidFill>
                <a:latin typeface="+mn-lt"/>
                <a:cs typeface="Calibri Light"/>
              </a:rPr>
              <a:t>Aroma </a:t>
            </a:r>
            <a:r>
              <a:rPr lang="en-US" sz="2000" cap="none" spc="0" dirty="0" err="1">
                <a:solidFill>
                  <a:srgbClr val="000000">
                    <a:lumMod val="75000"/>
                    <a:lumOff val="25000"/>
                  </a:srgbClr>
                </a:solidFill>
                <a:latin typeface="+mn-lt"/>
                <a:cs typeface="Calibri Light"/>
              </a:rPr>
              <a:t>Mahendru</a:t>
            </a:r>
            <a:r>
              <a:rPr lang="en-US" sz="2000" cap="none" spc="0" dirty="0">
                <a:solidFill>
                  <a:srgbClr val="000000">
                    <a:lumMod val="75000"/>
                    <a:lumOff val="25000"/>
                  </a:srgbClr>
                </a:solidFill>
                <a:latin typeface="+mn-lt"/>
                <a:cs typeface="Calibri Light"/>
              </a:rPr>
              <a:t>*</a:t>
            </a:r>
          </a:p>
        </p:txBody>
      </p:sp>
      <p:sp>
        <p:nvSpPr>
          <p:cNvPr id="21" name="Subtitle 22"/>
          <p:cNvSpPr txBox="1">
            <a:spLocks/>
          </p:cNvSpPr>
          <p:nvPr/>
        </p:nvSpPr>
        <p:spPr>
          <a:xfrm>
            <a:off x="6878983" y="5178273"/>
            <a:ext cx="1795788" cy="384327"/>
          </a:xfrm>
          <a:prstGeom prst="rect">
            <a:avLst/>
          </a:prstGeom>
        </p:spPr>
        <p:txBody>
          <a:bodyPr vert="horz" lIns="68580" tIns="34290" rIns="68580" bIns="34290" rtlCol="0" anchor="ctr" anchorCtr="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buClr>
                <a:srgbClr val="7B0C00"/>
              </a:buClr>
            </a:pPr>
            <a:r>
              <a:rPr lang="en-US" sz="2000" cap="none" spc="0" dirty="0">
                <a:solidFill>
                  <a:srgbClr val="000000">
                    <a:lumMod val="75000"/>
                    <a:lumOff val="25000"/>
                  </a:srgbClr>
                </a:solidFill>
                <a:latin typeface="+mn-lt"/>
                <a:cs typeface="Calibri Light"/>
              </a:rPr>
              <a:t>Dhruv Batra</a:t>
            </a:r>
          </a:p>
        </p:txBody>
      </p:sp>
    </p:spTree>
    <p:extLst>
      <p:ext uri="{BB962C8B-B14F-4D97-AF65-F5344CB8AC3E}">
        <p14:creationId xmlns:p14="http://schemas.microsoft.com/office/powerpoint/2010/main" val="75770415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dirty="0" smtClean="0"/>
              <a:t>. Minimal vocabulary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52400" y="1143000"/>
                <a:ext cx="8305800" cy="5257800"/>
              </a:xfrm>
            </p:spPr>
            <p:txBody>
              <a:bodyPr/>
              <a:lstStyle/>
              <a:p>
                <a:r>
                  <a:rPr lang="en-US" dirty="0" smtClean="0"/>
                  <a:t>|</a:t>
                </a:r>
                <a14:m>
                  <m:oMath xmlns:m="http://schemas.openxmlformats.org/officeDocument/2006/math">
                    <m:sSub>
                      <m:sSubPr>
                        <m:ctrlPr>
                          <a:rPr lang="en-US" i="1">
                            <a:latin typeface="Cambria Math" charset="0"/>
                          </a:rPr>
                        </m:ctrlPr>
                      </m:sSubPr>
                      <m:e>
                        <m:r>
                          <a:rPr lang="en-US" i="1">
                            <a:latin typeface="Cambria Math" charset="0"/>
                          </a:rPr>
                          <m:t>𝑉</m:t>
                        </m:r>
                      </m:e>
                      <m:sub>
                        <m:r>
                          <a:rPr lang="en-US" i="1">
                            <a:latin typeface="Cambria Math" charset="0"/>
                          </a:rPr>
                          <m:t>𝑄</m:t>
                        </m:r>
                      </m:sub>
                    </m:sSub>
                    <m:r>
                      <a:rPr lang="en-US" i="1">
                        <a:latin typeface="Cambria Math" charset="0"/>
                      </a:rPr>
                      <m:t>|</m:t>
                    </m:r>
                    <m:r>
                      <a:rPr lang="en-US">
                        <a:latin typeface="Cambria Math" charset="0"/>
                      </a:rPr>
                      <m:t>=3,</m:t>
                    </m:r>
                  </m:oMath>
                </a14:m>
                <a:r>
                  <a:rPr lang="en-US" dirty="0" smtClean="0"/>
                  <a:t> </a:t>
                </a:r>
                <a:r>
                  <a:rPr lang="en-US" dirty="0"/>
                  <a:t>|</a:t>
                </a:r>
                <a14:m>
                  <m:oMath xmlns:m="http://schemas.openxmlformats.org/officeDocument/2006/math">
                    <m:sSub>
                      <m:sSubPr>
                        <m:ctrlPr>
                          <a:rPr lang="en-US" i="1">
                            <a:latin typeface="Cambria Math" charset="0"/>
                          </a:rPr>
                        </m:ctrlPr>
                      </m:sSubPr>
                      <m:e>
                        <m:r>
                          <a:rPr lang="en-US" i="1">
                            <a:latin typeface="Cambria Math" charset="0"/>
                          </a:rPr>
                          <m:t>𝑉</m:t>
                        </m:r>
                      </m:e>
                      <m:sub>
                        <m:r>
                          <a:rPr lang="en-US" i="1">
                            <a:latin typeface="Cambria Math" charset="0"/>
                          </a:rPr>
                          <m:t>𝐴</m:t>
                        </m:r>
                      </m:sub>
                    </m:sSub>
                    <m:r>
                      <a:rPr lang="en-US" i="1">
                        <a:latin typeface="Cambria Math" charset="0"/>
                      </a:rPr>
                      <m:t>|=</m:t>
                    </m:r>
                    <m:r>
                      <a:rPr lang="en-US" b="0" i="1" smtClean="0">
                        <a:latin typeface="Cambria Math" charset="0"/>
                      </a:rPr>
                      <m:t>4</m:t>
                    </m:r>
                  </m:oMath>
                </a14:m>
                <a:endParaRPr lang="en-US" dirty="0"/>
              </a:p>
              <a:p>
                <a:pPr lvl="1"/>
                <a:r>
                  <a:rPr lang="en-US" dirty="0" smtClean="0"/>
                  <a:t>Minimum</a:t>
                </a:r>
              </a:p>
              <a:p>
                <a:pPr lvl="1"/>
                <a:r>
                  <a:rPr lang="en-US" dirty="0" smtClean="0"/>
                  <a:t>Q-bot : tasks across two rounds</a:t>
                </a:r>
              </a:p>
              <a:p>
                <a:pPr lvl="1"/>
                <a:r>
                  <a:rPr lang="en-US" dirty="0" smtClean="0"/>
                  <a:t>A-bot : values across </a:t>
                </a:r>
                <a:r>
                  <a:rPr lang="en-US" dirty="0"/>
                  <a:t>two </a:t>
                </a:r>
                <a:r>
                  <a:rPr lang="en-US" dirty="0" smtClean="0"/>
                  <a:t>rounds</a:t>
                </a:r>
              </a:p>
              <a:p>
                <a:endParaRPr lang="en-US" dirty="0"/>
              </a:p>
              <a:p>
                <a:endParaRPr lang="en-US" dirty="0" smtClean="0"/>
              </a:p>
              <a:p>
                <a:r>
                  <a:rPr lang="en-US" dirty="0" smtClean="0"/>
                  <a:t>Remove A-bot memory</a:t>
                </a:r>
              </a:p>
              <a:p>
                <a:pPr lvl="1"/>
                <a:r>
                  <a:rPr lang="en-US" dirty="0" smtClean="0"/>
                  <a:t>A-bot cannot leverage history</a:t>
                </a:r>
              </a:p>
              <a:p>
                <a:pPr lvl="1"/>
                <a:r>
                  <a:rPr lang="en-US" dirty="0" smtClean="0"/>
                  <a:t>Consistent groundings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52400" y="1143000"/>
                <a:ext cx="8305800" cy="5257800"/>
              </a:xfrm>
              <a:blipFill rotWithShape="0">
                <a:blip r:embed="rId3"/>
                <a:stretch>
                  <a:fillRect l="-954" t="-928"/>
                </a:stretch>
              </a:blipFill>
            </p:spPr>
            <p:txBody>
              <a:bodyPr/>
              <a:lstStyle/>
              <a:p>
                <a:r>
                  <a:rPr lang="en-US">
                    <a:noFill/>
                  </a:rPr>
                  <a:t> </a:t>
                </a:r>
              </a:p>
            </p:txBody>
          </p:sp>
        </mc:Fallback>
      </mc:AlternateContent>
      <p:pic>
        <p:nvPicPr>
          <p:cNvPr id="4" name="Content Placeholder 6"/>
          <p:cNvPicPr>
            <a:picLocks noChangeAspect="1"/>
          </p:cNvPicPr>
          <p:nvPr/>
        </p:nvPicPr>
        <p:blipFill rotWithShape="1">
          <a:blip r:embed="rId4">
            <a:extLst>
              <a:ext uri="{28A0092B-C50C-407E-A947-70E740481C1C}">
                <a14:useLocalDpi xmlns:a14="http://schemas.microsoft.com/office/drawing/2010/main" val="0"/>
              </a:ext>
            </a:extLst>
          </a:blip>
          <a:srcRect l="4409" r="2060"/>
          <a:stretch/>
        </p:blipFill>
        <p:spPr>
          <a:xfrm>
            <a:off x="4279392" y="3283360"/>
            <a:ext cx="4864608" cy="1974440"/>
          </a:xfrm>
          <a:prstGeom prst="rect">
            <a:avLst/>
          </a:prstGeom>
        </p:spPr>
      </p:pic>
      <p:sp>
        <p:nvSpPr>
          <p:cNvPr id="5" name="&quot;No&quot; Symbol 4"/>
          <p:cNvSpPr/>
          <p:nvPr/>
        </p:nvSpPr>
        <p:spPr>
          <a:xfrm>
            <a:off x="7242048" y="3283359"/>
            <a:ext cx="329184" cy="335495"/>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6" name="&quot;No&quot; Symbol 5"/>
          <p:cNvSpPr/>
          <p:nvPr/>
        </p:nvSpPr>
        <p:spPr>
          <a:xfrm>
            <a:off x="7242048" y="4815943"/>
            <a:ext cx="329184" cy="335495"/>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7" name="Slide Number Placeholder 6"/>
          <p:cNvSpPr>
            <a:spLocks noGrp="1"/>
          </p:cNvSpPr>
          <p:nvPr>
            <p:ph type="sldNum" sz="quarter" idx="12"/>
          </p:nvPr>
        </p:nvSpPr>
        <p:spPr/>
        <p:txBody>
          <a:bodyPr/>
          <a:lstStyle/>
          <a:p>
            <a:fld id="{D0D985FA-5D92-E147-8FF9-37C5E2797F8D}" type="slidenum">
              <a:rPr lang="en-US" smtClean="0"/>
              <a:t>90</a:t>
            </a:fld>
            <a:endParaRPr lang="en-US"/>
          </a:p>
        </p:txBody>
      </p:sp>
    </p:spTree>
    <p:extLst>
      <p:ext uri="{BB962C8B-B14F-4D97-AF65-F5344CB8AC3E}">
        <p14:creationId xmlns:p14="http://schemas.microsoft.com/office/powerpoint/2010/main" val="39451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findings</a:t>
            </a:r>
            <a:endParaRPr lang="en-US" dirty="0"/>
          </a:p>
        </p:txBody>
      </p:sp>
      <mc:AlternateContent xmlns:mc="http://schemas.openxmlformats.org/markup-compatibility/2006" xmlns:a14="http://schemas.microsoft.com/office/drawing/2010/main">
        <mc:Choice Requires="a14">
          <p:graphicFrame>
            <p:nvGraphicFramePr>
              <p:cNvPr id="5" name="Content Placeholder 4"/>
              <p:cNvGraphicFramePr>
                <a:graphicFrameLocks noGrp="1"/>
              </p:cNvGraphicFramePr>
              <p:nvPr>
                <p:ph sz="half" idx="1"/>
                <p:extLst/>
              </p:nvPr>
            </p:nvGraphicFramePr>
            <p:xfrm>
              <a:off x="741926" y="2210005"/>
              <a:ext cx="7660149" cy="3771773"/>
            </p:xfrm>
            <a:graphic>
              <a:graphicData uri="http://schemas.openxmlformats.org/drawingml/2006/table">
                <a:tbl>
                  <a:tblPr firstRow="1" bandRow="1">
                    <a:tableStyleId>{5C22544A-7EE6-4342-B048-85BDC9FD1C3A}</a:tableStyleId>
                  </a:tblPr>
                  <a:tblGrid>
                    <a:gridCol w="1394413"/>
                    <a:gridCol w="491538"/>
                    <a:gridCol w="477345"/>
                    <a:gridCol w="582454"/>
                    <a:gridCol w="564594"/>
                    <a:gridCol w="1207484"/>
                    <a:gridCol w="2942321"/>
                  </a:tblGrid>
                  <a:tr h="480060">
                    <a:tc rowSpan="2">
                      <a:txBody>
                        <a:bodyPr/>
                        <a:lstStyle/>
                        <a:p>
                          <a:pPr algn="ctr"/>
                          <a:r>
                            <a:rPr lang="en-US" sz="1400" dirty="0" smtClean="0"/>
                            <a:t>Setting</a:t>
                          </a:r>
                          <a:endParaRPr lang="en-US" sz="1400" dirty="0"/>
                        </a:p>
                      </a:txBody>
                      <a:tcPr marL="68580" marR="68580" marT="34290" marB="34290" anchor="ctr"/>
                    </a:tc>
                    <a:tc gridSpan="2">
                      <a:txBody>
                        <a:bodyPr/>
                        <a:lstStyle/>
                        <a:p>
                          <a:pPr algn="ctr"/>
                          <a:r>
                            <a:rPr lang="en-US" sz="1400" dirty="0" smtClean="0"/>
                            <a:t>Vocabulary</a:t>
                          </a:r>
                          <a:endParaRPr lang="en-US" sz="1400" dirty="0"/>
                        </a:p>
                      </a:txBody>
                      <a:tcPr marL="68580" marR="68580" marT="34290" marB="34290" anchor="ctr"/>
                    </a:tc>
                    <a:tc hMerge="1">
                      <a:txBody>
                        <a:bodyPr/>
                        <a:lstStyle/>
                        <a:p>
                          <a:pPr algn="ctr"/>
                          <a:endParaRPr lang="en-US" dirty="0"/>
                        </a:p>
                      </a:txBody>
                      <a:tcPr anchor="ctr"/>
                    </a:tc>
                    <a:tc gridSpan="2">
                      <a:txBody>
                        <a:bodyPr/>
                        <a:lstStyle/>
                        <a:p>
                          <a:pPr algn="ctr"/>
                          <a:r>
                            <a:rPr lang="en-US" sz="1400" dirty="0" smtClean="0"/>
                            <a:t>Memory</a:t>
                          </a:r>
                          <a:endParaRPr lang="en-US" sz="1400" dirty="0"/>
                        </a:p>
                      </a:txBody>
                      <a:tcPr marL="68580" marR="68580" marT="34290" marB="34290" anchor="ctr"/>
                    </a:tc>
                    <a:tc hMerge="1">
                      <a:txBody>
                        <a:bodyPr/>
                        <a:lstStyle/>
                        <a:p>
                          <a:pPr algn="ctr"/>
                          <a:endParaRPr lang="en-US" dirty="0"/>
                        </a:p>
                      </a:txBody>
                      <a:tcPr anchor="ctr"/>
                    </a:tc>
                    <a:tc rowSpan="2">
                      <a:txBody>
                        <a:bodyPr/>
                        <a:lstStyle/>
                        <a:p>
                          <a:pPr algn="ctr"/>
                          <a:r>
                            <a:rPr lang="en-US" sz="1400" dirty="0" smtClean="0"/>
                            <a:t>Generalization</a:t>
                          </a:r>
                          <a:endParaRPr lang="en-US" sz="1400" dirty="0"/>
                        </a:p>
                      </a:txBody>
                      <a:tcPr marL="68580" marR="68580" marT="34290" marB="34290" anchor="ctr"/>
                    </a:tc>
                    <a:tc rowSpan="2">
                      <a:txBody>
                        <a:bodyPr/>
                        <a:lstStyle/>
                        <a:p>
                          <a:pPr algn="ctr"/>
                          <a:r>
                            <a:rPr lang="en-US" sz="1400" dirty="0" smtClean="0"/>
                            <a:t>Characteristics</a:t>
                          </a:r>
                          <a:endParaRPr lang="en-US" sz="1400" dirty="0"/>
                        </a:p>
                      </a:txBody>
                      <a:tcPr marL="68580" marR="68580" marT="34290" marB="34290" anchor="ctr"/>
                    </a:tc>
                  </a:tr>
                  <a:tr h="288846">
                    <a:tc vMerge="1">
                      <a:txBody>
                        <a:bodyPr/>
                        <a:lstStyle/>
                        <a:p>
                          <a:pPr algn="ctr"/>
                          <a:endParaRPr lang="en-US" dirty="0"/>
                        </a:p>
                      </a:txBody>
                      <a:tcPr anchor="ctr"/>
                    </a:tc>
                    <a:tc>
                      <a:txBody>
                        <a:bodyPr/>
                        <a:lstStyle/>
                        <a:p>
                          <a:pPr algn="ctr"/>
                          <a:r>
                            <a:rPr lang="en-US" sz="1400" dirty="0" smtClean="0">
                              <a:solidFill>
                                <a:schemeClr val="bg1"/>
                              </a:solidFill>
                            </a:rPr>
                            <a:t>|</a:t>
                          </a:r>
                          <a14:m>
                            <m:oMath xmlns:m="http://schemas.openxmlformats.org/officeDocument/2006/math">
                              <m:sSub>
                                <m:sSubPr>
                                  <m:ctrlPr>
                                    <a:rPr lang="en-US" sz="1400" i="1">
                                      <a:solidFill>
                                        <a:schemeClr val="bg1"/>
                                      </a:solidFill>
                                      <a:latin typeface="Cambria Math" charset="0"/>
                                    </a:rPr>
                                  </m:ctrlPr>
                                </m:sSubPr>
                                <m:e>
                                  <m:r>
                                    <a:rPr lang="en-US" sz="1400" i="1">
                                      <a:solidFill>
                                        <a:schemeClr val="bg1"/>
                                      </a:solidFill>
                                      <a:latin typeface="Cambria Math" charset="0"/>
                                    </a:rPr>
                                    <m:t>𝑉</m:t>
                                  </m:r>
                                </m:e>
                                <m:sub>
                                  <m:r>
                                    <a:rPr lang="en-US" sz="1400" i="1">
                                      <a:solidFill>
                                        <a:schemeClr val="bg1"/>
                                      </a:solidFill>
                                      <a:latin typeface="Cambria Math" charset="0"/>
                                    </a:rPr>
                                    <m:t>𝑄</m:t>
                                  </m:r>
                                </m:sub>
                              </m:sSub>
                              <m:r>
                                <a:rPr lang="en-US" sz="1400" i="1">
                                  <a:solidFill>
                                    <a:schemeClr val="bg1"/>
                                  </a:solidFill>
                                  <a:latin typeface="Cambria Math" charset="0"/>
                                </a:rPr>
                                <m:t>|</m:t>
                              </m:r>
                            </m:oMath>
                          </a14:m>
                          <a:endParaRPr lang="en-US" sz="1400" dirty="0">
                            <a:solidFill>
                              <a:schemeClr val="bg1"/>
                            </a:solidFill>
                          </a:endParaRPr>
                        </a:p>
                      </a:txBody>
                      <a:tcPr marL="68580" marR="68580" marT="34290" marB="34290" anchor="ctr">
                        <a:solidFill>
                          <a:srgbClr val="4372C4"/>
                        </a:solidFill>
                      </a:tcPr>
                    </a:tc>
                    <a:tc>
                      <a:txBody>
                        <a:bodyPr/>
                        <a:lstStyle/>
                        <a:p>
                          <a:pPr algn="ctr"/>
                          <a:r>
                            <a:rPr lang="en-US" sz="1400" dirty="0" smtClean="0">
                              <a:solidFill>
                                <a:schemeClr val="bg1"/>
                              </a:solidFill>
                            </a:rPr>
                            <a:t>|</a:t>
                          </a:r>
                          <a14:m>
                            <m:oMath xmlns:m="http://schemas.openxmlformats.org/officeDocument/2006/math">
                              <m:sSub>
                                <m:sSubPr>
                                  <m:ctrlPr>
                                    <a:rPr lang="en-US" sz="1400" i="1">
                                      <a:solidFill>
                                        <a:schemeClr val="bg1"/>
                                      </a:solidFill>
                                      <a:latin typeface="Cambria Math" charset="0"/>
                                    </a:rPr>
                                  </m:ctrlPr>
                                </m:sSubPr>
                                <m:e>
                                  <m:r>
                                    <a:rPr lang="en-US" sz="1400" i="1">
                                      <a:solidFill>
                                        <a:schemeClr val="bg1"/>
                                      </a:solidFill>
                                      <a:latin typeface="Cambria Math" charset="0"/>
                                    </a:rPr>
                                    <m:t>𝑉</m:t>
                                  </m:r>
                                </m:e>
                                <m:sub>
                                  <m:r>
                                    <a:rPr lang="en-US" sz="1400" i="1">
                                      <a:solidFill>
                                        <a:schemeClr val="bg1"/>
                                      </a:solidFill>
                                      <a:latin typeface="Cambria Math" charset="0"/>
                                    </a:rPr>
                                    <m:t>𝐴</m:t>
                                  </m:r>
                                </m:sub>
                              </m:sSub>
                              <m:r>
                                <a:rPr lang="en-US" sz="1400" i="1">
                                  <a:solidFill>
                                    <a:schemeClr val="bg1"/>
                                  </a:solidFill>
                                  <a:latin typeface="Cambria Math" charset="0"/>
                                </a:rPr>
                                <m:t>|</m:t>
                              </m:r>
                            </m:oMath>
                          </a14:m>
                          <a:endParaRPr lang="en-US" sz="1400" dirty="0">
                            <a:solidFill>
                              <a:schemeClr val="bg1"/>
                            </a:solidFill>
                          </a:endParaRPr>
                        </a:p>
                      </a:txBody>
                      <a:tcPr marL="68580" marR="68580" marT="34290" marB="34290" anchor="ctr">
                        <a:solidFill>
                          <a:srgbClr val="4372C4"/>
                        </a:solidFill>
                      </a:tcPr>
                    </a:tc>
                    <a:tc>
                      <a:txBody>
                        <a:bodyPr/>
                        <a:lstStyle/>
                        <a:p>
                          <a:pPr algn="ctr"/>
                          <a:r>
                            <a:rPr lang="en-US" sz="1400" dirty="0" smtClean="0">
                              <a:solidFill>
                                <a:schemeClr val="bg1"/>
                              </a:solidFill>
                            </a:rPr>
                            <a:t>Q-bot</a:t>
                          </a:r>
                          <a:endParaRPr lang="en-US" sz="1400" dirty="0">
                            <a:solidFill>
                              <a:schemeClr val="bg1"/>
                            </a:solidFill>
                          </a:endParaRPr>
                        </a:p>
                      </a:txBody>
                      <a:tcPr marL="68580" marR="68580" marT="34290" marB="34290" anchor="ctr">
                        <a:solidFill>
                          <a:srgbClr val="4372C4"/>
                        </a:solidFill>
                      </a:tcPr>
                    </a:tc>
                    <a:tc>
                      <a:txBody>
                        <a:bodyPr/>
                        <a:lstStyle/>
                        <a:p>
                          <a:pPr algn="ctr"/>
                          <a:r>
                            <a:rPr lang="en-US" sz="1400" dirty="0" smtClean="0">
                              <a:solidFill>
                                <a:schemeClr val="bg1"/>
                              </a:solidFill>
                            </a:rPr>
                            <a:t>A-bot</a:t>
                          </a:r>
                          <a:endParaRPr lang="en-US" sz="1400" dirty="0">
                            <a:solidFill>
                              <a:schemeClr val="bg1"/>
                            </a:solidFill>
                          </a:endParaRPr>
                        </a:p>
                      </a:txBody>
                      <a:tcPr marL="68580" marR="68580" marT="34290" marB="34290" anchor="ctr">
                        <a:solidFill>
                          <a:srgbClr val="4372C4"/>
                        </a:solidFill>
                      </a:tcPr>
                    </a:tc>
                    <a:tc vMerge="1">
                      <a:txBody>
                        <a:bodyPr/>
                        <a:lstStyle/>
                        <a:p>
                          <a:pPr algn="ctr"/>
                          <a:endParaRPr lang="en-US" dirty="0"/>
                        </a:p>
                      </a:txBody>
                      <a:tcPr anchor="ctr"/>
                    </a:tc>
                    <a:tc vMerge="1">
                      <a:txBody>
                        <a:bodyPr/>
                        <a:lstStyle/>
                        <a:p>
                          <a:pPr algn="ctr"/>
                          <a:endParaRPr lang="en-US" dirty="0"/>
                        </a:p>
                      </a:txBody>
                      <a:tcPr anchor="ctr"/>
                    </a:tc>
                  </a:tr>
                  <a:tr h="891540">
                    <a:tc>
                      <a:txBody>
                        <a:bodyPr/>
                        <a:lstStyle/>
                        <a:p>
                          <a:pPr algn="l"/>
                          <a:r>
                            <a:rPr lang="en-US" sz="1400" dirty="0" smtClean="0"/>
                            <a:t>A. Over-complete</a:t>
                          </a:r>
                          <a:endParaRPr lang="en-US" sz="1400" dirty="0"/>
                        </a:p>
                      </a:txBody>
                      <a:tcPr marL="68580" marR="68580" marT="34290" marB="34290" anchor="ctr"/>
                    </a:tc>
                    <a:tc>
                      <a:txBody>
                        <a:bodyPr/>
                        <a:lstStyle/>
                        <a:p>
                          <a:pPr algn="ctr"/>
                          <a:r>
                            <a:rPr lang="en-US" sz="1400" dirty="0" smtClean="0"/>
                            <a:t>64</a:t>
                          </a:r>
                          <a:endParaRPr lang="en-US" sz="1400" dirty="0"/>
                        </a:p>
                      </a:txBody>
                      <a:tcPr marL="68580" marR="68580" marT="34290" marB="34290" anchor="ctr"/>
                    </a:tc>
                    <a:tc>
                      <a:txBody>
                        <a:bodyPr/>
                        <a:lstStyle/>
                        <a:p>
                          <a:pPr algn="ctr"/>
                          <a:r>
                            <a:rPr lang="en-US" sz="1400" dirty="0" smtClean="0"/>
                            <a:t>64</a:t>
                          </a:r>
                          <a:endParaRPr lang="en-US" sz="1400" dirty="0"/>
                        </a:p>
                      </a:txBody>
                      <a:tcPr marL="68580" marR="68580" marT="34290" marB="34290" anchor="ctr"/>
                    </a:tc>
                    <a:tc>
                      <a:txBody>
                        <a:bodyPr/>
                        <a:lstStyle/>
                        <a:p>
                          <a:pPr algn="ctr"/>
                          <a:r>
                            <a:rPr lang="en-US" sz="1400" dirty="0" smtClean="0"/>
                            <a:t>Yes</a:t>
                          </a:r>
                          <a:endParaRPr lang="en-US" sz="1400" dirty="0"/>
                        </a:p>
                      </a:txBody>
                      <a:tcPr marL="68580" marR="68580" marT="34290" marB="34290" anchor="ctr"/>
                    </a:tc>
                    <a:tc>
                      <a:txBody>
                        <a:bodyPr/>
                        <a:lstStyle/>
                        <a:p>
                          <a:pPr algn="ctr"/>
                          <a:r>
                            <a:rPr lang="en-US" sz="1400" dirty="0" smtClean="0"/>
                            <a:t>Yes</a:t>
                          </a:r>
                          <a:endParaRPr lang="en-US" sz="1400" dirty="0"/>
                        </a:p>
                      </a:txBody>
                      <a:tcPr marL="68580" marR="68580" marT="34290" marB="34290" anchor="ctr"/>
                    </a:tc>
                    <a:tc>
                      <a:txBody>
                        <a:bodyPr/>
                        <a:lstStyle/>
                        <a:p>
                          <a:pPr algn="ctr"/>
                          <a:r>
                            <a:rPr lang="en-US" sz="1400" dirty="0" smtClean="0"/>
                            <a:t>25.6 %</a:t>
                          </a:r>
                          <a:endParaRPr lang="en-US" sz="1400" dirty="0"/>
                        </a:p>
                      </a:txBody>
                      <a:tcPr marL="68580" marR="68580" marT="34290" marB="34290" anchor="ctr"/>
                    </a:tc>
                    <a:tc>
                      <a:txBody>
                        <a:bodyPr/>
                        <a:lstStyle/>
                        <a:p>
                          <a:pPr marL="285750" indent="-285750" algn="l">
                            <a:buFont typeface="Arial" charset="0"/>
                            <a:buChar char="•"/>
                          </a:pPr>
                          <a:r>
                            <a:rPr lang="en-US" sz="1400" dirty="0" smtClean="0"/>
                            <a:t>Non-compositional language</a:t>
                          </a:r>
                        </a:p>
                        <a:p>
                          <a:pPr marL="285750" indent="-285750" algn="l">
                            <a:buFont typeface="Arial" charset="0"/>
                            <a:buChar char="•"/>
                          </a:pPr>
                          <a:r>
                            <a:rPr lang="en-US" sz="1400" dirty="0" smtClean="0"/>
                            <a:t>Q-bot</a:t>
                          </a:r>
                          <a:r>
                            <a:rPr lang="en-US" sz="1400" baseline="0" dirty="0" smtClean="0"/>
                            <a:t> insignificant</a:t>
                          </a:r>
                        </a:p>
                        <a:p>
                          <a:pPr marL="285750" indent="-285750" algn="l">
                            <a:buFont typeface="Arial" charset="0"/>
                            <a:buChar char="•"/>
                          </a:pPr>
                          <a:r>
                            <a:rPr lang="en-US" sz="1400" baseline="0" dirty="0" smtClean="0"/>
                            <a:t>Inconsistent A-bot grounding</a:t>
                          </a:r>
                        </a:p>
                        <a:p>
                          <a:pPr marL="285750" indent="-285750" algn="l">
                            <a:buFont typeface="Arial" charset="0"/>
                            <a:buChar char="•"/>
                          </a:pPr>
                          <a:r>
                            <a:rPr lang="en-US" sz="1400" baseline="0" dirty="0" smtClean="0"/>
                            <a:t>Poor generalization</a:t>
                          </a:r>
                          <a:endParaRPr lang="en-US" sz="1400" dirty="0"/>
                        </a:p>
                      </a:txBody>
                      <a:tcPr marL="68580" marR="68580" marT="34290" marB="34290" anchor="ctr"/>
                    </a:tc>
                  </a:tr>
                  <a:tr h="1097280">
                    <a:tc>
                      <a:txBody>
                        <a:bodyPr/>
                        <a:lstStyle/>
                        <a:p>
                          <a:pPr algn="l"/>
                          <a:r>
                            <a:rPr lang="en-US" sz="1400" dirty="0" smtClean="0"/>
                            <a:t>B. Attribute</a:t>
                          </a:r>
                          <a:endParaRPr lang="en-US" sz="1400" dirty="0"/>
                        </a:p>
                      </a:txBody>
                      <a:tcPr marL="68580" marR="68580" marT="34290" marB="34290" anchor="ctr"/>
                    </a:tc>
                    <a:tc>
                      <a:txBody>
                        <a:bodyPr/>
                        <a:lstStyle/>
                        <a:p>
                          <a:pPr algn="ctr"/>
                          <a:r>
                            <a:rPr lang="en-US" sz="1400" dirty="0" smtClean="0"/>
                            <a:t>3</a:t>
                          </a:r>
                          <a:endParaRPr lang="en-US" sz="1400" dirty="0"/>
                        </a:p>
                      </a:txBody>
                      <a:tcPr marL="68580" marR="68580" marT="34290" marB="34290" anchor="ctr"/>
                    </a:tc>
                    <a:tc>
                      <a:txBody>
                        <a:bodyPr/>
                        <a:lstStyle/>
                        <a:p>
                          <a:pPr algn="ctr"/>
                          <a:r>
                            <a:rPr lang="en-US" sz="1400" dirty="0" smtClean="0"/>
                            <a:t>12</a:t>
                          </a:r>
                          <a:endParaRPr lang="en-US" sz="1400" dirty="0"/>
                        </a:p>
                      </a:txBody>
                      <a:tcPr marL="68580" marR="68580" marT="34290" marB="34290" anchor="ctr"/>
                    </a:tc>
                    <a:tc>
                      <a:txBody>
                        <a:bodyPr/>
                        <a:lstStyle/>
                        <a:p>
                          <a:pPr algn="ctr"/>
                          <a:r>
                            <a:rPr lang="en-US" sz="1400" dirty="0" smtClean="0"/>
                            <a:t>Yes</a:t>
                          </a:r>
                          <a:endParaRPr lang="en-US" sz="1400" dirty="0"/>
                        </a:p>
                      </a:txBody>
                      <a:tcPr marL="68580" marR="68580" marT="34290" marB="34290" anchor="ctr"/>
                    </a:tc>
                    <a:tc>
                      <a:txBody>
                        <a:bodyPr/>
                        <a:lstStyle/>
                        <a:p>
                          <a:pPr algn="ctr"/>
                          <a:r>
                            <a:rPr lang="en-US" sz="1400" dirty="0" smtClean="0"/>
                            <a:t>Yes</a:t>
                          </a:r>
                          <a:endParaRPr lang="en-US" sz="1400" dirty="0"/>
                        </a:p>
                      </a:txBody>
                      <a:tcPr marL="68580" marR="68580" marT="34290" marB="34290" anchor="ctr"/>
                    </a:tc>
                    <a:tc>
                      <a:txBody>
                        <a:bodyPr/>
                        <a:lstStyle/>
                        <a:p>
                          <a:pPr algn="ctr"/>
                          <a:r>
                            <a:rPr lang="en-US" sz="1400" dirty="0" smtClean="0"/>
                            <a:t>38.5 %</a:t>
                          </a:r>
                          <a:endParaRPr lang="en-US" sz="1400" dirty="0"/>
                        </a:p>
                      </a:txBody>
                      <a:tcPr marL="68580" marR="68580" marT="34290" marB="34290" anchor="ctr"/>
                    </a:tc>
                    <a:tc>
                      <a:txBody>
                        <a:bodyPr/>
                        <a:lstStyle/>
                        <a:p>
                          <a:pPr marL="285750" indent="-285750" algn="l">
                            <a:buFont typeface="Arial" charset="0"/>
                            <a:buChar char="•"/>
                          </a:pPr>
                          <a:r>
                            <a:rPr lang="en-US" sz="1400" dirty="0" smtClean="0"/>
                            <a:t>Non-compositional language</a:t>
                          </a:r>
                        </a:p>
                        <a:p>
                          <a:pPr marL="285750" indent="-285750" algn="l">
                            <a:buFont typeface="Arial" charset="0"/>
                            <a:buChar char="•"/>
                          </a:pPr>
                          <a:r>
                            <a:rPr lang="en-US" sz="1400" dirty="0" smtClean="0"/>
                            <a:t>Q-bot</a:t>
                          </a:r>
                          <a:r>
                            <a:rPr lang="en-US" sz="1400" baseline="0" dirty="0" smtClean="0"/>
                            <a:t> uses one round to convey task</a:t>
                          </a:r>
                        </a:p>
                        <a:p>
                          <a:pPr marL="285750" indent="-285750" algn="l">
                            <a:buFont typeface="Arial" charset="0"/>
                            <a:buChar char="•"/>
                          </a:pPr>
                          <a:r>
                            <a:rPr lang="en-US" sz="1400" baseline="0" dirty="0" smtClean="0"/>
                            <a:t>Inconsistent A-bot grounding</a:t>
                          </a:r>
                        </a:p>
                        <a:p>
                          <a:pPr marL="285750" indent="-285750" algn="l">
                            <a:buFont typeface="Arial" charset="0"/>
                            <a:buChar char="•"/>
                          </a:pPr>
                          <a:r>
                            <a:rPr lang="en-US" sz="1400" baseline="0" dirty="0" smtClean="0"/>
                            <a:t>Poor generalization</a:t>
                          </a:r>
                          <a:endParaRPr lang="en-US" sz="1400" dirty="0" smtClean="0"/>
                        </a:p>
                      </a:txBody>
                      <a:tcPr marL="68580" marR="68580" marT="34290" marB="34290" anchor="ctr"/>
                    </a:tc>
                  </a:tr>
                  <a:tr h="891540">
                    <a:tc>
                      <a:txBody>
                        <a:bodyPr/>
                        <a:lstStyle/>
                        <a:p>
                          <a:pPr algn="l"/>
                          <a:r>
                            <a:rPr lang="en-US" sz="1400" dirty="0" smtClean="0"/>
                            <a:t>C. Minimal</a:t>
                          </a:r>
                          <a:endParaRPr lang="en-US" sz="1400" dirty="0"/>
                        </a:p>
                      </a:txBody>
                      <a:tcPr marL="68580" marR="68580" marT="34290" marB="34290" anchor="ctr"/>
                    </a:tc>
                    <a:tc>
                      <a:txBody>
                        <a:bodyPr/>
                        <a:lstStyle/>
                        <a:p>
                          <a:pPr algn="ctr"/>
                          <a:r>
                            <a:rPr lang="en-US" sz="1400" dirty="0" smtClean="0"/>
                            <a:t>3</a:t>
                          </a:r>
                          <a:endParaRPr lang="en-US" sz="1400" dirty="0"/>
                        </a:p>
                      </a:txBody>
                      <a:tcPr marL="68580" marR="68580" marT="34290" marB="34290" anchor="ctr"/>
                    </a:tc>
                    <a:tc>
                      <a:txBody>
                        <a:bodyPr/>
                        <a:lstStyle/>
                        <a:p>
                          <a:pPr algn="ctr"/>
                          <a:r>
                            <a:rPr lang="en-US" sz="1400" dirty="0" smtClean="0"/>
                            <a:t>4</a:t>
                          </a:r>
                          <a:endParaRPr lang="en-US" sz="1400" dirty="0"/>
                        </a:p>
                      </a:txBody>
                      <a:tcPr marL="68580" marR="68580" marT="34290" marB="34290" anchor="ctr"/>
                    </a:tc>
                    <a:tc>
                      <a:txBody>
                        <a:bodyPr/>
                        <a:lstStyle/>
                        <a:p>
                          <a:pPr algn="ctr"/>
                          <a:r>
                            <a:rPr lang="en-US" sz="1400" dirty="0" smtClean="0"/>
                            <a:t>Yes</a:t>
                          </a:r>
                          <a:endParaRPr lang="en-US" sz="1400" dirty="0"/>
                        </a:p>
                      </a:txBody>
                      <a:tcPr marL="68580" marR="68580" marT="34290" marB="34290" anchor="ctr"/>
                    </a:tc>
                    <a:tc>
                      <a:txBody>
                        <a:bodyPr/>
                        <a:lstStyle/>
                        <a:p>
                          <a:pPr algn="ctr"/>
                          <a:r>
                            <a:rPr lang="en-US" sz="1400" dirty="0" smtClean="0"/>
                            <a:t>No</a:t>
                          </a:r>
                          <a:endParaRPr lang="en-US" sz="1400" dirty="0"/>
                        </a:p>
                      </a:txBody>
                      <a:tcPr marL="68580" marR="68580" marT="34290" marB="34290" anchor="ctr"/>
                    </a:tc>
                    <a:tc>
                      <a:txBody>
                        <a:bodyPr/>
                        <a:lstStyle/>
                        <a:p>
                          <a:pPr algn="ctr"/>
                          <a:r>
                            <a:rPr lang="en-US" sz="1400" dirty="0" smtClean="0"/>
                            <a:t>74.4 %</a:t>
                          </a:r>
                          <a:endParaRPr lang="en-US" sz="1400" dirty="0"/>
                        </a:p>
                      </a:txBody>
                      <a:tcPr marL="68580" marR="68580" marT="34290" marB="34290" anchor="ctr"/>
                    </a:tc>
                    <a:tc>
                      <a:txBody>
                        <a:bodyPr/>
                        <a:lstStyle/>
                        <a:p>
                          <a:pPr marL="285750" indent="-285750" algn="l">
                            <a:buFont typeface="Arial" charset="0"/>
                            <a:buChar char="•"/>
                          </a:pPr>
                          <a:r>
                            <a:rPr lang="en-US" sz="1400" dirty="0" smtClean="0"/>
                            <a:t>Compositional language</a:t>
                          </a:r>
                        </a:p>
                        <a:p>
                          <a:pPr marL="285750" indent="-285750" algn="l">
                            <a:buFont typeface="Arial" charset="0"/>
                            <a:buChar char="•"/>
                          </a:pPr>
                          <a:r>
                            <a:rPr lang="en-US" sz="1400" dirty="0" smtClean="0"/>
                            <a:t>Q-bot</a:t>
                          </a:r>
                          <a:r>
                            <a:rPr lang="en-US" sz="1400" baseline="0" dirty="0" smtClean="0"/>
                            <a:t> uses both rounds</a:t>
                          </a:r>
                        </a:p>
                        <a:p>
                          <a:pPr marL="285750" indent="-285750" algn="l">
                            <a:buFont typeface="Arial" charset="0"/>
                            <a:buChar char="•"/>
                          </a:pPr>
                          <a:r>
                            <a:rPr lang="en-US" sz="1400" baseline="0" dirty="0" smtClean="0"/>
                            <a:t>Consistent A-bot grounding</a:t>
                          </a:r>
                        </a:p>
                        <a:p>
                          <a:pPr marL="285750" indent="-285750" algn="l">
                            <a:buFont typeface="Arial" charset="0"/>
                            <a:buChar char="•"/>
                          </a:pPr>
                          <a:r>
                            <a:rPr lang="en-US" sz="1400" baseline="0" dirty="0" smtClean="0"/>
                            <a:t>Good generalization</a:t>
                          </a:r>
                          <a:endParaRPr lang="en-US" sz="1400" dirty="0" smtClean="0"/>
                        </a:p>
                      </a:txBody>
                      <a:tcPr marL="68580" marR="68580" marT="34290" marB="34290" anchor="ctr"/>
                    </a:tc>
                  </a:tr>
                </a:tbl>
              </a:graphicData>
            </a:graphic>
          </p:graphicFrame>
        </mc:Choice>
        <mc:Fallback xmlns="">
          <p:graphicFrame>
            <p:nvGraphicFramePr>
              <p:cNvPr id="5" name="Content Placeholder 4"/>
              <p:cNvGraphicFramePr>
                <a:graphicFrameLocks noGrp="1"/>
              </p:cNvGraphicFramePr>
              <p:nvPr>
                <p:ph sz="half" idx="1"/>
                <p:extLst>
                  <p:ext uri="{D42A27DB-BD31-4B8C-83A1-F6EECF244321}">
                    <p14:modId xmlns:p14="http://schemas.microsoft.com/office/powerpoint/2010/main" val="140222614"/>
                  </p:ext>
                </p:extLst>
              </p:nvPr>
            </p:nvGraphicFramePr>
            <p:xfrm>
              <a:off x="989234" y="1803673"/>
              <a:ext cx="10213531" cy="4322807"/>
            </p:xfrm>
            <a:graphic>
              <a:graphicData uri="http://schemas.openxmlformats.org/drawingml/2006/table">
                <a:tbl>
                  <a:tblPr firstRow="1" bandRow="1">
                    <a:tableStyleId>{5C22544A-7EE6-4342-B048-85BDC9FD1C3A}</a:tableStyleId>
                  </a:tblPr>
                  <a:tblGrid>
                    <a:gridCol w="1859217"/>
                    <a:gridCol w="655384"/>
                    <a:gridCol w="636460"/>
                    <a:gridCol w="776605"/>
                    <a:gridCol w="752792"/>
                    <a:gridCol w="1609979"/>
                    <a:gridCol w="3923094"/>
                  </a:tblGrid>
                  <a:tr h="370840">
                    <a:tc rowSpan="2">
                      <a:txBody>
                        <a:bodyPr/>
                        <a:lstStyle/>
                        <a:p>
                          <a:pPr algn="ctr"/>
                          <a:r>
                            <a:rPr lang="en-US" dirty="0" smtClean="0"/>
                            <a:t>Setting</a:t>
                          </a:r>
                          <a:endParaRPr lang="en-US" dirty="0"/>
                        </a:p>
                      </a:txBody>
                      <a:tcPr anchor="ctr"/>
                    </a:tc>
                    <a:tc gridSpan="2">
                      <a:txBody>
                        <a:bodyPr/>
                        <a:lstStyle/>
                        <a:p>
                          <a:pPr algn="ctr"/>
                          <a:r>
                            <a:rPr lang="en-US" dirty="0" smtClean="0"/>
                            <a:t>Vocabulary</a:t>
                          </a:r>
                          <a:endParaRPr lang="en-US" dirty="0"/>
                        </a:p>
                      </a:txBody>
                      <a:tcPr anchor="ctr"/>
                    </a:tc>
                    <a:tc hMerge="1">
                      <a:txBody>
                        <a:bodyPr/>
                        <a:lstStyle/>
                        <a:p>
                          <a:pPr algn="ctr"/>
                          <a:endParaRPr lang="en-US" dirty="0"/>
                        </a:p>
                      </a:txBody>
                      <a:tcPr anchor="ctr"/>
                    </a:tc>
                    <a:tc gridSpan="2">
                      <a:txBody>
                        <a:bodyPr/>
                        <a:lstStyle/>
                        <a:p>
                          <a:pPr algn="ctr"/>
                          <a:r>
                            <a:rPr lang="en-US" dirty="0" smtClean="0"/>
                            <a:t>Memory</a:t>
                          </a:r>
                          <a:endParaRPr lang="en-US" dirty="0"/>
                        </a:p>
                      </a:txBody>
                      <a:tcPr anchor="ctr"/>
                    </a:tc>
                    <a:tc hMerge="1">
                      <a:txBody>
                        <a:bodyPr/>
                        <a:lstStyle/>
                        <a:p>
                          <a:pPr algn="ctr"/>
                          <a:endParaRPr lang="en-US" dirty="0"/>
                        </a:p>
                      </a:txBody>
                      <a:tcPr anchor="ctr"/>
                    </a:tc>
                    <a:tc rowSpan="2">
                      <a:txBody>
                        <a:bodyPr/>
                        <a:lstStyle/>
                        <a:p>
                          <a:pPr algn="ctr"/>
                          <a:r>
                            <a:rPr lang="en-US" dirty="0" smtClean="0"/>
                            <a:t>Generalization</a:t>
                          </a:r>
                          <a:endParaRPr lang="en-US" dirty="0"/>
                        </a:p>
                      </a:txBody>
                      <a:tcPr anchor="ctr"/>
                    </a:tc>
                    <a:tc rowSpan="2">
                      <a:txBody>
                        <a:bodyPr/>
                        <a:lstStyle/>
                        <a:p>
                          <a:pPr algn="ctr"/>
                          <a:r>
                            <a:rPr lang="en-US" dirty="0" smtClean="0"/>
                            <a:t>Characteristics</a:t>
                          </a:r>
                          <a:endParaRPr lang="en-US" dirty="0"/>
                        </a:p>
                      </a:txBody>
                      <a:tcPr anchor="ctr"/>
                    </a:tc>
                  </a:tr>
                  <a:tr h="385128">
                    <a:tc vMerge="1">
                      <a:txBody>
                        <a:bodyPr/>
                        <a:lstStyle/>
                        <a:p>
                          <a:pPr algn="ctr"/>
                          <a:endParaRPr lang="en-US" dirty="0"/>
                        </a:p>
                      </a:txBody>
                      <a:tcPr anchor="ctr"/>
                    </a:tc>
                    <a:tc>
                      <a:txBody>
                        <a:bodyPr/>
                        <a:lstStyle/>
                        <a:p>
                          <a:endParaRPr lang="en-US"/>
                        </a:p>
                      </a:txBody>
                      <a:tcPr anchor="ctr">
                        <a:blipFill rotWithShape="0">
                          <a:blip r:embed="rId3"/>
                          <a:stretch>
                            <a:fillRect l="-283333" t="-103175" r="-1173148" b="-955556"/>
                          </a:stretch>
                        </a:blipFill>
                      </a:tcPr>
                    </a:tc>
                    <a:tc>
                      <a:txBody>
                        <a:bodyPr/>
                        <a:lstStyle/>
                        <a:p>
                          <a:endParaRPr lang="en-US"/>
                        </a:p>
                      </a:txBody>
                      <a:tcPr anchor="ctr">
                        <a:blipFill rotWithShape="0">
                          <a:blip r:embed="rId3"/>
                          <a:stretch>
                            <a:fillRect l="-398077" t="-103175" r="-1118269" b="-955556"/>
                          </a:stretch>
                        </a:blipFill>
                      </a:tcPr>
                    </a:tc>
                    <a:tc>
                      <a:txBody>
                        <a:bodyPr/>
                        <a:lstStyle/>
                        <a:p>
                          <a:pPr algn="ctr"/>
                          <a:r>
                            <a:rPr lang="en-US" dirty="0" smtClean="0">
                              <a:solidFill>
                                <a:schemeClr val="bg1"/>
                              </a:solidFill>
                            </a:rPr>
                            <a:t>Q-bot</a:t>
                          </a:r>
                          <a:endParaRPr lang="en-US" dirty="0">
                            <a:solidFill>
                              <a:schemeClr val="bg1"/>
                            </a:solidFill>
                          </a:endParaRPr>
                        </a:p>
                      </a:txBody>
                      <a:tcPr anchor="ctr">
                        <a:solidFill>
                          <a:srgbClr val="4372C4"/>
                        </a:solidFill>
                      </a:tcPr>
                    </a:tc>
                    <a:tc>
                      <a:txBody>
                        <a:bodyPr/>
                        <a:lstStyle/>
                        <a:p>
                          <a:pPr algn="ctr"/>
                          <a:r>
                            <a:rPr lang="en-US" dirty="0" smtClean="0">
                              <a:solidFill>
                                <a:schemeClr val="bg1"/>
                              </a:solidFill>
                            </a:rPr>
                            <a:t>A-bot</a:t>
                          </a:r>
                          <a:endParaRPr lang="en-US" dirty="0">
                            <a:solidFill>
                              <a:schemeClr val="bg1"/>
                            </a:solidFill>
                          </a:endParaRPr>
                        </a:p>
                      </a:txBody>
                      <a:tcPr anchor="ctr">
                        <a:solidFill>
                          <a:srgbClr val="4372C4"/>
                        </a:solidFill>
                      </a:tcPr>
                    </a:tc>
                    <a:tc vMerge="1">
                      <a:txBody>
                        <a:bodyPr/>
                        <a:lstStyle/>
                        <a:p>
                          <a:pPr algn="ctr"/>
                          <a:endParaRPr lang="en-US" dirty="0"/>
                        </a:p>
                      </a:txBody>
                      <a:tcPr anchor="ctr"/>
                    </a:tc>
                    <a:tc vMerge="1">
                      <a:txBody>
                        <a:bodyPr/>
                        <a:lstStyle/>
                        <a:p>
                          <a:pPr algn="ctr"/>
                          <a:endParaRPr lang="en-US" dirty="0"/>
                        </a:p>
                      </a:txBody>
                      <a:tcPr anchor="ctr"/>
                    </a:tc>
                  </a:tr>
                  <a:tr h="1188720">
                    <a:tc>
                      <a:txBody>
                        <a:bodyPr/>
                        <a:lstStyle/>
                        <a:p>
                          <a:pPr algn="l"/>
                          <a:r>
                            <a:rPr lang="en-US" dirty="0" smtClean="0"/>
                            <a:t>A. Over-complete</a:t>
                          </a:r>
                          <a:endParaRPr lang="en-US" dirty="0"/>
                        </a:p>
                      </a:txBody>
                      <a:tcPr anchor="ctr"/>
                    </a:tc>
                    <a:tc>
                      <a:txBody>
                        <a:bodyPr/>
                        <a:lstStyle/>
                        <a:p>
                          <a:pPr algn="ctr"/>
                          <a:r>
                            <a:rPr lang="en-US" dirty="0" smtClean="0"/>
                            <a:t>64</a:t>
                          </a:r>
                          <a:endParaRPr lang="en-US" dirty="0"/>
                        </a:p>
                      </a:txBody>
                      <a:tcPr anchor="ctr"/>
                    </a:tc>
                    <a:tc>
                      <a:txBody>
                        <a:bodyPr/>
                        <a:lstStyle/>
                        <a:p>
                          <a:pPr algn="ctr"/>
                          <a:r>
                            <a:rPr lang="en-US" dirty="0" smtClean="0"/>
                            <a:t>64</a:t>
                          </a:r>
                          <a:endParaRPr lang="en-US" dirty="0"/>
                        </a:p>
                      </a:txBody>
                      <a:tcPr anchor="ctr"/>
                    </a:tc>
                    <a:tc>
                      <a:txBody>
                        <a:bodyPr/>
                        <a:lstStyle/>
                        <a:p>
                          <a:pPr algn="ctr"/>
                          <a:r>
                            <a:rPr lang="en-US" dirty="0" smtClean="0"/>
                            <a:t>Yes</a:t>
                          </a:r>
                          <a:endParaRPr lang="en-US" dirty="0"/>
                        </a:p>
                      </a:txBody>
                      <a:tcPr anchor="ctr"/>
                    </a:tc>
                    <a:tc>
                      <a:txBody>
                        <a:bodyPr/>
                        <a:lstStyle/>
                        <a:p>
                          <a:pPr algn="ctr"/>
                          <a:r>
                            <a:rPr lang="en-US" dirty="0" smtClean="0"/>
                            <a:t>Yes</a:t>
                          </a:r>
                          <a:endParaRPr lang="en-US" dirty="0"/>
                        </a:p>
                      </a:txBody>
                      <a:tcPr anchor="ctr"/>
                    </a:tc>
                    <a:tc>
                      <a:txBody>
                        <a:bodyPr/>
                        <a:lstStyle/>
                        <a:p>
                          <a:pPr algn="ctr"/>
                          <a:r>
                            <a:rPr lang="en-US" dirty="0" smtClean="0"/>
                            <a:t>25.6 %</a:t>
                          </a:r>
                          <a:endParaRPr lang="en-US" dirty="0"/>
                        </a:p>
                      </a:txBody>
                      <a:tcPr anchor="ctr"/>
                    </a:tc>
                    <a:tc>
                      <a:txBody>
                        <a:bodyPr/>
                        <a:lstStyle/>
                        <a:p>
                          <a:pPr marL="285750" indent="-285750" algn="l">
                            <a:buFont typeface="Arial" charset="0"/>
                            <a:buChar char="•"/>
                          </a:pPr>
                          <a:r>
                            <a:rPr lang="en-US" dirty="0" smtClean="0"/>
                            <a:t>Non-compositional language</a:t>
                          </a:r>
                        </a:p>
                        <a:p>
                          <a:pPr marL="285750" indent="-285750" algn="l">
                            <a:buFont typeface="Arial" charset="0"/>
                            <a:buChar char="•"/>
                          </a:pPr>
                          <a:r>
                            <a:rPr lang="en-US" dirty="0" smtClean="0"/>
                            <a:t>Q-bot</a:t>
                          </a:r>
                          <a:r>
                            <a:rPr lang="en-US" baseline="0" dirty="0" smtClean="0"/>
                            <a:t> insignificant</a:t>
                          </a:r>
                        </a:p>
                        <a:p>
                          <a:pPr marL="285750" indent="-285750" algn="l">
                            <a:buFont typeface="Arial" charset="0"/>
                            <a:buChar char="•"/>
                          </a:pPr>
                          <a:r>
                            <a:rPr lang="en-US" baseline="0" dirty="0" smtClean="0"/>
                            <a:t>Inconsistent A-bot grounding</a:t>
                          </a:r>
                        </a:p>
                        <a:p>
                          <a:pPr marL="285750" indent="-285750" algn="l">
                            <a:buFont typeface="Arial" charset="0"/>
                            <a:buChar char="•"/>
                          </a:pPr>
                          <a:r>
                            <a:rPr lang="en-US" baseline="0" dirty="0" smtClean="0"/>
                            <a:t>Poor generalization</a:t>
                          </a:r>
                          <a:endParaRPr lang="en-US" dirty="0"/>
                        </a:p>
                      </a:txBody>
                      <a:tcPr anchor="ctr"/>
                    </a:tc>
                  </a:tr>
                  <a:tr h="1189399">
                    <a:tc>
                      <a:txBody>
                        <a:bodyPr/>
                        <a:lstStyle/>
                        <a:p>
                          <a:pPr algn="l"/>
                          <a:r>
                            <a:rPr lang="en-US" dirty="0" smtClean="0"/>
                            <a:t>B. Attribute</a:t>
                          </a:r>
                          <a:endParaRPr lang="en-US" dirty="0"/>
                        </a:p>
                      </a:txBody>
                      <a:tcPr anchor="ctr"/>
                    </a:tc>
                    <a:tc>
                      <a:txBody>
                        <a:bodyPr/>
                        <a:lstStyle/>
                        <a:p>
                          <a:pPr algn="ctr"/>
                          <a:r>
                            <a:rPr lang="en-US" dirty="0" smtClean="0"/>
                            <a:t>3</a:t>
                          </a:r>
                          <a:endParaRPr lang="en-US" dirty="0"/>
                        </a:p>
                      </a:txBody>
                      <a:tcPr anchor="ctr"/>
                    </a:tc>
                    <a:tc>
                      <a:txBody>
                        <a:bodyPr/>
                        <a:lstStyle/>
                        <a:p>
                          <a:pPr algn="ctr"/>
                          <a:r>
                            <a:rPr lang="en-US" dirty="0" smtClean="0"/>
                            <a:t>12</a:t>
                          </a:r>
                          <a:endParaRPr lang="en-US" dirty="0"/>
                        </a:p>
                      </a:txBody>
                      <a:tcPr anchor="ctr"/>
                    </a:tc>
                    <a:tc>
                      <a:txBody>
                        <a:bodyPr/>
                        <a:lstStyle/>
                        <a:p>
                          <a:pPr algn="ctr"/>
                          <a:r>
                            <a:rPr lang="en-US" dirty="0" smtClean="0"/>
                            <a:t>Yes</a:t>
                          </a:r>
                          <a:endParaRPr lang="en-US" dirty="0"/>
                        </a:p>
                      </a:txBody>
                      <a:tcPr anchor="ctr"/>
                    </a:tc>
                    <a:tc>
                      <a:txBody>
                        <a:bodyPr/>
                        <a:lstStyle/>
                        <a:p>
                          <a:pPr algn="ctr"/>
                          <a:r>
                            <a:rPr lang="en-US" dirty="0" smtClean="0"/>
                            <a:t>Yes</a:t>
                          </a:r>
                          <a:endParaRPr lang="en-US" dirty="0"/>
                        </a:p>
                      </a:txBody>
                      <a:tcPr anchor="ctr"/>
                    </a:tc>
                    <a:tc>
                      <a:txBody>
                        <a:bodyPr/>
                        <a:lstStyle/>
                        <a:p>
                          <a:pPr algn="ctr"/>
                          <a:r>
                            <a:rPr lang="en-US" dirty="0" smtClean="0"/>
                            <a:t>38.5 %</a:t>
                          </a:r>
                          <a:endParaRPr lang="en-US" dirty="0"/>
                        </a:p>
                      </a:txBody>
                      <a:tcPr anchor="ctr"/>
                    </a:tc>
                    <a:tc>
                      <a:txBody>
                        <a:bodyPr/>
                        <a:lstStyle/>
                        <a:p>
                          <a:pPr marL="285750" indent="-285750" algn="l">
                            <a:buFont typeface="Arial" charset="0"/>
                            <a:buChar char="•"/>
                          </a:pPr>
                          <a:r>
                            <a:rPr lang="en-US" dirty="0" smtClean="0"/>
                            <a:t>Non-compositional language</a:t>
                          </a:r>
                        </a:p>
                        <a:p>
                          <a:pPr marL="285750" indent="-285750" algn="l">
                            <a:buFont typeface="Arial" charset="0"/>
                            <a:buChar char="•"/>
                          </a:pPr>
                          <a:r>
                            <a:rPr lang="en-US" dirty="0" smtClean="0"/>
                            <a:t>Q-bot</a:t>
                          </a:r>
                          <a:r>
                            <a:rPr lang="en-US" baseline="0" dirty="0" smtClean="0"/>
                            <a:t> uses one round to convey task</a:t>
                          </a:r>
                        </a:p>
                        <a:p>
                          <a:pPr marL="285750" indent="-285750" algn="l">
                            <a:buFont typeface="Arial" charset="0"/>
                            <a:buChar char="•"/>
                          </a:pPr>
                          <a:r>
                            <a:rPr lang="en-US" baseline="0" dirty="0" smtClean="0"/>
                            <a:t>Inconsistent A-bot grounding</a:t>
                          </a:r>
                        </a:p>
                        <a:p>
                          <a:pPr marL="285750" indent="-285750" algn="l">
                            <a:buFont typeface="Arial" charset="0"/>
                            <a:buChar char="•"/>
                          </a:pPr>
                          <a:r>
                            <a:rPr lang="en-US" baseline="0" dirty="0" smtClean="0"/>
                            <a:t>Poor generalization</a:t>
                          </a:r>
                          <a:endParaRPr lang="en-US" dirty="0" smtClean="0"/>
                        </a:p>
                      </a:txBody>
                      <a:tcPr anchor="ctr"/>
                    </a:tc>
                  </a:tr>
                  <a:tr h="1188720">
                    <a:tc>
                      <a:txBody>
                        <a:bodyPr/>
                        <a:lstStyle/>
                        <a:p>
                          <a:pPr algn="l"/>
                          <a:r>
                            <a:rPr lang="en-US" dirty="0" smtClean="0"/>
                            <a:t>C. Minimal</a:t>
                          </a:r>
                          <a:endParaRPr lang="en-US" dirty="0"/>
                        </a:p>
                      </a:txBody>
                      <a:tcPr anchor="ctr"/>
                    </a:tc>
                    <a:tc>
                      <a:txBody>
                        <a:bodyPr/>
                        <a:lstStyle/>
                        <a:p>
                          <a:pPr algn="ctr"/>
                          <a:r>
                            <a:rPr lang="en-US" dirty="0" smtClean="0"/>
                            <a:t>3</a:t>
                          </a:r>
                          <a:endParaRPr lang="en-US" dirty="0"/>
                        </a:p>
                      </a:txBody>
                      <a:tcPr anchor="ctr"/>
                    </a:tc>
                    <a:tc>
                      <a:txBody>
                        <a:bodyPr/>
                        <a:lstStyle/>
                        <a:p>
                          <a:pPr algn="ctr"/>
                          <a:r>
                            <a:rPr lang="en-US" dirty="0" smtClean="0"/>
                            <a:t>4</a:t>
                          </a:r>
                          <a:endParaRPr lang="en-US" dirty="0"/>
                        </a:p>
                      </a:txBody>
                      <a:tcPr anchor="ctr"/>
                    </a:tc>
                    <a:tc>
                      <a:txBody>
                        <a:bodyPr/>
                        <a:lstStyle/>
                        <a:p>
                          <a:pPr algn="ctr"/>
                          <a:r>
                            <a:rPr lang="en-US" dirty="0" smtClean="0"/>
                            <a:t>Yes</a:t>
                          </a:r>
                          <a:endParaRPr lang="en-US" dirty="0"/>
                        </a:p>
                      </a:txBody>
                      <a:tcPr anchor="ctr"/>
                    </a:tc>
                    <a:tc>
                      <a:txBody>
                        <a:bodyPr/>
                        <a:lstStyle/>
                        <a:p>
                          <a:pPr algn="ctr"/>
                          <a:r>
                            <a:rPr lang="en-US" dirty="0" smtClean="0"/>
                            <a:t>No</a:t>
                          </a:r>
                          <a:endParaRPr lang="en-US" dirty="0"/>
                        </a:p>
                      </a:txBody>
                      <a:tcPr anchor="ctr"/>
                    </a:tc>
                    <a:tc>
                      <a:txBody>
                        <a:bodyPr/>
                        <a:lstStyle/>
                        <a:p>
                          <a:pPr algn="ctr"/>
                          <a:r>
                            <a:rPr lang="en-US" dirty="0" smtClean="0"/>
                            <a:t>74.4 %</a:t>
                          </a:r>
                          <a:endParaRPr lang="en-US" dirty="0"/>
                        </a:p>
                      </a:txBody>
                      <a:tcPr anchor="ctr"/>
                    </a:tc>
                    <a:tc>
                      <a:txBody>
                        <a:bodyPr/>
                        <a:lstStyle/>
                        <a:p>
                          <a:pPr marL="285750" indent="-285750" algn="l">
                            <a:buFont typeface="Arial" charset="0"/>
                            <a:buChar char="•"/>
                          </a:pPr>
                          <a:r>
                            <a:rPr lang="en-US" dirty="0" smtClean="0"/>
                            <a:t>Compositional language</a:t>
                          </a:r>
                        </a:p>
                        <a:p>
                          <a:pPr marL="285750" indent="-285750" algn="l">
                            <a:buFont typeface="Arial" charset="0"/>
                            <a:buChar char="•"/>
                          </a:pPr>
                          <a:r>
                            <a:rPr lang="en-US" dirty="0" smtClean="0"/>
                            <a:t>Q-bot</a:t>
                          </a:r>
                          <a:r>
                            <a:rPr lang="en-US" baseline="0" dirty="0" smtClean="0"/>
                            <a:t> uses both rounds</a:t>
                          </a:r>
                        </a:p>
                        <a:p>
                          <a:pPr marL="285750" indent="-285750" algn="l">
                            <a:buFont typeface="Arial" charset="0"/>
                            <a:buChar char="•"/>
                          </a:pPr>
                          <a:r>
                            <a:rPr lang="en-US" baseline="0" dirty="0" smtClean="0"/>
                            <a:t>Consistent A-bot grounding</a:t>
                          </a:r>
                        </a:p>
                        <a:p>
                          <a:pPr marL="285750" indent="-285750" algn="l">
                            <a:buFont typeface="Arial" charset="0"/>
                            <a:buChar char="•"/>
                          </a:pPr>
                          <a:r>
                            <a:rPr lang="en-US" baseline="0" dirty="0" smtClean="0"/>
                            <a:t>Good generalization</a:t>
                          </a:r>
                          <a:endParaRPr lang="en-US" dirty="0" smtClean="0"/>
                        </a:p>
                      </a:txBody>
                      <a:tcPr anchor="ctr"/>
                    </a:tc>
                  </a:tr>
                </a:tbl>
              </a:graphicData>
            </a:graphic>
          </p:graphicFrame>
        </mc:Fallback>
      </mc:AlternateContent>
      <p:sp>
        <p:nvSpPr>
          <p:cNvPr id="3" name="Slide Number Placeholder 2"/>
          <p:cNvSpPr>
            <a:spLocks noGrp="1"/>
          </p:cNvSpPr>
          <p:nvPr>
            <p:ph type="sldNum" sz="quarter" idx="12"/>
          </p:nvPr>
        </p:nvSpPr>
        <p:spPr/>
        <p:txBody>
          <a:bodyPr/>
          <a:lstStyle/>
          <a:p>
            <a:fld id="{D0D985FA-5D92-E147-8FF9-37C5E2797F8D}" type="slidenum">
              <a:rPr lang="en-US" smtClean="0"/>
              <a:t>91</a:t>
            </a:fld>
            <a:endParaRPr lang="en-US"/>
          </a:p>
        </p:txBody>
      </p:sp>
    </p:spTree>
    <p:extLst>
      <p:ext uri="{BB962C8B-B14F-4D97-AF65-F5344CB8AC3E}">
        <p14:creationId xmlns:p14="http://schemas.microsoft.com/office/powerpoint/2010/main" val="107992589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4" name="Slide Number Placeholder 3"/>
          <p:cNvSpPr>
            <a:spLocks noGrp="1"/>
          </p:cNvSpPr>
          <p:nvPr>
            <p:ph type="sldNum" sz="quarter" idx="12"/>
          </p:nvPr>
        </p:nvSpPr>
        <p:spPr/>
        <p:txBody>
          <a:bodyPr/>
          <a:lstStyle/>
          <a:p>
            <a:fld id="{9A0204A8-AFB4-894B-B7A1-210E55B1E886}" type="slidenum">
              <a:rPr lang="en-US" smtClean="0"/>
              <a:t>92</a:t>
            </a:fld>
            <a:endParaRPr lang="en-US" dirty="0"/>
          </a:p>
        </p:txBody>
      </p:sp>
      <p:grpSp>
        <p:nvGrpSpPr>
          <p:cNvPr id="13" name="Group 12"/>
          <p:cNvGrpSpPr/>
          <p:nvPr/>
        </p:nvGrpSpPr>
        <p:grpSpPr>
          <a:xfrm>
            <a:off x="457200" y="943336"/>
            <a:ext cx="8229600" cy="1188720"/>
            <a:chOff x="457200" y="1171936"/>
            <a:chExt cx="8229600" cy="1188720"/>
          </a:xfrm>
        </p:grpSpPr>
        <p:sp>
          <p:nvSpPr>
            <p:cNvPr id="6" name="Rounded Rectangle 5"/>
            <p:cNvSpPr/>
            <p:nvPr/>
          </p:nvSpPr>
          <p:spPr bwMode="auto">
            <a:xfrm>
              <a:off x="457200" y="1171936"/>
              <a:ext cx="8229600" cy="1188720"/>
            </a:xfrm>
            <a:prstGeom prst="roundRect">
              <a:avLst>
                <a:gd name="adj" fmla="val 26301"/>
              </a:avLst>
            </a:prstGeom>
            <a:solidFill>
              <a:schemeClr val="bg1">
                <a:lumMod val="95000"/>
              </a:schemeClr>
            </a:solidFill>
            <a:ln w="12700"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Rectangle 6"/>
            <p:cNvSpPr/>
            <p:nvPr/>
          </p:nvSpPr>
          <p:spPr>
            <a:xfrm>
              <a:off x="533400" y="1378803"/>
              <a:ext cx="8062746" cy="830997"/>
            </a:xfrm>
            <a:prstGeom prst="rect">
              <a:avLst/>
            </a:prstGeom>
          </p:spPr>
          <p:txBody>
            <a:bodyPr wrap="square">
              <a:spAutoFit/>
            </a:bodyPr>
            <a:lstStyle/>
            <a:p>
              <a:pPr algn="l"/>
              <a:r>
                <a:rPr lang="en-US" sz="2400" dirty="0"/>
                <a:t>Object-Proposal </a:t>
              </a:r>
              <a:r>
                <a:rPr lang="en-US" sz="2400" dirty="0" smtClean="0"/>
                <a:t>Evaluation </a:t>
              </a:r>
              <a:br>
                <a:rPr lang="en-US" sz="2400" dirty="0" smtClean="0"/>
              </a:br>
              <a:r>
                <a:rPr lang="en-US" sz="2400" dirty="0" smtClean="0"/>
                <a:t>Protocol </a:t>
              </a:r>
              <a:r>
                <a:rPr lang="en-US" sz="2400" dirty="0"/>
                <a:t>is ‘Gameable</a:t>
              </a:r>
              <a:r>
                <a:rPr lang="en-US" sz="2400" dirty="0" smtClean="0"/>
                <a:t>’ </a:t>
              </a:r>
              <a:r>
                <a:rPr lang="en-US" sz="2000" dirty="0" smtClean="0"/>
                <a:t>[CVPR ‘16]</a:t>
              </a:r>
              <a:endParaRPr lang="en-US" sz="2000" dirty="0"/>
            </a:p>
          </p:txBody>
        </p:sp>
        <p:pic>
          <p:nvPicPr>
            <p:cNvPr id="18" name="Picture 17"/>
            <p:cNvPicPr>
              <a:picLocks noChangeAspect="1"/>
            </p:cNvPicPr>
            <p:nvPr/>
          </p:nvPicPr>
          <p:blipFill>
            <a:blip r:embed="rId3"/>
            <a:stretch>
              <a:fillRect/>
            </a:stretch>
          </p:blipFill>
          <p:spPr>
            <a:xfrm>
              <a:off x="6880161" y="1309096"/>
              <a:ext cx="1584665" cy="914400"/>
            </a:xfrm>
            <a:prstGeom prst="rect">
              <a:avLst/>
            </a:prstGeom>
          </p:spPr>
        </p:pic>
      </p:grpSp>
      <p:grpSp>
        <p:nvGrpSpPr>
          <p:cNvPr id="8" name="Group 7"/>
          <p:cNvGrpSpPr/>
          <p:nvPr/>
        </p:nvGrpSpPr>
        <p:grpSpPr>
          <a:xfrm>
            <a:off x="457200" y="3657600"/>
            <a:ext cx="8229600" cy="1188720"/>
            <a:chOff x="457200" y="4202258"/>
            <a:chExt cx="8229600" cy="1188720"/>
          </a:xfrm>
        </p:grpSpPr>
        <p:sp>
          <p:nvSpPr>
            <p:cNvPr id="29" name="Rounded Rectangle 28"/>
            <p:cNvSpPr/>
            <p:nvPr/>
          </p:nvSpPr>
          <p:spPr bwMode="auto">
            <a:xfrm>
              <a:off x="457200" y="4202258"/>
              <a:ext cx="8229600" cy="1188720"/>
            </a:xfrm>
            <a:prstGeom prst="roundRect">
              <a:avLst>
                <a:gd name="adj" fmla="val 26301"/>
              </a:avLst>
            </a:prstGeom>
            <a:solidFill>
              <a:schemeClr val="bg1">
                <a:lumMod val="95000"/>
              </a:schemeClr>
            </a:solidFill>
            <a:ln w="12700"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0" name="Rectangle 29"/>
            <p:cNvSpPr/>
            <p:nvPr/>
          </p:nvSpPr>
          <p:spPr>
            <a:xfrm>
              <a:off x="533400" y="4389903"/>
              <a:ext cx="8062745" cy="830997"/>
            </a:xfrm>
            <a:prstGeom prst="rect">
              <a:avLst/>
            </a:prstGeom>
          </p:spPr>
          <p:txBody>
            <a:bodyPr wrap="square">
              <a:spAutoFit/>
            </a:bodyPr>
            <a:lstStyle/>
            <a:p>
              <a:pPr algn="l"/>
              <a:r>
                <a:rPr lang="en-US" sz="2400" dirty="0"/>
                <a:t>Natural Language Does Not Emerge </a:t>
              </a:r>
              <a:r>
                <a:rPr lang="en-US" sz="2400" dirty="0" smtClean="0"/>
                <a:t/>
              </a:r>
              <a:br>
                <a:rPr lang="en-US" sz="2400" dirty="0" smtClean="0"/>
              </a:br>
              <a:r>
                <a:rPr lang="en-US" sz="2400" dirty="0" smtClean="0"/>
                <a:t>‘Naturally’ </a:t>
              </a:r>
              <a:r>
                <a:rPr lang="en-US" sz="2400" dirty="0"/>
                <a:t>in Multi-Agent </a:t>
              </a:r>
              <a:r>
                <a:rPr lang="en-US" sz="2400" dirty="0" smtClean="0"/>
                <a:t>Dialog </a:t>
              </a:r>
              <a:r>
                <a:rPr lang="en-US" sz="2000" dirty="0" smtClean="0"/>
                <a:t>[EMNLP ‘17]</a:t>
              </a:r>
              <a:endParaRPr lang="en-US" sz="2000" dirty="0"/>
            </a:p>
          </p:txBody>
        </p:sp>
        <p:pic>
          <p:nvPicPr>
            <p:cNvPr id="33" name="Picture 32"/>
            <p:cNvPicPr>
              <a:picLocks noChangeAspect="1"/>
            </p:cNvPicPr>
            <p:nvPr/>
          </p:nvPicPr>
          <p:blipFill>
            <a:blip r:embed="rId4"/>
            <a:stretch>
              <a:fillRect/>
            </a:stretch>
          </p:blipFill>
          <p:spPr>
            <a:xfrm>
              <a:off x="6483626" y="4348201"/>
              <a:ext cx="1981200" cy="914400"/>
            </a:xfrm>
            <a:prstGeom prst="rect">
              <a:avLst/>
            </a:prstGeom>
          </p:spPr>
        </p:pic>
      </p:grpSp>
      <p:grpSp>
        <p:nvGrpSpPr>
          <p:cNvPr id="5" name="Group 4"/>
          <p:cNvGrpSpPr/>
          <p:nvPr/>
        </p:nvGrpSpPr>
        <p:grpSpPr>
          <a:xfrm>
            <a:off x="457200" y="2276829"/>
            <a:ext cx="8229600" cy="1228371"/>
            <a:chOff x="457200" y="2638958"/>
            <a:chExt cx="8229600" cy="1228371"/>
          </a:xfrm>
        </p:grpSpPr>
        <p:sp>
          <p:nvSpPr>
            <p:cNvPr id="19" name="Rounded Rectangle 18"/>
            <p:cNvSpPr/>
            <p:nvPr/>
          </p:nvSpPr>
          <p:spPr bwMode="auto">
            <a:xfrm>
              <a:off x="457200" y="2638958"/>
              <a:ext cx="8229600" cy="1188720"/>
            </a:xfrm>
            <a:prstGeom prst="roundRect">
              <a:avLst>
                <a:gd name="adj" fmla="val 26301"/>
              </a:avLst>
            </a:prstGeom>
            <a:solidFill>
              <a:schemeClr val="bg1">
                <a:lumMod val="95000"/>
              </a:schemeClr>
            </a:solidFill>
            <a:ln w="12700"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2" name="Rectangle 21"/>
            <p:cNvSpPr/>
            <p:nvPr/>
          </p:nvSpPr>
          <p:spPr>
            <a:xfrm>
              <a:off x="533400" y="2667000"/>
              <a:ext cx="8062745" cy="1200329"/>
            </a:xfrm>
            <a:prstGeom prst="rect">
              <a:avLst/>
            </a:prstGeom>
          </p:spPr>
          <p:txBody>
            <a:bodyPr wrap="square">
              <a:spAutoFit/>
            </a:bodyPr>
            <a:lstStyle/>
            <a:p>
              <a:pPr algn="l"/>
              <a:r>
                <a:rPr lang="en-US" sz="2400" dirty="0"/>
                <a:t>Human Attention in </a:t>
              </a:r>
              <a:r>
                <a:rPr lang="en-US" sz="2400" dirty="0" smtClean="0"/>
                <a:t>VQA: </a:t>
              </a:r>
              <a:br>
                <a:rPr lang="en-US" sz="2400" dirty="0" smtClean="0"/>
              </a:br>
              <a:r>
                <a:rPr lang="en-US" sz="2400" dirty="0" smtClean="0"/>
                <a:t>Do </a:t>
              </a:r>
              <a:r>
                <a:rPr lang="en-US" sz="2400" dirty="0"/>
                <a:t>Humans and </a:t>
              </a:r>
              <a:r>
                <a:rPr lang="en-US" sz="2400" dirty="0" smtClean="0"/>
                <a:t>Deep </a:t>
              </a:r>
              <a:r>
                <a:rPr lang="en-US" sz="2400" dirty="0"/>
                <a:t>Networks </a:t>
              </a:r>
              <a:r>
                <a:rPr lang="en-US" sz="2400" dirty="0" smtClean="0"/>
                <a:t/>
              </a:r>
              <a:br>
                <a:rPr lang="en-US" sz="2400" dirty="0" smtClean="0"/>
              </a:br>
              <a:r>
                <a:rPr lang="en-US" sz="2400" dirty="0" smtClean="0"/>
                <a:t>Look </a:t>
              </a:r>
              <a:r>
                <a:rPr lang="en-US" sz="2400" dirty="0"/>
                <a:t>at </a:t>
              </a:r>
              <a:r>
                <a:rPr lang="en-US" sz="2400" dirty="0" smtClean="0"/>
                <a:t>the Same </a:t>
              </a:r>
              <a:r>
                <a:rPr lang="en-US" sz="2400" dirty="0"/>
                <a:t>Regions? </a:t>
              </a:r>
              <a:r>
                <a:rPr lang="en-US" sz="2000" dirty="0" smtClean="0"/>
                <a:t>[EMNLP ‘16]</a:t>
              </a:r>
              <a:endParaRPr lang="en-US" sz="20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2673" y="2776118"/>
              <a:ext cx="1212153" cy="914400"/>
            </a:xfrm>
            <a:prstGeom prst="rect">
              <a:avLst/>
            </a:prstGeom>
          </p:spPr>
        </p:pic>
      </p:grpSp>
      <p:grpSp>
        <p:nvGrpSpPr>
          <p:cNvPr id="16" name="Group 15"/>
          <p:cNvGrpSpPr/>
          <p:nvPr/>
        </p:nvGrpSpPr>
        <p:grpSpPr>
          <a:xfrm>
            <a:off x="457200" y="5029200"/>
            <a:ext cx="8229600" cy="1188720"/>
            <a:chOff x="457200" y="5516880"/>
            <a:chExt cx="8229600" cy="1188720"/>
          </a:xfrm>
        </p:grpSpPr>
        <p:sp>
          <p:nvSpPr>
            <p:cNvPr id="34" name="Rounded Rectangle 33"/>
            <p:cNvSpPr/>
            <p:nvPr/>
          </p:nvSpPr>
          <p:spPr bwMode="auto">
            <a:xfrm>
              <a:off x="457200" y="5516880"/>
              <a:ext cx="8229600" cy="1188720"/>
            </a:xfrm>
            <a:prstGeom prst="roundRect">
              <a:avLst>
                <a:gd name="adj" fmla="val 26301"/>
              </a:avLst>
            </a:prstGeom>
            <a:solidFill>
              <a:schemeClr val="bg1">
                <a:lumMod val="95000"/>
              </a:schemeClr>
            </a:solidFill>
            <a:ln w="12700"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5" name="Rectangle 34"/>
            <p:cNvSpPr/>
            <p:nvPr/>
          </p:nvSpPr>
          <p:spPr>
            <a:xfrm>
              <a:off x="533400" y="5862935"/>
              <a:ext cx="8062745" cy="461665"/>
            </a:xfrm>
            <a:prstGeom prst="rect">
              <a:avLst/>
            </a:prstGeom>
          </p:spPr>
          <p:txBody>
            <a:bodyPr wrap="square">
              <a:spAutoFit/>
            </a:bodyPr>
            <a:lstStyle/>
            <a:p>
              <a:pPr algn="l"/>
              <a:r>
                <a:rPr lang="en-US" sz="2400" dirty="0" smtClean="0"/>
                <a:t>Rant about Vision vs NLP reviewing!</a:t>
              </a:r>
              <a:endParaRPr lang="en-US" sz="2000" dirty="0"/>
            </a:p>
          </p:txBody>
        </p:sp>
        <p:pic>
          <p:nvPicPr>
            <p:cNvPr id="2050" name="Picture 2" descr="mage result for ra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1652" y="5654040"/>
              <a:ext cx="1776548"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ounded Rectangle 19"/>
          <p:cNvSpPr/>
          <p:nvPr/>
        </p:nvSpPr>
        <p:spPr bwMode="auto">
          <a:xfrm>
            <a:off x="457200" y="3688080"/>
            <a:ext cx="8229600" cy="1188720"/>
          </a:xfrm>
          <a:prstGeom prst="roundRect">
            <a:avLst>
              <a:gd name="adj" fmla="val 26301"/>
            </a:avLst>
          </a:prstGeom>
          <a:noFill/>
          <a:ln w="762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0" name="Footer Placeholder 3"/>
          <p:cNvSpPr>
            <a:spLocks noGrp="1"/>
          </p:cNvSpPr>
          <p:nvPr>
            <p:ph type="ftr" sz="quarter" idx="11"/>
          </p:nvPr>
        </p:nvSpPr>
        <p:spPr>
          <a:xfrm>
            <a:off x="152400" y="6400800"/>
            <a:ext cx="2895600" cy="457200"/>
          </a:xfrm>
        </p:spPr>
        <p:txBody>
          <a:bodyPr/>
          <a:lstStyle/>
          <a:p>
            <a:pPr>
              <a:defRPr/>
            </a:pPr>
            <a:r>
              <a:rPr lang="en-US" smtClean="0"/>
              <a:t>(C) Dhruv Batra </a:t>
            </a:r>
            <a:endParaRPr lang="en-US" dirty="0"/>
          </a:p>
        </p:txBody>
      </p:sp>
    </p:spTree>
    <p:extLst>
      <p:ext uri="{BB962C8B-B14F-4D97-AF65-F5344CB8AC3E}">
        <p14:creationId xmlns:p14="http://schemas.microsoft.com/office/powerpoint/2010/main" val="175194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0 4.44444E-6 L 0 0.19791 " pathEditMode="relative" rAng="0" ptsTypes="AA">
                                      <p:cBhvr>
                                        <p:cTn id="6" dur="1000" fill="hold"/>
                                        <p:tgtEl>
                                          <p:spTgt spid="20"/>
                                        </p:tgtEl>
                                        <p:attrNameLst>
                                          <p:attrName>ppt_x</p:attrName>
                                          <p:attrName>ppt_y</p:attrName>
                                        </p:attrNameLst>
                                      </p:cBhvr>
                                      <p:rCtr x="0" y="98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38200"/>
            <a:ext cx="9144000" cy="1143000"/>
          </a:xfrm>
        </p:spPr>
        <p:txBody>
          <a:bodyPr>
            <a:normAutofit fontScale="90000"/>
          </a:bodyPr>
          <a:lstStyle/>
          <a:p>
            <a:r>
              <a:rPr lang="en-US" dirty="0"/>
              <a:t>Object-Proposal Evaluation</a:t>
            </a:r>
            <a:br>
              <a:rPr lang="en-US" dirty="0"/>
            </a:br>
            <a:r>
              <a:rPr lang="en-US" dirty="0"/>
              <a:t>Protocol is ‘Gameable</a:t>
            </a:r>
            <a:r>
              <a:rPr lang="en-US" dirty="0" smtClean="0"/>
              <a:t>’ </a:t>
            </a:r>
            <a:br>
              <a:rPr lang="en-US" dirty="0" smtClean="0"/>
            </a:br>
            <a:r>
              <a:rPr lang="en-US" sz="2700" dirty="0" smtClean="0"/>
              <a:t>[CVPR ‘16]</a:t>
            </a:r>
            <a:endParaRPr lang="en-US" sz="2700" dirty="0"/>
          </a:p>
        </p:txBody>
      </p:sp>
      <p:sp>
        <p:nvSpPr>
          <p:cNvPr id="13" name="Subtitle 22"/>
          <p:cNvSpPr>
            <a:spLocks noGrp="1"/>
          </p:cNvSpPr>
          <p:nvPr>
            <p:ph type="subTitle" idx="1"/>
          </p:nvPr>
        </p:nvSpPr>
        <p:spPr>
          <a:xfrm>
            <a:off x="304800" y="5178273"/>
            <a:ext cx="2318574" cy="380854"/>
          </a:xfrm>
        </p:spPr>
        <p:txBody>
          <a:bodyPr anchor="ctr" anchorCtr="0">
            <a:noAutofit/>
          </a:bodyPr>
          <a:lstStyle/>
          <a:p>
            <a:pPr lvl="0" algn="ctr">
              <a:buClr>
                <a:srgbClr val="7B0C00"/>
              </a:buClr>
            </a:pPr>
            <a:r>
              <a:rPr lang="en-US" sz="2000" cap="none" spc="0" dirty="0">
                <a:solidFill>
                  <a:srgbClr val="000000">
                    <a:lumMod val="75000"/>
                    <a:lumOff val="25000"/>
                  </a:srgbClr>
                </a:solidFill>
                <a:cs typeface="Calibri Light"/>
              </a:rPr>
              <a:t>Neelima </a:t>
            </a:r>
            <a:r>
              <a:rPr lang="en-US" sz="2000" cap="none" spc="0" dirty="0" err="1" smtClean="0">
                <a:solidFill>
                  <a:srgbClr val="000000">
                    <a:lumMod val="75000"/>
                    <a:lumOff val="25000"/>
                  </a:srgbClr>
                </a:solidFill>
                <a:cs typeface="Calibri Light"/>
              </a:rPr>
              <a:t>Chavali</a:t>
            </a:r>
            <a:r>
              <a:rPr lang="en-US" sz="2000" cap="none" spc="0" dirty="0" smtClean="0">
                <a:solidFill>
                  <a:srgbClr val="000000">
                    <a:lumMod val="75000"/>
                    <a:lumOff val="25000"/>
                  </a:srgbClr>
                </a:solidFill>
                <a:cs typeface="Calibri Light"/>
              </a:rPr>
              <a:t>*</a:t>
            </a:r>
            <a:endParaRPr lang="en-US" sz="2000" cap="none" spc="0" dirty="0">
              <a:solidFill>
                <a:srgbClr val="000000">
                  <a:lumMod val="75000"/>
                  <a:lumOff val="25000"/>
                </a:srgbClr>
              </a:solidFill>
              <a:cs typeface="Calibri Light"/>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687" y="3336112"/>
            <a:ext cx="1828800" cy="18288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3844" y="3352800"/>
            <a:ext cx="1828800" cy="18288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3489" y="3352800"/>
            <a:ext cx="1828800" cy="1828800"/>
          </a:xfrm>
          <a:prstGeom prst="rect">
            <a:avLst/>
          </a:prstGeom>
        </p:spPr>
      </p:pic>
      <p:pic>
        <p:nvPicPr>
          <p:cNvPr id="17" name="Picture 16" descr="dhruv_batra_crop_squar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8982" y="3336112"/>
            <a:ext cx="1795789" cy="1828800"/>
          </a:xfrm>
          <a:prstGeom prst="rect">
            <a:avLst/>
          </a:prstGeom>
        </p:spPr>
      </p:pic>
      <p:sp>
        <p:nvSpPr>
          <p:cNvPr id="18" name="Subtitle 22"/>
          <p:cNvSpPr txBox="1">
            <a:spLocks/>
          </p:cNvSpPr>
          <p:nvPr/>
        </p:nvSpPr>
        <p:spPr>
          <a:xfrm>
            <a:off x="2570714" y="5174800"/>
            <a:ext cx="2015062" cy="384327"/>
          </a:xfrm>
          <a:prstGeom prst="rect">
            <a:avLst/>
          </a:prstGeom>
        </p:spPr>
        <p:txBody>
          <a:bodyPr vert="horz" lIns="68580" tIns="34290" rIns="68580" bIns="34290" rtlCol="0" anchor="ctr" anchorCtr="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buClr>
                <a:srgbClr val="7B0C00"/>
              </a:buClr>
            </a:pPr>
            <a:r>
              <a:rPr lang="en-US" sz="2000" cap="none" spc="0" dirty="0">
                <a:solidFill>
                  <a:srgbClr val="000000">
                    <a:lumMod val="75000"/>
                    <a:lumOff val="25000"/>
                  </a:srgbClr>
                </a:solidFill>
                <a:latin typeface="+mn-lt"/>
                <a:cs typeface="Calibri Light"/>
              </a:rPr>
              <a:t>Harsh </a:t>
            </a:r>
            <a:r>
              <a:rPr lang="en-US" sz="2000" cap="none" spc="0" dirty="0" smtClean="0">
                <a:solidFill>
                  <a:srgbClr val="000000">
                    <a:lumMod val="75000"/>
                    <a:lumOff val="25000"/>
                  </a:srgbClr>
                </a:solidFill>
                <a:latin typeface="+mn-lt"/>
                <a:cs typeface="Calibri Light"/>
              </a:rPr>
              <a:t>Agrawal*</a:t>
            </a:r>
            <a:endParaRPr lang="en-US" sz="2000" cap="none" spc="0" dirty="0">
              <a:solidFill>
                <a:srgbClr val="000000">
                  <a:lumMod val="75000"/>
                  <a:lumOff val="25000"/>
                </a:srgbClr>
              </a:solidFill>
              <a:latin typeface="+mn-lt"/>
              <a:cs typeface="Calibri Light"/>
            </a:endParaRPr>
          </a:p>
        </p:txBody>
      </p:sp>
      <p:sp>
        <p:nvSpPr>
          <p:cNvPr id="20" name="Subtitle 22"/>
          <p:cNvSpPr txBox="1">
            <a:spLocks/>
          </p:cNvSpPr>
          <p:nvPr/>
        </p:nvSpPr>
        <p:spPr>
          <a:xfrm>
            <a:off x="4520628" y="5167611"/>
            <a:ext cx="2374522" cy="384327"/>
          </a:xfrm>
          <a:prstGeom prst="rect">
            <a:avLst/>
          </a:prstGeom>
        </p:spPr>
        <p:txBody>
          <a:bodyPr vert="horz" lIns="68580" tIns="34290" rIns="68580" bIns="34290" rtlCol="0" anchor="ctr" anchorCtr="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buClr>
                <a:srgbClr val="7B0C00"/>
              </a:buClr>
            </a:pPr>
            <a:r>
              <a:rPr lang="en-US" sz="2000" cap="none" spc="0" dirty="0">
                <a:solidFill>
                  <a:srgbClr val="000000">
                    <a:lumMod val="75000"/>
                    <a:lumOff val="25000"/>
                  </a:srgbClr>
                </a:solidFill>
                <a:latin typeface="+mn-lt"/>
                <a:cs typeface="Calibri Light"/>
              </a:rPr>
              <a:t>Aroma </a:t>
            </a:r>
            <a:r>
              <a:rPr lang="en-US" sz="2000" cap="none" spc="0" dirty="0" err="1">
                <a:solidFill>
                  <a:srgbClr val="000000">
                    <a:lumMod val="75000"/>
                    <a:lumOff val="25000"/>
                  </a:srgbClr>
                </a:solidFill>
                <a:latin typeface="+mn-lt"/>
                <a:cs typeface="Calibri Light"/>
              </a:rPr>
              <a:t>Mahendru</a:t>
            </a:r>
            <a:r>
              <a:rPr lang="en-US" sz="2000" cap="none" spc="0" dirty="0">
                <a:solidFill>
                  <a:srgbClr val="000000">
                    <a:lumMod val="75000"/>
                    <a:lumOff val="25000"/>
                  </a:srgbClr>
                </a:solidFill>
                <a:latin typeface="+mn-lt"/>
                <a:cs typeface="Calibri Light"/>
              </a:rPr>
              <a:t>*</a:t>
            </a:r>
          </a:p>
        </p:txBody>
      </p:sp>
      <p:sp>
        <p:nvSpPr>
          <p:cNvPr id="21" name="Subtitle 22"/>
          <p:cNvSpPr txBox="1">
            <a:spLocks/>
          </p:cNvSpPr>
          <p:nvPr/>
        </p:nvSpPr>
        <p:spPr>
          <a:xfrm>
            <a:off x="6878983" y="5178273"/>
            <a:ext cx="1795788" cy="384327"/>
          </a:xfrm>
          <a:prstGeom prst="rect">
            <a:avLst/>
          </a:prstGeom>
        </p:spPr>
        <p:txBody>
          <a:bodyPr vert="horz" lIns="68580" tIns="34290" rIns="68580" bIns="34290" rtlCol="0" anchor="ctr" anchorCtr="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buClr>
                <a:srgbClr val="7B0C00"/>
              </a:buClr>
            </a:pPr>
            <a:r>
              <a:rPr lang="en-US" sz="2000" cap="none" spc="0" dirty="0">
                <a:solidFill>
                  <a:srgbClr val="000000">
                    <a:lumMod val="75000"/>
                    <a:lumOff val="25000"/>
                  </a:srgbClr>
                </a:solidFill>
                <a:latin typeface="+mn-lt"/>
                <a:cs typeface="Calibri Light"/>
              </a:rPr>
              <a:t>Dhruv Batra</a:t>
            </a:r>
          </a:p>
        </p:txBody>
      </p:sp>
    </p:spTree>
    <p:extLst>
      <p:ext uri="{BB962C8B-B14F-4D97-AF65-F5344CB8AC3E}">
        <p14:creationId xmlns:p14="http://schemas.microsoft.com/office/powerpoint/2010/main" val="95599437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Rejected from ICCV 2015</a:t>
            </a:r>
            <a:endParaRPr lang="en-US" dirty="0"/>
          </a:p>
        </p:txBody>
      </p:sp>
      <p:sp>
        <p:nvSpPr>
          <p:cNvPr id="3" name="Content Placeholder 2"/>
          <p:cNvSpPr>
            <a:spLocks noGrp="1"/>
          </p:cNvSpPr>
          <p:nvPr>
            <p:ph idx="1"/>
          </p:nvPr>
        </p:nvSpPr>
        <p:spPr>
          <a:xfrm>
            <a:off x="685800" y="1143000"/>
            <a:ext cx="8305800" cy="5257800"/>
          </a:xfrm>
        </p:spPr>
        <p:txBody>
          <a:bodyPr/>
          <a:lstStyle/>
          <a:p>
            <a:r>
              <a:rPr lang="en-US" dirty="0" smtClean="0"/>
              <a:t>Weak Reject, Weak Reject, Strong Reject</a:t>
            </a:r>
          </a:p>
          <a:p>
            <a:endParaRPr lang="en-US" dirty="0"/>
          </a:p>
          <a:p>
            <a:r>
              <a:rPr lang="en-US" dirty="0" smtClean="0"/>
              <a:t>R1: Strengths:</a:t>
            </a:r>
          </a:p>
          <a:p>
            <a:pPr lvl="1"/>
            <a:r>
              <a:rPr lang="en-US" i="1" dirty="0" smtClean="0"/>
              <a:t>The </a:t>
            </a:r>
            <a:r>
              <a:rPr lang="en-US" i="1" dirty="0"/>
              <a:t>authors convincingly show that object proposal generation is indeed "gameable</a:t>
            </a:r>
            <a:r>
              <a:rPr lang="en-US" i="1" dirty="0" smtClean="0"/>
              <a:t>".</a:t>
            </a:r>
          </a:p>
          <a:p>
            <a:pPr lvl="1"/>
            <a:r>
              <a:rPr lang="en-US" i="1" dirty="0" smtClean="0"/>
              <a:t>The </a:t>
            </a:r>
            <a:r>
              <a:rPr lang="en-US" i="1" dirty="0"/>
              <a:t>paper warns for dataset biases, which is an important </a:t>
            </a:r>
            <a:r>
              <a:rPr lang="en-US" i="1" dirty="0" smtClean="0"/>
              <a:t>issue.</a:t>
            </a:r>
          </a:p>
          <a:p>
            <a:pPr lvl="1"/>
            <a:r>
              <a:rPr lang="en-US" i="1" dirty="0" smtClean="0"/>
              <a:t>The </a:t>
            </a:r>
            <a:r>
              <a:rPr lang="en-US" i="1" dirty="0"/>
              <a:t>authors introduce an improved version of the fully annotated Pascal Context dataset [41] by providing instance-level annotations. </a:t>
            </a:r>
          </a:p>
          <a:p>
            <a:pPr lvl="1"/>
            <a:r>
              <a:rPr lang="en-US" i="1" dirty="0" smtClean="0"/>
              <a:t>The </a:t>
            </a:r>
            <a:r>
              <a:rPr lang="en-US" i="1" dirty="0"/>
              <a:t>paper is well </a:t>
            </a:r>
            <a:r>
              <a:rPr lang="en-US" i="1" dirty="0" smtClean="0"/>
              <a:t>written.</a:t>
            </a:r>
          </a:p>
          <a:p>
            <a:pPr lvl="1"/>
            <a:r>
              <a:rPr lang="en-US" i="1" dirty="0" smtClean="0"/>
              <a:t>The </a:t>
            </a:r>
            <a:r>
              <a:rPr lang="en-US" i="1" dirty="0"/>
              <a:t>authors release software which allows comparison of object proposal </a:t>
            </a:r>
            <a:r>
              <a:rPr lang="en-US" i="1" dirty="0" smtClean="0"/>
              <a:t>methods.</a:t>
            </a:r>
          </a:p>
          <a:p>
            <a:pPr lvl="1"/>
            <a:r>
              <a:rPr lang="en-US" i="1" dirty="0" smtClean="0"/>
              <a:t>The </a:t>
            </a:r>
            <a:r>
              <a:rPr lang="en-US" i="1" dirty="0"/>
              <a:t>main object proposal methods are </a:t>
            </a:r>
            <a:r>
              <a:rPr lang="en-US" i="1" dirty="0" smtClean="0"/>
              <a:t>compared.</a:t>
            </a:r>
          </a:p>
          <a:p>
            <a:pPr lvl="1"/>
            <a:r>
              <a:rPr lang="en-US" i="1" dirty="0" smtClean="0"/>
              <a:t>Three </a:t>
            </a:r>
            <a:r>
              <a:rPr lang="en-US" i="1" dirty="0"/>
              <a:t>different datasets are used with quite a variety of different object classes. </a:t>
            </a:r>
          </a:p>
          <a:p>
            <a:pPr lvl="1"/>
            <a:endParaRPr lang="en-US" dirty="0" smtClean="0"/>
          </a:p>
          <a:p>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94</a:t>
            </a:fld>
            <a:endParaRPr lang="en-US"/>
          </a:p>
        </p:txBody>
      </p:sp>
    </p:spTree>
    <p:extLst>
      <p:ext uri="{BB962C8B-B14F-4D97-AF65-F5344CB8AC3E}">
        <p14:creationId xmlns:p14="http://schemas.microsoft.com/office/powerpoint/2010/main" val="147272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Rejected from ICCV 2015</a:t>
            </a:r>
            <a:endParaRPr lang="en-US" dirty="0"/>
          </a:p>
        </p:txBody>
      </p:sp>
      <p:sp>
        <p:nvSpPr>
          <p:cNvPr id="3" name="Content Placeholder 2"/>
          <p:cNvSpPr>
            <a:spLocks noGrp="1"/>
          </p:cNvSpPr>
          <p:nvPr>
            <p:ph idx="1"/>
          </p:nvPr>
        </p:nvSpPr>
        <p:spPr>
          <a:xfrm>
            <a:off x="685800" y="1143000"/>
            <a:ext cx="8305800" cy="5257800"/>
          </a:xfrm>
        </p:spPr>
        <p:txBody>
          <a:bodyPr/>
          <a:lstStyle/>
          <a:p>
            <a:r>
              <a:rPr lang="en-US" dirty="0" smtClean="0"/>
              <a:t>Weak Reject, Weak Reject, Strong Reject</a:t>
            </a:r>
          </a:p>
          <a:p>
            <a:endParaRPr lang="en-US" dirty="0"/>
          </a:p>
          <a:p>
            <a:r>
              <a:rPr lang="en-US" dirty="0" smtClean="0"/>
              <a:t>R1: Weaknesses:</a:t>
            </a:r>
          </a:p>
          <a:p>
            <a:pPr lvl="1"/>
            <a:r>
              <a:rPr lang="en-US" i="1" dirty="0" smtClean="0"/>
              <a:t>I </a:t>
            </a:r>
            <a:r>
              <a:rPr lang="en-US" i="1" dirty="0"/>
              <a:t>do not find many new insights in the paper. To my knowledge, methods on generating object proposals have always stressed the importance of being able to find any object, even though because of lack of datasets they were only evaluated on Pascal VOC. It is indeed true that one could learn </a:t>
            </a:r>
            <a:r>
              <a:rPr lang="en-US" i="1" dirty="0" smtClean="0"/>
              <a:t>class-specific </a:t>
            </a:r>
            <a:r>
              <a:rPr lang="en-US" i="1" dirty="0"/>
              <a:t>classifiers to get better results on creating object proposals, but this is not very surprising and I think that such a method would not survive a good review process. </a:t>
            </a:r>
            <a:endParaRPr lang="en-US" i="1" dirty="0" smtClean="0"/>
          </a:p>
          <a:p>
            <a:pPr lvl="1"/>
            <a:r>
              <a:rPr lang="en-US" i="1" dirty="0" smtClean="0"/>
              <a:t>The </a:t>
            </a:r>
            <a:r>
              <a:rPr lang="en-US" i="1" dirty="0"/>
              <a:t>authors posit that there are two interpretations of object proposal: "category-independent object proposals" and "detection proposals", whereas the latter is to improve object detection only for the target classes in the dataset. However, I have never seen a work on object proposals which uses the second interpretation because this is just a fundamentally wrong interpretation </a:t>
            </a:r>
          </a:p>
          <a:p>
            <a:pPr lvl="1"/>
            <a:endParaRPr lang="en-US" i="1"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95</a:t>
            </a:fld>
            <a:endParaRPr lang="en-US"/>
          </a:p>
        </p:txBody>
      </p:sp>
    </p:spTree>
    <p:extLst>
      <p:ext uri="{BB962C8B-B14F-4D97-AF65-F5344CB8AC3E}">
        <p14:creationId xmlns:p14="http://schemas.microsoft.com/office/powerpoint/2010/main" val="1481277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Rejected from ICCV 2015</a:t>
            </a:r>
            <a:endParaRPr lang="en-US" dirty="0"/>
          </a:p>
        </p:txBody>
      </p:sp>
      <p:sp>
        <p:nvSpPr>
          <p:cNvPr id="3" name="Content Placeholder 2"/>
          <p:cNvSpPr>
            <a:spLocks noGrp="1"/>
          </p:cNvSpPr>
          <p:nvPr>
            <p:ph idx="1"/>
          </p:nvPr>
        </p:nvSpPr>
        <p:spPr>
          <a:xfrm>
            <a:off x="685800" y="1143000"/>
            <a:ext cx="8305800" cy="5257800"/>
          </a:xfrm>
        </p:spPr>
        <p:txBody>
          <a:bodyPr/>
          <a:lstStyle/>
          <a:p>
            <a:r>
              <a:rPr lang="en-US" dirty="0" smtClean="0"/>
              <a:t>Weak Reject, Weak Reject, Strong Reject</a:t>
            </a:r>
          </a:p>
          <a:p>
            <a:endParaRPr lang="en-US" dirty="0"/>
          </a:p>
          <a:p>
            <a:r>
              <a:rPr lang="en-US" dirty="0" smtClean="0"/>
              <a:t>R1: Weaknesses:</a:t>
            </a:r>
          </a:p>
          <a:p>
            <a:pPr lvl="1"/>
            <a:r>
              <a:rPr lang="en-US" i="1" dirty="0" smtClean="0"/>
              <a:t>I </a:t>
            </a:r>
            <a:r>
              <a:rPr lang="en-US" i="1" dirty="0"/>
              <a:t>do not find many new insights in the paper. To my knowledge, methods on generating object proposals have always stressed the importance of being able to find any object, even though because of lack of datasets they were only evaluated on Pascal VOC. It is indeed true that one could learn </a:t>
            </a:r>
            <a:r>
              <a:rPr lang="en-US" i="1" dirty="0" smtClean="0"/>
              <a:t>class-specific </a:t>
            </a:r>
            <a:r>
              <a:rPr lang="en-US" i="1" dirty="0"/>
              <a:t>classifiers to get better results on creating object proposals, but this is not very surprising and I think that such a method would not survive a good review process. </a:t>
            </a:r>
            <a:endParaRPr lang="en-US" i="1" dirty="0" smtClean="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96</a:t>
            </a:fld>
            <a:endParaRPr lang="en-US"/>
          </a:p>
        </p:txBody>
      </p:sp>
    </p:spTree>
    <p:extLst>
      <p:ext uri="{BB962C8B-B14F-4D97-AF65-F5344CB8AC3E}">
        <p14:creationId xmlns:p14="http://schemas.microsoft.com/office/powerpoint/2010/main" val="197595807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Rejected from ICCV 2015</a:t>
            </a:r>
            <a:endParaRPr lang="en-US" dirty="0"/>
          </a:p>
        </p:txBody>
      </p:sp>
      <p:sp>
        <p:nvSpPr>
          <p:cNvPr id="3" name="Content Placeholder 2"/>
          <p:cNvSpPr>
            <a:spLocks noGrp="1"/>
          </p:cNvSpPr>
          <p:nvPr>
            <p:ph idx="1"/>
          </p:nvPr>
        </p:nvSpPr>
        <p:spPr>
          <a:xfrm>
            <a:off x="685800" y="1143000"/>
            <a:ext cx="8305800" cy="5257800"/>
          </a:xfrm>
        </p:spPr>
        <p:txBody>
          <a:bodyPr/>
          <a:lstStyle/>
          <a:p>
            <a:r>
              <a:rPr lang="en-US" dirty="0" smtClean="0"/>
              <a:t>Weak Reject, Weak Reject, Strong Reject</a:t>
            </a:r>
          </a:p>
          <a:p>
            <a:endParaRPr lang="en-US" dirty="0"/>
          </a:p>
          <a:p>
            <a:r>
              <a:rPr lang="en-US" dirty="0" smtClean="0"/>
              <a:t>R1: Weaknesses:</a:t>
            </a:r>
          </a:p>
          <a:p>
            <a:pPr lvl="1"/>
            <a:r>
              <a:rPr lang="en-US" i="1" dirty="0" smtClean="0"/>
              <a:t>The </a:t>
            </a:r>
            <a:r>
              <a:rPr lang="en-US" i="1" dirty="0"/>
              <a:t>authors posit that there are two interpretations of object proposal: "category-independent object proposals" and "detection proposals", whereas the latter is to improve object detection only for the target classes in the dataset. However, </a:t>
            </a:r>
            <a:r>
              <a:rPr lang="en-US" b="1" i="1" dirty="0"/>
              <a:t>I have never seen a work on object proposals which uses the second interpretation because this is just a fundamentally wrong interpretation </a:t>
            </a:r>
          </a:p>
          <a:p>
            <a:pPr lvl="1"/>
            <a:endParaRPr lang="en-US" i="1"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97</a:t>
            </a:fld>
            <a:endParaRPr lang="en-US"/>
          </a:p>
        </p:txBody>
      </p:sp>
    </p:spTree>
    <p:extLst>
      <p:ext uri="{BB962C8B-B14F-4D97-AF65-F5344CB8AC3E}">
        <p14:creationId xmlns:p14="http://schemas.microsoft.com/office/powerpoint/2010/main" val="124019889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Rejected from ICCV 2015</a:t>
            </a:r>
          </a:p>
        </p:txBody>
      </p:sp>
      <p:sp>
        <p:nvSpPr>
          <p:cNvPr id="3" name="Content Placeholder 2"/>
          <p:cNvSpPr>
            <a:spLocks noGrp="1"/>
          </p:cNvSpPr>
          <p:nvPr>
            <p:ph idx="1"/>
          </p:nvPr>
        </p:nvSpPr>
        <p:spPr/>
        <p:txBody>
          <a:bodyPr/>
          <a:lstStyle/>
          <a:p>
            <a:r>
              <a:rPr lang="en-US" dirty="0" smtClean="0"/>
              <a:t>Consistent theme</a:t>
            </a:r>
          </a:p>
          <a:p>
            <a:pPr lvl="1"/>
            <a:r>
              <a:rPr lang="en-US" i="1" dirty="0"/>
              <a:t>Hence I feel that this paper does not bring enough new insights to the community to </a:t>
            </a:r>
            <a:r>
              <a:rPr lang="en-US" b="1" i="1" dirty="0"/>
              <a:t>warrant publication at a top-tier conference like ICCV</a:t>
            </a:r>
            <a:r>
              <a:rPr lang="en-US" i="1" dirty="0"/>
              <a:t>. </a:t>
            </a:r>
          </a:p>
          <a:p>
            <a:pPr lvl="1"/>
            <a:endParaRPr lang="en-US" i="1" dirty="0" smtClean="0"/>
          </a:p>
          <a:p>
            <a:pPr lvl="1"/>
            <a:r>
              <a:rPr lang="en-US" i="1" dirty="0"/>
              <a:t>The use of the Pascal dataset as a base for the experiments is in the reviewer's opinion </a:t>
            </a:r>
            <a:r>
              <a:rPr lang="en-US" b="1" i="1" dirty="0"/>
              <a:t>not enough in an current ICCV paper</a:t>
            </a:r>
            <a:r>
              <a:rPr lang="en-US" i="1" dirty="0"/>
              <a:t>. </a:t>
            </a:r>
          </a:p>
          <a:p>
            <a:pPr lvl="1"/>
            <a:endParaRPr lang="en-US" i="1" dirty="0" smtClean="0"/>
          </a:p>
          <a:p>
            <a:pPr lvl="1"/>
            <a:r>
              <a:rPr lang="en-US" i="1" dirty="0"/>
              <a:t>All in all, the reviewer finds that the only contribution of the paper is an experiment to make researchers aware of the potential per-class bias of the current evaluations, which the </a:t>
            </a:r>
            <a:r>
              <a:rPr lang="en-US" b="1" i="1" dirty="0"/>
              <a:t>reviewer thinks is not enough for an ICCV paper</a:t>
            </a:r>
            <a:r>
              <a:rPr lang="en-US" i="1" dirty="0"/>
              <a:t>. </a:t>
            </a:r>
          </a:p>
          <a:p>
            <a:pPr lvl="1"/>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98</a:t>
            </a:fld>
            <a:endParaRPr lang="en-US"/>
          </a:p>
        </p:txBody>
      </p:sp>
    </p:spTree>
    <p:extLst>
      <p:ext uri="{BB962C8B-B14F-4D97-AF65-F5344CB8AC3E}">
        <p14:creationId xmlns:p14="http://schemas.microsoft.com/office/powerpoint/2010/main" val="93104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CVPR Reviewers</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99</a:t>
            </a:fld>
            <a:endParaRPr lang="en-US"/>
          </a:p>
        </p:txBody>
      </p:sp>
      <p:pic>
        <p:nvPicPr>
          <p:cNvPr id="1028" name="Picture 4" descr="http://memedad.com/memes/12223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76400"/>
            <a:ext cx="9159061" cy="4240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437420"/>
      </p:ext>
    </p:extLst>
  </p:cSld>
  <p:clrMapOvr>
    <a:masterClrMapping/>
  </p:clrMapOvr>
  <p:timing>
    <p:tnLst>
      <p:par>
        <p:cTn id="1" dur="indefinite" restart="never" nodeType="tmRoot"/>
      </p:par>
    </p:tnLst>
  </p:timing>
</p:sld>
</file>

<file path=ppt/theme/theme1.xml><?xml version="1.0" encoding="utf-8"?>
<a:theme xmlns:a="http://schemas.openxmlformats.org/drawingml/2006/main" name="pictur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pictures.thmx</Template>
  <TotalTime>55285</TotalTime>
  <Words>3766</Words>
  <Application>Microsoft Macintosh PowerPoint</Application>
  <PresentationFormat>On-screen Show (4:3)</PresentationFormat>
  <Paragraphs>1039</Paragraphs>
  <Slides>109</Slides>
  <Notes>36</Notes>
  <HiddenSlides>11</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109</vt:i4>
      </vt:variant>
    </vt:vector>
  </HeadingPairs>
  <TitlesOfParts>
    <vt:vector size="122" baseType="lpstr">
      <vt:lpstr>Calibri</vt:lpstr>
      <vt:lpstr>Calibri Light</vt:lpstr>
      <vt:lpstr>Cambria Math</vt:lpstr>
      <vt:lpstr>Helvetica</vt:lpstr>
      <vt:lpstr>ＭＳ Ｐゴシック</vt:lpstr>
      <vt:lpstr>Osaka</vt:lpstr>
      <vt:lpstr>Roboto</vt:lpstr>
      <vt:lpstr>Roboto Bold</vt:lpstr>
      <vt:lpstr>Roboto Light</vt:lpstr>
      <vt:lpstr>Roboto Regular</vt:lpstr>
      <vt:lpstr>Arial</vt:lpstr>
      <vt:lpstr>pictures</vt:lpstr>
      <vt:lpstr>Blank Presentation</vt:lpstr>
      <vt:lpstr>A tale of two negative results</vt:lpstr>
      <vt:lpstr>A tale of two negative results</vt:lpstr>
      <vt:lpstr>A tale of two negative results</vt:lpstr>
      <vt:lpstr>A tale of two negative results</vt:lpstr>
      <vt:lpstr>A tale of two negative results</vt:lpstr>
      <vt:lpstr>A tale of two negative results</vt:lpstr>
      <vt:lpstr>A tale of two negative results</vt:lpstr>
      <vt:lpstr>Outline</vt:lpstr>
      <vt:lpstr>Object-Proposal Evaluation Protocol is ‘Gameable’  [CVPR ‘16]</vt:lpstr>
      <vt:lpstr>What are object proposals?</vt:lpstr>
      <vt:lpstr>PowerPoint Presentation</vt:lpstr>
      <vt:lpstr>Thought Experiment</vt:lpstr>
      <vt:lpstr>Thought Experiment: Proposal Method 1</vt:lpstr>
      <vt:lpstr>Thought Experiment: Proposal Method 2</vt:lpstr>
      <vt:lpstr>Which is better?</vt:lpstr>
      <vt:lpstr>Think Again!</vt:lpstr>
      <vt:lpstr>What the ground-truth contains a</vt:lpstr>
      <vt:lpstr>What the ground-truth is missing</vt:lpstr>
      <vt:lpstr>How to game the protocol?</vt:lpstr>
      <vt:lpstr>How to game the protocol?</vt:lpstr>
      <vt:lpstr>How to game the protocol?</vt:lpstr>
      <vt:lpstr>PowerPoint Presentation</vt:lpstr>
      <vt:lpstr>Contributions</vt:lpstr>
      <vt:lpstr>Outline</vt:lpstr>
      <vt:lpstr>Human Attention in VQA:  Do Humans &amp; Deep Networks Look at the Same Regions? [EMNLP ‘16]</vt:lpstr>
      <vt:lpstr>Visual questions target different image regions</vt:lpstr>
      <vt:lpstr>Visual questions target different image regions</vt:lpstr>
      <vt:lpstr>2-Channel VQA Model</vt:lpstr>
      <vt:lpstr>2-Channel VQA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Evaluating attention maps</vt:lpstr>
      <vt:lpstr>Evaluating attention maps</vt:lpstr>
      <vt:lpstr>PowerPoint Presentation</vt:lpstr>
      <vt:lpstr>Evaluating attention maps</vt:lpstr>
      <vt:lpstr>Evaluating attention maps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Learning Cooperative Visual Dialog Agents with Deep Reinforcement Learning [ICCV ‘17]</vt:lpstr>
      <vt:lpstr>Visual Dialog: Task</vt:lpstr>
      <vt:lpstr>Problems</vt:lpstr>
      <vt:lpstr>Image Guessing Game</vt:lpstr>
      <vt:lpstr>Image Guessing Game</vt:lpstr>
      <vt:lpstr>Image Guessing Game</vt:lpstr>
      <vt:lpstr>Image Guessing Game</vt:lpstr>
      <vt:lpstr>Image Guessing Game</vt:lpstr>
      <vt:lpstr>Image Guessing Game</vt:lpstr>
      <vt:lpstr>Image Guessing Game</vt:lpstr>
      <vt:lpstr>Image Guessing Game</vt:lpstr>
      <vt:lpstr>Image Guessing Game</vt:lpstr>
      <vt:lpstr>PowerPoint Presentation</vt:lpstr>
      <vt:lpstr>Turing Test</vt:lpstr>
      <vt:lpstr>SL vs RL</vt:lpstr>
      <vt:lpstr>Natural Language Does Not Emerge 'Naturally' in Multi-Agent Dialog [EMNLP ‘17]</vt:lpstr>
      <vt:lpstr>Toy World</vt:lpstr>
      <vt:lpstr>Task &amp; Talk</vt:lpstr>
      <vt:lpstr>Task &amp; Talk Game</vt:lpstr>
      <vt:lpstr>Emergence of Grounded Dialog</vt:lpstr>
      <vt:lpstr>Toy Experiment</vt:lpstr>
      <vt:lpstr>Policy Networks</vt:lpstr>
      <vt:lpstr>Emergence of Grounded Dialog</vt:lpstr>
      <vt:lpstr>Emergence of Grounded Dialog</vt:lpstr>
      <vt:lpstr>A. Over-complete vocabulary</vt:lpstr>
      <vt:lpstr>A. Over-complete vocabulary</vt:lpstr>
      <vt:lpstr>B. Attribute vocabulary</vt:lpstr>
      <vt:lpstr>B. Attribute vocabulary</vt:lpstr>
      <vt:lpstr>C. Minimal vocabulary</vt:lpstr>
      <vt:lpstr>Summary of findings</vt:lpstr>
      <vt:lpstr>Outline</vt:lpstr>
      <vt:lpstr>Object-Proposal Evaluation Protocol is ‘Gameable’  [CVPR ‘16]</vt:lpstr>
      <vt:lpstr>Rejected from ICCV 2015</vt:lpstr>
      <vt:lpstr>Rejected from ICCV 2015</vt:lpstr>
      <vt:lpstr>Rejected from ICCV 2015</vt:lpstr>
      <vt:lpstr>Rejected from ICCV 2015</vt:lpstr>
      <vt:lpstr>Rejected from ICCV 2015</vt:lpstr>
      <vt:lpstr>CVPR Reviewers</vt:lpstr>
      <vt:lpstr>From reviewers with love:  Not on my watch!</vt:lpstr>
      <vt:lpstr>PowerPoint Presentation</vt:lpstr>
      <vt:lpstr>From an AC’s point of view</vt:lpstr>
      <vt:lpstr>Two types of “borderline” papers</vt:lpstr>
      <vt:lpstr>Two types of “borderline” papers</vt:lpstr>
      <vt:lpstr>Short Papers!</vt:lpstr>
      <vt:lpstr>Concluding thoughts</vt:lpstr>
      <vt:lpstr>Machine Learning &amp; Perception Group</vt:lpstr>
      <vt:lpstr>Computer Vision Lab</vt:lpstr>
      <vt:lpstr>PowerPoint Presentation</vt:lpstr>
    </vt:vector>
  </TitlesOfParts>
  <Manager/>
  <Company/>
  <LinksUpToDate>false</LinksUpToDate>
  <SharedDoc>false</SharedDoc>
  <HyperlinkBase/>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Dhruv Batra Talk</dc:title>
  <dc:subject/>
  <dc:creator/>
  <cp:keywords/>
  <dc:description/>
  <cp:lastModifiedBy>Dhruv Batra</cp:lastModifiedBy>
  <cp:revision>3626</cp:revision>
  <cp:lastPrinted>2009-01-27T18:32:10Z</cp:lastPrinted>
  <dcterms:created xsi:type="dcterms:W3CDTF">2014-09-03T08:54:24Z</dcterms:created>
  <dcterms:modified xsi:type="dcterms:W3CDTF">2017-08-01T01:16:19Z</dcterms:modified>
  <cp:category/>
</cp:coreProperties>
</file>