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383" r:id="rId2"/>
    <p:sldId id="416" r:id="rId3"/>
    <p:sldId id="417" r:id="rId4"/>
    <p:sldId id="418" r:id="rId5"/>
    <p:sldId id="4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410" r:id="rId21"/>
    <p:sldId id="411" r:id="rId22"/>
    <p:sldId id="412" r:id="rId23"/>
    <p:sldId id="337" r:id="rId24"/>
    <p:sldId id="414" r:id="rId25"/>
    <p:sldId id="415" r:id="rId26"/>
    <p:sldId id="380" r:id="rId27"/>
    <p:sldId id="403" r:id="rId28"/>
    <p:sldId id="3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8" autoAdjust="0"/>
    <p:restoredTop sz="94604" autoAdjust="0"/>
  </p:normalViewPr>
  <p:slideViewPr>
    <p:cSldViewPr snapToGrid="0" snapToObjects="1">
      <p:cViewPr varScale="1">
        <p:scale>
          <a:sx n="97" d="100"/>
          <a:sy n="97" d="100"/>
        </p:scale>
        <p:origin x="-7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CDE3-0199-6A4F-B183-D644BBE96027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FF4B0-0538-5B47-9474-D6F7E5DE8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3270A-7B0A-4069-B30A-C1B169E587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3270A-7B0A-4069-B30A-C1B169E587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9" Type="http://schemas.openxmlformats.org/officeDocument/2006/relationships/image" Target="../media/image12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9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9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9" Type="http://schemas.openxmlformats.org/officeDocument/2006/relationships/image" Target="../media/image12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jpeg"/><Relationship Id="rId8" Type="http://schemas.openxmlformats.org/officeDocument/2006/relationships/image" Target="../media/image49.jpeg"/><Relationship Id="rId9" Type="http://schemas.openxmlformats.org/officeDocument/2006/relationships/image" Target="../media/image50.jpeg"/><Relationship Id="rId10" Type="http://schemas.openxmlformats.org/officeDocument/2006/relationships/image" Target="../media/image5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Classification: </a:t>
            </a:r>
            <a:br>
              <a:rPr lang="en-US" dirty="0" smtClean="0"/>
            </a:br>
            <a:r>
              <a:rPr lang="en-US" dirty="0" smtClean="0"/>
              <a:t>Features, Algorithms or Data?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43313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 Parikh and Larry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Zitnick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701" y="5042452"/>
            <a:ext cx="1431490" cy="1625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845" y="5040583"/>
            <a:ext cx="1572829" cy="162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Approaches: </a:t>
            </a:r>
            <a:r>
              <a:rPr lang="en-US" b="1" dirty="0" smtClean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5230872" y="4516722"/>
            <a:ext cx="3230217" cy="1974006"/>
            <a:chOff x="5230872" y="4516722"/>
            <a:chExt cx="3230217" cy="1974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0872" y="4516722"/>
              <a:ext cx="3230217" cy="1600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30872" y="6121396"/>
              <a:ext cx="3230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Torralba</a:t>
              </a:r>
              <a:r>
                <a:rPr lang="en-US" dirty="0" smtClean="0"/>
                <a:t> et al., 2008]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457200" y="4516722"/>
            <a:ext cx="3267075" cy="1974006"/>
            <a:chOff x="457200" y="4516722"/>
            <a:chExt cx="3267075" cy="19740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4516722"/>
              <a:ext cx="3267075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7200" y="6121396"/>
              <a:ext cx="3267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[Deng et al., 2009]</a:t>
              </a:r>
              <a:endParaRPr lang="en-US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78496" y="1650918"/>
            <a:ext cx="4021282" cy="2113547"/>
            <a:chOff x="2578496" y="1650918"/>
            <a:chExt cx="4021282" cy="21135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8496" y="1650918"/>
              <a:ext cx="4021282" cy="1600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78496" y="3395133"/>
              <a:ext cx="4021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[Russell et al., 2008]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 rot="19546460">
            <a:off x="3659728" y="2376997"/>
            <a:ext cx="152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70,000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 rot="19546460">
            <a:off x="636420" y="4912731"/>
            <a:ext cx="249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14,000,000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 rot="19546460">
            <a:off x="5581556" y="4912732"/>
            <a:ext cx="249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80,000,000</a:t>
            </a:r>
            <a:endParaRPr lang="en-US" sz="36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8146" b="6409"/>
          <a:stretch>
            <a:fillRect/>
          </a:stretch>
        </p:blipFill>
        <p:spPr>
          <a:xfrm>
            <a:off x="846660" y="1417638"/>
            <a:ext cx="7804150" cy="4813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795" y="6231467"/>
            <a:ext cx="1786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outdoor scene recognition (2001)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2929458" y="6211669"/>
            <a:ext cx="1786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indoor scene recognition (2009)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4419595" y="6214533"/>
            <a:ext cx="168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PASCAL 1 (2007)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5892796" y="6211669"/>
            <a:ext cx="168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PASCAL 2 (2007)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7289793" y="6211669"/>
            <a:ext cx="168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Caltech-6 (2004)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92120" y="3480544"/>
            <a:ext cx="178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374900" y="2209800"/>
            <a:ext cx="502920" cy="39878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03400" y="2451100"/>
            <a:ext cx="504812" cy="3747151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3898900"/>
            <a:ext cx="504812" cy="2299351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3962400"/>
            <a:ext cx="504812" cy="2235851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7600" y="3581400"/>
            <a:ext cx="504812" cy="2616851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45400" y="1676400"/>
            <a:ext cx="504812" cy="4521851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48100" y="1752600"/>
            <a:ext cx="502920" cy="44450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83200" y="1600200"/>
            <a:ext cx="502920" cy="45974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69100" y="1600200"/>
            <a:ext cx="502920" cy="45974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16900" y="1524000"/>
            <a:ext cx="502920" cy="46863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15240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66800" y="12192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B40000"/>
                </a:solidFill>
              </a:rPr>
              <a:t>Machine</a:t>
            </a:r>
            <a:endParaRPr lang="en-US" sz="2500" dirty="0">
              <a:solidFill>
                <a:srgbClr val="B4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16764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00B400"/>
                </a:solidFill>
              </a:rPr>
              <a:t>Human</a:t>
            </a:r>
            <a:endParaRPr lang="en-US" sz="2500" dirty="0">
              <a:solidFill>
                <a:srgbClr val="00B400"/>
              </a:solidFill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What makes humans superior to machines?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466" y="2444900"/>
            <a:ext cx="2336800" cy="5847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</a:t>
            </a:r>
            <a:r>
              <a:rPr lang="en-US" sz="3200" dirty="0" smtClean="0"/>
              <a:t>eatures?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23733" y="3359300"/>
            <a:ext cx="2336800" cy="5847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</a:t>
            </a:r>
            <a:r>
              <a:rPr lang="en-US" sz="3200" dirty="0" smtClean="0"/>
              <a:t>lgorithms?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42000" y="2444900"/>
            <a:ext cx="2336800" cy="5847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</a:t>
            </a:r>
            <a:r>
              <a:rPr lang="en-US" sz="3200" dirty="0" smtClean="0"/>
              <a:t>ata?</a:t>
            </a:r>
            <a:endParaRPr lang="en-US" sz="3200" dirty="0"/>
          </a:p>
        </p:txBody>
      </p:sp>
      <p:grpSp>
        <p:nvGrpSpPr>
          <p:cNvPr id="12" name="Group 29"/>
          <p:cNvGrpSpPr/>
          <p:nvPr/>
        </p:nvGrpSpPr>
        <p:grpSpPr>
          <a:xfrm>
            <a:off x="1016000" y="4444424"/>
            <a:ext cx="7289800" cy="1474352"/>
            <a:chOff x="1016000" y="4444424"/>
            <a:chExt cx="7289800" cy="1474352"/>
          </a:xfrm>
        </p:grpSpPr>
        <p:sp>
          <p:nvSpPr>
            <p:cNvPr id="7" name="TextBox 6"/>
            <p:cNvSpPr txBox="1"/>
            <p:nvPr/>
          </p:nvSpPr>
          <p:spPr>
            <a:xfrm>
              <a:off x="1016000" y="4876800"/>
              <a:ext cx="1524000" cy="5847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D</a:t>
              </a:r>
              <a:r>
                <a:rPr lang="en-US" sz="3200" dirty="0" smtClean="0"/>
                <a:t>ata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4444424"/>
              <a:ext cx="2057400" cy="584776"/>
            </a:xfrm>
            <a:prstGeom prst="rect">
              <a:avLst/>
            </a:prstGeom>
            <a:noFill/>
            <a:ln w="38100" cap="flat" cmpd="sng" algn="ctr">
              <a:solidFill>
                <a:srgbClr val="00B4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400"/>
                  </a:solidFill>
                </a:rPr>
                <a:t>F</a:t>
              </a:r>
              <a:r>
                <a:rPr lang="en-US" sz="3200" dirty="0" smtClean="0">
                  <a:solidFill>
                    <a:srgbClr val="00B400"/>
                  </a:solidFill>
                </a:rPr>
                <a:t>eatures</a:t>
              </a:r>
              <a:endParaRPr lang="en-US" sz="3200" dirty="0">
                <a:solidFill>
                  <a:srgbClr val="00B4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0400" y="5334000"/>
              <a:ext cx="2057400" cy="584776"/>
            </a:xfrm>
            <a:prstGeom prst="rect">
              <a:avLst/>
            </a:prstGeom>
            <a:noFill/>
            <a:ln w="38100" cap="flat" cmpd="sng" algn="ctr">
              <a:solidFill>
                <a:srgbClr val="B4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B40000"/>
                  </a:solidFill>
                </a:rPr>
                <a:t>F</a:t>
              </a:r>
              <a:r>
                <a:rPr lang="en-US" sz="3200" dirty="0" smtClean="0">
                  <a:solidFill>
                    <a:srgbClr val="B40000"/>
                  </a:solidFill>
                </a:rPr>
                <a:t>eatures</a:t>
              </a:r>
              <a:endParaRPr lang="en-US" sz="3200" dirty="0">
                <a:solidFill>
                  <a:srgbClr val="B4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69000" y="4444424"/>
              <a:ext cx="2336800" cy="584776"/>
            </a:xfrm>
            <a:prstGeom prst="rect">
              <a:avLst/>
            </a:prstGeom>
            <a:noFill/>
            <a:ln w="38100">
              <a:solidFill>
                <a:srgbClr val="00B4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400"/>
                  </a:solidFill>
                </a:rPr>
                <a:t>A</a:t>
              </a:r>
              <a:r>
                <a:rPr lang="en-US" sz="3200" dirty="0" smtClean="0">
                  <a:solidFill>
                    <a:srgbClr val="00B400"/>
                  </a:solidFill>
                </a:rPr>
                <a:t>lgorithms</a:t>
              </a:r>
              <a:endParaRPr lang="en-US" sz="3200" dirty="0">
                <a:solidFill>
                  <a:srgbClr val="00B4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69000" y="5334000"/>
              <a:ext cx="2336800" cy="584776"/>
            </a:xfrm>
            <a:prstGeom prst="rect">
              <a:avLst/>
            </a:prstGeom>
            <a:noFill/>
            <a:ln w="38100">
              <a:solidFill>
                <a:srgbClr val="B4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B40000"/>
                  </a:solidFill>
                </a:rPr>
                <a:t>A</a:t>
              </a:r>
              <a:r>
                <a:rPr lang="en-US" sz="3200" dirty="0" smtClean="0">
                  <a:solidFill>
                    <a:srgbClr val="B40000"/>
                  </a:solidFill>
                </a:rPr>
                <a:t>lgorithms</a:t>
              </a:r>
              <a:endParaRPr lang="en-US" sz="3200" dirty="0">
                <a:solidFill>
                  <a:srgbClr val="B40000"/>
                </a:solidFill>
              </a:endParaRPr>
            </a:p>
          </p:txBody>
        </p:sp>
        <p:cxnSp>
          <p:nvCxnSpPr>
            <p:cNvPr id="13" name="Straight Connector 12"/>
            <p:cNvCxnSpPr>
              <a:stCxn id="7" idx="3"/>
              <a:endCxn id="8" idx="1"/>
            </p:cNvCxnSpPr>
            <p:nvPr/>
          </p:nvCxnSpPr>
          <p:spPr>
            <a:xfrm flipV="1">
              <a:off x="2540000" y="4736812"/>
              <a:ext cx="660400" cy="432376"/>
            </a:xfrm>
            <a:prstGeom prst="line">
              <a:avLst/>
            </a:prstGeom>
            <a:ln w="38100">
              <a:solidFill>
                <a:srgbClr val="00B4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3"/>
              <a:endCxn id="9" idx="1"/>
            </p:cNvCxnSpPr>
            <p:nvPr/>
          </p:nvCxnSpPr>
          <p:spPr>
            <a:xfrm>
              <a:off x="2540000" y="5169188"/>
              <a:ext cx="660400" cy="457200"/>
            </a:xfrm>
            <a:prstGeom prst="line">
              <a:avLst/>
            </a:prstGeom>
            <a:ln w="38100">
              <a:solidFill>
                <a:srgbClr val="B4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3"/>
              <a:endCxn id="10" idx="1"/>
            </p:cNvCxnSpPr>
            <p:nvPr/>
          </p:nvCxnSpPr>
          <p:spPr>
            <a:xfrm>
              <a:off x="5257800" y="4736812"/>
              <a:ext cx="711200" cy="0"/>
            </a:xfrm>
            <a:prstGeom prst="line">
              <a:avLst/>
            </a:prstGeom>
            <a:ln w="38100">
              <a:solidFill>
                <a:srgbClr val="00B4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3"/>
              <a:endCxn id="11" idx="1"/>
            </p:cNvCxnSpPr>
            <p:nvPr/>
          </p:nvCxnSpPr>
          <p:spPr>
            <a:xfrm>
              <a:off x="5257800" y="4736812"/>
              <a:ext cx="711200" cy="889576"/>
            </a:xfrm>
            <a:prstGeom prst="line">
              <a:avLst/>
            </a:prstGeom>
            <a:ln w="38100">
              <a:solidFill>
                <a:srgbClr val="00B4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3"/>
              <a:endCxn id="10" idx="1"/>
            </p:cNvCxnSpPr>
            <p:nvPr/>
          </p:nvCxnSpPr>
          <p:spPr>
            <a:xfrm flipV="1">
              <a:off x="5257800" y="4736812"/>
              <a:ext cx="711200" cy="889576"/>
            </a:xfrm>
            <a:prstGeom prst="line">
              <a:avLst/>
            </a:prstGeom>
            <a:ln w="38100">
              <a:solidFill>
                <a:srgbClr val="B4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3"/>
              <a:endCxn id="11" idx="1"/>
            </p:cNvCxnSpPr>
            <p:nvPr/>
          </p:nvCxnSpPr>
          <p:spPr>
            <a:xfrm>
              <a:off x="5257800" y="5626388"/>
              <a:ext cx="711200" cy="0"/>
            </a:xfrm>
            <a:prstGeom prst="line">
              <a:avLst/>
            </a:prstGeom>
            <a:ln w="38100">
              <a:solidFill>
                <a:srgbClr val="B4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82" y="1231503"/>
            <a:ext cx="8229600" cy="4525963"/>
          </a:xfrm>
        </p:spPr>
        <p:txBody>
          <a:bodyPr/>
          <a:lstStyle/>
          <a:p>
            <a:r>
              <a:rPr lang="en-US" dirty="0" smtClean="0"/>
              <a:t>Pose humans the problems we often pose to machines</a:t>
            </a:r>
            <a:endParaRPr lang="en-US" dirty="0"/>
          </a:p>
        </p:txBody>
      </p:sp>
      <p:grpSp>
        <p:nvGrpSpPr>
          <p:cNvPr id="4" name="Group 140"/>
          <p:cNvGrpSpPr>
            <a:grpSpLocks noChangeAspect="1"/>
          </p:cNvGrpSpPr>
          <p:nvPr/>
        </p:nvGrpSpPr>
        <p:grpSpPr>
          <a:xfrm>
            <a:off x="1127631" y="2182635"/>
            <a:ext cx="8381471" cy="4653063"/>
            <a:chOff x="2489435" y="3013632"/>
            <a:chExt cx="3725098" cy="2068028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3002" y="3245534"/>
              <a:ext cx="386243" cy="38624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3736" y="3300566"/>
              <a:ext cx="386243" cy="386243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8387" y="3370919"/>
              <a:ext cx="386243" cy="386243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9121" y="3425951"/>
              <a:ext cx="386243" cy="38624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3772" y="3494485"/>
              <a:ext cx="386243" cy="386243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4506" y="3551337"/>
              <a:ext cx="386243" cy="38624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8792" y="3632571"/>
              <a:ext cx="386243" cy="386243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5379" y="3713007"/>
              <a:ext cx="386243" cy="386243"/>
            </a:xfrm>
            <a:prstGeom prst="rect">
              <a:avLst/>
            </a:prstGeom>
          </p:spPr>
        </p:pic>
        <p:sp>
          <p:nvSpPr>
            <p:cNvPr id="82" name="Right Arrow 81"/>
            <p:cNvSpPr/>
            <p:nvPr/>
          </p:nvSpPr>
          <p:spPr>
            <a:xfrm>
              <a:off x="3488504" y="3684993"/>
              <a:ext cx="258234" cy="568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3" name="Left Bracket 82"/>
            <p:cNvSpPr/>
            <p:nvPr/>
          </p:nvSpPr>
          <p:spPr>
            <a:xfrm>
              <a:off x="3835637" y="3228597"/>
              <a:ext cx="22860" cy="38404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4" name="Right Bracket 83"/>
            <p:cNvSpPr/>
            <p:nvPr/>
          </p:nvSpPr>
          <p:spPr>
            <a:xfrm>
              <a:off x="3909719" y="3228597"/>
              <a:ext cx="22860" cy="384048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6" name="Left Bracket 85"/>
            <p:cNvSpPr/>
            <p:nvPr/>
          </p:nvSpPr>
          <p:spPr>
            <a:xfrm>
              <a:off x="3988040" y="3228594"/>
              <a:ext cx="22860" cy="38404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7" name="Right Bracket 86"/>
            <p:cNvSpPr/>
            <p:nvPr/>
          </p:nvSpPr>
          <p:spPr>
            <a:xfrm>
              <a:off x="4062122" y="3228594"/>
              <a:ext cx="22860" cy="384048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9" name="Left Bracket 88"/>
            <p:cNvSpPr/>
            <p:nvPr/>
          </p:nvSpPr>
          <p:spPr>
            <a:xfrm>
              <a:off x="4131979" y="3224360"/>
              <a:ext cx="22860" cy="38404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0" name="Right Bracket 89"/>
            <p:cNvSpPr/>
            <p:nvPr/>
          </p:nvSpPr>
          <p:spPr>
            <a:xfrm>
              <a:off x="4206061" y="3224360"/>
              <a:ext cx="22860" cy="384048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2" name="Left Bracket 91"/>
            <p:cNvSpPr/>
            <p:nvPr/>
          </p:nvSpPr>
          <p:spPr>
            <a:xfrm>
              <a:off x="4284382" y="3224357"/>
              <a:ext cx="22860" cy="38404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3" name="Right Bracket 92"/>
            <p:cNvSpPr/>
            <p:nvPr/>
          </p:nvSpPr>
          <p:spPr>
            <a:xfrm>
              <a:off x="4358464" y="3224357"/>
              <a:ext cx="22860" cy="384048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5" name="Left Bracket 94"/>
            <p:cNvSpPr/>
            <p:nvPr/>
          </p:nvSpPr>
          <p:spPr>
            <a:xfrm>
              <a:off x="3835637" y="3809061"/>
              <a:ext cx="22860" cy="38404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6" name="Right Bracket 95"/>
            <p:cNvSpPr/>
            <p:nvPr/>
          </p:nvSpPr>
          <p:spPr>
            <a:xfrm>
              <a:off x="3909719" y="3809061"/>
              <a:ext cx="22860" cy="384048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8" name="Left Bracket 97"/>
            <p:cNvSpPr/>
            <p:nvPr/>
          </p:nvSpPr>
          <p:spPr>
            <a:xfrm>
              <a:off x="3988040" y="3809058"/>
              <a:ext cx="22860" cy="38404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9" name="Right Bracket 98"/>
            <p:cNvSpPr/>
            <p:nvPr/>
          </p:nvSpPr>
          <p:spPr>
            <a:xfrm>
              <a:off x="4062122" y="3809058"/>
              <a:ext cx="22860" cy="384048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1" name="Left Bracket 100"/>
            <p:cNvSpPr/>
            <p:nvPr/>
          </p:nvSpPr>
          <p:spPr>
            <a:xfrm>
              <a:off x="4131979" y="3804824"/>
              <a:ext cx="22860" cy="38404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2" name="Right Bracket 101"/>
            <p:cNvSpPr/>
            <p:nvPr/>
          </p:nvSpPr>
          <p:spPr>
            <a:xfrm>
              <a:off x="4206061" y="3804824"/>
              <a:ext cx="22860" cy="384048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4" name="Left Bracket 103"/>
            <p:cNvSpPr/>
            <p:nvPr/>
          </p:nvSpPr>
          <p:spPr>
            <a:xfrm>
              <a:off x="4284382" y="3804821"/>
              <a:ext cx="22860" cy="38404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5" name="Right Bracket 104"/>
            <p:cNvSpPr/>
            <p:nvPr/>
          </p:nvSpPr>
          <p:spPr>
            <a:xfrm>
              <a:off x="4358464" y="3804821"/>
              <a:ext cx="22860" cy="384048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7" name="Right Arrow 106"/>
            <p:cNvSpPr/>
            <p:nvPr/>
          </p:nvSpPr>
          <p:spPr>
            <a:xfrm>
              <a:off x="4538370" y="3688199"/>
              <a:ext cx="258234" cy="568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8" name="Oval 107"/>
            <p:cNvSpPr/>
            <p:nvPr/>
          </p:nvSpPr>
          <p:spPr>
            <a:xfrm rot="19354592">
              <a:off x="2588905" y="3013632"/>
              <a:ext cx="777127" cy="135102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09"/>
            <p:cNvGrpSpPr/>
            <p:nvPr/>
          </p:nvGrpSpPr>
          <p:grpSpPr>
            <a:xfrm>
              <a:off x="4906667" y="3378017"/>
              <a:ext cx="758141" cy="685800"/>
              <a:chOff x="5198526" y="2028567"/>
              <a:chExt cx="1516282" cy="1371600"/>
            </a:xfrm>
          </p:grpSpPr>
          <p:sp>
            <p:nvSpPr>
              <p:cNvPr id="111" name="Teardrop 110"/>
              <p:cNvSpPr/>
              <p:nvPr/>
            </p:nvSpPr>
            <p:spPr>
              <a:xfrm rot="18900000">
                <a:off x="5262348" y="2028567"/>
                <a:ext cx="1371600" cy="1371600"/>
              </a:xfrm>
              <a:prstGeom prst="teardrop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198526" y="2273603"/>
                <a:ext cx="1516282" cy="62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Model / Classifier</a:t>
                </a:r>
                <a:endParaRPr lang="en-US" sz="2000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489435" y="3164013"/>
              <a:ext cx="342902" cy="17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c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1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607970" y="3193645"/>
              <a:ext cx="331284" cy="17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c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2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970005" y="3644882"/>
              <a:ext cx="421617" cy="17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c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n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692637" y="3324880"/>
              <a:ext cx="183117" cy="17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…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56137" y="3388380"/>
              <a:ext cx="183117" cy="17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…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832337" y="3464580"/>
              <a:ext cx="1831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…</a:t>
              </a:r>
              <a:endParaRPr lang="en-US" sz="1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908537" y="3540780"/>
              <a:ext cx="183117" cy="17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…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6137" y="4680277"/>
              <a:ext cx="386243" cy="386243"/>
            </a:xfrm>
            <a:prstGeom prst="rect">
              <a:avLst/>
            </a:prstGeom>
          </p:spPr>
        </p:pic>
        <p:sp>
          <p:nvSpPr>
            <p:cNvPr id="130" name="Right Arrow 129"/>
            <p:cNvSpPr/>
            <p:nvPr/>
          </p:nvSpPr>
          <p:spPr>
            <a:xfrm>
              <a:off x="3577407" y="4868567"/>
              <a:ext cx="258234" cy="568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31" name="Straight Connector 130"/>
            <p:cNvCxnSpPr>
              <a:endCxn id="130" idx="1"/>
            </p:cNvCxnSpPr>
            <p:nvPr/>
          </p:nvCxnSpPr>
          <p:spPr>
            <a:xfrm rot="5400000">
              <a:off x="3000099" y="4302754"/>
              <a:ext cx="1171546" cy="169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Left Bracket 131"/>
            <p:cNvSpPr/>
            <p:nvPr/>
          </p:nvSpPr>
          <p:spPr>
            <a:xfrm>
              <a:off x="4062131" y="4682472"/>
              <a:ext cx="22860" cy="38404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33" name="Right Bracket 132"/>
            <p:cNvSpPr/>
            <p:nvPr/>
          </p:nvSpPr>
          <p:spPr>
            <a:xfrm>
              <a:off x="4136213" y="4682472"/>
              <a:ext cx="22860" cy="384048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857970" y="4712328"/>
              <a:ext cx="356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</a:t>
              </a:r>
              <a:r>
                <a:rPr lang="en-US" baseline="30000" dirty="0" smtClean="0"/>
                <a:t>*</a:t>
              </a:r>
              <a:endParaRPr lang="en-US" baseline="30000" dirty="0"/>
            </a:p>
          </p:txBody>
        </p:sp>
        <p:grpSp>
          <p:nvGrpSpPr>
            <p:cNvPr id="6" name="Group 135"/>
            <p:cNvGrpSpPr/>
            <p:nvPr/>
          </p:nvGrpSpPr>
          <p:grpSpPr>
            <a:xfrm>
              <a:off x="4416811" y="4063817"/>
              <a:ext cx="1371600" cy="861602"/>
              <a:chOff x="4218815" y="3400167"/>
              <a:chExt cx="2743200" cy="1723204"/>
            </a:xfrm>
          </p:grpSpPr>
          <p:cxnSp>
            <p:nvCxnSpPr>
              <p:cNvPr id="137" name="Straight Connector 136"/>
              <p:cNvCxnSpPr>
                <a:stCxn id="111" idx="3"/>
              </p:cNvCxnSpPr>
              <p:nvPr/>
            </p:nvCxnSpPr>
            <p:spPr>
              <a:xfrm rot="16200000" flipH="1">
                <a:off x="5114971" y="4233343"/>
                <a:ext cx="1666354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ight Arrow 137"/>
              <p:cNvSpPr/>
              <p:nvPr/>
            </p:nvSpPr>
            <p:spPr>
              <a:xfrm>
                <a:off x="4218815" y="5009668"/>
                <a:ext cx="2743200" cy="11370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2" name="TextBox 141"/>
          <p:cNvSpPr txBox="1"/>
          <p:nvPr/>
        </p:nvSpPr>
        <p:spPr>
          <a:xfrm>
            <a:off x="3488504" y="3128850"/>
            <a:ext cx="2582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F</a:t>
            </a:r>
            <a:endParaRPr lang="en-US" sz="34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5905162" y="3154608"/>
            <a:ext cx="2582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A</a:t>
            </a:r>
            <a:endParaRPr lang="en-US" sz="34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740280" y="2396638"/>
            <a:ext cx="2582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D</a:t>
            </a:r>
            <a:endParaRPr lang="en-US" sz="3400" b="1" dirty="0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2" grpId="0"/>
      <p:bldP spid="142" grpId="1"/>
      <p:bldP spid="143" grpId="0"/>
      <p:bldP spid="143" grpId="1"/>
      <p:bldP spid="144" grpId="0"/>
      <p:bldP spid="1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prior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540932" y="1553104"/>
            <a:ext cx="6392333" cy="4518965"/>
            <a:chOff x="1540932" y="1553104"/>
            <a:chExt cx="6392333" cy="45189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0932" y="1553104"/>
              <a:ext cx="6392333" cy="4518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835400" y="3335867"/>
              <a:ext cx="177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Colored-bars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0932" y="5702737"/>
              <a:ext cx="177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Intensity-map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5400" y="5702737"/>
              <a:ext cx="177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Heat-map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5265" y="5702737"/>
              <a:ext cx="177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Colored-squares</a:t>
              </a:r>
              <a:endParaRPr lang="en-US" dirty="0"/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532" y="1341435"/>
            <a:ext cx="54038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8132" y="1341435"/>
            <a:ext cx="1619250" cy="26035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Scenarios: Datasets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891098" y="1358171"/>
            <a:ext cx="7948108" cy="5298715"/>
            <a:chOff x="762000" y="287141"/>
            <a:chExt cx="6021294" cy="40141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902" y="472406"/>
              <a:ext cx="585216" cy="5852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504" y="469650"/>
              <a:ext cx="585216" cy="5852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712" y="472406"/>
              <a:ext cx="585216" cy="5852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3459" y="469650"/>
              <a:ext cx="585216" cy="5852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5414" y="472406"/>
              <a:ext cx="585216" cy="5852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2416" y="469650"/>
              <a:ext cx="585216" cy="5852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959" y="472406"/>
              <a:ext cx="585216" cy="5852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8216" y="469650"/>
              <a:ext cx="585216" cy="58521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67903" y="287142"/>
              <a:ext cx="6479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C</a:t>
              </a:r>
              <a:r>
                <a:rPr lang="en-US" sz="1300" dirty="0" smtClean="0"/>
                <a:t>oast</a:t>
              </a:r>
              <a:endParaRPr lang="en-US" sz="13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25669" y="287142"/>
              <a:ext cx="7543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H</a:t>
              </a:r>
              <a:r>
                <a:rPr lang="en-US" sz="1300" dirty="0" smtClean="0"/>
                <a:t>ighway</a:t>
              </a:r>
              <a:endParaRPr lang="en-US" sz="13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6865" y="287142"/>
              <a:ext cx="9069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M</a:t>
              </a:r>
              <a:r>
                <a:rPr lang="en-US" sz="1300" dirty="0" smtClean="0"/>
                <a:t>ountain</a:t>
              </a:r>
              <a:endParaRPr lang="en-US" sz="13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5044" y="287142"/>
              <a:ext cx="60351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S</a:t>
              </a:r>
              <a:r>
                <a:rPr lang="en-US" sz="1300" dirty="0" smtClean="0"/>
                <a:t>treet</a:t>
              </a:r>
              <a:endParaRPr lang="en-US" sz="13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2504" y="287141"/>
              <a:ext cx="6220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Forest</a:t>
              </a:r>
              <a:endParaRPr lang="en-US" sz="13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54213" y="288584"/>
              <a:ext cx="9144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Inside city</a:t>
              </a:r>
              <a:endParaRPr lang="en-US" sz="13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73430" y="287142"/>
              <a:ext cx="11975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Country</a:t>
              </a:r>
              <a:endParaRPr lang="en-US" sz="13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87143" y="287142"/>
              <a:ext cx="80625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Buildings</a:t>
              </a:r>
              <a:endParaRPr lang="en-US" sz="13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3666" y="1257034"/>
              <a:ext cx="780288" cy="58521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09429" y="1257034"/>
              <a:ext cx="585216" cy="5852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1075" y="1262453"/>
              <a:ext cx="585216" cy="5852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8337" y="1262453"/>
              <a:ext cx="585216" cy="58521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3007" y="1258050"/>
              <a:ext cx="585216" cy="58521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39003" y="1258050"/>
              <a:ext cx="619071" cy="58521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87450" y="1258050"/>
              <a:ext cx="780288" cy="585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86803" y="1258050"/>
              <a:ext cx="585216" cy="58521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97466" y="1078235"/>
              <a:ext cx="100164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Bathroom</a:t>
              </a:r>
              <a:endParaRPr lang="en-US" sz="13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40149" y="1078235"/>
              <a:ext cx="85168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Bedroom</a:t>
              </a:r>
              <a:endParaRPr lang="en-US" sz="13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49749" y="1078235"/>
              <a:ext cx="10843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Dining room</a:t>
              </a:r>
              <a:endParaRPr lang="en-US" sz="13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80789" y="1064285"/>
              <a:ext cx="6331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Gym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53203" y="1067815"/>
              <a:ext cx="723598" cy="29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Kitchen</a:t>
              </a:r>
              <a:endParaRPr lang="en-US" sz="13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77140" y="1080265"/>
              <a:ext cx="10304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Living room</a:t>
              </a:r>
              <a:endParaRPr lang="en-US" sz="13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23011" y="1080265"/>
              <a:ext cx="1281295" cy="29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Theater</a:t>
              </a:r>
              <a:endParaRPr lang="en-US" sz="13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02024" y="1081960"/>
              <a:ext cx="11812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Stair case</a:t>
              </a:r>
              <a:endParaRPr lang="en-US" sz="13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66726" y="1900793"/>
              <a:ext cx="7001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Bird</a:t>
              </a:r>
              <a:endParaRPr lang="en-US" sz="13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38240" y="1900793"/>
              <a:ext cx="64041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Bottle</a:t>
              </a:r>
              <a:endParaRPr lang="en-US" sz="13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95441" y="1893019"/>
              <a:ext cx="507100" cy="299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Cat</a:t>
              </a:r>
              <a:endParaRPr lang="en-US" sz="13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28839" y="1897352"/>
              <a:ext cx="671815" cy="297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Dog</a:t>
              </a:r>
              <a:endParaRPr lang="en-US" sz="13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13538" y="1900970"/>
              <a:ext cx="62821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Horse</a:t>
              </a:r>
              <a:endParaRPr lang="en-US" sz="13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19105" y="1888786"/>
              <a:ext cx="68613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Person</a:t>
              </a:r>
              <a:endParaRPr lang="en-US" sz="13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44123" y="1906331"/>
              <a:ext cx="79494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Plant</a:t>
              </a:r>
              <a:endParaRPr lang="en-US" sz="13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6726" y="2088381"/>
              <a:ext cx="668818" cy="58521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291040" y="1867481"/>
              <a:ext cx="79121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Sheep</a:t>
              </a:r>
              <a:endParaRPr lang="en-US" sz="13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91040" y="2080608"/>
              <a:ext cx="788501" cy="58521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72938" y="2095814"/>
              <a:ext cx="187452" cy="58521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95440" y="2080608"/>
              <a:ext cx="482346" cy="58521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17168" y="2070440"/>
              <a:ext cx="683490" cy="59538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39543" y="2075071"/>
              <a:ext cx="443484" cy="58521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48040" y="2080608"/>
              <a:ext cx="262890" cy="58521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29040" y="2080608"/>
              <a:ext cx="710025" cy="58521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144396" y="3504500"/>
              <a:ext cx="107255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Aeroplane</a:t>
              </a:r>
              <a:endParaRPr lang="en-US" sz="13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65009" y="3508107"/>
              <a:ext cx="867565" cy="297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Car-rear</a:t>
              </a:r>
              <a:endParaRPr lang="en-US" sz="13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32858" y="3508107"/>
              <a:ext cx="860951" cy="297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Face</a:t>
              </a:r>
              <a:endParaRPr lang="en-US" sz="13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3294" y="3537901"/>
              <a:ext cx="762000" cy="29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Ketch</a:t>
              </a:r>
              <a:endParaRPr lang="en-US" sz="13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79152" y="3527204"/>
              <a:ext cx="973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Motorbike</a:t>
              </a:r>
              <a:endParaRPr lang="en-US" sz="13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96696" y="3539616"/>
              <a:ext cx="8929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Watch</a:t>
              </a:r>
              <a:endParaRPr lang="en-US" sz="1300" dirty="0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6" cstate="print"/>
            <a:srcRect l="13506" r="7275" b="58679"/>
            <a:stretch>
              <a:fillRect/>
            </a:stretch>
          </p:blipFill>
          <p:spPr>
            <a:xfrm>
              <a:off x="1090208" y="3696299"/>
              <a:ext cx="1121950" cy="58521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7" cstate="print"/>
            <a:srcRect b="16000"/>
            <a:stretch>
              <a:fillRect/>
            </a:stretch>
          </p:blipFill>
          <p:spPr>
            <a:xfrm>
              <a:off x="2235889" y="3705185"/>
              <a:ext cx="696686" cy="58521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8" cstate="print"/>
            <a:srcRect b="33917"/>
            <a:stretch>
              <a:fillRect/>
            </a:stretch>
          </p:blipFill>
          <p:spPr>
            <a:xfrm>
              <a:off x="3032858" y="3705185"/>
              <a:ext cx="885582" cy="58521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9" cstate="print"/>
            <a:srcRect r="4000"/>
            <a:stretch>
              <a:fillRect/>
            </a:stretch>
          </p:blipFill>
          <p:spPr>
            <a:xfrm>
              <a:off x="3969551" y="3716102"/>
              <a:ext cx="561808" cy="58521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0" cstate="print"/>
            <a:srcRect b="32523"/>
            <a:stretch>
              <a:fillRect/>
            </a:stretch>
          </p:blipFill>
          <p:spPr>
            <a:xfrm>
              <a:off x="4579151" y="3716102"/>
              <a:ext cx="867284" cy="58521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1" cstate="print"/>
            <a:srcRect b="21583"/>
            <a:stretch>
              <a:fillRect/>
            </a:stretch>
          </p:blipFill>
          <p:spPr>
            <a:xfrm>
              <a:off x="5493551" y="3716102"/>
              <a:ext cx="746285" cy="58521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8498" y="2910955"/>
              <a:ext cx="784373" cy="58521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62000" y="2687192"/>
              <a:ext cx="94312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Aeroplane</a:t>
              </a:r>
              <a:endParaRPr lang="en-US" sz="13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74748" y="2683998"/>
              <a:ext cx="75991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Bicycle</a:t>
              </a:r>
              <a:endParaRPr lang="en-US" sz="13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72938" y="2708520"/>
              <a:ext cx="56997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Boat</a:t>
              </a:r>
              <a:endParaRPr lang="en-US" sz="13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05362" y="2696070"/>
              <a:ext cx="7168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Chair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12258" y="2705613"/>
              <a:ext cx="66434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Car</a:t>
              </a:r>
              <a:endParaRPr lang="en-US" sz="13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61448" y="2695232"/>
              <a:ext cx="10383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Dining table</a:t>
              </a:r>
              <a:endParaRPr lang="en-US" sz="13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63396" y="2681282"/>
              <a:ext cx="11129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Motorbike</a:t>
              </a:r>
              <a:endParaRPr lang="en-US" sz="13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005388" y="2688732"/>
              <a:ext cx="7226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Sofa</a:t>
              </a:r>
              <a:endParaRPr lang="en-US" sz="1300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77344" y="2908050"/>
              <a:ext cx="560070" cy="58521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12567" y="2919833"/>
              <a:ext cx="468630" cy="585216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42715" y="2907383"/>
              <a:ext cx="616524" cy="58521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6" cstate="print"/>
            <a:srcRect l="38787"/>
            <a:stretch>
              <a:fillRect/>
            </a:stretch>
          </p:blipFill>
          <p:spPr>
            <a:xfrm>
              <a:off x="3528515" y="2907383"/>
              <a:ext cx="674311" cy="58521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252799" y="2897917"/>
              <a:ext cx="876113" cy="58521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8" cstate="print"/>
            <a:srcRect l="23509"/>
            <a:stretch>
              <a:fillRect/>
            </a:stretch>
          </p:blipFill>
          <p:spPr>
            <a:xfrm>
              <a:off x="5198829" y="2892498"/>
              <a:ext cx="902325" cy="58521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9" cstate="print"/>
            <a:srcRect l="44512"/>
            <a:stretch>
              <a:fillRect/>
            </a:stretch>
          </p:blipFill>
          <p:spPr>
            <a:xfrm>
              <a:off x="6131691" y="2899948"/>
              <a:ext cx="459277" cy="585216"/>
            </a:xfrm>
            <a:prstGeom prst="rect">
              <a:avLst/>
            </a:prstGeom>
          </p:spPr>
        </p:pic>
      </p:grpSp>
      <p:sp>
        <p:nvSpPr>
          <p:cNvPr id="83" name="Rectangle 82"/>
          <p:cNvSpPr/>
          <p:nvPr/>
        </p:nvSpPr>
        <p:spPr>
          <a:xfrm>
            <a:off x="465673" y="1357098"/>
            <a:ext cx="8270978" cy="533095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22978" y="1853420"/>
            <a:ext cx="7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OSR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22978" y="2736043"/>
            <a:ext cx="7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ISR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22978" y="3993327"/>
            <a:ext cx="7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22978" y="4875950"/>
            <a:ext cx="7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22978" y="6087533"/>
            <a:ext cx="7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</a:t>
            </a:r>
            <a:endParaRPr lang="en-US" dirty="0"/>
          </a:p>
        </p:txBody>
      </p:sp>
      <p:sp>
        <p:nvSpPr>
          <p:cNvPr id="9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3886200"/>
            <a:ext cx="2971800" cy="2590800"/>
          </a:xfrm>
          <a:prstGeom prst="rect">
            <a:avLst/>
          </a:prstGeom>
          <a:noFill/>
          <a:ln w="57150">
            <a:solidFill>
              <a:srgbClr val="00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Scenarios: Features</a:t>
            </a:r>
            <a:endParaRPr lang="en-US" dirty="0"/>
          </a:p>
        </p:txBody>
      </p:sp>
      <p:grpSp>
        <p:nvGrpSpPr>
          <p:cNvPr id="3" name="Group 91"/>
          <p:cNvGrpSpPr/>
          <p:nvPr/>
        </p:nvGrpSpPr>
        <p:grpSpPr>
          <a:xfrm>
            <a:off x="446983" y="5116850"/>
            <a:ext cx="2330076" cy="1283732"/>
            <a:chOff x="674523" y="5181380"/>
            <a:chExt cx="2330076" cy="128373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251" y="5181380"/>
              <a:ext cx="1885595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74523" y="6095780"/>
              <a:ext cx="2330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Gist [</a:t>
              </a:r>
              <a:r>
                <a:rPr lang="en-US" dirty="0" err="1" smtClean="0"/>
                <a:t>Oliva</a:t>
              </a:r>
              <a:r>
                <a:rPr lang="en-US" dirty="0" smtClean="0"/>
                <a:t> et al., 2001]</a:t>
              </a:r>
              <a:endParaRPr lang="en-US" dirty="0"/>
            </a:p>
          </p:txBody>
        </p:sp>
      </p:grpSp>
      <p:grpSp>
        <p:nvGrpSpPr>
          <p:cNvPr id="4" name="Group 71"/>
          <p:cNvGrpSpPr/>
          <p:nvPr/>
        </p:nvGrpSpPr>
        <p:grpSpPr>
          <a:xfrm>
            <a:off x="345378" y="1832232"/>
            <a:ext cx="2675473" cy="1331351"/>
            <a:chOff x="345378" y="1832232"/>
            <a:chExt cx="2675473" cy="1331351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801651" y="2405320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87251" y="2405320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344451" y="1832232"/>
              <a:ext cx="152400" cy="72548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487451" y="1942298"/>
              <a:ext cx="152400" cy="615421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506251" y="2557720"/>
              <a:ext cx="2514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523185" y="1880405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5378" y="2794251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Color-histogram (CH)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870317" y="2668692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344451" y="2668692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801651" y="2668692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56971" y="2668692"/>
              <a:ext cx="182880" cy="1828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2"/>
          <p:cNvGrpSpPr/>
          <p:nvPr/>
        </p:nvGrpSpPr>
        <p:grpSpPr>
          <a:xfrm>
            <a:off x="338662" y="3472292"/>
            <a:ext cx="2675473" cy="1331351"/>
            <a:chOff x="338662" y="3269084"/>
            <a:chExt cx="2675473" cy="1331351"/>
          </a:xfrm>
        </p:grpSpPr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794935" y="3842172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880535" y="3842172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1337735" y="3269084"/>
              <a:ext cx="152400" cy="72548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480735" y="3379150"/>
              <a:ext cx="152400" cy="615421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36"/>
            <p:cNvSpPr>
              <a:spLocks noChangeShapeType="1"/>
            </p:cNvSpPr>
            <p:nvPr/>
          </p:nvSpPr>
          <p:spPr bwMode="auto">
            <a:xfrm>
              <a:off x="499535" y="3994572"/>
              <a:ext cx="2514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 flipV="1">
              <a:off x="508002" y="3325724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8662" y="4231103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Texture-histogram (TH)</a:t>
              </a:r>
              <a:endParaRPr lang="en-US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846613" y="4115875"/>
              <a:ext cx="155448" cy="1598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0800000">
              <a:off x="1291480" y="4114439"/>
              <a:ext cx="155448" cy="1598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1801651" y="4117311"/>
              <a:ext cx="109728" cy="109728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>
              <a:off x="2545307" y="4164595"/>
              <a:ext cx="109728" cy="109728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4"/>
          <p:cNvGrpSpPr/>
          <p:nvPr/>
        </p:nvGrpSpPr>
        <p:grpSpPr>
          <a:xfrm>
            <a:off x="5731933" y="1950793"/>
            <a:ext cx="2734733" cy="1789863"/>
            <a:chOff x="5731933" y="1950793"/>
            <a:chExt cx="2734733" cy="1789863"/>
          </a:xfrm>
        </p:grpSpPr>
        <p:sp>
          <p:nvSpPr>
            <p:cNvPr id="5" name="Rectangle 32"/>
            <p:cNvSpPr>
              <a:spLocks noChangeArrowheads="1"/>
            </p:cNvSpPr>
            <p:nvPr/>
          </p:nvSpPr>
          <p:spPr bwMode="auto">
            <a:xfrm>
              <a:off x="7137400" y="2523881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6223000" y="2523881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>
              <a:off x="6680200" y="1950793"/>
              <a:ext cx="152400" cy="72548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7823200" y="2060859"/>
              <a:ext cx="152400" cy="615421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>
              <a:off x="5842000" y="2676281"/>
              <a:ext cx="2514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 flipV="1">
              <a:off x="5850467" y="2007433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38" descr="ermine"/>
            <p:cNvPicPr>
              <a:picLocks noChangeAspect="1" noChangeArrowheads="1"/>
            </p:cNvPicPr>
            <p:nvPr/>
          </p:nvPicPr>
          <p:blipFill>
            <a:blip r:embed="rId3" cstate="print"/>
            <a:srcRect l="50569" t="17148" r="37727" b="76851"/>
            <a:stretch>
              <a:fillRect/>
            </a:stretch>
          </p:blipFill>
          <p:spPr bwMode="auto">
            <a:xfrm>
              <a:off x="7670800" y="2768356"/>
              <a:ext cx="381000" cy="266700"/>
            </a:xfrm>
            <a:prstGeom prst="rect">
              <a:avLst/>
            </a:prstGeom>
            <a:noFill/>
          </p:spPr>
        </p:pic>
        <p:pic>
          <p:nvPicPr>
            <p:cNvPr id="12" name="Picture 39" descr="bicycle"/>
            <p:cNvPicPr>
              <a:picLocks noChangeAspect="1" noChangeArrowheads="1"/>
            </p:cNvPicPr>
            <p:nvPr/>
          </p:nvPicPr>
          <p:blipFill>
            <a:blip r:embed="rId4" cstate="print"/>
            <a:srcRect l="20000" r="55000" b="54236"/>
            <a:stretch>
              <a:fillRect/>
            </a:stretch>
          </p:blipFill>
          <p:spPr bwMode="auto">
            <a:xfrm>
              <a:off x="6070600" y="2752481"/>
              <a:ext cx="312738" cy="341313"/>
            </a:xfrm>
            <a:prstGeom prst="rect">
              <a:avLst/>
            </a:prstGeom>
            <a:noFill/>
          </p:spPr>
        </p:pic>
        <p:pic>
          <p:nvPicPr>
            <p:cNvPr id="13" name="Picture 40" descr="ermine"/>
            <p:cNvPicPr>
              <a:picLocks noChangeAspect="1" noChangeArrowheads="1"/>
            </p:cNvPicPr>
            <p:nvPr/>
          </p:nvPicPr>
          <p:blipFill>
            <a:blip r:embed="rId3" cstate="print"/>
            <a:srcRect l="49399" t="22293" r="38898" b="71706"/>
            <a:stretch>
              <a:fillRect/>
            </a:stretch>
          </p:blipFill>
          <p:spPr bwMode="auto">
            <a:xfrm>
              <a:off x="6527800" y="2752481"/>
              <a:ext cx="381000" cy="266700"/>
            </a:xfrm>
            <a:prstGeom prst="rect">
              <a:avLst/>
            </a:prstGeom>
            <a:noFill/>
          </p:spPr>
        </p:pic>
        <p:pic>
          <p:nvPicPr>
            <p:cNvPr id="14" name="Picture 45" descr="violin"/>
            <p:cNvPicPr>
              <a:picLocks noChangeAspect="1" noChangeArrowheads="1"/>
            </p:cNvPicPr>
            <p:nvPr/>
          </p:nvPicPr>
          <p:blipFill>
            <a:blip r:embed="rId5" cstate="print"/>
            <a:srcRect t="76233"/>
            <a:stretch>
              <a:fillRect/>
            </a:stretch>
          </p:blipFill>
          <p:spPr bwMode="auto">
            <a:xfrm>
              <a:off x="6985000" y="2788993"/>
              <a:ext cx="533400" cy="276225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5731933" y="3094325"/>
              <a:ext cx="2734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CAL: Bag-of-words (BOW)</a:t>
              </a:r>
            </a:p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Fei-Fei</a:t>
              </a:r>
              <a:r>
                <a:rPr lang="en-US" dirty="0" smtClean="0"/>
                <a:t> et al., 2005]</a:t>
              </a:r>
              <a:endParaRPr lang="en-US" dirty="0"/>
            </a:p>
          </p:txBody>
        </p:sp>
      </p:grpSp>
      <p:grpSp>
        <p:nvGrpSpPr>
          <p:cNvPr id="17" name="Group 115"/>
          <p:cNvGrpSpPr/>
          <p:nvPr/>
        </p:nvGrpSpPr>
        <p:grpSpPr>
          <a:xfrm>
            <a:off x="5960533" y="4197780"/>
            <a:ext cx="2201333" cy="2110469"/>
            <a:chOff x="5960533" y="4197780"/>
            <a:chExt cx="2201333" cy="2110469"/>
          </a:xfrm>
        </p:grpSpPr>
        <p:grpSp>
          <p:nvGrpSpPr>
            <p:cNvPr id="18" name="Group 112"/>
            <p:cNvGrpSpPr/>
            <p:nvPr/>
          </p:nvGrpSpPr>
          <p:grpSpPr>
            <a:xfrm>
              <a:off x="6223000" y="4320519"/>
              <a:ext cx="1652693" cy="1200329"/>
              <a:chOff x="5850467" y="4317647"/>
              <a:chExt cx="1652693" cy="1200329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5850467" y="4317647"/>
                <a:ext cx="11345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Has wood</a:t>
                </a:r>
              </a:p>
              <a:p>
                <a:r>
                  <a:rPr lang="en-US" dirty="0" smtClean="0"/>
                  <a:t>Has cloth</a:t>
                </a:r>
              </a:p>
              <a:p>
                <a:r>
                  <a:rPr lang="en-US" dirty="0" smtClean="0"/>
                  <a:t>Has head</a:t>
                </a:r>
              </a:p>
              <a:p>
                <a:r>
                  <a:rPr lang="en-US" dirty="0" smtClean="0"/>
                  <a:t>Is round</a:t>
                </a:r>
              </a:p>
            </p:txBody>
          </p:sp>
          <p:grpSp>
            <p:nvGrpSpPr>
              <p:cNvPr id="19" name="Group 100"/>
              <p:cNvGrpSpPr/>
              <p:nvPr/>
            </p:nvGrpSpPr>
            <p:grpSpPr>
              <a:xfrm>
                <a:off x="7137400" y="4434311"/>
                <a:ext cx="365760" cy="182880"/>
                <a:chOff x="7137400" y="4317647"/>
                <a:chExt cx="685800" cy="339020"/>
              </a:xfrm>
              <a:effectLst/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7124750" y="4491617"/>
                  <a:ext cx="177700" cy="152400"/>
                </a:xfrm>
                <a:prstGeom prst="line">
                  <a:avLst/>
                </a:prstGeom>
                <a:ln>
                  <a:solidFill>
                    <a:srgbClr val="00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7289800" y="4317647"/>
                  <a:ext cx="533400" cy="339020"/>
                </a:xfrm>
                <a:prstGeom prst="line">
                  <a:avLst/>
                </a:prstGeom>
                <a:ln>
                  <a:solidFill>
                    <a:srgbClr val="00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01"/>
              <p:cNvGrpSpPr/>
              <p:nvPr/>
            </p:nvGrpSpPr>
            <p:grpSpPr>
              <a:xfrm>
                <a:off x="7137400" y="4673732"/>
                <a:ext cx="365760" cy="182880"/>
                <a:chOff x="7137400" y="4317647"/>
                <a:chExt cx="685800" cy="339020"/>
              </a:xfrm>
              <a:effectLst/>
            </p:grpSpPr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7124750" y="4491617"/>
                  <a:ext cx="177700" cy="152400"/>
                </a:xfrm>
                <a:prstGeom prst="line">
                  <a:avLst/>
                </a:prstGeom>
                <a:ln>
                  <a:solidFill>
                    <a:srgbClr val="00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7289800" y="4317647"/>
                  <a:ext cx="533400" cy="339020"/>
                </a:xfrm>
                <a:prstGeom prst="line">
                  <a:avLst/>
                </a:prstGeom>
                <a:ln>
                  <a:solidFill>
                    <a:srgbClr val="00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104"/>
              <p:cNvGrpSpPr/>
              <p:nvPr/>
            </p:nvGrpSpPr>
            <p:grpSpPr>
              <a:xfrm>
                <a:off x="7137400" y="5221082"/>
                <a:ext cx="365760" cy="182880"/>
                <a:chOff x="7137400" y="4317647"/>
                <a:chExt cx="685800" cy="339020"/>
              </a:xfrm>
              <a:effectLst/>
            </p:grpSpPr>
            <p:cxnSp>
              <p:nvCxnSpPr>
                <p:cNvPr id="106" name="Straight Connector 105"/>
                <p:cNvCxnSpPr/>
                <p:nvPr/>
              </p:nvCxnSpPr>
              <p:spPr>
                <a:xfrm rot="16200000" flipH="1">
                  <a:off x="7124750" y="4491617"/>
                  <a:ext cx="177700" cy="152400"/>
                </a:xfrm>
                <a:prstGeom prst="line">
                  <a:avLst/>
                </a:prstGeom>
                <a:ln>
                  <a:solidFill>
                    <a:srgbClr val="00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7289800" y="4317647"/>
                  <a:ext cx="533400" cy="339020"/>
                </a:xfrm>
                <a:prstGeom prst="line">
                  <a:avLst/>
                </a:prstGeom>
                <a:ln>
                  <a:solidFill>
                    <a:srgbClr val="00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111"/>
              <p:cNvGrpSpPr/>
              <p:nvPr/>
            </p:nvGrpSpPr>
            <p:grpSpPr>
              <a:xfrm>
                <a:off x="7188200" y="5000009"/>
                <a:ext cx="182880" cy="187203"/>
                <a:chOff x="7188200" y="5033877"/>
                <a:chExt cx="182880" cy="187203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7188200" y="5038200"/>
                  <a:ext cx="18288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7188200" y="5033877"/>
                  <a:ext cx="18288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4" name="TextBox 113"/>
            <p:cNvSpPr txBox="1"/>
            <p:nvPr/>
          </p:nvSpPr>
          <p:spPr>
            <a:xfrm>
              <a:off x="5960533" y="5661918"/>
              <a:ext cx="220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PA: Attributes (ATT)</a:t>
              </a:r>
            </a:p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Farhadi</a:t>
              </a:r>
              <a:r>
                <a:rPr lang="en-US" dirty="0" smtClean="0"/>
                <a:t> et al., 2009]</a:t>
              </a:r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70600" y="4197780"/>
              <a:ext cx="1981200" cy="146413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04800" y="1676400"/>
            <a:ext cx="2971800" cy="1524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04800" y="3352800"/>
            <a:ext cx="2971800" cy="1524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04800" y="5029200"/>
            <a:ext cx="2971800" cy="1447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638800" y="1752600"/>
            <a:ext cx="2971800" cy="1981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 training examples per category</a:t>
            </a:r>
          </a:p>
          <a:p>
            <a:pPr lvl="1"/>
            <a:r>
              <a:rPr lang="en-US" dirty="0" smtClean="0"/>
              <a:t>2, 4, 8, 16, 32, 64, 100</a:t>
            </a:r>
          </a:p>
          <a:p>
            <a:endParaRPr lang="en-US" dirty="0" smtClean="0"/>
          </a:p>
          <a:p>
            <a:r>
              <a:rPr lang="en-US" dirty="0" smtClean="0"/>
              <a:t>Dimensions (except ATT, BOW)</a:t>
            </a:r>
          </a:p>
          <a:p>
            <a:pPr lvl="1"/>
            <a:r>
              <a:rPr lang="en-US" dirty="0" smtClean="0"/>
              <a:t>4, 8, 16, 32, 64, 128, 256</a:t>
            </a:r>
          </a:p>
          <a:p>
            <a:endParaRPr lang="en-US" dirty="0" smtClean="0"/>
          </a:p>
          <a:p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0%, 25%, 50%, 100%, 200%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NN: Nearest neighbor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NCM: Nearest category-mean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NET: Neural network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DT: Decision tree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LDA: Dimensionality reduction (PCA+LDA) + linear SVM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BOOST: Boosting with linear SVM on individual features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LSVM: Linear SVM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QSVM: SVM with quadratic polynomial kernel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CSVM: SVM with cubic polynomial kernel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RBFSVM: SVM with radial basis kernel</a:t>
            </a:r>
          </a:p>
          <a:p>
            <a:r>
              <a:rPr lang="en-US" b="1" dirty="0" smtClean="0">
                <a:solidFill>
                  <a:srgbClr val="00B400"/>
                </a:solidFill>
              </a:rPr>
              <a:t>Human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Vision: Visual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60198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STREET</a:t>
            </a:r>
            <a:endParaRPr lang="en-US" sz="5000" b="1" dirty="0"/>
          </a:p>
        </p:txBody>
      </p:sp>
      <p:sp>
        <p:nvSpPr>
          <p:cNvPr id="9" name="Freeform 8"/>
          <p:cNvSpPr/>
          <p:nvPr/>
        </p:nvSpPr>
        <p:spPr>
          <a:xfrm>
            <a:off x="5171379" y="3503776"/>
            <a:ext cx="1959374" cy="778174"/>
          </a:xfrm>
          <a:custGeom>
            <a:avLst/>
            <a:gdLst>
              <a:gd name="connsiteX0" fmla="*/ 216032 w 1959374"/>
              <a:gd name="connsiteY0" fmla="*/ 709301 h 778174"/>
              <a:gd name="connsiteX1" fmla="*/ 216032 w 1959374"/>
              <a:gd name="connsiteY1" fmla="*/ 709301 h 778174"/>
              <a:gd name="connsiteX2" fmla="*/ 181849 w 1959374"/>
              <a:gd name="connsiteY2" fmla="*/ 640934 h 778174"/>
              <a:gd name="connsiteX3" fmla="*/ 147666 w 1959374"/>
              <a:gd name="connsiteY3" fmla="*/ 606751 h 778174"/>
              <a:gd name="connsiteX4" fmla="*/ 113483 w 1959374"/>
              <a:gd name="connsiteY4" fmla="*/ 564022 h 778174"/>
              <a:gd name="connsiteX5" fmla="*/ 79300 w 1959374"/>
              <a:gd name="connsiteY5" fmla="*/ 512747 h 778174"/>
              <a:gd name="connsiteX6" fmla="*/ 70754 w 1959374"/>
              <a:gd name="connsiteY6" fmla="*/ 487110 h 778174"/>
              <a:gd name="connsiteX7" fmla="*/ 36571 w 1959374"/>
              <a:gd name="connsiteY7" fmla="*/ 435835 h 778174"/>
              <a:gd name="connsiteX8" fmla="*/ 19479 w 1959374"/>
              <a:gd name="connsiteY8" fmla="*/ 410198 h 778174"/>
              <a:gd name="connsiteX9" fmla="*/ 70754 w 1959374"/>
              <a:gd name="connsiteY9" fmla="*/ 384560 h 778174"/>
              <a:gd name="connsiteX10" fmla="*/ 96391 w 1959374"/>
              <a:gd name="connsiteY10" fmla="*/ 367469 h 778174"/>
              <a:gd name="connsiteX11" fmla="*/ 190395 w 1959374"/>
              <a:gd name="connsiteY11" fmla="*/ 350377 h 778174"/>
              <a:gd name="connsiteX12" fmla="*/ 224578 w 1959374"/>
              <a:gd name="connsiteY12" fmla="*/ 341831 h 778174"/>
              <a:gd name="connsiteX13" fmla="*/ 250215 w 1959374"/>
              <a:gd name="connsiteY13" fmla="*/ 324740 h 778174"/>
              <a:gd name="connsiteX14" fmla="*/ 275853 w 1959374"/>
              <a:gd name="connsiteY14" fmla="*/ 316194 h 778174"/>
              <a:gd name="connsiteX15" fmla="*/ 301490 w 1959374"/>
              <a:gd name="connsiteY15" fmla="*/ 290557 h 778174"/>
              <a:gd name="connsiteX16" fmla="*/ 344219 w 1959374"/>
              <a:gd name="connsiteY16" fmla="*/ 273465 h 778174"/>
              <a:gd name="connsiteX17" fmla="*/ 369857 w 1959374"/>
              <a:gd name="connsiteY17" fmla="*/ 256374 h 778174"/>
              <a:gd name="connsiteX18" fmla="*/ 421131 w 1959374"/>
              <a:gd name="connsiteY18" fmla="*/ 239282 h 778174"/>
              <a:gd name="connsiteX19" fmla="*/ 472406 w 1959374"/>
              <a:gd name="connsiteY19" fmla="*/ 205099 h 778174"/>
              <a:gd name="connsiteX20" fmla="*/ 540772 w 1959374"/>
              <a:gd name="connsiteY20" fmla="*/ 162370 h 778174"/>
              <a:gd name="connsiteX21" fmla="*/ 566410 w 1959374"/>
              <a:gd name="connsiteY21" fmla="*/ 153824 h 778174"/>
              <a:gd name="connsiteX22" fmla="*/ 592047 w 1959374"/>
              <a:gd name="connsiteY22" fmla="*/ 136732 h 778174"/>
              <a:gd name="connsiteX23" fmla="*/ 617685 w 1959374"/>
              <a:gd name="connsiteY23" fmla="*/ 128187 h 778174"/>
              <a:gd name="connsiteX24" fmla="*/ 668959 w 1959374"/>
              <a:gd name="connsiteY24" fmla="*/ 94003 h 778174"/>
              <a:gd name="connsiteX25" fmla="*/ 720234 w 1959374"/>
              <a:gd name="connsiteY25" fmla="*/ 76912 h 778174"/>
              <a:gd name="connsiteX26" fmla="*/ 780055 w 1959374"/>
              <a:gd name="connsiteY26" fmla="*/ 42729 h 778174"/>
              <a:gd name="connsiteX27" fmla="*/ 831329 w 1959374"/>
              <a:gd name="connsiteY27" fmla="*/ 34183 h 778174"/>
              <a:gd name="connsiteX28" fmla="*/ 856967 w 1959374"/>
              <a:gd name="connsiteY28" fmla="*/ 25637 h 778174"/>
              <a:gd name="connsiteX29" fmla="*/ 916787 w 1959374"/>
              <a:gd name="connsiteY29" fmla="*/ 0 h 778174"/>
              <a:gd name="connsiteX30" fmla="*/ 1489356 w 1959374"/>
              <a:gd name="connsiteY30" fmla="*/ 8545 h 778174"/>
              <a:gd name="connsiteX31" fmla="*/ 1600451 w 1959374"/>
              <a:gd name="connsiteY31" fmla="*/ 25637 h 778174"/>
              <a:gd name="connsiteX32" fmla="*/ 1643180 w 1959374"/>
              <a:gd name="connsiteY32" fmla="*/ 34183 h 778174"/>
              <a:gd name="connsiteX33" fmla="*/ 1745729 w 1959374"/>
              <a:gd name="connsiteY33" fmla="*/ 51274 h 778174"/>
              <a:gd name="connsiteX34" fmla="*/ 1771367 w 1959374"/>
              <a:gd name="connsiteY34" fmla="*/ 59820 h 778174"/>
              <a:gd name="connsiteX35" fmla="*/ 1839733 w 1959374"/>
              <a:gd name="connsiteY35" fmla="*/ 136732 h 778174"/>
              <a:gd name="connsiteX36" fmla="*/ 1848279 w 1959374"/>
              <a:gd name="connsiteY36" fmla="*/ 162370 h 778174"/>
              <a:gd name="connsiteX37" fmla="*/ 1865371 w 1959374"/>
              <a:gd name="connsiteY37" fmla="*/ 196553 h 778174"/>
              <a:gd name="connsiteX38" fmla="*/ 1882462 w 1959374"/>
              <a:gd name="connsiteY38" fmla="*/ 247828 h 778174"/>
              <a:gd name="connsiteX39" fmla="*/ 1891008 w 1959374"/>
              <a:gd name="connsiteY39" fmla="*/ 273465 h 778174"/>
              <a:gd name="connsiteX40" fmla="*/ 1908100 w 1959374"/>
              <a:gd name="connsiteY40" fmla="*/ 299103 h 778174"/>
              <a:gd name="connsiteX41" fmla="*/ 1916645 w 1959374"/>
              <a:gd name="connsiteY41" fmla="*/ 324740 h 778174"/>
              <a:gd name="connsiteX42" fmla="*/ 1933737 w 1959374"/>
              <a:gd name="connsiteY42" fmla="*/ 358923 h 778174"/>
              <a:gd name="connsiteX43" fmla="*/ 1942283 w 1959374"/>
              <a:gd name="connsiteY43" fmla="*/ 393106 h 778174"/>
              <a:gd name="connsiteX44" fmla="*/ 1959374 w 1959374"/>
              <a:gd name="connsiteY44" fmla="*/ 444381 h 778174"/>
              <a:gd name="connsiteX45" fmla="*/ 1950828 w 1959374"/>
              <a:gd name="connsiteY45" fmla="*/ 615297 h 778174"/>
              <a:gd name="connsiteX46" fmla="*/ 1942283 w 1959374"/>
              <a:gd name="connsiteY46" fmla="*/ 640934 h 778174"/>
              <a:gd name="connsiteX47" fmla="*/ 1916645 w 1959374"/>
              <a:gd name="connsiteY47" fmla="*/ 666572 h 778174"/>
              <a:gd name="connsiteX48" fmla="*/ 1891008 w 1959374"/>
              <a:gd name="connsiteY48" fmla="*/ 675117 h 778174"/>
              <a:gd name="connsiteX49" fmla="*/ 1839733 w 1959374"/>
              <a:gd name="connsiteY49" fmla="*/ 709301 h 778174"/>
              <a:gd name="connsiteX50" fmla="*/ 1779913 w 1959374"/>
              <a:gd name="connsiteY50" fmla="*/ 726392 h 778174"/>
              <a:gd name="connsiteX51" fmla="*/ 1754275 w 1959374"/>
              <a:gd name="connsiteY51" fmla="*/ 734938 h 778174"/>
              <a:gd name="connsiteX52" fmla="*/ 1703000 w 1959374"/>
              <a:gd name="connsiteY52" fmla="*/ 726392 h 778174"/>
              <a:gd name="connsiteX53" fmla="*/ 1685909 w 1959374"/>
              <a:gd name="connsiteY53" fmla="*/ 700755 h 778174"/>
              <a:gd name="connsiteX54" fmla="*/ 1660271 w 1959374"/>
              <a:gd name="connsiteY54" fmla="*/ 692209 h 778174"/>
              <a:gd name="connsiteX55" fmla="*/ 1634634 w 1959374"/>
              <a:gd name="connsiteY55" fmla="*/ 666572 h 778174"/>
              <a:gd name="connsiteX56" fmla="*/ 1497901 w 1959374"/>
              <a:gd name="connsiteY56" fmla="*/ 666572 h 778174"/>
              <a:gd name="connsiteX57" fmla="*/ 1412443 w 1959374"/>
              <a:gd name="connsiteY57" fmla="*/ 675117 h 778174"/>
              <a:gd name="connsiteX58" fmla="*/ 1284257 w 1959374"/>
              <a:gd name="connsiteY58" fmla="*/ 700755 h 778174"/>
              <a:gd name="connsiteX59" fmla="*/ 1258619 w 1959374"/>
              <a:gd name="connsiteY59" fmla="*/ 709301 h 778174"/>
              <a:gd name="connsiteX60" fmla="*/ 933879 w 1959374"/>
              <a:gd name="connsiteY60" fmla="*/ 726392 h 778174"/>
              <a:gd name="connsiteX61" fmla="*/ 874058 w 1959374"/>
              <a:gd name="connsiteY61" fmla="*/ 734938 h 778174"/>
              <a:gd name="connsiteX62" fmla="*/ 771509 w 1959374"/>
              <a:gd name="connsiteY62" fmla="*/ 769121 h 778174"/>
              <a:gd name="connsiteX63" fmla="*/ 686051 w 1959374"/>
              <a:gd name="connsiteY63" fmla="*/ 777667 h 778174"/>
              <a:gd name="connsiteX64" fmla="*/ 352765 w 1959374"/>
              <a:gd name="connsiteY64" fmla="*/ 743484 h 778174"/>
              <a:gd name="connsiteX65" fmla="*/ 275853 w 1959374"/>
              <a:gd name="connsiteY65" fmla="*/ 734938 h 778174"/>
              <a:gd name="connsiteX66" fmla="*/ 216032 w 1959374"/>
              <a:gd name="connsiteY66" fmla="*/ 717846 h 778174"/>
              <a:gd name="connsiteX67" fmla="*/ 216032 w 1959374"/>
              <a:gd name="connsiteY67" fmla="*/ 709301 h 77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59374" h="778174">
                <a:moveTo>
                  <a:pt x="216032" y="709301"/>
                </a:moveTo>
                <a:lnTo>
                  <a:pt x="216032" y="709301"/>
                </a:lnTo>
                <a:cubicBezTo>
                  <a:pt x="204638" y="686512"/>
                  <a:pt x="195982" y="662134"/>
                  <a:pt x="181849" y="640934"/>
                </a:cubicBezTo>
                <a:cubicBezTo>
                  <a:pt x="172911" y="627526"/>
                  <a:pt x="157032" y="619863"/>
                  <a:pt x="147666" y="606751"/>
                </a:cubicBezTo>
                <a:cubicBezTo>
                  <a:pt x="110140" y="554215"/>
                  <a:pt x="175954" y="605671"/>
                  <a:pt x="113483" y="564022"/>
                </a:cubicBezTo>
                <a:cubicBezTo>
                  <a:pt x="93163" y="503064"/>
                  <a:pt x="121976" y="576761"/>
                  <a:pt x="79300" y="512747"/>
                </a:cubicBezTo>
                <a:cubicBezTo>
                  <a:pt x="74303" y="505252"/>
                  <a:pt x="75129" y="494984"/>
                  <a:pt x="70754" y="487110"/>
                </a:cubicBezTo>
                <a:cubicBezTo>
                  <a:pt x="60778" y="469153"/>
                  <a:pt x="47965" y="452927"/>
                  <a:pt x="36571" y="435835"/>
                </a:cubicBezTo>
                <a:lnTo>
                  <a:pt x="19479" y="410198"/>
                </a:lnTo>
                <a:cubicBezTo>
                  <a:pt x="92940" y="361222"/>
                  <a:pt x="0" y="419936"/>
                  <a:pt x="70754" y="384560"/>
                </a:cubicBezTo>
                <a:cubicBezTo>
                  <a:pt x="79940" y="379967"/>
                  <a:pt x="86951" y="371515"/>
                  <a:pt x="96391" y="367469"/>
                </a:cubicBezTo>
                <a:cubicBezTo>
                  <a:pt x="117815" y="358287"/>
                  <a:pt x="174342" y="353296"/>
                  <a:pt x="190395" y="350377"/>
                </a:cubicBezTo>
                <a:cubicBezTo>
                  <a:pt x="201951" y="348276"/>
                  <a:pt x="213184" y="344680"/>
                  <a:pt x="224578" y="341831"/>
                </a:cubicBezTo>
                <a:cubicBezTo>
                  <a:pt x="233124" y="336134"/>
                  <a:pt x="241029" y="329333"/>
                  <a:pt x="250215" y="324740"/>
                </a:cubicBezTo>
                <a:cubicBezTo>
                  <a:pt x="258272" y="320711"/>
                  <a:pt x="268358" y="321191"/>
                  <a:pt x="275853" y="316194"/>
                </a:cubicBezTo>
                <a:cubicBezTo>
                  <a:pt x="285909" y="309490"/>
                  <a:pt x="291242" y="296962"/>
                  <a:pt x="301490" y="290557"/>
                </a:cubicBezTo>
                <a:cubicBezTo>
                  <a:pt x="314498" y="282427"/>
                  <a:pt x="330498" y="280325"/>
                  <a:pt x="344219" y="273465"/>
                </a:cubicBezTo>
                <a:cubicBezTo>
                  <a:pt x="353406" y="268872"/>
                  <a:pt x="360471" y="260545"/>
                  <a:pt x="369857" y="256374"/>
                </a:cubicBezTo>
                <a:cubicBezTo>
                  <a:pt x="386320" y="249057"/>
                  <a:pt x="406141" y="249275"/>
                  <a:pt x="421131" y="239282"/>
                </a:cubicBezTo>
                <a:lnTo>
                  <a:pt x="472406" y="205099"/>
                </a:lnTo>
                <a:cubicBezTo>
                  <a:pt x="499491" y="164471"/>
                  <a:pt x="479754" y="182709"/>
                  <a:pt x="540772" y="162370"/>
                </a:cubicBezTo>
                <a:lnTo>
                  <a:pt x="566410" y="153824"/>
                </a:lnTo>
                <a:cubicBezTo>
                  <a:pt x="574956" y="148127"/>
                  <a:pt x="582861" y="141325"/>
                  <a:pt x="592047" y="136732"/>
                </a:cubicBezTo>
                <a:cubicBezTo>
                  <a:pt x="600104" y="132703"/>
                  <a:pt x="609810" y="132562"/>
                  <a:pt x="617685" y="128187"/>
                </a:cubicBezTo>
                <a:cubicBezTo>
                  <a:pt x="635641" y="118211"/>
                  <a:pt x="651868" y="105398"/>
                  <a:pt x="668959" y="94003"/>
                </a:cubicBezTo>
                <a:cubicBezTo>
                  <a:pt x="683949" y="84009"/>
                  <a:pt x="720234" y="76912"/>
                  <a:pt x="720234" y="76912"/>
                </a:cubicBezTo>
                <a:cubicBezTo>
                  <a:pt x="737402" y="65466"/>
                  <a:pt x="760336" y="48645"/>
                  <a:pt x="780055" y="42729"/>
                </a:cubicBezTo>
                <a:cubicBezTo>
                  <a:pt x="796651" y="37750"/>
                  <a:pt x="814415" y="37942"/>
                  <a:pt x="831329" y="34183"/>
                </a:cubicBezTo>
                <a:cubicBezTo>
                  <a:pt x="840123" y="32229"/>
                  <a:pt x="848421" y="28486"/>
                  <a:pt x="856967" y="25637"/>
                </a:cubicBezTo>
                <a:cubicBezTo>
                  <a:pt x="877901" y="11681"/>
                  <a:pt x="889193" y="0"/>
                  <a:pt x="916787" y="0"/>
                </a:cubicBezTo>
                <a:cubicBezTo>
                  <a:pt x="1107665" y="0"/>
                  <a:pt x="1298500" y="5697"/>
                  <a:pt x="1489356" y="8545"/>
                </a:cubicBezTo>
                <a:cubicBezTo>
                  <a:pt x="1547103" y="27795"/>
                  <a:pt x="1490293" y="10949"/>
                  <a:pt x="1600451" y="25637"/>
                </a:cubicBezTo>
                <a:cubicBezTo>
                  <a:pt x="1614849" y="27557"/>
                  <a:pt x="1628853" y="31795"/>
                  <a:pt x="1643180" y="34183"/>
                </a:cubicBezTo>
                <a:cubicBezTo>
                  <a:pt x="1686578" y="41416"/>
                  <a:pt x="1705459" y="41207"/>
                  <a:pt x="1745729" y="51274"/>
                </a:cubicBezTo>
                <a:cubicBezTo>
                  <a:pt x="1754468" y="53459"/>
                  <a:pt x="1762821" y="56971"/>
                  <a:pt x="1771367" y="59820"/>
                </a:cubicBezTo>
                <a:cubicBezTo>
                  <a:pt x="1794017" y="82470"/>
                  <a:pt x="1824483" y="106232"/>
                  <a:pt x="1839733" y="136732"/>
                </a:cubicBezTo>
                <a:cubicBezTo>
                  <a:pt x="1843762" y="144789"/>
                  <a:pt x="1844730" y="154090"/>
                  <a:pt x="1848279" y="162370"/>
                </a:cubicBezTo>
                <a:cubicBezTo>
                  <a:pt x="1853297" y="174079"/>
                  <a:pt x="1860640" y="184725"/>
                  <a:pt x="1865371" y="196553"/>
                </a:cubicBezTo>
                <a:cubicBezTo>
                  <a:pt x="1872062" y="213281"/>
                  <a:pt x="1876765" y="230736"/>
                  <a:pt x="1882462" y="247828"/>
                </a:cubicBezTo>
                <a:cubicBezTo>
                  <a:pt x="1885311" y="256374"/>
                  <a:pt x="1886011" y="265970"/>
                  <a:pt x="1891008" y="273465"/>
                </a:cubicBezTo>
                <a:lnTo>
                  <a:pt x="1908100" y="299103"/>
                </a:lnTo>
                <a:cubicBezTo>
                  <a:pt x="1910948" y="307649"/>
                  <a:pt x="1913097" y="316460"/>
                  <a:pt x="1916645" y="324740"/>
                </a:cubicBezTo>
                <a:cubicBezTo>
                  <a:pt x="1921663" y="336449"/>
                  <a:pt x="1929264" y="346995"/>
                  <a:pt x="1933737" y="358923"/>
                </a:cubicBezTo>
                <a:cubicBezTo>
                  <a:pt x="1937861" y="369920"/>
                  <a:pt x="1938908" y="381856"/>
                  <a:pt x="1942283" y="393106"/>
                </a:cubicBezTo>
                <a:cubicBezTo>
                  <a:pt x="1947460" y="410362"/>
                  <a:pt x="1959374" y="444381"/>
                  <a:pt x="1959374" y="444381"/>
                </a:cubicBezTo>
                <a:cubicBezTo>
                  <a:pt x="1956525" y="501353"/>
                  <a:pt x="1955769" y="558468"/>
                  <a:pt x="1950828" y="615297"/>
                </a:cubicBezTo>
                <a:cubicBezTo>
                  <a:pt x="1950048" y="624271"/>
                  <a:pt x="1947280" y="633439"/>
                  <a:pt x="1942283" y="640934"/>
                </a:cubicBezTo>
                <a:cubicBezTo>
                  <a:pt x="1935579" y="650990"/>
                  <a:pt x="1926701" y="659868"/>
                  <a:pt x="1916645" y="666572"/>
                </a:cubicBezTo>
                <a:cubicBezTo>
                  <a:pt x="1909150" y="671569"/>
                  <a:pt x="1899554" y="672269"/>
                  <a:pt x="1891008" y="675117"/>
                </a:cubicBezTo>
                <a:cubicBezTo>
                  <a:pt x="1873916" y="686512"/>
                  <a:pt x="1859221" y="702806"/>
                  <a:pt x="1839733" y="709301"/>
                </a:cubicBezTo>
                <a:cubicBezTo>
                  <a:pt x="1778250" y="729794"/>
                  <a:pt x="1855045" y="704925"/>
                  <a:pt x="1779913" y="726392"/>
                </a:cubicBezTo>
                <a:cubicBezTo>
                  <a:pt x="1771251" y="728867"/>
                  <a:pt x="1762821" y="732089"/>
                  <a:pt x="1754275" y="734938"/>
                </a:cubicBezTo>
                <a:cubicBezTo>
                  <a:pt x="1737183" y="732089"/>
                  <a:pt x="1718498" y="734141"/>
                  <a:pt x="1703000" y="726392"/>
                </a:cubicBezTo>
                <a:cubicBezTo>
                  <a:pt x="1693814" y="721799"/>
                  <a:pt x="1693929" y="707171"/>
                  <a:pt x="1685909" y="700755"/>
                </a:cubicBezTo>
                <a:cubicBezTo>
                  <a:pt x="1678875" y="695128"/>
                  <a:pt x="1668817" y="695058"/>
                  <a:pt x="1660271" y="692209"/>
                </a:cubicBezTo>
                <a:cubicBezTo>
                  <a:pt x="1651725" y="683663"/>
                  <a:pt x="1644690" y="673276"/>
                  <a:pt x="1634634" y="666572"/>
                </a:cubicBezTo>
                <a:cubicBezTo>
                  <a:pt x="1601073" y="644198"/>
                  <a:pt x="1505370" y="665923"/>
                  <a:pt x="1497901" y="666572"/>
                </a:cubicBezTo>
                <a:cubicBezTo>
                  <a:pt x="1469381" y="669052"/>
                  <a:pt x="1440929" y="672269"/>
                  <a:pt x="1412443" y="675117"/>
                </a:cubicBezTo>
                <a:cubicBezTo>
                  <a:pt x="1336698" y="700366"/>
                  <a:pt x="1379075" y="690219"/>
                  <a:pt x="1284257" y="700755"/>
                </a:cubicBezTo>
                <a:cubicBezTo>
                  <a:pt x="1275711" y="703604"/>
                  <a:pt x="1267358" y="707116"/>
                  <a:pt x="1258619" y="709301"/>
                </a:cubicBezTo>
                <a:cubicBezTo>
                  <a:pt x="1154388" y="735358"/>
                  <a:pt x="1031508" y="723433"/>
                  <a:pt x="933879" y="726392"/>
                </a:cubicBezTo>
                <a:cubicBezTo>
                  <a:pt x="913939" y="729241"/>
                  <a:pt x="893599" y="730053"/>
                  <a:pt x="874058" y="734938"/>
                </a:cubicBezTo>
                <a:cubicBezTo>
                  <a:pt x="874040" y="734942"/>
                  <a:pt x="794303" y="761523"/>
                  <a:pt x="771509" y="769121"/>
                </a:cubicBezTo>
                <a:cubicBezTo>
                  <a:pt x="744350" y="778174"/>
                  <a:pt x="714537" y="774818"/>
                  <a:pt x="686051" y="777667"/>
                </a:cubicBezTo>
                <a:cubicBezTo>
                  <a:pt x="455265" y="755687"/>
                  <a:pt x="566284" y="767208"/>
                  <a:pt x="352765" y="743484"/>
                </a:cubicBezTo>
                <a:lnTo>
                  <a:pt x="275853" y="734938"/>
                </a:lnTo>
                <a:cubicBezTo>
                  <a:pt x="254242" y="729535"/>
                  <a:pt x="236467" y="726020"/>
                  <a:pt x="216032" y="717846"/>
                </a:cubicBezTo>
                <a:cubicBezTo>
                  <a:pt x="210118" y="715481"/>
                  <a:pt x="216032" y="710725"/>
                  <a:pt x="216032" y="70930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27432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CAR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1447800"/>
            <a:ext cx="7620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73908" y="1498362"/>
            <a:ext cx="6858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1600200"/>
            <a:ext cx="6858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6096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1981200"/>
            <a:ext cx="4572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72400" y="1447800"/>
            <a:ext cx="457200" cy="457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53400" y="1447800"/>
            <a:ext cx="2286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53400" y="1981200"/>
            <a:ext cx="2286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01000" y="2988892"/>
            <a:ext cx="3810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23622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400"/>
                </a:solidFill>
              </a:rPr>
              <a:t>WINDOWS</a:t>
            </a:r>
            <a:endParaRPr lang="en-US" sz="5000" b="1" dirty="0">
              <a:solidFill>
                <a:srgbClr val="00B4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71600"/>
            <a:ext cx="236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Scene recognition</a:t>
            </a:r>
          </a:p>
          <a:p>
            <a:endParaRPr lang="en-US" sz="2200" dirty="0" smtClean="0"/>
          </a:p>
          <a:p>
            <a:r>
              <a:rPr lang="en-US" sz="2200" dirty="0" smtClean="0"/>
              <a:t>Object recognition</a:t>
            </a:r>
          </a:p>
          <a:p>
            <a:endParaRPr lang="en-US" sz="2200" dirty="0" smtClean="0"/>
          </a:p>
          <a:p>
            <a:r>
              <a:rPr lang="en-US" sz="2200" dirty="0" smtClean="0"/>
              <a:t>Object detection</a:t>
            </a:r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b="1" dirty="0" smtClean="0"/>
              <a:t>A</a:t>
            </a:r>
            <a:r>
              <a:rPr lang="en-US" dirty="0" smtClean="0"/>
              <a:t>lgorithms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758"/>
            <a:ext cx="9144000" cy="208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b="1" dirty="0" smtClean="0">
                <a:solidFill>
                  <a:srgbClr val="000000"/>
                </a:solidFill>
              </a:rPr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2413000"/>
            <a:ext cx="9137650" cy="203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867" y="2853267"/>
            <a:ext cx="211666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/>
              <a:t>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100"/>
            <a:ext cx="9086850" cy="2209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38133" y="2324100"/>
            <a:ext cx="804334" cy="444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55266" y="2324100"/>
            <a:ext cx="1058334" cy="444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b="1" dirty="0" smtClean="0"/>
              <a:t>F</a:t>
            </a:r>
            <a:r>
              <a:rPr lang="en-US" dirty="0" smtClean="0"/>
              <a:t>eatures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029200" cy="426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" y="6018749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Image representation is the most influential factor</a:t>
            </a:r>
            <a:endParaRPr lang="en-US" sz="25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subjects use nearest neighbor?</a:t>
            </a:r>
          </a:p>
          <a:p>
            <a:endParaRPr lang="en-US" dirty="0" smtClean="0"/>
          </a:p>
          <a:p>
            <a:r>
              <a:rPr lang="en-US" dirty="0" smtClean="0"/>
              <a:t>Visual vs. non-visual “features”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Beyond “features”?</a:t>
            </a:r>
          </a:p>
          <a:p>
            <a:pPr lvl="1"/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Multiple tasks</a:t>
            </a:r>
          </a:p>
          <a:p>
            <a:pPr lvl="1"/>
            <a:r>
              <a:rPr lang="en-US" dirty="0" smtClean="0"/>
              <a:t>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0" y="4036841"/>
            <a:ext cx="4584700" cy="271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/>
              <a:t>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1" y="1485374"/>
            <a:ext cx="4559300" cy="276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7143" y="2192867"/>
            <a:ext cx="135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Adaptability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738648"/>
            <a:ext cx="5177307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6693" y="4253974"/>
            <a:ext cx="5177307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isolated human models</a:t>
            </a:r>
          </a:p>
          <a:p>
            <a:endParaRPr lang="en-US" dirty="0" smtClean="0"/>
          </a:p>
          <a:p>
            <a:r>
              <a:rPr lang="en-US" dirty="0" smtClean="0"/>
              <a:t>Visualizing high-dimensional data</a:t>
            </a:r>
          </a:p>
          <a:p>
            <a:endParaRPr lang="en-US" dirty="0" smtClean="0"/>
          </a:p>
          <a:p>
            <a:r>
              <a:rPr lang="en-US" dirty="0" smtClean="0"/>
              <a:t>Invoking natural visual pathways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9336" r="92166" b="12937"/>
          <a:stretch>
            <a:fillRect/>
          </a:stretch>
        </p:blipFill>
        <p:spPr bwMode="auto">
          <a:xfrm>
            <a:off x="651931" y="5211763"/>
            <a:ext cx="9727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77" r="93884" b="83565"/>
          <a:stretch>
            <a:fillRect/>
          </a:stretch>
        </p:blipFill>
        <p:spPr bwMode="auto">
          <a:xfrm>
            <a:off x="2023533" y="5211763"/>
            <a:ext cx="3405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928" y="5211763"/>
            <a:ext cx="4854872" cy="9144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99616" y="6126163"/>
            <a:ext cx="170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[</a:t>
            </a:r>
            <a:r>
              <a:rPr lang="en-US" dirty="0" err="1" smtClean="0"/>
              <a:t>Chernoff</a:t>
            </a:r>
            <a:r>
              <a:rPr lang="en-US" dirty="0" smtClean="0"/>
              <a:t>, 1973]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00400" y="2590800"/>
            <a:ext cx="502920" cy="22860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304800" y="1828800"/>
            <a:ext cx="457200" cy="3048000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smtClean="0"/>
              <a:t>Accuracy</a:t>
            </a:r>
            <a:endParaRPr lang="en-US" sz="2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4876800"/>
            <a:ext cx="3048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3872" y="4953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B40000"/>
                </a:solidFill>
              </a:rPr>
              <a:t>Machine</a:t>
            </a:r>
            <a:endParaRPr lang="en-US" sz="2500" dirty="0">
              <a:solidFill>
                <a:srgbClr val="B4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4953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B400"/>
                </a:solidFill>
              </a:rPr>
              <a:t>Human</a:t>
            </a:r>
            <a:endParaRPr lang="en-US" sz="2500" dirty="0">
              <a:solidFill>
                <a:srgbClr val="00B4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6388" y="3936170"/>
            <a:ext cx="504812" cy="927751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90700" y="32385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0" y="1938867"/>
            <a:ext cx="4953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Humans are a working system!</a:t>
            </a:r>
          </a:p>
          <a:p>
            <a:pPr lvl="1"/>
            <a:r>
              <a:rPr lang="en-US" sz="2800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Interactive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Figure our brains out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Label training data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Design algorithms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Debug our systems!</a:t>
            </a:r>
            <a:endParaRPr lang="en-US" sz="2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722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Thank you!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Vision: Visual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60198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STREET</a:t>
            </a:r>
            <a:endParaRPr lang="en-US" sz="5000" b="1" dirty="0"/>
          </a:p>
        </p:txBody>
      </p:sp>
      <p:sp>
        <p:nvSpPr>
          <p:cNvPr id="9" name="Freeform 8"/>
          <p:cNvSpPr/>
          <p:nvPr/>
        </p:nvSpPr>
        <p:spPr>
          <a:xfrm>
            <a:off x="5171379" y="3503776"/>
            <a:ext cx="1959374" cy="778174"/>
          </a:xfrm>
          <a:custGeom>
            <a:avLst/>
            <a:gdLst>
              <a:gd name="connsiteX0" fmla="*/ 216032 w 1959374"/>
              <a:gd name="connsiteY0" fmla="*/ 709301 h 778174"/>
              <a:gd name="connsiteX1" fmla="*/ 216032 w 1959374"/>
              <a:gd name="connsiteY1" fmla="*/ 709301 h 778174"/>
              <a:gd name="connsiteX2" fmla="*/ 181849 w 1959374"/>
              <a:gd name="connsiteY2" fmla="*/ 640934 h 778174"/>
              <a:gd name="connsiteX3" fmla="*/ 147666 w 1959374"/>
              <a:gd name="connsiteY3" fmla="*/ 606751 h 778174"/>
              <a:gd name="connsiteX4" fmla="*/ 113483 w 1959374"/>
              <a:gd name="connsiteY4" fmla="*/ 564022 h 778174"/>
              <a:gd name="connsiteX5" fmla="*/ 79300 w 1959374"/>
              <a:gd name="connsiteY5" fmla="*/ 512747 h 778174"/>
              <a:gd name="connsiteX6" fmla="*/ 70754 w 1959374"/>
              <a:gd name="connsiteY6" fmla="*/ 487110 h 778174"/>
              <a:gd name="connsiteX7" fmla="*/ 36571 w 1959374"/>
              <a:gd name="connsiteY7" fmla="*/ 435835 h 778174"/>
              <a:gd name="connsiteX8" fmla="*/ 19479 w 1959374"/>
              <a:gd name="connsiteY8" fmla="*/ 410198 h 778174"/>
              <a:gd name="connsiteX9" fmla="*/ 70754 w 1959374"/>
              <a:gd name="connsiteY9" fmla="*/ 384560 h 778174"/>
              <a:gd name="connsiteX10" fmla="*/ 96391 w 1959374"/>
              <a:gd name="connsiteY10" fmla="*/ 367469 h 778174"/>
              <a:gd name="connsiteX11" fmla="*/ 190395 w 1959374"/>
              <a:gd name="connsiteY11" fmla="*/ 350377 h 778174"/>
              <a:gd name="connsiteX12" fmla="*/ 224578 w 1959374"/>
              <a:gd name="connsiteY12" fmla="*/ 341831 h 778174"/>
              <a:gd name="connsiteX13" fmla="*/ 250215 w 1959374"/>
              <a:gd name="connsiteY13" fmla="*/ 324740 h 778174"/>
              <a:gd name="connsiteX14" fmla="*/ 275853 w 1959374"/>
              <a:gd name="connsiteY14" fmla="*/ 316194 h 778174"/>
              <a:gd name="connsiteX15" fmla="*/ 301490 w 1959374"/>
              <a:gd name="connsiteY15" fmla="*/ 290557 h 778174"/>
              <a:gd name="connsiteX16" fmla="*/ 344219 w 1959374"/>
              <a:gd name="connsiteY16" fmla="*/ 273465 h 778174"/>
              <a:gd name="connsiteX17" fmla="*/ 369857 w 1959374"/>
              <a:gd name="connsiteY17" fmla="*/ 256374 h 778174"/>
              <a:gd name="connsiteX18" fmla="*/ 421131 w 1959374"/>
              <a:gd name="connsiteY18" fmla="*/ 239282 h 778174"/>
              <a:gd name="connsiteX19" fmla="*/ 472406 w 1959374"/>
              <a:gd name="connsiteY19" fmla="*/ 205099 h 778174"/>
              <a:gd name="connsiteX20" fmla="*/ 540772 w 1959374"/>
              <a:gd name="connsiteY20" fmla="*/ 162370 h 778174"/>
              <a:gd name="connsiteX21" fmla="*/ 566410 w 1959374"/>
              <a:gd name="connsiteY21" fmla="*/ 153824 h 778174"/>
              <a:gd name="connsiteX22" fmla="*/ 592047 w 1959374"/>
              <a:gd name="connsiteY22" fmla="*/ 136732 h 778174"/>
              <a:gd name="connsiteX23" fmla="*/ 617685 w 1959374"/>
              <a:gd name="connsiteY23" fmla="*/ 128187 h 778174"/>
              <a:gd name="connsiteX24" fmla="*/ 668959 w 1959374"/>
              <a:gd name="connsiteY24" fmla="*/ 94003 h 778174"/>
              <a:gd name="connsiteX25" fmla="*/ 720234 w 1959374"/>
              <a:gd name="connsiteY25" fmla="*/ 76912 h 778174"/>
              <a:gd name="connsiteX26" fmla="*/ 780055 w 1959374"/>
              <a:gd name="connsiteY26" fmla="*/ 42729 h 778174"/>
              <a:gd name="connsiteX27" fmla="*/ 831329 w 1959374"/>
              <a:gd name="connsiteY27" fmla="*/ 34183 h 778174"/>
              <a:gd name="connsiteX28" fmla="*/ 856967 w 1959374"/>
              <a:gd name="connsiteY28" fmla="*/ 25637 h 778174"/>
              <a:gd name="connsiteX29" fmla="*/ 916787 w 1959374"/>
              <a:gd name="connsiteY29" fmla="*/ 0 h 778174"/>
              <a:gd name="connsiteX30" fmla="*/ 1489356 w 1959374"/>
              <a:gd name="connsiteY30" fmla="*/ 8545 h 778174"/>
              <a:gd name="connsiteX31" fmla="*/ 1600451 w 1959374"/>
              <a:gd name="connsiteY31" fmla="*/ 25637 h 778174"/>
              <a:gd name="connsiteX32" fmla="*/ 1643180 w 1959374"/>
              <a:gd name="connsiteY32" fmla="*/ 34183 h 778174"/>
              <a:gd name="connsiteX33" fmla="*/ 1745729 w 1959374"/>
              <a:gd name="connsiteY33" fmla="*/ 51274 h 778174"/>
              <a:gd name="connsiteX34" fmla="*/ 1771367 w 1959374"/>
              <a:gd name="connsiteY34" fmla="*/ 59820 h 778174"/>
              <a:gd name="connsiteX35" fmla="*/ 1839733 w 1959374"/>
              <a:gd name="connsiteY35" fmla="*/ 136732 h 778174"/>
              <a:gd name="connsiteX36" fmla="*/ 1848279 w 1959374"/>
              <a:gd name="connsiteY36" fmla="*/ 162370 h 778174"/>
              <a:gd name="connsiteX37" fmla="*/ 1865371 w 1959374"/>
              <a:gd name="connsiteY37" fmla="*/ 196553 h 778174"/>
              <a:gd name="connsiteX38" fmla="*/ 1882462 w 1959374"/>
              <a:gd name="connsiteY38" fmla="*/ 247828 h 778174"/>
              <a:gd name="connsiteX39" fmla="*/ 1891008 w 1959374"/>
              <a:gd name="connsiteY39" fmla="*/ 273465 h 778174"/>
              <a:gd name="connsiteX40" fmla="*/ 1908100 w 1959374"/>
              <a:gd name="connsiteY40" fmla="*/ 299103 h 778174"/>
              <a:gd name="connsiteX41" fmla="*/ 1916645 w 1959374"/>
              <a:gd name="connsiteY41" fmla="*/ 324740 h 778174"/>
              <a:gd name="connsiteX42" fmla="*/ 1933737 w 1959374"/>
              <a:gd name="connsiteY42" fmla="*/ 358923 h 778174"/>
              <a:gd name="connsiteX43" fmla="*/ 1942283 w 1959374"/>
              <a:gd name="connsiteY43" fmla="*/ 393106 h 778174"/>
              <a:gd name="connsiteX44" fmla="*/ 1959374 w 1959374"/>
              <a:gd name="connsiteY44" fmla="*/ 444381 h 778174"/>
              <a:gd name="connsiteX45" fmla="*/ 1950828 w 1959374"/>
              <a:gd name="connsiteY45" fmla="*/ 615297 h 778174"/>
              <a:gd name="connsiteX46" fmla="*/ 1942283 w 1959374"/>
              <a:gd name="connsiteY46" fmla="*/ 640934 h 778174"/>
              <a:gd name="connsiteX47" fmla="*/ 1916645 w 1959374"/>
              <a:gd name="connsiteY47" fmla="*/ 666572 h 778174"/>
              <a:gd name="connsiteX48" fmla="*/ 1891008 w 1959374"/>
              <a:gd name="connsiteY48" fmla="*/ 675117 h 778174"/>
              <a:gd name="connsiteX49" fmla="*/ 1839733 w 1959374"/>
              <a:gd name="connsiteY49" fmla="*/ 709301 h 778174"/>
              <a:gd name="connsiteX50" fmla="*/ 1779913 w 1959374"/>
              <a:gd name="connsiteY50" fmla="*/ 726392 h 778174"/>
              <a:gd name="connsiteX51" fmla="*/ 1754275 w 1959374"/>
              <a:gd name="connsiteY51" fmla="*/ 734938 h 778174"/>
              <a:gd name="connsiteX52" fmla="*/ 1703000 w 1959374"/>
              <a:gd name="connsiteY52" fmla="*/ 726392 h 778174"/>
              <a:gd name="connsiteX53" fmla="*/ 1685909 w 1959374"/>
              <a:gd name="connsiteY53" fmla="*/ 700755 h 778174"/>
              <a:gd name="connsiteX54" fmla="*/ 1660271 w 1959374"/>
              <a:gd name="connsiteY54" fmla="*/ 692209 h 778174"/>
              <a:gd name="connsiteX55" fmla="*/ 1634634 w 1959374"/>
              <a:gd name="connsiteY55" fmla="*/ 666572 h 778174"/>
              <a:gd name="connsiteX56" fmla="*/ 1497901 w 1959374"/>
              <a:gd name="connsiteY56" fmla="*/ 666572 h 778174"/>
              <a:gd name="connsiteX57" fmla="*/ 1412443 w 1959374"/>
              <a:gd name="connsiteY57" fmla="*/ 675117 h 778174"/>
              <a:gd name="connsiteX58" fmla="*/ 1284257 w 1959374"/>
              <a:gd name="connsiteY58" fmla="*/ 700755 h 778174"/>
              <a:gd name="connsiteX59" fmla="*/ 1258619 w 1959374"/>
              <a:gd name="connsiteY59" fmla="*/ 709301 h 778174"/>
              <a:gd name="connsiteX60" fmla="*/ 933879 w 1959374"/>
              <a:gd name="connsiteY60" fmla="*/ 726392 h 778174"/>
              <a:gd name="connsiteX61" fmla="*/ 874058 w 1959374"/>
              <a:gd name="connsiteY61" fmla="*/ 734938 h 778174"/>
              <a:gd name="connsiteX62" fmla="*/ 771509 w 1959374"/>
              <a:gd name="connsiteY62" fmla="*/ 769121 h 778174"/>
              <a:gd name="connsiteX63" fmla="*/ 686051 w 1959374"/>
              <a:gd name="connsiteY63" fmla="*/ 777667 h 778174"/>
              <a:gd name="connsiteX64" fmla="*/ 352765 w 1959374"/>
              <a:gd name="connsiteY64" fmla="*/ 743484 h 778174"/>
              <a:gd name="connsiteX65" fmla="*/ 275853 w 1959374"/>
              <a:gd name="connsiteY65" fmla="*/ 734938 h 778174"/>
              <a:gd name="connsiteX66" fmla="*/ 216032 w 1959374"/>
              <a:gd name="connsiteY66" fmla="*/ 717846 h 778174"/>
              <a:gd name="connsiteX67" fmla="*/ 216032 w 1959374"/>
              <a:gd name="connsiteY67" fmla="*/ 709301 h 77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59374" h="778174">
                <a:moveTo>
                  <a:pt x="216032" y="709301"/>
                </a:moveTo>
                <a:lnTo>
                  <a:pt x="216032" y="709301"/>
                </a:lnTo>
                <a:cubicBezTo>
                  <a:pt x="204638" y="686512"/>
                  <a:pt x="195982" y="662134"/>
                  <a:pt x="181849" y="640934"/>
                </a:cubicBezTo>
                <a:cubicBezTo>
                  <a:pt x="172911" y="627526"/>
                  <a:pt x="157032" y="619863"/>
                  <a:pt x="147666" y="606751"/>
                </a:cubicBezTo>
                <a:cubicBezTo>
                  <a:pt x="110140" y="554215"/>
                  <a:pt x="175954" y="605671"/>
                  <a:pt x="113483" y="564022"/>
                </a:cubicBezTo>
                <a:cubicBezTo>
                  <a:pt x="93163" y="503064"/>
                  <a:pt x="121976" y="576761"/>
                  <a:pt x="79300" y="512747"/>
                </a:cubicBezTo>
                <a:cubicBezTo>
                  <a:pt x="74303" y="505252"/>
                  <a:pt x="75129" y="494984"/>
                  <a:pt x="70754" y="487110"/>
                </a:cubicBezTo>
                <a:cubicBezTo>
                  <a:pt x="60778" y="469153"/>
                  <a:pt x="47965" y="452927"/>
                  <a:pt x="36571" y="435835"/>
                </a:cubicBezTo>
                <a:lnTo>
                  <a:pt x="19479" y="410198"/>
                </a:lnTo>
                <a:cubicBezTo>
                  <a:pt x="92940" y="361222"/>
                  <a:pt x="0" y="419936"/>
                  <a:pt x="70754" y="384560"/>
                </a:cubicBezTo>
                <a:cubicBezTo>
                  <a:pt x="79940" y="379967"/>
                  <a:pt x="86951" y="371515"/>
                  <a:pt x="96391" y="367469"/>
                </a:cubicBezTo>
                <a:cubicBezTo>
                  <a:pt x="117815" y="358287"/>
                  <a:pt x="174342" y="353296"/>
                  <a:pt x="190395" y="350377"/>
                </a:cubicBezTo>
                <a:cubicBezTo>
                  <a:pt x="201951" y="348276"/>
                  <a:pt x="213184" y="344680"/>
                  <a:pt x="224578" y="341831"/>
                </a:cubicBezTo>
                <a:cubicBezTo>
                  <a:pt x="233124" y="336134"/>
                  <a:pt x="241029" y="329333"/>
                  <a:pt x="250215" y="324740"/>
                </a:cubicBezTo>
                <a:cubicBezTo>
                  <a:pt x="258272" y="320711"/>
                  <a:pt x="268358" y="321191"/>
                  <a:pt x="275853" y="316194"/>
                </a:cubicBezTo>
                <a:cubicBezTo>
                  <a:pt x="285909" y="309490"/>
                  <a:pt x="291242" y="296962"/>
                  <a:pt x="301490" y="290557"/>
                </a:cubicBezTo>
                <a:cubicBezTo>
                  <a:pt x="314498" y="282427"/>
                  <a:pt x="330498" y="280325"/>
                  <a:pt x="344219" y="273465"/>
                </a:cubicBezTo>
                <a:cubicBezTo>
                  <a:pt x="353406" y="268872"/>
                  <a:pt x="360471" y="260545"/>
                  <a:pt x="369857" y="256374"/>
                </a:cubicBezTo>
                <a:cubicBezTo>
                  <a:pt x="386320" y="249057"/>
                  <a:pt x="406141" y="249275"/>
                  <a:pt x="421131" y="239282"/>
                </a:cubicBezTo>
                <a:lnTo>
                  <a:pt x="472406" y="205099"/>
                </a:lnTo>
                <a:cubicBezTo>
                  <a:pt x="499491" y="164471"/>
                  <a:pt x="479754" y="182709"/>
                  <a:pt x="540772" y="162370"/>
                </a:cubicBezTo>
                <a:lnTo>
                  <a:pt x="566410" y="153824"/>
                </a:lnTo>
                <a:cubicBezTo>
                  <a:pt x="574956" y="148127"/>
                  <a:pt x="582861" y="141325"/>
                  <a:pt x="592047" y="136732"/>
                </a:cubicBezTo>
                <a:cubicBezTo>
                  <a:pt x="600104" y="132703"/>
                  <a:pt x="609810" y="132562"/>
                  <a:pt x="617685" y="128187"/>
                </a:cubicBezTo>
                <a:cubicBezTo>
                  <a:pt x="635641" y="118211"/>
                  <a:pt x="651868" y="105398"/>
                  <a:pt x="668959" y="94003"/>
                </a:cubicBezTo>
                <a:cubicBezTo>
                  <a:pt x="683949" y="84009"/>
                  <a:pt x="720234" y="76912"/>
                  <a:pt x="720234" y="76912"/>
                </a:cubicBezTo>
                <a:cubicBezTo>
                  <a:pt x="737402" y="65466"/>
                  <a:pt x="760336" y="48645"/>
                  <a:pt x="780055" y="42729"/>
                </a:cubicBezTo>
                <a:cubicBezTo>
                  <a:pt x="796651" y="37750"/>
                  <a:pt x="814415" y="37942"/>
                  <a:pt x="831329" y="34183"/>
                </a:cubicBezTo>
                <a:cubicBezTo>
                  <a:pt x="840123" y="32229"/>
                  <a:pt x="848421" y="28486"/>
                  <a:pt x="856967" y="25637"/>
                </a:cubicBezTo>
                <a:cubicBezTo>
                  <a:pt x="877901" y="11681"/>
                  <a:pt x="889193" y="0"/>
                  <a:pt x="916787" y="0"/>
                </a:cubicBezTo>
                <a:cubicBezTo>
                  <a:pt x="1107665" y="0"/>
                  <a:pt x="1298500" y="5697"/>
                  <a:pt x="1489356" y="8545"/>
                </a:cubicBezTo>
                <a:cubicBezTo>
                  <a:pt x="1547103" y="27795"/>
                  <a:pt x="1490293" y="10949"/>
                  <a:pt x="1600451" y="25637"/>
                </a:cubicBezTo>
                <a:cubicBezTo>
                  <a:pt x="1614849" y="27557"/>
                  <a:pt x="1628853" y="31795"/>
                  <a:pt x="1643180" y="34183"/>
                </a:cubicBezTo>
                <a:cubicBezTo>
                  <a:pt x="1686578" y="41416"/>
                  <a:pt x="1705459" y="41207"/>
                  <a:pt x="1745729" y="51274"/>
                </a:cubicBezTo>
                <a:cubicBezTo>
                  <a:pt x="1754468" y="53459"/>
                  <a:pt x="1762821" y="56971"/>
                  <a:pt x="1771367" y="59820"/>
                </a:cubicBezTo>
                <a:cubicBezTo>
                  <a:pt x="1794017" y="82470"/>
                  <a:pt x="1824483" y="106232"/>
                  <a:pt x="1839733" y="136732"/>
                </a:cubicBezTo>
                <a:cubicBezTo>
                  <a:pt x="1843762" y="144789"/>
                  <a:pt x="1844730" y="154090"/>
                  <a:pt x="1848279" y="162370"/>
                </a:cubicBezTo>
                <a:cubicBezTo>
                  <a:pt x="1853297" y="174079"/>
                  <a:pt x="1860640" y="184725"/>
                  <a:pt x="1865371" y="196553"/>
                </a:cubicBezTo>
                <a:cubicBezTo>
                  <a:pt x="1872062" y="213281"/>
                  <a:pt x="1876765" y="230736"/>
                  <a:pt x="1882462" y="247828"/>
                </a:cubicBezTo>
                <a:cubicBezTo>
                  <a:pt x="1885311" y="256374"/>
                  <a:pt x="1886011" y="265970"/>
                  <a:pt x="1891008" y="273465"/>
                </a:cubicBezTo>
                <a:lnTo>
                  <a:pt x="1908100" y="299103"/>
                </a:lnTo>
                <a:cubicBezTo>
                  <a:pt x="1910948" y="307649"/>
                  <a:pt x="1913097" y="316460"/>
                  <a:pt x="1916645" y="324740"/>
                </a:cubicBezTo>
                <a:cubicBezTo>
                  <a:pt x="1921663" y="336449"/>
                  <a:pt x="1929264" y="346995"/>
                  <a:pt x="1933737" y="358923"/>
                </a:cubicBezTo>
                <a:cubicBezTo>
                  <a:pt x="1937861" y="369920"/>
                  <a:pt x="1938908" y="381856"/>
                  <a:pt x="1942283" y="393106"/>
                </a:cubicBezTo>
                <a:cubicBezTo>
                  <a:pt x="1947460" y="410362"/>
                  <a:pt x="1959374" y="444381"/>
                  <a:pt x="1959374" y="444381"/>
                </a:cubicBezTo>
                <a:cubicBezTo>
                  <a:pt x="1956525" y="501353"/>
                  <a:pt x="1955769" y="558468"/>
                  <a:pt x="1950828" y="615297"/>
                </a:cubicBezTo>
                <a:cubicBezTo>
                  <a:pt x="1950048" y="624271"/>
                  <a:pt x="1947280" y="633439"/>
                  <a:pt x="1942283" y="640934"/>
                </a:cubicBezTo>
                <a:cubicBezTo>
                  <a:pt x="1935579" y="650990"/>
                  <a:pt x="1926701" y="659868"/>
                  <a:pt x="1916645" y="666572"/>
                </a:cubicBezTo>
                <a:cubicBezTo>
                  <a:pt x="1909150" y="671569"/>
                  <a:pt x="1899554" y="672269"/>
                  <a:pt x="1891008" y="675117"/>
                </a:cubicBezTo>
                <a:cubicBezTo>
                  <a:pt x="1873916" y="686512"/>
                  <a:pt x="1859221" y="702806"/>
                  <a:pt x="1839733" y="709301"/>
                </a:cubicBezTo>
                <a:cubicBezTo>
                  <a:pt x="1778250" y="729794"/>
                  <a:pt x="1855045" y="704925"/>
                  <a:pt x="1779913" y="726392"/>
                </a:cubicBezTo>
                <a:cubicBezTo>
                  <a:pt x="1771251" y="728867"/>
                  <a:pt x="1762821" y="732089"/>
                  <a:pt x="1754275" y="734938"/>
                </a:cubicBezTo>
                <a:cubicBezTo>
                  <a:pt x="1737183" y="732089"/>
                  <a:pt x="1718498" y="734141"/>
                  <a:pt x="1703000" y="726392"/>
                </a:cubicBezTo>
                <a:cubicBezTo>
                  <a:pt x="1693814" y="721799"/>
                  <a:pt x="1693929" y="707171"/>
                  <a:pt x="1685909" y="700755"/>
                </a:cubicBezTo>
                <a:cubicBezTo>
                  <a:pt x="1678875" y="695128"/>
                  <a:pt x="1668817" y="695058"/>
                  <a:pt x="1660271" y="692209"/>
                </a:cubicBezTo>
                <a:cubicBezTo>
                  <a:pt x="1651725" y="683663"/>
                  <a:pt x="1644690" y="673276"/>
                  <a:pt x="1634634" y="666572"/>
                </a:cubicBezTo>
                <a:cubicBezTo>
                  <a:pt x="1601073" y="644198"/>
                  <a:pt x="1505370" y="665923"/>
                  <a:pt x="1497901" y="666572"/>
                </a:cubicBezTo>
                <a:cubicBezTo>
                  <a:pt x="1469381" y="669052"/>
                  <a:pt x="1440929" y="672269"/>
                  <a:pt x="1412443" y="675117"/>
                </a:cubicBezTo>
                <a:cubicBezTo>
                  <a:pt x="1336698" y="700366"/>
                  <a:pt x="1379075" y="690219"/>
                  <a:pt x="1284257" y="700755"/>
                </a:cubicBezTo>
                <a:cubicBezTo>
                  <a:pt x="1275711" y="703604"/>
                  <a:pt x="1267358" y="707116"/>
                  <a:pt x="1258619" y="709301"/>
                </a:cubicBezTo>
                <a:cubicBezTo>
                  <a:pt x="1154388" y="735358"/>
                  <a:pt x="1031508" y="723433"/>
                  <a:pt x="933879" y="726392"/>
                </a:cubicBezTo>
                <a:cubicBezTo>
                  <a:pt x="913939" y="729241"/>
                  <a:pt x="893599" y="730053"/>
                  <a:pt x="874058" y="734938"/>
                </a:cubicBezTo>
                <a:cubicBezTo>
                  <a:pt x="874040" y="734942"/>
                  <a:pt x="794303" y="761523"/>
                  <a:pt x="771509" y="769121"/>
                </a:cubicBezTo>
                <a:cubicBezTo>
                  <a:pt x="744350" y="778174"/>
                  <a:pt x="714537" y="774818"/>
                  <a:pt x="686051" y="777667"/>
                </a:cubicBezTo>
                <a:cubicBezTo>
                  <a:pt x="455265" y="755687"/>
                  <a:pt x="566284" y="767208"/>
                  <a:pt x="352765" y="743484"/>
                </a:cubicBezTo>
                <a:lnTo>
                  <a:pt x="275853" y="734938"/>
                </a:lnTo>
                <a:cubicBezTo>
                  <a:pt x="254242" y="729535"/>
                  <a:pt x="236467" y="726020"/>
                  <a:pt x="216032" y="717846"/>
                </a:cubicBezTo>
                <a:cubicBezTo>
                  <a:pt x="210118" y="715481"/>
                  <a:pt x="216032" y="710725"/>
                  <a:pt x="216032" y="70930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27432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CAR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1447800"/>
            <a:ext cx="7620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73908" y="1498362"/>
            <a:ext cx="6858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1600200"/>
            <a:ext cx="6858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6096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1981200"/>
            <a:ext cx="4572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72400" y="1447800"/>
            <a:ext cx="457200" cy="457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53400" y="1447800"/>
            <a:ext cx="2286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53400" y="1981200"/>
            <a:ext cx="2286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01000" y="2988892"/>
            <a:ext cx="3810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23622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400"/>
                </a:solidFill>
              </a:rPr>
              <a:t>WINDOWS</a:t>
            </a:r>
            <a:endParaRPr lang="en-US" sz="5000" b="1" dirty="0">
              <a:solidFill>
                <a:srgbClr val="00B4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71600"/>
            <a:ext cx="236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Scene recognition</a:t>
            </a:r>
          </a:p>
          <a:p>
            <a:endParaRPr lang="en-US" sz="2200" dirty="0" smtClean="0"/>
          </a:p>
          <a:p>
            <a:r>
              <a:rPr lang="en-US" sz="2200" dirty="0" smtClean="0"/>
              <a:t>Object recognition</a:t>
            </a:r>
          </a:p>
          <a:p>
            <a:endParaRPr lang="en-US" sz="2200" dirty="0" smtClean="0"/>
          </a:p>
          <a:p>
            <a:r>
              <a:rPr lang="en-US" sz="2200" dirty="0" smtClean="0"/>
              <a:t>Object detection</a:t>
            </a:r>
          </a:p>
          <a:p>
            <a:endParaRPr lang="en-US" sz="2200" dirty="0" smtClean="0"/>
          </a:p>
          <a:p>
            <a:r>
              <a:rPr lang="en-US" sz="2200" dirty="0" smtClean="0"/>
              <a:t>Segmentation</a:t>
            </a:r>
          </a:p>
          <a:p>
            <a:endParaRPr lang="en-US" sz="2200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781" y="1458252"/>
            <a:ext cx="6234090" cy="46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Machine Visual Recognition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98120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Object Recognition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723346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Scene Recognition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485346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Object Detection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247346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Segmentation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4558" y="5009346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…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z="2000" smtClean="0"/>
              <a:pPr/>
              <a:t>4</a:t>
            </a:fld>
            <a:endParaRPr lang="en-US" sz="2000" dirty="0"/>
          </a:p>
        </p:txBody>
      </p:sp>
      <p:grpSp>
        <p:nvGrpSpPr>
          <p:cNvPr id="3" name="Group 18"/>
          <p:cNvGrpSpPr/>
          <p:nvPr/>
        </p:nvGrpSpPr>
        <p:grpSpPr>
          <a:xfrm>
            <a:off x="304800" y="1828800"/>
            <a:ext cx="4114800" cy="3581400"/>
            <a:chOff x="304800" y="1828800"/>
            <a:chExt cx="4114800" cy="3581400"/>
          </a:xfrm>
        </p:grpSpPr>
        <p:sp>
          <p:nvSpPr>
            <p:cNvPr id="18" name="Rectangle 17"/>
            <p:cNvSpPr/>
            <p:nvPr/>
          </p:nvSpPr>
          <p:spPr>
            <a:xfrm>
              <a:off x="3200400" y="2590800"/>
              <a:ext cx="502920" cy="2286000"/>
            </a:xfrm>
            <a:prstGeom prst="rect">
              <a:avLst/>
            </a:prstGeom>
            <a:solidFill>
              <a:srgbClr val="00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304800" y="1828800"/>
              <a:ext cx="457200" cy="3048000"/>
            </a:xfrm>
            <a:prstGeom prst="rect">
              <a:avLst/>
            </a:prstGeom>
          </p:spPr>
          <p:txBody>
            <a:bodyPr vert="vert270"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00" dirty="0" smtClean="0"/>
                <a:t>Accuracy</a:t>
              </a:r>
              <a:endParaRPr lang="en-US" sz="25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66800" y="4876800"/>
              <a:ext cx="304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53872" y="4953000"/>
              <a:ext cx="1828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>
                  <a:solidFill>
                    <a:srgbClr val="B40000"/>
                  </a:solidFill>
                </a:rPr>
                <a:t>Machine</a:t>
              </a:r>
              <a:endParaRPr lang="en-US" sz="2500" dirty="0">
                <a:solidFill>
                  <a:srgbClr val="B4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0800" y="4953000"/>
              <a:ext cx="1828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>
                  <a:solidFill>
                    <a:srgbClr val="00B400"/>
                  </a:solidFill>
                </a:rPr>
                <a:t>Human</a:t>
              </a:r>
              <a:endParaRPr lang="en-US" sz="2500" dirty="0">
                <a:solidFill>
                  <a:srgbClr val="00B4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6388" y="3936170"/>
              <a:ext cx="504812" cy="927751"/>
            </a:xfrm>
            <a:prstGeom prst="rect">
              <a:avLst/>
            </a:pr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00400" y="2590800"/>
            <a:ext cx="502920" cy="2286000"/>
          </a:xfrm>
          <a:prstGeom prst="rect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F17-E2CD-4DD2-AEE3-4E6BFDA71FB1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11" name="TextBox 1"/>
          <p:cNvSpPr txBox="1"/>
          <p:nvPr/>
        </p:nvSpPr>
        <p:spPr>
          <a:xfrm>
            <a:off x="304800" y="1828800"/>
            <a:ext cx="457200" cy="3048000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smtClean="0"/>
              <a:t>Accuracy</a:t>
            </a:r>
            <a:endParaRPr lang="en-US" sz="2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4876800"/>
            <a:ext cx="3048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3872" y="4953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B40000"/>
                </a:solidFill>
              </a:rPr>
              <a:t>Machine</a:t>
            </a:r>
            <a:endParaRPr lang="en-US" sz="2500" dirty="0">
              <a:solidFill>
                <a:srgbClr val="B4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4953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B400"/>
                </a:solidFill>
              </a:rPr>
              <a:t>Human</a:t>
            </a:r>
            <a:endParaRPr lang="en-US" sz="2500" dirty="0">
              <a:solidFill>
                <a:srgbClr val="00B4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6388" y="3936170"/>
            <a:ext cx="504812" cy="927751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90700" y="32385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0" y="1938867"/>
            <a:ext cx="495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 Complex systems: lot of progress</a:t>
            </a:r>
          </a:p>
          <a:p>
            <a:endParaRPr lang="en-US" sz="2500" dirty="0" smtClean="0"/>
          </a:p>
          <a:p>
            <a:pPr>
              <a:buFont typeface="Arial"/>
              <a:buChar char="•"/>
            </a:pPr>
            <a:r>
              <a:rPr lang="en-US" sz="2500" dirty="0" smtClean="0"/>
              <a:t> Where do we head next?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Machine Visual Recognition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1988" y="5899150"/>
            <a:ext cx="81248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00B400"/>
                </a:solidFill>
              </a:rPr>
              <a:t>Human-Debugging</a:t>
            </a:r>
            <a:endParaRPr lang="en-US" sz="4200" b="1" dirty="0">
              <a:solidFill>
                <a:srgbClr val="00B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bldLvl="2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Classification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738692" y="1345292"/>
            <a:ext cx="7948108" cy="5311594"/>
            <a:chOff x="762000" y="277384"/>
            <a:chExt cx="6021294" cy="40239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902" y="472406"/>
              <a:ext cx="585216" cy="5852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504" y="469650"/>
              <a:ext cx="585216" cy="5852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712" y="472406"/>
              <a:ext cx="585216" cy="5852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3459" y="469650"/>
              <a:ext cx="585216" cy="5852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5414" y="472406"/>
              <a:ext cx="585216" cy="5852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2416" y="469650"/>
              <a:ext cx="585216" cy="5852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959" y="472406"/>
              <a:ext cx="585216" cy="5852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8216" y="469650"/>
              <a:ext cx="585216" cy="5852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67903" y="277385"/>
              <a:ext cx="6479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C</a:t>
              </a:r>
              <a:r>
                <a:rPr lang="en-US" sz="1300" dirty="0" smtClean="0"/>
                <a:t>oast</a:t>
              </a:r>
              <a:endParaRPr lang="en-US" sz="13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5669" y="277385"/>
              <a:ext cx="7543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H</a:t>
              </a:r>
              <a:r>
                <a:rPr lang="en-US" sz="1300" dirty="0" smtClean="0"/>
                <a:t>ighway</a:t>
              </a:r>
              <a:endParaRPr lang="en-US" sz="13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06865" y="277385"/>
              <a:ext cx="9069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M</a:t>
              </a:r>
              <a:r>
                <a:rPr lang="en-US" sz="1300" dirty="0" smtClean="0"/>
                <a:t>ountain</a:t>
              </a:r>
              <a:endParaRPr lang="en-US" sz="13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55044" y="277385"/>
              <a:ext cx="60351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S</a:t>
              </a:r>
              <a:r>
                <a:rPr lang="en-US" sz="1300" dirty="0" smtClean="0"/>
                <a:t>treet</a:t>
              </a:r>
              <a:endParaRPr lang="en-US" sz="13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72504" y="277384"/>
              <a:ext cx="6220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Forest</a:t>
              </a:r>
              <a:endParaRPr lang="en-US" sz="13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54213" y="278827"/>
              <a:ext cx="9144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Inside city</a:t>
              </a:r>
              <a:endParaRPr lang="en-US" sz="13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73430" y="277385"/>
              <a:ext cx="11975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Country</a:t>
              </a:r>
              <a:endParaRPr lang="en-US" sz="13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87143" y="277385"/>
              <a:ext cx="80625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Buildings</a:t>
              </a:r>
              <a:endParaRPr lang="en-US" sz="13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3666" y="1257034"/>
              <a:ext cx="780288" cy="58521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09429" y="1257034"/>
              <a:ext cx="585216" cy="5852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1075" y="1262453"/>
              <a:ext cx="585216" cy="58521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8337" y="1262453"/>
              <a:ext cx="585216" cy="5852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3007" y="1258050"/>
              <a:ext cx="585216" cy="5852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39003" y="1258050"/>
              <a:ext cx="619071" cy="58521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87450" y="1258050"/>
              <a:ext cx="780288" cy="58521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86803" y="1258050"/>
              <a:ext cx="585216" cy="58521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97466" y="1068478"/>
              <a:ext cx="100164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Bathroom</a:t>
              </a:r>
              <a:endParaRPr lang="en-US" sz="13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40149" y="1068478"/>
              <a:ext cx="85168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Bedroom</a:t>
              </a:r>
              <a:endParaRPr lang="en-US" sz="13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49749" y="1068478"/>
              <a:ext cx="10843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Dining room</a:t>
              </a:r>
              <a:endParaRPr lang="en-US" sz="13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80789" y="1054528"/>
              <a:ext cx="6331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Gym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53203" y="1058058"/>
              <a:ext cx="723598" cy="29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Kitchen</a:t>
              </a:r>
              <a:endParaRPr lang="en-US" sz="13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77140" y="1070508"/>
              <a:ext cx="10304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Living room</a:t>
              </a:r>
              <a:endParaRPr lang="en-US" sz="13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23011" y="1070508"/>
              <a:ext cx="1281295" cy="29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Theater</a:t>
              </a:r>
              <a:endParaRPr lang="en-US" sz="13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02024" y="1072203"/>
              <a:ext cx="11812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Stair case</a:t>
              </a:r>
              <a:endParaRPr lang="en-US" sz="13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66726" y="1900793"/>
              <a:ext cx="7001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Bird</a:t>
              </a:r>
              <a:endParaRPr lang="en-US" sz="13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8240" y="1900793"/>
              <a:ext cx="64041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Bottle</a:t>
              </a:r>
              <a:endParaRPr lang="en-US" sz="13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95441" y="1893019"/>
              <a:ext cx="507100" cy="299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Cat</a:t>
              </a:r>
              <a:endParaRPr lang="en-US" sz="13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28839" y="1858325"/>
              <a:ext cx="671815" cy="297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Dog</a:t>
              </a:r>
              <a:endParaRPr lang="en-US" sz="13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13538" y="1861943"/>
              <a:ext cx="62821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Horse</a:t>
              </a:r>
              <a:endParaRPr lang="en-US" sz="13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19105" y="1888786"/>
              <a:ext cx="68613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Person</a:t>
              </a:r>
              <a:endParaRPr lang="en-US" sz="13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44123" y="1906331"/>
              <a:ext cx="79494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Plant</a:t>
              </a:r>
              <a:endParaRPr lang="en-US" sz="1300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6726" y="2088381"/>
              <a:ext cx="668818" cy="58521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291040" y="1867481"/>
              <a:ext cx="79121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Sheep</a:t>
              </a:r>
              <a:endParaRPr lang="en-US" sz="13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91040" y="2080608"/>
              <a:ext cx="788501" cy="5852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72938" y="2095814"/>
              <a:ext cx="187452" cy="58521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95440" y="2080608"/>
              <a:ext cx="482346" cy="58521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17168" y="2070440"/>
              <a:ext cx="683490" cy="59538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39543" y="2075071"/>
              <a:ext cx="443484" cy="58521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48040" y="2080608"/>
              <a:ext cx="262890" cy="58521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29040" y="2080608"/>
              <a:ext cx="710025" cy="58521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144396" y="3514257"/>
              <a:ext cx="107255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Aeroplane</a:t>
              </a:r>
              <a:endParaRPr lang="en-US" sz="13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65009" y="3517864"/>
              <a:ext cx="867565" cy="297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Car-rear</a:t>
              </a:r>
              <a:endParaRPr lang="en-US" sz="13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32858" y="3517864"/>
              <a:ext cx="860951" cy="297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Face</a:t>
              </a:r>
              <a:endParaRPr lang="en-US" sz="13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53294" y="3547658"/>
              <a:ext cx="762000" cy="29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Ketch</a:t>
              </a:r>
              <a:endParaRPr lang="en-US" sz="13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9152" y="3536961"/>
              <a:ext cx="9735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Motorbike</a:t>
              </a:r>
              <a:endParaRPr lang="en-US" sz="13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96696" y="3549373"/>
              <a:ext cx="8929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Watch</a:t>
              </a:r>
              <a:endParaRPr lang="en-US" sz="1300" dirty="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6" cstate="print"/>
            <a:srcRect l="13506" r="7275" b="58679"/>
            <a:stretch>
              <a:fillRect/>
            </a:stretch>
          </p:blipFill>
          <p:spPr>
            <a:xfrm>
              <a:off x="1090208" y="3696299"/>
              <a:ext cx="1121950" cy="58521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7" cstate="print"/>
            <a:srcRect b="16000"/>
            <a:stretch>
              <a:fillRect/>
            </a:stretch>
          </p:blipFill>
          <p:spPr>
            <a:xfrm>
              <a:off x="2235889" y="3705185"/>
              <a:ext cx="696686" cy="58521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8" cstate="print"/>
            <a:srcRect b="33917"/>
            <a:stretch>
              <a:fillRect/>
            </a:stretch>
          </p:blipFill>
          <p:spPr>
            <a:xfrm>
              <a:off x="3032858" y="3705185"/>
              <a:ext cx="885582" cy="58521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9" cstate="print"/>
            <a:srcRect r="4000"/>
            <a:stretch>
              <a:fillRect/>
            </a:stretch>
          </p:blipFill>
          <p:spPr>
            <a:xfrm>
              <a:off x="3969551" y="3716102"/>
              <a:ext cx="561808" cy="58521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0" cstate="print"/>
            <a:srcRect b="32523"/>
            <a:stretch>
              <a:fillRect/>
            </a:stretch>
          </p:blipFill>
          <p:spPr>
            <a:xfrm>
              <a:off x="4579151" y="3716102"/>
              <a:ext cx="867284" cy="58521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1" cstate="print"/>
            <a:srcRect b="21583"/>
            <a:stretch>
              <a:fillRect/>
            </a:stretch>
          </p:blipFill>
          <p:spPr>
            <a:xfrm>
              <a:off x="5493551" y="3716102"/>
              <a:ext cx="746285" cy="58521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8498" y="2910955"/>
              <a:ext cx="784373" cy="585216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762000" y="2696949"/>
              <a:ext cx="94312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Aeroplane</a:t>
              </a:r>
              <a:endParaRPr lang="en-US" sz="13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574748" y="2674241"/>
              <a:ext cx="75991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Bicycle</a:t>
              </a:r>
              <a:endParaRPr lang="en-US" sz="13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72938" y="2718277"/>
              <a:ext cx="56997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Boat</a:t>
              </a:r>
              <a:endParaRPr lang="en-US" sz="13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805362" y="2705827"/>
              <a:ext cx="7168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Chair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12258" y="2715371"/>
              <a:ext cx="66434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Car</a:t>
              </a:r>
              <a:endParaRPr lang="en-US" sz="13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61448" y="2704990"/>
              <a:ext cx="10383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Dining table</a:t>
              </a:r>
              <a:endParaRPr lang="en-US" sz="13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63396" y="2691040"/>
              <a:ext cx="11129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Motorbike</a:t>
              </a:r>
              <a:endParaRPr lang="en-US" sz="13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05388" y="2698490"/>
              <a:ext cx="7226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Sofa</a:t>
              </a:r>
              <a:endParaRPr lang="en-US" sz="1300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77344" y="2908050"/>
              <a:ext cx="560070" cy="58521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12567" y="2919833"/>
              <a:ext cx="468630" cy="58521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42715" y="2907383"/>
              <a:ext cx="616524" cy="58521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6" cstate="print"/>
            <a:srcRect l="38787"/>
            <a:stretch>
              <a:fillRect/>
            </a:stretch>
          </p:blipFill>
          <p:spPr>
            <a:xfrm>
              <a:off x="3528515" y="2907383"/>
              <a:ext cx="674311" cy="585216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252799" y="2897917"/>
              <a:ext cx="876113" cy="58521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8" cstate="print"/>
            <a:srcRect l="23509"/>
            <a:stretch>
              <a:fillRect/>
            </a:stretch>
          </p:blipFill>
          <p:spPr>
            <a:xfrm>
              <a:off x="5198829" y="2892498"/>
              <a:ext cx="902325" cy="58521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9" cstate="print"/>
            <a:srcRect l="44512"/>
            <a:stretch>
              <a:fillRect/>
            </a:stretch>
          </p:blipFill>
          <p:spPr>
            <a:xfrm>
              <a:off x="6131691" y="2899948"/>
              <a:ext cx="459277" cy="585216"/>
            </a:xfrm>
            <a:prstGeom prst="rect">
              <a:avLst/>
            </a:prstGeom>
          </p:spPr>
        </p:pic>
      </p:grpSp>
      <p:sp>
        <p:nvSpPr>
          <p:cNvPr id="81" name="Rectangle 80"/>
          <p:cNvSpPr/>
          <p:nvPr/>
        </p:nvSpPr>
        <p:spPr>
          <a:xfrm>
            <a:off x="738693" y="1357098"/>
            <a:ext cx="7845552" cy="533095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2362200" y="2109099"/>
            <a:ext cx="5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</a:t>
            </a:r>
            <a:endParaRPr lang="en-US" sz="36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4461933" y="2115512"/>
            <a:ext cx="5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Recognition Game</a:t>
            </a:r>
            <a:endParaRPr lang="en-US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96" y="1763601"/>
            <a:ext cx="772485" cy="77248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664" y="1873666"/>
            <a:ext cx="772485" cy="77248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966" y="2014371"/>
            <a:ext cx="772485" cy="77248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434" y="2124436"/>
            <a:ext cx="772485" cy="77248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737" y="2261504"/>
            <a:ext cx="772485" cy="77248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205" y="2375207"/>
            <a:ext cx="772485" cy="77248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62776" y="2537675"/>
            <a:ext cx="772485" cy="77248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95951" y="2698548"/>
            <a:ext cx="772485" cy="772485"/>
          </a:xfrm>
          <a:prstGeom prst="rect">
            <a:avLst/>
          </a:prstGeom>
        </p:spPr>
      </p:pic>
      <p:sp>
        <p:nvSpPr>
          <p:cNvPr id="95" name="Right Arrow 94"/>
          <p:cNvSpPr/>
          <p:nvPr/>
        </p:nvSpPr>
        <p:spPr>
          <a:xfrm>
            <a:off x="2362200" y="2642519"/>
            <a:ext cx="516467" cy="1137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Bracket 95"/>
          <p:cNvSpPr/>
          <p:nvPr/>
        </p:nvSpPr>
        <p:spPr>
          <a:xfrm>
            <a:off x="3056467" y="1729727"/>
            <a:ext cx="45720" cy="7680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ket 96"/>
          <p:cNvSpPr/>
          <p:nvPr/>
        </p:nvSpPr>
        <p:spPr>
          <a:xfrm>
            <a:off x="3204630" y="1729727"/>
            <a:ext cx="45720" cy="7680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056467" y="1653524"/>
            <a:ext cx="182880" cy="768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120" name="Left Bracket 119"/>
          <p:cNvSpPr/>
          <p:nvPr/>
        </p:nvSpPr>
        <p:spPr>
          <a:xfrm>
            <a:off x="3361273" y="1729721"/>
            <a:ext cx="45720" cy="7680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Bracket 120"/>
          <p:cNvSpPr/>
          <p:nvPr/>
        </p:nvSpPr>
        <p:spPr>
          <a:xfrm>
            <a:off x="3509436" y="1729721"/>
            <a:ext cx="45720" cy="7680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61273" y="1653518"/>
            <a:ext cx="182880" cy="768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123" name="Left Bracket 122"/>
          <p:cNvSpPr/>
          <p:nvPr/>
        </p:nvSpPr>
        <p:spPr>
          <a:xfrm>
            <a:off x="3649151" y="1721254"/>
            <a:ext cx="45720" cy="7680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Bracket 123"/>
          <p:cNvSpPr/>
          <p:nvPr/>
        </p:nvSpPr>
        <p:spPr>
          <a:xfrm>
            <a:off x="3797314" y="1721254"/>
            <a:ext cx="45720" cy="7680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3649151" y="1645051"/>
            <a:ext cx="182880" cy="768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126" name="Left Bracket 125"/>
          <p:cNvSpPr/>
          <p:nvPr/>
        </p:nvSpPr>
        <p:spPr>
          <a:xfrm>
            <a:off x="3953957" y="1721248"/>
            <a:ext cx="45720" cy="7680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Bracket 126"/>
          <p:cNvSpPr/>
          <p:nvPr/>
        </p:nvSpPr>
        <p:spPr>
          <a:xfrm>
            <a:off x="4102120" y="1721248"/>
            <a:ext cx="45720" cy="7680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3953957" y="1645045"/>
            <a:ext cx="182880" cy="768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131" name="Left Bracket 130"/>
          <p:cNvSpPr/>
          <p:nvPr/>
        </p:nvSpPr>
        <p:spPr>
          <a:xfrm>
            <a:off x="3056467" y="2890655"/>
            <a:ext cx="45720" cy="7680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Bracket 131"/>
          <p:cNvSpPr/>
          <p:nvPr/>
        </p:nvSpPr>
        <p:spPr>
          <a:xfrm>
            <a:off x="3204630" y="2890655"/>
            <a:ext cx="45720" cy="7680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056467" y="2814452"/>
            <a:ext cx="182880" cy="768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134" name="Left Bracket 133"/>
          <p:cNvSpPr/>
          <p:nvPr/>
        </p:nvSpPr>
        <p:spPr>
          <a:xfrm>
            <a:off x="3361273" y="2890649"/>
            <a:ext cx="45720" cy="7680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Bracket 134"/>
          <p:cNvSpPr/>
          <p:nvPr/>
        </p:nvSpPr>
        <p:spPr>
          <a:xfrm>
            <a:off x="3509436" y="2890649"/>
            <a:ext cx="45720" cy="7680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361273" y="2814446"/>
            <a:ext cx="182880" cy="768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137" name="Left Bracket 136"/>
          <p:cNvSpPr/>
          <p:nvPr/>
        </p:nvSpPr>
        <p:spPr>
          <a:xfrm>
            <a:off x="3649151" y="2882182"/>
            <a:ext cx="45720" cy="7680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Bracket 137"/>
          <p:cNvSpPr/>
          <p:nvPr/>
        </p:nvSpPr>
        <p:spPr>
          <a:xfrm>
            <a:off x="3797314" y="2882182"/>
            <a:ext cx="45720" cy="7680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649151" y="2805979"/>
            <a:ext cx="182880" cy="768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140" name="Left Bracket 139"/>
          <p:cNvSpPr/>
          <p:nvPr/>
        </p:nvSpPr>
        <p:spPr>
          <a:xfrm>
            <a:off x="3953957" y="2882176"/>
            <a:ext cx="45720" cy="7680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Bracket 140"/>
          <p:cNvSpPr/>
          <p:nvPr/>
        </p:nvSpPr>
        <p:spPr>
          <a:xfrm>
            <a:off x="4102120" y="2882176"/>
            <a:ext cx="45720" cy="7680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3953957" y="2805973"/>
            <a:ext cx="182880" cy="768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144" name="Right Arrow 143"/>
          <p:cNvSpPr/>
          <p:nvPr/>
        </p:nvSpPr>
        <p:spPr>
          <a:xfrm>
            <a:off x="4461933" y="2648932"/>
            <a:ext cx="516467" cy="1137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 rot="19354592">
            <a:off x="563002" y="1299797"/>
            <a:ext cx="1554254" cy="270205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06967" y="915246"/>
            <a:ext cx="5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</a:t>
            </a:r>
            <a:endParaRPr lang="en-US" sz="3600" b="1" dirty="0"/>
          </a:p>
        </p:txBody>
      </p:sp>
      <p:grpSp>
        <p:nvGrpSpPr>
          <p:cNvPr id="3" name="Group 204"/>
          <p:cNvGrpSpPr/>
          <p:nvPr/>
        </p:nvGrpSpPr>
        <p:grpSpPr>
          <a:xfrm>
            <a:off x="5262348" y="2028567"/>
            <a:ext cx="1371600" cy="1371600"/>
            <a:chOff x="5262348" y="2028567"/>
            <a:chExt cx="1371600" cy="1371600"/>
          </a:xfrm>
        </p:grpSpPr>
        <p:sp>
          <p:nvSpPr>
            <p:cNvPr id="150" name="Teardrop 149"/>
            <p:cNvSpPr/>
            <p:nvPr/>
          </p:nvSpPr>
          <p:spPr>
            <a:xfrm rot="18900000">
              <a:off x="5262348" y="2028567"/>
              <a:ext cx="1371600" cy="1371600"/>
            </a:xfrm>
            <a:prstGeom prst="teardrop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401733" y="2375207"/>
              <a:ext cx="1134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Model / Classifier</a:t>
              </a:r>
              <a:endParaRPr lang="en-US" dirty="0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364063" y="1600560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01133" y="1659823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325202" y="2562297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</a:rPr>
              <a:t>n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970711" y="1360395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64" name="TextBox 163"/>
          <p:cNvSpPr txBox="1"/>
          <p:nvPr/>
        </p:nvSpPr>
        <p:spPr>
          <a:xfrm>
            <a:off x="3268136" y="1366700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6" name="TextBox 165"/>
          <p:cNvSpPr txBox="1"/>
          <p:nvPr/>
        </p:nvSpPr>
        <p:spPr>
          <a:xfrm>
            <a:off x="3852581" y="2510233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770467" y="1922294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97466" y="2049293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49866" y="2201693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202266" y="2354093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34995" y="1820690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572942" y="1366694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3869281" y="1366688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174" name="TextBox 173"/>
          <p:cNvSpPr txBox="1"/>
          <p:nvPr/>
        </p:nvSpPr>
        <p:spPr>
          <a:xfrm>
            <a:off x="2989804" y="2538765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3286143" y="2538759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580329" y="2534454"/>
            <a:ext cx="3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7466" y="4633088"/>
            <a:ext cx="772485" cy="772485"/>
          </a:xfrm>
          <a:prstGeom prst="rect">
            <a:avLst/>
          </a:prstGeom>
        </p:spPr>
      </p:pic>
      <p:sp>
        <p:nvSpPr>
          <p:cNvPr id="185" name="Right Arrow 184"/>
          <p:cNvSpPr/>
          <p:nvPr/>
        </p:nvSpPr>
        <p:spPr>
          <a:xfrm>
            <a:off x="2540007" y="5009667"/>
            <a:ext cx="516467" cy="1137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>
            <a:endCxn id="185" idx="1"/>
          </p:cNvCxnSpPr>
          <p:nvPr/>
        </p:nvCxnSpPr>
        <p:spPr>
          <a:xfrm rot="5400000">
            <a:off x="1385392" y="3878042"/>
            <a:ext cx="2343092" cy="33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Left Bracket 191"/>
          <p:cNvSpPr/>
          <p:nvPr/>
        </p:nvSpPr>
        <p:spPr>
          <a:xfrm>
            <a:off x="3509455" y="4637477"/>
            <a:ext cx="45720" cy="7680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ight Bracket 192"/>
          <p:cNvSpPr/>
          <p:nvPr/>
        </p:nvSpPr>
        <p:spPr>
          <a:xfrm>
            <a:off x="3657618" y="4637477"/>
            <a:ext cx="45720" cy="7680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3509455" y="4561274"/>
            <a:ext cx="182880" cy="768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7101133" y="4804909"/>
            <a:ext cx="75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800" baseline="30000" dirty="0" smtClean="0"/>
              <a:t>*</a:t>
            </a:r>
            <a:endParaRPr lang="en-US" sz="2800" baseline="30000" dirty="0"/>
          </a:p>
        </p:txBody>
      </p:sp>
      <p:grpSp>
        <p:nvGrpSpPr>
          <p:cNvPr id="4" name="Group 205"/>
          <p:cNvGrpSpPr/>
          <p:nvPr/>
        </p:nvGrpSpPr>
        <p:grpSpPr>
          <a:xfrm>
            <a:off x="4218815" y="3400167"/>
            <a:ext cx="2743200" cy="1723204"/>
            <a:chOff x="4218815" y="3400167"/>
            <a:chExt cx="2743200" cy="1723204"/>
          </a:xfrm>
        </p:grpSpPr>
        <p:cxnSp>
          <p:nvCxnSpPr>
            <p:cNvPr id="196" name="Straight Connector 195"/>
            <p:cNvCxnSpPr>
              <a:stCxn id="150" idx="3"/>
            </p:cNvCxnSpPr>
            <p:nvPr/>
          </p:nvCxnSpPr>
          <p:spPr>
            <a:xfrm rot="16200000" flipH="1">
              <a:off x="5114971" y="4233343"/>
              <a:ext cx="166635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ight Arrow 202"/>
            <p:cNvSpPr/>
            <p:nvPr/>
          </p:nvSpPr>
          <p:spPr>
            <a:xfrm>
              <a:off x="4218815" y="5009668"/>
              <a:ext cx="2743200" cy="11370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/>
      <p:bldP spid="95" grpId="0" animBg="1"/>
      <p:bldP spid="96" grpId="0" animBg="1"/>
      <p:bldP spid="97" grpId="0" animBg="1"/>
      <p:bldP spid="98" grpId="0"/>
      <p:bldP spid="120" grpId="0" animBg="1"/>
      <p:bldP spid="121" grpId="0" animBg="1"/>
      <p:bldP spid="122" grpId="0"/>
      <p:bldP spid="123" grpId="0" animBg="1"/>
      <p:bldP spid="124" grpId="0" animBg="1"/>
      <p:bldP spid="125" grpId="0"/>
      <p:bldP spid="126" grpId="0" animBg="1"/>
      <p:bldP spid="127" grpId="0" animBg="1"/>
      <p:bldP spid="128" grpId="0"/>
      <p:bldP spid="131" grpId="0" animBg="1"/>
      <p:bldP spid="132" grpId="0" animBg="1"/>
      <p:bldP spid="133" grpId="0"/>
      <p:bldP spid="134" grpId="0" animBg="1"/>
      <p:bldP spid="135" grpId="0" animBg="1"/>
      <p:bldP spid="136" grpId="0"/>
      <p:bldP spid="137" grpId="0" animBg="1"/>
      <p:bldP spid="138" grpId="0" animBg="1"/>
      <p:bldP spid="139" grpId="0"/>
      <p:bldP spid="140" grpId="0" animBg="1"/>
      <p:bldP spid="141" grpId="0" animBg="1"/>
      <p:bldP spid="142" grpId="0"/>
      <p:bldP spid="144" grpId="0" animBg="1"/>
      <p:bldP spid="148" grpId="0" animBg="1"/>
      <p:bldP spid="149" grpId="0"/>
      <p:bldP spid="160" grpId="0"/>
      <p:bldP spid="161" grpId="0"/>
      <p:bldP spid="162" grpId="0"/>
      <p:bldP spid="163" grpId="0"/>
      <p:bldP spid="164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7" grpId="0"/>
      <p:bldP spid="185" grpId="0" animBg="1"/>
      <p:bldP spid="192" grpId="0" animBg="1"/>
      <p:bldP spid="193" grpId="0" animBg="1"/>
      <p:bldP spid="194" grpId="0"/>
      <p:bldP spid="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Approaches: </a:t>
            </a:r>
            <a:r>
              <a:rPr lang="en-US" b="1" dirty="0" smtClean="0"/>
              <a:t>F</a:t>
            </a:r>
            <a:r>
              <a:rPr lang="en-US" dirty="0" smtClean="0"/>
              <a:t>eatures</a:t>
            </a:r>
            <a:endParaRPr lang="en-US" dirty="0"/>
          </a:p>
        </p:txBody>
      </p:sp>
      <p:grpSp>
        <p:nvGrpSpPr>
          <p:cNvPr id="3" name="Group 34"/>
          <p:cNvGrpSpPr/>
          <p:nvPr/>
        </p:nvGrpSpPr>
        <p:grpSpPr>
          <a:xfrm>
            <a:off x="110941" y="1627089"/>
            <a:ext cx="2673718" cy="2647141"/>
            <a:chOff x="221883" y="1625204"/>
            <a:chExt cx="2673718" cy="2647141"/>
          </a:xfrm>
        </p:grpSpPr>
        <p:sp>
          <p:nvSpPr>
            <p:cNvPr id="4" name="Rectangle 32"/>
            <p:cNvSpPr>
              <a:spLocks noChangeArrowheads="1"/>
            </p:cNvSpPr>
            <p:nvPr/>
          </p:nvSpPr>
          <p:spPr bwMode="auto">
            <a:xfrm>
              <a:off x="1676400" y="2917429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762000" y="2917429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4"/>
            <p:cNvSpPr>
              <a:spLocks noChangeArrowheads="1"/>
            </p:cNvSpPr>
            <p:nvPr/>
          </p:nvSpPr>
          <p:spPr bwMode="auto">
            <a:xfrm>
              <a:off x="1219200" y="2344341"/>
              <a:ext cx="152400" cy="72548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2362200" y="2454407"/>
              <a:ext cx="152400" cy="615421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381000" y="3069829"/>
              <a:ext cx="2514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 flipV="1">
              <a:off x="381000" y="1926829"/>
              <a:ext cx="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38" descr="ermine"/>
            <p:cNvPicPr>
              <a:picLocks noChangeAspect="1" noChangeArrowheads="1"/>
            </p:cNvPicPr>
            <p:nvPr/>
          </p:nvPicPr>
          <p:blipFill>
            <a:blip r:embed="rId2" cstate="print"/>
            <a:srcRect l="50569" t="17148" r="37727" b="76851"/>
            <a:stretch>
              <a:fillRect/>
            </a:stretch>
          </p:blipFill>
          <p:spPr bwMode="auto">
            <a:xfrm>
              <a:off x="2209800" y="3161904"/>
              <a:ext cx="381000" cy="266700"/>
            </a:xfrm>
            <a:prstGeom prst="rect">
              <a:avLst/>
            </a:prstGeom>
            <a:noFill/>
          </p:spPr>
        </p:pic>
        <p:pic>
          <p:nvPicPr>
            <p:cNvPr id="11" name="Picture 39" descr="bicycle"/>
            <p:cNvPicPr>
              <a:picLocks noChangeAspect="1" noChangeArrowheads="1"/>
            </p:cNvPicPr>
            <p:nvPr/>
          </p:nvPicPr>
          <p:blipFill>
            <a:blip r:embed="rId3" cstate="print"/>
            <a:srcRect l="20000" r="55000" b="54236"/>
            <a:stretch>
              <a:fillRect/>
            </a:stretch>
          </p:blipFill>
          <p:spPr bwMode="auto">
            <a:xfrm>
              <a:off x="609600" y="3146029"/>
              <a:ext cx="312738" cy="341313"/>
            </a:xfrm>
            <a:prstGeom prst="rect">
              <a:avLst/>
            </a:prstGeom>
            <a:noFill/>
          </p:spPr>
        </p:pic>
        <p:pic>
          <p:nvPicPr>
            <p:cNvPr id="12" name="Picture 40" descr="ermine"/>
            <p:cNvPicPr>
              <a:picLocks noChangeAspect="1" noChangeArrowheads="1"/>
            </p:cNvPicPr>
            <p:nvPr/>
          </p:nvPicPr>
          <p:blipFill>
            <a:blip r:embed="rId2" cstate="print"/>
            <a:srcRect l="49399" t="22293" r="38898" b="71706"/>
            <a:stretch>
              <a:fillRect/>
            </a:stretch>
          </p:blipFill>
          <p:spPr bwMode="auto">
            <a:xfrm>
              <a:off x="1066800" y="3146029"/>
              <a:ext cx="381000" cy="266700"/>
            </a:xfrm>
            <a:prstGeom prst="rect">
              <a:avLst/>
            </a:prstGeom>
            <a:noFill/>
          </p:spPr>
        </p:pic>
        <p:pic>
          <p:nvPicPr>
            <p:cNvPr id="13" name="Picture 45" descr="violin"/>
            <p:cNvPicPr>
              <a:picLocks noChangeAspect="1" noChangeArrowheads="1"/>
            </p:cNvPicPr>
            <p:nvPr/>
          </p:nvPicPr>
          <p:blipFill>
            <a:blip r:embed="rId4" cstate="print"/>
            <a:srcRect t="76233"/>
            <a:stretch>
              <a:fillRect/>
            </a:stretch>
          </p:blipFill>
          <p:spPr bwMode="auto">
            <a:xfrm>
              <a:off x="1524000" y="3182541"/>
              <a:ext cx="533400" cy="276225"/>
            </a:xfrm>
            <a:prstGeom prst="rect">
              <a:avLst/>
            </a:prstGeom>
            <a:noFill/>
          </p:spPr>
        </p:pic>
        <p:pic>
          <p:nvPicPr>
            <p:cNvPr id="14" name="Picture 54" descr="DaVinci_face_onl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625204"/>
              <a:ext cx="581025" cy="719137"/>
            </a:xfrm>
            <a:prstGeom prst="rect">
              <a:avLst/>
            </a:prstGeom>
            <a:noFill/>
          </p:spPr>
        </p:pic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221883" y="3637297"/>
              <a:ext cx="692517" cy="635048"/>
              <a:chOff x="288" y="336"/>
              <a:chExt cx="1447" cy="2016"/>
            </a:xfrm>
          </p:grpSpPr>
          <p:pic>
            <p:nvPicPr>
              <p:cNvPr id="16" name="Picture 4" descr="lunch-bagtrans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8" y="336"/>
                <a:ext cx="1447" cy="2016"/>
              </a:xfrm>
              <a:prstGeom prst="rect">
                <a:avLst/>
              </a:prstGeom>
              <a:noFill/>
            </p:spPr>
          </p:pic>
          <p:pic>
            <p:nvPicPr>
              <p:cNvPr id="17" name="Picture 5" descr="ermin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9399" t="22293" r="38898" b="71706"/>
              <a:stretch>
                <a:fillRect/>
              </a:stretch>
            </p:blipFill>
            <p:spPr bwMode="auto">
              <a:xfrm>
                <a:off x="1056" y="1800"/>
                <a:ext cx="240" cy="168"/>
              </a:xfrm>
              <a:prstGeom prst="rect">
                <a:avLst/>
              </a:prstGeom>
              <a:noFill/>
            </p:spPr>
          </p:pic>
          <p:pic>
            <p:nvPicPr>
              <p:cNvPr id="18" name="Picture 6" descr="ermine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57591" t="4288" r="29535" b="88853"/>
              <a:stretch>
                <a:fillRect/>
              </a:stretch>
            </p:blipFill>
            <p:spPr bwMode="auto">
              <a:xfrm>
                <a:off x="672" y="820"/>
                <a:ext cx="265" cy="193"/>
              </a:xfrm>
              <a:prstGeom prst="rect">
                <a:avLst/>
              </a:prstGeom>
              <a:noFill/>
            </p:spPr>
          </p:pic>
          <p:pic>
            <p:nvPicPr>
              <p:cNvPr id="19" name="Picture 7" descr="ermine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43547" t="38583" r="43579" b="54558"/>
              <a:stretch>
                <a:fillRect/>
              </a:stretch>
            </p:blipFill>
            <p:spPr bwMode="auto">
              <a:xfrm>
                <a:off x="720" y="1584"/>
                <a:ext cx="265" cy="193"/>
              </a:xfrm>
              <a:prstGeom prst="rect">
                <a:avLst/>
              </a:prstGeom>
              <a:noFill/>
            </p:spPr>
          </p:pic>
          <p:pic>
            <p:nvPicPr>
              <p:cNvPr id="20" name="Picture 8" descr="ermin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8866" t="15433" r="51772" b="79422"/>
              <a:stretch>
                <a:fillRect/>
              </a:stretch>
            </p:blipFill>
            <p:spPr bwMode="auto">
              <a:xfrm>
                <a:off x="1344" y="2016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21" name="Picture 9" descr="ermin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8762" t="14577" r="31876" b="79422"/>
              <a:stretch>
                <a:fillRect/>
              </a:stretch>
            </p:blipFill>
            <p:spPr bwMode="auto">
              <a:xfrm>
                <a:off x="1008" y="864"/>
                <a:ext cx="192" cy="168"/>
              </a:xfrm>
              <a:prstGeom prst="rect">
                <a:avLst/>
              </a:prstGeom>
              <a:noFill/>
            </p:spPr>
          </p:pic>
          <p:pic>
            <p:nvPicPr>
              <p:cNvPr id="22" name="Picture 10" descr="ermin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6421" t="32582" r="31876" b="62274"/>
              <a:stretch>
                <a:fillRect/>
              </a:stretch>
            </p:blipFill>
            <p:spPr bwMode="auto">
              <a:xfrm>
                <a:off x="768" y="2016"/>
                <a:ext cx="240" cy="144"/>
              </a:xfrm>
              <a:prstGeom prst="rect">
                <a:avLst/>
              </a:prstGeom>
              <a:noFill/>
            </p:spPr>
          </p:pic>
          <p:pic>
            <p:nvPicPr>
              <p:cNvPr id="23" name="Picture 11" descr="ermin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8762" t="27437" r="31876" b="67418"/>
              <a:stretch>
                <a:fillRect/>
              </a:stretch>
            </p:blipFill>
            <p:spPr bwMode="auto">
              <a:xfrm>
                <a:off x="1248" y="1104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24" name="Picture 12" descr="ermin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9932" t="23151" r="31876" b="71706"/>
              <a:stretch>
                <a:fillRect/>
              </a:stretch>
            </p:blipFill>
            <p:spPr bwMode="auto">
              <a:xfrm>
                <a:off x="1104" y="1392"/>
                <a:ext cx="168" cy="144"/>
              </a:xfrm>
              <a:prstGeom prst="rect">
                <a:avLst/>
              </a:prstGeom>
              <a:noFill/>
            </p:spPr>
          </p:pic>
          <p:pic>
            <p:nvPicPr>
              <p:cNvPr id="25" name="Picture 13" descr="ermin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7058" t="24008" r="45920" b="63130"/>
              <a:stretch>
                <a:fillRect/>
              </a:stretch>
            </p:blipFill>
            <p:spPr bwMode="auto">
              <a:xfrm>
                <a:off x="864" y="1104"/>
                <a:ext cx="144" cy="361"/>
              </a:xfrm>
              <a:prstGeom prst="rect">
                <a:avLst/>
              </a:prstGeom>
              <a:noFill/>
            </p:spPr>
          </p:pic>
          <p:pic>
            <p:nvPicPr>
              <p:cNvPr id="26" name="Picture 14" descr="ermin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0569" t="17148" r="37727" b="76851"/>
              <a:stretch>
                <a:fillRect/>
              </a:stretch>
            </p:blipFill>
            <p:spPr bwMode="auto">
              <a:xfrm>
                <a:off x="1296" y="1584"/>
                <a:ext cx="240" cy="168"/>
              </a:xfrm>
              <a:prstGeom prst="rect">
                <a:avLst/>
              </a:prstGeom>
              <a:noFill/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81001" y="3715133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[</a:t>
              </a:r>
              <a:r>
                <a:rPr lang="en-US" dirty="0" err="1" smtClean="0"/>
                <a:t>Fei-Fei</a:t>
              </a:r>
              <a:r>
                <a:rPr lang="en-US" dirty="0" smtClean="0"/>
                <a:t> et al., 2005]</a:t>
              </a:r>
              <a:endParaRPr lang="en-US" dirty="0"/>
            </a:p>
          </p:txBody>
        </p:sp>
      </p:grpSp>
      <p:grpSp>
        <p:nvGrpSpPr>
          <p:cNvPr id="28" name="Group 35"/>
          <p:cNvGrpSpPr/>
          <p:nvPr/>
        </p:nvGrpSpPr>
        <p:grpSpPr>
          <a:xfrm>
            <a:off x="4250799" y="1683538"/>
            <a:ext cx="3251661" cy="2381425"/>
            <a:chOff x="4250799" y="1625204"/>
            <a:chExt cx="3251661" cy="2381425"/>
          </a:xfrm>
        </p:grpSpPr>
        <p:pic>
          <p:nvPicPr>
            <p:cNvPr id="27" name="Picture 1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50799" y="1625204"/>
              <a:ext cx="3251661" cy="1862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4250799" y="3637297"/>
              <a:ext cx="3251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Lazebnik</a:t>
              </a:r>
              <a:r>
                <a:rPr lang="en-US" dirty="0" smtClean="0"/>
                <a:t> et al., 2006]</a:t>
              </a:r>
              <a:endParaRPr lang="en-US" dirty="0"/>
            </a:p>
          </p:txBody>
        </p:sp>
      </p:grpSp>
      <p:grpSp>
        <p:nvGrpSpPr>
          <p:cNvPr id="35" name="Group 36"/>
          <p:cNvGrpSpPr/>
          <p:nvPr/>
        </p:nvGrpSpPr>
        <p:grpSpPr>
          <a:xfrm>
            <a:off x="2133600" y="4274230"/>
            <a:ext cx="1888067" cy="2090401"/>
            <a:chOff x="2133600" y="4274230"/>
            <a:chExt cx="1888067" cy="2090401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 r="51311"/>
            <a:stretch>
              <a:fillRect/>
            </a:stretch>
          </p:blipFill>
          <p:spPr bwMode="auto">
            <a:xfrm>
              <a:off x="2209800" y="4274230"/>
              <a:ext cx="1693333" cy="1721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TextBox 32"/>
            <p:cNvSpPr txBox="1"/>
            <p:nvPr/>
          </p:nvSpPr>
          <p:spPr>
            <a:xfrm>
              <a:off x="2133600" y="5995299"/>
              <a:ext cx="1888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Dalal</a:t>
              </a:r>
              <a:r>
                <a:rPr lang="en-US" dirty="0" smtClean="0"/>
                <a:t> et al., 2005]</a:t>
              </a:r>
              <a:endParaRPr lang="en-US" dirty="0"/>
            </a:p>
          </p:txBody>
        </p:sp>
      </p:grpSp>
      <p:grpSp>
        <p:nvGrpSpPr>
          <p:cNvPr id="36" name="Group 37"/>
          <p:cNvGrpSpPr/>
          <p:nvPr/>
        </p:nvGrpSpPr>
        <p:grpSpPr>
          <a:xfrm>
            <a:off x="5876630" y="4529667"/>
            <a:ext cx="3022297" cy="1987364"/>
            <a:chOff x="5876630" y="4529667"/>
            <a:chExt cx="3022297" cy="1987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76630" y="4529667"/>
              <a:ext cx="3022297" cy="146563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76630" y="6147699"/>
              <a:ext cx="3022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Oliva</a:t>
              </a:r>
              <a:r>
                <a:rPr lang="en-US" dirty="0" smtClean="0"/>
                <a:t> et al., 2001]</a:t>
              </a:r>
              <a:endParaRPr lang="en-US" dirty="0"/>
            </a:p>
          </p:txBody>
        </p:sp>
      </p:grp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Approaches: </a:t>
            </a:r>
            <a:r>
              <a:rPr lang="en-US" b="1" dirty="0" smtClean="0"/>
              <a:t>A</a:t>
            </a:r>
            <a:r>
              <a:rPr lang="en-US" dirty="0" smtClean="0"/>
              <a:t>lgorithms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457200" y="1868791"/>
            <a:ext cx="3286125" cy="1435074"/>
            <a:chOff x="457200" y="1868791"/>
            <a:chExt cx="3286125" cy="14350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868791"/>
              <a:ext cx="3286125" cy="10572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7200" y="2934533"/>
              <a:ext cx="3286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Varma</a:t>
              </a:r>
              <a:r>
                <a:rPr lang="en-US" dirty="0" smtClean="0"/>
                <a:t> et al., 2007]</a:t>
              </a:r>
              <a:endParaRPr lang="en-US" dirty="0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6299891" y="1519242"/>
            <a:ext cx="2587299" cy="2846354"/>
            <a:chOff x="6299891" y="1519242"/>
            <a:chExt cx="2587299" cy="28463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9891" y="1519242"/>
              <a:ext cx="2587299" cy="25036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99891" y="3996264"/>
              <a:ext cx="2587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[Li et al., 2007]</a:t>
              </a:r>
              <a:endParaRPr lang="en-US" dirty="0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726451" y="3894660"/>
            <a:ext cx="4457700" cy="2780734"/>
            <a:chOff x="1726451" y="3894660"/>
            <a:chExt cx="4457700" cy="2780734"/>
          </a:xfrm>
        </p:grpSpPr>
        <p:grpSp>
          <p:nvGrpSpPr>
            <p:cNvPr id="14" name="Group 11"/>
            <p:cNvGrpSpPr/>
            <p:nvPr/>
          </p:nvGrpSpPr>
          <p:grpSpPr>
            <a:xfrm>
              <a:off x="1726451" y="3921268"/>
              <a:ext cx="4457700" cy="2266950"/>
              <a:chOff x="2403811" y="3921268"/>
              <a:chExt cx="4457700" cy="22669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24331" y="3921268"/>
                <a:ext cx="3327400" cy="10350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03811" y="4956318"/>
                <a:ext cx="4457700" cy="123190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726451" y="6306062"/>
              <a:ext cx="44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Fei-Fei</a:t>
              </a:r>
              <a:r>
                <a:rPr lang="en-US" dirty="0" smtClean="0"/>
                <a:t> et al., 2006]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6451" y="3894660"/>
              <a:ext cx="4457700" cy="22935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752</Words>
  <Application>Microsoft Macintosh PowerPoint</Application>
  <PresentationFormat>On-screen Show (4:3)</PresentationFormat>
  <Paragraphs>330</Paragraphs>
  <Slides>28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Image Classification:  Features, Algorithms or Data?</vt:lpstr>
      <vt:lpstr>Computer Vision: Visual Recognition</vt:lpstr>
      <vt:lpstr>Computer Vision: Visual Recognition</vt:lpstr>
      <vt:lpstr>State of Machine Visual Recognition</vt:lpstr>
      <vt:lpstr>State of Machine Visual Recognition</vt:lpstr>
      <vt:lpstr>Image Classification</vt:lpstr>
      <vt:lpstr>The Recognition Game</vt:lpstr>
      <vt:lpstr>Existing Approaches: Features</vt:lpstr>
      <vt:lpstr>Existing Approaches: Algorithms</vt:lpstr>
      <vt:lpstr>Existing Approaches: Data</vt:lpstr>
      <vt:lpstr>However…</vt:lpstr>
      <vt:lpstr>Goal</vt:lpstr>
      <vt:lpstr>Set-up</vt:lpstr>
      <vt:lpstr>No prior</vt:lpstr>
      <vt:lpstr>Humans</vt:lpstr>
      <vt:lpstr>Scenarios: Datasets</vt:lpstr>
      <vt:lpstr>Scenarios: Features</vt:lpstr>
      <vt:lpstr>Scenarios</vt:lpstr>
      <vt:lpstr>Algorithms</vt:lpstr>
      <vt:lpstr>Role of Algorithms</vt:lpstr>
      <vt:lpstr>Role of Data</vt:lpstr>
      <vt:lpstr>Role of Features</vt:lpstr>
      <vt:lpstr>Role of Features</vt:lpstr>
      <vt:lpstr>Discussion</vt:lpstr>
      <vt:lpstr>Role of Features</vt:lpstr>
      <vt:lpstr>Challenges</vt:lpstr>
      <vt:lpstr>Conclusion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Devi Parikh</dc:creator>
  <cp:lastModifiedBy>Devi Parikh</cp:lastModifiedBy>
  <cp:revision>30</cp:revision>
  <dcterms:created xsi:type="dcterms:W3CDTF">2012-01-12T20:03:09Z</dcterms:created>
  <dcterms:modified xsi:type="dcterms:W3CDTF">2012-01-12T20:05:36Z</dcterms:modified>
</cp:coreProperties>
</file>