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1.xml" ContentType="application/vnd.openxmlformats-officedocument.drawingml.chart+xml"/>
  <Override PartName="/ppt/notesSlides/notesSlide3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5" r:id="rId1"/>
    <p:sldMasterId id="2147483687" r:id="rId2"/>
  </p:sldMasterIdLst>
  <p:notesMasterIdLst>
    <p:notesMasterId r:id="rId87"/>
  </p:notesMasterIdLst>
  <p:handoutMasterIdLst>
    <p:handoutMasterId r:id="rId88"/>
  </p:handoutMasterIdLst>
  <p:sldIdLst>
    <p:sldId id="321" r:id="rId3"/>
    <p:sldId id="582" r:id="rId4"/>
    <p:sldId id="604" r:id="rId5"/>
    <p:sldId id="426" r:id="rId6"/>
    <p:sldId id="554" r:id="rId7"/>
    <p:sldId id="555" r:id="rId8"/>
    <p:sldId id="556" r:id="rId9"/>
    <p:sldId id="557" r:id="rId10"/>
    <p:sldId id="564" r:id="rId11"/>
    <p:sldId id="605" r:id="rId12"/>
    <p:sldId id="466" r:id="rId13"/>
    <p:sldId id="571" r:id="rId14"/>
    <p:sldId id="602" r:id="rId15"/>
    <p:sldId id="606" r:id="rId16"/>
    <p:sldId id="607" r:id="rId17"/>
    <p:sldId id="608" r:id="rId18"/>
    <p:sldId id="610" r:id="rId19"/>
    <p:sldId id="611" r:id="rId20"/>
    <p:sldId id="517" r:id="rId21"/>
    <p:sldId id="612" r:id="rId22"/>
    <p:sldId id="613" r:id="rId23"/>
    <p:sldId id="614" r:id="rId24"/>
    <p:sldId id="615" r:id="rId25"/>
    <p:sldId id="587" r:id="rId26"/>
    <p:sldId id="616" r:id="rId27"/>
    <p:sldId id="617" r:id="rId28"/>
    <p:sldId id="618" r:id="rId29"/>
    <p:sldId id="619" r:id="rId30"/>
    <p:sldId id="620" r:id="rId31"/>
    <p:sldId id="621" r:id="rId32"/>
    <p:sldId id="575" r:id="rId33"/>
    <p:sldId id="589" r:id="rId34"/>
    <p:sldId id="568" r:id="rId35"/>
    <p:sldId id="569" r:id="rId36"/>
    <p:sldId id="570" r:id="rId37"/>
    <p:sldId id="577" r:id="rId38"/>
    <p:sldId id="578" r:id="rId39"/>
    <p:sldId id="579" r:id="rId40"/>
    <p:sldId id="595" r:id="rId41"/>
    <p:sldId id="567" r:id="rId42"/>
    <p:sldId id="603" r:id="rId43"/>
    <p:sldId id="597" r:id="rId44"/>
    <p:sldId id="622" r:id="rId45"/>
    <p:sldId id="398" r:id="rId46"/>
    <p:sldId id="486" r:id="rId47"/>
    <p:sldId id="487" r:id="rId48"/>
    <p:sldId id="488" r:id="rId49"/>
    <p:sldId id="623" r:id="rId50"/>
    <p:sldId id="497" r:id="rId51"/>
    <p:sldId id="498" r:id="rId52"/>
    <p:sldId id="624" r:id="rId53"/>
    <p:sldId id="550" r:id="rId54"/>
    <p:sldId id="469" r:id="rId55"/>
    <p:sldId id="500" r:id="rId56"/>
    <p:sldId id="625" r:id="rId57"/>
    <p:sldId id="501" r:id="rId58"/>
    <p:sldId id="601" r:id="rId59"/>
    <p:sldId id="414" r:id="rId60"/>
    <p:sldId id="364" r:id="rId61"/>
    <p:sldId id="365" r:id="rId62"/>
    <p:sldId id="366" r:id="rId63"/>
    <p:sldId id="367" r:id="rId64"/>
    <p:sldId id="413" r:id="rId65"/>
    <p:sldId id="626" r:id="rId66"/>
    <p:sldId id="627" r:id="rId67"/>
    <p:sldId id="628" r:id="rId68"/>
    <p:sldId id="502" r:id="rId69"/>
    <p:sldId id="503" r:id="rId70"/>
    <p:sldId id="629" r:id="rId71"/>
    <p:sldId id="630" r:id="rId72"/>
    <p:sldId id="631" r:id="rId73"/>
    <p:sldId id="632" r:id="rId74"/>
    <p:sldId id="633" r:id="rId75"/>
    <p:sldId id="540" r:id="rId76"/>
    <p:sldId id="541" r:id="rId77"/>
    <p:sldId id="535" r:id="rId78"/>
    <p:sldId id="536" r:id="rId79"/>
    <p:sldId id="537" r:id="rId80"/>
    <p:sldId id="544" r:id="rId81"/>
    <p:sldId id="543" r:id="rId82"/>
    <p:sldId id="546" r:id="rId83"/>
    <p:sldId id="369" r:id="rId84"/>
    <p:sldId id="534" r:id="rId85"/>
    <p:sldId id="371" r:id="rId86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FFFF"/>
    <a:srgbClr val="00FF00"/>
    <a:srgbClr val="8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1304" autoAdjust="0"/>
  </p:normalViewPr>
  <p:slideViewPr>
    <p:cSldViewPr>
      <p:cViewPr varScale="1">
        <p:scale>
          <a:sx n="95" d="100"/>
          <a:sy n="95" d="100"/>
        </p:scale>
        <p:origin x="-11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notesMaster" Target="notesMasters/notesMaster1.xml"/><Relationship Id="rId88" Type="http://schemas.openxmlformats.org/officeDocument/2006/relationships/handoutMaster" Target="handoutMasters/handoutMaster1.xml"/><Relationship Id="rId89" Type="http://schemas.openxmlformats.org/officeDocument/2006/relationships/printerSettings" Target="printerSettings/printerSettings1.bin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talks:2014:2014-08-11_ibm:acc_vs_M_v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talks:2014:2014-08-11_ibm:acc_vs_M_pascal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dbatra:my_folders:research:talks:2015:2015-03-23_cmu_vasc:acc_vs_M_pasca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dbatra:my_folders:research:talks:2015:2015-03-23_cmu_vasc:acc_vs_M_pasca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dbatra:my_folders:research:talks:2015:2015-03-23_cmu_vasc:acc_vs_M_pasca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[acc_vs_M_v2.xlsx]Sheet1!$G$1</c:f>
              <c:strCache>
                <c:ptCount val="1"/>
                <c:pt idx="0">
                  <c:v>Oracle</c:v>
                </c:pt>
              </c:strCache>
            </c:strRef>
          </c:tx>
          <c:spPr>
            <a:ln w="38100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9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[acc_vs_M_v2.xlsx]Sheet1!$G$2:$G$51</c:f>
              <c:numCache>
                <c:formatCode>General</c:formatCode>
                <c:ptCount val="50"/>
                <c:pt idx="0">
                  <c:v>0.649058356500084</c:v>
                </c:pt>
                <c:pt idx="1">
                  <c:v>0.699324719514432</c:v>
                </c:pt>
                <c:pt idx="2">
                  <c:v>0.723905789024395</c:v>
                </c:pt>
                <c:pt idx="3">
                  <c:v>0.740806262906407</c:v>
                </c:pt>
                <c:pt idx="4">
                  <c:v>0.752189895082747</c:v>
                </c:pt>
                <c:pt idx="5">
                  <c:v>0.76782909900192</c:v>
                </c:pt>
                <c:pt idx="6">
                  <c:v>0.780077602997494</c:v>
                </c:pt>
                <c:pt idx="7">
                  <c:v>0.786889111839161</c:v>
                </c:pt>
                <c:pt idx="8">
                  <c:v>0.792468415163668</c:v>
                </c:pt>
                <c:pt idx="9">
                  <c:v>0.796000215283056</c:v>
                </c:pt>
                <c:pt idx="10">
                  <c:v>0.798274548341454</c:v>
                </c:pt>
                <c:pt idx="11">
                  <c:v>0.805432466465754</c:v>
                </c:pt>
                <c:pt idx="12">
                  <c:v>0.809466591938112</c:v>
                </c:pt>
                <c:pt idx="13">
                  <c:v>0.814205610441477</c:v>
                </c:pt>
                <c:pt idx="14">
                  <c:v>0.826582000736584</c:v>
                </c:pt>
                <c:pt idx="15">
                  <c:v>0.827756561719435</c:v>
                </c:pt>
                <c:pt idx="16">
                  <c:v>0.828096787283345</c:v>
                </c:pt>
                <c:pt idx="17">
                  <c:v>0.829276769319283</c:v>
                </c:pt>
                <c:pt idx="18">
                  <c:v>0.831597681354812</c:v>
                </c:pt>
                <c:pt idx="19">
                  <c:v>0.833798224159346</c:v>
                </c:pt>
                <c:pt idx="20">
                  <c:v>0.835894608808777</c:v>
                </c:pt>
                <c:pt idx="21">
                  <c:v>0.838304227165567</c:v>
                </c:pt>
                <c:pt idx="22">
                  <c:v>0.841570840722438</c:v>
                </c:pt>
                <c:pt idx="23">
                  <c:v>0.843305901962245</c:v>
                </c:pt>
                <c:pt idx="24">
                  <c:v>0.844237326297599</c:v>
                </c:pt>
                <c:pt idx="25">
                  <c:v>0.844237326297599</c:v>
                </c:pt>
                <c:pt idx="26">
                  <c:v>0.844897873613691</c:v>
                </c:pt>
                <c:pt idx="27">
                  <c:v>0.845322689373328</c:v>
                </c:pt>
                <c:pt idx="28">
                  <c:v>0.848488905227347</c:v>
                </c:pt>
                <c:pt idx="29">
                  <c:v>0.850708706259648</c:v>
                </c:pt>
                <c:pt idx="30">
                  <c:v>0.850708706259648</c:v>
                </c:pt>
                <c:pt idx="31">
                  <c:v>0.850708706259648</c:v>
                </c:pt>
                <c:pt idx="32">
                  <c:v>0.851292497230582</c:v>
                </c:pt>
                <c:pt idx="33">
                  <c:v>0.851673079071464</c:v>
                </c:pt>
                <c:pt idx="34">
                  <c:v>0.85329301762166</c:v>
                </c:pt>
                <c:pt idx="35">
                  <c:v>0.853873856484012</c:v>
                </c:pt>
                <c:pt idx="36">
                  <c:v>0.855666524575663</c:v>
                </c:pt>
                <c:pt idx="37">
                  <c:v>0.855666524575663</c:v>
                </c:pt>
                <c:pt idx="38">
                  <c:v>0.855666524575663</c:v>
                </c:pt>
                <c:pt idx="39">
                  <c:v>0.855895460339692</c:v>
                </c:pt>
                <c:pt idx="40">
                  <c:v>0.856813010912552</c:v>
                </c:pt>
                <c:pt idx="41">
                  <c:v>0.857600923682249</c:v>
                </c:pt>
                <c:pt idx="42">
                  <c:v>0.857600923682249</c:v>
                </c:pt>
                <c:pt idx="43">
                  <c:v>0.858885116494449</c:v>
                </c:pt>
                <c:pt idx="44">
                  <c:v>0.859145338126962</c:v>
                </c:pt>
                <c:pt idx="45">
                  <c:v>0.860631777881369</c:v>
                </c:pt>
                <c:pt idx="46">
                  <c:v>0.861537216051914</c:v>
                </c:pt>
                <c:pt idx="47">
                  <c:v>0.861858644623342</c:v>
                </c:pt>
                <c:pt idx="48">
                  <c:v>0.862690711074632</c:v>
                </c:pt>
                <c:pt idx="49">
                  <c:v>0.863384338525612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[acc_vs_M_v2.xlsx]Sheet1!$H$1</c:f>
              <c:strCache>
                <c:ptCount val="1"/>
                <c:pt idx="0">
                  <c:v>EMBR1</c:v>
                </c:pt>
              </c:strCache>
            </c:strRef>
          </c:tx>
          <c:spPr>
            <a:ln w="38100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diamond"/>
            <c:size val="9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[acc_vs_M_v2.xlsx]Sheet1!$H$2:$H$51</c:f>
              <c:numCache>
                <c:formatCode>General</c:formatCode>
                <c:ptCount val="50"/>
                <c:pt idx="0">
                  <c:v>0.608434963157779</c:v>
                </c:pt>
                <c:pt idx="1">
                  <c:v>0.655434128392832</c:v>
                </c:pt>
                <c:pt idx="2">
                  <c:v>0.653693194363785</c:v>
                </c:pt>
                <c:pt idx="3">
                  <c:v>0.668523345222104</c:v>
                </c:pt>
                <c:pt idx="4">
                  <c:v>0.680923721741856</c:v>
                </c:pt>
                <c:pt idx="5">
                  <c:v>0.683009370986832</c:v>
                </c:pt>
                <c:pt idx="6">
                  <c:v>0.688730227159234</c:v>
                </c:pt>
                <c:pt idx="7">
                  <c:v>0.685841513979206</c:v>
                </c:pt>
                <c:pt idx="8">
                  <c:v>0.68956008964017</c:v>
                </c:pt>
                <c:pt idx="9">
                  <c:v>0.694565838493476</c:v>
                </c:pt>
                <c:pt idx="10">
                  <c:v>0.695975980509725</c:v>
                </c:pt>
                <c:pt idx="11">
                  <c:v>0.696041294567637</c:v>
                </c:pt>
                <c:pt idx="12">
                  <c:v>0.696899606243302</c:v>
                </c:pt>
                <c:pt idx="13">
                  <c:v>0.704207385810528</c:v>
                </c:pt>
                <c:pt idx="14">
                  <c:v>0.706572414346801</c:v>
                </c:pt>
                <c:pt idx="15">
                  <c:v>0.705823439503096</c:v>
                </c:pt>
                <c:pt idx="16">
                  <c:v>0.7088558399426</c:v>
                </c:pt>
                <c:pt idx="17">
                  <c:v>0.706228784274119</c:v>
                </c:pt>
                <c:pt idx="18">
                  <c:v>0.71163631551477</c:v>
                </c:pt>
                <c:pt idx="19">
                  <c:v>0.713221078445829</c:v>
                </c:pt>
                <c:pt idx="20">
                  <c:v>0.70794402458478</c:v>
                </c:pt>
                <c:pt idx="21">
                  <c:v>0.704111265171482</c:v>
                </c:pt>
                <c:pt idx="22">
                  <c:v>0.707717479016239</c:v>
                </c:pt>
                <c:pt idx="23">
                  <c:v>0.708562766377867</c:v>
                </c:pt>
                <c:pt idx="24">
                  <c:v>0.70778285454637</c:v>
                </c:pt>
                <c:pt idx="25">
                  <c:v>0.70591481221123</c:v>
                </c:pt>
                <c:pt idx="26">
                  <c:v>0.708771339487519</c:v>
                </c:pt>
                <c:pt idx="27">
                  <c:v>0.706723261685486</c:v>
                </c:pt>
                <c:pt idx="28">
                  <c:v>0.712206318027579</c:v>
                </c:pt>
                <c:pt idx="29">
                  <c:v>0.710261980898481</c:v>
                </c:pt>
                <c:pt idx="30">
                  <c:v>0.712044623049271</c:v>
                </c:pt>
                <c:pt idx="31">
                  <c:v>0.710715251132769</c:v>
                </c:pt>
                <c:pt idx="32">
                  <c:v>0.711839119245834</c:v>
                </c:pt>
                <c:pt idx="33">
                  <c:v>0.710505087904825</c:v>
                </c:pt>
                <c:pt idx="34">
                  <c:v>0.709319424398185</c:v>
                </c:pt>
                <c:pt idx="35">
                  <c:v>0.708684806876473</c:v>
                </c:pt>
                <c:pt idx="36">
                  <c:v>0.712778425793172</c:v>
                </c:pt>
                <c:pt idx="37">
                  <c:v>0.711512063668723</c:v>
                </c:pt>
                <c:pt idx="38">
                  <c:v>0.713233849915613</c:v>
                </c:pt>
                <c:pt idx="39">
                  <c:v>0.715869642040708</c:v>
                </c:pt>
                <c:pt idx="40">
                  <c:v>0.715693502217523</c:v>
                </c:pt>
                <c:pt idx="41">
                  <c:v>0.716339385917319</c:v>
                </c:pt>
                <c:pt idx="42">
                  <c:v>0.709505843021611</c:v>
                </c:pt>
                <c:pt idx="43">
                  <c:v>0.709795020623396</c:v>
                </c:pt>
                <c:pt idx="44">
                  <c:v>0.710764504117641</c:v>
                </c:pt>
                <c:pt idx="45">
                  <c:v>0.711524202341897</c:v>
                </c:pt>
                <c:pt idx="46">
                  <c:v>0.71149199007123</c:v>
                </c:pt>
                <c:pt idx="47">
                  <c:v>0.710741129828528</c:v>
                </c:pt>
                <c:pt idx="48">
                  <c:v>0.710922571598622</c:v>
                </c:pt>
                <c:pt idx="49">
                  <c:v>0.712140694385769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1968920"/>
        <c:axId val="1841340200"/>
      </c:lineChart>
      <c:catAx>
        <c:axId val="1841968920"/>
        <c:scaling>
          <c:orientation val="minMax"/>
        </c:scaling>
        <c:delete val="0"/>
        <c:axPos val="b"/>
        <c:majorTickMark val="out"/>
        <c:minorTickMark val="none"/>
        <c:tickLblPos val="nextTo"/>
        <c:crossAx val="1841340200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1841340200"/>
        <c:scaling>
          <c:orientation val="minMax"/>
          <c:min val="0.6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841968920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[acc_vs_M_pascal.xlsx]Sheet1!$A$1</c:f>
              <c:strCache>
                <c:ptCount val="1"/>
                <c:pt idx="0">
                  <c:v>Oracle</c:v>
                </c:pt>
              </c:strCache>
            </c:strRef>
          </c:tx>
          <c:spPr>
            <a:ln w="38100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circle"/>
            <c:size val="9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4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[acc_vs_M_pascal.xlsx]Sheet1!$A$2:$A$11</c:f>
              <c:numCache>
                <c:formatCode>General</c:formatCode>
                <c:ptCount val="10"/>
                <c:pt idx="0">
                  <c:v>0.448184278339513</c:v>
                </c:pt>
                <c:pt idx="1">
                  <c:v>0.49473341858817</c:v>
                </c:pt>
                <c:pt idx="2">
                  <c:v>0.522577407864202</c:v>
                </c:pt>
                <c:pt idx="3">
                  <c:v>0.54795703129788</c:v>
                </c:pt>
                <c:pt idx="4">
                  <c:v>0.55976878088741</c:v>
                </c:pt>
                <c:pt idx="5">
                  <c:v>0.567565488676343</c:v>
                </c:pt>
                <c:pt idx="6">
                  <c:v>0.575602026932692</c:v>
                </c:pt>
                <c:pt idx="7">
                  <c:v>0.581552610901271</c:v>
                </c:pt>
                <c:pt idx="8">
                  <c:v>0.591027000246827</c:v>
                </c:pt>
                <c:pt idx="9">
                  <c:v>0.600108616858661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[acc_vs_M_pascal.xlsx]Sheet1!$C$1</c:f>
              <c:strCache>
                <c:ptCount val="1"/>
                <c:pt idx="0">
                  <c:v>MBR</c:v>
                </c:pt>
              </c:strCache>
            </c:strRef>
          </c:tx>
          <c:spPr>
            <a:ln w="38100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diamond"/>
            <c:size val="9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6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[acc_vs_M_pascal.xlsx]Sheet1!$C$2:$C$11</c:f>
              <c:numCache>
                <c:formatCode>General</c:formatCode>
                <c:ptCount val="10"/>
                <c:pt idx="0">
                  <c:v>0.448184278339513</c:v>
                </c:pt>
                <c:pt idx="1">
                  <c:v>0.450449291662183</c:v>
                </c:pt>
                <c:pt idx="2">
                  <c:v>0.44864147601753</c:v>
                </c:pt>
                <c:pt idx="3">
                  <c:v>0.450395456231949</c:v>
                </c:pt>
                <c:pt idx="4">
                  <c:v>0.450775460577888</c:v>
                </c:pt>
                <c:pt idx="5">
                  <c:v>0.450609675480327</c:v>
                </c:pt>
                <c:pt idx="6">
                  <c:v>0.450902039908105</c:v>
                </c:pt>
                <c:pt idx="7">
                  <c:v>0.452426417315061</c:v>
                </c:pt>
                <c:pt idx="8">
                  <c:v>0.452797915802121</c:v>
                </c:pt>
                <c:pt idx="9">
                  <c:v>0.458028659853625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[acc_vs_M_pascal.xlsx]Sheet1!$D$1</c:f>
              <c:strCache>
                <c:ptCount val="1"/>
                <c:pt idx="0">
                  <c:v>Re-ranker</c:v>
                </c:pt>
              </c:strCache>
            </c:strRef>
          </c:tx>
          <c:spPr>
            <a:ln w="381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triangle"/>
            <c:size val="9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[acc_vs_M_pascal.xlsx]Sheet1!$D$2:$D$11</c:f>
              <c:numCache>
                <c:formatCode>General</c:formatCode>
                <c:ptCount val="10"/>
                <c:pt idx="0">
                  <c:v>0.451</c:v>
                </c:pt>
                <c:pt idx="1">
                  <c:v>0.4612</c:v>
                </c:pt>
                <c:pt idx="2">
                  <c:v>0.4657</c:v>
                </c:pt>
                <c:pt idx="3">
                  <c:v>0.4661</c:v>
                </c:pt>
                <c:pt idx="4">
                  <c:v>0.4735</c:v>
                </c:pt>
                <c:pt idx="5">
                  <c:v>0.4796</c:v>
                </c:pt>
                <c:pt idx="6">
                  <c:v>0.4796</c:v>
                </c:pt>
                <c:pt idx="7">
                  <c:v>0.4781</c:v>
                </c:pt>
                <c:pt idx="8">
                  <c:v>0.4795</c:v>
                </c:pt>
                <c:pt idx="9">
                  <c:v>0.482</c:v>
                </c:pt>
              </c:numCache>
            </c:numRef>
          </c:val>
          <c:smooth val="0"/>
        </c:ser>
        <c:ser>
          <c:idx val="4"/>
          <c:order val="3"/>
          <c:tx>
            <c:strRef>
              <c:f>[acc_vs_M_pascal.xlsx]Sheet1!$E$1</c:f>
              <c:strCache>
                <c:ptCount val="1"/>
                <c:pt idx="0">
                  <c:v>Re-ranker Decaf</c:v>
                </c:pt>
              </c:strCache>
            </c:strRef>
          </c:tx>
          <c:spPr>
            <a:ln w="381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x"/>
            <c:size val="9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[acc_vs_M_pascal.xlsx]Sheet1!$E$2:$E$11</c:f>
              <c:numCache>
                <c:formatCode>General</c:formatCode>
                <c:ptCount val="10"/>
                <c:pt idx="0">
                  <c:v>0.448184</c:v>
                </c:pt>
                <c:pt idx="1">
                  <c:v>0.467158</c:v>
                </c:pt>
                <c:pt idx="2">
                  <c:v>0.482511</c:v>
                </c:pt>
                <c:pt idx="3">
                  <c:v>0.490761</c:v>
                </c:pt>
                <c:pt idx="4">
                  <c:v>0.49742</c:v>
                </c:pt>
                <c:pt idx="5">
                  <c:v>0.499332</c:v>
                </c:pt>
                <c:pt idx="6">
                  <c:v>0.503097</c:v>
                </c:pt>
                <c:pt idx="7">
                  <c:v>0.504143</c:v>
                </c:pt>
                <c:pt idx="8">
                  <c:v>0.504902</c:v>
                </c:pt>
                <c:pt idx="9">
                  <c:v>0.506019</c:v>
                </c:pt>
              </c:numCache>
            </c:numRef>
          </c:val>
          <c:smooth val="0"/>
        </c:ser>
        <c:ser>
          <c:idx val="5"/>
          <c:order val="4"/>
          <c:tx>
            <c:strRef>
              <c:f>[acc_vs_M_pascal.xlsx]Sheet1!$F$1</c:f>
              <c:strCache>
                <c:ptCount val="1"/>
                <c:pt idx="0">
                  <c:v>SegNets</c:v>
                </c:pt>
              </c:strCache>
            </c:strRef>
          </c:tx>
          <c:spPr>
            <a:ln w="38100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star"/>
            <c:size val="9"/>
            <c:spPr>
              <a:gradFill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marker>
          <c:val>
            <c:numRef>
              <c:f>[acc_vs_M_pascal.xlsx]Sheet1!$F$2:$F$11</c:f>
              <c:numCache>
                <c:formatCode>General</c:formatCode>
                <c:ptCount val="10"/>
                <c:pt idx="0">
                  <c:v>0.448184278339513</c:v>
                </c:pt>
                <c:pt idx="1">
                  <c:v>0.472167286184135</c:v>
                </c:pt>
                <c:pt idx="2">
                  <c:v>0.485141992202246</c:v>
                </c:pt>
                <c:pt idx="3">
                  <c:v>0.497130370752023</c:v>
                </c:pt>
                <c:pt idx="4">
                  <c:v>0.505982352972455</c:v>
                </c:pt>
                <c:pt idx="5">
                  <c:v>0.508599577538564</c:v>
                </c:pt>
                <c:pt idx="6">
                  <c:v>0.512658841783469</c:v>
                </c:pt>
                <c:pt idx="7">
                  <c:v>0.515711537667044</c:v>
                </c:pt>
                <c:pt idx="8">
                  <c:v>0.51506450019728</c:v>
                </c:pt>
                <c:pt idx="9">
                  <c:v>0.517642217326738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29265704"/>
        <c:axId val="-2029260968"/>
      </c:lineChart>
      <c:catAx>
        <c:axId val="-2029265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2926096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2029260968"/>
        <c:scaling>
          <c:orientation val="minMax"/>
          <c:max val="0.61"/>
          <c:min val="0.44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29265704"/>
        <c:crosses val="autoZero"/>
        <c:crossBetween val="midCat"/>
        <c:majorUnit val="0.03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Sheet1!$M$1</c:f>
              <c:strCache>
                <c:ptCount val="1"/>
                <c:pt idx="0">
                  <c:v>ALE Oracle</c:v>
                </c:pt>
              </c:strCache>
            </c:strRef>
          </c:tx>
          <c:marker>
            <c:symbol val="circle"/>
            <c:size val="9"/>
          </c:marker>
          <c:val>
            <c:numRef>
              <c:f>Sheet1!$M$2:$M$11</c:f>
              <c:numCache>
                <c:formatCode>General</c:formatCode>
                <c:ptCount val="10"/>
                <c:pt idx="0">
                  <c:v>0.243</c:v>
                </c:pt>
                <c:pt idx="1">
                  <c:v>0.2838</c:v>
                </c:pt>
                <c:pt idx="2">
                  <c:v>0.3143</c:v>
                </c:pt>
                <c:pt idx="3">
                  <c:v>0.3438</c:v>
                </c:pt>
                <c:pt idx="4">
                  <c:v>0.3637</c:v>
                </c:pt>
                <c:pt idx="5">
                  <c:v>0.3796</c:v>
                </c:pt>
                <c:pt idx="6">
                  <c:v>0.3935</c:v>
                </c:pt>
                <c:pt idx="7">
                  <c:v>0.4009</c:v>
                </c:pt>
                <c:pt idx="8">
                  <c:v>0.415</c:v>
                </c:pt>
                <c:pt idx="9">
                  <c:v>0.423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Sheet1!$N$1</c:f>
              <c:strCache>
                <c:ptCount val="1"/>
                <c:pt idx="0">
                  <c:v>ALE Rerank</c:v>
                </c:pt>
              </c:strCache>
            </c:strRef>
          </c:tx>
          <c:marker>
            <c:symbol val="diamond"/>
            <c:size val="9"/>
          </c:marker>
          <c:val>
            <c:numRef>
              <c:f>Sheet1!$N$2:$N$11</c:f>
              <c:numCache>
                <c:formatCode>General</c:formatCode>
                <c:ptCount val="10"/>
                <c:pt idx="0">
                  <c:v>0.243</c:v>
                </c:pt>
                <c:pt idx="1">
                  <c:v>0.2586</c:v>
                </c:pt>
                <c:pt idx="2">
                  <c:v>0.2667</c:v>
                </c:pt>
                <c:pt idx="3">
                  <c:v>0.2786</c:v>
                </c:pt>
                <c:pt idx="4">
                  <c:v>0.2805</c:v>
                </c:pt>
                <c:pt idx="5">
                  <c:v>0.2852</c:v>
                </c:pt>
                <c:pt idx="6">
                  <c:v>0.2857</c:v>
                </c:pt>
                <c:pt idx="7">
                  <c:v>0.2881</c:v>
                </c:pt>
                <c:pt idx="8">
                  <c:v>0.2942</c:v>
                </c:pt>
                <c:pt idx="9">
                  <c:v>0.2927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990839400"/>
        <c:axId val="-1990836392"/>
      </c:lineChart>
      <c:catAx>
        <c:axId val="-199083940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990836392"/>
        <c:crosses val="autoZero"/>
        <c:auto val="1"/>
        <c:lblAlgn val="ctr"/>
        <c:lblOffset val="100"/>
        <c:noMultiLvlLbl val="0"/>
      </c:catAx>
      <c:valAx>
        <c:axId val="-1990836392"/>
        <c:scaling>
          <c:orientation val="minMax"/>
          <c:max val="0.75"/>
          <c:min val="0.23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1990839400"/>
        <c:crossesAt val="1.0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Sheet1!$M$1</c:f>
              <c:strCache>
                <c:ptCount val="1"/>
                <c:pt idx="0">
                  <c:v>ALE Oracle</c:v>
                </c:pt>
              </c:strCache>
            </c:strRef>
          </c:tx>
          <c:marker>
            <c:symbol val="circle"/>
            <c:size val="9"/>
          </c:marker>
          <c:val>
            <c:numRef>
              <c:f>Sheet1!$M$2:$M$11</c:f>
              <c:numCache>
                <c:formatCode>General</c:formatCode>
                <c:ptCount val="10"/>
                <c:pt idx="0">
                  <c:v>0.243</c:v>
                </c:pt>
                <c:pt idx="1">
                  <c:v>0.2838</c:v>
                </c:pt>
                <c:pt idx="2">
                  <c:v>0.3143</c:v>
                </c:pt>
                <c:pt idx="3">
                  <c:v>0.3438</c:v>
                </c:pt>
                <c:pt idx="4">
                  <c:v>0.3637</c:v>
                </c:pt>
                <c:pt idx="5">
                  <c:v>0.3796</c:v>
                </c:pt>
                <c:pt idx="6">
                  <c:v>0.3935</c:v>
                </c:pt>
                <c:pt idx="7">
                  <c:v>0.4009</c:v>
                </c:pt>
                <c:pt idx="8">
                  <c:v>0.415</c:v>
                </c:pt>
                <c:pt idx="9">
                  <c:v>0.423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Sheet1!$N$1</c:f>
              <c:strCache>
                <c:ptCount val="1"/>
                <c:pt idx="0">
                  <c:v>ALE Rerank</c:v>
                </c:pt>
              </c:strCache>
            </c:strRef>
          </c:tx>
          <c:marker>
            <c:symbol val="diamond"/>
            <c:size val="9"/>
          </c:marker>
          <c:val>
            <c:numRef>
              <c:f>Sheet1!$N$2:$N$11</c:f>
              <c:numCache>
                <c:formatCode>General</c:formatCode>
                <c:ptCount val="10"/>
                <c:pt idx="0">
                  <c:v>0.243</c:v>
                </c:pt>
                <c:pt idx="1">
                  <c:v>0.2586</c:v>
                </c:pt>
                <c:pt idx="2">
                  <c:v>0.2667</c:v>
                </c:pt>
                <c:pt idx="3">
                  <c:v>0.2786</c:v>
                </c:pt>
                <c:pt idx="4">
                  <c:v>0.2805</c:v>
                </c:pt>
                <c:pt idx="5">
                  <c:v>0.2852</c:v>
                </c:pt>
                <c:pt idx="6">
                  <c:v>0.2857</c:v>
                </c:pt>
                <c:pt idx="7">
                  <c:v>0.2881</c:v>
                </c:pt>
                <c:pt idx="8">
                  <c:v>0.2942</c:v>
                </c:pt>
                <c:pt idx="9">
                  <c:v>0.2927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Sheet1!$O$1</c:f>
              <c:strCache>
                <c:ptCount val="1"/>
                <c:pt idx="0">
                  <c:v>O2P Oracle</c:v>
                </c:pt>
              </c:strCache>
            </c:strRef>
          </c:tx>
          <c:marker>
            <c:symbol val="circle"/>
            <c:size val="9"/>
          </c:marker>
          <c:val>
            <c:numRef>
              <c:f>Sheet1!$O$2:$O$11</c:f>
              <c:numCache>
                <c:formatCode>General</c:formatCode>
                <c:ptCount val="10"/>
                <c:pt idx="0">
                  <c:v>0.448184278339513</c:v>
                </c:pt>
                <c:pt idx="1">
                  <c:v>0.49473341858817</c:v>
                </c:pt>
                <c:pt idx="2">
                  <c:v>0.522577407864202</c:v>
                </c:pt>
                <c:pt idx="3">
                  <c:v>0.54795703129788</c:v>
                </c:pt>
                <c:pt idx="4">
                  <c:v>0.55976878088741</c:v>
                </c:pt>
                <c:pt idx="5">
                  <c:v>0.567565488676343</c:v>
                </c:pt>
                <c:pt idx="6">
                  <c:v>0.575602026932692</c:v>
                </c:pt>
                <c:pt idx="7">
                  <c:v>0.581552610901271</c:v>
                </c:pt>
                <c:pt idx="8">
                  <c:v>0.591027000246827</c:v>
                </c:pt>
                <c:pt idx="9">
                  <c:v>0.600108616858661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Sheet1!$P$1</c:f>
              <c:strCache>
                <c:ptCount val="1"/>
                <c:pt idx="0">
                  <c:v>O2P Rerank</c:v>
                </c:pt>
              </c:strCache>
            </c:strRef>
          </c:tx>
          <c:spPr>
            <a:ln>
              <a:solidFill>
                <a:srgbClr val="C0504D"/>
              </a:solidFill>
            </a:ln>
          </c:spPr>
          <c:marker>
            <c:symbol val="diamond"/>
            <c:size val="9"/>
            <c:spPr>
              <a:solidFill>
                <a:srgbClr val="C0504D"/>
              </a:solidFill>
              <a:ln>
                <a:solidFill>
                  <a:srgbClr val="C0504D"/>
                </a:solidFill>
              </a:ln>
            </c:spPr>
          </c:marker>
          <c:val>
            <c:numRef>
              <c:f>Sheet1!$P$2:$P$11</c:f>
              <c:numCache>
                <c:formatCode>General</c:formatCode>
                <c:ptCount val="10"/>
                <c:pt idx="0">
                  <c:v>0.448184278</c:v>
                </c:pt>
                <c:pt idx="1">
                  <c:v>0.472167286</c:v>
                </c:pt>
                <c:pt idx="2">
                  <c:v>0.485141992</c:v>
                </c:pt>
                <c:pt idx="3">
                  <c:v>0.497130371</c:v>
                </c:pt>
                <c:pt idx="4">
                  <c:v>0.505982353</c:v>
                </c:pt>
                <c:pt idx="5">
                  <c:v>0.508599578</c:v>
                </c:pt>
                <c:pt idx="6">
                  <c:v>0.512658842</c:v>
                </c:pt>
                <c:pt idx="7">
                  <c:v>0.515711538</c:v>
                </c:pt>
                <c:pt idx="8">
                  <c:v>0.5150645</c:v>
                </c:pt>
                <c:pt idx="9">
                  <c:v>0.517642217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3077048"/>
        <c:axId val="1843081688"/>
      </c:lineChart>
      <c:catAx>
        <c:axId val="184307704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43081688"/>
        <c:crosses val="autoZero"/>
        <c:auto val="1"/>
        <c:lblAlgn val="ctr"/>
        <c:lblOffset val="100"/>
        <c:noMultiLvlLbl val="0"/>
      </c:catAx>
      <c:valAx>
        <c:axId val="1843081688"/>
        <c:scaling>
          <c:orientation val="minMax"/>
          <c:max val="0.75"/>
          <c:min val="0.23"/>
        </c:scaling>
        <c:delete val="0"/>
        <c:axPos val="l"/>
        <c:majorGridlines>
          <c:spPr>
            <a:ln>
              <a:solidFill>
                <a:sysClr val="window" lastClr="FFFFFF">
                  <a:lumMod val="75000"/>
                </a:sys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843077048"/>
        <c:crossesAt val="1.0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Sheet1!$M$1</c:f>
              <c:strCache>
                <c:ptCount val="1"/>
                <c:pt idx="0">
                  <c:v>ALE Oracle</c:v>
                </c:pt>
              </c:strCache>
            </c:strRef>
          </c:tx>
          <c:marker>
            <c:symbol val="circle"/>
            <c:size val="9"/>
          </c:marker>
          <c:val>
            <c:numRef>
              <c:f>Sheet1!$M$2:$M$11</c:f>
              <c:numCache>
                <c:formatCode>General</c:formatCode>
                <c:ptCount val="10"/>
                <c:pt idx="0">
                  <c:v>0.243</c:v>
                </c:pt>
                <c:pt idx="1">
                  <c:v>0.2838</c:v>
                </c:pt>
                <c:pt idx="2">
                  <c:v>0.3143</c:v>
                </c:pt>
                <c:pt idx="3">
                  <c:v>0.3438</c:v>
                </c:pt>
                <c:pt idx="4">
                  <c:v>0.3637</c:v>
                </c:pt>
                <c:pt idx="5">
                  <c:v>0.3796</c:v>
                </c:pt>
                <c:pt idx="6">
                  <c:v>0.3935</c:v>
                </c:pt>
                <c:pt idx="7">
                  <c:v>0.4009</c:v>
                </c:pt>
                <c:pt idx="8">
                  <c:v>0.415</c:v>
                </c:pt>
                <c:pt idx="9">
                  <c:v>0.423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Sheet1!$N$1</c:f>
              <c:strCache>
                <c:ptCount val="1"/>
                <c:pt idx="0">
                  <c:v>ALE Rerank</c:v>
                </c:pt>
              </c:strCache>
            </c:strRef>
          </c:tx>
          <c:marker>
            <c:symbol val="diamond"/>
            <c:size val="9"/>
          </c:marker>
          <c:val>
            <c:numRef>
              <c:f>Sheet1!$N$2:$N$11</c:f>
              <c:numCache>
                <c:formatCode>General</c:formatCode>
                <c:ptCount val="10"/>
                <c:pt idx="0">
                  <c:v>0.243</c:v>
                </c:pt>
                <c:pt idx="1">
                  <c:v>0.2586</c:v>
                </c:pt>
                <c:pt idx="2">
                  <c:v>0.2667</c:v>
                </c:pt>
                <c:pt idx="3">
                  <c:v>0.2786</c:v>
                </c:pt>
                <c:pt idx="4">
                  <c:v>0.2805</c:v>
                </c:pt>
                <c:pt idx="5">
                  <c:v>0.2852</c:v>
                </c:pt>
                <c:pt idx="6">
                  <c:v>0.2857</c:v>
                </c:pt>
                <c:pt idx="7">
                  <c:v>0.2881</c:v>
                </c:pt>
                <c:pt idx="8">
                  <c:v>0.2942</c:v>
                </c:pt>
                <c:pt idx="9">
                  <c:v>0.2927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Sheet1!$O$1</c:f>
              <c:strCache>
                <c:ptCount val="1"/>
                <c:pt idx="0">
                  <c:v>O2P Oracle</c:v>
                </c:pt>
              </c:strCache>
            </c:strRef>
          </c:tx>
          <c:marker>
            <c:symbol val="circle"/>
            <c:size val="9"/>
          </c:marker>
          <c:val>
            <c:numRef>
              <c:f>Sheet1!$O$2:$O$11</c:f>
              <c:numCache>
                <c:formatCode>General</c:formatCode>
                <c:ptCount val="10"/>
                <c:pt idx="0">
                  <c:v>0.448184278339513</c:v>
                </c:pt>
                <c:pt idx="1">
                  <c:v>0.49473341858817</c:v>
                </c:pt>
                <c:pt idx="2">
                  <c:v>0.522577407864202</c:v>
                </c:pt>
                <c:pt idx="3">
                  <c:v>0.54795703129788</c:v>
                </c:pt>
                <c:pt idx="4">
                  <c:v>0.55976878088741</c:v>
                </c:pt>
                <c:pt idx="5">
                  <c:v>0.567565488676343</c:v>
                </c:pt>
                <c:pt idx="6">
                  <c:v>0.575602026932692</c:v>
                </c:pt>
                <c:pt idx="7">
                  <c:v>0.581552610901271</c:v>
                </c:pt>
                <c:pt idx="8">
                  <c:v>0.591027000246827</c:v>
                </c:pt>
                <c:pt idx="9">
                  <c:v>0.600108616858661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Sheet1!$P$1</c:f>
              <c:strCache>
                <c:ptCount val="1"/>
                <c:pt idx="0">
                  <c:v>O2P Rerank</c:v>
                </c:pt>
              </c:strCache>
            </c:strRef>
          </c:tx>
          <c:spPr>
            <a:ln>
              <a:solidFill>
                <a:srgbClr val="C0504D"/>
              </a:solidFill>
            </a:ln>
          </c:spPr>
          <c:marker>
            <c:symbol val="diamond"/>
            <c:size val="9"/>
            <c:spPr>
              <a:solidFill>
                <a:srgbClr val="C0504D"/>
              </a:solidFill>
              <a:ln>
                <a:solidFill>
                  <a:srgbClr val="C0504D"/>
                </a:solidFill>
              </a:ln>
            </c:spPr>
          </c:marker>
          <c:val>
            <c:numRef>
              <c:f>Sheet1!$P$2:$P$11</c:f>
              <c:numCache>
                <c:formatCode>General</c:formatCode>
                <c:ptCount val="10"/>
                <c:pt idx="0">
                  <c:v>0.448184278</c:v>
                </c:pt>
                <c:pt idx="1">
                  <c:v>0.472167286</c:v>
                </c:pt>
                <c:pt idx="2">
                  <c:v>0.485141992</c:v>
                </c:pt>
                <c:pt idx="3">
                  <c:v>0.497130371</c:v>
                </c:pt>
                <c:pt idx="4">
                  <c:v>0.505982353</c:v>
                </c:pt>
                <c:pt idx="5">
                  <c:v>0.508599578</c:v>
                </c:pt>
                <c:pt idx="6">
                  <c:v>0.512658842</c:v>
                </c:pt>
                <c:pt idx="7">
                  <c:v>0.515711538</c:v>
                </c:pt>
                <c:pt idx="8">
                  <c:v>0.5150645</c:v>
                </c:pt>
                <c:pt idx="9">
                  <c:v>0.517642217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39869928"/>
        <c:axId val="-2039810424"/>
      </c:lineChart>
      <c:catAx>
        <c:axId val="-20398699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39810424"/>
        <c:crosses val="autoZero"/>
        <c:auto val="1"/>
        <c:lblAlgn val="ctr"/>
        <c:lblOffset val="100"/>
        <c:noMultiLvlLbl val="0"/>
      </c:catAx>
      <c:valAx>
        <c:axId val="-2039810424"/>
        <c:scaling>
          <c:orientation val="minMax"/>
          <c:max val="0.75"/>
          <c:min val="0.23"/>
        </c:scaling>
        <c:delete val="0"/>
        <c:axPos val="l"/>
        <c:majorGridlines>
          <c:spPr>
            <a:ln>
              <a:solidFill>
                <a:sysClr val="window" lastClr="FFFFFF">
                  <a:lumMod val="75000"/>
                </a:sysClr>
              </a:solidFill>
            </a:ln>
          </c:spPr>
        </c:majorGridlines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39869928"/>
        <c:crossesAt val="1.0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4/20/16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Even if you can compute</a:t>
            </a:r>
            <a:r>
              <a:rPr lang="en-US" baseline="0" dirty="0" smtClean="0"/>
              <a:t> MAP, there may simply be multiple acceptable answers.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example, this woman could be rotating left or rotating right. </a:t>
            </a:r>
          </a:p>
          <a:p>
            <a:r>
              <a:rPr lang="en-US" baseline="0" dirty="0" smtClean="0"/>
              <a:t>This could be a young woman looking away or an old lady looking left. </a:t>
            </a:r>
          </a:p>
          <a:p>
            <a:r>
              <a:rPr lang="en-US" baseline="0" dirty="0" smtClean="0"/>
              <a:t>When we have a user-in-the-loop, different users may expect different outputs from the same input.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</a:t>
            </a:r>
            <a:r>
              <a:rPr lang="en-US" baseline="0" dirty="0" smtClean="0"/>
              <a:t> first experiment is interactive segmentation, where a user provides scribbles on images and we use graph-cuts for inference.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the second-best solution without diversity. We can see that it is nearly identical to MAP with a few nodes flipped.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the second-best solutions </a:t>
            </a:r>
            <a:r>
              <a:rPr lang="en-US" i="0" baseline="0" dirty="0" smtClean="0"/>
              <a:t>with diversity. We can see that these solutions are significantly different. In one case, we found another instance of the object, and in another, we completed a thin long structure.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Next, we applied our</a:t>
            </a:r>
            <a:r>
              <a:rPr lang="en-US" baseline="0" dirty="0" smtClean="0"/>
              <a:t> approach to pose-tracking in videos.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replicated the setup of Park &amp; </a:t>
            </a:r>
            <a:r>
              <a:rPr lang="en-US" baseline="0" dirty="0" err="1" smtClean="0"/>
              <a:t>Ramanan</a:t>
            </a:r>
            <a:r>
              <a:rPr lang="en-US" baseline="0" dirty="0" smtClean="0"/>
              <a:t> who use a mixture of parts tree model. Exact inference can be performed by dynamic programming.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compute M solutions in each frame of the video, and then choose a smooth</a:t>
            </a:r>
            <a:r>
              <a:rPr lang="en-US" baseline="0" dirty="0" smtClean="0"/>
              <a:t> trajectory using the </a:t>
            </a:r>
            <a:r>
              <a:rPr lang="en-US" baseline="0" dirty="0" err="1" smtClean="0"/>
              <a:t>Viterbi</a:t>
            </a:r>
            <a:r>
              <a:rPr lang="en-US" baseline="0" dirty="0" smtClean="0"/>
              <a:t> algorithm.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Here, on</a:t>
            </a:r>
            <a:r>
              <a:rPr lang="en-US" baseline="0" dirty="0" smtClean="0"/>
              <a:t> the left, I am showing you the MAP pose on each frame. We can see that is quite noisy and jumps around, while the </a:t>
            </a:r>
            <a:r>
              <a:rPr lang="en-US" baseline="0" dirty="0" err="1" smtClean="0"/>
              <a:t>DivMBest</a:t>
            </a:r>
            <a:r>
              <a:rPr lang="en-US" baseline="0" dirty="0" smtClean="0"/>
              <a:t> solution is smooth.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Finally, we applied </a:t>
            </a:r>
            <a:r>
              <a:rPr lang="en-US" dirty="0" err="1" smtClean="0"/>
              <a:t>DivMBest</a:t>
            </a:r>
            <a:r>
              <a:rPr lang="en-US" baseline="0" dirty="0" smtClean="0"/>
              <a:t> to Semantic Segmentation on the PASCAL 2010 dataset.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use the model of </a:t>
            </a:r>
            <a:r>
              <a:rPr lang="en-US" baseline="0" dirty="0" err="1" smtClean="0"/>
              <a:t>Ladicky</a:t>
            </a:r>
            <a:r>
              <a:rPr lang="en-US" baseline="0" dirty="0" smtClean="0"/>
              <a:t> et al., where approximate inference is performed with alpha-expansion.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summary,</a:t>
            </a:r>
            <a:r>
              <a:rPr lang="en-US" baseline="0" dirty="0" smtClean="0"/>
              <a:t> not matter what the problem, all models are wrong, but some of their beliefs might be useful.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Our proposed algorithm give you a wait to exploit these beliefs by producing diverse M-Best solutions in discrete models.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It’s an efficient algorithm that re-uses existing MAP machinery.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And we believe there is a big impact possible on many applications.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So where does that leave us?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When your model is wrong, your data is insufficient, you can’t compute the optimal MAP and you’re not sure which answer the user wanted anyway, making a single best prediction is simply inadequate. What we need to do is to make multiple plausible predictions!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71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C6FF14-906B-8C43-8206-00F0F407B0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FEEC-C182-2D4A-848B-6A0ED98C1FE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D168A2-5B33-FA46-93E8-3B51497323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Research at TTI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D4A4B-0330-AF4E-991D-7D58C0870B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89279-66D6-F54A-8DF6-8569F0E44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2DD396-FCC9-5D4C-A19A-0D227FF654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01E281-1F8F-6944-BFC1-D0DAE21D9B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CCFAE8-AF25-AC44-B97D-AB359B592C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emf"/><Relationship Id="rId8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5.jpeg"/><Relationship Id="rId8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5.jpeg"/><Relationship Id="rId8" Type="http://schemas.openxmlformats.org/officeDocument/2006/relationships/image" Target="../media/image25.emf"/><Relationship Id="rId9" Type="http://schemas.openxmlformats.org/officeDocument/2006/relationships/image" Target="../media/image22.emf"/><Relationship Id="rId10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15.jpeg"/><Relationship Id="rId8" Type="http://schemas.openxmlformats.org/officeDocument/2006/relationships/image" Target="../media/image25.emf"/><Relationship Id="rId9" Type="http://schemas.openxmlformats.org/officeDocument/2006/relationships/image" Target="../media/image22.emf"/><Relationship Id="rId10" Type="http://schemas.openxmlformats.org/officeDocument/2006/relationships/image" Target="../media/image26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9" Type="http://schemas.openxmlformats.org/officeDocument/2006/relationships/image" Target="../media/image29.emf"/><Relationship Id="rId10" Type="http://schemas.openxmlformats.org/officeDocument/2006/relationships/image" Target="../media/image30.emf"/><Relationship Id="rId11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7.emf"/><Relationship Id="rId8" Type="http://schemas.openxmlformats.org/officeDocument/2006/relationships/image" Target="../media/image29.emf"/><Relationship Id="rId9" Type="http://schemas.openxmlformats.org/officeDocument/2006/relationships/image" Target="../media/image30.emf"/><Relationship Id="rId10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22.emf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emf"/><Relationship Id="rId12" Type="http://schemas.openxmlformats.org/officeDocument/2006/relationships/image" Target="../media/image3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emf"/><Relationship Id="rId8" Type="http://schemas.openxmlformats.org/officeDocument/2006/relationships/image" Target="../media/image31.emf"/><Relationship Id="rId9" Type="http://schemas.openxmlformats.org/officeDocument/2006/relationships/image" Target="../media/image32.emf"/><Relationship Id="rId10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5" Type="http://schemas.openxmlformats.org/officeDocument/2006/relationships/image" Target="../media/image38.em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emf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Relationship Id="rId16" Type="http://schemas.openxmlformats.org/officeDocument/2006/relationships/image" Target="../media/image51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emf"/><Relationship Id="rId4" Type="http://schemas.openxmlformats.org/officeDocument/2006/relationships/image" Target="../media/image44.emf"/><Relationship Id="rId5" Type="http://schemas.openxmlformats.org/officeDocument/2006/relationships/image" Target="../media/image41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0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52.emf"/><Relationship Id="rId15" Type="http://schemas.openxmlformats.org/officeDocument/2006/relationships/image" Target="../media/image53.emf"/><Relationship Id="rId16" Type="http://schemas.openxmlformats.org/officeDocument/2006/relationships/image" Target="../media/image54.emf"/><Relationship Id="rId17" Type="http://schemas.openxmlformats.org/officeDocument/2006/relationships/image" Target="../media/image5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emf"/><Relationship Id="rId4" Type="http://schemas.openxmlformats.org/officeDocument/2006/relationships/image" Target="../media/image41.emf"/><Relationship Id="rId5" Type="http://schemas.openxmlformats.org/officeDocument/2006/relationships/image" Target="../media/image46.emf"/><Relationship Id="rId6" Type="http://schemas.openxmlformats.org/officeDocument/2006/relationships/image" Target="../media/image47.emf"/><Relationship Id="rId7" Type="http://schemas.openxmlformats.org/officeDocument/2006/relationships/image" Target="../media/image48.emf"/><Relationship Id="rId8" Type="http://schemas.openxmlformats.org/officeDocument/2006/relationships/image" Target="../media/image49.emf"/><Relationship Id="rId9" Type="http://schemas.openxmlformats.org/officeDocument/2006/relationships/image" Target="../media/image50.emf"/><Relationship Id="rId10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emf"/><Relationship Id="rId12" Type="http://schemas.openxmlformats.org/officeDocument/2006/relationships/image" Target="../media/image4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emf"/><Relationship Id="rId8" Type="http://schemas.openxmlformats.org/officeDocument/2006/relationships/image" Target="../media/image39.emf"/><Relationship Id="rId9" Type="http://schemas.openxmlformats.org/officeDocument/2006/relationships/image" Target="../media/image40.emf"/><Relationship Id="rId10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emf"/><Relationship Id="rId12" Type="http://schemas.openxmlformats.org/officeDocument/2006/relationships/image" Target="../media/image4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emf"/><Relationship Id="rId8" Type="http://schemas.openxmlformats.org/officeDocument/2006/relationships/image" Target="../media/image39.emf"/><Relationship Id="rId9" Type="http://schemas.openxmlformats.org/officeDocument/2006/relationships/image" Target="../media/image40.emf"/><Relationship Id="rId10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2.emf"/><Relationship Id="rId12" Type="http://schemas.openxmlformats.org/officeDocument/2006/relationships/image" Target="../media/image43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emf"/><Relationship Id="rId8" Type="http://schemas.openxmlformats.org/officeDocument/2006/relationships/image" Target="../media/image39.emf"/><Relationship Id="rId9" Type="http://schemas.openxmlformats.org/officeDocument/2006/relationships/image" Target="../media/image40.emf"/><Relationship Id="rId10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eg"/><Relationship Id="rId4" Type="http://schemas.openxmlformats.org/officeDocument/2006/relationships/image" Target="../media/image56.emf"/><Relationship Id="rId5" Type="http://schemas.openxmlformats.org/officeDocument/2006/relationships/image" Target="../media/image57.emf"/><Relationship Id="rId6" Type="http://schemas.openxmlformats.org/officeDocument/2006/relationships/image" Target="../media/image58.emf"/><Relationship Id="rId7" Type="http://schemas.openxmlformats.org/officeDocument/2006/relationships/image" Target="../media/image20.png"/><Relationship Id="rId8" Type="http://schemas.openxmlformats.org/officeDocument/2006/relationships/image" Target="../media/image59.emf"/><Relationship Id="rId9" Type="http://schemas.openxmlformats.org/officeDocument/2006/relationships/image" Target="../media/image60.emf"/><Relationship Id="rId10" Type="http://schemas.openxmlformats.org/officeDocument/2006/relationships/image" Target="../media/image6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62.emf"/><Relationship Id="rId8" Type="http://schemas.openxmlformats.org/officeDocument/2006/relationships/image" Target="../media/image41.emf"/><Relationship Id="rId9" Type="http://schemas.openxmlformats.org/officeDocument/2006/relationships/image" Target="../media/image63.emf"/><Relationship Id="rId10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22.emf"/><Relationship Id="rId13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eg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3.emf"/><Relationship Id="rId13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72.emf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4.emf"/><Relationship Id="rId13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72.emf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73.emf"/><Relationship Id="rId13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72.emf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2" Type="http://schemas.openxmlformats.org/officeDocument/2006/relationships/image" Target="../media/image22.emf"/><Relationship Id="rId13" Type="http://schemas.openxmlformats.org/officeDocument/2006/relationships/image" Target="../media/image7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72.emf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15.jpeg"/><Relationship Id="rId5" Type="http://schemas.openxmlformats.org/officeDocument/2006/relationships/image" Target="../media/image62.emf"/><Relationship Id="rId6" Type="http://schemas.openxmlformats.org/officeDocument/2006/relationships/image" Target="../media/image41.emf"/><Relationship Id="rId7" Type="http://schemas.openxmlformats.org/officeDocument/2006/relationships/image" Target="../media/image63.emf"/><Relationship Id="rId8" Type="http://schemas.openxmlformats.org/officeDocument/2006/relationships/image" Target="../media/image57.emf"/><Relationship Id="rId9" Type="http://schemas.openxmlformats.org/officeDocument/2006/relationships/image" Target="../media/image7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41.emf"/><Relationship Id="rId5" Type="http://schemas.openxmlformats.org/officeDocument/2006/relationships/image" Target="../media/image63.emf"/><Relationship Id="rId6" Type="http://schemas.openxmlformats.org/officeDocument/2006/relationships/image" Target="../media/image57.emf"/><Relationship Id="rId7" Type="http://schemas.openxmlformats.org/officeDocument/2006/relationships/image" Target="../media/image76.emf"/><Relationship Id="rId8" Type="http://schemas.openxmlformats.org/officeDocument/2006/relationships/image" Target="../media/image15.jpeg"/><Relationship Id="rId9" Type="http://schemas.openxmlformats.org/officeDocument/2006/relationships/image" Target="../media/image77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4" Type="http://schemas.openxmlformats.org/officeDocument/2006/relationships/image" Target="../media/image80.emf"/><Relationship Id="rId5" Type="http://schemas.openxmlformats.org/officeDocument/2006/relationships/image" Target="../media/image81.emf"/><Relationship Id="rId6" Type="http://schemas.openxmlformats.org/officeDocument/2006/relationships/image" Target="../media/image82.emf"/><Relationship Id="rId7" Type="http://schemas.openxmlformats.org/officeDocument/2006/relationships/image" Target="../media/image83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12.png"/><Relationship Id="rId5" Type="http://schemas.openxmlformats.org/officeDocument/2006/relationships/image" Target="../media/image85.png"/><Relationship Id="rId6" Type="http://schemas.openxmlformats.org/officeDocument/2006/relationships/image" Target="../media/image13.png"/><Relationship Id="rId7" Type="http://schemas.openxmlformats.org/officeDocument/2006/relationships/image" Target="../media/image86.png"/><Relationship Id="rId8" Type="http://schemas.openxmlformats.org/officeDocument/2006/relationships/image" Target="../media/image87.png"/><Relationship Id="rId9" Type="http://schemas.openxmlformats.org/officeDocument/2006/relationships/image" Target="../media/image88.png"/><Relationship Id="rId10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emf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4" Type="http://schemas.openxmlformats.org/officeDocument/2006/relationships/image" Target="../media/image95.gif"/><Relationship Id="rId5" Type="http://schemas.openxmlformats.org/officeDocument/2006/relationships/image" Target="../media/image96.gif"/><Relationship Id="rId6" Type="http://schemas.openxmlformats.org/officeDocument/2006/relationships/image" Target="../media/image97.gif"/><Relationship Id="rId7" Type="http://schemas.openxmlformats.org/officeDocument/2006/relationships/image" Target="../media/image98.gif"/><Relationship Id="rId8" Type="http://schemas.openxmlformats.org/officeDocument/2006/relationships/image" Target="../media/image99.gif"/><Relationship Id="rId9" Type="http://schemas.openxmlformats.org/officeDocument/2006/relationships/image" Target="../media/image100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102.png"/><Relationship Id="rId1" Type="http://schemas.microsoft.com/office/2007/relationships/media" Target="file://localhost/Users/dbatra/my_folders/research/talks/videos/multi2_lola1_map_mmodes_10.avi" TargetMode="External"/><Relationship Id="rId2" Type="http://schemas.openxmlformats.org/officeDocument/2006/relationships/video" Target="file://localhost/Users/dbatra/my_folders/research/talks/videos/multi2_lola1_map_mmodes_10.avi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4" Type="http://schemas.openxmlformats.org/officeDocument/2006/relationships/image" Target="../media/image95.gif"/><Relationship Id="rId5" Type="http://schemas.openxmlformats.org/officeDocument/2006/relationships/image" Target="../media/image96.gif"/><Relationship Id="rId6" Type="http://schemas.openxmlformats.org/officeDocument/2006/relationships/image" Target="../media/image97.gif"/><Relationship Id="rId7" Type="http://schemas.openxmlformats.org/officeDocument/2006/relationships/image" Target="../media/image98.gif"/><Relationship Id="rId8" Type="http://schemas.openxmlformats.org/officeDocument/2006/relationships/image" Target="../media/image99.gif"/><Relationship Id="rId9" Type="http://schemas.openxmlformats.org/officeDocument/2006/relationships/image" Target="../media/image100.g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3.gif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3.emf"/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7" Type="http://schemas.openxmlformats.org/officeDocument/2006/relationships/image" Target="../media/image61.emf"/><Relationship Id="rId8" Type="http://schemas.openxmlformats.org/officeDocument/2006/relationships/image" Target="../media/image59.emf"/><Relationship Id="rId9" Type="http://schemas.openxmlformats.org/officeDocument/2006/relationships/image" Target="../media/image60.emf"/><Relationship Id="rId10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08.emf"/><Relationship Id="rId5" Type="http://schemas.openxmlformats.org/officeDocument/2006/relationships/image" Target="../media/image59.emf"/><Relationship Id="rId6" Type="http://schemas.openxmlformats.org/officeDocument/2006/relationships/image" Target="../media/image60.emf"/><Relationship Id="rId7" Type="http://schemas.openxmlformats.org/officeDocument/2006/relationships/image" Target="../media/image61.emf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6" Type="http://schemas.openxmlformats.org/officeDocument/2006/relationships/image" Target="../media/image112.png"/><Relationship Id="rId7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4" Type="http://schemas.openxmlformats.org/officeDocument/2006/relationships/image" Target="../media/image114.emf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7.emf"/><Relationship Id="rId12" Type="http://schemas.openxmlformats.org/officeDocument/2006/relationships/image" Target="../media/image118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emf"/><Relationship Id="rId9" Type="http://schemas.openxmlformats.org/officeDocument/2006/relationships/image" Target="../media/image115.emf"/><Relationship Id="rId10" Type="http://schemas.openxmlformats.org/officeDocument/2006/relationships/image" Target="../media/image116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png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21.em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21.em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123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21.em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23.emf"/><Relationship Id="rId9" Type="http://schemas.openxmlformats.org/officeDocument/2006/relationships/image" Target="../media/image20.png"/><Relationship Id="rId10" Type="http://schemas.openxmlformats.org/officeDocument/2006/relationships/image" Target="../media/image124.emf"/><Relationship Id="rId11" Type="http://schemas.openxmlformats.org/officeDocument/2006/relationships/image" Target="../media/image125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/Relationships>
</file>

<file path=ppt/slides/_rels/slide6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5.emf"/><Relationship Id="rId12" Type="http://schemas.openxmlformats.org/officeDocument/2006/relationships/image" Target="../media/image126.emf"/><Relationship Id="rId13" Type="http://schemas.openxmlformats.org/officeDocument/2006/relationships/image" Target="../media/image127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jpeg"/><Relationship Id="rId3" Type="http://schemas.openxmlformats.org/officeDocument/2006/relationships/image" Target="../media/image76.emf"/><Relationship Id="rId4" Type="http://schemas.openxmlformats.org/officeDocument/2006/relationships/image" Target="../media/image21.em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123.emf"/><Relationship Id="rId9" Type="http://schemas.openxmlformats.org/officeDocument/2006/relationships/image" Target="../media/image20.png"/><Relationship Id="rId10" Type="http://schemas.openxmlformats.org/officeDocument/2006/relationships/image" Target="../media/image124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4" Type="http://schemas.openxmlformats.org/officeDocument/2006/relationships/image" Target="../media/image132.png"/><Relationship Id="rId5" Type="http://schemas.openxmlformats.org/officeDocument/2006/relationships/image" Target="../media/image1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39.emf"/><Relationship Id="rId5" Type="http://schemas.openxmlformats.org/officeDocument/2006/relationships/image" Target="../media/image140.png"/><Relationship Id="rId6" Type="http://schemas.openxmlformats.org/officeDocument/2006/relationships/image" Target="../media/image141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4" Type="http://schemas.openxmlformats.org/officeDocument/2006/relationships/image" Target="../media/image142.emf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6.png"/><Relationship Id="rId8" Type="http://schemas.openxmlformats.org/officeDocument/2006/relationships/image" Target="../media/image143.emf"/><Relationship Id="rId9" Type="http://schemas.openxmlformats.org/officeDocument/2006/relationships/image" Target="../media/image13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9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4" Type="http://schemas.openxmlformats.org/officeDocument/2006/relationships/image" Target="../media/image146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4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8" Type="http://schemas.openxmlformats.org/officeDocument/2006/relationships/image" Target="../media/image154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8.png"/></Relationships>
</file>

<file path=ppt/slides/_rels/slide8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3.png"/><Relationship Id="rId12" Type="http://schemas.openxmlformats.org/officeDocument/2006/relationships/image" Target="../media/image131.png"/><Relationship Id="rId13" Type="http://schemas.openxmlformats.org/officeDocument/2006/relationships/image" Target="../media/image132.png"/><Relationship Id="rId14" Type="http://schemas.openxmlformats.org/officeDocument/2006/relationships/image" Target="../media/image133.png"/><Relationship Id="rId15" Type="http://schemas.openxmlformats.org/officeDocument/2006/relationships/image" Target="../media/image155.png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110.png"/><Relationship Id="rId9" Type="http://schemas.openxmlformats.org/officeDocument/2006/relationships/image" Target="../media/image111.png"/><Relationship Id="rId10" Type="http://schemas.openxmlformats.org/officeDocument/2006/relationships/image" Target="../media/image11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1143000"/>
          </a:xfrm>
        </p:spPr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</a:t>
            </a:r>
            <a:r>
              <a:rPr lang="en-US" dirty="0"/>
              <a:t>meets Structured: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Finding </a:t>
            </a:r>
            <a:r>
              <a:rPr lang="en-US" sz="2800" dirty="0"/>
              <a:t>Diverse Subsets in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Exponentially-Large Structured </a:t>
            </a:r>
            <a:r>
              <a:rPr lang="en-US" sz="2800" dirty="0"/>
              <a:t>Item </a:t>
            </a:r>
            <a:r>
              <a:rPr lang="en-US" sz="2800" dirty="0" smtClean="0"/>
              <a:t>Sets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(and what to do with them)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Subtitle 3"/>
          <p:cNvSpPr>
            <a:spLocks noGrp="1"/>
          </p:cNvSpPr>
          <p:nvPr>
            <p:ph type="subTitle" idx="1"/>
          </p:nvPr>
        </p:nvSpPr>
        <p:spPr>
          <a:xfrm>
            <a:off x="0" y="2743200"/>
            <a:ext cx="9144000" cy="1752600"/>
          </a:xfrm>
        </p:spPr>
        <p:txBody>
          <a:bodyPr/>
          <a:lstStyle/>
          <a:p>
            <a:r>
              <a:rPr lang="en-US" dirty="0" smtClean="0"/>
              <a:t>Dhruv Batra </a:t>
            </a:r>
          </a:p>
          <a:p>
            <a:r>
              <a:rPr lang="en-US" dirty="0" smtClean="0"/>
              <a:t>Virginia Tech</a:t>
            </a:r>
          </a:p>
        </p:txBody>
      </p:sp>
    </p:spTree>
    <p:extLst>
      <p:ext uri="{BB962C8B-B14F-4D97-AF65-F5344CB8AC3E}">
        <p14:creationId xmlns:p14="http://schemas.microsoft.com/office/powerpoint/2010/main" val="1471900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/>
              <a:t>is there </a:t>
            </a:r>
            <a:r>
              <a:rPr lang="en-US" dirty="0" smtClean="0"/>
              <a:t>ambiguity?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7" name="Picture 26" descr="2007_000042_com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244" y="2882205"/>
            <a:ext cx="2502090" cy="16764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6901707" y="2729805"/>
            <a:ext cx="2166093" cy="1905000"/>
            <a:chOff x="6629400" y="3124200"/>
            <a:chExt cx="2166093" cy="1905000"/>
          </a:xfrm>
        </p:grpSpPr>
        <p:pic>
          <p:nvPicPr>
            <p:cNvPr id="29" name="Picture 28" descr="2007_000042_C011_S0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3800" y="4191000"/>
              <a:ext cx="1251693" cy="838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30" name="Group 29"/>
            <p:cNvGrpSpPr/>
            <p:nvPr/>
          </p:nvGrpSpPr>
          <p:grpSpPr>
            <a:xfrm>
              <a:off x="7543800" y="3124200"/>
              <a:ext cx="1251693" cy="838200"/>
              <a:chOff x="7315200" y="4038600"/>
              <a:chExt cx="1251693" cy="838200"/>
            </a:xfrm>
          </p:grpSpPr>
          <p:pic>
            <p:nvPicPr>
              <p:cNvPr id="35" name="Picture 34" descr="2007_000042_C011_S06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15200" y="4038600"/>
                <a:ext cx="1251693" cy="8382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6" name="Rectangle 35"/>
              <p:cNvSpPr/>
              <p:nvPr/>
            </p:nvSpPr>
            <p:spPr bwMode="auto">
              <a:xfrm>
                <a:off x="7326540" y="4191000"/>
                <a:ext cx="533400" cy="609600"/>
              </a:xfrm>
              <a:prstGeom prst="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 bwMode="auto">
            <a:xfrm flipV="1">
              <a:off x="6629400" y="3657600"/>
              <a:ext cx="762000" cy="381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6629400" y="4191000"/>
              <a:ext cx="762000" cy="3810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864020" y="3471446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?</a:t>
              </a:r>
              <a:endParaRPr lang="en-US" sz="16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58000" y="4419600"/>
              <a:ext cx="2987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?</a:t>
              </a:r>
              <a:endParaRPr lang="en-US" sz="1600" dirty="0"/>
            </a:p>
          </p:txBody>
        </p:sp>
      </p:grpSp>
      <p:grpSp>
        <p:nvGrpSpPr>
          <p:cNvPr id="46" name="Group 60"/>
          <p:cNvGrpSpPr/>
          <p:nvPr/>
        </p:nvGrpSpPr>
        <p:grpSpPr>
          <a:xfrm>
            <a:off x="2819400" y="1371600"/>
            <a:ext cx="3352800" cy="1295400"/>
            <a:chOff x="1371600" y="1295400"/>
            <a:chExt cx="4114800" cy="1905000"/>
          </a:xfrm>
        </p:grpSpPr>
        <p:sp>
          <p:nvSpPr>
            <p:cNvPr id="48" name="Rounded Rectangle 4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371600" y="1631576"/>
              <a:ext cx="4114800" cy="724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Bayes Error</a:t>
              </a:r>
              <a:endParaRPr lang="en-US" sz="26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839191" y="2330824"/>
              <a:ext cx="3255820" cy="497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-- Not enough information</a:t>
              </a:r>
              <a:endParaRPr lang="en-US" sz="1600" dirty="0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671743" y="4643735"/>
            <a:ext cx="1245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instance / </a:t>
            </a:r>
            <a:br>
              <a:rPr lang="en-US" dirty="0" smtClean="0"/>
            </a:br>
            <a:r>
              <a:rPr lang="en-US" dirty="0" smtClean="0"/>
              <a:t>Two instances?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28800" y="4905845"/>
            <a:ext cx="5486400" cy="1875955"/>
            <a:chOff x="2209800" y="4648200"/>
            <a:chExt cx="5486400" cy="187595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9800" y="4648200"/>
              <a:ext cx="5486400" cy="1875955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 bwMode="auto">
            <a:xfrm>
              <a:off x="3657600" y="5715000"/>
              <a:ext cx="6096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76200" y="3048000"/>
            <a:ext cx="3657600" cy="1371600"/>
            <a:chOff x="0" y="1676400"/>
            <a:chExt cx="9144000" cy="3429000"/>
          </a:xfrm>
        </p:grpSpPr>
        <p:sp>
          <p:nvSpPr>
            <p:cNvPr id="23" name="Title 1"/>
            <p:cNvSpPr txBox="1">
              <a:spLocks/>
            </p:cNvSpPr>
            <p:nvPr/>
          </p:nvSpPr>
          <p:spPr bwMode="auto">
            <a:xfrm>
              <a:off x="685800" y="1676400"/>
              <a:ext cx="7772400" cy="685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pitchFamily="-112" charset="0"/>
                  <a:ea typeface="Osaka" pitchFamily="-112" charset="-128"/>
                  <a:cs typeface="Osaka" pitchFamily="-112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pitchFamily="-112" charset="0"/>
                  <a:ea typeface="Osaka" pitchFamily="-112" charset="-128"/>
                  <a:cs typeface="Osaka" pitchFamily="-112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pitchFamily="-112" charset="0"/>
                  <a:ea typeface="Osaka" pitchFamily="-112" charset="-128"/>
                  <a:cs typeface="Osaka" pitchFamily="-112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pitchFamily="-112" charset="0"/>
                  <a:ea typeface="Osaka" pitchFamily="-112" charset="-128"/>
                  <a:cs typeface="Osaka" pitchFamily="-112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pitchFamily="-112" charset="0"/>
                  <a:ea typeface="Osaka" pitchFamily="-112" charset="-128"/>
                  <a:cs typeface="Osaka" pitchFamily="-112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pitchFamily="-112" charset="0"/>
                  <a:ea typeface="Osaka" pitchFamily="-112" charset="-128"/>
                  <a:cs typeface="Osaka" pitchFamily="-112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pitchFamily="-112" charset="0"/>
                  <a:ea typeface="Osaka" pitchFamily="-112" charset="-128"/>
                  <a:cs typeface="Osaka" pitchFamily="-112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Arial" pitchFamily="-112" charset="0"/>
                  <a:ea typeface="Osaka" pitchFamily="-112" charset="-128"/>
                  <a:cs typeface="Osaka" pitchFamily="-112" charset="-128"/>
                </a:defRPr>
              </a:lvl9pPr>
            </a:lstStyle>
            <a:p>
              <a:r>
                <a:rPr lang="en-US" sz="2000" dirty="0" smtClean="0"/>
                <a:t>“I saw her duck”</a:t>
              </a:r>
              <a:endParaRPr lang="en-US" sz="2000" dirty="0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2362200"/>
              <a:ext cx="2237874" cy="27432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11506" y="2362200"/>
              <a:ext cx="3227294" cy="27432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11625" y="2362200"/>
              <a:ext cx="3632375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16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3" name="Group 60"/>
          <p:cNvGrpSpPr/>
          <p:nvPr/>
        </p:nvGrpSpPr>
        <p:grpSpPr>
          <a:xfrm>
            <a:off x="1371600" y="1219200"/>
            <a:ext cx="4114800" cy="1905000"/>
            <a:chOff x="1371600" y="1295400"/>
            <a:chExt cx="4114800" cy="1905000"/>
          </a:xfrm>
        </p:grpSpPr>
        <p:sp>
          <p:nvSpPr>
            <p:cNvPr id="38" name="Rounded Rectangle 37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 smtClean="0"/>
                <a:t>Model-Class is Wrong!</a:t>
              </a:r>
              <a:endParaRPr lang="en-US" sz="2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Approximation Error</a:t>
              </a:r>
              <a:endParaRPr lang="en-US" sz="1600" dirty="0"/>
            </a:p>
          </p:txBody>
        </p:sp>
      </p:grpSp>
      <p:grpSp>
        <p:nvGrpSpPr>
          <p:cNvPr id="6" name="Group 60"/>
          <p:cNvGrpSpPr/>
          <p:nvPr/>
        </p:nvGrpSpPr>
        <p:grpSpPr>
          <a:xfrm>
            <a:off x="1524000" y="1371600"/>
            <a:ext cx="4114800" cy="1905000"/>
            <a:chOff x="1371600" y="1295400"/>
            <a:chExt cx="4114800" cy="1905000"/>
          </a:xfrm>
        </p:grpSpPr>
        <p:sp>
          <p:nvSpPr>
            <p:cNvPr id="42" name="Rounded Rectangle 4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Not Enough Training Data!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</a:t>
              </a:r>
              <a:r>
                <a:rPr lang="en-US" sz="1600" dirty="0"/>
                <a:t>Estimation </a:t>
              </a:r>
              <a:r>
                <a:rPr lang="en-US" sz="1600" dirty="0" smtClean="0"/>
                <a:t>Error</a:t>
              </a:r>
              <a:endParaRPr lang="en-US" sz="1600" dirty="0"/>
            </a:p>
          </p:txBody>
        </p:sp>
      </p:grpSp>
      <p:grpSp>
        <p:nvGrpSpPr>
          <p:cNvPr id="7" name="Group 60"/>
          <p:cNvGrpSpPr/>
          <p:nvPr/>
        </p:nvGrpSpPr>
        <p:grpSpPr>
          <a:xfrm>
            <a:off x="1676400" y="1524000"/>
            <a:ext cx="4114800" cy="1905000"/>
            <a:chOff x="1371600" y="1295400"/>
            <a:chExt cx="4114800" cy="19050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MAP is NP-Hard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Optimization Error</a:t>
              </a:r>
              <a:endParaRPr lang="en-US" sz="1600" dirty="0"/>
            </a:p>
          </p:txBody>
        </p:sp>
      </p:grpSp>
      <p:grpSp>
        <p:nvGrpSpPr>
          <p:cNvPr id="8" name="Group 60"/>
          <p:cNvGrpSpPr/>
          <p:nvPr/>
        </p:nvGrpSpPr>
        <p:grpSpPr>
          <a:xfrm>
            <a:off x="1828800" y="1676400"/>
            <a:ext cx="4114800" cy="1905000"/>
            <a:chOff x="1371600" y="1295400"/>
            <a:chExt cx="4114800" cy="1905000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1371600" y="1295400"/>
              <a:ext cx="4114800" cy="19050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71600" y="1828800"/>
              <a:ext cx="41148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Inherent Ambiguity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86000" y="2335887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 smtClean="0"/>
                <a:t>-- Bayes Error</a:t>
              </a:r>
              <a:endParaRPr lang="en-US" sz="1600" dirty="0"/>
            </a:p>
          </p:txBody>
        </p:sp>
      </p:grpSp>
      <p:sp>
        <p:nvSpPr>
          <p:cNvPr id="49" name="Rounded Rectangle 48"/>
          <p:cNvSpPr/>
          <p:nvPr/>
        </p:nvSpPr>
        <p:spPr bwMode="auto">
          <a:xfrm>
            <a:off x="990600" y="1143000"/>
            <a:ext cx="7391400" cy="25908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344919" y="2590800"/>
            <a:ext cx="65602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Need: Better Representation of Uncertainty</a:t>
            </a:r>
            <a:endParaRPr lang="en-US" sz="2600" dirty="0"/>
          </a:p>
        </p:txBody>
      </p:sp>
      <p:sp>
        <p:nvSpPr>
          <p:cNvPr id="51" name="TextBox 50"/>
          <p:cNvSpPr txBox="1"/>
          <p:nvPr/>
        </p:nvSpPr>
        <p:spPr>
          <a:xfrm>
            <a:off x="990600" y="1828800"/>
            <a:ext cx="7391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/>
              <a:t>Single Prediction = Uncertainty Mismanagement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4623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/>
      <p:bldP spid="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3430596" y="1141933"/>
            <a:ext cx="1903404" cy="13716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1070" y="3567014"/>
            <a:ext cx="56716" cy="276855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4" y="3154486"/>
            <a:ext cx="1529886" cy="109728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4" y="3154486"/>
            <a:ext cx="1529886" cy="109728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4" y="3154486"/>
            <a:ext cx="1529886" cy="1097280"/>
          </a:xfrm>
          <a:prstGeom prst="rect">
            <a:avLst/>
          </a:prstGeom>
        </p:spPr>
      </p:pic>
      <p:pic>
        <p:nvPicPr>
          <p:cNvPr id="227" name="Picture 226" descr="fig1_sol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14" y="3154486"/>
            <a:ext cx="1529886" cy="1097280"/>
          </a:xfrm>
          <a:prstGeom prst="rect">
            <a:avLst/>
          </a:prstGeom>
        </p:spPr>
      </p:pic>
      <p:grpSp>
        <p:nvGrpSpPr>
          <p:cNvPr id="6" name="Group 81"/>
          <p:cNvGrpSpPr/>
          <p:nvPr/>
        </p:nvGrpSpPr>
        <p:grpSpPr>
          <a:xfrm>
            <a:off x="1524000" y="2640556"/>
            <a:ext cx="3061491" cy="484557"/>
            <a:chOff x="1524000" y="2640556"/>
            <a:chExt cx="3061491" cy="484557"/>
          </a:xfrm>
        </p:grpSpPr>
        <p:sp>
          <p:nvSpPr>
            <p:cNvPr id="215" name="Right Arrow 214"/>
            <p:cNvSpPr/>
            <p:nvPr/>
          </p:nvSpPr>
          <p:spPr>
            <a:xfrm rot="5400000">
              <a:off x="4197857" y="2689763"/>
              <a:ext cx="436842" cy="338427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pic>
          <p:nvPicPr>
            <p:cNvPr id="221" name="Picture 220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898250"/>
              <a:ext cx="2303828" cy="226863"/>
            </a:xfrm>
            <a:prstGeom prst="rect">
              <a:avLst/>
            </a:prstGeom>
          </p:spPr>
        </p:pic>
      </p:grp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 bwMode="auto">
          <a:xfrm>
            <a:off x="3200400" y="4953000"/>
            <a:ext cx="2514600" cy="838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581400" y="5105400"/>
            <a:ext cx="18340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dirty="0" smtClean="0"/>
              <a:t>Now what?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249510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3430596" y="1141933"/>
            <a:ext cx="1903404" cy="13716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1070" y="3567014"/>
            <a:ext cx="56716" cy="276855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4" y="3154486"/>
            <a:ext cx="1529886" cy="109728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4" y="3154486"/>
            <a:ext cx="1529886" cy="109728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4" y="3154486"/>
            <a:ext cx="1529886" cy="1097280"/>
          </a:xfrm>
          <a:prstGeom prst="rect">
            <a:avLst/>
          </a:prstGeom>
        </p:spPr>
      </p:pic>
      <p:pic>
        <p:nvPicPr>
          <p:cNvPr id="227" name="Picture 226" descr="fig1_sol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14" y="3154486"/>
            <a:ext cx="1529886" cy="1097280"/>
          </a:xfrm>
          <a:prstGeom prst="rect">
            <a:avLst/>
          </a:prstGeom>
        </p:spPr>
      </p:pic>
      <p:grpSp>
        <p:nvGrpSpPr>
          <p:cNvPr id="6" name="Group 81"/>
          <p:cNvGrpSpPr/>
          <p:nvPr/>
        </p:nvGrpSpPr>
        <p:grpSpPr>
          <a:xfrm>
            <a:off x="1524000" y="2640556"/>
            <a:ext cx="3061491" cy="484557"/>
            <a:chOff x="1524000" y="2640556"/>
            <a:chExt cx="3061491" cy="484557"/>
          </a:xfrm>
        </p:grpSpPr>
        <p:sp>
          <p:nvSpPr>
            <p:cNvPr id="215" name="Right Arrow 214"/>
            <p:cNvSpPr/>
            <p:nvPr/>
          </p:nvSpPr>
          <p:spPr>
            <a:xfrm rot="5400000">
              <a:off x="4197857" y="2689763"/>
              <a:ext cx="436842" cy="338427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pic>
          <p:nvPicPr>
            <p:cNvPr id="221" name="Picture 220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898250"/>
              <a:ext cx="2303828" cy="226863"/>
            </a:xfrm>
            <a:prstGeom prst="rect">
              <a:avLst/>
            </a:prstGeom>
          </p:spPr>
        </p:pic>
      </p:grp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the talk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 bwMode="auto">
          <a:xfrm>
            <a:off x="3200400" y="4953000"/>
            <a:ext cx="2514600" cy="838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581400" y="5105400"/>
            <a:ext cx="18340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dirty="0" smtClean="0"/>
              <a:t>Now what?</a:t>
            </a:r>
            <a:endParaRPr lang="en-US" sz="2600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143000"/>
            <a:ext cx="1295400" cy="3124200"/>
            <a:chOff x="0" y="1143000"/>
            <a:chExt cx="1295400" cy="3124200"/>
          </a:xfrm>
        </p:grpSpPr>
        <p:sp>
          <p:nvSpPr>
            <p:cNvPr id="7" name="Left Brace 6"/>
            <p:cNvSpPr/>
            <p:nvPr/>
          </p:nvSpPr>
          <p:spPr bwMode="auto">
            <a:xfrm>
              <a:off x="838200" y="1143000"/>
              <a:ext cx="457200" cy="3124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2133600"/>
              <a:ext cx="1005804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Part 1</a:t>
              </a:r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4572000"/>
            <a:ext cx="1295400" cy="1752600"/>
            <a:chOff x="0" y="4572000"/>
            <a:chExt cx="1295400" cy="1752600"/>
          </a:xfrm>
        </p:grpSpPr>
        <p:sp>
          <p:nvSpPr>
            <p:cNvPr id="64" name="Left Brace 63"/>
            <p:cNvSpPr/>
            <p:nvPr/>
          </p:nvSpPr>
          <p:spPr bwMode="auto">
            <a:xfrm>
              <a:off x="838200" y="4572000"/>
              <a:ext cx="457200" cy="17526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0" y="4876800"/>
              <a:ext cx="1005804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Part 2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8286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Exponentially-Large Item 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411314" y="5636496"/>
            <a:ext cx="3214219" cy="821804"/>
            <a:chOff x="1411314" y="5636496"/>
            <a:chExt cx="3214219" cy="821804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25278" y="5449954"/>
            <a:ext cx="1186235" cy="1016773"/>
            <a:chOff x="4925278" y="5449954"/>
            <a:chExt cx="1186235" cy="1016773"/>
          </a:xfrm>
        </p:grpSpPr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15030" y="5449954"/>
            <a:ext cx="1186235" cy="1016773"/>
            <a:chOff x="6415030" y="5449954"/>
            <a:chExt cx="1186235" cy="1016773"/>
          </a:xfrm>
        </p:grpSpPr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2514600"/>
            <a:ext cx="31800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Semantic Segmentation</a:t>
            </a:r>
            <a:endParaRPr lang="en-US" sz="2200" dirty="0"/>
          </a:p>
        </p:txBody>
      </p:sp>
      <p:pic>
        <p:nvPicPr>
          <p:cNvPr id="78" name="Picture 77" descr="fig1_sol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4" y="3154486"/>
            <a:ext cx="1529886" cy="1097280"/>
          </a:xfrm>
          <a:prstGeom prst="rect">
            <a:avLst/>
          </a:prstGeom>
        </p:spPr>
      </p:pic>
      <p:pic>
        <p:nvPicPr>
          <p:cNvPr id="79" name="Picture 78" descr="fig1_sol 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4" y="3154486"/>
            <a:ext cx="1529886" cy="1097280"/>
          </a:xfrm>
          <a:prstGeom prst="rect">
            <a:avLst/>
          </a:prstGeom>
        </p:spPr>
      </p:pic>
      <p:pic>
        <p:nvPicPr>
          <p:cNvPr id="80" name="Picture 79" descr="fig1_sol1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4" y="3154486"/>
            <a:ext cx="1529886" cy="1097280"/>
          </a:xfrm>
          <a:prstGeom prst="rect">
            <a:avLst/>
          </a:prstGeom>
        </p:spPr>
      </p:pic>
      <p:pic>
        <p:nvPicPr>
          <p:cNvPr id="81" name="Picture 80" descr="fig1_sol1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14" y="3154486"/>
            <a:ext cx="1529886" cy="1097280"/>
          </a:xfrm>
          <a:prstGeom prst="rect">
            <a:avLst/>
          </a:prstGeom>
        </p:spPr>
      </p:pic>
      <p:grpSp>
        <p:nvGrpSpPr>
          <p:cNvPr id="82" name="Group 213"/>
          <p:cNvGrpSpPr>
            <a:grpSpLocks noChangeAspect="1"/>
          </p:cNvGrpSpPr>
          <p:nvPr/>
        </p:nvGrpSpPr>
        <p:grpSpPr>
          <a:xfrm>
            <a:off x="3430596" y="1141933"/>
            <a:ext cx="1903404" cy="1371600"/>
            <a:chOff x="166343" y="662259"/>
            <a:chExt cx="1819656" cy="1371600"/>
          </a:xfrm>
        </p:grpSpPr>
        <p:sp>
          <p:nvSpPr>
            <p:cNvPr id="83" name="Frame 82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4" name="Picture 83" descr="2007_004902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1585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15799 0.0009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99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699E-6 4.9838E-6 L 0.00034 0.326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633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4032E-6 4.9838E-6 L 0.00034 0.3267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6335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-0.0559 0.0007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23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4045 0.000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3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86" grpId="0" animBg="1"/>
      <p:bldP spid="89" grpId="0" animBg="1"/>
      <p:bldP spid="91" grpId="0" animBg="1"/>
      <p:bldP spid="92" grpId="0" animBg="1"/>
      <p:bldP spid="95" grpId="0" animBg="1"/>
      <p:bldP spid="97" grpId="0" animBg="1"/>
      <p:bldP spid="98" grpId="0" animBg="1"/>
      <p:bldP spid="99" grpId="0" animBg="1"/>
      <p:bldP spid="102" grpId="0" animBg="1"/>
      <p:bldP spid="103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Exponentially-Large Item 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5437643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881051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4"/>
          <a:srcRect l="1942" t="46190" r="-1"/>
          <a:stretch/>
        </p:blipFill>
        <p:spPr>
          <a:xfrm>
            <a:off x="2189322" y="990600"/>
            <a:ext cx="1239678" cy="18288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24000" y="3200400"/>
            <a:ext cx="649027" cy="1051560"/>
            <a:chOff x="1524000" y="3200400"/>
            <a:chExt cx="649027" cy="1051560"/>
          </a:xfrm>
        </p:grpSpPr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1524000" y="3200400"/>
              <a:ext cx="649027" cy="1051560"/>
              <a:chOff x="2309228" y="1143000"/>
              <a:chExt cx="1020344" cy="1653172"/>
            </a:xfrm>
          </p:grpSpPr>
          <p:sp>
            <p:nvSpPr>
              <p:cNvPr id="73" name="Oval 72"/>
              <p:cNvSpPr>
                <a:spLocks noChangeAspect="1"/>
              </p:cNvSpPr>
              <p:nvPr/>
            </p:nvSpPr>
            <p:spPr bwMode="auto">
              <a:xfrm>
                <a:off x="2537828" y="27432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4" name="Oval 73"/>
              <p:cNvSpPr>
                <a:spLocks noChangeAspect="1"/>
              </p:cNvSpPr>
              <p:nvPr/>
            </p:nvSpPr>
            <p:spPr bwMode="auto">
              <a:xfrm>
                <a:off x="2766428" y="2286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8" name="Oval 77"/>
              <p:cNvSpPr>
                <a:spLocks noChangeAspect="1"/>
              </p:cNvSpPr>
              <p:nvPr/>
            </p:nvSpPr>
            <p:spPr bwMode="auto">
              <a:xfrm>
                <a:off x="3051679" y="1971636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79" name="Oval 78"/>
              <p:cNvSpPr>
                <a:spLocks noChangeAspect="1"/>
              </p:cNvSpPr>
              <p:nvPr/>
            </p:nvSpPr>
            <p:spPr bwMode="auto">
              <a:xfrm>
                <a:off x="2842628" y="1653803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0" name="Oval 79"/>
              <p:cNvSpPr>
                <a:spLocks noChangeAspect="1"/>
              </p:cNvSpPr>
              <p:nvPr/>
            </p:nvSpPr>
            <p:spPr bwMode="auto">
              <a:xfrm>
                <a:off x="2667000" y="1712661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1" name="Oval 80"/>
              <p:cNvSpPr>
                <a:spLocks noChangeAspect="1"/>
              </p:cNvSpPr>
              <p:nvPr/>
            </p:nvSpPr>
            <p:spPr bwMode="auto">
              <a:xfrm>
                <a:off x="2309228" y="178612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2" name="Oval 81"/>
              <p:cNvSpPr>
                <a:spLocks noChangeAspect="1"/>
              </p:cNvSpPr>
              <p:nvPr/>
            </p:nvSpPr>
            <p:spPr bwMode="auto">
              <a:xfrm>
                <a:off x="3200400" y="1143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3" name="Oval 82"/>
              <p:cNvSpPr>
                <a:spLocks noChangeAspect="1"/>
              </p:cNvSpPr>
              <p:nvPr/>
            </p:nvSpPr>
            <p:spPr bwMode="auto">
              <a:xfrm>
                <a:off x="3276600" y="13716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 bwMode="auto">
              <a:xfrm>
                <a:off x="3071228" y="154722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 bwMode="auto">
              <a:xfrm>
                <a:off x="2819400" y="13716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7" name="Oval 86"/>
              <p:cNvSpPr>
                <a:spLocks noChangeAspect="1"/>
              </p:cNvSpPr>
              <p:nvPr/>
            </p:nvSpPr>
            <p:spPr bwMode="auto">
              <a:xfrm>
                <a:off x="3257682" y="1971636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 bwMode="auto">
              <a:xfrm>
                <a:off x="3223628" y="238542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 bwMode="auto">
              <a:xfrm>
                <a:off x="3124200" y="27432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93" name="Straight Connector 92"/>
              <p:cNvCxnSpPr>
                <a:stCxn id="73" idx="7"/>
                <a:endCxn id="74" idx="3"/>
              </p:cNvCxnSpPr>
              <p:nvPr/>
            </p:nvCxnSpPr>
            <p:spPr bwMode="auto">
              <a:xfrm flipV="1">
                <a:off x="2583042" y="2331214"/>
                <a:ext cx="191144" cy="419744"/>
              </a:xfrm>
              <a:prstGeom prst="line">
                <a:avLst/>
              </a:prstGeom>
              <a:ln w="50800">
                <a:solidFill>
                  <a:srgbClr val="00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>
                <a:stCxn id="74" idx="7"/>
                <a:endCxn id="78" idx="3"/>
              </p:cNvCxnSpPr>
              <p:nvPr/>
            </p:nvCxnSpPr>
            <p:spPr bwMode="auto">
              <a:xfrm flipV="1">
                <a:off x="2811642" y="2016850"/>
                <a:ext cx="247795" cy="276908"/>
              </a:xfrm>
              <a:prstGeom prst="line">
                <a:avLst/>
              </a:prstGeom>
              <a:ln w="50800">
                <a:solidFill>
                  <a:srgbClr val="00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>
                <a:stCxn id="88" idx="0"/>
                <a:endCxn id="87" idx="5"/>
              </p:cNvCxnSpPr>
              <p:nvPr/>
            </p:nvCxnSpPr>
            <p:spPr bwMode="auto">
              <a:xfrm flipV="1">
                <a:off x="3250114" y="2016850"/>
                <a:ext cx="52782" cy="368578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>
                <a:stCxn id="90" idx="1"/>
                <a:endCxn id="88" idx="5"/>
              </p:cNvCxnSpPr>
              <p:nvPr/>
            </p:nvCxnSpPr>
            <p:spPr bwMode="auto">
              <a:xfrm flipV="1">
                <a:off x="3131958" y="2430642"/>
                <a:ext cx="136884" cy="320316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>
                <a:stCxn id="78" idx="0"/>
                <a:endCxn id="79" idx="4"/>
              </p:cNvCxnSpPr>
              <p:nvPr/>
            </p:nvCxnSpPr>
            <p:spPr bwMode="auto">
              <a:xfrm flipH="1" flipV="1">
                <a:off x="2869114" y="1706775"/>
                <a:ext cx="209051" cy="264861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>
                <a:stCxn id="80" idx="6"/>
                <a:endCxn id="79" idx="2"/>
              </p:cNvCxnSpPr>
              <p:nvPr/>
            </p:nvCxnSpPr>
            <p:spPr bwMode="auto">
              <a:xfrm flipV="1">
                <a:off x="2719972" y="1680289"/>
                <a:ext cx="122656" cy="58858"/>
              </a:xfrm>
              <a:prstGeom prst="line">
                <a:avLst/>
              </a:prstGeom>
              <a:ln w="50800">
                <a:solidFill>
                  <a:srgbClr val="00FF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>
                <a:stCxn id="81" idx="4"/>
                <a:endCxn id="80" idx="1"/>
              </p:cNvCxnSpPr>
              <p:nvPr/>
            </p:nvCxnSpPr>
            <p:spPr bwMode="auto">
              <a:xfrm flipV="1">
                <a:off x="2335714" y="1720419"/>
                <a:ext cx="339044" cy="118681"/>
              </a:xfrm>
              <a:prstGeom prst="line">
                <a:avLst/>
              </a:prstGeom>
              <a:ln w="50800">
                <a:solidFill>
                  <a:srgbClr val="00FF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>
                <a:stCxn id="79" idx="5"/>
                <a:endCxn id="110" idx="1"/>
              </p:cNvCxnSpPr>
              <p:nvPr/>
            </p:nvCxnSpPr>
            <p:spPr bwMode="auto">
              <a:xfrm flipV="1">
                <a:off x="2887842" y="1531758"/>
                <a:ext cx="38744" cy="167259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Oval 109"/>
              <p:cNvSpPr>
                <a:spLocks noChangeAspect="1"/>
              </p:cNvSpPr>
              <p:nvPr/>
            </p:nvSpPr>
            <p:spPr bwMode="auto">
              <a:xfrm>
                <a:off x="2918828" y="1524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118" name="Straight Connector 117"/>
              <p:cNvCxnSpPr>
                <a:stCxn id="85" idx="4"/>
                <a:endCxn id="110" idx="0"/>
              </p:cNvCxnSpPr>
              <p:nvPr/>
            </p:nvCxnSpPr>
            <p:spPr bwMode="auto">
              <a:xfrm>
                <a:off x="2845886" y="1424572"/>
                <a:ext cx="99428" cy="99428"/>
              </a:xfrm>
              <a:prstGeom prst="line">
                <a:avLst/>
              </a:prstGeom>
              <a:ln w="50800">
                <a:solidFill>
                  <a:srgbClr val="00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>
                <a:stCxn id="84" idx="3"/>
                <a:endCxn id="110" idx="7"/>
              </p:cNvCxnSpPr>
              <p:nvPr/>
            </p:nvCxnSpPr>
            <p:spPr bwMode="auto">
              <a:xfrm flipH="1" flipV="1">
                <a:off x="2964042" y="1531758"/>
                <a:ext cx="114944" cy="60684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/>
              <p:cNvCxnSpPr>
                <a:stCxn id="83" idx="2"/>
                <a:endCxn id="84" idx="6"/>
              </p:cNvCxnSpPr>
              <p:nvPr/>
            </p:nvCxnSpPr>
            <p:spPr bwMode="auto">
              <a:xfrm flipH="1">
                <a:off x="3124200" y="1398086"/>
                <a:ext cx="152400" cy="175628"/>
              </a:xfrm>
              <a:prstGeom prst="line">
                <a:avLst/>
              </a:prstGeom>
              <a:ln w="50800">
                <a:solidFill>
                  <a:srgbClr val="FF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stCxn id="82" idx="4"/>
                <a:endCxn id="83" idx="7"/>
              </p:cNvCxnSpPr>
              <p:nvPr/>
            </p:nvCxnSpPr>
            <p:spPr bwMode="auto">
              <a:xfrm>
                <a:off x="3226886" y="1195972"/>
                <a:ext cx="94928" cy="183386"/>
              </a:xfrm>
              <a:prstGeom prst="line">
                <a:avLst/>
              </a:prstGeom>
              <a:ln w="50800">
                <a:solidFill>
                  <a:srgbClr val="FF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84" idx="4"/>
                <a:endCxn id="87" idx="0"/>
              </p:cNvCxnSpPr>
              <p:nvPr/>
            </p:nvCxnSpPr>
            <p:spPr bwMode="auto">
              <a:xfrm>
                <a:off x="3097714" y="1600200"/>
                <a:ext cx="186454" cy="371436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5" name="Group 134"/>
          <p:cNvGrpSpPr>
            <a:grpSpLocks noChangeAspect="1"/>
          </p:cNvGrpSpPr>
          <p:nvPr/>
        </p:nvGrpSpPr>
        <p:grpSpPr>
          <a:xfrm>
            <a:off x="6553200" y="5486400"/>
            <a:ext cx="846083" cy="1051560"/>
            <a:chOff x="4495800" y="2971800"/>
            <a:chExt cx="1287517" cy="1600200"/>
          </a:xfrm>
          <a:scene3d>
            <a:camera prst="orthographicFront">
              <a:rot lat="0" lon="0" rev="0"/>
            </a:camera>
            <a:lightRig rig="threePt" dir="t"/>
          </a:scene3d>
        </p:grpSpPr>
        <p:sp>
          <p:nvSpPr>
            <p:cNvPr id="137" name="Oval 136"/>
            <p:cNvSpPr>
              <a:spLocks noChangeAspect="1"/>
            </p:cNvSpPr>
            <p:nvPr/>
          </p:nvSpPr>
          <p:spPr bwMode="auto">
            <a:xfrm>
              <a:off x="4495800" y="4489231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3" name="Oval 162"/>
            <p:cNvSpPr>
              <a:spLocks noChangeAspect="1"/>
            </p:cNvSpPr>
            <p:nvPr/>
          </p:nvSpPr>
          <p:spPr bwMode="auto">
            <a:xfrm>
              <a:off x="4725714" y="4158155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4" name="Oval 163"/>
            <p:cNvSpPr>
              <a:spLocks noChangeAspect="1"/>
            </p:cNvSpPr>
            <p:nvPr/>
          </p:nvSpPr>
          <p:spPr bwMode="auto">
            <a:xfrm>
              <a:off x="4955628" y="379029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5" name="Oval 164"/>
            <p:cNvSpPr>
              <a:spLocks noChangeAspect="1"/>
            </p:cNvSpPr>
            <p:nvPr/>
          </p:nvSpPr>
          <p:spPr bwMode="auto">
            <a:xfrm>
              <a:off x="4955628" y="3293679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6" name="Oval 165"/>
            <p:cNvSpPr>
              <a:spLocks noChangeAspect="1"/>
            </p:cNvSpPr>
            <p:nvPr/>
          </p:nvSpPr>
          <p:spPr bwMode="auto">
            <a:xfrm>
              <a:off x="4679731" y="3385645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7" name="Oval 166"/>
            <p:cNvSpPr>
              <a:spLocks noChangeAspect="1"/>
            </p:cNvSpPr>
            <p:nvPr/>
          </p:nvSpPr>
          <p:spPr bwMode="auto">
            <a:xfrm>
              <a:off x="4541783" y="3008586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8" name="Oval 167"/>
            <p:cNvSpPr>
              <a:spLocks noChangeAspect="1"/>
            </p:cNvSpPr>
            <p:nvPr/>
          </p:nvSpPr>
          <p:spPr bwMode="auto">
            <a:xfrm>
              <a:off x="5654565" y="2971800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 bwMode="auto">
            <a:xfrm>
              <a:off x="5553403" y="3330466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0" name="Oval 169"/>
            <p:cNvSpPr>
              <a:spLocks noChangeAspect="1"/>
            </p:cNvSpPr>
            <p:nvPr/>
          </p:nvSpPr>
          <p:spPr bwMode="auto">
            <a:xfrm>
              <a:off x="5286703" y="328448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1" name="Oval 170"/>
            <p:cNvSpPr>
              <a:spLocks noChangeAspect="1"/>
            </p:cNvSpPr>
            <p:nvPr/>
          </p:nvSpPr>
          <p:spPr bwMode="auto">
            <a:xfrm>
              <a:off x="5115873" y="305066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2" name="Oval 171"/>
            <p:cNvSpPr>
              <a:spLocks noChangeAspect="1"/>
            </p:cNvSpPr>
            <p:nvPr/>
          </p:nvSpPr>
          <p:spPr bwMode="auto">
            <a:xfrm>
              <a:off x="5277507" y="3790293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3" name="Oval 172"/>
            <p:cNvSpPr>
              <a:spLocks noChangeAspect="1"/>
            </p:cNvSpPr>
            <p:nvPr/>
          </p:nvSpPr>
          <p:spPr bwMode="auto">
            <a:xfrm>
              <a:off x="5461438" y="4158155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4" name="Oval 173"/>
            <p:cNvSpPr>
              <a:spLocks noChangeAspect="1"/>
            </p:cNvSpPr>
            <p:nvPr/>
          </p:nvSpPr>
          <p:spPr bwMode="auto">
            <a:xfrm>
              <a:off x="5700548" y="4443248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75" name="Straight Connector 174"/>
            <p:cNvCxnSpPr>
              <a:stCxn id="137" idx="7"/>
              <a:endCxn id="163" idx="3"/>
            </p:cNvCxnSpPr>
            <p:nvPr/>
          </p:nvCxnSpPr>
          <p:spPr bwMode="auto">
            <a:xfrm rot="5400000" flipH="1" flipV="1">
              <a:off x="4515866" y="4279384"/>
              <a:ext cx="272550" cy="171388"/>
            </a:xfrm>
            <a:prstGeom prst="line">
              <a:avLst/>
            </a:prstGeom>
            <a:ln w="508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>
              <a:stCxn id="163" idx="7"/>
              <a:endCxn id="164" idx="3"/>
            </p:cNvCxnSpPr>
            <p:nvPr/>
          </p:nvCxnSpPr>
          <p:spPr bwMode="auto">
            <a:xfrm rot="5400000" flipH="1" flipV="1">
              <a:off x="4727387" y="3929915"/>
              <a:ext cx="309336" cy="171388"/>
            </a:xfrm>
            <a:prstGeom prst="line">
              <a:avLst/>
            </a:prstGeom>
            <a:ln w="50800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>
              <a:stCxn id="173" idx="1"/>
              <a:endCxn id="172" idx="5"/>
            </p:cNvCxnSpPr>
            <p:nvPr/>
          </p:nvCxnSpPr>
          <p:spPr bwMode="auto">
            <a:xfrm rot="16200000" flipV="1">
              <a:off x="5256189" y="3952906"/>
              <a:ext cx="309336" cy="125405"/>
            </a:xfrm>
            <a:prstGeom prst="line">
              <a:avLst/>
            </a:prstGeom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>
              <a:stCxn id="174" idx="1"/>
              <a:endCxn id="173" idx="5"/>
            </p:cNvCxnSpPr>
            <p:nvPr/>
          </p:nvCxnSpPr>
          <p:spPr bwMode="auto">
            <a:xfrm rot="16200000" flipV="1">
              <a:off x="5509094" y="4251794"/>
              <a:ext cx="226567" cy="180584"/>
            </a:xfrm>
            <a:prstGeom prst="line">
              <a:avLst/>
            </a:prstGeom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>
              <a:stCxn id="164" idx="0"/>
              <a:endCxn id="165" idx="4"/>
            </p:cNvCxnSpPr>
            <p:nvPr/>
          </p:nvCxnSpPr>
          <p:spPr bwMode="auto">
            <a:xfrm rot="5400000" flipH="1" flipV="1">
              <a:off x="4790090" y="3583371"/>
              <a:ext cx="413845" cy="958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stCxn id="166" idx="6"/>
              <a:endCxn id="165" idx="2"/>
            </p:cNvCxnSpPr>
            <p:nvPr/>
          </p:nvCxnSpPr>
          <p:spPr bwMode="auto">
            <a:xfrm flipV="1">
              <a:off x="4762500" y="3335064"/>
              <a:ext cx="193128" cy="91966"/>
            </a:xfrm>
            <a:prstGeom prst="line">
              <a:avLst/>
            </a:prstGeom>
            <a:ln w="50800">
              <a:solidFill>
                <a:srgbClr val="00FF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>
              <a:stCxn id="167" idx="4"/>
              <a:endCxn id="166" idx="1"/>
            </p:cNvCxnSpPr>
            <p:nvPr/>
          </p:nvCxnSpPr>
          <p:spPr bwMode="auto">
            <a:xfrm rot="16200000" flipH="1">
              <a:off x="4484304" y="3190218"/>
              <a:ext cx="306411" cy="108685"/>
            </a:xfrm>
            <a:prstGeom prst="line">
              <a:avLst/>
            </a:prstGeom>
            <a:ln w="50800">
              <a:solidFill>
                <a:srgbClr val="00FF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>
              <a:stCxn id="165" idx="5"/>
              <a:endCxn id="183" idx="1"/>
            </p:cNvCxnSpPr>
            <p:nvPr/>
          </p:nvCxnSpPr>
          <p:spPr bwMode="auto">
            <a:xfrm rot="16200000" flipH="1">
              <a:off x="5046967" y="3343635"/>
              <a:ext cx="70226" cy="111610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Oval 182"/>
            <p:cNvSpPr>
              <a:spLocks noChangeAspect="1"/>
            </p:cNvSpPr>
            <p:nvPr/>
          </p:nvSpPr>
          <p:spPr bwMode="auto">
            <a:xfrm>
              <a:off x="5125764" y="3422431"/>
              <a:ext cx="82769" cy="82769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84" name="Straight Connector 183"/>
            <p:cNvCxnSpPr>
              <a:stCxn id="171" idx="4"/>
              <a:endCxn id="183" idx="0"/>
            </p:cNvCxnSpPr>
            <p:nvPr/>
          </p:nvCxnSpPr>
          <p:spPr bwMode="auto">
            <a:xfrm rot="16200000" flipH="1">
              <a:off x="5017704" y="3272986"/>
              <a:ext cx="288999" cy="9891"/>
            </a:xfrm>
            <a:prstGeom prst="line">
              <a:avLst/>
            </a:prstGeom>
            <a:ln w="50800">
              <a:solidFill>
                <a:srgbClr val="00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>
              <a:stCxn id="170" idx="3"/>
              <a:endCxn id="183" idx="7"/>
            </p:cNvCxnSpPr>
            <p:nvPr/>
          </p:nvCxnSpPr>
          <p:spPr bwMode="auto">
            <a:xfrm rot="5400000">
              <a:off x="5207907" y="3343635"/>
              <a:ext cx="79422" cy="102414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>
              <a:stCxn id="169" idx="2"/>
              <a:endCxn id="170" idx="6"/>
            </p:cNvCxnSpPr>
            <p:nvPr/>
          </p:nvCxnSpPr>
          <p:spPr bwMode="auto">
            <a:xfrm rot="10800000">
              <a:off x="5369472" y="3325867"/>
              <a:ext cx="183931" cy="45983"/>
            </a:xfrm>
            <a:prstGeom prst="line">
              <a:avLst/>
            </a:prstGeom>
            <a:ln w="50800">
              <a:solidFill>
                <a:srgbClr val="FF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>
              <a:stCxn id="168" idx="4"/>
              <a:endCxn id="169" idx="7"/>
            </p:cNvCxnSpPr>
            <p:nvPr/>
          </p:nvCxnSpPr>
          <p:spPr bwMode="auto">
            <a:xfrm rot="5400000">
              <a:off x="5515992" y="3162628"/>
              <a:ext cx="288018" cy="71899"/>
            </a:xfrm>
            <a:prstGeom prst="line">
              <a:avLst/>
            </a:prstGeom>
            <a:ln w="50800">
              <a:solidFill>
                <a:srgbClr val="FF00FF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>
              <a:stCxn id="170" idx="4"/>
              <a:endCxn id="172" idx="0"/>
            </p:cNvCxnSpPr>
            <p:nvPr/>
          </p:nvCxnSpPr>
          <p:spPr bwMode="auto">
            <a:xfrm rot="5400000">
              <a:off x="5111969" y="3574174"/>
              <a:ext cx="423041" cy="9197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1800" y="3200400"/>
            <a:ext cx="649027" cy="1051560"/>
            <a:chOff x="2971800" y="3200400"/>
            <a:chExt cx="649027" cy="1051560"/>
          </a:xfrm>
        </p:grpSpPr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9" name="Group 188"/>
            <p:cNvGrpSpPr>
              <a:grpSpLocks noChangeAspect="1"/>
            </p:cNvGrpSpPr>
            <p:nvPr/>
          </p:nvGrpSpPr>
          <p:grpSpPr>
            <a:xfrm>
              <a:off x="2971800" y="3200400"/>
              <a:ext cx="649027" cy="1051560"/>
              <a:chOff x="2309228" y="1143000"/>
              <a:chExt cx="1020344" cy="1653172"/>
            </a:xfrm>
          </p:grpSpPr>
          <p:sp>
            <p:nvSpPr>
              <p:cNvPr id="190" name="Oval 189"/>
              <p:cNvSpPr>
                <a:spLocks noChangeAspect="1"/>
              </p:cNvSpPr>
              <p:nvPr/>
            </p:nvSpPr>
            <p:spPr bwMode="auto">
              <a:xfrm>
                <a:off x="2975026" y="2580541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 bwMode="auto">
              <a:xfrm>
                <a:off x="2766428" y="2286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2" name="Oval 191"/>
              <p:cNvSpPr>
                <a:spLocks noChangeAspect="1"/>
              </p:cNvSpPr>
              <p:nvPr/>
            </p:nvSpPr>
            <p:spPr bwMode="auto">
              <a:xfrm>
                <a:off x="3051679" y="1971636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3" name="Oval 192"/>
              <p:cNvSpPr>
                <a:spLocks noChangeAspect="1"/>
              </p:cNvSpPr>
              <p:nvPr/>
            </p:nvSpPr>
            <p:spPr bwMode="auto">
              <a:xfrm>
                <a:off x="2842628" y="1653803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 bwMode="auto">
              <a:xfrm>
                <a:off x="2667000" y="1712661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5" name="Oval 194"/>
              <p:cNvSpPr>
                <a:spLocks noChangeAspect="1"/>
              </p:cNvSpPr>
              <p:nvPr/>
            </p:nvSpPr>
            <p:spPr bwMode="auto">
              <a:xfrm>
                <a:off x="2309228" y="156920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6" name="Oval 195"/>
              <p:cNvSpPr>
                <a:spLocks noChangeAspect="1"/>
              </p:cNvSpPr>
              <p:nvPr/>
            </p:nvSpPr>
            <p:spPr bwMode="auto">
              <a:xfrm>
                <a:off x="3200400" y="1143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7" name="Oval 196"/>
              <p:cNvSpPr>
                <a:spLocks noChangeAspect="1"/>
              </p:cNvSpPr>
              <p:nvPr/>
            </p:nvSpPr>
            <p:spPr bwMode="auto">
              <a:xfrm>
                <a:off x="3276600" y="13716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8" name="Oval 197"/>
              <p:cNvSpPr>
                <a:spLocks noChangeAspect="1"/>
              </p:cNvSpPr>
              <p:nvPr/>
            </p:nvSpPr>
            <p:spPr bwMode="auto">
              <a:xfrm>
                <a:off x="3071228" y="154722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199" name="Oval 198"/>
              <p:cNvSpPr>
                <a:spLocks noChangeAspect="1"/>
              </p:cNvSpPr>
              <p:nvPr/>
            </p:nvSpPr>
            <p:spPr bwMode="auto">
              <a:xfrm>
                <a:off x="2819400" y="13716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0" name="Oval 199"/>
              <p:cNvSpPr>
                <a:spLocks noChangeAspect="1"/>
              </p:cNvSpPr>
              <p:nvPr/>
            </p:nvSpPr>
            <p:spPr bwMode="auto">
              <a:xfrm>
                <a:off x="3257682" y="1971636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1" name="Oval 200"/>
              <p:cNvSpPr>
                <a:spLocks noChangeAspect="1"/>
              </p:cNvSpPr>
              <p:nvPr/>
            </p:nvSpPr>
            <p:spPr bwMode="auto">
              <a:xfrm>
                <a:off x="3223628" y="2385428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02" name="Oval 201"/>
              <p:cNvSpPr>
                <a:spLocks noChangeAspect="1"/>
              </p:cNvSpPr>
              <p:nvPr/>
            </p:nvSpPr>
            <p:spPr bwMode="auto">
              <a:xfrm>
                <a:off x="3124200" y="27432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03" name="Straight Connector 202"/>
              <p:cNvCxnSpPr>
                <a:stCxn id="190" idx="7"/>
                <a:endCxn id="191" idx="3"/>
              </p:cNvCxnSpPr>
              <p:nvPr/>
            </p:nvCxnSpPr>
            <p:spPr bwMode="auto">
              <a:xfrm flipH="1" flipV="1">
                <a:off x="2774187" y="2331215"/>
                <a:ext cx="246053" cy="257085"/>
              </a:xfrm>
              <a:prstGeom prst="line">
                <a:avLst/>
              </a:prstGeom>
              <a:ln w="50800">
                <a:solidFill>
                  <a:srgbClr val="00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>
                <a:stCxn id="191" idx="7"/>
                <a:endCxn id="192" idx="3"/>
              </p:cNvCxnSpPr>
              <p:nvPr/>
            </p:nvCxnSpPr>
            <p:spPr bwMode="auto">
              <a:xfrm flipV="1">
                <a:off x="2811642" y="2016850"/>
                <a:ext cx="247795" cy="276908"/>
              </a:xfrm>
              <a:prstGeom prst="line">
                <a:avLst/>
              </a:prstGeom>
              <a:ln w="50800">
                <a:solidFill>
                  <a:srgbClr val="00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/>
              <p:cNvCxnSpPr>
                <a:stCxn id="201" idx="0"/>
                <a:endCxn id="200" idx="5"/>
              </p:cNvCxnSpPr>
              <p:nvPr/>
            </p:nvCxnSpPr>
            <p:spPr bwMode="auto">
              <a:xfrm flipV="1">
                <a:off x="3250114" y="2016850"/>
                <a:ext cx="52782" cy="368578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/>
              <p:cNvCxnSpPr>
                <a:stCxn id="202" idx="1"/>
                <a:endCxn id="201" idx="5"/>
              </p:cNvCxnSpPr>
              <p:nvPr/>
            </p:nvCxnSpPr>
            <p:spPr bwMode="auto">
              <a:xfrm flipV="1">
                <a:off x="3131958" y="2430642"/>
                <a:ext cx="136884" cy="320316"/>
              </a:xfrm>
              <a:prstGeom prst="line">
                <a:avLst/>
              </a:prstGeom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/>
              <p:cNvCxnSpPr>
                <a:stCxn id="192" idx="0"/>
                <a:endCxn id="193" idx="4"/>
              </p:cNvCxnSpPr>
              <p:nvPr/>
            </p:nvCxnSpPr>
            <p:spPr bwMode="auto">
              <a:xfrm flipH="1" flipV="1">
                <a:off x="2869114" y="1706775"/>
                <a:ext cx="209051" cy="264861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/>
              <p:cNvCxnSpPr>
                <a:stCxn id="194" idx="6"/>
                <a:endCxn id="193" idx="2"/>
              </p:cNvCxnSpPr>
              <p:nvPr/>
            </p:nvCxnSpPr>
            <p:spPr bwMode="auto">
              <a:xfrm flipV="1">
                <a:off x="2719972" y="1680289"/>
                <a:ext cx="122656" cy="58858"/>
              </a:xfrm>
              <a:prstGeom prst="line">
                <a:avLst/>
              </a:prstGeom>
              <a:ln w="50800">
                <a:solidFill>
                  <a:srgbClr val="00FF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/>
              <p:cNvCxnSpPr>
                <a:stCxn id="195" idx="4"/>
                <a:endCxn id="194" idx="1"/>
              </p:cNvCxnSpPr>
              <p:nvPr/>
            </p:nvCxnSpPr>
            <p:spPr bwMode="auto">
              <a:xfrm>
                <a:off x="2335715" y="1622180"/>
                <a:ext cx="339044" cy="98240"/>
              </a:xfrm>
              <a:prstGeom prst="line">
                <a:avLst/>
              </a:prstGeom>
              <a:ln w="50800">
                <a:solidFill>
                  <a:srgbClr val="00FF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>
                <a:stCxn id="193" idx="5"/>
                <a:endCxn id="211" idx="1"/>
              </p:cNvCxnSpPr>
              <p:nvPr/>
            </p:nvCxnSpPr>
            <p:spPr bwMode="auto">
              <a:xfrm flipV="1">
                <a:off x="2887842" y="1531758"/>
                <a:ext cx="38744" cy="167259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Oval 210"/>
              <p:cNvSpPr>
                <a:spLocks noChangeAspect="1"/>
              </p:cNvSpPr>
              <p:nvPr/>
            </p:nvSpPr>
            <p:spPr bwMode="auto">
              <a:xfrm>
                <a:off x="2918828" y="1524000"/>
                <a:ext cx="52972" cy="52972"/>
              </a:xfrm>
              <a:prstGeom prst="ellipse">
                <a:avLst/>
              </a:prstGeom>
              <a:solidFill>
                <a:srgbClr val="0000FF"/>
              </a:solidFill>
              <a:ln w="50800">
                <a:solidFill>
                  <a:srgbClr val="FF00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212" name="Straight Connector 211"/>
              <p:cNvCxnSpPr>
                <a:stCxn id="199" idx="4"/>
                <a:endCxn id="211" idx="0"/>
              </p:cNvCxnSpPr>
              <p:nvPr/>
            </p:nvCxnSpPr>
            <p:spPr bwMode="auto">
              <a:xfrm>
                <a:off x="2845886" y="1424572"/>
                <a:ext cx="99428" cy="99428"/>
              </a:xfrm>
              <a:prstGeom prst="line">
                <a:avLst/>
              </a:prstGeom>
              <a:ln w="50800">
                <a:solidFill>
                  <a:srgbClr val="00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>
                <a:stCxn id="198" idx="3"/>
                <a:endCxn id="211" idx="7"/>
              </p:cNvCxnSpPr>
              <p:nvPr/>
            </p:nvCxnSpPr>
            <p:spPr bwMode="auto">
              <a:xfrm flipH="1" flipV="1">
                <a:off x="2964042" y="1531758"/>
                <a:ext cx="114944" cy="60684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>
                <a:stCxn id="197" idx="2"/>
                <a:endCxn id="198" idx="6"/>
              </p:cNvCxnSpPr>
              <p:nvPr/>
            </p:nvCxnSpPr>
            <p:spPr bwMode="auto">
              <a:xfrm flipH="1">
                <a:off x="3124200" y="1398086"/>
                <a:ext cx="152400" cy="175628"/>
              </a:xfrm>
              <a:prstGeom prst="line">
                <a:avLst/>
              </a:prstGeom>
              <a:ln w="50800">
                <a:solidFill>
                  <a:srgbClr val="FF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>
                <a:stCxn id="196" idx="4"/>
                <a:endCxn id="197" idx="7"/>
              </p:cNvCxnSpPr>
              <p:nvPr/>
            </p:nvCxnSpPr>
            <p:spPr bwMode="auto">
              <a:xfrm>
                <a:off x="3226886" y="1195972"/>
                <a:ext cx="94928" cy="183386"/>
              </a:xfrm>
              <a:prstGeom prst="line">
                <a:avLst/>
              </a:prstGeom>
              <a:ln w="50800">
                <a:solidFill>
                  <a:srgbClr val="FF00FF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>
                <a:stCxn id="198" idx="4"/>
                <a:endCxn id="200" idx="0"/>
              </p:cNvCxnSpPr>
              <p:nvPr/>
            </p:nvCxnSpPr>
            <p:spPr bwMode="auto">
              <a:xfrm>
                <a:off x="3097714" y="1600200"/>
                <a:ext cx="186454" cy="371436"/>
              </a:xfrm>
              <a:prstGeom prst="line">
                <a:avLst/>
              </a:prstGeom>
              <a:ln w="50800">
                <a:solidFill>
                  <a:srgbClr val="FFFF00"/>
                </a:solidFill>
                <a:headEnd type="none" w="med" len="med"/>
                <a:tailEnd type="none" w="med" len="med"/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7" name="Group 216"/>
          <p:cNvGrpSpPr>
            <a:grpSpLocks noChangeAspect="1"/>
          </p:cNvGrpSpPr>
          <p:nvPr/>
        </p:nvGrpSpPr>
        <p:grpSpPr>
          <a:xfrm>
            <a:off x="5147904" y="5528907"/>
            <a:ext cx="795696" cy="932855"/>
            <a:chOff x="2495844" y="1329618"/>
            <a:chExt cx="1250924" cy="1466554"/>
          </a:xfrm>
        </p:grpSpPr>
        <p:sp>
          <p:nvSpPr>
            <p:cNvPr id="218" name="Oval 217"/>
            <p:cNvSpPr>
              <a:spLocks noChangeAspect="1"/>
            </p:cNvSpPr>
            <p:nvPr/>
          </p:nvSpPr>
          <p:spPr bwMode="auto">
            <a:xfrm>
              <a:off x="2735436" y="264736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9" name="Oval 218"/>
            <p:cNvSpPr>
              <a:spLocks noChangeAspect="1"/>
            </p:cNvSpPr>
            <p:nvPr/>
          </p:nvSpPr>
          <p:spPr bwMode="auto">
            <a:xfrm>
              <a:off x="2766428" y="228600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0" name="Oval 219"/>
            <p:cNvSpPr>
              <a:spLocks noChangeAspect="1"/>
            </p:cNvSpPr>
            <p:nvPr/>
          </p:nvSpPr>
          <p:spPr bwMode="auto">
            <a:xfrm>
              <a:off x="3051679" y="1971636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1" name="Oval 220"/>
            <p:cNvSpPr>
              <a:spLocks noChangeAspect="1"/>
            </p:cNvSpPr>
            <p:nvPr/>
          </p:nvSpPr>
          <p:spPr bwMode="auto">
            <a:xfrm>
              <a:off x="2842628" y="1653803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2" name="Oval 221"/>
            <p:cNvSpPr>
              <a:spLocks noChangeAspect="1"/>
            </p:cNvSpPr>
            <p:nvPr/>
          </p:nvSpPr>
          <p:spPr bwMode="auto">
            <a:xfrm>
              <a:off x="2667000" y="1712661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3" name="Oval 222"/>
            <p:cNvSpPr>
              <a:spLocks noChangeAspect="1"/>
            </p:cNvSpPr>
            <p:nvPr/>
          </p:nvSpPr>
          <p:spPr bwMode="auto">
            <a:xfrm>
              <a:off x="2495844" y="192859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4" name="Oval 223"/>
            <p:cNvSpPr>
              <a:spLocks noChangeAspect="1"/>
            </p:cNvSpPr>
            <p:nvPr/>
          </p:nvSpPr>
          <p:spPr bwMode="auto">
            <a:xfrm>
              <a:off x="3693796" y="1502382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5" name="Oval 224"/>
            <p:cNvSpPr>
              <a:spLocks noChangeAspect="1"/>
            </p:cNvSpPr>
            <p:nvPr/>
          </p:nvSpPr>
          <p:spPr bwMode="auto">
            <a:xfrm>
              <a:off x="3276600" y="137160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6" name="Oval 225"/>
            <p:cNvSpPr>
              <a:spLocks noChangeAspect="1"/>
            </p:cNvSpPr>
            <p:nvPr/>
          </p:nvSpPr>
          <p:spPr bwMode="auto">
            <a:xfrm>
              <a:off x="3214616" y="1547228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7" name="Oval 226"/>
            <p:cNvSpPr>
              <a:spLocks noChangeAspect="1"/>
            </p:cNvSpPr>
            <p:nvPr/>
          </p:nvSpPr>
          <p:spPr bwMode="auto">
            <a:xfrm>
              <a:off x="2908203" y="1329618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8" name="Oval 227"/>
            <p:cNvSpPr>
              <a:spLocks noChangeAspect="1"/>
            </p:cNvSpPr>
            <p:nvPr/>
          </p:nvSpPr>
          <p:spPr bwMode="auto">
            <a:xfrm>
              <a:off x="3334411" y="1971636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9" name="Oval 228"/>
            <p:cNvSpPr>
              <a:spLocks noChangeAspect="1"/>
            </p:cNvSpPr>
            <p:nvPr/>
          </p:nvSpPr>
          <p:spPr bwMode="auto">
            <a:xfrm>
              <a:off x="3267588" y="2385427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0" name="Oval 229"/>
            <p:cNvSpPr>
              <a:spLocks noChangeAspect="1"/>
            </p:cNvSpPr>
            <p:nvPr/>
          </p:nvSpPr>
          <p:spPr bwMode="auto">
            <a:xfrm>
              <a:off x="3124200" y="274320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231" name="Straight Connector 230"/>
            <p:cNvCxnSpPr>
              <a:stCxn id="218" idx="7"/>
              <a:endCxn id="219" idx="3"/>
            </p:cNvCxnSpPr>
            <p:nvPr/>
          </p:nvCxnSpPr>
          <p:spPr bwMode="auto">
            <a:xfrm flipH="1" flipV="1">
              <a:off x="2774187" y="2331215"/>
              <a:ext cx="6463" cy="323904"/>
            </a:xfrm>
            <a:prstGeom prst="line">
              <a:avLst/>
            </a:prstGeom>
            <a:ln w="50800">
              <a:solidFill>
                <a:srgbClr val="0000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>
              <a:stCxn id="219" idx="7"/>
              <a:endCxn id="220" idx="3"/>
            </p:cNvCxnSpPr>
            <p:nvPr/>
          </p:nvCxnSpPr>
          <p:spPr bwMode="auto">
            <a:xfrm flipV="1">
              <a:off x="2811642" y="2016850"/>
              <a:ext cx="247795" cy="276908"/>
            </a:xfrm>
            <a:prstGeom prst="line">
              <a:avLst/>
            </a:prstGeom>
            <a:ln w="50800">
              <a:solidFill>
                <a:srgbClr val="0000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>
              <a:stCxn id="229" idx="0"/>
              <a:endCxn id="228" idx="5"/>
            </p:cNvCxnSpPr>
            <p:nvPr/>
          </p:nvCxnSpPr>
          <p:spPr bwMode="auto">
            <a:xfrm flipV="1">
              <a:off x="3294075" y="2016850"/>
              <a:ext cx="85550" cy="368577"/>
            </a:xfrm>
            <a:prstGeom prst="line">
              <a:avLst/>
            </a:prstGeom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>
              <a:stCxn id="230" idx="1"/>
              <a:endCxn id="229" idx="5"/>
            </p:cNvCxnSpPr>
            <p:nvPr/>
          </p:nvCxnSpPr>
          <p:spPr bwMode="auto">
            <a:xfrm flipV="1">
              <a:off x="3131959" y="2430641"/>
              <a:ext cx="180843" cy="320317"/>
            </a:xfrm>
            <a:prstGeom prst="line">
              <a:avLst/>
            </a:prstGeom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>
              <a:stCxn id="220" idx="0"/>
              <a:endCxn id="221" idx="4"/>
            </p:cNvCxnSpPr>
            <p:nvPr/>
          </p:nvCxnSpPr>
          <p:spPr bwMode="auto">
            <a:xfrm flipH="1" flipV="1">
              <a:off x="2869114" y="1706775"/>
              <a:ext cx="209051" cy="264861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22" idx="6"/>
              <a:endCxn id="221" idx="2"/>
            </p:cNvCxnSpPr>
            <p:nvPr/>
          </p:nvCxnSpPr>
          <p:spPr bwMode="auto">
            <a:xfrm flipV="1">
              <a:off x="2719972" y="1680289"/>
              <a:ext cx="122656" cy="58858"/>
            </a:xfrm>
            <a:prstGeom prst="line">
              <a:avLst/>
            </a:prstGeom>
            <a:ln w="50800">
              <a:solidFill>
                <a:srgbClr val="00FF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23" idx="4"/>
              <a:endCxn id="222" idx="1"/>
            </p:cNvCxnSpPr>
            <p:nvPr/>
          </p:nvCxnSpPr>
          <p:spPr bwMode="auto">
            <a:xfrm flipV="1">
              <a:off x="2522331" y="1720419"/>
              <a:ext cx="152427" cy="261144"/>
            </a:xfrm>
            <a:prstGeom prst="line">
              <a:avLst/>
            </a:prstGeom>
            <a:ln w="50800">
              <a:solidFill>
                <a:srgbClr val="00FF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21" idx="5"/>
              <a:endCxn id="239" idx="1"/>
            </p:cNvCxnSpPr>
            <p:nvPr/>
          </p:nvCxnSpPr>
          <p:spPr bwMode="auto">
            <a:xfrm flipV="1">
              <a:off x="2887843" y="1531759"/>
              <a:ext cx="94941" cy="167259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9" name="Oval 238"/>
            <p:cNvSpPr>
              <a:spLocks noChangeAspect="1"/>
            </p:cNvSpPr>
            <p:nvPr/>
          </p:nvSpPr>
          <p:spPr bwMode="auto">
            <a:xfrm>
              <a:off x="2975026" y="1524000"/>
              <a:ext cx="52972" cy="52972"/>
            </a:xfrm>
            <a:prstGeom prst="ellipse">
              <a:avLst/>
            </a:prstGeom>
            <a:solidFill>
              <a:srgbClr val="0000FF"/>
            </a:solidFill>
            <a:ln w="50800">
              <a:solidFill>
                <a:srgbClr val="FF00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240" name="Straight Connector 239"/>
            <p:cNvCxnSpPr>
              <a:stCxn id="227" idx="4"/>
              <a:endCxn id="239" idx="0"/>
            </p:cNvCxnSpPr>
            <p:nvPr/>
          </p:nvCxnSpPr>
          <p:spPr bwMode="auto">
            <a:xfrm>
              <a:off x="2934690" y="1382590"/>
              <a:ext cx="66823" cy="141410"/>
            </a:xfrm>
            <a:prstGeom prst="line">
              <a:avLst/>
            </a:prstGeom>
            <a:ln w="50800">
              <a:solidFill>
                <a:srgbClr val="00FF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>
              <a:stCxn id="226" idx="3"/>
              <a:endCxn id="239" idx="7"/>
            </p:cNvCxnSpPr>
            <p:nvPr/>
          </p:nvCxnSpPr>
          <p:spPr bwMode="auto">
            <a:xfrm flipH="1" flipV="1">
              <a:off x="3020240" y="1531759"/>
              <a:ext cx="202134" cy="60684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>
              <a:stCxn id="225" idx="2"/>
              <a:endCxn id="226" idx="6"/>
            </p:cNvCxnSpPr>
            <p:nvPr/>
          </p:nvCxnSpPr>
          <p:spPr bwMode="auto">
            <a:xfrm flipH="1">
              <a:off x="3267588" y="1398087"/>
              <a:ext cx="9011" cy="175629"/>
            </a:xfrm>
            <a:prstGeom prst="line">
              <a:avLst/>
            </a:prstGeom>
            <a:ln w="50800">
              <a:solidFill>
                <a:srgbClr val="FF00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>
              <a:stCxn id="224" idx="4"/>
              <a:endCxn id="225" idx="7"/>
            </p:cNvCxnSpPr>
            <p:nvPr/>
          </p:nvCxnSpPr>
          <p:spPr bwMode="auto">
            <a:xfrm flipH="1" flipV="1">
              <a:off x="3321813" y="1379358"/>
              <a:ext cx="398469" cy="175997"/>
            </a:xfrm>
            <a:prstGeom prst="line">
              <a:avLst/>
            </a:prstGeom>
            <a:ln w="50800">
              <a:solidFill>
                <a:srgbClr val="FF00FF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>
              <a:stCxn id="226" idx="4"/>
              <a:endCxn id="228" idx="0"/>
            </p:cNvCxnSpPr>
            <p:nvPr/>
          </p:nvCxnSpPr>
          <p:spPr bwMode="auto">
            <a:xfrm>
              <a:off x="3241103" y="1600201"/>
              <a:ext cx="119795" cy="371435"/>
            </a:xfrm>
            <a:prstGeom prst="line">
              <a:avLst/>
            </a:prstGeom>
            <a:ln w="50800">
              <a:solidFill>
                <a:srgbClr val="FFFF00"/>
              </a:solidFill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5" name="TextBox 244"/>
          <p:cNvSpPr txBox="1"/>
          <p:nvPr/>
        </p:nvSpPr>
        <p:spPr>
          <a:xfrm>
            <a:off x="5486400" y="2514600"/>
            <a:ext cx="22232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Pose Estimation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058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Exponentially-Large Item 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/>
          <p:cNvSpPr/>
          <p:nvPr/>
        </p:nvSpPr>
        <p:spPr>
          <a:xfrm>
            <a:off x="5437643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881051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sp>
        <p:nvSpPr>
          <p:cNvPr id="75" name="Oval 74"/>
          <p:cNvSpPr/>
          <p:nvPr/>
        </p:nvSpPr>
        <p:spPr>
          <a:xfrm>
            <a:off x="1856171" y="3429000"/>
            <a:ext cx="254193" cy="30757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0588" y="990600"/>
            <a:ext cx="2440412" cy="1828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3571360"/>
            <a:ext cx="139060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Two pizzas sitting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 top of </a:t>
            </a:r>
            <a:r>
              <a:rPr lang="en-US" dirty="0"/>
              <a:t>a </a:t>
            </a:r>
            <a:r>
              <a:rPr lang="en-US" dirty="0" smtClean="0"/>
              <a:t>stove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>top oven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46" name="Oval 245"/>
          <p:cNvSpPr/>
          <p:nvPr/>
        </p:nvSpPr>
        <p:spPr>
          <a:xfrm>
            <a:off x="3337867" y="3427389"/>
            <a:ext cx="254193" cy="30757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TextBox 246"/>
          <p:cNvSpPr txBox="1"/>
          <p:nvPr/>
        </p:nvSpPr>
        <p:spPr>
          <a:xfrm>
            <a:off x="2872432" y="3569749"/>
            <a:ext cx="135232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 pizza sitting 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top </a:t>
            </a:r>
            <a:r>
              <a:rPr lang="en-US" dirty="0"/>
              <a:t>of a pan 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top </a:t>
            </a:r>
            <a:r>
              <a:rPr lang="en-US" dirty="0"/>
              <a:t>of a stove.</a:t>
            </a:r>
          </a:p>
        </p:txBody>
      </p:sp>
      <p:sp>
        <p:nvSpPr>
          <p:cNvPr id="248" name="Oval 247"/>
          <p:cNvSpPr/>
          <p:nvPr/>
        </p:nvSpPr>
        <p:spPr>
          <a:xfrm>
            <a:off x="5418435" y="5764509"/>
            <a:ext cx="254193" cy="30757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TextBox 248"/>
          <p:cNvSpPr txBox="1"/>
          <p:nvPr/>
        </p:nvSpPr>
        <p:spPr>
          <a:xfrm>
            <a:off x="5023016" y="5906869"/>
            <a:ext cx="1159768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there is a man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sitting in </a:t>
            </a:r>
            <a:r>
              <a:rPr lang="en-US" dirty="0"/>
              <a:t>a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dish </a:t>
            </a:r>
            <a:r>
              <a:rPr lang="en-US" dirty="0"/>
              <a:t>pizza</a:t>
            </a:r>
          </a:p>
        </p:txBody>
      </p:sp>
      <p:sp>
        <p:nvSpPr>
          <p:cNvPr id="250" name="Oval 249"/>
          <p:cNvSpPr/>
          <p:nvPr/>
        </p:nvSpPr>
        <p:spPr>
          <a:xfrm>
            <a:off x="6835571" y="5761822"/>
            <a:ext cx="254193" cy="30757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TextBox 250"/>
          <p:cNvSpPr txBox="1"/>
          <p:nvPr/>
        </p:nvSpPr>
        <p:spPr>
          <a:xfrm>
            <a:off x="6337931" y="5904182"/>
            <a:ext cx="1416749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 wine glass and </a:t>
            </a:r>
            <a:br>
              <a:rPr lang="en-US" dirty="0" smtClean="0"/>
            </a:br>
            <a:r>
              <a:rPr lang="en-US" dirty="0" smtClean="0"/>
              <a:t>three pizzas</a:t>
            </a:r>
            <a:br>
              <a:rPr lang="en-US" dirty="0" smtClean="0"/>
            </a:br>
            <a:r>
              <a:rPr lang="en-US" dirty="0" smtClean="0"/>
              <a:t>on </a:t>
            </a:r>
            <a:r>
              <a:rPr lang="en-US" dirty="0"/>
              <a:t>top of </a:t>
            </a:r>
            <a:r>
              <a:rPr lang="en-US" dirty="0" smtClean="0"/>
              <a:t>an oven</a:t>
            </a:r>
            <a:r>
              <a:rPr lang="en-US" dirty="0"/>
              <a:t>.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5334000" y="2514600"/>
            <a:ext cx="23960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Image Captioning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97301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Quality/Score of Items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fig1_sol 1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314" y="3218872"/>
            <a:ext cx="1186235" cy="1016773"/>
          </a:xfrm>
          <a:prstGeom prst="rect">
            <a:avLst/>
          </a:prstGeom>
        </p:spPr>
      </p:pic>
      <p:sp>
        <p:nvSpPr>
          <p:cNvPr id="75" name="Oval 74"/>
          <p:cNvSpPr/>
          <p:nvPr/>
        </p:nvSpPr>
        <p:spPr>
          <a:xfrm>
            <a:off x="1856171" y="358261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411314" y="447314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1997389" y="447057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2586408" y="447314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3172483" y="447057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3785265" y="447314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4371340" y="447057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4960359" y="447314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/>
          <p:nvPr/>
        </p:nvSpPr>
        <p:spPr>
          <a:xfrm>
            <a:off x="5546434" y="447057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/>
          <p:nvPr/>
        </p:nvSpPr>
        <p:spPr>
          <a:xfrm>
            <a:off x="6171979" y="448157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/>
          <p:nvPr/>
        </p:nvSpPr>
        <p:spPr>
          <a:xfrm>
            <a:off x="6758054" y="44790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7347072" y="448157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/>
          <p:nvPr/>
        </p:nvSpPr>
        <p:spPr>
          <a:xfrm>
            <a:off x="1411314" y="503818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/>
          <p:nvPr/>
        </p:nvSpPr>
        <p:spPr>
          <a:xfrm>
            <a:off x="1997389" y="503561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/>
          <p:nvPr/>
        </p:nvSpPr>
        <p:spPr>
          <a:xfrm>
            <a:off x="2586408" y="503818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/>
          <p:nvPr/>
        </p:nvSpPr>
        <p:spPr>
          <a:xfrm>
            <a:off x="3172483" y="503561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3785265" y="503818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4371340" y="503561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/>
          <p:nvPr/>
        </p:nvSpPr>
        <p:spPr>
          <a:xfrm>
            <a:off x="4960359" y="503818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/>
          <p:cNvSpPr/>
          <p:nvPr/>
        </p:nvSpPr>
        <p:spPr>
          <a:xfrm>
            <a:off x="5546434" y="503561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/>
          <p:cNvSpPr/>
          <p:nvPr/>
        </p:nvSpPr>
        <p:spPr>
          <a:xfrm>
            <a:off x="6171979" y="504661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6758054" y="50440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347072" y="504661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4" name="Picture 153" descr="fig1_sol 3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223" y="3218872"/>
            <a:ext cx="1186235" cy="1016773"/>
          </a:xfrm>
          <a:prstGeom prst="rect">
            <a:avLst/>
          </a:prstGeom>
        </p:spPr>
      </p:pic>
      <p:sp>
        <p:nvSpPr>
          <p:cNvPr id="157" name="Oval 156"/>
          <p:cNvSpPr/>
          <p:nvPr/>
        </p:nvSpPr>
        <p:spPr>
          <a:xfrm>
            <a:off x="3299579" y="358261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Picture 154" descr="fig1_sol13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78" y="5449954"/>
            <a:ext cx="1186235" cy="1016773"/>
          </a:xfrm>
          <a:prstGeom prst="rect">
            <a:avLst/>
          </a:prstGeom>
        </p:spPr>
      </p:pic>
      <p:pic>
        <p:nvPicPr>
          <p:cNvPr id="156" name="Picture 155" descr="fig1_sol15.pn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30" y="5449954"/>
            <a:ext cx="1186235" cy="1016773"/>
          </a:xfrm>
          <a:prstGeom prst="rect">
            <a:avLst/>
          </a:prstGeom>
        </p:spPr>
      </p:pic>
      <p:sp>
        <p:nvSpPr>
          <p:cNvPr id="158" name="Oval 157"/>
          <p:cNvSpPr/>
          <p:nvPr/>
        </p:nvSpPr>
        <p:spPr>
          <a:xfrm>
            <a:off x="5437643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Oval 158"/>
          <p:cNvSpPr/>
          <p:nvPr/>
        </p:nvSpPr>
        <p:spPr>
          <a:xfrm>
            <a:off x="6881051" y="5846693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13"/>
          <p:cNvGrpSpPr>
            <a:grpSpLocks noChangeAspect="1"/>
          </p:cNvGrpSpPr>
          <p:nvPr/>
        </p:nvGrpSpPr>
        <p:grpSpPr>
          <a:xfrm>
            <a:off x="1981200" y="1143000"/>
            <a:ext cx="1903404" cy="1371600"/>
            <a:chOff x="166343" y="662259"/>
            <a:chExt cx="1819656" cy="1371600"/>
          </a:xfrm>
        </p:grpSpPr>
        <p:sp>
          <p:nvSpPr>
            <p:cNvPr id="161" name="Frame 16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2" name="Picture 161" descr="2007_00490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125" name="Picture 12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8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7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" fill="hold"/>
                                        <p:tgtEl>
                                          <p:spTgt spid="15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5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5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8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9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9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10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1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12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1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1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1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" fill="hold"/>
                                        <p:tgtEl>
                                          <p:spTgt spid="1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1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1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1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14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14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500" fill="hold"/>
                                        <p:tgtEl>
                                          <p:spTgt spid="14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14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1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0" fill="hold"/>
                                        <p:tgtEl>
                                          <p:spTgt spid="1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14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14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500" fill="hold"/>
                                        <p:tgtEl>
                                          <p:spTgt spid="1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500" fill="hold"/>
                                        <p:tgtEl>
                                          <p:spTgt spid="1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animBg="1"/>
      <p:bldP spid="86" grpId="0" animBg="1"/>
      <p:bldP spid="89" grpId="0" animBg="1"/>
      <p:bldP spid="91" grpId="0" animBg="1"/>
      <p:bldP spid="92" grpId="0" animBg="1"/>
      <p:bldP spid="97" grpId="0" animBg="1"/>
      <p:bldP spid="98" grpId="0" animBg="1"/>
      <p:bldP spid="99" grpId="0" animBg="1"/>
      <p:bldP spid="102" grpId="0" animBg="1"/>
      <p:bldP spid="103" grpId="0" animBg="1"/>
      <p:bldP spid="117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6" grpId="0" animBg="1"/>
      <p:bldP spid="127" grpId="0" animBg="1"/>
      <p:bldP spid="128" grpId="0" animBg="1"/>
      <p:bldP spid="157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8" grpId="0" animBg="1"/>
      <p:bldP spid="15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Diverse Subset Selection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213"/>
          <p:cNvGrpSpPr>
            <a:grpSpLocks noChangeAspect="1"/>
          </p:cNvGrpSpPr>
          <p:nvPr/>
        </p:nvGrpSpPr>
        <p:grpSpPr>
          <a:xfrm>
            <a:off x="1981200" y="1143000"/>
            <a:ext cx="1903404" cy="1371600"/>
            <a:chOff x="166343" y="662259"/>
            <a:chExt cx="1819656" cy="1371600"/>
          </a:xfrm>
        </p:grpSpPr>
        <p:sp>
          <p:nvSpPr>
            <p:cNvPr id="161" name="Frame 16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2" name="Picture 161" descr="2007_00490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118" name="Picture 117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8455" y="4343400"/>
            <a:ext cx="4558145" cy="10668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5" name="Picture 12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25700"/>
            <a:ext cx="3848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07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Subset Selection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213"/>
          <p:cNvGrpSpPr>
            <a:grpSpLocks noChangeAspect="1"/>
          </p:cNvGrpSpPr>
          <p:nvPr/>
        </p:nvGrpSpPr>
        <p:grpSpPr>
          <a:xfrm>
            <a:off x="1981200" y="1143000"/>
            <a:ext cx="1903404" cy="1371600"/>
            <a:chOff x="166343" y="662259"/>
            <a:chExt cx="1819656" cy="1371600"/>
          </a:xfrm>
        </p:grpSpPr>
        <p:sp>
          <p:nvSpPr>
            <p:cNvPr id="161" name="Frame 16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2" name="Picture 161" descr="2007_004902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118" name="Picture 117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8455" y="4343400"/>
            <a:ext cx="4558145" cy="1066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5" name="Rounded Rectangle 114"/>
          <p:cNvSpPr/>
          <p:nvPr/>
        </p:nvSpPr>
        <p:spPr bwMode="auto">
          <a:xfrm>
            <a:off x="838200" y="4038600"/>
            <a:ext cx="7467600" cy="1905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2040908" y="4191000"/>
            <a:ext cx="51840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Our work: Diverse M-Best Solutions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[ECCV ’12; NIPS ‘14]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153325" y="5044098"/>
            <a:ext cx="4865434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Lucida Grande"/>
              <a:buChar char="-"/>
            </a:pPr>
            <a:r>
              <a:rPr lang="en-US" sz="1900" dirty="0">
                <a:solidFill>
                  <a:prstClr val="black"/>
                </a:solidFill>
              </a:rPr>
              <a:t>Greedy </a:t>
            </a:r>
            <a:r>
              <a:rPr lang="en-US" sz="1900" dirty="0" err="1">
                <a:solidFill>
                  <a:prstClr val="black"/>
                </a:solidFill>
              </a:rPr>
              <a:t>Submodular</a:t>
            </a:r>
            <a:r>
              <a:rPr lang="en-US" sz="1900" dirty="0">
                <a:solidFill>
                  <a:prstClr val="black"/>
                </a:solidFill>
              </a:rPr>
              <a:t> Maximization</a:t>
            </a:r>
          </a:p>
          <a:p>
            <a:pPr marL="342900" lvl="0" indent="-342900" algn="l">
              <a:buFont typeface="Lucida Grande"/>
              <a:buChar char="-"/>
            </a:pPr>
            <a:r>
              <a:rPr lang="en-US" sz="1900" dirty="0" smtClean="0">
                <a:solidFill>
                  <a:prstClr val="black"/>
                </a:solidFill>
              </a:rPr>
              <a:t>Provably Near-Optimal Subset Selection </a:t>
            </a:r>
          </a:p>
        </p:txBody>
      </p:sp>
      <p:pic>
        <p:nvPicPr>
          <p:cNvPr id="133" name="Picture 13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pic>
        <p:nvPicPr>
          <p:cNvPr id="135" name="Picture 13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25700"/>
            <a:ext cx="38481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25" grpId="0"/>
      <p:bldP spid="1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38200"/>
            <a:ext cx="9144000" cy="1143000"/>
          </a:xfrm>
        </p:spPr>
        <p:txBody>
          <a:bodyPr/>
          <a:lstStyle/>
          <a:p>
            <a:r>
              <a:rPr lang="en-US" dirty="0" err="1" smtClean="0"/>
              <a:t>Submodular</a:t>
            </a:r>
            <a:r>
              <a:rPr lang="en-US" dirty="0" smtClean="0"/>
              <a:t> </a:t>
            </a:r>
            <a:r>
              <a:rPr lang="en-US" dirty="0"/>
              <a:t>meets Structured: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/>
              <a:t>Finding </a:t>
            </a:r>
            <a:r>
              <a:rPr lang="en-US" sz="2800" dirty="0"/>
              <a:t>Diverse Subsets in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Exponentially-Large Structured </a:t>
            </a:r>
            <a:r>
              <a:rPr lang="en-US" sz="2800" dirty="0"/>
              <a:t>Item </a:t>
            </a:r>
            <a:r>
              <a:rPr lang="en-US" sz="2800" dirty="0" smtClean="0"/>
              <a:t>Sets</a:t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(and what to do with them)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5280480"/>
            <a:ext cx="8915400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400" dirty="0" smtClean="0"/>
              <a:t>Joint work with:</a:t>
            </a:r>
            <a:endParaRPr lang="en-US" sz="1300" kern="0" dirty="0" smtClean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algn="l" defTabSz="9144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Students</a:t>
            </a:r>
            <a: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:          </a:t>
            </a:r>
            <a:r>
              <a:rPr lang="en-US" sz="13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Aishwarya</a:t>
            </a:r>
            <a: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en-US" sz="13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Agrawal</a:t>
            </a:r>
            <a: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(VT), Harsh </a:t>
            </a:r>
            <a:r>
              <a:rPr lang="en-US" sz="13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Agrawal</a:t>
            </a:r>
            <a: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(VT), </a:t>
            </a:r>
            <a:r>
              <a:rPr lang="en-US" sz="13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Neelima</a:t>
            </a:r>
            <a: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en-US" sz="13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Chavali</a:t>
            </a:r>
            <a: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(VT), Michael </a:t>
            </a:r>
            <a:r>
              <a:rPr lang="en-US" sz="13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Cogswell</a:t>
            </a:r>
            <a:r>
              <a:rPr lang="en-US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</a:t>
            </a:r>
            <a: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VT), </a:t>
            </a:r>
            <a:r>
              <a:rPr lang="en-US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/>
            </a:r>
            <a:br>
              <a:rPr lang="en-US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en-US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                       Gordon </a:t>
            </a:r>
            <a: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Christie (VT), </a:t>
            </a:r>
            <a:r>
              <a:rPr lang="fr-FR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Abner Guzman-Rivera (UIUC), </a:t>
            </a:r>
            <a:r>
              <a:rPr lang="fr-FR" sz="13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Ankit</a:t>
            </a:r>
            <a:r>
              <a:rPr lang="fr-FR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fr-FR" sz="13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Laddha</a:t>
            </a:r>
            <a:r>
              <a:rPr lang="fr-FR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(CMU), </a:t>
            </a:r>
            <a:r>
              <a:rPr lang="fr-FR" sz="1300" kern="0" dirty="0" err="1" smtClean="0">
                <a:latin typeface="Arial"/>
                <a:ea typeface="Osaka"/>
                <a:cs typeface="Osaka"/>
              </a:rPr>
              <a:t>Adarsh</a:t>
            </a:r>
            <a:r>
              <a:rPr lang="fr-FR" sz="1300" kern="0" dirty="0" smtClean="0">
                <a:latin typeface="Arial"/>
                <a:ea typeface="Osaka"/>
                <a:cs typeface="Osaka"/>
              </a:rPr>
              <a:t> </a:t>
            </a:r>
            <a:r>
              <a:rPr lang="fr-FR" sz="1300" kern="0" dirty="0">
                <a:latin typeface="Arial"/>
                <a:ea typeface="Osaka"/>
                <a:cs typeface="Osaka"/>
              </a:rPr>
              <a:t>Prasad (UT-Austin)</a:t>
            </a:r>
            <a:r>
              <a:rPr lang="fr-FR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,</a:t>
            </a:r>
            <a:br>
              <a:rPr lang="fr-FR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fr-FR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                       </a:t>
            </a:r>
            <a:r>
              <a:rPr lang="fr-FR" sz="13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Xiao</a:t>
            </a:r>
            <a:r>
              <a:rPr lang="fr-FR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fr-FR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Lin (VT), Clint </a:t>
            </a:r>
            <a:r>
              <a:rPr lang="fr-FR" sz="13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Solomon</a:t>
            </a:r>
            <a:r>
              <a:rPr lang="fr-FR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(VT), Qing Sun (VT), </a:t>
            </a:r>
            <a:r>
              <a:rPr lang="fr-FR" sz="13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Payman</a:t>
            </a:r>
            <a:r>
              <a:rPr lang="fr-FR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fr-FR" sz="13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Yadollahpour</a:t>
            </a:r>
            <a:r>
              <a:rPr lang="fr-FR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(TTIC)</a:t>
            </a:r>
            <a: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</a:p>
          <a:p>
            <a:pPr algn="l">
              <a:spcBef>
                <a:spcPct val="20000"/>
              </a:spcBef>
            </a:pPr>
            <a: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/>
            </a:r>
            <a:b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en-US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Colleagues:      </a:t>
            </a:r>
            <a:r>
              <a:rPr lang="de-DE" sz="1300" kern="0" dirty="0">
                <a:solidFill>
                  <a:srgbClr val="000000"/>
                </a:solidFill>
                <a:latin typeface="Arial"/>
                <a:ea typeface="Osaka"/>
                <a:cs typeface="Osaka"/>
              </a:rPr>
              <a:t>Stefanie </a:t>
            </a:r>
            <a:r>
              <a:rPr lang="de-DE" sz="1300" kern="0" dirty="0" err="1">
                <a:solidFill>
                  <a:srgbClr val="000000"/>
                </a:solidFill>
                <a:latin typeface="Arial"/>
                <a:ea typeface="Osaka"/>
                <a:cs typeface="Osaka"/>
              </a:rPr>
              <a:t>Jegelka</a:t>
            </a:r>
            <a:r>
              <a:rPr lang="de-DE" sz="1300" kern="0" dirty="0">
                <a:solidFill>
                  <a:srgbClr val="000000"/>
                </a:solidFill>
                <a:latin typeface="Arial"/>
                <a:ea typeface="Osaka"/>
                <a:cs typeface="Osaka"/>
              </a:rPr>
              <a:t> (UC Berkeley)</a:t>
            </a:r>
            <a:r>
              <a:rPr lang="de-DE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, </a:t>
            </a:r>
            <a:r>
              <a:rPr lang="de-DE" sz="1300" dirty="0" err="1">
                <a:solidFill>
                  <a:prstClr val="black"/>
                </a:solidFill>
              </a:rPr>
              <a:t>Pushmeet</a:t>
            </a:r>
            <a:r>
              <a:rPr lang="de-DE" sz="1300" dirty="0">
                <a:solidFill>
                  <a:prstClr val="black"/>
                </a:solidFill>
              </a:rPr>
              <a:t> Kohli (MSR</a:t>
            </a:r>
            <a:r>
              <a:rPr lang="de-DE" sz="1300" dirty="0" smtClean="0">
                <a:solidFill>
                  <a:prstClr val="black"/>
                </a:solidFill>
              </a:rPr>
              <a:t>), </a:t>
            </a:r>
            <a:r>
              <a:rPr lang="de-DE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Greg </a:t>
            </a:r>
            <a:r>
              <a:rPr lang="de-DE" sz="13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Shakhnarovich</a:t>
            </a:r>
            <a:r>
              <a:rPr lang="de-DE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(TTIC)</a:t>
            </a:r>
            <a:r>
              <a:rPr lang="de-DE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,</a:t>
            </a:r>
            <a:br>
              <a:rPr lang="de-DE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de-DE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                       Danny </a:t>
            </a:r>
            <a:r>
              <a:rPr lang="de-DE" sz="13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Tarlow</a:t>
            </a:r>
            <a:r>
              <a:rPr lang="de-DE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(</a:t>
            </a:r>
            <a:r>
              <a:rPr lang="de-DE" sz="13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MSR)</a:t>
            </a:r>
            <a:r>
              <a:rPr lang="de-DE" sz="13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. </a:t>
            </a:r>
            <a:endParaRPr lang="en-US" sz="13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3678" y="3886201"/>
            <a:ext cx="1168977" cy="1371600"/>
          </a:xfrm>
          <a:prstGeom prst="rect">
            <a:avLst/>
          </a:prstGeom>
        </p:spPr>
      </p:pic>
      <p:pic>
        <p:nvPicPr>
          <p:cNvPr id="6" name="Picture 5" descr="Adarsh_dhruvppt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88" y="3886200"/>
            <a:ext cx="1177812" cy="1371600"/>
          </a:xfrm>
          <a:prstGeom prst="rect">
            <a:avLst/>
          </a:prstGeom>
        </p:spPr>
      </p:pic>
      <p:sp>
        <p:nvSpPr>
          <p:cNvPr id="13" name="Subtitle 3"/>
          <p:cNvSpPr>
            <a:spLocks noGrp="1"/>
          </p:cNvSpPr>
          <p:nvPr>
            <p:ph type="subTitle" idx="1"/>
          </p:nvPr>
        </p:nvSpPr>
        <p:spPr>
          <a:xfrm>
            <a:off x="0" y="2743200"/>
            <a:ext cx="9144000" cy="1752600"/>
          </a:xfrm>
        </p:spPr>
        <p:txBody>
          <a:bodyPr/>
          <a:lstStyle/>
          <a:p>
            <a:r>
              <a:rPr lang="en-US" dirty="0" smtClean="0"/>
              <a:t>Dhruv Batra </a:t>
            </a:r>
          </a:p>
          <a:p>
            <a:r>
              <a:rPr lang="en-US" dirty="0" smtClean="0"/>
              <a:t>Virginia Tech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4629" y="3657600"/>
            <a:ext cx="1215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Adarsh</a:t>
            </a:r>
            <a:r>
              <a:rPr lang="en-US" dirty="0" smtClean="0"/>
              <a:t> Prasad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87478" y="3657600"/>
            <a:ext cx="13225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Stefanie </a:t>
            </a:r>
            <a:r>
              <a:rPr lang="en-US" dirty="0" err="1" smtClean="0"/>
              <a:t>Jegelka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86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= Score + Diversity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5" name="Picture 21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00" y="1752600"/>
            <a:ext cx="901700" cy="393700"/>
          </a:xfrm>
          <a:prstGeom prst="rect">
            <a:avLst/>
          </a:prstGeom>
        </p:spPr>
      </p:pic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6800" y="1687540"/>
            <a:ext cx="635000" cy="292100"/>
          </a:xfrm>
          <a:prstGeom prst="rect">
            <a:avLst/>
          </a:prstGeom>
        </p:spPr>
      </p:pic>
      <p:pic>
        <p:nvPicPr>
          <p:cNvPr id="217" name="Picture 216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4399" y="1676400"/>
            <a:ext cx="1193801" cy="292100"/>
          </a:xfrm>
          <a:prstGeom prst="rect">
            <a:avLst/>
          </a:prstGeom>
        </p:spPr>
      </p:pic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3300" y="1627160"/>
            <a:ext cx="1079500" cy="647700"/>
          </a:xfrm>
          <a:prstGeom prst="rect">
            <a:avLst/>
          </a:prstGeom>
        </p:spPr>
      </p:pic>
      <p:pic>
        <p:nvPicPr>
          <p:cNvPr id="132" name="Picture 131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1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(Modular) Score + (</a:t>
            </a:r>
            <a:r>
              <a:rPr lang="en-US" dirty="0" err="1" smtClean="0"/>
              <a:t>Submodular</a:t>
            </a:r>
            <a:r>
              <a:rPr lang="en-US" dirty="0" smtClean="0"/>
              <a:t>) Diversity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5" name="Picture 214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500" y="1752600"/>
            <a:ext cx="901700" cy="393700"/>
          </a:xfrm>
          <a:prstGeom prst="rect">
            <a:avLst/>
          </a:prstGeom>
        </p:spPr>
      </p:pic>
      <p:pic>
        <p:nvPicPr>
          <p:cNvPr id="217" name="Picture 21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399" y="1676400"/>
            <a:ext cx="1193801" cy="292100"/>
          </a:xfrm>
          <a:prstGeom prst="rect">
            <a:avLst/>
          </a:prstGeom>
        </p:spPr>
      </p:pic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73300" y="1627160"/>
            <a:ext cx="1079500" cy="647700"/>
          </a:xfrm>
          <a:prstGeom prst="rect">
            <a:avLst/>
          </a:prstGeom>
        </p:spPr>
      </p:pic>
      <p:pic>
        <p:nvPicPr>
          <p:cNvPr id="132" name="Picture 13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66800" y="2828854"/>
            <a:ext cx="1819346" cy="1819346"/>
            <a:chOff x="1066800" y="2828854"/>
            <a:chExt cx="1819346" cy="1819346"/>
          </a:xfrm>
        </p:grpSpPr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1066800" y="2828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4" name="Straight Arrow Connector 73"/>
            <p:cNvCxnSpPr>
              <a:endCxn id="73" idx="1"/>
            </p:cNvCxnSpPr>
            <p:nvPr/>
          </p:nvCxnSpPr>
          <p:spPr>
            <a:xfrm rot="10800000">
              <a:off x="1333238" y="3095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 rot="2603864">
              <a:off x="1147549" y="3395898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14600" y="2819400"/>
            <a:ext cx="1819346" cy="1819346"/>
            <a:chOff x="2514600" y="2819400"/>
            <a:chExt cx="1819346" cy="1819346"/>
          </a:xfrm>
        </p:grpSpPr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2514600" y="2819400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81" name="Straight Arrow Connector 80"/>
            <p:cNvCxnSpPr>
              <a:endCxn id="80" idx="1"/>
            </p:cNvCxnSpPr>
            <p:nvPr/>
          </p:nvCxnSpPr>
          <p:spPr>
            <a:xfrm rot="10800000">
              <a:off x="2781038" y="3085838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 rot="2603864">
              <a:off x="2602225" y="3395898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</a:t>
              </a:r>
              <a:r>
                <a:rPr lang="en-US" dirty="0">
                  <a:solidFill>
                    <a:srgbClr val="FFFFFF"/>
                  </a:solidFill>
                </a:rPr>
                <a:t> r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657654" y="5114854"/>
            <a:ext cx="1819346" cy="1819346"/>
            <a:chOff x="4657654" y="5114854"/>
            <a:chExt cx="1819346" cy="1819346"/>
          </a:xfrm>
        </p:grpSpPr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57654" y="5114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85" name="Straight Arrow Connector 84"/>
            <p:cNvCxnSpPr>
              <a:endCxn id="84" idx="1"/>
            </p:cNvCxnSpPr>
            <p:nvPr/>
          </p:nvCxnSpPr>
          <p:spPr>
            <a:xfrm rot="10800000">
              <a:off x="4924092" y="5381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 rot="2603864">
              <a:off x="4745279" y="5691352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105454" y="5114854"/>
            <a:ext cx="1819346" cy="1819346"/>
            <a:chOff x="6105454" y="5114854"/>
            <a:chExt cx="1819346" cy="1819346"/>
          </a:xfrm>
        </p:grpSpPr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6105454" y="5114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93" name="Straight Arrow Connector 92"/>
            <p:cNvCxnSpPr>
              <a:endCxn id="90" idx="1"/>
            </p:cNvCxnSpPr>
            <p:nvPr/>
          </p:nvCxnSpPr>
          <p:spPr>
            <a:xfrm rot="10800000">
              <a:off x="6371892" y="5381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 rot="2603864">
              <a:off x="6193079" y="5691352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4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" name="Group 553"/>
          <p:cNvGrpSpPr/>
          <p:nvPr/>
        </p:nvGrpSpPr>
        <p:grpSpPr>
          <a:xfrm>
            <a:off x="1143000" y="2971800"/>
            <a:ext cx="7188200" cy="3886200"/>
            <a:chOff x="1143000" y="2971800"/>
            <a:chExt cx="7188200" cy="3886200"/>
          </a:xfrm>
        </p:grpSpPr>
        <p:sp>
          <p:nvSpPr>
            <p:cNvPr id="555" name="Rounded Rectangle 554"/>
            <p:cNvSpPr/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6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620" name="Picture 619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621" name="Oval 620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57" name="Oval 556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8" name="Oval 557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9" name="Oval 558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0" name="Oval 559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1" name="Oval 560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2" name="Oval 561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3" name="Oval 562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4" name="Oval 563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5" name="Oval 564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6" name="Oval 565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7" name="Oval 566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8" name="Oval 567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9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609" name="Oval 608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0" name="Oval 609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1" name="Oval 610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2" name="Oval 611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3" name="Oval 612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4" name="Oval 613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5" name="Oval 614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6" name="Oval 615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7" name="Oval 616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8" name="Oval 617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9" name="Oval 618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0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598" name="Oval 597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Oval 598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Oval 599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Oval 600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Oval 601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3" name="Oval 602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4" name="Oval 603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Oval 604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6" name="Oval 605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7" name="Oval 606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8" name="Oval 607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1" name="Group 570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596" name="Picture 595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597" name="Oval 596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2" name="Group 114"/>
            <p:cNvGrpSpPr/>
            <p:nvPr/>
          </p:nvGrpSpPr>
          <p:grpSpPr>
            <a:xfrm>
              <a:off x="1411314" y="5636496"/>
              <a:ext cx="3803238" cy="821804"/>
              <a:chOff x="1411314" y="5636496"/>
              <a:chExt cx="3803238" cy="821804"/>
            </a:xfrm>
          </p:grpSpPr>
          <p:sp>
            <p:nvSpPr>
              <p:cNvPr id="582" name="Oval 581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3" name="Oval 582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4" name="Oval 583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5" name="Oval 584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Oval 585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Oval 586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Oval 587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Oval 588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Oval 589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Oval 590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Oval 591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Oval 592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Oval 593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Oval 594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73" name="Picture 57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6477000"/>
              <a:ext cx="330200" cy="381000"/>
            </a:xfrm>
            <a:prstGeom prst="rect">
              <a:avLst/>
            </a:prstGeom>
          </p:spPr>
        </p:pic>
        <p:sp>
          <p:nvSpPr>
            <p:cNvPr id="574" name="Oval 573"/>
            <p:cNvSpPr/>
            <p:nvPr/>
          </p:nvSpPr>
          <p:spPr>
            <a:xfrm>
              <a:off x="5562600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5" name="Oval 574"/>
            <p:cNvSpPr/>
            <p:nvPr/>
          </p:nvSpPr>
          <p:spPr>
            <a:xfrm>
              <a:off x="6175382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6" name="Oval 575"/>
            <p:cNvSpPr/>
            <p:nvPr/>
          </p:nvSpPr>
          <p:spPr>
            <a:xfrm>
              <a:off x="6761457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7" name="Oval 576"/>
            <p:cNvSpPr/>
            <p:nvPr/>
          </p:nvSpPr>
          <p:spPr>
            <a:xfrm>
              <a:off x="7350476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8" name="Oval 577"/>
            <p:cNvSpPr/>
            <p:nvPr/>
          </p:nvSpPr>
          <p:spPr>
            <a:xfrm>
              <a:off x="5562600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9" name="Oval 578"/>
            <p:cNvSpPr/>
            <p:nvPr/>
          </p:nvSpPr>
          <p:spPr>
            <a:xfrm>
              <a:off x="6175382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0" name="Oval 579"/>
            <p:cNvSpPr/>
            <p:nvPr/>
          </p:nvSpPr>
          <p:spPr>
            <a:xfrm>
              <a:off x="6761457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1" name="Oval 580"/>
            <p:cNvSpPr/>
            <p:nvPr/>
          </p:nvSpPr>
          <p:spPr>
            <a:xfrm>
              <a:off x="7350476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in a slide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43000" y="2971800"/>
            <a:ext cx="7188200" cy="3886200"/>
            <a:chOff x="1143000" y="2971800"/>
            <a:chExt cx="7188200" cy="3886200"/>
          </a:xfrm>
        </p:grpSpPr>
        <p:sp>
          <p:nvSpPr>
            <p:cNvPr id="57" name="Rounded Rectangle 56"/>
            <p:cNvSpPr/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58" name="Picture 57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75" name="Oval 74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6" name="Oval 75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104" name="Oval 103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Oval 119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Oval 121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123" name="Oval 122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Oval 125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Oval 126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Oval 127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Oval 128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154" name="Picture 153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157" name="Oval 156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114"/>
            <p:cNvGrpSpPr/>
            <p:nvPr/>
          </p:nvGrpSpPr>
          <p:grpSpPr>
            <a:xfrm>
              <a:off x="1411314" y="5449954"/>
              <a:ext cx="6189951" cy="1016773"/>
              <a:chOff x="1411314" y="5449954"/>
              <a:chExt cx="6189951" cy="1016773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5" name="Picture 154" descr="fig1_sol13.png"/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5278" y="5449954"/>
                <a:ext cx="1186235" cy="1016773"/>
              </a:xfrm>
              <a:prstGeom prst="rect">
                <a:avLst/>
              </a:prstGeom>
            </p:spPr>
          </p:pic>
          <p:pic>
            <p:nvPicPr>
              <p:cNvPr id="156" name="Picture 155" descr="fig1_sol15.png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5030" y="5449954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158" name="Oval 157"/>
              <p:cNvSpPr/>
              <p:nvPr/>
            </p:nvSpPr>
            <p:spPr>
              <a:xfrm>
                <a:off x="5437643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/>
              <p:cNvSpPr/>
              <p:nvPr/>
            </p:nvSpPr>
            <p:spPr>
              <a:xfrm>
                <a:off x="6881051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2" name="Picture 131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6477000"/>
              <a:ext cx="330200" cy="381000"/>
            </a:xfrm>
            <a:prstGeom prst="rect">
              <a:avLst/>
            </a:prstGeom>
          </p:spPr>
        </p:pic>
      </p:grpSp>
      <p:grpSp>
        <p:nvGrpSpPr>
          <p:cNvPr id="294" name="Group 293"/>
          <p:cNvGrpSpPr>
            <a:grpSpLocks noChangeAspect="1"/>
          </p:cNvGrpSpPr>
          <p:nvPr/>
        </p:nvGrpSpPr>
        <p:grpSpPr>
          <a:xfrm>
            <a:off x="0" y="4038600"/>
            <a:ext cx="5074024" cy="2743200"/>
            <a:chOff x="1143000" y="2971800"/>
            <a:chExt cx="7188200" cy="3886200"/>
          </a:xfrm>
        </p:grpSpPr>
        <p:sp>
          <p:nvSpPr>
            <p:cNvPr id="295" name="Rounded Rectangle 294"/>
            <p:cNvSpPr>
              <a:spLocks noChangeAspect="1"/>
            </p:cNvSpPr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6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356" name="Picture 355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57" name="Oval 356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Oval 296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345" name="Oval 344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334" name="Oval 333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1" name="Group 310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332" name="Picture 331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33" name="Oval 332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2" name="Group 114"/>
            <p:cNvGrpSpPr/>
            <p:nvPr/>
          </p:nvGrpSpPr>
          <p:grpSpPr>
            <a:xfrm>
              <a:off x="1411314" y="5449954"/>
              <a:ext cx="6189951" cy="1016773"/>
              <a:chOff x="1411314" y="5449954"/>
              <a:chExt cx="6189951" cy="1016773"/>
            </a:xfrm>
          </p:grpSpPr>
          <p:sp>
            <p:nvSpPr>
              <p:cNvPr id="314" name="Oval 313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8" name="Picture 327" descr="fig1_sol13.png"/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5278" y="5449954"/>
                <a:ext cx="1186235" cy="1016773"/>
              </a:xfrm>
              <a:prstGeom prst="rect">
                <a:avLst/>
              </a:prstGeom>
            </p:spPr>
          </p:pic>
          <p:pic>
            <p:nvPicPr>
              <p:cNvPr id="329" name="Picture 328" descr="fig1_sol15.png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5030" y="5449954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30" name="Oval 329"/>
              <p:cNvSpPr/>
              <p:nvPr/>
            </p:nvSpPr>
            <p:spPr>
              <a:xfrm>
                <a:off x="5437643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6881051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3" name="Picture 312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6477000"/>
              <a:ext cx="330200" cy="381000"/>
            </a:xfrm>
            <a:prstGeom prst="rect">
              <a:avLst/>
            </a:prstGeom>
          </p:spPr>
        </p:pic>
      </p:grpSp>
      <p:grpSp>
        <p:nvGrpSpPr>
          <p:cNvPr id="422" name="Group 421"/>
          <p:cNvGrpSpPr>
            <a:grpSpLocks noChangeAspect="1"/>
          </p:cNvGrpSpPr>
          <p:nvPr/>
        </p:nvGrpSpPr>
        <p:grpSpPr>
          <a:xfrm>
            <a:off x="0" y="914400"/>
            <a:ext cx="4765100" cy="2717303"/>
            <a:chOff x="1143000" y="2971800"/>
            <a:chExt cx="6750558" cy="3849512"/>
          </a:xfrm>
        </p:grpSpPr>
        <p:sp>
          <p:nvSpPr>
            <p:cNvPr id="423" name="Rounded Rectangle 422"/>
            <p:cNvSpPr/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24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488" name="Picture 487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489" name="Oval 488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5" name="Oval 424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6" name="Oval 425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7" name="Oval 426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8" name="Oval 427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9" name="Oval 428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0" name="Oval 429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1" name="Oval 430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2" name="Oval 431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3" name="Oval 432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4" name="Oval 433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5" name="Oval 434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7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477" name="Oval 476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Oval 486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8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466" name="Oval 465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Oval 473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Oval 474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Oval 475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9" name="Group 438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464" name="Picture 463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465" name="Oval 464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0" name="Group 114"/>
            <p:cNvGrpSpPr/>
            <p:nvPr/>
          </p:nvGrpSpPr>
          <p:grpSpPr>
            <a:xfrm>
              <a:off x="1411314" y="5636496"/>
              <a:ext cx="3803238" cy="821804"/>
              <a:chOff x="1411314" y="5636496"/>
              <a:chExt cx="3803238" cy="821804"/>
            </a:xfrm>
          </p:grpSpPr>
          <p:sp>
            <p:nvSpPr>
              <p:cNvPr id="450" name="Oval 449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Oval 450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Oval 451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Oval 452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Oval 453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Oval 454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Oval 455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Oval 456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Oval 457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9" name="Oval 458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0" name="Oval 459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2" name="Oval 441"/>
            <p:cNvSpPr/>
            <p:nvPr/>
          </p:nvSpPr>
          <p:spPr>
            <a:xfrm>
              <a:off x="5562600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6175382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6761457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7350476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5562600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7" name="Oval 446"/>
            <p:cNvSpPr/>
            <p:nvPr/>
          </p:nvSpPr>
          <p:spPr>
            <a:xfrm>
              <a:off x="6175382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8" name="Oval 447"/>
            <p:cNvSpPr/>
            <p:nvPr/>
          </p:nvSpPr>
          <p:spPr>
            <a:xfrm>
              <a:off x="6761457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9" name="Oval 448"/>
            <p:cNvSpPr/>
            <p:nvPr/>
          </p:nvSpPr>
          <p:spPr>
            <a:xfrm>
              <a:off x="7350476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9" name="Picture 26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244600"/>
            <a:ext cx="1701800" cy="355600"/>
          </a:xfrm>
          <a:prstGeom prst="rect">
            <a:avLst/>
          </a:prstGeom>
        </p:spPr>
      </p:pic>
      <p:pic>
        <p:nvPicPr>
          <p:cNvPr id="270" name="Picture 26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5588000"/>
            <a:ext cx="26416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6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25782 0.0673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9" y="33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L -0.26806 -0.3944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03" y="-1972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5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in a slide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grpSp>
        <p:nvGrpSpPr>
          <p:cNvPr id="294" name="Group 293"/>
          <p:cNvGrpSpPr>
            <a:grpSpLocks noChangeAspect="1"/>
          </p:cNvGrpSpPr>
          <p:nvPr/>
        </p:nvGrpSpPr>
        <p:grpSpPr>
          <a:xfrm>
            <a:off x="0" y="4038600"/>
            <a:ext cx="5074024" cy="2743200"/>
            <a:chOff x="1143000" y="2971800"/>
            <a:chExt cx="7188200" cy="3886200"/>
          </a:xfrm>
        </p:grpSpPr>
        <p:sp>
          <p:nvSpPr>
            <p:cNvPr id="295" name="Rounded Rectangle 294"/>
            <p:cNvSpPr>
              <a:spLocks noChangeAspect="1"/>
            </p:cNvSpPr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6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356" name="Picture 355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57" name="Oval 356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7" name="Oval 296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Oval 297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9" name="Oval 298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0" name="Oval 299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1" name="Oval 300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2" name="Oval 301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3" name="Oval 302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4" name="Oval 303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5" name="Oval 304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9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345" name="Oval 344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6" name="Oval 345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7" name="Oval 346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8" name="Oval 347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9" name="Oval 348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0" name="Oval 349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1" name="Oval 350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2" name="Oval 351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3" name="Oval 352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4" name="Oval 353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5" name="Oval 354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0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334" name="Oval 333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5" name="Oval 334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6" name="Oval 335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" name="Oval 336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8" name="Oval 337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9" name="Oval 338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0" name="Oval 339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1" name="Oval 340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2" name="Oval 341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3" name="Oval 342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4" name="Oval 343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1" name="Group 310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332" name="Picture 331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33" name="Oval 332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2" name="Group 114"/>
            <p:cNvGrpSpPr/>
            <p:nvPr/>
          </p:nvGrpSpPr>
          <p:grpSpPr>
            <a:xfrm>
              <a:off x="1411314" y="5449954"/>
              <a:ext cx="6189951" cy="1016773"/>
              <a:chOff x="1411314" y="5449954"/>
              <a:chExt cx="6189951" cy="1016773"/>
            </a:xfrm>
          </p:grpSpPr>
          <p:sp>
            <p:nvSpPr>
              <p:cNvPr id="314" name="Oval 313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Oval 314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Oval 315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7" name="Oval 316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8" name="Oval 317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9" name="Oval 318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0" name="Oval 319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1" name="Oval 320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2" name="Oval 321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3" name="Oval 322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Oval 323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5" name="Oval 324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6" name="Oval 325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7" name="Oval 326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8" name="Picture 327" descr="fig1_sol13.png"/>
              <p:cNvPicPr>
                <a:picLocks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5278" y="5449954"/>
                <a:ext cx="1186235" cy="1016773"/>
              </a:xfrm>
              <a:prstGeom prst="rect">
                <a:avLst/>
              </a:prstGeom>
            </p:spPr>
          </p:pic>
          <p:pic>
            <p:nvPicPr>
              <p:cNvPr id="329" name="Picture 328" descr="fig1_sol15.png"/>
              <p:cNvPicPr>
                <a:picLocks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5030" y="5449954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330" name="Oval 329"/>
              <p:cNvSpPr/>
              <p:nvPr/>
            </p:nvSpPr>
            <p:spPr>
              <a:xfrm>
                <a:off x="5437643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Oval 330"/>
              <p:cNvSpPr/>
              <p:nvPr/>
            </p:nvSpPr>
            <p:spPr>
              <a:xfrm>
                <a:off x="6881051" y="584669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13" name="Picture 312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6477000"/>
              <a:ext cx="330200" cy="381000"/>
            </a:xfrm>
            <a:prstGeom prst="rect">
              <a:avLst/>
            </a:prstGeom>
          </p:spPr>
        </p:pic>
      </p:grpSp>
      <p:grpSp>
        <p:nvGrpSpPr>
          <p:cNvPr id="432" name="Group 431"/>
          <p:cNvGrpSpPr>
            <a:grpSpLocks noChangeAspect="1"/>
          </p:cNvGrpSpPr>
          <p:nvPr/>
        </p:nvGrpSpPr>
        <p:grpSpPr>
          <a:xfrm>
            <a:off x="0" y="914400"/>
            <a:ext cx="4765100" cy="2717303"/>
            <a:chOff x="1143000" y="2971800"/>
            <a:chExt cx="6750558" cy="3849512"/>
          </a:xfrm>
        </p:grpSpPr>
        <p:sp>
          <p:nvSpPr>
            <p:cNvPr id="433" name="Rounded Rectangle 432"/>
            <p:cNvSpPr/>
            <p:nvPr/>
          </p:nvSpPr>
          <p:spPr>
            <a:xfrm>
              <a:off x="1143000" y="2971800"/>
              <a:ext cx="6750558" cy="3849512"/>
            </a:xfrm>
            <a:prstGeom prst="roundRect">
              <a:avLst>
                <a:gd name="adj" fmla="val 8293"/>
              </a:avLst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4" name="Group 5"/>
            <p:cNvGrpSpPr/>
            <p:nvPr/>
          </p:nvGrpSpPr>
          <p:grpSpPr>
            <a:xfrm>
              <a:off x="1411314" y="3218872"/>
              <a:ext cx="1186235" cy="1016773"/>
              <a:chOff x="1411314" y="3218872"/>
              <a:chExt cx="1186235" cy="1016773"/>
            </a:xfrm>
          </p:grpSpPr>
          <p:pic>
            <p:nvPicPr>
              <p:cNvPr id="498" name="Picture 497" descr="fig1_sol 1.png"/>
              <p:cNvPicPr>
                <a:picLocks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11314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499" name="Oval 498"/>
              <p:cNvSpPr/>
              <p:nvPr/>
            </p:nvSpPr>
            <p:spPr>
              <a:xfrm>
                <a:off x="1856171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5" name="Oval 434"/>
            <p:cNvSpPr/>
            <p:nvPr/>
          </p:nvSpPr>
          <p:spPr>
            <a:xfrm>
              <a:off x="4357219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6" name="Oval 435"/>
            <p:cNvSpPr/>
            <p:nvPr/>
          </p:nvSpPr>
          <p:spPr>
            <a:xfrm>
              <a:off x="4946237" y="331999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7" name="Oval 436"/>
            <p:cNvSpPr/>
            <p:nvPr/>
          </p:nvSpPr>
          <p:spPr>
            <a:xfrm>
              <a:off x="5532312" y="331742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Oval 437"/>
            <p:cNvSpPr/>
            <p:nvPr/>
          </p:nvSpPr>
          <p:spPr>
            <a:xfrm>
              <a:off x="6157857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9" name="Oval 438"/>
            <p:cNvSpPr/>
            <p:nvPr/>
          </p:nvSpPr>
          <p:spPr>
            <a:xfrm>
              <a:off x="6743932" y="332584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0" name="Oval 439"/>
            <p:cNvSpPr/>
            <p:nvPr/>
          </p:nvSpPr>
          <p:spPr>
            <a:xfrm>
              <a:off x="7332950" y="332842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1" name="Oval 440"/>
            <p:cNvSpPr/>
            <p:nvPr/>
          </p:nvSpPr>
          <p:spPr>
            <a:xfrm>
              <a:off x="4357219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2" name="Oval 441"/>
            <p:cNvSpPr/>
            <p:nvPr/>
          </p:nvSpPr>
          <p:spPr>
            <a:xfrm>
              <a:off x="4946237" y="388503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3" name="Oval 442"/>
            <p:cNvSpPr/>
            <p:nvPr/>
          </p:nvSpPr>
          <p:spPr>
            <a:xfrm>
              <a:off x="5532312" y="388246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4" name="Oval 443"/>
            <p:cNvSpPr/>
            <p:nvPr/>
          </p:nvSpPr>
          <p:spPr>
            <a:xfrm>
              <a:off x="6157857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5" name="Oval 444"/>
            <p:cNvSpPr/>
            <p:nvPr/>
          </p:nvSpPr>
          <p:spPr>
            <a:xfrm>
              <a:off x="6743932" y="389088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6" name="Oval 445"/>
            <p:cNvSpPr/>
            <p:nvPr/>
          </p:nvSpPr>
          <p:spPr>
            <a:xfrm>
              <a:off x="7332950" y="389345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7" name="Group 112"/>
            <p:cNvGrpSpPr/>
            <p:nvPr/>
          </p:nvGrpSpPr>
          <p:grpSpPr>
            <a:xfrm>
              <a:off x="1411314" y="4470574"/>
              <a:ext cx="6189951" cy="265192"/>
              <a:chOff x="1411314" y="4470574"/>
              <a:chExt cx="6189951" cy="265192"/>
            </a:xfrm>
          </p:grpSpPr>
          <p:sp>
            <p:nvSpPr>
              <p:cNvPr id="487" name="Oval 486"/>
              <p:cNvSpPr/>
              <p:nvPr/>
            </p:nvSpPr>
            <p:spPr>
              <a:xfrm>
                <a:off x="1411314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Oval 487"/>
              <p:cNvSpPr/>
              <p:nvPr/>
            </p:nvSpPr>
            <p:spPr>
              <a:xfrm>
                <a:off x="1997389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Oval 488"/>
              <p:cNvSpPr/>
              <p:nvPr/>
            </p:nvSpPr>
            <p:spPr>
              <a:xfrm>
                <a:off x="2586408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Oval 489"/>
              <p:cNvSpPr/>
              <p:nvPr/>
            </p:nvSpPr>
            <p:spPr>
              <a:xfrm>
                <a:off x="3172483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Oval 490"/>
              <p:cNvSpPr/>
              <p:nvPr/>
            </p:nvSpPr>
            <p:spPr>
              <a:xfrm>
                <a:off x="3785265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2" name="Oval 491"/>
              <p:cNvSpPr/>
              <p:nvPr/>
            </p:nvSpPr>
            <p:spPr>
              <a:xfrm>
                <a:off x="4371340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3" name="Oval 492"/>
              <p:cNvSpPr/>
              <p:nvPr/>
            </p:nvSpPr>
            <p:spPr>
              <a:xfrm>
                <a:off x="4960359" y="447314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Oval 493"/>
              <p:cNvSpPr/>
              <p:nvPr/>
            </p:nvSpPr>
            <p:spPr>
              <a:xfrm>
                <a:off x="5546434" y="447057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Oval 494"/>
              <p:cNvSpPr/>
              <p:nvPr/>
            </p:nvSpPr>
            <p:spPr>
              <a:xfrm>
                <a:off x="6171979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Oval 495"/>
              <p:cNvSpPr/>
              <p:nvPr/>
            </p:nvSpPr>
            <p:spPr>
              <a:xfrm>
                <a:off x="6758054" y="447900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Oval 496"/>
              <p:cNvSpPr/>
              <p:nvPr/>
            </p:nvSpPr>
            <p:spPr>
              <a:xfrm>
                <a:off x="7347072" y="4481573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8" name="Group 113"/>
            <p:cNvGrpSpPr/>
            <p:nvPr/>
          </p:nvGrpSpPr>
          <p:grpSpPr>
            <a:xfrm>
              <a:off x="1411314" y="5035612"/>
              <a:ext cx="6189951" cy="265192"/>
              <a:chOff x="1411314" y="5035612"/>
              <a:chExt cx="6189951" cy="265192"/>
            </a:xfrm>
          </p:grpSpPr>
          <p:sp>
            <p:nvSpPr>
              <p:cNvPr id="476" name="Oval 475"/>
              <p:cNvSpPr/>
              <p:nvPr/>
            </p:nvSpPr>
            <p:spPr>
              <a:xfrm>
                <a:off x="1411314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Oval 476"/>
              <p:cNvSpPr/>
              <p:nvPr/>
            </p:nvSpPr>
            <p:spPr>
              <a:xfrm>
                <a:off x="1997389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Oval 477"/>
              <p:cNvSpPr/>
              <p:nvPr/>
            </p:nvSpPr>
            <p:spPr>
              <a:xfrm>
                <a:off x="2586408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Oval 478"/>
              <p:cNvSpPr/>
              <p:nvPr/>
            </p:nvSpPr>
            <p:spPr>
              <a:xfrm>
                <a:off x="3172483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Oval 479"/>
              <p:cNvSpPr/>
              <p:nvPr/>
            </p:nvSpPr>
            <p:spPr>
              <a:xfrm>
                <a:off x="3785265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1" name="Oval 480"/>
              <p:cNvSpPr/>
              <p:nvPr/>
            </p:nvSpPr>
            <p:spPr>
              <a:xfrm>
                <a:off x="4371340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2" name="Oval 481"/>
              <p:cNvSpPr/>
              <p:nvPr/>
            </p:nvSpPr>
            <p:spPr>
              <a:xfrm>
                <a:off x="4960359" y="503818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Oval 482"/>
              <p:cNvSpPr/>
              <p:nvPr/>
            </p:nvSpPr>
            <p:spPr>
              <a:xfrm>
                <a:off x="5546434" y="5035612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Oval 483"/>
              <p:cNvSpPr/>
              <p:nvPr/>
            </p:nvSpPr>
            <p:spPr>
              <a:xfrm>
                <a:off x="6171979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Oval 484"/>
              <p:cNvSpPr/>
              <p:nvPr/>
            </p:nvSpPr>
            <p:spPr>
              <a:xfrm>
                <a:off x="6758054" y="504403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Oval 485"/>
              <p:cNvSpPr/>
              <p:nvPr/>
            </p:nvSpPr>
            <p:spPr>
              <a:xfrm>
                <a:off x="7347072" y="5046611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9" name="Group 448"/>
            <p:cNvGrpSpPr/>
            <p:nvPr/>
          </p:nvGrpSpPr>
          <p:grpSpPr>
            <a:xfrm>
              <a:off x="2853223" y="3218872"/>
              <a:ext cx="1186235" cy="1016773"/>
              <a:chOff x="2853223" y="3218872"/>
              <a:chExt cx="1186235" cy="1016773"/>
            </a:xfrm>
          </p:grpSpPr>
          <p:pic>
            <p:nvPicPr>
              <p:cNvPr id="474" name="Picture 473" descr="fig1_sol 3.png"/>
              <p:cNvPicPr>
                <a:picLocks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53223" y="3218872"/>
                <a:ext cx="1186235" cy="1016773"/>
              </a:xfrm>
              <a:prstGeom prst="rect">
                <a:avLst/>
              </a:prstGeom>
            </p:spPr>
          </p:pic>
          <p:sp>
            <p:nvSpPr>
              <p:cNvPr id="475" name="Oval 474"/>
              <p:cNvSpPr/>
              <p:nvPr/>
            </p:nvSpPr>
            <p:spPr>
              <a:xfrm>
                <a:off x="3299579" y="358261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0" name="Group 114"/>
            <p:cNvGrpSpPr/>
            <p:nvPr/>
          </p:nvGrpSpPr>
          <p:grpSpPr>
            <a:xfrm>
              <a:off x="1411314" y="5636496"/>
              <a:ext cx="3803238" cy="821804"/>
              <a:chOff x="1411314" y="5636496"/>
              <a:chExt cx="3803238" cy="821804"/>
            </a:xfrm>
          </p:grpSpPr>
          <p:sp>
            <p:nvSpPr>
              <p:cNvPr id="460" name="Oval 459"/>
              <p:cNvSpPr/>
              <p:nvPr/>
            </p:nvSpPr>
            <p:spPr>
              <a:xfrm>
                <a:off x="1411314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1" name="Oval 460"/>
              <p:cNvSpPr/>
              <p:nvPr/>
            </p:nvSpPr>
            <p:spPr>
              <a:xfrm>
                <a:off x="1997389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2" name="Oval 461"/>
              <p:cNvSpPr/>
              <p:nvPr/>
            </p:nvSpPr>
            <p:spPr>
              <a:xfrm>
                <a:off x="2586408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3" name="Oval 462"/>
              <p:cNvSpPr/>
              <p:nvPr/>
            </p:nvSpPr>
            <p:spPr>
              <a:xfrm>
                <a:off x="3172483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Oval 463"/>
              <p:cNvSpPr/>
              <p:nvPr/>
            </p:nvSpPr>
            <p:spPr>
              <a:xfrm>
                <a:off x="3785265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Oval 464"/>
              <p:cNvSpPr/>
              <p:nvPr/>
            </p:nvSpPr>
            <p:spPr>
              <a:xfrm>
                <a:off x="4371340" y="5636496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Oval 465"/>
              <p:cNvSpPr/>
              <p:nvPr/>
            </p:nvSpPr>
            <p:spPr>
              <a:xfrm>
                <a:off x="4960359" y="5639069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Oval 466"/>
              <p:cNvSpPr/>
              <p:nvPr/>
            </p:nvSpPr>
            <p:spPr>
              <a:xfrm>
                <a:off x="1411314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Oval 467"/>
              <p:cNvSpPr/>
              <p:nvPr/>
            </p:nvSpPr>
            <p:spPr>
              <a:xfrm>
                <a:off x="1997389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Oval 468"/>
              <p:cNvSpPr/>
              <p:nvPr/>
            </p:nvSpPr>
            <p:spPr>
              <a:xfrm>
                <a:off x="2586408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0" name="Oval 469"/>
              <p:cNvSpPr/>
              <p:nvPr/>
            </p:nvSpPr>
            <p:spPr>
              <a:xfrm>
                <a:off x="3172483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1" name="Oval 470"/>
              <p:cNvSpPr/>
              <p:nvPr/>
            </p:nvSpPr>
            <p:spPr>
              <a:xfrm>
                <a:off x="3785265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Oval 471"/>
              <p:cNvSpPr/>
              <p:nvPr/>
            </p:nvSpPr>
            <p:spPr>
              <a:xfrm>
                <a:off x="4371340" y="6201534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Oval 472"/>
              <p:cNvSpPr/>
              <p:nvPr/>
            </p:nvSpPr>
            <p:spPr>
              <a:xfrm>
                <a:off x="4960359" y="6204107"/>
                <a:ext cx="254193" cy="25419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2" name="Oval 451"/>
            <p:cNvSpPr/>
            <p:nvPr/>
          </p:nvSpPr>
          <p:spPr>
            <a:xfrm>
              <a:off x="5562600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3" name="Oval 452"/>
            <p:cNvSpPr/>
            <p:nvPr/>
          </p:nvSpPr>
          <p:spPr>
            <a:xfrm>
              <a:off x="6175382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4" name="Oval 453"/>
            <p:cNvSpPr/>
            <p:nvPr/>
          </p:nvSpPr>
          <p:spPr>
            <a:xfrm>
              <a:off x="6761457" y="5638800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5" name="Oval 454"/>
            <p:cNvSpPr/>
            <p:nvPr/>
          </p:nvSpPr>
          <p:spPr>
            <a:xfrm>
              <a:off x="7350476" y="56413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6" name="Oval 455"/>
            <p:cNvSpPr/>
            <p:nvPr/>
          </p:nvSpPr>
          <p:spPr>
            <a:xfrm>
              <a:off x="5562600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7" name="Oval 456"/>
            <p:cNvSpPr/>
            <p:nvPr/>
          </p:nvSpPr>
          <p:spPr>
            <a:xfrm>
              <a:off x="6175382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Oval 457"/>
            <p:cNvSpPr/>
            <p:nvPr/>
          </p:nvSpPr>
          <p:spPr>
            <a:xfrm>
              <a:off x="6761457" y="6203838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9" name="Oval 458"/>
            <p:cNvSpPr/>
            <p:nvPr/>
          </p:nvSpPr>
          <p:spPr>
            <a:xfrm>
              <a:off x="7350476" y="62064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1" name="Oval 500"/>
          <p:cNvSpPr>
            <a:spLocks noChangeAspect="1"/>
          </p:cNvSpPr>
          <p:nvPr/>
        </p:nvSpPr>
        <p:spPr>
          <a:xfrm>
            <a:off x="-228600" y="685800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5" name="Oval 504"/>
          <p:cNvSpPr>
            <a:spLocks noChangeAspect="1"/>
          </p:cNvSpPr>
          <p:nvPr/>
        </p:nvSpPr>
        <p:spPr>
          <a:xfrm>
            <a:off x="838200" y="685800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09" name="Oval 508"/>
          <p:cNvSpPr>
            <a:spLocks noChangeAspect="1"/>
          </p:cNvSpPr>
          <p:nvPr/>
        </p:nvSpPr>
        <p:spPr>
          <a:xfrm>
            <a:off x="-228600" y="3810000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3" name="Oval 512"/>
          <p:cNvSpPr>
            <a:spLocks noChangeAspect="1"/>
          </p:cNvSpPr>
          <p:nvPr/>
        </p:nvSpPr>
        <p:spPr>
          <a:xfrm>
            <a:off x="838200" y="3810000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18" name="Oval 517"/>
          <p:cNvSpPr>
            <a:spLocks noChangeAspect="1"/>
          </p:cNvSpPr>
          <p:nvPr/>
        </p:nvSpPr>
        <p:spPr>
          <a:xfrm>
            <a:off x="2318780" y="5388488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22" name="Oval 521"/>
          <p:cNvSpPr>
            <a:spLocks noChangeAspect="1"/>
          </p:cNvSpPr>
          <p:nvPr/>
        </p:nvSpPr>
        <p:spPr>
          <a:xfrm>
            <a:off x="3352800" y="5410200"/>
            <a:ext cx="1600200" cy="1600200"/>
          </a:xfrm>
          <a:prstGeom prst="ellipse">
            <a:avLst/>
          </a:prstGeom>
          <a:solidFill>
            <a:schemeClr val="accent2">
              <a:lumMod val="75000"/>
              <a:alpha val="51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532" name="Group 531"/>
          <p:cNvGrpSpPr>
            <a:grpSpLocks/>
          </p:cNvGrpSpPr>
          <p:nvPr/>
        </p:nvGrpSpPr>
        <p:grpSpPr>
          <a:xfrm>
            <a:off x="2895600" y="1219200"/>
            <a:ext cx="1607969" cy="1600200"/>
            <a:chOff x="7543800" y="762000"/>
            <a:chExt cx="1828490" cy="1819656"/>
          </a:xfrm>
        </p:grpSpPr>
        <p:sp>
          <p:nvSpPr>
            <p:cNvPr id="533" name="Oval 532"/>
            <p:cNvSpPr>
              <a:spLocks noChangeAspect="1"/>
            </p:cNvSpPr>
            <p:nvPr/>
          </p:nvSpPr>
          <p:spPr>
            <a:xfrm>
              <a:off x="7552944" y="762000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34" name="Oval 269"/>
            <p:cNvSpPr>
              <a:spLocks noChangeArrowheads="1"/>
            </p:cNvSpPr>
            <p:nvPr/>
          </p:nvSpPr>
          <p:spPr bwMode="auto">
            <a:xfrm>
              <a:off x="7543800" y="762000"/>
              <a:ext cx="1819656" cy="181965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Freeform 14"/>
          <p:cNvSpPr/>
          <p:nvPr/>
        </p:nvSpPr>
        <p:spPr>
          <a:xfrm>
            <a:off x="2867709" y="4343400"/>
            <a:ext cx="1659658" cy="1260121"/>
          </a:xfrm>
          <a:custGeom>
            <a:avLst/>
            <a:gdLst>
              <a:gd name="connsiteX0" fmla="*/ 19727 w 1659658"/>
              <a:gd name="connsiteY0" fmla="*/ 1021228 h 1260121"/>
              <a:gd name="connsiteX1" fmla="*/ 19727 w 1659658"/>
              <a:gd name="connsiteY1" fmla="*/ 684706 h 1260121"/>
              <a:gd name="connsiteX2" fmla="*/ 193407 w 1659658"/>
              <a:gd name="connsiteY2" fmla="*/ 359039 h 1260121"/>
              <a:gd name="connsiteX3" fmla="*/ 432218 w 1659658"/>
              <a:gd name="connsiteY3" fmla="*/ 120217 h 1260121"/>
              <a:gd name="connsiteX4" fmla="*/ 822999 w 1659658"/>
              <a:gd name="connsiteY4" fmla="*/ 806 h 1260121"/>
              <a:gd name="connsiteX5" fmla="*/ 1278910 w 1659658"/>
              <a:gd name="connsiteY5" fmla="*/ 174495 h 1260121"/>
              <a:gd name="connsiteX6" fmla="*/ 1604560 w 1659658"/>
              <a:gd name="connsiteY6" fmla="*/ 608717 h 1260121"/>
              <a:gd name="connsiteX7" fmla="*/ 1604560 w 1659658"/>
              <a:gd name="connsiteY7" fmla="*/ 1086362 h 1260121"/>
              <a:gd name="connsiteX8" fmla="*/ 1061809 w 1659658"/>
              <a:gd name="connsiteY8" fmla="*/ 1097217 h 1260121"/>
              <a:gd name="connsiteX9" fmla="*/ 725304 w 1659658"/>
              <a:gd name="connsiteY9" fmla="*/ 1260051 h 1260121"/>
              <a:gd name="connsiteX10" fmla="*/ 410508 w 1659658"/>
              <a:gd name="connsiteY10" fmla="*/ 1075506 h 1260121"/>
              <a:gd name="connsiteX11" fmla="*/ 160842 w 1659658"/>
              <a:gd name="connsiteY11" fmla="*/ 1042939 h 1260121"/>
              <a:gd name="connsiteX12" fmla="*/ 19727 w 1659658"/>
              <a:gd name="connsiteY12" fmla="*/ 1021228 h 126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59658" h="1260121">
                <a:moveTo>
                  <a:pt x="19727" y="1021228"/>
                </a:moveTo>
                <a:cubicBezTo>
                  <a:pt x="-3792" y="961522"/>
                  <a:pt x="-9220" y="795071"/>
                  <a:pt x="19727" y="684706"/>
                </a:cubicBezTo>
                <a:cubicBezTo>
                  <a:pt x="48674" y="574341"/>
                  <a:pt x="124659" y="453120"/>
                  <a:pt x="193407" y="359039"/>
                </a:cubicBezTo>
                <a:cubicBezTo>
                  <a:pt x="262156" y="264957"/>
                  <a:pt x="327286" y="179922"/>
                  <a:pt x="432218" y="120217"/>
                </a:cubicBezTo>
                <a:cubicBezTo>
                  <a:pt x="537150" y="60512"/>
                  <a:pt x="681884" y="-8240"/>
                  <a:pt x="822999" y="806"/>
                </a:cubicBezTo>
                <a:cubicBezTo>
                  <a:pt x="964114" y="9852"/>
                  <a:pt x="1148650" y="73176"/>
                  <a:pt x="1278910" y="174495"/>
                </a:cubicBezTo>
                <a:cubicBezTo>
                  <a:pt x="1409170" y="275813"/>
                  <a:pt x="1550285" y="456739"/>
                  <a:pt x="1604560" y="608717"/>
                </a:cubicBezTo>
                <a:cubicBezTo>
                  <a:pt x="1658835" y="760695"/>
                  <a:pt x="1695018" y="1004945"/>
                  <a:pt x="1604560" y="1086362"/>
                </a:cubicBezTo>
                <a:cubicBezTo>
                  <a:pt x="1514102" y="1167779"/>
                  <a:pt x="1208352" y="1068269"/>
                  <a:pt x="1061809" y="1097217"/>
                </a:cubicBezTo>
                <a:cubicBezTo>
                  <a:pt x="915266" y="1126165"/>
                  <a:pt x="833854" y="1263670"/>
                  <a:pt x="725304" y="1260051"/>
                </a:cubicBezTo>
                <a:cubicBezTo>
                  <a:pt x="616754" y="1256433"/>
                  <a:pt x="504585" y="1111691"/>
                  <a:pt x="410508" y="1075506"/>
                </a:cubicBezTo>
                <a:cubicBezTo>
                  <a:pt x="316431" y="1039321"/>
                  <a:pt x="225972" y="1050176"/>
                  <a:pt x="160842" y="1042939"/>
                </a:cubicBezTo>
                <a:cubicBezTo>
                  <a:pt x="95712" y="1035702"/>
                  <a:pt x="43246" y="1080934"/>
                  <a:pt x="19727" y="1021228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40" name="Line 260"/>
          <p:cNvSpPr>
            <a:spLocks noChangeShapeType="1"/>
          </p:cNvSpPr>
          <p:nvPr/>
        </p:nvSpPr>
        <p:spPr bwMode="auto">
          <a:xfrm flipH="1" flipV="1">
            <a:off x="4495800" y="2133600"/>
            <a:ext cx="1371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1" name="Line 262"/>
          <p:cNvSpPr>
            <a:spLocks noChangeShapeType="1"/>
          </p:cNvSpPr>
          <p:nvPr/>
        </p:nvSpPr>
        <p:spPr bwMode="auto">
          <a:xfrm flipH="1">
            <a:off x="4495800" y="4572000"/>
            <a:ext cx="1371600" cy="457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244600"/>
            <a:ext cx="1701800" cy="355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5588000"/>
            <a:ext cx="2641600" cy="3556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730500"/>
            <a:ext cx="3276600" cy="3937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945" y="4102100"/>
            <a:ext cx="3314700" cy="393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0" y="3461568"/>
            <a:ext cx="2413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9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40" grpId="0" animBg="1"/>
      <p:bldP spid="5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74D3-74AB-1343-B3B3-867BD932CC82}" type="slidenum">
              <a:rPr lang="en-US"/>
              <a:pPr/>
              <a:t>24</a:t>
            </a:fld>
            <a:endParaRPr lang="en-US"/>
          </a:p>
        </p:txBody>
      </p:sp>
      <p:sp>
        <p:nvSpPr>
          <p:cNvPr id="88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Submodularity</a:t>
            </a:r>
            <a:r>
              <a:rPr lang="en-US" dirty="0" smtClean="0"/>
              <a:t> in a slide</a:t>
            </a:r>
            <a:endParaRPr lang="en-US" dirty="0"/>
          </a:p>
        </p:txBody>
      </p:sp>
      <p:pic>
        <p:nvPicPr>
          <p:cNvPr id="886787" name="Picture 3"/>
          <p:cNvPicPr>
            <a:picLocks noChangeAspect="1" noChangeArrowheads="1"/>
          </p:cNvPicPr>
          <p:nvPr/>
        </p:nvPicPr>
        <p:blipFill>
          <a:blip r:embed="rId3">
            <a:lum brigh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49530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6788" name="Group 4"/>
          <p:cNvGrpSpPr>
            <a:grpSpLocks/>
          </p:cNvGrpSpPr>
          <p:nvPr/>
        </p:nvGrpSpPr>
        <p:grpSpPr bwMode="auto">
          <a:xfrm>
            <a:off x="381000" y="1219200"/>
            <a:ext cx="4673600" cy="2286000"/>
            <a:chOff x="2480" y="1584"/>
            <a:chExt cx="2944" cy="1440"/>
          </a:xfrm>
        </p:grpSpPr>
        <p:sp>
          <p:nvSpPr>
            <p:cNvPr id="886789" name="Oval 5"/>
            <p:cNvSpPr>
              <a:spLocks noChangeArrowheads="1"/>
            </p:cNvSpPr>
            <p:nvPr/>
          </p:nvSpPr>
          <p:spPr bwMode="auto">
            <a:xfrm>
              <a:off x="2480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790" name="Oval 6"/>
            <p:cNvSpPr>
              <a:spLocks noChangeArrowheads="1"/>
            </p:cNvSpPr>
            <p:nvPr/>
          </p:nvSpPr>
          <p:spPr bwMode="auto">
            <a:xfrm>
              <a:off x="2480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791" name="Oval 7"/>
            <p:cNvSpPr>
              <a:spLocks noChangeArrowheads="1"/>
            </p:cNvSpPr>
            <p:nvPr/>
          </p:nvSpPr>
          <p:spPr bwMode="auto">
            <a:xfrm>
              <a:off x="2480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792" name="Oval 8"/>
            <p:cNvSpPr>
              <a:spLocks noChangeArrowheads="1"/>
            </p:cNvSpPr>
            <p:nvPr/>
          </p:nvSpPr>
          <p:spPr bwMode="auto">
            <a:xfrm>
              <a:off x="2480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793" name="Oval 9"/>
            <p:cNvSpPr>
              <a:spLocks noChangeArrowheads="1"/>
            </p:cNvSpPr>
            <p:nvPr/>
          </p:nvSpPr>
          <p:spPr bwMode="auto">
            <a:xfrm>
              <a:off x="2480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794" name="Oval 10"/>
            <p:cNvSpPr>
              <a:spLocks noChangeArrowheads="1"/>
            </p:cNvSpPr>
            <p:nvPr/>
          </p:nvSpPr>
          <p:spPr bwMode="auto">
            <a:xfrm>
              <a:off x="2480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795" name="Oval 11"/>
            <p:cNvSpPr>
              <a:spLocks noChangeArrowheads="1"/>
            </p:cNvSpPr>
            <p:nvPr/>
          </p:nvSpPr>
          <p:spPr bwMode="auto">
            <a:xfrm>
              <a:off x="2480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796" name="Oval 12"/>
            <p:cNvSpPr>
              <a:spLocks noChangeArrowheads="1"/>
            </p:cNvSpPr>
            <p:nvPr/>
          </p:nvSpPr>
          <p:spPr bwMode="auto">
            <a:xfrm>
              <a:off x="2480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797" name="Oval 13"/>
            <p:cNvSpPr>
              <a:spLocks noChangeArrowheads="1"/>
            </p:cNvSpPr>
            <p:nvPr/>
          </p:nvSpPr>
          <p:spPr bwMode="auto">
            <a:xfrm>
              <a:off x="26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798" name="Oval 14"/>
            <p:cNvSpPr>
              <a:spLocks noChangeArrowheads="1"/>
            </p:cNvSpPr>
            <p:nvPr/>
          </p:nvSpPr>
          <p:spPr bwMode="auto">
            <a:xfrm>
              <a:off x="26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799" name="Oval 15"/>
            <p:cNvSpPr>
              <a:spLocks noChangeArrowheads="1"/>
            </p:cNvSpPr>
            <p:nvPr/>
          </p:nvSpPr>
          <p:spPr bwMode="auto">
            <a:xfrm>
              <a:off x="26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00" name="Oval 16"/>
            <p:cNvSpPr>
              <a:spLocks noChangeArrowheads="1"/>
            </p:cNvSpPr>
            <p:nvPr/>
          </p:nvSpPr>
          <p:spPr bwMode="auto">
            <a:xfrm>
              <a:off x="26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01" name="Oval 17"/>
            <p:cNvSpPr>
              <a:spLocks noChangeArrowheads="1"/>
            </p:cNvSpPr>
            <p:nvPr/>
          </p:nvSpPr>
          <p:spPr bwMode="auto">
            <a:xfrm>
              <a:off x="26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02" name="Oval 18"/>
            <p:cNvSpPr>
              <a:spLocks noChangeArrowheads="1"/>
            </p:cNvSpPr>
            <p:nvPr/>
          </p:nvSpPr>
          <p:spPr bwMode="auto">
            <a:xfrm>
              <a:off x="26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03" name="Oval 19"/>
            <p:cNvSpPr>
              <a:spLocks noChangeArrowheads="1"/>
            </p:cNvSpPr>
            <p:nvPr/>
          </p:nvSpPr>
          <p:spPr bwMode="auto">
            <a:xfrm>
              <a:off x="26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04" name="Oval 20"/>
            <p:cNvSpPr>
              <a:spLocks noChangeArrowheads="1"/>
            </p:cNvSpPr>
            <p:nvPr/>
          </p:nvSpPr>
          <p:spPr bwMode="auto">
            <a:xfrm>
              <a:off x="26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05" name="Oval 21"/>
            <p:cNvSpPr>
              <a:spLocks noChangeArrowheads="1"/>
            </p:cNvSpPr>
            <p:nvPr/>
          </p:nvSpPr>
          <p:spPr bwMode="auto">
            <a:xfrm>
              <a:off x="29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06" name="Oval 22"/>
            <p:cNvSpPr>
              <a:spLocks noChangeArrowheads="1"/>
            </p:cNvSpPr>
            <p:nvPr/>
          </p:nvSpPr>
          <p:spPr bwMode="auto">
            <a:xfrm>
              <a:off x="29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07" name="Oval 23"/>
            <p:cNvSpPr>
              <a:spLocks noChangeArrowheads="1"/>
            </p:cNvSpPr>
            <p:nvPr/>
          </p:nvSpPr>
          <p:spPr bwMode="auto">
            <a:xfrm>
              <a:off x="29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08" name="Oval 24"/>
            <p:cNvSpPr>
              <a:spLocks noChangeArrowheads="1"/>
            </p:cNvSpPr>
            <p:nvPr/>
          </p:nvSpPr>
          <p:spPr bwMode="auto">
            <a:xfrm>
              <a:off x="29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09" name="Oval 25"/>
            <p:cNvSpPr>
              <a:spLocks noChangeArrowheads="1"/>
            </p:cNvSpPr>
            <p:nvPr/>
          </p:nvSpPr>
          <p:spPr bwMode="auto">
            <a:xfrm>
              <a:off x="29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10" name="Oval 26"/>
            <p:cNvSpPr>
              <a:spLocks noChangeArrowheads="1"/>
            </p:cNvSpPr>
            <p:nvPr/>
          </p:nvSpPr>
          <p:spPr bwMode="auto">
            <a:xfrm>
              <a:off x="29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11" name="Oval 27"/>
            <p:cNvSpPr>
              <a:spLocks noChangeArrowheads="1"/>
            </p:cNvSpPr>
            <p:nvPr/>
          </p:nvSpPr>
          <p:spPr bwMode="auto">
            <a:xfrm>
              <a:off x="29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12" name="Oval 28"/>
            <p:cNvSpPr>
              <a:spLocks noChangeArrowheads="1"/>
            </p:cNvSpPr>
            <p:nvPr/>
          </p:nvSpPr>
          <p:spPr bwMode="auto">
            <a:xfrm>
              <a:off x="29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13" name="Oval 29"/>
            <p:cNvSpPr>
              <a:spLocks noChangeArrowheads="1"/>
            </p:cNvSpPr>
            <p:nvPr/>
          </p:nvSpPr>
          <p:spPr bwMode="auto">
            <a:xfrm>
              <a:off x="316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14" name="Oval 30"/>
            <p:cNvSpPr>
              <a:spLocks noChangeArrowheads="1"/>
            </p:cNvSpPr>
            <p:nvPr/>
          </p:nvSpPr>
          <p:spPr bwMode="auto">
            <a:xfrm>
              <a:off x="316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15" name="Oval 31"/>
            <p:cNvSpPr>
              <a:spLocks noChangeArrowheads="1"/>
            </p:cNvSpPr>
            <p:nvPr/>
          </p:nvSpPr>
          <p:spPr bwMode="auto">
            <a:xfrm>
              <a:off x="316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16" name="Oval 32"/>
            <p:cNvSpPr>
              <a:spLocks noChangeArrowheads="1"/>
            </p:cNvSpPr>
            <p:nvPr/>
          </p:nvSpPr>
          <p:spPr bwMode="auto">
            <a:xfrm>
              <a:off x="316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17" name="Oval 33"/>
            <p:cNvSpPr>
              <a:spLocks noChangeArrowheads="1"/>
            </p:cNvSpPr>
            <p:nvPr/>
          </p:nvSpPr>
          <p:spPr bwMode="auto">
            <a:xfrm>
              <a:off x="316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18" name="Oval 34"/>
            <p:cNvSpPr>
              <a:spLocks noChangeArrowheads="1"/>
            </p:cNvSpPr>
            <p:nvPr/>
          </p:nvSpPr>
          <p:spPr bwMode="auto">
            <a:xfrm>
              <a:off x="316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19" name="Oval 35"/>
            <p:cNvSpPr>
              <a:spLocks noChangeArrowheads="1"/>
            </p:cNvSpPr>
            <p:nvPr/>
          </p:nvSpPr>
          <p:spPr bwMode="auto">
            <a:xfrm>
              <a:off x="316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20" name="Oval 36"/>
            <p:cNvSpPr>
              <a:spLocks noChangeArrowheads="1"/>
            </p:cNvSpPr>
            <p:nvPr/>
          </p:nvSpPr>
          <p:spPr bwMode="auto">
            <a:xfrm>
              <a:off x="316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21" name="Oval 37"/>
            <p:cNvSpPr>
              <a:spLocks noChangeArrowheads="1"/>
            </p:cNvSpPr>
            <p:nvPr/>
          </p:nvSpPr>
          <p:spPr bwMode="auto">
            <a:xfrm>
              <a:off x="340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22" name="Oval 38"/>
            <p:cNvSpPr>
              <a:spLocks noChangeArrowheads="1"/>
            </p:cNvSpPr>
            <p:nvPr/>
          </p:nvSpPr>
          <p:spPr bwMode="auto">
            <a:xfrm>
              <a:off x="340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23" name="Oval 39"/>
            <p:cNvSpPr>
              <a:spLocks noChangeArrowheads="1"/>
            </p:cNvSpPr>
            <p:nvPr/>
          </p:nvSpPr>
          <p:spPr bwMode="auto">
            <a:xfrm>
              <a:off x="340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24" name="Oval 40"/>
            <p:cNvSpPr>
              <a:spLocks noChangeArrowheads="1"/>
            </p:cNvSpPr>
            <p:nvPr/>
          </p:nvSpPr>
          <p:spPr bwMode="auto">
            <a:xfrm>
              <a:off x="340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25" name="Oval 41"/>
            <p:cNvSpPr>
              <a:spLocks noChangeArrowheads="1"/>
            </p:cNvSpPr>
            <p:nvPr/>
          </p:nvSpPr>
          <p:spPr bwMode="auto">
            <a:xfrm>
              <a:off x="340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26" name="Oval 42"/>
            <p:cNvSpPr>
              <a:spLocks noChangeArrowheads="1"/>
            </p:cNvSpPr>
            <p:nvPr/>
          </p:nvSpPr>
          <p:spPr bwMode="auto">
            <a:xfrm>
              <a:off x="340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27" name="Oval 43"/>
            <p:cNvSpPr>
              <a:spLocks noChangeArrowheads="1"/>
            </p:cNvSpPr>
            <p:nvPr/>
          </p:nvSpPr>
          <p:spPr bwMode="auto">
            <a:xfrm>
              <a:off x="340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28" name="Oval 44"/>
            <p:cNvSpPr>
              <a:spLocks noChangeArrowheads="1"/>
            </p:cNvSpPr>
            <p:nvPr/>
          </p:nvSpPr>
          <p:spPr bwMode="auto">
            <a:xfrm>
              <a:off x="340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29" name="Oval 45"/>
            <p:cNvSpPr>
              <a:spLocks noChangeArrowheads="1"/>
            </p:cNvSpPr>
            <p:nvPr/>
          </p:nvSpPr>
          <p:spPr bwMode="auto">
            <a:xfrm>
              <a:off x="364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30" name="Oval 46"/>
            <p:cNvSpPr>
              <a:spLocks noChangeArrowheads="1"/>
            </p:cNvSpPr>
            <p:nvPr/>
          </p:nvSpPr>
          <p:spPr bwMode="auto">
            <a:xfrm>
              <a:off x="364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31" name="Oval 47"/>
            <p:cNvSpPr>
              <a:spLocks noChangeArrowheads="1"/>
            </p:cNvSpPr>
            <p:nvPr/>
          </p:nvSpPr>
          <p:spPr bwMode="auto">
            <a:xfrm>
              <a:off x="364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32" name="Oval 48"/>
            <p:cNvSpPr>
              <a:spLocks noChangeArrowheads="1"/>
            </p:cNvSpPr>
            <p:nvPr/>
          </p:nvSpPr>
          <p:spPr bwMode="auto">
            <a:xfrm>
              <a:off x="364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33" name="Oval 49"/>
            <p:cNvSpPr>
              <a:spLocks noChangeArrowheads="1"/>
            </p:cNvSpPr>
            <p:nvPr/>
          </p:nvSpPr>
          <p:spPr bwMode="auto">
            <a:xfrm>
              <a:off x="364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34" name="Oval 50"/>
            <p:cNvSpPr>
              <a:spLocks noChangeArrowheads="1"/>
            </p:cNvSpPr>
            <p:nvPr/>
          </p:nvSpPr>
          <p:spPr bwMode="auto">
            <a:xfrm>
              <a:off x="364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35" name="Oval 51"/>
            <p:cNvSpPr>
              <a:spLocks noChangeArrowheads="1"/>
            </p:cNvSpPr>
            <p:nvPr/>
          </p:nvSpPr>
          <p:spPr bwMode="auto">
            <a:xfrm>
              <a:off x="364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36" name="Oval 52"/>
            <p:cNvSpPr>
              <a:spLocks noChangeArrowheads="1"/>
            </p:cNvSpPr>
            <p:nvPr/>
          </p:nvSpPr>
          <p:spPr bwMode="auto">
            <a:xfrm>
              <a:off x="364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37" name="Oval 53"/>
            <p:cNvSpPr>
              <a:spLocks noChangeArrowheads="1"/>
            </p:cNvSpPr>
            <p:nvPr/>
          </p:nvSpPr>
          <p:spPr bwMode="auto">
            <a:xfrm>
              <a:off x="38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38" name="Oval 54"/>
            <p:cNvSpPr>
              <a:spLocks noChangeArrowheads="1"/>
            </p:cNvSpPr>
            <p:nvPr/>
          </p:nvSpPr>
          <p:spPr bwMode="auto">
            <a:xfrm>
              <a:off x="38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39" name="Oval 55"/>
            <p:cNvSpPr>
              <a:spLocks noChangeArrowheads="1"/>
            </p:cNvSpPr>
            <p:nvPr/>
          </p:nvSpPr>
          <p:spPr bwMode="auto">
            <a:xfrm>
              <a:off x="38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40" name="Oval 56"/>
            <p:cNvSpPr>
              <a:spLocks noChangeArrowheads="1"/>
            </p:cNvSpPr>
            <p:nvPr/>
          </p:nvSpPr>
          <p:spPr bwMode="auto">
            <a:xfrm>
              <a:off x="38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41" name="Oval 57"/>
            <p:cNvSpPr>
              <a:spLocks noChangeArrowheads="1"/>
            </p:cNvSpPr>
            <p:nvPr/>
          </p:nvSpPr>
          <p:spPr bwMode="auto">
            <a:xfrm>
              <a:off x="38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42" name="Oval 58"/>
            <p:cNvSpPr>
              <a:spLocks noChangeArrowheads="1"/>
            </p:cNvSpPr>
            <p:nvPr/>
          </p:nvSpPr>
          <p:spPr bwMode="auto">
            <a:xfrm>
              <a:off x="38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43" name="Oval 59"/>
            <p:cNvSpPr>
              <a:spLocks noChangeArrowheads="1"/>
            </p:cNvSpPr>
            <p:nvPr/>
          </p:nvSpPr>
          <p:spPr bwMode="auto">
            <a:xfrm>
              <a:off x="38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44" name="Oval 60"/>
            <p:cNvSpPr>
              <a:spLocks noChangeArrowheads="1"/>
            </p:cNvSpPr>
            <p:nvPr/>
          </p:nvSpPr>
          <p:spPr bwMode="auto">
            <a:xfrm>
              <a:off x="38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45" name="Oval 61"/>
            <p:cNvSpPr>
              <a:spLocks noChangeArrowheads="1"/>
            </p:cNvSpPr>
            <p:nvPr/>
          </p:nvSpPr>
          <p:spPr bwMode="auto">
            <a:xfrm>
              <a:off x="41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46" name="Oval 62"/>
            <p:cNvSpPr>
              <a:spLocks noChangeArrowheads="1"/>
            </p:cNvSpPr>
            <p:nvPr/>
          </p:nvSpPr>
          <p:spPr bwMode="auto">
            <a:xfrm>
              <a:off x="41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47" name="Oval 63"/>
            <p:cNvSpPr>
              <a:spLocks noChangeArrowheads="1"/>
            </p:cNvSpPr>
            <p:nvPr/>
          </p:nvSpPr>
          <p:spPr bwMode="auto">
            <a:xfrm>
              <a:off x="41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48" name="Oval 64"/>
            <p:cNvSpPr>
              <a:spLocks noChangeArrowheads="1"/>
            </p:cNvSpPr>
            <p:nvPr/>
          </p:nvSpPr>
          <p:spPr bwMode="auto">
            <a:xfrm>
              <a:off x="41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49" name="Oval 65"/>
            <p:cNvSpPr>
              <a:spLocks noChangeArrowheads="1"/>
            </p:cNvSpPr>
            <p:nvPr/>
          </p:nvSpPr>
          <p:spPr bwMode="auto">
            <a:xfrm>
              <a:off x="41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50" name="Oval 66"/>
            <p:cNvSpPr>
              <a:spLocks noChangeArrowheads="1"/>
            </p:cNvSpPr>
            <p:nvPr/>
          </p:nvSpPr>
          <p:spPr bwMode="auto">
            <a:xfrm>
              <a:off x="41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51" name="Oval 67"/>
            <p:cNvSpPr>
              <a:spLocks noChangeArrowheads="1"/>
            </p:cNvSpPr>
            <p:nvPr/>
          </p:nvSpPr>
          <p:spPr bwMode="auto">
            <a:xfrm>
              <a:off x="41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52" name="Oval 68"/>
            <p:cNvSpPr>
              <a:spLocks noChangeArrowheads="1"/>
            </p:cNvSpPr>
            <p:nvPr/>
          </p:nvSpPr>
          <p:spPr bwMode="auto">
            <a:xfrm>
              <a:off x="41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53" name="Oval 69"/>
            <p:cNvSpPr>
              <a:spLocks noChangeArrowheads="1"/>
            </p:cNvSpPr>
            <p:nvPr/>
          </p:nvSpPr>
          <p:spPr bwMode="auto">
            <a:xfrm>
              <a:off x="436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54" name="Oval 70"/>
            <p:cNvSpPr>
              <a:spLocks noChangeArrowheads="1"/>
            </p:cNvSpPr>
            <p:nvPr/>
          </p:nvSpPr>
          <p:spPr bwMode="auto">
            <a:xfrm>
              <a:off x="436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55" name="Oval 71"/>
            <p:cNvSpPr>
              <a:spLocks noChangeArrowheads="1"/>
            </p:cNvSpPr>
            <p:nvPr/>
          </p:nvSpPr>
          <p:spPr bwMode="auto">
            <a:xfrm>
              <a:off x="436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56" name="Oval 72"/>
            <p:cNvSpPr>
              <a:spLocks noChangeArrowheads="1"/>
            </p:cNvSpPr>
            <p:nvPr/>
          </p:nvSpPr>
          <p:spPr bwMode="auto">
            <a:xfrm>
              <a:off x="436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57" name="Oval 73"/>
            <p:cNvSpPr>
              <a:spLocks noChangeArrowheads="1"/>
            </p:cNvSpPr>
            <p:nvPr/>
          </p:nvSpPr>
          <p:spPr bwMode="auto">
            <a:xfrm>
              <a:off x="436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58" name="Oval 74"/>
            <p:cNvSpPr>
              <a:spLocks noChangeArrowheads="1"/>
            </p:cNvSpPr>
            <p:nvPr/>
          </p:nvSpPr>
          <p:spPr bwMode="auto">
            <a:xfrm>
              <a:off x="436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59" name="Oval 75"/>
            <p:cNvSpPr>
              <a:spLocks noChangeArrowheads="1"/>
            </p:cNvSpPr>
            <p:nvPr/>
          </p:nvSpPr>
          <p:spPr bwMode="auto">
            <a:xfrm>
              <a:off x="436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60" name="Oval 76"/>
            <p:cNvSpPr>
              <a:spLocks noChangeArrowheads="1"/>
            </p:cNvSpPr>
            <p:nvPr/>
          </p:nvSpPr>
          <p:spPr bwMode="auto">
            <a:xfrm>
              <a:off x="436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61" name="Oval 77"/>
            <p:cNvSpPr>
              <a:spLocks noChangeArrowheads="1"/>
            </p:cNvSpPr>
            <p:nvPr/>
          </p:nvSpPr>
          <p:spPr bwMode="auto">
            <a:xfrm>
              <a:off x="460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62" name="Oval 78"/>
            <p:cNvSpPr>
              <a:spLocks noChangeArrowheads="1"/>
            </p:cNvSpPr>
            <p:nvPr/>
          </p:nvSpPr>
          <p:spPr bwMode="auto">
            <a:xfrm>
              <a:off x="460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63" name="Oval 79"/>
            <p:cNvSpPr>
              <a:spLocks noChangeArrowheads="1"/>
            </p:cNvSpPr>
            <p:nvPr/>
          </p:nvSpPr>
          <p:spPr bwMode="auto">
            <a:xfrm>
              <a:off x="460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64" name="Oval 80"/>
            <p:cNvSpPr>
              <a:spLocks noChangeArrowheads="1"/>
            </p:cNvSpPr>
            <p:nvPr/>
          </p:nvSpPr>
          <p:spPr bwMode="auto">
            <a:xfrm>
              <a:off x="460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65" name="Oval 81"/>
            <p:cNvSpPr>
              <a:spLocks noChangeArrowheads="1"/>
            </p:cNvSpPr>
            <p:nvPr/>
          </p:nvSpPr>
          <p:spPr bwMode="auto">
            <a:xfrm>
              <a:off x="460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66" name="Oval 82"/>
            <p:cNvSpPr>
              <a:spLocks noChangeArrowheads="1"/>
            </p:cNvSpPr>
            <p:nvPr/>
          </p:nvSpPr>
          <p:spPr bwMode="auto">
            <a:xfrm>
              <a:off x="460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67" name="Oval 83"/>
            <p:cNvSpPr>
              <a:spLocks noChangeArrowheads="1"/>
            </p:cNvSpPr>
            <p:nvPr/>
          </p:nvSpPr>
          <p:spPr bwMode="auto">
            <a:xfrm>
              <a:off x="460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68" name="Oval 84"/>
            <p:cNvSpPr>
              <a:spLocks noChangeArrowheads="1"/>
            </p:cNvSpPr>
            <p:nvPr/>
          </p:nvSpPr>
          <p:spPr bwMode="auto">
            <a:xfrm>
              <a:off x="460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69" name="Oval 85"/>
            <p:cNvSpPr>
              <a:spLocks noChangeArrowheads="1"/>
            </p:cNvSpPr>
            <p:nvPr/>
          </p:nvSpPr>
          <p:spPr bwMode="auto">
            <a:xfrm>
              <a:off x="484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70" name="Oval 86"/>
            <p:cNvSpPr>
              <a:spLocks noChangeArrowheads="1"/>
            </p:cNvSpPr>
            <p:nvPr/>
          </p:nvSpPr>
          <p:spPr bwMode="auto">
            <a:xfrm>
              <a:off x="484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71" name="Oval 87"/>
            <p:cNvSpPr>
              <a:spLocks noChangeArrowheads="1"/>
            </p:cNvSpPr>
            <p:nvPr/>
          </p:nvSpPr>
          <p:spPr bwMode="auto">
            <a:xfrm>
              <a:off x="484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72" name="Oval 88"/>
            <p:cNvSpPr>
              <a:spLocks noChangeArrowheads="1"/>
            </p:cNvSpPr>
            <p:nvPr/>
          </p:nvSpPr>
          <p:spPr bwMode="auto">
            <a:xfrm>
              <a:off x="484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73" name="Oval 89"/>
            <p:cNvSpPr>
              <a:spLocks noChangeArrowheads="1"/>
            </p:cNvSpPr>
            <p:nvPr/>
          </p:nvSpPr>
          <p:spPr bwMode="auto">
            <a:xfrm>
              <a:off x="484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74" name="Oval 90"/>
            <p:cNvSpPr>
              <a:spLocks noChangeArrowheads="1"/>
            </p:cNvSpPr>
            <p:nvPr/>
          </p:nvSpPr>
          <p:spPr bwMode="auto">
            <a:xfrm>
              <a:off x="484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75" name="Oval 91"/>
            <p:cNvSpPr>
              <a:spLocks noChangeArrowheads="1"/>
            </p:cNvSpPr>
            <p:nvPr/>
          </p:nvSpPr>
          <p:spPr bwMode="auto">
            <a:xfrm>
              <a:off x="484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76" name="Oval 92"/>
            <p:cNvSpPr>
              <a:spLocks noChangeArrowheads="1"/>
            </p:cNvSpPr>
            <p:nvPr/>
          </p:nvSpPr>
          <p:spPr bwMode="auto">
            <a:xfrm>
              <a:off x="484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77" name="Oval 93"/>
            <p:cNvSpPr>
              <a:spLocks noChangeArrowheads="1"/>
            </p:cNvSpPr>
            <p:nvPr/>
          </p:nvSpPr>
          <p:spPr bwMode="auto">
            <a:xfrm>
              <a:off x="50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78" name="Oval 94"/>
            <p:cNvSpPr>
              <a:spLocks noChangeArrowheads="1"/>
            </p:cNvSpPr>
            <p:nvPr/>
          </p:nvSpPr>
          <p:spPr bwMode="auto">
            <a:xfrm>
              <a:off x="50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79" name="Oval 95"/>
            <p:cNvSpPr>
              <a:spLocks noChangeArrowheads="1"/>
            </p:cNvSpPr>
            <p:nvPr/>
          </p:nvSpPr>
          <p:spPr bwMode="auto">
            <a:xfrm>
              <a:off x="50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80" name="Oval 96"/>
            <p:cNvSpPr>
              <a:spLocks noChangeArrowheads="1"/>
            </p:cNvSpPr>
            <p:nvPr/>
          </p:nvSpPr>
          <p:spPr bwMode="auto">
            <a:xfrm>
              <a:off x="50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81" name="Oval 97"/>
            <p:cNvSpPr>
              <a:spLocks noChangeArrowheads="1"/>
            </p:cNvSpPr>
            <p:nvPr/>
          </p:nvSpPr>
          <p:spPr bwMode="auto">
            <a:xfrm>
              <a:off x="50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82" name="Oval 98"/>
            <p:cNvSpPr>
              <a:spLocks noChangeArrowheads="1"/>
            </p:cNvSpPr>
            <p:nvPr/>
          </p:nvSpPr>
          <p:spPr bwMode="auto">
            <a:xfrm>
              <a:off x="50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83" name="Oval 99"/>
            <p:cNvSpPr>
              <a:spLocks noChangeArrowheads="1"/>
            </p:cNvSpPr>
            <p:nvPr/>
          </p:nvSpPr>
          <p:spPr bwMode="auto">
            <a:xfrm>
              <a:off x="50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84" name="Oval 100"/>
            <p:cNvSpPr>
              <a:spLocks noChangeArrowheads="1"/>
            </p:cNvSpPr>
            <p:nvPr/>
          </p:nvSpPr>
          <p:spPr bwMode="auto">
            <a:xfrm>
              <a:off x="50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85" name="Oval 101"/>
            <p:cNvSpPr>
              <a:spLocks noChangeArrowheads="1"/>
            </p:cNvSpPr>
            <p:nvPr/>
          </p:nvSpPr>
          <p:spPr bwMode="auto">
            <a:xfrm>
              <a:off x="53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86" name="Oval 102"/>
            <p:cNvSpPr>
              <a:spLocks noChangeArrowheads="1"/>
            </p:cNvSpPr>
            <p:nvPr/>
          </p:nvSpPr>
          <p:spPr bwMode="auto">
            <a:xfrm>
              <a:off x="53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87" name="Oval 103"/>
            <p:cNvSpPr>
              <a:spLocks noChangeArrowheads="1"/>
            </p:cNvSpPr>
            <p:nvPr/>
          </p:nvSpPr>
          <p:spPr bwMode="auto">
            <a:xfrm>
              <a:off x="53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88" name="Oval 104"/>
            <p:cNvSpPr>
              <a:spLocks noChangeArrowheads="1"/>
            </p:cNvSpPr>
            <p:nvPr/>
          </p:nvSpPr>
          <p:spPr bwMode="auto">
            <a:xfrm>
              <a:off x="53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89" name="Oval 105"/>
            <p:cNvSpPr>
              <a:spLocks noChangeArrowheads="1"/>
            </p:cNvSpPr>
            <p:nvPr/>
          </p:nvSpPr>
          <p:spPr bwMode="auto">
            <a:xfrm>
              <a:off x="53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90" name="Oval 106"/>
            <p:cNvSpPr>
              <a:spLocks noChangeArrowheads="1"/>
            </p:cNvSpPr>
            <p:nvPr/>
          </p:nvSpPr>
          <p:spPr bwMode="auto">
            <a:xfrm>
              <a:off x="53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91" name="Oval 107"/>
            <p:cNvSpPr>
              <a:spLocks noChangeArrowheads="1"/>
            </p:cNvSpPr>
            <p:nvPr/>
          </p:nvSpPr>
          <p:spPr bwMode="auto">
            <a:xfrm>
              <a:off x="53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892" name="Oval 108"/>
            <p:cNvSpPr>
              <a:spLocks noChangeArrowheads="1"/>
            </p:cNvSpPr>
            <p:nvPr/>
          </p:nvSpPr>
          <p:spPr bwMode="auto">
            <a:xfrm>
              <a:off x="53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6893" name="Group 109"/>
          <p:cNvGrpSpPr>
            <a:grpSpLocks/>
          </p:cNvGrpSpPr>
          <p:nvPr/>
        </p:nvGrpSpPr>
        <p:grpSpPr bwMode="auto">
          <a:xfrm>
            <a:off x="660400" y="1130300"/>
            <a:ext cx="1752600" cy="1600200"/>
            <a:chOff x="2624" y="1528"/>
            <a:chExt cx="1104" cy="1008"/>
          </a:xfrm>
        </p:grpSpPr>
        <p:sp>
          <p:nvSpPr>
            <p:cNvPr id="886894" name="Oval 110"/>
            <p:cNvSpPr>
              <a:spLocks noChangeArrowheads="1"/>
            </p:cNvSpPr>
            <p:nvPr/>
          </p:nvSpPr>
          <p:spPr bwMode="auto">
            <a:xfrm>
              <a:off x="2624" y="1528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6895" name="Picture 1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77"/>
            <a:stretch>
              <a:fillRect/>
            </a:stretch>
          </p:blipFill>
          <p:spPr bwMode="auto">
            <a:xfrm>
              <a:off x="3009" y="1840"/>
              <a:ext cx="322" cy="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6896" name="Group 112"/>
          <p:cNvGrpSpPr>
            <a:grpSpLocks/>
          </p:cNvGrpSpPr>
          <p:nvPr/>
        </p:nvGrpSpPr>
        <p:grpSpPr bwMode="auto">
          <a:xfrm>
            <a:off x="2184400" y="1130300"/>
            <a:ext cx="1752600" cy="1600200"/>
            <a:chOff x="3584" y="1528"/>
            <a:chExt cx="1104" cy="1008"/>
          </a:xfrm>
        </p:grpSpPr>
        <p:sp>
          <p:nvSpPr>
            <p:cNvPr id="886897" name="Oval 113"/>
            <p:cNvSpPr>
              <a:spLocks noChangeArrowheads="1"/>
            </p:cNvSpPr>
            <p:nvPr/>
          </p:nvSpPr>
          <p:spPr bwMode="auto">
            <a:xfrm>
              <a:off x="3584" y="1528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6898" name="Picture 11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77"/>
            <a:stretch>
              <a:fillRect/>
            </a:stretch>
          </p:blipFill>
          <p:spPr bwMode="auto">
            <a:xfrm>
              <a:off x="3969" y="1840"/>
              <a:ext cx="322" cy="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6901" name="Picture 117"/>
          <p:cNvPicPr>
            <a:picLocks noChangeAspect="1" noChangeArrowheads="1"/>
          </p:cNvPicPr>
          <p:nvPr/>
        </p:nvPicPr>
        <p:blipFill>
          <a:blip r:embed="rId5">
            <a:lum brigh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953000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6902" name="Group 118"/>
          <p:cNvGrpSpPr>
            <a:grpSpLocks/>
          </p:cNvGrpSpPr>
          <p:nvPr/>
        </p:nvGrpSpPr>
        <p:grpSpPr bwMode="auto">
          <a:xfrm>
            <a:off x="381000" y="4191000"/>
            <a:ext cx="4673600" cy="2286000"/>
            <a:chOff x="2480" y="1584"/>
            <a:chExt cx="2944" cy="1440"/>
          </a:xfrm>
        </p:grpSpPr>
        <p:sp>
          <p:nvSpPr>
            <p:cNvPr id="886903" name="Oval 119"/>
            <p:cNvSpPr>
              <a:spLocks noChangeArrowheads="1"/>
            </p:cNvSpPr>
            <p:nvPr/>
          </p:nvSpPr>
          <p:spPr bwMode="auto">
            <a:xfrm>
              <a:off x="2480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04" name="Oval 120"/>
            <p:cNvSpPr>
              <a:spLocks noChangeArrowheads="1"/>
            </p:cNvSpPr>
            <p:nvPr/>
          </p:nvSpPr>
          <p:spPr bwMode="auto">
            <a:xfrm>
              <a:off x="2480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05" name="Oval 121"/>
            <p:cNvSpPr>
              <a:spLocks noChangeArrowheads="1"/>
            </p:cNvSpPr>
            <p:nvPr/>
          </p:nvSpPr>
          <p:spPr bwMode="auto">
            <a:xfrm>
              <a:off x="2480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06" name="Oval 122"/>
            <p:cNvSpPr>
              <a:spLocks noChangeArrowheads="1"/>
            </p:cNvSpPr>
            <p:nvPr/>
          </p:nvSpPr>
          <p:spPr bwMode="auto">
            <a:xfrm>
              <a:off x="2480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07" name="Oval 123"/>
            <p:cNvSpPr>
              <a:spLocks noChangeArrowheads="1"/>
            </p:cNvSpPr>
            <p:nvPr/>
          </p:nvSpPr>
          <p:spPr bwMode="auto">
            <a:xfrm>
              <a:off x="2480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08" name="Oval 124"/>
            <p:cNvSpPr>
              <a:spLocks noChangeArrowheads="1"/>
            </p:cNvSpPr>
            <p:nvPr/>
          </p:nvSpPr>
          <p:spPr bwMode="auto">
            <a:xfrm>
              <a:off x="2480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09" name="Oval 125"/>
            <p:cNvSpPr>
              <a:spLocks noChangeArrowheads="1"/>
            </p:cNvSpPr>
            <p:nvPr/>
          </p:nvSpPr>
          <p:spPr bwMode="auto">
            <a:xfrm>
              <a:off x="2480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10" name="Oval 126"/>
            <p:cNvSpPr>
              <a:spLocks noChangeArrowheads="1"/>
            </p:cNvSpPr>
            <p:nvPr/>
          </p:nvSpPr>
          <p:spPr bwMode="auto">
            <a:xfrm>
              <a:off x="2480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11" name="Oval 127"/>
            <p:cNvSpPr>
              <a:spLocks noChangeArrowheads="1"/>
            </p:cNvSpPr>
            <p:nvPr/>
          </p:nvSpPr>
          <p:spPr bwMode="auto">
            <a:xfrm>
              <a:off x="26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12" name="Oval 128"/>
            <p:cNvSpPr>
              <a:spLocks noChangeArrowheads="1"/>
            </p:cNvSpPr>
            <p:nvPr/>
          </p:nvSpPr>
          <p:spPr bwMode="auto">
            <a:xfrm>
              <a:off x="26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13" name="Oval 129"/>
            <p:cNvSpPr>
              <a:spLocks noChangeArrowheads="1"/>
            </p:cNvSpPr>
            <p:nvPr/>
          </p:nvSpPr>
          <p:spPr bwMode="auto">
            <a:xfrm>
              <a:off x="26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14" name="Oval 130"/>
            <p:cNvSpPr>
              <a:spLocks noChangeArrowheads="1"/>
            </p:cNvSpPr>
            <p:nvPr/>
          </p:nvSpPr>
          <p:spPr bwMode="auto">
            <a:xfrm>
              <a:off x="26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15" name="Oval 131"/>
            <p:cNvSpPr>
              <a:spLocks noChangeArrowheads="1"/>
            </p:cNvSpPr>
            <p:nvPr/>
          </p:nvSpPr>
          <p:spPr bwMode="auto">
            <a:xfrm>
              <a:off x="26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16" name="Oval 132"/>
            <p:cNvSpPr>
              <a:spLocks noChangeArrowheads="1"/>
            </p:cNvSpPr>
            <p:nvPr/>
          </p:nvSpPr>
          <p:spPr bwMode="auto">
            <a:xfrm>
              <a:off x="26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17" name="Oval 133"/>
            <p:cNvSpPr>
              <a:spLocks noChangeArrowheads="1"/>
            </p:cNvSpPr>
            <p:nvPr/>
          </p:nvSpPr>
          <p:spPr bwMode="auto">
            <a:xfrm>
              <a:off x="26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18" name="Oval 134"/>
            <p:cNvSpPr>
              <a:spLocks noChangeArrowheads="1"/>
            </p:cNvSpPr>
            <p:nvPr/>
          </p:nvSpPr>
          <p:spPr bwMode="auto">
            <a:xfrm>
              <a:off x="26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19" name="Oval 135"/>
            <p:cNvSpPr>
              <a:spLocks noChangeArrowheads="1"/>
            </p:cNvSpPr>
            <p:nvPr/>
          </p:nvSpPr>
          <p:spPr bwMode="auto">
            <a:xfrm>
              <a:off x="29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20" name="Oval 136"/>
            <p:cNvSpPr>
              <a:spLocks noChangeArrowheads="1"/>
            </p:cNvSpPr>
            <p:nvPr/>
          </p:nvSpPr>
          <p:spPr bwMode="auto">
            <a:xfrm>
              <a:off x="29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21" name="Oval 137"/>
            <p:cNvSpPr>
              <a:spLocks noChangeArrowheads="1"/>
            </p:cNvSpPr>
            <p:nvPr/>
          </p:nvSpPr>
          <p:spPr bwMode="auto">
            <a:xfrm>
              <a:off x="29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22" name="Oval 138"/>
            <p:cNvSpPr>
              <a:spLocks noChangeArrowheads="1"/>
            </p:cNvSpPr>
            <p:nvPr/>
          </p:nvSpPr>
          <p:spPr bwMode="auto">
            <a:xfrm>
              <a:off x="29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23" name="Oval 139"/>
            <p:cNvSpPr>
              <a:spLocks noChangeArrowheads="1"/>
            </p:cNvSpPr>
            <p:nvPr/>
          </p:nvSpPr>
          <p:spPr bwMode="auto">
            <a:xfrm>
              <a:off x="29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24" name="Oval 140"/>
            <p:cNvSpPr>
              <a:spLocks noChangeArrowheads="1"/>
            </p:cNvSpPr>
            <p:nvPr/>
          </p:nvSpPr>
          <p:spPr bwMode="auto">
            <a:xfrm>
              <a:off x="29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25" name="Oval 141"/>
            <p:cNvSpPr>
              <a:spLocks noChangeArrowheads="1"/>
            </p:cNvSpPr>
            <p:nvPr/>
          </p:nvSpPr>
          <p:spPr bwMode="auto">
            <a:xfrm>
              <a:off x="29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26" name="Oval 142"/>
            <p:cNvSpPr>
              <a:spLocks noChangeArrowheads="1"/>
            </p:cNvSpPr>
            <p:nvPr/>
          </p:nvSpPr>
          <p:spPr bwMode="auto">
            <a:xfrm>
              <a:off x="29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27" name="Oval 143"/>
            <p:cNvSpPr>
              <a:spLocks noChangeArrowheads="1"/>
            </p:cNvSpPr>
            <p:nvPr/>
          </p:nvSpPr>
          <p:spPr bwMode="auto">
            <a:xfrm>
              <a:off x="316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28" name="Oval 144"/>
            <p:cNvSpPr>
              <a:spLocks noChangeArrowheads="1"/>
            </p:cNvSpPr>
            <p:nvPr/>
          </p:nvSpPr>
          <p:spPr bwMode="auto">
            <a:xfrm>
              <a:off x="316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29" name="Oval 145"/>
            <p:cNvSpPr>
              <a:spLocks noChangeArrowheads="1"/>
            </p:cNvSpPr>
            <p:nvPr/>
          </p:nvSpPr>
          <p:spPr bwMode="auto">
            <a:xfrm>
              <a:off x="316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30" name="Oval 146"/>
            <p:cNvSpPr>
              <a:spLocks noChangeArrowheads="1"/>
            </p:cNvSpPr>
            <p:nvPr/>
          </p:nvSpPr>
          <p:spPr bwMode="auto">
            <a:xfrm>
              <a:off x="316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31" name="Oval 147"/>
            <p:cNvSpPr>
              <a:spLocks noChangeArrowheads="1"/>
            </p:cNvSpPr>
            <p:nvPr/>
          </p:nvSpPr>
          <p:spPr bwMode="auto">
            <a:xfrm>
              <a:off x="316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32" name="Oval 148"/>
            <p:cNvSpPr>
              <a:spLocks noChangeArrowheads="1"/>
            </p:cNvSpPr>
            <p:nvPr/>
          </p:nvSpPr>
          <p:spPr bwMode="auto">
            <a:xfrm>
              <a:off x="316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33" name="Oval 149"/>
            <p:cNvSpPr>
              <a:spLocks noChangeArrowheads="1"/>
            </p:cNvSpPr>
            <p:nvPr/>
          </p:nvSpPr>
          <p:spPr bwMode="auto">
            <a:xfrm>
              <a:off x="316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34" name="Oval 150"/>
            <p:cNvSpPr>
              <a:spLocks noChangeArrowheads="1"/>
            </p:cNvSpPr>
            <p:nvPr/>
          </p:nvSpPr>
          <p:spPr bwMode="auto">
            <a:xfrm>
              <a:off x="316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35" name="Oval 151"/>
            <p:cNvSpPr>
              <a:spLocks noChangeArrowheads="1"/>
            </p:cNvSpPr>
            <p:nvPr/>
          </p:nvSpPr>
          <p:spPr bwMode="auto">
            <a:xfrm>
              <a:off x="340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36" name="Oval 152"/>
            <p:cNvSpPr>
              <a:spLocks noChangeArrowheads="1"/>
            </p:cNvSpPr>
            <p:nvPr/>
          </p:nvSpPr>
          <p:spPr bwMode="auto">
            <a:xfrm>
              <a:off x="340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37" name="Oval 153"/>
            <p:cNvSpPr>
              <a:spLocks noChangeArrowheads="1"/>
            </p:cNvSpPr>
            <p:nvPr/>
          </p:nvSpPr>
          <p:spPr bwMode="auto">
            <a:xfrm>
              <a:off x="340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38" name="Oval 154"/>
            <p:cNvSpPr>
              <a:spLocks noChangeArrowheads="1"/>
            </p:cNvSpPr>
            <p:nvPr/>
          </p:nvSpPr>
          <p:spPr bwMode="auto">
            <a:xfrm>
              <a:off x="340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39" name="Oval 155"/>
            <p:cNvSpPr>
              <a:spLocks noChangeArrowheads="1"/>
            </p:cNvSpPr>
            <p:nvPr/>
          </p:nvSpPr>
          <p:spPr bwMode="auto">
            <a:xfrm>
              <a:off x="340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40" name="Oval 156"/>
            <p:cNvSpPr>
              <a:spLocks noChangeArrowheads="1"/>
            </p:cNvSpPr>
            <p:nvPr/>
          </p:nvSpPr>
          <p:spPr bwMode="auto">
            <a:xfrm>
              <a:off x="340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41" name="Oval 157"/>
            <p:cNvSpPr>
              <a:spLocks noChangeArrowheads="1"/>
            </p:cNvSpPr>
            <p:nvPr/>
          </p:nvSpPr>
          <p:spPr bwMode="auto">
            <a:xfrm>
              <a:off x="340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42" name="Oval 158"/>
            <p:cNvSpPr>
              <a:spLocks noChangeArrowheads="1"/>
            </p:cNvSpPr>
            <p:nvPr/>
          </p:nvSpPr>
          <p:spPr bwMode="auto">
            <a:xfrm>
              <a:off x="340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43" name="Oval 159"/>
            <p:cNvSpPr>
              <a:spLocks noChangeArrowheads="1"/>
            </p:cNvSpPr>
            <p:nvPr/>
          </p:nvSpPr>
          <p:spPr bwMode="auto">
            <a:xfrm>
              <a:off x="364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44" name="Oval 160"/>
            <p:cNvSpPr>
              <a:spLocks noChangeArrowheads="1"/>
            </p:cNvSpPr>
            <p:nvPr/>
          </p:nvSpPr>
          <p:spPr bwMode="auto">
            <a:xfrm>
              <a:off x="364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45" name="Oval 161"/>
            <p:cNvSpPr>
              <a:spLocks noChangeArrowheads="1"/>
            </p:cNvSpPr>
            <p:nvPr/>
          </p:nvSpPr>
          <p:spPr bwMode="auto">
            <a:xfrm>
              <a:off x="364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46" name="Oval 162"/>
            <p:cNvSpPr>
              <a:spLocks noChangeArrowheads="1"/>
            </p:cNvSpPr>
            <p:nvPr/>
          </p:nvSpPr>
          <p:spPr bwMode="auto">
            <a:xfrm>
              <a:off x="364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47" name="Oval 163"/>
            <p:cNvSpPr>
              <a:spLocks noChangeArrowheads="1"/>
            </p:cNvSpPr>
            <p:nvPr/>
          </p:nvSpPr>
          <p:spPr bwMode="auto">
            <a:xfrm>
              <a:off x="364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48" name="Oval 164"/>
            <p:cNvSpPr>
              <a:spLocks noChangeArrowheads="1"/>
            </p:cNvSpPr>
            <p:nvPr/>
          </p:nvSpPr>
          <p:spPr bwMode="auto">
            <a:xfrm>
              <a:off x="364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49" name="Oval 165"/>
            <p:cNvSpPr>
              <a:spLocks noChangeArrowheads="1"/>
            </p:cNvSpPr>
            <p:nvPr/>
          </p:nvSpPr>
          <p:spPr bwMode="auto">
            <a:xfrm>
              <a:off x="364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50" name="Oval 166"/>
            <p:cNvSpPr>
              <a:spLocks noChangeArrowheads="1"/>
            </p:cNvSpPr>
            <p:nvPr/>
          </p:nvSpPr>
          <p:spPr bwMode="auto">
            <a:xfrm>
              <a:off x="364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51" name="Oval 167"/>
            <p:cNvSpPr>
              <a:spLocks noChangeArrowheads="1"/>
            </p:cNvSpPr>
            <p:nvPr/>
          </p:nvSpPr>
          <p:spPr bwMode="auto">
            <a:xfrm>
              <a:off x="38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52" name="Oval 168"/>
            <p:cNvSpPr>
              <a:spLocks noChangeArrowheads="1"/>
            </p:cNvSpPr>
            <p:nvPr/>
          </p:nvSpPr>
          <p:spPr bwMode="auto">
            <a:xfrm>
              <a:off x="38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53" name="Oval 169"/>
            <p:cNvSpPr>
              <a:spLocks noChangeArrowheads="1"/>
            </p:cNvSpPr>
            <p:nvPr/>
          </p:nvSpPr>
          <p:spPr bwMode="auto">
            <a:xfrm>
              <a:off x="38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54" name="Oval 170"/>
            <p:cNvSpPr>
              <a:spLocks noChangeArrowheads="1"/>
            </p:cNvSpPr>
            <p:nvPr/>
          </p:nvSpPr>
          <p:spPr bwMode="auto">
            <a:xfrm>
              <a:off x="38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55" name="Oval 171"/>
            <p:cNvSpPr>
              <a:spLocks noChangeArrowheads="1"/>
            </p:cNvSpPr>
            <p:nvPr/>
          </p:nvSpPr>
          <p:spPr bwMode="auto">
            <a:xfrm>
              <a:off x="38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56" name="Oval 172"/>
            <p:cNvSpPr>
              <a:spLocks noChangeArrowheads="1"/>
            </p:cNvSpPr>
            <p:nvPr/>
          </p:nvSpPr>
          <p:spPr bwMode="auto">
            <a:xfrm>
              <a:off x="38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57" name="Oval 173"/>
            <p:cNvSpPr>
              <a:spLocks noChangeArrowheads="1"/>
            </p:cNvSpPr>
            <p:nvPr/>
          </p:nvSpPr>
          <p:spPr bwMode="auto">
            <a:xfrm>
              <a:off x="38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58" name="Oval 174"/>
            <p:cNvSpPr>
              <a:spLocks noChangeArrowheads="1"/>
            </p:cNvSpPr>
            <p:nvPr/>
          </p:nvSpPr>
          <p:spPr bwMode="auto">
            <a:xfrm>
              <a:off x="38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59" name="Oval 175"/>
            <p:cNvSpPr>
              <a:spLocks noChangeArrowheads="1"/>
            </p:cNvSpPr>
            <p:nvPr/>
          </p:nvSpPr>
          <p:spPr bwMode="auto">
            <a:xfrm>
              <a:off x="41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60" name="Oval 176"/>
            <p:cNvSpPr>
              <a:spLocks noChangeArrowheads="1"/>
            </p:cNvSpPr>
            <p:nvPr/>
          </p:nvSpPr>
          <p:spPr bwMode="auto">
            <a:xfrm>
              <a:off x="41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61" name="Oval 177"/>
            <p:cNvSpPr>
              <a:spLocks noChangeArrowheads="1"/>
            </p:cNvSpPr>
            <p:nvPr/>
          </p:nvSpPr>
          <p:spPr bwMode="auto">
            <a:xfrm>
              <a:off x="41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62" name="Oval 178"/>
            <p:cNvSpPr>
              <a:spLocks noChangeArrowheads="1"/>
            </p:cNvSpPr>
            <p:nvPr/>
          </p:nvSpPr>
          <p:spPr bwMode="auto">
            <a:xfrm>
              <a:off x="41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63" name="Oval 179"/>
            <p:cNvSpPr>
              <a:spLocks noChangeArrowheads="1"/>
            </p:cNvSpPr>
            <p:nvPr/>
          </p:nvSpPr>
          <p:spPr bwMode="auto">
            <a:xfrm>
              <a:off x="41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64" name="Oval 180"/>
            <p:cNvSpPr>
              <a:spLocks noChangeArrowheads="1"/>
            </p:cNvSpPr>
            <p:nvPr/>
          </p:nvSpPr>
          <p:spPr bwMode="auto">
            <a:xfrm>
              <a:off x="41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65" name="Oval 181"/>
            <p:cNvSpPr>
              <a:spLocks noChangeArrowheads="1"/>
            </p:cNvSpPr>
            <p:nvPr/>
          </p:nvSpPr>
          <p:spPr bwMode="auto">
            <a:xfrm>
              <a:off x="41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66" name="Oval 182"/>
            <p:cNvSpPr>
              <a:spLocks noChangeArrowheads="1"/>
            </p:cNvSpPr>
            <p:nvPr/>
          </p:nvSpPr>
          <p:spPr bwMode="auto">
            <a:xfrm>
              <a:off x="41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67" name="Oval 183"/>
            <p:cNvSpPr>
              <a:spLocks noChangeArrowheads="1"/>
            </p:cNvSpPr>
            <p:nvPr/>
          </p:nvSpPr>
          <p:spPr bwMode="auto">
            <a:xfrm>
              <a:off x="436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68" name="Oval 184"/>
            <p:cNvSpPr>
              <a:spLocks noChangeArrowheads="1"/>
            </p:cNvSpPr>
            <p:nvPr/>
          </p:nvSpPr>
          <p:spPr bwMode="auto">
            <a:xfrm>
              <a:off x="436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69" name="Oval 185"/>
            <p:cNvSpPr>
              <a:spLocks noChangeArrowheads="1"/>
            </p:cNvSpPr>
            <p:nvPr/>
          </p:nvSpPr>
          <p:spPr bwMode="auto">
            <a:xfrm>
              <a:off x="436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70" name="Oval 186"/>
            <p:cNvSpPr>
              <a:spLocks noChangeArrowheads="1"/>
            </p:cNvSpPr>
            <p:nvPr/>
          </p:nvSpPr>
          <p:spPr bwMode="auto">
            <a:xfrm>
              <a:off x="436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71" name="Oval 187"/>
            <p:cNvSpPr>
              <a:spLocks noChangeArrowheads="1"/>
            </p:cNvSpPr>
            <p:nvPr/>
          </p:nvSpPr>
          <p:spPr bwMode="auto">
            <a:xfrm>
              <a:off x="436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72" name="Oval 188"/>
            <p:cNvSpPr>
              <a:spLocks noChangeArrowheads="1"/>
            </p:cNvSpPr>
            <p:nvPr/>
          </p:nvSpPr>
          <p:spPr bwMode="auto">
            <a:xfrm>
              <a:off x="436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73" name="Oval 189"/>
            <p:cNvSpPr>
              <a:spLocks noChangeArrowheads="1"/>
            </p:cNvSpPr>
            <p:nvPr/>
          </p:nvSpPr>
          <p:spPr bwMode="auto">
            <a:xfrm>
              <a:off x="436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74" name="Oval 190"/>
            <p:cNvSpPr>
              <a:spLocks noChangeArrowheads="1"/>
            </p:cNvSpPr>
            <p:nvPr/>
          </p:nvSpPr>
          <p:spPr bwMode="auto">
            <a:xfrm>
              <a:off x="436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75" name="Oval 191"/>
            <p:cNvSpPr>
              <a:spLocks noChangeArrowheads="1"/>
            </p:cNvSpPr>
            <p:nvPr/>
          </p:nvSpPr>
          <p:spPr bwMode="auto">
            <a:xfrm>
              <a:off x="460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76" name="Oval 192"/>
            <p:cNvSpPr>
              <a:spLocks noChangeArrowheads="1"/>
            </p:cNvSpPr>
            <p:nvPr/>
          </p:nvSpPr>
          <p:spPr bwMode="auto">
            <a:xfrm>
              <a:off x="460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77" name="Oval 193"/>
            <p:cNvSpPr>
              <a:spLocks noChangeArrowheads="1"/>
            </p:cNvSpPr>
            <p:nvPr/>
          </p:nvSpPr>
          <p:spPr bwMode="auto">
            <a:xfrm>
              <a:off x="460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78" name="Oval 194"/>
            <p:cNvSpPr>
              <a:spLocks noChangeArrowheads="1"/>
            </p:cNvSpPr>
            <p:nvPr/>
          </p:nvSpPr>
          <p:spPr bwMode="auto">
            <a:xfrm>
              <a:off x="460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79" name="Oval 195"/>
            <p:cNvSpPr>
              <a:spLocks noChangeArrowheads="1"/>
            </p:cNvSpPr>
            <p:nvPr/>
          </p:nvSpPr>
          <p:spPr bwMode="auto">
            <a:xfrm>
              <a:off x="460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80" name="Oval 196"/>
            <p:cNvSpPr>
              <a:spLocks noChangeArrowheads="1"/>
            </p:cNvSpPr>
            <p:nvPr/>
          </p:nvSpPr>
          <p:spPr bwMode="auto">
            <a:xfrm>
              <a:off x="460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81" name="Oval 197"/>
            <p:cNvSpPr>
              <a:spLocks noChangeArrowheads="1"/>
            </p:cNvSpPr>
            <p:nvPr/>
          </p:nvSpPr>
          <p:spPr bwMode="auto">
            <a:xfrm>
              <a:off x="460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82" name="Oval 198"/>
            <p:cNvSpPr>
              <a:spLocks noChangeArrowheads="1"/>
            </p:cNvSpPr>
            <p:nvPr/>
          </p:nvSpPr>
          <p:spPr bwMode="auto">
            <a:xfrm>
              <a:off x="460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83" name="Oval 199"/>
            <p:cNvSpPr>
              <a:spLocks noChangeArrowheads="1"/>
            </p:cNvSpPr>
            <p:nvPr/>
          </p:nvSpPr>
          <p:spPr bwMode="auto">
            <a:xfrm>
              <a:off x="484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84" name="Oval 200"/>
            <p:cNvSpPr>
              <a:spLocks noChangeArrowheads="1"/>
            </p:cNvSpPr>
            <p:nvPr/>
          </p:nvSpPr>
          <p:spPr bwMode="auto">
            <a:xfrm>
              <a:off x="484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85" name="Oval 201"/>
            <p:cNvSpPr>
              <a:spLocks noChangeArrowheads="1"/>
            </p:cNvSpPr>
            <p:nvPr/>
          </p:nvSpPr>
          <p:spPr bwMode="auto">
            <a:xfrm>
              <a:off x="484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86" name="Oval 202"/>
            <p:cNvSpPr>
              <a:spLocks noChangeArrowheads="1"/>
            </p:cNvSpPr>
            <p:nvPr/>
          </p:nvSpPr>
          <p:spPr bwMode="auto">
            <a:xfrm>
              <a:off x="484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87" name="Oval 203"/>
            <p:cNvSpPr>
              <a:spLocks noChangeArrowheads="1"/>
            </p:cNvSpPr>
            <p:nvPr/>
          </p:nvSpPr>
          <p:spPr bwMode="auto">
            <a:xfrm>
              <a:off x="484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88" name="Oval 204"/>
            <p:cNvSpPr>
              <a:spLocks noChangeArrowheads="1"/>
            </p:cNvSpPr>
            <p:nvPr/>
          </p:nvSpPr>
          <p:spPr bwMode="auto">
            <a:xfrm>
              <a:off x="484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89" name="Oval 205"/>
            <p:cNvSpPr>
              <a:spLocks noChangeArrowheads="1"/>
            </p:cNvSpPr>
            <p:nvPr/>
          </p:nvSpPr>
          <p:spPr bwMode="auto">
            <a:xfrm>
              <a:off x="484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90" name="Oval 206"/>
            <p:cNvSpPr>
              <a:spLocks noChangeArrowheads="1"/>
            </p:cNvSpPr>
            <p:nvPr/>
          </p:nvSpPr>
          <p:spPr bwMode="auto">
            <a:xfrm>
              <a:off x="484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91" name="Oval 207"/>
            <p:cNvSpPr>
              <a:spLocks noChangeArrowheads="1"/>
            </p:cNvSpPr>
            <p:nvPr/>
          </p:nvSpPr>
          <p:spPr bwMode="auto">
            <a:xfrm>
              <a:off x="508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92" name="Oval 208"/>
            <p:cNvSpPr>
              <a:spLocks noChangeArrowheads="1"/>
            </p:cNvSpPr>
            <p:nvPr/>
          </p:nvSpPr>
          <p:spPr bwMode="auto">
            <a:xfrm>
              <a:off x="508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93" name="Oval 209"/>
            <p:cNvSpPr>
              <a:spLocks noChangeArrowheads="1"/>
            </p:cNvSpPr>
            <p:nvPr/>
          </p:nvSpPr>
          <p:spPr bwMode="auto">
            <a:xfrm>
              <a:off x="508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94" name="Oval 210"/>
            <p:cNvSpPr>
              <a:spLocks noChangeArrowheads="1"/>
            </p:cNvSpPr>
            <p:nvPr/>
          </p:nvSpPr>
          <p:spPr bwMode="auto">
            <a:xfrm>
              <a:off x="508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95" name="Oval 211"/>
            <p:cNvSpPr>
              <a:spLocks noChangeArrowheads="1"/>
            </p:cNvSpPr>
            <p:nvPr/>
          </p:nvSpPr>
          <p:spPr bwMode="auto">
            <a:xfrm>
              <a:off x="508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96" name="Oval 212"/>
            <p:cNvSpPr>
              <a:spLocks noChangeArrowheads="1"/>
            </p:cNvSpPr>
            <p:nvPr/>
          </p:nvSpPr>
          <p:spPr bwMode="auto">
            <a:xfrm>
              <a:off x="508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97" name="Oval 213"/>
            <p:cNvSpPr>
              <a:spLocks noChangeArrowheads="1"/>
            </p:cNvSpPr>
            <p:nvPr/>
          </p:nvSpPr>
          <p:spPr bwMode="auto">
            <a:xfrm>
              <a:off x="508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98" name="Oval 214"/>
            <p:cNvSpPr>
              <a:spLocks noChangeArrowheads="1"/>
            </p:cNvSpPr>
            <p:nvPr/>
          </p:nvSpPr>
          <p:spPr bwMode="auto">
            <a:xfrm>
              <a:off x="508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6999" name="Oval 215"/>
            <p:cNvSpPr>
              <a:spLocks noChangeArrowheads="1"/>
            </p:cNvSpPr>
            <p:nvPr/>
          </p:nvSpPr>
          <p:spPr bwMode="auto">
            <a:xfrm>
              <a:off x="5328" y="158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7000" name="Oval 216"/>
            <p:cNvSpPr>
              <a:spLocks noChangeArrowheads="1"/>
            </p:cNvSpPr>
            <p:nvPr/>
          </p:nvSpPr>
          <p:spPr bwMode="auto">
            <a:xfrm>
              <a:off x="5328" y="177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7001" name="Oval 217"/>
            <p:cNvSpPr>
              <a:spLocks noChangeArrowheads="1"/>
            </p:cNvSpPr>
            <p:nvPr/>
          </p:nvSpPr>
          <p:spPr bwMode="auto">
            <a:xfrm>
              <a:off x="5328" y="196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7002" name="Oval 218"/>
            <p:cNvSpPr>
              <a:spLocks noChangeArrowheads="1"/>
            </p:cNvSpPr>
            <p:nvPr/>
          </p:nvSpPr>
          <p:spPr bwMode="auto">
            <a:xfrm>
              <a:off x="5328" y="2160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7003" name="Oval 219"/>
            <p:cNvSpPr>
              <a:spLocks noChangeArrowheads="1"/>
            </p:cNvSpPr>
            <p:nvPr/>
          </p:nvSpPr>
          <p:spPr bwMode="auto">
            <a:xfrm>
              <a:off x="5328" y="2352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7004" name="Oval 220"/>
            <p:cNvSpPr>
              <a:spLocks noChangeArrowheads="1"/>
            </p:cNvSpPr>
            <p:nvPr/>
          </p:nvSpPr>
          <p:spPr bwMode="auto">
            <a:xfrm>
              <a:off x="5328" y="2544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7005" name="Oval 221"/>
            <p:cNvSpPr>
              <a:spLocks noChangeArrowheads="1"/>
            </p:cNvSpPr>
            <p:nvPr/>
          </p:nvSpPr>
          <p:spPr bwMode="auto">
            <a:xfrm>
              <a:off x="5328" y="2736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7006" name="Oval 222"/>
            <p:cNvSpPr>
              <a:spLocks noChangeArrowheads="1"/>
            </p:cNvSpPr>
            <p:nvPr/>
          </p:nvSpPr>
          <p:spPr bwMode="auto">
            <a:xfrm>
              <a:off x="5328" y="2928"/>
              <a:ext cx="96" cy="9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87007" name="Group 223"/>
          <p:cNvGrpSpPr>
            <a:grpSpLocks/>
          </p:cNvGrpSpPr>
          <p:nvPr/>
        </p:nvGrpSpPr>
        <p:grpSpPr bwMode="auto">
          <a:xfrm>
            <a:off x="660400" y="4102100"/>
            <a:ext cx="1752600" cy="1600200"/>
            <a:chOff x="2624" y="1528"/>
            <a:chExt cx="1104" cy="1008"/>
          </a:xfrm>
        </p:grpSpPr>
        <p:sp>
          <p:nvSpPr>
            <p:cNvPr id="887008" name="Oval 224"/>
            <p:cNvSpPr>
              <a:spLocks noChangeArrowheads="1"/>
            </p:cNvSpPr>
            <p:nvPr/>
          </p:nvSpPr>
          <p:spPr bwMode="auto">
            <a:xfrm>
              <a:off x="2624" y="1528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7009" name="Picture 22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77"/>
            <a:stretch>
              <a:fillRect/>
            </a:stretch>
          </p:blipFill>
          <p:spPr bwMode="auto">
            <a:xfrm>
              <a:off x="3009" y="1840"/>
              <a:ext cx="322" cy="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7010" name="Group 226"/>
          <p:cNvGrpSpPr>
            <a:grpSpLocks/>
          </p:cNvGrpSpPr>
          <p:nvPr/>
        </p:nvGrpSpPr>
        <p:grpSpPr bwMode="auto">
          <a:xfrm>
            <a:off x="2184400" y="4102100"/>
            <a:ext cx="1752600" cy="1600200"/>
            <a:chOff x="3584" y="1528"/>
            <a:chExt cx="1104" cy="1008"/>
          </a:xfrm>
        </p:grpSpPr>
        <p:sp>
          <p:nvSpPr>
            <p:cNvPr id="887011" name="Oval 227"/>
            <p:cNvSpPr>
              <a:spLocks noChangeArrowheads="1"/>
            </p:cNvSpPr>
            <p:nvPr/>
          </p:nvSpPr>
          <p:spPr bwMode="auto">
            <a:xfrm>
              <a:off x="3584" y="1528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7012" name="Picture 228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77"/>
            <a:stretch>
              <a:fillRect/>
            </a:stretch>
          </p:blipFill>
          <p:spPr bwMode="auto">
            <a:xfrm>
              <a:off x="3969" y="1840"/>
              <a:ext cx="322" cy="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7013" name="Group 229"/>
          <p:cNvGrpSpPr>
            <a:grpSpLocks/>
          </p:cNvGrpSpPr>
          <p:nvPr/>
        </p:nvGrpSpPr>
        <p:grpSpPr bwMode="auto">
          <a:xfrm>
            <a:off x="1447800" y="4703763"/>
            <a:ext cx="1752600" cy="1600200"/>
            <a:chOff x="3120" y="1872"/>
            <a:chExt cx="1104" cy="1008"/>
          </a:xfrm>
        </p:grpSpPr>
        <p:sp>
          <p:nvSpPr>
            <p:cNvPr id="887014" name="Oval 230"/>
            <p:cNvSpPr>
              <a:spLocks noChangeArrowheads="1"/>
            </p:cNvSpPr>
            <p:nvPr/>
          </p:nvSpPr>
          <p:spPr bwMode="auto">
            <a:xfrm>
              <a:off x="3120" y="1872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7015" name="Picture 23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77"/>
            <a:stretch>
              <a:fillRect/>
            </a:stretch>
          </p:blipFill>
          <p:spPr bwMode="auto">
            <a:xfrm>
              <a:off x="3505" y="2184"/>
              <a:ext cx="322" cy="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7016" name="Group 232"/>
          <p:cNvGrpSpPr>
            <a:grpSpLocks/>
          </p:cNvGrpSpPr>
          <p:nvPr/>
        </p:nvGrpSpPr>
        <p:grpSpPr bwMode="auto">
          <a:xfrm>
            <a:off x="2590800" y="5249863"/>
            <a:ext cx="1752600" cy="1600200"/>
            <a:chOff x="3120" y="1872"/>
            <a:chExt cx="1104" cy="1008"/>
          </a:xfrm>
        </p:grpSpPr>
        <p:sp>
          <p:nvSpPr>
            <p:cNvPr id="887017" name="Oval 233"/>
            <p:cNvSpPr>
              <a:spLocks noChangeArrowheads="1"/>
            </p:cNvSpPr>
            <p:nvPr/>
          </p:nvSpPr>
          <p:spPr bwMode="auto">
            <a:xfrm>
              <a:off x="3120" y="1872"/>
              <a:ext cx="1104" cy="1008"/>
            </a:xfrm>
            <a:prstGeom prst="ellipse">
              <a:avLst/>
            </a:prstGeom>
            <a:solidFill>
              <a:srgbClr val="006600">
                <a:alpha val="39999"/>
              </a:srgbClr>
            </a:solidFill>
            <a:ln w="38100">
              <a:solidFill>
                <a:srgbClr val="008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7018" name="Picture 23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77"/>
            <a:stretch>
              <a:fillRect/>
            </a:stretch>
          </p:blipFill>
          <p:spPr bwMode="auto">
            <a:xfrm>
              <a:off x="3505" y="2184"/>
              <a:ext cx="322" cy="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87033" name="Text Box 249"/>
          <p:cNvSpPr txBox="1">
            <a:spLocks noChangeArrowheads="1"/>
          </p:cNvSpPr>
          <p:nvPr/>
        </p:nvSpPr>
        <p:spPr bwMode="auto">
          <a:xfrm>
            <a:off x="1353062" y="1676400"/>
            <a:ext cx="3514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charset="0"/>
              </a:rPr>
              <a:t>y</a:t>
            </a:r>
            <a:r>
              <a:rPr lang="en-US" b="1" baseline="30000" dirty="0" smtClean="0">
                <a:solidFill>
                  <a:schemeClr val="bg1"/>
                </a:solidFill>
                <a:latin typeface="Tahoma" charset="0"/>
              </a:rPr>
              <a:t>1</a:t>
            </a:r>
            <a:endParaRPr lang="en-US" b="1" baseline="300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887034" name="Text Box 250"/>
          <p:cNvSpPr txBox="1">
            <a:spLocks noChangeArrowheads="1"/>
          </p:cNvSpPr>
          <p:nvPr/>
        </p:nvSpPr>
        <p:spPr bwMode="auto">
          <a:xfrm>
            <a:off x="2897698" y="1676400"/>
            <a:ext cx="3514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charset="0"/>
              </a:rPr>
              <a:t>y</a:t>
            </a:r>
            <a:r>
              <a:rPr lang="en-US" b="1" baseline="30000" dirty="0" smtClean="0">
                <a:solidFill>
                  <a:schemeClr val="bg1"/>
                </a:solidFill>
                <a:latin typeface="Tahoma" charset="0"/>
              </a:rPr>
              <a:t>2</a:t>
            </a:r>
            <a:endParaRPr lang="en-US" b="1" baseline="300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887035" name="Text Box 251"/>
          <p:cNvSpPr txBox="1">
            <a:spLocks noChangeArrowheads="1"/>
          </p:cNvSpPr>
          <p:nvPr/>
        </p:nvSpPr>
        <p:spPr bwMode="auto">
          <a:xfrm>
            <a:off x="1373699" y="4648200"/>
            <a:ext cx="3514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ahoma" charset="0"/>
              </a:rPr>
              <a:t>y</a:t>
            </a:r>
            <a:r>
              <a:rPr lang="en-US" b="1" baseline="30000" dirty="0" smtClean="0">
                <a:solidFill>
                  <a:schemeClr val="bg1"/>
                </a:solidFill>
                <a:latin typeface="Tahoma" charset="0"/>
              </a:rPr>
              <a:t>1</a:t>
            </a:r>
            <a:endParaRPr lang="en-US" b="1" baseline="300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887036" name="Text Box 252"/>
          <p:cNvSpPr txBox="1">
            <a:spLocks noChangeArrowheads="1"/>
          </p:cNvSpPr>
          <p:nvPr/>
        </p:nvSpPr>
        <p:spPr bwMode="auto">
          <a:xfrm>
            <a:off x="2918337" y="4648200"/>
            <a:ext cx="3514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ahoma" charset="0"/>
              </a:rPr>
              <a:t>y</a:t>
            </a:r>
            <a:r>
              <a:rPr lang="en-US" b="1" baseline="30000" dirty="0" smtClean="0">
                <a:solidFill>
                  <a:schemeClr val="bg1"/>
                </a:solidFill>
                <a:latin typeface="Tahoma" charset="0"/>
              </a:rPr>
              <a:t>2</a:t>
            </a:r>
            <a:endParaRPr lang="en-US" b="1" baseline="300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887037" name="Text Box 253"/>
          <p:cNvSpPr txBox="1">
            <a:spLocks noChangeArrowheads="1"/>
          </p:cNvSpPr>
          <p:nvPr/>
        </p:nvSpPr>
        <p:spPr bwMode="auto">
          <a:xfrm>
            <a:off x="2135699" y="5257800"/>
            <a:ext cx="3514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ahoma" charset="0"/>
              </a:rPr>
              <a:t>y</a:t>
            </a:r>
            <a:r>
              <a:rPr lang="en-US" b="1" baseline="30000" dirty="0" smtClean="0">
                <a:solidFill>
                  <a:schemeClr val="bg1"/>
                </a:solidFill>
                <a:latin typeface="Tahoma" charset="0"/>
              </a:rPr>
              <a:t>3</a:t>
            </a:r>
            <a:endParaRPr lang="en-US" b="1" baseline="30000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887038" name="Text Box 254"/>
          <p:cNvSpPr txBox="1">
            <a:spLocks noChangeArrowheads="1"/>
          </p:cNvSpPr>
          <p:nvPr/>
        </p:nvSpPr>
        <p:spPr bwMode="auto">
          <a:xfrm>
            <a:off x="3306197" y="5791200"/>
            <a:ext cx="35140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ahoma" charset="0"/>
              </a:rPr>
              <a:t>y</a:t>
            </a:r>
            <a:r>
              <a:rPr lang="en-US" b="1" baseline="30000" dirty="0" smtClean="0">
                <a:solidFill>
                  <a:schemeClr val="bg1"/>
                </a:solidFill>
                <a:latin typeface="Tahoma" charset="0"/>
              </a:rPr>
              <a:t>4</a:t>
            </a:r>
            <a:endParaRPr lang="en-US" b="1" baseline="30000" dirty="0">
              <a:solidFill>
                <a:schemeClr val="bg1"/>
              </a:solidFill>
              <a:latin typeface="Tahoma" charset="0"/>
            </a:endParaRPr>
          </a:p>
        </p:txBody>
      </p:sp>
      <p:grpSp>
        <p:nvGrpSpPr>
          <p:cNvPr id="887055" name="Group 271"/>
          <p:cNvGrpSpPr>
            <a:grpSpLocks/>
          </p:cNvGrpSpPr>
          <p:nvPr/>
        </p:nvGrpSpPr>
        <p:grpSpPr bwMode="auto">
          <a:xfrm>
            <a:off x="3352800" y="5326063"/>
            <a:ext cx="1752600" cy="1600200"/>
            <a:chOff x="2112" y="3355"/>
            <a:chExt cx="1104" cy="1008"/>
          </a:xfrm>
        </p:grpSpPr>
        <p:sp>
          <p:nvSpPr>
            <p:cNvPr id="887019" name="Oval 235"/>
            <p:cNvSpPr>
              <a:spLocks noChangeArrowheads="1"/>
            </p:cNvSpPr>
            <p:nvPr/>
          </p:nvSpPr>
          <p:spPr bwMode="auto">
            <a:xfrm>
              <a:off x="2112" y="3355"/>
              <a:ext cx="1104" cy="1008"/>
            </a:xfrm>
            <a:prstGeom prst="ellipse">
              <a:avLst/>
            </a:prstGeom>
            <a:solidFill>
              <a:schemeClr val="folHlink">
                <a:alpha val="39999"/>
              </a:schemeClr>
            </a:solidFill>
            <a:ln w="38100">
              <a:solidFill>
                <a:srgbClr val="008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7020" name="Picture 23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77"/>
            <a:stretch>
              <a:fillRect/>
            </a:stretch>
          </p:blipFill>
          <p:spPr bwMode="auto">
            <a:xfrm>
              <a:off x="2497" y="3667"/>
              <a:ext cx="322" cy="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7039" name="Text Box 255"/>
            <p:cNvSpPr txBox="1">
              <a:spLocks noChangeArrowheads="1"/>
            </p:cNvSpPr>
            <p:nvPr/>
          </p:nvSpPr>
          <p:spPr bwMode="auto">
            <a:xfrm>
              <a:off x="2581" y="3696"/>
              <a:ext cx="18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 smtClean="0">
                  <a:solidFill>
                    <a:schemeClr val="bg1"/>
                  </a:solidFill>
                  <a:latin typeface="Tahoma" charset="0"/>
                </a:rPr>
                <a:t>y</a:t>
              </a:r>
              <a:endParaRPr lang="en-US" b="1" baseline="-25000" dirty="0">
                <a:solidFill>
                  <a:schemeClr val="bg1"/>
                </a:solidFill>
                <a:latin typeface="Tahoma" charset="0"/>
              </a:endParaRPr>
            </a:p>
          </p:txBody>
        </p:sp>
      </p:grpSp>
      <p:grpSp>
        <p:nvGrpSpPr>
          <p:cNvPr id="887056" name="Group 272"/>
          <p:cNvGrpSpPr>
            <a:grpSpLocks/>
          </p:cNvGrpSpPr>
          <p:nvPr/>
        </p:nvGrpSpPr>
        <p:grpSpPr bwMode="auto">
          <a:xfrm>
            <a:off x="3352800" y="2286000"/>
            <a:ext cx="1752600" cy="1600200"/>
            <a:chOff x="2112" y="1440"/>
            <a:chExt cx="1104" cy="1008"/>
          </a:xfrm>
        </p:grpSpPr>
        <p:sp>
          <p:nvSpPr>
            <p:cNvPr id="886899" name="Oval 115"/>
            <p:cNvSpPr>
              <a:spLocks noChangeArrowheads="1"/>
            </p:cNvSpPr>
            <p:nvPr/>
          </p:nvSpPr>
          <p:spPr bwMode="auto">
            <a:xfrm>
              <a:off x="2112" y="1440"/>
              <a:ext cx="1104" cy="1008"/>
            </a:xfrm>
            <a:prstGeom prst="ellipse">
              <a:avLst/>
            </a:prstGeom>
            <a:solidFill>
              <a:schemeClr val="folHlink">
                <a:alpha val="39999"/>
              </a:schemeClr>
            </a:solidFill>
            <a:ln w="38100">
              <a:solidFill>
                <a:srgbClr val="008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86900" name="Picture 11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077"/>
            <a:stretch>
              <a:fillRect/>
            </a:stretch>
          </p:blipFill>
          <p:spPr bwMode="auto">
            <a:xfrm>
              <a:off x="2497" y="1752"/>
              <a:ext cx="322" cy="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7040" name="Text Box 256"/>
            <p:cNvSpPr txBox="1">
              <a:spLocks noChangeArrowheads="1"/>
            </p:cNvSpPr>
            <p:nvPr/>
          </p:nvSpPr>
          <p:spPr bwMode="auto">
            <a:xfrm>
              <a:off x="2597" y="1776"/>
              <a:ext cx="181" cy="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ahoma" charset="0"/>
                </a:rPr>
                <a:t>y</a:t>
              </a:r>
              <a:endParaRPr lang="en-US" b="1" baseline="-25000" dirty="0">
                <a:solidFill>
                  <a:schemeClr val="bg1"/>
                </a:solidFill>
                <a:latin typeface="Tahoma" charset="0"/>
              </a:endParaRPr>
            </a:p>
          </p:txBody>
        </p:sp>
      </p:grpSp>
      <p:sp>
        <p:nvSpPr>
          <p:cNvPr id="887041" name="Text Box 257"/>
          <p:cNvSpPr txBox="1">
            <a:spLocks noChangeArrowheads="1"/>
          </p:cNvSpPr>
          <p:nvPr/>
        </p:nvSpPr>
        <p:spPr bwMode="auto">
          <a:xfrm>
            <a:off x="5269030" y="1066800"/>
            <a:ext cx="15126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ahoma" charset="0"/>
              </a:rPr>
              <a:t>A=</a:t>
            </a:r>
            <a:r>
              <a:rPr lang="en-US" sz="2400" dirty="0" smtClean="0">
                <a:latin typeface="Tahoma" charset="0"/>
              </a:rPr>
              <a:t>{y</a:t>
            </a:r>
            <a:r>
              <a:rPr lang="en-US" sz="2400" baseline="30000" dirty="0" smtClean="0">
                <a:latin typeface="Tahoma" charset="0"/>
              </a:rPr>
              <a:t>1</a:t>
            </a:r>
            <a:r>
              <a:rPr lang="en-US" sz="2400" dirty="0" smtClean="0">
                <a:latin typeface="Tahoma" charset="0"/>
              </a:rPr>
              <a:t>,y</a:t>
            </a:r>
            <a:r>
              <a:rPr lang="en-US" sz="2400" baseline="30000" dirty="0" smtClean="0">
                <a:latin typeface="Tahoma" charset="0"/>
              </a:rPr>
              <a:t>2</a:t>
            </a:r>
            <a:r>
              <a:rPr lang="en-US" sz="2400" dirty="0">
                <a:latin typeface="Tahoma" charset="0"/>
              </a:rPr>
              <a:t>}</a:t>
            </a:r>
          </a:p>
        </p:txBody>
      </p:sp>
      <p:sp>
        <p:nvSpPr>
          <p:cNvPr id="887043" name="Rectangle 259"/>
          <p:cNvSpPr>
            <a:spLocks noChangeArrowheads="1"/>
          </p:cNvSpPr>
          <p:nvPr/>
        </p:nvSpPr>
        <p:spPr bwMode="auto">
          <a:xfrm>
            <a:off x="5206481" y="6096000"/>
            <a:ext cx="24188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Tahoma" charset="0"/>
              </a:rPr>
              <a:t>B = </a:t>
            </a:r>
            <a:r>
              <a:rPr lang="en-US" sz="2400" dirty="0" smtClean="0">
                <a:latin typeface="Tahoma" charset="0"/>
              </a:rPr>
              <a:t>{y</a:t>
            </a:r>
            <a:r>
              <a:rPr lang="en-US" sz="2400" baseline="30000" dirty="0" smtClean="0">
                <a:latin typeface="Tahoma" charset="0"/>
              </a:rPr>
              <a:t>1</a:t>
            </a:r>
            <a:r>
              <a:rPr lang="en-US" sz="2400" dirty="0" smtClean="0">
                <a:latin typeface="Tahoma" charset="0"/>
              </a:rPr>
              <a:t>,y</a:t>
            </a:r>
            <a:r>
              <a:rPr lang="en-US" sz="2400" baseline="30000" dirty="0" smtClean="0">
                <a:latin typeface="Tahoma" charset="0"/>
              </a:rPr>
              <a:t>2</a:t>
            </a:r>
            <a:r>
              <a:rPr lang="en-US" sz="2400" dirty="0" smtClean="0">
                <a:latin typeface="Tahoma" charset="0"/>
              </a:rPr>
              <a:t>,y</a:t>
            </a:r>
            <a:r>
              <a:rPr lang="en-US" sz="2400" baseline="30000" dirty="0" smtClean="0">
                <a:latin typeface="Tahoma" charset="0"/>
              </a:rPr>
              <a:t>3</a:t>
            </a:r>
            <a:r>
              <a:rPr lang="en-US" sz="2400" dirty="0" smtClean="0">
                <a:latin typeface="Tahoma" charset="0"/>
              </a:rPr>
              <a:t>,y</a:t>
            </a:r>
            <a:r>
              <a:rPr lang="en-US" sz="2400" baseline="30000" dirty="0" smtClean="0">
                <a:latin typeface="Tahoma" charset="0"/>
              </a:rPr>
              <a:t>4</a:t>
            </a:r>
            <a:r>
              <a:rPr lang="en-US" sz="2400" dirty="0">
                <a:latin typeface="Tahoma" charset="0"/>
              </a:rPr>
              <a:t>}</a:t>
            </a:r>
          </a:p>
        </p:txBody>
      </p:sp>
      <p:sp>
        <p:nvSpPr>
          <p:cNvPr id="887045" name="Text Box 261"/>
          <p:cNvSpPr txBox="1">
            <a:spLocks noChangeArrowheads="1"/>
          </p:cNvSpPr>
          <p:nvPr/>
        </p:nvSpPr>
        <p:spPr bwMode="auto">
          <a:xfrm>
            <a:off x="5867400" y="3048000"/>
            <a:ext cx="25355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latin typeface="Tahoma" charset="0"/>
              </a:rPr>
              <a:t>F(</a:t>
            </a:r>
            <a:r>
              <a:rPr lang="en-US" sz="2400" dirty="0" smtClean="0">
                <a:latin typeface="Tahoma" charset="0"/>
              </a:rPr>
              <a:t>A U {y}) </a:t>
            </a:r>
            <a:r>
              <a:rPr lang="en-US" sz="2400" dirty="0" smtClean="0"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lang="en-US" sz="2400" dirty="0" smtClean="0">
                <a:latin typeface="Tahoma" charset="0"/>
              </a:rPr>
              <a:t> F</a:t>
            </a:r>
            <a:r>
              <a:rPr lang="en-US" sz="2400" dirty="0">
                <a:latin typeface="Tahoma" charset="0"/>
              </a:rPr>
              <a:t>(A)</a:t>
            </a:r>
          </a:p>
        </p:txBody>
      </p:sp>
      <p:sp>
        <p:nvSpPr>
          <p:cNvPr id="887047" name="Text Box 263"/>
          <p:cNvSpPr txBox="1">
            <a:spLocks noChangeArrowheads="1"/>
          </p:cNvSpPr>
          <p:nvPr/>
        </p:nvSpPr>
        <p:spPr bwMode="auto">
          <a:xfrm>
            <a:off x="5791200" y="4495800"/>
            <a:ext cx="24841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dirty="0">
                <a:latin typeface="Tahoma" charset="0"/>
              </a:rPr>
              <a:t>F(</a:t>
            </a:r>
            <a:r>
              <a:rPr lang="en-US" sz="2400" dirty="0" smtClean="0">
                <a:latin typeface="Tahoma" charset="0"/>
              </a:rPr>
              <a:t>B U </a:t>
            </a:r>
            <a:r>
              <a:rPr lang="en-US" sz="2400" dirty="0" smtClean="0">
                <a:latin typeface="cmsy10" charset="0"/>
              </a:rPr>
              <a:t>{</a:t>
            </a:r>
            <a:r>
              <a:rPr lang="en-US" sz="2400" dirty="0">
                <a:latin typeface="Tahoma" charset="0"/>
              </a:rPr>
              <a:t>y</a:t>
            </a:r>
            <a:r>
              <a:rPr lang="en-US" sz="2400" dirty="0" smtClean="0">
                <a:latin typeface="Tahoma" charset="0"/>
              </a:rPr>
              <a:t>}) </a:t>
            </a:r>
            <a:r>
              <a:rPr lang="en-US" sz="2400" dirty="0" smtClean="0">
                <a:latin typeface="ＭＳ ゴシック"/>
                <a:ea typeface="ＭＳ ゴシック"/>
                <a:cs typeface="ＭＳ ゴシック"/>
              </a:rPr>
              <a:t>−</a:t>
            </a:r>
            <a:r>
              <a:rPr lang="en-US" sz="2400" dirty="0">
                <a:latin typeface="Tahoma" charset="0"/>
              </a:rPr>
              <a:t> </a:t>
            </a:r>
            <a:r>
              <a:rPr lang="en-US" sz="2400" dirty="0" smtClean="0">
                <a:latin typeface="Tahoma" charset="0"/>
              </a:rPr>
              <a:t>F</a:t>
            </a:r>
            <a:r>
              <a:rPr lang="en-US" sz="2400" dirty="0">
                <a:latin typeface="Tahoma" charset="0"/>
              </a:rPr>
              <a:t>(B)</a:t>
            </a:r>
          </a:p>
        </p:txBody>
      </p:sp>
      <p:sp>
        <p:nvSpPr>
          <p:cNvPr id="887049" name="Text Box 265"/>
          <p:cNvSpPr txBox="1">
            <a:spLocks noChangeArrowheads="1"/>
          </p:cNvSpPr>
          <p:nvPr/>
        </p:nvSpPr>
        <p:spPr bwMode="auto">
          <a:xfrm>
            <a:off x="6723278" y="3810000"/>
            <a:ext cx="3535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cmsy10" charset="0"/>
              </a:rPr>
              <a:t>≥</a:t>
            </a:r>
            <a:endParaRPr lang="en-US" sz="2400" dirty="0">
              <a:latin typeface="cmsy10" charset="0"/>
            </a:endParaRPr>
          </a:p>
        </p:txBody>
      </p:sp>
      <p:sp>
        <p:nvSpPr>
          <p:cNvPr id="887053" name="Oval 269"/>
          <p:cNvSpPr>
            <a:spLocks noChangeArrowheads="1"/>
          </p:cNvSpPr>
          <p:nvPr/>
        </p:nvSpPr>
        <p:spPr bwMode="auto">
          <a:xfrm>
            <a:off x="3352800" y="2286000"/>
            <a:ext cx="1752600" cy="1600200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7054" name="Freeform 270"/>
          <p:cNvSpPr>
            <a:spLocks/>
          </p:cNvSpPr>
          <p:nvPr/>
        </p:nvSpPr>
        <p:spPr bwMode="auto">
          <a:xfrm>
            <a:off x="3810000" y="5319713"/>
            <a:ext cx="1370013" cy="1624012"/>
          </a:xfrm>
          <a:custGeom>
            <a:avLst/>
            <a:gdLst>
              <a:gd name="T0" fmla="*/ 112 w 863"/>
              <a:gd name="T1" fmla="*/ 8 h 1023"/>
              <a:gd name="T2" fmla="*/ 352 w 863"/>
              <a:gd name="T3" fmla="*/ 8 h 1023"/>
              <a:gd name="T4" fmla="*/ 544 w 863"/>
              <a:gd name="T5" fmla="*/ 56 h 1023"/>
              <a:gd name="T6" fmla="*/ 736 w 863"/>
              <a:gd name="T7" fmla="*/ 200 h 1023"/>
              <a:gd name="T8" fmla="*/ 809 w 863"/>
              <a:gd name="T9" fmla="*/ 367 h 1023"/>
              <a:gd name="T10" fmla="*/ 815 w 863"/>
              <a:gd name="T11" fmla="*/ 668 h 1023"/>
              <a:gd name="T12" fmla="*/ 521 w 863"/>
              <a:gd name="T13" fmla="*/ 968 h 1023"/>
              <a:gd name="T14" fmla="*/ 183 w 863"/>
              <a:gd name="T15" fmla="*/ 999 h 1023"/>
              <a:gd name="T16" fmla="*/ 0 w 863"/>
              <a:gd name="T17" fmla="*/ 931 h 1023"/>
              <a:gd name="T18" fmla="*/ 116 w 863"/>
              <a:gd name="T19" fmla="*/ 882 h 1023"/>
              <a:gd name="T20" fmla="*/ 226 w 863"/>
              <a:gd name="T21" fmla="*/ 790 h 1023"/>
              <a:gd name="T22" fmla="*/ 361 w 863"/>
              <a:gd name="T23" fmla="*/ 508 h 1023"/>
              <a:gd name="T24" fmla="*/ 282 w 863"/>
              <a:gd name="T25" fmla="*/ 190 h 1023"/>
              <a:gd name="T26" fmla="*/ 110 w 863"/>
              <a:gd name="T27" fmla="*/ 6 h 10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63" h="1023">
                <a:moveTo>
                  <a:pt x="112" y="8"/>
                </a:moveTo>
                <a:cubicBezTo>
                  <a:pt x="196" y="4"/>
                  <a:pt x="280" y="0"/>
                  <a:pt x="352" y="8"/>
                </a:cubicBezTo>
                <a:cubicBezTo>
                  <a:pt x="424" y="16"/>
                  <a:pt x="480" y="24"/>
                  <a:pt x="544" y="56"/>
                </a:cubicBezTo>
                <a:cubicBezTo>
                  <a:pt x="608" y="88"/>
                  <a:pt x="692" y="148"/>
                  <a:pt x="736" y="200"/>
                </a:cubicBezTo>
                <a:cubicBezTo>
                  <a:pt x="780" y="252"/>
                  <a:pt x="796" y="289"/>
                  <a:pt x="809" y="367"/>
                </a:cubicBezTo>
                <a:cubicBezTo>
                  <a:pt x="822" y="445"/>
                  <a:pt x="863" y="568"/>
                  <a:pt x="815" y="668"/>
                </a:cubicBezTo>
                <a:cubicBezTo>
                  <a:pt x="767" y="768"/>
                  <a:pt x="626" y="913"/>
                  <a:pt x="521" y="968"/>
                </a:cubicBezTo>
                <a:cubicBezTo>
                  <a:pt x="416" y="1023"/>
                  <a:pt x="270" y="1005"/>
                  <a:pt x="183" y="999"/>
                </a:cubicBezTo>
                <a:cubicBezTo>
                  <a:pt x="96" y="993"/>
                  <a:pt x="11" y="950"/>
                  <a:pt x="0" y="931"/>
                </a:cubicBezTo>
                <a:lnTo>
                  <a:pt x="116" y="882"/>
                </a:lnTo>
                <a:cubicBezTo>
                  <a:pt x="154" y="858"/>
                  <a:pt x="185" y="852"/>
                  <a:pt x="226" y="790"/>
                </a:cubicBezTo>
                <a:cubicBezTo>
                  <a:pt x="267" y="728"/>
                  <a:pt x="352" y="608"/>
                  <a:pt x="361" y="508"/>
                </a:cubicBezTo>
                <a:cubicBezTo>
                  <a:pt x="370" y="408"/>
                  <a:pt x="324" y="274"/>
                  <a:pt x="282" y="190"/>
                </a:cubicBezTo>
                <a:cubicBezTo>
                  <a:pt x="240" y="106"/>
                  <a:pt x="146" y="44"/>
                  <a:pt x="110" y="6"/>
                </a:cubicBezTo>
              </a:path>
            </a:pathLst>
          </a:cu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7044" name="Line 260"/>
          <p:cNvSpPr>
            <a:spLocks noChangeShapeType="1"/>
          </p:cNvSpPr>
          <p:nvPr/>
        </p:nvSpPr>
        <p:spPr bwMode="auto">
          <a:xfrm flipH="1" flipV="1">
            <a:off x="4876800" y="2971800"/>
            <a:ext cx="99060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7046" name="Line 262"/>
          <p:cNvSpPr>
            <a:spLocks noChangeShapeType="1"/>
          </p:cNvSpPr>
          <p:nvPr/>
        </p:nvSpPr>
        <p:spPr bwMode="auto">
          <a:xfrm flipH="1">
            <a:off x="4699000" y="4724400"/>
            <a:ext cx="1092200" cy="1143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-8339" y="6581001"/>
            <a:ext cx="23115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</a:t>
            </a:r>
            <a:r>
              <a:rPr lang="en-US" dirty="0" err="1"/>
              <a:t>s</a:t>
            </a:r>
            <a:r>
              <a:rPr lang="en-US" dirty="0" err="1" smtClean="0"/>
              <a:t>ubmoduliarity.org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86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90"/>
    </mc:Choice>
    <mc:Fallback>
      <p:transition xmlns:p14="http://schemas.microsoft.com/office/powerpoint/2010/main" spd="slow" advTm="3789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7045" grpId="0"/>
      <p:bldP spid="887047" grpId="0"/>
      <p:bldP spid="887049" grpId="0"/>
      <p:bldP spid="887053" grpId="0" animBg="1"/>
      <p:bldP spid="887054" grpId="0" animBg="1"/>
      <p:bldP spid="887044" grpId="0" animBg="1"/>
      <p:bldP spid="8870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grpSp>
        <p:nvGrpSpPr>
          <p:cNvPr id="105" name="Group 104"/>
          <p:cNvGrpSpPr/>
          <p:nvPr/>
        </p:nvGrpSpPr>
        <p:grpSpPr>
          <a:xfrm>
            <a:off x="3451931" y="2362200"/>
            <a:ext cx="586669" cy="762000"/>
            <a:chOff x="2232731" y="1828800"/>
            <a:chExt cx="586669" cy="762000"/>
          </a:xfrm>
        </p:grpSpPr>
        <p:sp>
          <p:nvSpPr>
            <p:cNvPr id="107" name="TextBox 106"/>
            <p:cNvSpPr txBox="1"/>
            <p:nvPr/>
          </p:nvSpPr>
          <p:spPr>
            <a:xfrm>
              <a:off x="2232731" y="2292277"/>
              <a:ext cx="5866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Score</a:t>
              </a:r>
              <a:endParaRPr lang="en-US" dirty="0"/>
            </a:p>
          </p:txBody>
        </p:sp>
        <p:sp>
          <p:nvSpPr>
            <p:cNvPr id="108" name="Left Brace 107"/>
            <p:cNvSpPr/>
            <p:nvPr/>
          </p:nvSpPr>
          <p:spPr bwMode="auto">
            <a:xfrm>
              <a:off x="2469580" y="1828800"/>
              <a:ext cx="152400" cy="7620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539150" y="1905000"/>
            <a:ext cx="1937850" cy="1676400"/>
            <a:chOff x="3396150" y="1371600"/>
            <a:chExt cx="1937850" cy="1676400"/>
          </a:xfrm>
        </p:grpSpPr>
        <p:sp>
          <p:nvSpPr>
            <p:cNvPr id="113" name="Left Brace 112"/>
            <p:cNvSpPr/>
            <p:nvPr/>
          </p:nvSpPr>
          <p:spPr bwMode="auto">
            <a:xfrm>
              <a:off x="4267200" y="1371600"/>
              <a:ext cx="152400" cy="1676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3396150" y="2286000"/>
              <a:ext cx="1937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Marginal Gain in Diversity</a:t>
              </a:r>
              <a:endParaRPr lang="en-US" dirty="0"/>
            </a:p>
          </p:txBody>
        </p: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2247900" cy="2413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650785" y="2166168"/>
            <a:ext cx="4521415" cy="520700"/>
            <a:chOff x="1650785" y="1861368"/>
            <a:chExt cx="4521415" cy="520700"/>
          </a:xfrm>
        </p:grpSpPr>
        <p:pic>
          <p:nvPicPr>
            <p:cNvPr id="100" name="Picture 99" descr="latex-image-1.pd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92500" y="1917700"/>
              <a:ext cx="546100" cy="292100"/>
            </a:xfrm>
            <a:prstGeom prst="rect">
              <a:avLst/>
            </a:prstGeom>
          </p:spPr>
        </p:pic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785" y="1861368"/>
              <a:ext cx="1549400" cy="520700"/>
            </a:xfrm>
            <a:prstGeom prst="rect">
              <a:avLst/>
            </a:prstGeom>
          </p:spPr>
        </p:pic>
        <p:pic>
          <p:nvPicPr>
            <p:cNvPr id="20" name="Picture 19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883080"/>
              <a:ext cx="19812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5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95400"/>
            <a:ext cx="1600200" cy="2667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0" y="2224344"/>
            <a:ext cx="546100" cy="292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80" y="2168012"/>
            <a:ext cx="1574800" cy="5207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00200" y="4110720"/>
            <a:ext cx="4683642" cy="2140102"/>
            <a:chOff x="1600200" y="4110720"/>
            <a:chExt cx="4683642" cy="2140102"/>
          </a:xfrm>
        </p:grpSpPr>
        <p:sp>
          <p:nvSpPr>
            <p:cNvPr id="25" name="Line 1"/>
            <p:cNvSpPr>
              <a:spLocks noChangeShapeType="1"/>
            </p:cNvSpPr>
            <p:nvPr/>
          </p:nvSpPr>
          <p:spPr bwMode="auto">
            <a:xfrm flipH="1" flipV="1">
              <a:off x="2470050" y="5664426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Line 2"/>
            <p:cNvSpPr>
              <a:spLocks noChangeShapeType="1"/>
            </p:cNvSpPr>
            <p:nvPr/>
          </p:nvSpPr>
          <p:spPr bwMode="auto">
            <a:xfrm flipH="1">
              <a:off x="2470050" y="4110720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721534" y="4977693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Line 4"/>
            <p:cNvSpPr>
              <a:spLocks noChangeShapeType="1"/>
            </p:cNvSpPr>
            <p:nvPr/>
          </p:nvSpPr>
          <p:spPr bwMode="auto">
            <a:xfrm flipH="1">
              <a:off x="4483853" y="4156807"/>
              <a:ext cx="7866" cy="151400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rot="5400000">
              <a:off x="2557647" y="5535144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650992" y="549815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 rot="5400000">
              <a:off x="2819902" y="5520382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2996195" y="5556973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3154944" y="5585546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3207411" y="5498156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3134227" y="529495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5400000">
              <a:off x="3130735" y="5167001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 bwMode="auto">
            <a:xfrm rot="5400000">
              <a:off x="3385212" y="528622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 bwMode="auto">
            <a:xfrm rot="5400000">
              <a:off x="3691440" y="5455294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 rot="5400000">
              <a:off x="3912185" y="5529985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 rot="16200000" flipH="1">
              <a:off x="4091570" y="5566497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 rot="5400000">
              <a:off x="3970919" y="5302973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0"/>
            </p:cNvCxnSpPr>
            <p:nvPr/>
          </p:nvCxnSpPr>
          <p:spPr bwMode="auto">
            <a:xfrm rot="5400000">
              <a:off x="3734438" y="4908830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auto">
            <a:xfrm rot="5400000">
              <a:off x="4513765" y="5509269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auto">
            <a:xfrm rot="16200000" flipH="1">
              <a:off x="4429627" y="5237963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4443915" y="5090166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4772527" y="5298129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auto">
            <a:xfrm rot="16200000" flipH="1">
              <a:off x="5072646" y="5442672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 rot="5400000">
              <a:off x="5275849" y="549347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5488570" y="5496643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630886" y="4184182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5725042" y="4997083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4384" y="6022222"/>
              <a:ext cx="203200" cy="2286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0200" y="4533794"/>
              <a:ext cx="736600" cy="2159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68492" y="6020893"/>
              <a:ext cx="203200" cy="2286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21604" y="6020893"/>
              <a:ext cx="215900" cy="228600"/>
            </a:xfrm>
            <a:prstGeom prst="rect">
              <a:avLst/>
            </a:prstGeom>
          </p:spPr>
        </p:pic>
        <p:pic>
          <p:nvPicPr>
            <p:cNvPr id="57" name="Picture 56" descr="latex-image-1.pdf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83300" y="5614610"/>
              <a:ext cx="132080" cy="152400"/>
            </a:xfrm>
            <a:prstGeom prst="rect">
              <a:avLst/>
            </a:prstGeom>
          </p:spPr>
        </p:pic>
        <p:pic>
          <p:nvPicPr>
            <p:cNvPr id="58" name="Picture 57" descr="fig1_sol 1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564" y="5715000"/>
              <a:ext cx="382469" cy="274318"/>
            </a:xfrm>
            <a:prstGeom prst="rect">
              <a:avLst/>
            </a:prstGeom>
          </p:spPr>
        </p:pic>
        <p:pic>
          <p:nvPicPr>
            <p:cNvPr id="59" name="Picture 58" descr="fig1_sol 3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931" y="5715000"/>
              <a:ext cx="382469" cy="274318"/>
            </a:xfrm>
            <a:prstGeom prst="rect">
              <a:avLst/>
            </a:prstGeom>
          </p:spPr>
        </p:pic>
        <p:pic>
          <p:nvPicPr>
            <p:cNvPr id="60" name="Picture 59" descr="fig1_sol13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5331" y="5716694"/>
              <a:ext cx="382469" cy="274318"/>
            </a:xfrm>
            <a:prstGeom prst="rect">
              <a:avLst/>
            </a:prstGeom>
          </p:spPr>
        </p:pic>
        <p:pic>
          <p:nvPicPr>
            <p:cNvPr id="61" name="Picture 60" descr="fig1_sol15.png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532" y="5716693"/>
              <a:ext cx="382469" cy="274318"/>
            </a:xfrm>
            <a:prstGeom prst="rect">
              <a:avLst/>
            </a:prstGeom>
          </p:spPr>
        </p:pic>
      </p:grpSp>
      <p:sp>
        <p:nvSpPr>
          <p:cNvPr id="63" name="Oval 6"/>
          <p:cNvSpPr>
            <a:spLocks/>
          </p:cNvSpPr>
          <p:nvPr/>
        </p:nvSpPr>
        <p:spPr bwMode="auto">
          <a:xfrm rot="10800000" flipH="1">
            <a:off x="4432755" y="411480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6" name="Picture 55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45" y="2189724"/>
            <a:ext cx="1727200" cy="317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114800" y="1983044"/>
            <a:ext cx="1981200" cy="685800"/>
          </a:xfrm>
          <a:prstGeom prst="rect">
            <a:avLst/>
          </a:prstGeom>
          <a:solidFill>
            <a:schemeClr val="bg1">
              <a:alpha val="83000"/>
            </a:schemeClr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43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500" y="2224344"/>
            <a:ext cx="546100" cy="2921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00200" y="4110720"/>
            <a:ext cx="4683642" cy="2140102"/>
            <a:chOff x="1600200" y="4110720"/>
            <a:chExt cx="4683642" cy="2140102"/>
          </a:xfrm>
        </p:grpSpPr>
        <p:sp>
          <p:nvSpPr>
            <p:cNvPr id="25" name="Line 1"/>
            <p:cNvSpPr>
              <a:spLocks noChangeShapeType="1"/>
            </p:cNvSpPr>
            <p:nvPr/>
          </p:nvSpPr>
          <p:spPr bwMode="auto">
            <a:xfrm flipH="1" flipV="1">
              <a:off x="2470050" y="5664426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Line 2"/>
            <p:cNvSpPr>
              <a:spLocks noChangeShapeType="1"/>
            </p:cNvSpPr>
            <p:nvPr/>
          </p:nvSpPr>
          <p:spPr bwMode="auto">
            <a:xfrm flipH="1">
              <a:off x="2470050" y="4110720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721534" y="4977693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Line 4"/>
            <p:cNvSpPr>
              <a:spLocks noChangeShapeType="1"/>
            </p:cNvSpPr>
            <p:nvPr/>
          </p:nvSpPr>
          <p:spPr bwMode="auto">
            <a:xfrm flipH="1">
              <a:off x="4483853" y="4156807"/>
              <a:ext cx="7866" cy="1514008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 bwMode="auto">
            <a:xfrm rot="5400000">
              <a:off x="2557647" y="5535144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 rot="5400000">
              <a:off x="2650992" y="549815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 rot="5400000">
              <a:off x="2819902" y="5520382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2996195" y="5556973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16200000" flipH="1">
              <a:off x="3154944" y="5585546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3207411" y="5498156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3134227" y="529495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5400000">
              <a:off x="3130735" y="5167001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 bwMode="auto">
            <a:xfrm rot="5400000">
              <a:off x="3385212" y="528622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 bwMode="auto">
            <a:xfrm rot="5400000">
              <a:off x="3691440" y="5455294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 rot="5400000">
              <a:off x="3912185" y="5529985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 rot="16200000" flipH="1">
              <a:off x="4091570" y="5566497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 rot="5400000">
              <a:off x="3970919" y="5302973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28" idx="0"/>
            </p:cNvCxnSpPr>
            <p:nvPr/>
          </p:nvCxnSpPr>
          <p:spPr bwMode="auto">
            <a:xfrm rot="5400000">
              <a:off x="3734438" y="4908830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 bwMode="auto">
            <a:xfrm rot="5400000">
              <a:off x="4513765" y="5509269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 bwMode="auto">
            <a:xfrm rot="16200000" flipH="1">
              <a:off x="4429627" y="5237963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 rot="5400000">
              <a:off x="4443915" y="5090166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 bwMode="auto">
            <a:xfrm rot="5400000">
              <a:off x="4772527" y="5298129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 bwMode="auto">
            <a:xfrm rot="16200000" flipH="1">
              <a:off x="5072646" y="5442672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 bwMode="auto">
            <a:xfrm rot="5400000">
              <a:off x="5275849" y="549347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5488570" y="5496643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2630886" y="4184182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5725042" y="4997083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94384" y="6022222"/>
              <a:ext cx="203200" cy="228600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0200" y="4533794"/>
              <a:ext cx="736600" cy="2159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68492" y="6020893"/>
              <a:ext cx="203200" cy="2286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21604" y="6020893"/>
              <a:ext cx="215900" cy="228600"/>
            </a:xfrm>
            <a:prstGeom prst="rect">
              <a:avLst/>
            </a:prstGeom>
          </p:spPr>
        </p:pic>
        <p:pic>
          <p:nvPicPr>
            <p:cNvPr id="57" name="Picture 56" descr="latex-image-1.pdf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83300" y="5614610"/>
              <a:ext cx="132080" cy="152400"/>
            </a:xfrm>
            <a:prstGeom prst="rect">
              <a:avLst/>
            </a:prstGeom>
          </p:spPr>
        </p:pic>
        <p:pic>
          <p:nvPicPr>
            <p:cNvPr id="58" name="Picture 57" descr="fig1_sol 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0564" y="5715000"/>
              <a:ext cx="382469" cy="274318"/>
            </a:xfrm>
            <a:prstGeom prst="rect">
              <a:avLst/>
            </a:prstGeom>
          </p:spPr>
        </p:pic>
        <p:pic>
          <p:nvPicPr>
            <p:cNvPr id="59" name="Picture 58" descr="fig1_sol 3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2931" y="5715000"/>
              <a:ext cx="382469" cy="274318"/>
            </a:xfrm>
            <a:prstGeom prst="rect">
              <a:avLst/>
            </a:prstGeom>
          </p:spPr>
        </p:pic>
        <p:pic>
          <p:nvPicPr>
            <p:cNvPr id="60" name="Picture 59" descr="fig1_sol13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5331" y="5716694"/>
              <a:ext cx="382469" cy="274318"/>
            </a:xfrm>
            <a:prstGeom prst="rect">
              <a:avLst/>
            </a:prstGeom>
          </p:spPr>
        </p:pic>
        <p:pic>
          <p:nvPicPr>
            <p:cNvPr id="61" name="Picture 60" descr="fig1_sol15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6532" y="5716693"/>
              <a:ext cx="382469" cy="274318"/>
            </a:xfrm>
            <a:prstGeom prst="rect">
              <a:avLst/>
            </a:prstGeom>
          </p:spPr>
        </p:pic>
      </p:grp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95400"/>
            <a:ext cx="1612900" cy="266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820" b="-645"/>
          <a:stretch/>
        </p:blipFill>
        <p:spPr>
          <a:xfrm>
            <a:off x="4185680" y="2188087"/>
            <a:ext cx="232314" cy="319547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455" y="2168220"/>
            <a:ext cx="1574800" cy="520700"/>
          </a:xfrm>
          <a:prstGeom prst="rect">
            <a:avLst/>
          </a:prstGeom>
        </p:spPr>
      </p:pic>
      <p:sp>
        <p:nvSpPr>
          <p:cNvPr id="62" name="Oval 6"/>
          <p:cNvSpPr>
            <a:spLocks/>
          </p:cNvSpPr>
          <p:nvPr/>
        </p:nvSpPr>
        <p:spPr bwMode="auto">
          <a:xfrm rot="10800000" flipH="1">
            <a:off x="4429035" y="4085529"/>
            <a:ext cx="106680" cy="106680"/>
          </a:xfrm>
          <a:prstGeom prst="ellipse">
            <a:avLst/>
          </a:prstGeom>
          <a:solidFill>
            <a:schemeClr val="accent3"/>
          </a:solidFill>
          <a:ln w="25400" cap="flat">
            <a:solidFill>
              <a:schemeClr val="accent2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335" y="2188088"/>
            <a:ext cx="13335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48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11111E-6 C -0.0059 0.02523 -0.0118 0.0507 -0.01528 0.075 C -0.01875 0.09931 -0.01892 0.12616 -0.02083 0.14537 C -0.02274 0.16459 -0.02483 0.18102 -0.02708 0.18982 C -0.02934 0.19861 -0.02969 0.20023 -0.03403 0.19815 C -0.03837 0.19607 -0.04739 0.18773 -0.05347 0.17778 C -0.05955 0.16783 -0.06476 0.15509 -0.07083 0.13796 C -0.07691 0.12084 -0.08611 0.08611 -0.09028 0.075 C -0.09444 0.06389 -0.08976 0.05255 -0.09583 0.0713 C -0.10191 0.09005 -0.11267 0.17222 -0.12708 0.18796 C -0.14149 0.20371 -0.16996 0.16482 -0.18264 0.16574 C -0.19531 0.16667 -0.19913 0.18009 -0.20278 0.19352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2" name="Picture 13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1066800" y="2828854"/>
            <a:ext cx="1819346" cy="1819346"/>
            <a:chOff x="1066800" y="2828854"/>
            <a:chExt cx="1819346" cy="1819346"/>
          </a:xfrm>
        </p:grpSpPr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1066800" y="2828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4" name="Straight Arrow Connector 73"/>
            <p:cNvCxnSpPr>
              <a:endCxn id="73" idx="1"/>
            </p:cNvCxnSpPr>
            <p:nvPr/>
          </p:nvCxnSpPr>
          <p:spPr>
            <a:xfrm rot="10800000">
              <a:off x="1333238" y="3095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/>
            <p:cNvSpPr txBox="1"/>
            <p:nvPr/>
          </p:nvSpPr>
          <p:spPr>
            <a:xfrm rot="2603864">
              <a:off x="1147549" y="3395898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14600" y="2819400"/>
            <a:ext cx="1819346" cy="1819346"/>
            <a:chOff x="2514600" y="2819400"/>
            <a:chExt cx="1819346" cy="1819346"/>
          </a:xfrm>
        </p:grpSpPr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2514600" y="2819400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81" name="Straight Arrow Connector 80"/>
            <p:cNvCxnSpPr>
              <a:endCxn id="80" idx="1"/>
            </p:cNvCxnSpPr>
            <p:nvPr/>
          </p:nvCxnSpPr>
          <p:spPr>
            <a:xfrm rot="10800000">
              <a:off x="2781038" y="3085838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 rot="2603864">
              <a:off x="2602225" y="3395898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</a:t>
              </a:r>
              <a:r>
                <a:rPr lang="en-US" dirty="0">
                  <a:solidFill>
                    <a:srgbClr val="FFFFFF"/>
                  </a:solidFill>
                </a:rPr>
                <a:t> r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4657654" y="5114854"/>
            <a:ext cx="1819346" cy="1819346"/>
            <a:chOff x="4657654" y="5114854"/>
            <a:chExt cx="1819346" cy="1819346"/>
          </a:xfrm>
        </p:grpSpPr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57654" y="5114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85" name="Straight Arrow Connector 84"/>
            <p:cNvCxnSpPr>
              <a:endCxn id="84" idx="1"/>
            </p:cNvCxnSpPr>
            <p:nvPr/>
          </p:nvCxnSpPr>
          <p:spPr>
            <a:xfrm rot="10800000">
              <a:off x="4924092" y="5381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 rot="2603864">
              <a:off x="4745279" y="5691352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105454" y="5114854"/>
            <a:ext cx="1819346" cy="1819346"/>
            <a:chOff x="6105454" y="5114854"/>
            <a:chExt cx="1819346" cy="1819346"/>
          </a:xfrm>
        </p:grpSpPr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6105454" y="5114854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93" name="Straight Arrow Connector 92"/>
            <p:cNvCxnSpPr>
              <a:endCxn id="90" idx="1"/>
            </p:cNvCxnSpPr>
            <p:nvPr/>
          </p:nvCxnSpPr>
          <p:spPr>
            <a:xfrm rot="10800000">
              <a:off x="6371892" y="5381292"/>
              <a:ext cx="643243" cy="610977"/>
            </a:xfrm>
            <a:prstGeom prst="straightConnector1">
              <a:avLst/>
            </a:prstGeom>
            <a:ln w="50800">
              <a:solidFill>
                <a:schemeClr val="accent3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 rot="2603864">
              <a:off x="6193079" y="5691352"/>
              <a:ext cx="974626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FFFF"/>
                  </a:solidFill>
                </a:rPr>
                <a:t>r</a:t>
              </a:r>
              <a:r>
                <a:rPr lang="en-US" dirty="0" smtClean="0">
                  <a:solidFill>
                    <a:srgbClr val="FFFFFF"/>
                  </a:solidFill>
                </a:rPr>
                <a:t>adius = r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37" name="Picture 13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160" name="Picture 15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2247900" cy="241300"/>
          </a:xfrm>
          <a:prstGeom prst="rect">
            <a:avLst/>
          </a:prstGeom>
        </p:spPr>
      </p:pic>
      <p:grpSp>
        <p:nvGrpSpPr>
          <p:cNvPr id="161" name="Group 160"/>
          <p:cNvGrpSpPr/>
          <p:nvPr/>
        </p:nvGrpSpPr>
        <p:grpSpPr>
          <a:xfrm>
            <a:off x="1650785" y="2166168"/>
            <a:ext cx="4521415" cy="520700"/>
            <a:chOff x="1650785" y="1861368"/>
            <a:chExt cx="4521415" cy="520700"/>
          </a:xfrm>
        </p:grpSpPr>
        <p:pic>
          <p:nvPicPr>
            <p:cNvPr id="162" name="Picture 161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92500" y="1917700"/>
              <a:ext cx="546100" cy="292100"/>
            </a:xfrm>
            <a:prstGeom prst="rect">
              <a:avLst/>
            </a:prstGeom>
          </p:spPr>
        </p:pic>
        <p:pic>
          <p:nvPicPr>
            <p:cNvPr id="163" name="Picture 162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785" y="1861368"/>
              <a:ext cx="1549400" cy="520700"/>
            </a:xfrm>
            <a:prstGeom prst="rect">
              <a:avLst/>
            </a:prstGeom>
          </p:spPr>
        </p:pic>
        <p:pic>
          <p:nvPicPr>
            <p:cNvPr id="164" name="Picture 163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883080"/>
              <a:ext cx="19812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5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Greedy </a:t>
            </a:r>
            <a:r>
              <a:rPr lang="en-US" dirty="0" err="1" smtClean="0"/>
              <a:t>Submodular</a:t>
            </a:r>
            <a:r>
              <a:rPr lang="en-US" dirty="0" smtClean="0"/>
              <a:t> Maximization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Oval 114"/>
          <p:cNvSpPr>
            <a:spLocks noChangeAspect="1"/>
          </p:cNvSpPr>
          <p:nvPr/>
        </p:nvSpPr>
        <p:spPr>
          <a:xfrm>
            <a:off x="2514600" y="2819400"/>
            <a:ext cx="1819346" cy="1819346"/>
          </a:xfrm>
          <a:prstGeom prst="ellipse">
            <a:avLst/>
          </a:prstGeom>
          <a:solidFill>
            <a:schemeClr val="accent2">
              <a:lumMod val="75000"/>
              <a:alpha val="7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25" name="Straight Arrow Connector 124"/>
          <p:cNvCxnSpPr>
            <a:endCxn id="115" idx="1"/>
          </p:cNvCxnSpPr>
          <p:nvPr/>
        </p:nvCxnSpPr>
        <p:spPr>
          <a:xfrm rot="10800000">
            <a:off x="2781038" y="3085838"/>
            <a:ext cx="643243" cy="610977"/>
          </a:xfrm>
          <a:prstGeom prst="straightConnector1">
            <a:avLst/>
          </a:prstGeom>
          <a:ln w="50800">
            <a:solidFill>
              <a:schemeClr val="accent3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Oval 132"/>
          <p:cNvSpPr>
            <a:spLocks noChangeAspect="1"/>
          </p:cNvSpPr>
          <p:nvPr/>
        </p:nvSpPr>
        <p:spPr>
          <a:xfrm>
            <a:off x="1066800" y="2828854"/>
            <a:ext cx="1819346" cy="1819346"/>
          </a:xfrm>
          <a:prstGeom prst="ellipse">
            <a:avLst/>
          </a:prstGeom>
          <a:solidFill>
            <a:schemeClr val="accent2">
              <a:lumMod val="75000"/>
              <a:alpha val="7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35" name="Straight Arrow Connector 134"/>
          <p:cNvCxnSpPr>
            <a:endCxn id="133" idx="1"/>
          </p:cNvCxnSpPr>
          <p:nvPr/>
        </p:nvCxnSpPr>
        <p:spPr>
          <a:xfrm rot="10800000">
            <a:off x="1333238" y="3095292"/>
            <a:ext cx="643243" cy="610977"/>
          </a:xfrm>
          <a:prstGeom prst="straightConnector1">
            <a:avLst/>
          </a:prstGeom>
          <a:ln w="50800">
            <a:solidFill>
              <a:schemeClr val="accent3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 rot="2603864">
            <a:off x="1147549" y="3395898"/>
            <a:ext cx="9746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adius = 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 rot="2603864">
            <a:off x="2602225" y="3395898"/>
            <a:ext cx="9746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adius = 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7" name="Oval 206"/>
          <p:cNvSpPr>
            <a:spLocks noChangeAspect="1"/>
          </p:cNvSpPr>
          <p:nvPr/>
        </p:nvSpPr>
        <p:spPr>
          <a:xfrm>
            <a:off x="4657654" y="5114854"/>
            <a:ext cx="1819346" cy="1819346"/>
          </a:xfrm>
          <a:prstGeom prst="ellipse">
            <a:avLst/>
          </a:prstGeom>
          <a:solidFill>
            <a:schemeClr val="accent2">
              <a:lumMod val="75000"/>
              <a:alpha val="7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08" name="Straight Arrow Connector 207"/>
          <p:cNvCxnSpPr>
            <a:endCxn id="207" idx="1"/>
          </p:cNvCxnSpPr>
          <p:nvPr/>
        </p:nvCxnSpPr>
        <p:spPr>
          <a:xfrm rot="10800000">
            <a:off x="4924092" y="5381292"/>
            <a:ext cx="643243" cy="610977"/>
          </a:xfrm>
          <a:prstGeom prst="straightConnector1">
            <a:avLst/>
          </a:prstGeom>
          <a:ln w="50800">
            <a:solidFill>
              <a:schemeClr val="accent3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TextBox 208"/>
          <p:cNvSpPr txBox="1"/>
          <p:nvPr/>
        </p:nvSpPr>
        <p:spPr>
          <a:xfrm rot="2603864">
            <a:off x="4745279" y="5691352"/>
            <a:ext cx="9746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adius = 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6105454" y="5114854"/>
            <a:ext cx="1819346" cy="1819346"/>
          </a:xfrm>
          <a:prstGeom prst="ellipse">
            <a:avLst/>
          </a:prstGeom>
          <a:solidFill>
            <a:schemeClr val="accent2">
              <a:lumMod val="75000"/>
              <a:alpha val="7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11" name="Straight Arrow Connector 210"/>
          <p:cNvCxnSpPr>
            <a:endCxn id="210" idx="1"/>
          </p:cNvCxnSpPr>
          <p:nvPr/>
        </p:nvCxnSpPr>
        <p:spPr>
          <a:xfrm rot="10800000">
            <a:off x="6371892" y="5381292"/>
            <a:ext cx="643243" cy="610977"/>
          </a:xfrm>
          <a:prstGeom prst="straightConnector1">
            <a:avLst/>
          </a:prstGeom>
          <a:ln w="50800">
            <a:solidFill>
              <a:schemeClr val="accent3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 rot="2603864">
            <a:off x="6193079" y="5691352"/>
            <a:ext cx="9746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adius = 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15" name="Picture 2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410200" y="3048000"/>
            <a:ext cx="1828490" cy="1819656"/>
            <a:chOff x="7543800" y="762000"/>
            <a:chExt cx="1828490" cy="1819656"/>
          </a:xfrm>
        </p:grpSpPr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7552944" y="762000"/>
              <a:ext cx="1819346" cy="1819346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4" name="Oval 269"/>
            <p:cNvSpPr>
              <a:spLocks noChangeArrowheads="1"/>
            </p:cNvSpPr>
            <p:nvPr/>
          </p:nvSpPr>
          <p:spPr bwMode="auto">
            <a:xfrm>
              <a:off x="7543800" y="762000"/>
              <a:ext cx="1819656" cy="1819656"/>
            </a:xfrm>
            <a:prstGeom prst="ellipse">
              <a:avLst/>
            </a:prstGeom>
            <a:solidFill>
              <a:schemeClr val="accent2"/>
            </a:solidFill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726814" y="4941415"/>
            <a:ext cx="1698626" cy="1703225"/>
            <a:chOff x="3726814" y="4941415"/>
            <a:chExt cx="1698626" cy="1703225"/>
          </a:xfrm>
        </p:grpSpPr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3733800" y="4953000"/>
              <a:ext cx="1691640" cy="1691640"/>
            </a:xfrm>
            <a:prstGeom prst="ellipse">
              <a:avLst/>
            </a:prstGeom>
            <a:solidFill>
              <a:schemeClr val="accent2">
                <a:lumMod val="75000"/>
                <a:alpha val="70000"/>
              </a:schemeClr>
            </a:solidFill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8" name="Freeform 270"/>
            <p:cNvSpPr>
              <a:spLocks/>
            </p:cNvSpPr>
            <p:nvPr/>
          </p:nvSpPr>
          <p:spPr bwMode="auto">
            <a:xfrm rot="11122024">
              <a:off x="3726814" y="4941415"/>
              <a:ext cx="1461273" cy="1699569"/>
            </a:xfrm>
            <a:custGeom>
              <a:avLst/>
              <a:gdLst>
                <a:gd name="T0" fmla="*/ 112 w 863"/>
                <a:gd name="T1" fmla="*/ 8 h 1023"/>
                <a:gd name="T2" fmla="*/ 352 w 863"/>
                <a:gd name="T3" fmla="*/ 8 h 1023"/>
                <a:gd name="T4" fmla="*/ 544 w 863"/>
                <a:gd name="T5" fmla="*/ 56 h 1023"/>
                <a:gd name="T6" fmla="*/ 736 w 863"/>
                <a:gd name="T7" fmla="*/ 200 h 1023"/>
                <a:gd name="T8" fmla="*/ 809 w 863"/>
                <a:gd name="T9" fmla="*/ 367 h 1023"/>
                <a:gd name="T10" fmla="*/ 815 w 863"/>
                <a:gd name="T11" fmla="*/ 668 h 1023"/>
                <a:gd name="T12" fmla="*/ 521 w 863"/>
                <a:gd name="T13" fmla="*/ 968 h 1023"/>
                <a:gd name="T14" fmla="*/ 183 w 863"/>
                <a:gd name="T15" fmla="*/ 999 h 1023"/>
                <a:gd name="T16" fmla="*/ 0 w 863"/>
                <a:gd name="T17" fmla="*/ 931 h 1023"/>
                <a:gd name="T18" fmla="*/ 116 w 863"/>
                <a:gd name="T19" fmla="*/ 882 h 1023"/>
                <a:gd name="T20" fmla="*/ 226 w 863"/>
                <a:gd name="T21" fmla="*/ 790 h 1023"/>
                <a:gd name="T22" fmla="*/ 361 w 863"/>
                <a:gd name="T23" fmla="*/ 508 h 1023"/>
                <a:gd name="T24" fmla="*/ 282 w 863"/>
                <a:gd name="T25" fmla="*/ 190 h 1023"/>
                <a:gd name="T26" fmla="*/ 110 w 863"/>
                <a:gd name="T27" fmla="*/ 6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63" h="1023">
                  <a:moveTo>
                    <a:pt x="112" y="8"/>
                  </a:moveTo>
                  <a:cubicBezTo>
                    <a:pt x="196" y="4"/>
                    <a:pt x="280" y="0"/>
                    <a:pt x="352" y="8"/>
                  </a:cubicBezTo>
                  <a:cubicBezTo>
                    <a:pt x="424" y="16"/>
                    <a:pt x="480" y="24"/>
                    <a:pt x="544" y="56"/>
                  </a:cubicBezTo>
                  <a:cubicBezTo>
                    <a:pt x="608" y="88"/>
                    <a:pt x="692" y="148"/>
                    <a:pt x="736" y="200"/>
                  </a:cubicBezTo>
                  <a:cubicBezTo>
                    <a:pt x="780" y="252"/>
                    <a:pt x="796" y="289"/>
                    <a:pt x="809" y="367"/>
                  </a:cubicBezTo>
                  <a:cubicBezTo>
                    <a:pt x="822" y="445"/>
                    <a:pt x="863" y="568"/>
                    <a:pt x="815" y="668"/>
                  </a:cubicBezTo>
                  <a:cubicBezTo>
                    <a:pt x="767" y="768"/>
                    <a:pt x="626" y="913"/>
                    <a:pt x="521" y="968"/>
                  </a:cubicBezTo>
                  <a:cubicBezTo>
                    <a:pt x="416" y="1023"/>
                    <a:pt x="270" y="1005"/>
                    <a:pt x="183" y="999"/>
                  </a:cubicBezTo>
                  <a:cubicBezTo>
                    <a:pt x="96" y="993"/>
                    <a:pt x="11" y="950"/>
                    <a:pt x="0" y="931"/>
                  </a:cubicBezTo>
                  <a:lnTo>
                    <a:pt x="116" y="882"/>
                  </a:lnTo>
                  <a:cubicBezTo>
                    <a:pt x="154" y="858"/>
                    <a:pt x="185" y="852"/>
                    <a:pt x="226" y="790"/>
                  </a:cubicBezTo>
                  <a:cubicBezTo>
                    <a:pt x="267" y="728"/>
                    <a:pt x="352" y="608"/>
                    <a:pt x="361" y="508"/>
                  </a:cubicBezTo>
                  <a:cubicBezTo>
                    <a:pt x="370" y="408"/>
                    <a:pt x="324" y="274"/>
                    <a:pt x="282" y="190"/>
                  </a:cubicBezTo>
                  <a:cubicBezTo>
                    <a:pt x="240" y="106"/>
                    <a:pt x="146" y="44"/>
                    <a:pt x="110" y="6"/>
                  </a:cubicBezTo>
                </a:path>
              </a:pathLst>
            </a:custGeom>
            <a:solidFill>
              <a:schemeClr val="accent2"/>
            </a:solidFill>
            <a:ln w="38100" cap="flat" cmpd="sng">
              <a:solidFill>
                <a:schemeClr val="accent2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0" name="Picture 15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161" name="Picture 160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2247900" cy="241300"/>
          </a:xfrm>
          <a:prstGeom prst="rect">
            <a:avLst/>
          </a:prstGeom>
        </p:spPr>
      </p:pic>
      <p:grpSp>
        <p:nvGrpSpPr>
          <p:cNvPr id="162" name="Group 161"/>
          <p:cNvGrpSpPr/>
          <p:nvPr/>
        </p:nvGrpSpPr>
        <p:grpSpPr>
          <a:xfrm>
            <a:off x="1650785" y="2166168"/>
            <a:ext cx="4521415" cy="520700"/>
            <a:chOff x="1650785" y="1861368"/>
            <a:chExt cx="4521415" cy="520700"/>
          </a:xfrm>
        </p:grpSpPr>
        <p:pic>
          <p:nvPicPr>
            <p:cNvPr id="164" name="Picture 163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92500" y="1917700"/>
              <a:ext cx="546100" cy="292100"/>
            </a:xfrm>
            <a:prstGeom prst="rect">
              <a:avLst/>
            </a:prstGeom>
          </p:spPr>
        </p:pic>
        <p:pic>
          <p:nvPicPr>
            <p:cNvPr id="165" name="Picture 164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785" y="1861368"/>
              <a:ext cx="1549400" cy="520700"/>
            </a:xfrm>
            <a:prstGeom prst="rect">
              <a:avLst/>
            </a:prstGeom>
          </p:spPr>
        </p:pic>
        <p:pic>
          <p:nvPicPr>
            <p:cNvPr id="166" name="Picture 165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883080"/>
              <a:ext cx="19812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638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Uncertainty in 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001000" cy="52578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r>
              <a:rPr lang="en-US" dirty="0" smtClean="0"/>
              <a:t>	“</a:t>
            </a:r>
            <a:r>
              <a:rPr lang="en-US" i="1" dirty="0"/>
              <a:t>uncertainty arises because of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limitations </a:t>
            </a:r>
            <a:r>
              <a:rPr lang="en-US" i="1" dirty="0"/>
              <a:t>in our ability to observe the world,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limitations </a:t>
            </a:r>
            <a:r>
              <a:rPr lang="en-US" i="1" dirty="0"/>
              <a:t>in our ability to model it, 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>and </a:t>
            </a:r>
            <a:r>
              <a:rPr lang="en-US" i="1" dirty="0"/>
              <a:t>possibly even because of innate non-determinism</a:t>
            </a:r>
            <a:r>
              <a:rPr lang="en-US" i="1" dirty="0" smtClean="0"/>
              <a:t>.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	-- </a:t>
            </a:r>
            <a:r>
              <a:rPr lang="en-US" dirty="0" err="1" smtClean="0"/>
              <a:t>Koller</a:t>
            </a:r>
            <a:r>
              <a:rPr lang="en-US" dirty="0" smtClean="0"/>
              <a:t> &amp; Friedman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8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Greedy </a:t>
            </a:r>
            <a:r>
              <a:rPr lang="en-US" dirty="0" err="1"/>
              <a:t>Submodular</a:t>
            </a:r>
            <a:r>
              <a:rPr lang="en-US" dirty="0"/>
              <a:t> Maximization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5" name="Picture 2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08235" y="2642681"/>
            <a:ext cx="3635365" cy="1548319"/>
            <a:chOff x="1165235" y="2209800"/>
            <a:chExt cx="3635365" cy="1548319"/>
          </a:xfrm>
        </p:grpSpPr>
        <p:grpSp>
          <p:nvGrpSpPr>
            <p:cNvPr id="13" name="Group 12"/>
            <p:cNvGrpSpPr/>
            <p:nvPr/>
          </p:nvGrpSpPr>
          <p:grpSpPr>
            <a:xfrm>
              <a:off x="1165235" y="2819400"/>
              <a:ext cx="3635365" cy="938719"/>
              <a:chOff x="1165235" y="2819400"/>
              <a:chExt cx="3635365" cy="938719"/>
            </a:xfrm>
          </p:grpSpPr>
          <p:sp>
            <p:nvSpPr>
              <p:cNvPr id="221" name="Rounded Rectangle 220"/>
              <p:cNvSpPr/>
              <p:nvPr/>
            </p:nvSpPr>
            <p:spPr bwMode="auto">
              <a:xfrm>
                <a:off x="1219200" y="2819400"/>
                <a:ext cx="3581400" cy="9144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226" name="TextBox 225"/>
              <p:cNvSpPr txBox="1"/>
              <p:nvPr/>
            </p:nvSpPr>
            <p:spPr>
              <a:xfrm>
                <a:off x="1165235" y="2819400"/>
                <a:ext cx="3635092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bg1"/>
                    </a:solidFill>
                  </a:rPr>
                  <a:t>Exponentially Large Space!</a:t>
                </a:r>
              </a:p>
              <a:p>
                <a:r>
                  <a:rPr lang="en-US" sz="2200" dirty="0" smtClean="0">
                    <a:solidFill>
                      <a:schemeClr val="bg1"/>
                    </a:solidFill>
                  </a:rPr>
                  <a:t>Can’t enumerate</a:t>
                </a:r>
              </a:p>
            </p:txBody>
          </p:sp>
        </p:grpSp>
        <p:cxnSp>
          <p:nvCxnSpPr>
            <p:cNvPr id="218" name="Straight Arrow Connector 217"/>
            <p:cNvCxnSpPr/>
            <p:nvPr/>
          </p:nvCxnSpPr>
          <p:spPr bwMode="auto">
            <a:xfrm rot="10800000">
              <a:off x="1905000" y="2209800"/>
              <a:ext cx="1083292" cy="609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1" name="Picture 10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90600"/>
            <a:ext cx="952500" cy="304800"/>
          </a:xfrm>
          <a:prstGeom prst="rect">
            <a:avLst/>
          </a:prstGeom>
        </p:spPr>
      </p:pic>
      <p:pic>
        <p:nvPicPr>
          <p:cNvPr id="105" name="Picture 104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2247900" cy="241300"/>
          </a:xfrm>
          <a:prstGeom prst="rect">
            <a:avLst/>
          </a:prstGeom>
        </p:spPr>
      </p:pic>
      <p:grpSp>
        <p:nvGrpSpPr>
          <p:cNvPr id="107" name="Group 106"/>
          <p:cNvGrpSpPr/>
          <p:nvPr/>
        </p:nvGrpSpPr>
        <p:grpSpPr>
          <a:xfrm>
            <a:off x="1650785" y="2166168"/>
            <a:ext cx="4521415" cy="520700"/>
            <a:chOff x="1650785" y="1861368"/>
            <a:chExt cx="4521415" cy="520700"/>
          </a:xfrm>
        </p:grpSpPr>
        <p:pic>
          <p:nvPicPr>
            <p:cNvPr id="108" name="Picture 107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92500" y="1917700"/>
              <a:ext cx="546100" cy="292100"/>
            </a:xfrm>
            <a:prstGeom prst="rect">
              <a:avLst/>
            </a:prstGeom>
          </p:spPr>
        </p:pic>
        <p:pic>
          <p:nvPicPr>
            <p:cNvPr id="110" name="Picture 109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785" y="1861368"/>
              <a:ext cx="1549400" cy="520700"/>
            </a:xfrm>
            <a:prstGeom prst="rect">
              <a:avLst/>
            </a:prstGeom>
          </p:spPr>
        </p:pic>
        <p:pic>
          <p:nvPicPr>
            <p:cNvPr id="113" name="Picture 112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1883080"/>
              <a:ext cx="1981200" cy="317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6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 descr="2007_004902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27432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Score = Factor Graph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3935563" y="2357694"/>
            <a:ext cx="114710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MAP</a:t>
            </a:r>
          </a:p>
          <a:p>
            <a:r>
              <a:rPr lang="en-US" sz="1800" dirty="0" smtClean="0"/>
              <a:t>Inference</a:t>
            </a:r>
            <a:endParaRPr lang="en-US" sz="1800" dirty="0"/>
          </a:p>
        </p:txBody>
      </p:sp>
      <p:sp>
        <p:nvSpPr>
          <p:cNvPr id="86" name="Right Arrow 85"/>
          <p:cNvSpPr/>
          <p:nvPr/>
        </p:nvSpPr>
        <p:spPr bwMode="auto">
          <a:xfrm>
            <a:off x="4038600" y="2597150"/>
            <a:ext cx="990600" cy="304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523669" y="4724401"/>
            <a:ext cx="2596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Most Likely Assignment</a:t>
            </a:r>
          </a:p>
        </p:txBody>
      </p:sp>
      <p:grpSp>
        <p:nvGrpSpPr>
          <p:cNvPr id="233" name="Group 232"/>
          <p:cNvGrpSpPr/>
          <p:nvPr/>
        </p:nvGrpSpPr>
        <p:grpSpPr>
          <a:xfrm>
            <a:off x="914400" y="1716278"/>
            <a:ext cx="2364913" cy="2105799"/>
            <a:chOff x="914400" y="1716278"/>
            <a:chExt cx="2364913" cy="2105799"/>
          </a:xfrm>
        </p:grpSpPr>
        <p:sp>
          <p:nvSpPr>
            <p:cNvPr id="29" name="Oval 28"/>
            <p:cNvSpPr/>
            <p:nvPr/>
          </p:nvSpPr>
          <p:spPr>
            <a:xfrm>
              <a:off x="951058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641144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Connector 30"/>
            <p:cNvCxnSpPr>
              <a:stCxn id="29" idx="6"/>
              <a:endCxn id="30" idx="2"/>
            </p:cNvCxnSpPr>
            <p:nvPr/>
          </p:nvCxnSpPr>
          <p:spPr>
            <a:xfrm>
              <a:off x="1179658" y="18707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2" name="Oval 31"/>
            <p:cNvSpPr/>
            <p:nvPr/>
          </p:nvSpPr>
          <p:spPr>
            <a:xfrm>
              <a:off x="951058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641144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4" name="Straight Connector 33"/>
            <p:cNvCxnSpPr>
              <a:stCxn id="32" idx="6"/>
              <a:endCxn id="33" idx="2"/>
            </p:cNvCxnSpPr>
            <p:nvPr/>
          </p:nvCxnSpPr>
          <p:spPr>
            <a:xfrm>
              <a:off x="1179658" y="23279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5" name="Straight Connector 34"/>
            <p:cNvCxnSpPr>
              <a:stCxn id="29" idx="4"/>
              <a:endCxn id="32" idx="0"/>
            </p:cNvCxnSpPr>
            <p:nvPr/>
          </p:nvCxnSpPr>
          <p:spPr>
            <a:xfrm rot="5400000">
              <a:off x="951058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6" name="Straight Connector 35"/>
            <p:cNvCxnSpPr>
              <a:stCxn id="30" idx="4"/>
              <a:endCxn id="33" idx="0"/>
            </p:cNvCxnSpPr>
            <p:nvPr/>
          </p:nvCxnSpPr>
          <p:spPr>
            <a:xfrm rot="5400000">
              <a:off x="1641144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Oval 36"/>
            <p:cNvSpPr/>
            <p:nvPr/>
          </p:nvSpPr>
          <p:spPr>
            <a:xfrm>
              <a:off x="951058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1641144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9" name="Straight Connector 38"/>
            <p:cNvCxnSpPr>
              <a:stCxn id="37" idx="6"/>
              <a:endCxn id="38" idx="2"/>
            </p:cNvCxnSpPr>
            <p:nvPr/>
          </p:nvCxnSpPr>
          <p:spPr>
            <a:xfrm>
              <a:off x="1179658" y="27851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0" name="Oval 39"/>
            <p:cNvSpPr/>
            <p:nvPr/>
          </p:nvSpPr>
          <p:spPr>
            <a:xfrm>
              <a:off x="951058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641144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2" name="Straight Connector 41"/>
            <p:cNvCxnSpPr>
              <a:stCxn id="40" idx="6"/>
              <a:endCxn id="41" idx="2"/>
            </p:cNvCxnSpPr>
            <p:nvPr/>
          </p:nvCxnSpPr>
          <p:spPr>
            <a:xfrm>
              <a:off x="1179658" y="3242330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3" name="Oval 42"/>
            <p:cNvSpPr/>
            <p:nvPr/>
          </p:nvSpPr>
          <p:spPr>
            <a:xfrm>
              <a:off x="2326944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3011066" y="17564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5" name="Straight Connector 44"/>
            <p:cNvCxnSpPr>
              <a:stCxn id="43" idx="6"/>
              <a:endCxn id="44" idx="2"/>
            </p:cNvCxnSpPr>
            <p:nvPr/>
          </p:nvCxnSpPr>
          <p:spPr>
            <a:xfrm>
              <a:off x="2555544" y="18707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6" name="Oval 45"/>
            <p:cNvSpPr/>
            <p:nvPr/>
          </p:nvSpPr>
          <p:spPr>
            <a:xfrm>
              <a:off x="2326944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011066" y="22136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8" name="Straight Connector 47"/>
            <p:cNvCxnSpPr>
              <a:stCxn id="46" idx="6"/>
              <a:endCxn id="47" idx="2"/>
            </p:cNvCxnSpPr>
            <p:nvPr/>
          </p:nvCxnSpPr>
          <p:spPr>
            <a:xfrm>
              <a:off x="2555544" y="23279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9" name="Oval 48"/>
            <p:cNvSpPr/>
            <p:nvPr/>
          </p:nvSpPr>
          <p:spPr>
            <a:xfrm>
              <a:off x="2326944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011066" y="26708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1" name="Straight Connector 50"/>
            <p:cNvCxnSpPr>
              <a:stCxn id="49" idx="6"/>
              <a:endCxn id="50" idx="2"/>
            </p:cNvCxnSpPr>
            <p:nvPr/>
          </p:nvCxnSpPr>
          <p:spPr>
            <a:xfrm>
              <a:off x="2555544" y="27851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2" name="Oval 51"/>
            <p:cNvSpPr/>
            <p:nvPr/>
          </p:nvSpPr>
          <p:spPr>
            <a:xfrm>
              <a:off x="2326944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3011066" y="3128030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4" name="Straight Connector 53"/>
            <p:cNvCxnSpPr>
              <a:stCxn id="52" idx="6"/>
              <a:endCxn id="53" idx="2"/>
            </p:cNvCxnSpPr>
            <p:nvPr/>
          </p:nvCxnSpPr>
          <p:spPr>
            <a:xfrm>
              <a:off x="2555544" y="3242330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5" name="Straight Connector 54"/>
            <p:cNvCxnSpPr>
              <a:stCxn id="49" idx="2"/>
              <a:endCxn id="38" idx="6"/>
            </p:cNvCxnSpPr>
            <p:nvPr/>
          </p:nvCxnSpPr>
          <p:spPr>
            <a:xfrm rot="10800000">
              <a:off x="1869744" y="27851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6" name="Straight Connector 55"/>
            <p:cNvCxnSpPr>
              <a:stCxn id="52" idx="2"/>
              <a:endCxn id="41" idx="6"/>
            </p:cNvCxnSpPr>
            <p:nvPr/>
          </p:nvCxnSpPr>
          <p:spPr>
            <a:xfrm rot="10800000">
              <a:off x="1869744" y="32423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Straight Connector 56"/>
            <p:cNvCxnSpPr>
              <a:stCxn id="33" idx="6"/>
              <a:endCxn id="46" idx="2"/>
            </p:cNvCxnSpPr>
            <p:nvPr/>
          </p:nvCxnSpPr>
          <p:spPr>
            <a:xfrm>
              <a:off x="1869744" y="23279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8" name="Straight Connector 57"/>
            <p:cNvCxnSpPr>
              <a:stCxn id="30" idx="6"/>
              <a:endCxn id="43" idx="2"/>
            </p:cNvCxnSpPr>
            <p:nvPr/>
          </p:nvCxnSpPr>
          <p:spPr>
            <a:xfrm>
              <a:off x="1869744" y="1870730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9" name="Straight Connector 58"/>
            <p:cNvCxnSpPr>
              <a:stCxn id="33" idx="4"/>
              <a:endCxn id="38" idx="0"/>
            </p:cNvCxnSpPr>
            <p:nvPr/>
          </p:nvCxnSpPr>
          <p:spPr>
            <a:xfrm rot="5400000">
              <a:off x="1641144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0" name="Straight Connector 59"/>
            <p:cNvCxnSpPr>
              <a:stCxn id="32" idx="4"/>
              <a:endCxn id="37" idx="0"/>
            </p:cNvCxnSpPr>
            <p:nvPr/>
          </p:nvCxnSpPr>
          <p:spPr>
            <a:xfrm rot="5400000">
              <a:off x="951058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1" name="Straight Connector 60"/>
            <p:cNvCxnSpPr>
              <a:stCxn id="38" idx="4"/>
              <a:endCxn id="41" idx="0"/>
            </p:cNvCxnSpPr>
            <p:nvPr/>
          </p:nvCxnSpPr>
          <p:spPr>
            <a:xfrm rot="5400000">
              <a:off x="1641144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2" name="Straight Connector 61"/>
            <p:cNvCxnSpPr>
              <a:stCxn id="37" idx="4"/>
              <a:endCxn id="40" idx="0"/>
            </p:cNvCxnSpPr>
            <p:nvPr/>
          </p:nvCxnSpPr>
          <p:spPr>
            <a:xfrm rot="5400000">
              <a:off x="951058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Straight Connector 62"/>
            <p:cNvCxnSpPr>
              <a:stCxn id="43" idx="4"/>
              <a:endCxn id="46" idx="0"/>
            </p:cNvCxnSpPr>
            <p:nvPr/>
          </p:nvCxnSpPr>
          <p:spPr>
            <a:xfrm rot="5400000">
              <a:off x="2326944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4" name="Straight Connector 63"/>
            <p:cNvCxnSpPr>
              <a:stCxn id="44" idx="4"/>
              <a:endCxn id="47" idx="0"/>
            </p:cNvCxnSpPr>
            <p:nvPr/>
          </p:nvCxnSpPr>
          <p:spPr>
            <a:xfrm rot="5400000">
              <a:off x="3011066" y="20993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5" name="Straight Connector 64"/>
            <p:cNvCxnSpPr>
              <a:stCxn id="47" idx="4"/>
              <a:endCxn id="50" idx="0"/>
            </p:cNvCxnSpPr>
            <p:nvPr/>
          </p:nvCxnSpPr>
          <p:spPr>
            <a:xfrm rot="5400000">
              <a:off x="3011066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6" name="Straight Connector 65"/>
            <p:cNvCxnSpPr>
              <a:stCxn id="46" idx="4"/>
              <a:endCxn id="49" idx="0"/>
            </p:cNvCxnSpPr>
            <p:nvPr/>
          </p:nvCxnSpPr>
          <p:spPr>
            <a:xfrm rot="5400000">
              <a:off x="2326944" y="25565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7" name="Straight Connector 66"/>
            <p:cNvCxnSpPr>
              <a:stCxn id="50" idx="4"/>
              <a:endCxn id="53" idx="0"/>
            </p:cNvCxnSpPr>
            <p:nvPr/>
          </p:nvCxnSpPr>
          <p:spPr>
            <a:xfrm rot="5400000">
              <a:off x="3011066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8" name="Straight Connector 67"/>
            <p:cNvCxnSpPr>
              <a:stCxn id="49" idx="4"/>
              <a:endCxn id="52" idx="0"/>
            </p:cNvCxnSpPr>
            <p:nvPr/>
          </p:nvCxnSpPr>
          <p:spPr>
            <a:xfrm rot="5400000">
              <a:off x="2326944" y="3013730"/>
              <a:ext cx="2286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69" name="TextBox 68"/>
            <p:cNvSpPr txBox="1"/>
            <p:nvPr/>
          </p:nvSpPr>
          <p:spPr>
            <a:xfrm>
              <a:off x="916095" y="17162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1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920695" y="21734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y</a:t>
              </a:r>
              <a:r>
                <a:rPr lang="en-US" baseline="-25000" dirty="0" smtClean="0"/>
                <a:t>2</a:t>
              </a:r>
              <a:endParaRPr lang="en-US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914400" y="262761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…</a:t>
              </a:r>
            </a:p>
          </p:txBody>
        </p:sp>
        <p:sp>
          <p:nvSpPr>
            <p:cNvPr id="72" name="Oval 71"/>
            <p:cNvSpPr/>
            <p:nvPr/>
          </p:nvSpPr>
          <p:spPr>
            <a:xfrm>
              <a:off x="948706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638792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4" name="Straight Connector 73"/>
            <p:cNvCxnSpPr>
              <a:stCxn id="72" idx="6"/>
              <a:endCxn id="73" idx="2"/>
            </p:cNvCxnSpPr>
            <p:nvPr/>
          </p:nvCxnSpPr>
          <p:spPr>
            <a:xfrm>
              <a:off x="1177306" y="3699831"/>
              <a:ext cx="461486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5" name="Oval 74"/>
            <p:cNvSpPr/>
            <p:nvPr/>
          </p:nvSpPr>
          <p:spPr>
            <a:xfrm>
              <a:off x="2324592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3008714" y="3585531"/>
              <a:ext cx="228600" cy="2286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7" name="Straight Connector 76"/>
            <p:cNvCxnSpPr>
              <a:stCxn id="75" idx="6"/>
              <a:endCxn id="76" idx="2"/>
            </p:cNvCxnSpPr>
            <p:nvPr/>
          </p:nvCxnSpPr>
          <p:spPr>
            <a:xfrm>
              <a:off x="2553192" y="3699831"/>
              <a:ext cx="455522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8" name="Straight Connector 77"/>
            <p:cNvCxnSpPr>
              <a:stCxn id="75" idx="2"/>
              <a:endCxn id="73" idx="6"/>
            </p:cNvCxnSpPr>
            <p:nvPr/>
          </p:nvCxnSpPr>
          <p:spPr>
            <a:xfrm rot="10800000">
              <a:off x="1867392" y="3699831"/>
              <a:ext cx="457200" cy="1588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9" name="Straight Connector 78"/>
            <p:cNvCxnSpPr>
              <a:stCxn id="41" idx="4"/>
              <a:endCxn id="73" idx="0"/>
            </p:cNvCxnSpPr>
            <p:nvPr/>
          </p:nvCxnSpPr>
          <p:spPr>
            <a:xfrm rot="5400000">
              <a:off x="1639818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Straight Connector 79"/>
            <p:cNvCxnSpPr>
              <a:stCxn id="40" idx="4"/>
              <a:endCxn id="72" idx="0"/>
            </p:cNvCxnSpPr>
            <p:nvPr/>
          </p:nvCxnSpPr>
          <p:spPr>
            <a:xfrm rot="5400000">
              <a:off x="949732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1" name="Straight Connector 80"/>
            <p:cNvCxnSpPr>
              <a:stCxn id="53" idx="4"/>
              <a:endCxn id="76" idx="0"/>
            </p:cNvCxnSpPr>
            <p:nvPr/>
          </p:nvCxnSpPr>
          <p:spPr>
            <a:xfrm rot="5400000">
              <a:off x="3009740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Straight Connector 81"/>
            <p:cNvCxnSpPr>
              <a:stCxn id="52" idx="4"/>
              <a:endCxn id="75" idx="0"/>
            </p:cNvCxnSpPr>
            <p:nvPr/>
          </p:nvCxnSpPr>
          <p:spPr>
            <a:xfrm rot="5400000">
              <a:off x="2325618" y="3469904"/>
              <a:ext cx="228901" cy="2352"/>
            </a:xfrm>
            <a:prstGeom prst="line">
              <a:avLst/>
            </a:prstGeom>
            <a:noFill/>
            <a:ln w="12700" cap="flat" cmpd="sng" algn="ctr">
              <a:solidFill>
                <a:srgbClr val="4F81BD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3" name="TextBox 82"/>
            <p:cNvSpPr txBox="1"/>
            <p:nvPr/>
          </p:nvSpPr>
          <p:spPr>
            <a:xfrm>
              <a:off x="2960646" y="3545078"/>
              <a:ext cx="3186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</a:t>
              </a:r>
              <a:r>
                <a:rPr lang="en-US" baseline="-25000" dirty="0" err="1" smtClean="0"/>
                <a:t>n</a:t>
              </a:r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5130800"/>
            <a:ext cx="11684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572000"/>
            <a:ext cx="3124200" cy="495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5307770"/>
            <a:ext cx="1371600" cy="419100"/>
          </a:xfrm>
          <a:prstGeom prst="rect">
            <a:avLst/>
          </a:prstGeom>
        </p:spPr>
      </p:pic>
      <p:grpSp>
        <p:nvGrpSpPr>
          <p:cNvPr id="11" name="Group 98"/>
          <p:cNvGrpSpPr/>
          <p:nvPr/>
        </p:nvGrpSpPr>
        <p:grpSpPr>
          <a:xfrm>
            <a:off x="3266025" y="1704201"/>
            <a:ext cx="2220375" cy="505599"/>
            <a:chOff x="6509565" y="1551801"/>
            <a:chExt cx="2220375" cy="505599"/>
          </a:xfrm>
        </p:grpSpPr>
        <p:sp>
          <p:nvSpPr>
            <p:cNvPr id="94" name="Double Bracket 93"/>
            <p:cNvSpPr/>
            <p:nvPr/>
          </p:nvSpPr>
          <p:spPr bwMode="auto">
            <a:xfrm>
              <a:off x="6858000" y="1551801"/>
              <a:ext cx="1447800" cy="381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305800" y="1780401"/>
              <a:ext cx="4241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kx1</a:t>
              </a:r>
              <a:endParaRPr lang="en-US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705600" y="1600200"/>
              <a:ext cx="175259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1    1    10    0</a:t>
              </a:r>
              <a:endParaRPr lang="en-US" sz="1300" dirty="0"/>
            </a:p>
          </p:txBody>
        </p:sp>
        <p:cxnSp>
          <p:nvCxnSpPr>
            <p:cNvPr id="99" name="Straight Arrow Connector 98"/>
            <p:cNvCxnSpPr/>
            <p:nvPr/>
          </p:nvCxnSpPr>
          <p:spPr bwMode="auto">
            <a:xfrm>
              <a:off x="6509565" y="1714500"/>
              <a:ext cx="296534" cy="67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99"/>
          <p:cNvGrpSpPr/>
          <p:nvPr/>
        </p:nvGrpSpPr>
        <p:grpSpPr>
          <a:xfrm>
            <a:off x="3124200" y="2405996"/>
            <a:ext cx="1983133" cy="1343799"/>
            <a:chOff x="6357165" y="1828800"/>
            <a:chExt cx="1983133" cy="1343799"/>
          </a:xfrm>
        </p:grpSpPr>
        <p:sp>
          <p:nvSpPr>
            <p:cNvPr id="101" name="Double Bracket 100"/>
            <p:cNvSpPr/>
            <p:nvPr/>
          </p:nvSpPr>
          <p:spPr bwMode="auto">
            <a:xfrm>
              <a:off x="6858000" y="1828800"/>
              <a:ext cx="1219200" cy="1143000"/>
            </a:xfrm>
            <a:prstGeom prst="bracketPair">
              <a:avLst/>
            </a:prstGeom>
            <a:noFill/>
            <a:ln w="38100"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924800" y="2895600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kxk</a:t>
              </a:r>
              <a:endParaRPr lang="en-US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903850" y="18412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7143858" y="21460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7421241" y="238575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7677258" y="2679412"/>
              <a:ext cx="370101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dirty="0" smtClean="0"/>
                <a:t>10</a:t>
              </a:r>
              <a:endParaRPr lang="en-US" sz="13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7645163" y="19050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959363" y="2590800"/>
              <a:ext cx="2702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  <p:cxnSp>
          <p:nvCxnSpPr>
            <p:cNvPr id="110" name="Straight Arrow Connector 109"/>
            <p:cNvCxnSpPr/>
            <p:nvPr/>
          </p:nvCxnSpPr>
          <p:spPr bwMode="auto">
            <a:xfrm>
              <a:off x="6357165" y="2438400"/>
              <a:ext cx="448934" cy="158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62"/>
          <p:cNvGrpSpPr/>
          <p:nvPr/>
        </p:nvGrpSpPr>
        <p:grpSpPr>
          <a:xfrm>
            <a:off x="88992" y="5181600"/>
            <a:ext cx="1456387" cy="1132820"/>
            <a:chOff x="2105958" y="4651177"/>
            <a:chExt cx="1456387" cy="1132820"/>
          </a:xfrm>
        </p:grpSpPr>
        <p:sp>
          <p:nvSpPr>
            <p:cNvPr id="112" name="TextBox 111"/>
            <p:cNvSpPr txBox="1"/>
            <p:nvPr/>
          </p:nvSpPr>
          <p:spPr>
            <a:xfrm>
              <a:off x="2105958" y="5260777"/>
              <a:ext cx="13901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Node Scores / </a:t>
              </a:r>
              <a:br>
                <a:rPr lang="en-US" sz="1400" dirty="0" smtClean="0"/>
              </a:br>
              <a:r>
                <a:rPr lang="en-US" sz="1400" dirty="0" smtClean="0"/>
                <a:t>Local Rewards</a:t>
              </a:r>
              <a:endParaRPr lang="en-US" sz="1400" dirty="0"/>
            </a:p>
          </p:txBody>
        </p:sp>
        <p:cxnSp>
          <p:nvCxnSpPr>
            <p:cNvPr id="113" name="Straight Arrow Connector 112"/>
            <p:cNvCxnSpPr/>
            <p:nvPr/>
          </p:nvCxnSpPr>
          <p:spPr bwMode="auto">
            <a:xfrm flipV="1">
              <a:off x="2514600" y="4651177"/>
              <a:ext cx="1047745" cy="60662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63"/>
          <p:cNvGrpSpPr/>
          <p:nvPr/>
        </p:nvGrpSpPr>
        <p:grpSpPr>
          <a:xfrm>
            <a:off x="3145579" y="5181600"/>
            <a:ext cx="1959821" cy="1066800"/>
            <a:chOff x="6371341" y="4714220"/>
            <a:chExt cx="1959821" cy="1066800"/>
          </a:xfrm>
        </p:grpSpPr>
        <p:sp>
          <p:nvSpPr>
            <p:cNvPr id="115" name="TextBox 114"/>
            <p:cNvSpPr txBox="1"/>
            <p:nvPr/>
          </p:nvSpPr>
          <p:spPr>
            <a:xfrm>
              <a:off x="6851270" y="5257800"/>
              <a:ext cx="1479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Edge Scores / </a:t>
              </a:r>
              <a:br>
                <a:rPr lang="en-US" sz="1400" dirty="0" smtClean="0"/>
              </a:br>
              <a:r>
                <a:rPr lang="en-US" sz="1400" dirty="0" smtClean="0"/>
                <a:t>Distributed Prior</a:t>
              </a:r>
              <a:endParaRPr lang="en-US" sz="1400" dirty="0"/>
            </a:p>
          </p:txBody>
        </p:sp>
        <p:cxnSp>
          <p:nvCxnSpPr>
            <p:cNvPr id="116" name="Straight Arrow Connector 115"/>
            <p:cNvCxnSpPr>
              <a:stCxn id="115" idx="0"/>
            </p:cNvCxnSpPr>
            <p:nvPr/>
          </p:nvCxnSpPr>
          <p:spPr bwMode="auto">
            <a:xfrm flipH="1" flipV="1">
              <a:off x="6371341" y="4714220"/>
              <a:ext cx="1219875" cy="54358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33" name="Oval 6"/>
          <p:cNvSpPr>
            <a:spLocks/>
          </p:cNvSpPr>
          <p:nvPr/>
        </p:nvSpPr>
        <p:spPr bwMode="auto">
          <a:xfrm rot="10800000" flipH="1">
            <a:off x="4716780" y="499872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4" name="Picture 163" descr="fig1_sol15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2743200" cy="27432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47900" y="5078025"/>
            <a:ext cx="4311650" cy="2008575"/>
            <a:chOff x="2247900" y="5078025"/>
            <a:chExt cx="4311650" cy="2008575"/>
          </a:xfrm>
        </p:grpSpPr>
        <p:cxnSp>
          <p:nvCxnSpPr>
            <p:cNvPr id="148" name="Straight Connector 147"/>
            <p:cNvCxnSpPr/>
            <p:nvPr/>
          </p:nvCxnSpPr>
          <p:spPr bwMode="auto">
            <a:xfrm rot="5400000">
              <a:off x="4013654" y="5830048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1" name="Line 1"/>
            <p:cNvSpPr>
              <a:spLocks noChangeShapeType="1"/>
            </p:cNvSpPr>
            <p:nvPr/>
          </p:nvSpPr>
          <p:spPr bwMode="auto">
            <a:xfrm flipH="1" flipV="1">
              <a:off x="2749266" y="658564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Line 2"/>
            <p:cNvSpPr>
              <a:spLocks noChangeShapeType="1"/>
            </p:cNvSpPr>
            <p:nvPr/>
          </p:nvSpPr>
          <p:spPr bwMode="auto">
            <a:xfrm>
              <a:off x="2743200" y="5181600"/>
              <a:ext cx="6066" cy="14040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3"/>
            <p:cNvSpPr>
              <a:spLocks/>
            </p:cNvSpPr>
            <p:nvPr/>
          </p:nvSpPr>
          <p:spPr bwMode="auto">
            <a:xfrm>
              <a:off x="2906594" y="508601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6000750" y="589891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35" name="Straight Connector 134"/>
            <p:cNvCxnSpPr/>
            <p:nvPr/>
          </p:nvCxnSpPr>
          <p:spPr bwMode="auto">
            <a:xfrm rot="5400000">
              <a:off x="2836863" y="6456362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 bwMode="auto">
            <a:xfrm rot="5400000">
              <a:off x="2930208" y="6419372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 bwMode="auto">
            <a:xfrm rot="5400000">
              <a:off x="3099118" y="6441600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 bwMode="auto">
            <a:xfrm rot="16200000" flipH="1">
              <a:off x="3275411" y="6478191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 bwMode="auto">
            <a:xfrm rot="16200000" flipH="1">
              <a:off x="3434160" y="6506764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 bwMode="auto">
            <a:xfrm rot="5400000">
              <a:off x="3486627" y="641937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 bwMode="auto">
            <a:xfrm rot="5400000">
              <a:off x="3413443" y="621617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 bwMode="auto">
            <a:xfrm rot="5400000">
              <a:off x="3409951" y="6088219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 bwMode="auto">
            <a:xfrm rot="5400000">
              <a:off x="3664428" y="6207443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 bwMode="auto">
            <a:xfrm rot="5400000">
              <a:off x="3970656" y="6376512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 bwMode="auto">
            <a:xfrm rot="5400000">
              <a:off x="4191401" y="6451203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 bwMode="auto">
            <a:xfrm rot="16200000" flipH="1">
              <a:off x="4370786" y="6487715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 bwMode="auto">
            <a:xfrm rot="5400000">
              <a:off x="4250135" y="6224191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 bwMode="auto">
            <a:xfrm rot="5400000">
              <a:off x="4792981" y="6430487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 bwMode="auto">
            <a:xfrm rot="16200000" flipH="1">
              <a:off x="4708843" y="6159181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 bwMode="auto">
            <a:xfrm rot="5400000">
              <a:off x="4723131" y="6011384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 bwMode="auto">
            <a:xfrm rot="5400000">
              <a:off x="5051743" y="621934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 bwMode="auto">
            <a:xfrm rot="16200000" flipH="1">
              <a:off x="5351862" y="6363890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 bwMode="auto">
            <a:xfrm rot="5400000">
              <a:off x="5555065" y="6414689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 bwMode="auto">
            <a:xfrm rot="5400000">
              <a:off x="5767786" y="641786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33900" y="6934200"/>
              <a:ext cx="495300" cy="152400"/>
            </a:xfrm>
            <a:prstGeom prst="rect">
              <a:avLst/>
            </a:prstGeom>
          </p:spPr>
        </p:pic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47900" y="5575300"/>
              <a:ext cx="419100" cy="215900"/>
            </a:xfrm>
            <a:prstGeom prst="rect">
              <a:avLst/>
            </a:prstGeom>
          </p:spPr>
        </p:pic>
        <p:pic>
          <p:nvPicPr>
            <p:cNvPr id="158" name="Picture 157" descr="latex-image-1.pdf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01740" y="6534150"/>
              <a:ext cx="99060" cy="114300"/>
            </a:xfrm>
            <a:prstGeom prst="rect">
              <a:avLst/>
            </a:prstGeom>
          </p:spPr>
        </p:pic>
        <p:pic>
          <p:nvPicPr>
            <p:cNvPr id="165" name="Picture 164" descr="fig1_sol 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6606098"/>
              <a:ext cx="382469" cy="274318"/>
            </a:xfrm>
            <a:prstGeom prst="rect">
              <a:avLst/>
            </a:prstGeom>
          </p:spPr>
        </p:pic>
        <p:pic>
          <p:nvPicPr>
            <p:cNvPr id="166" name="Picture 165" descr="fig1_sol 3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167" y="6606098"/>
              <a:ext cx="382469" cy="274318"/>
            </a:xfrm>
            <a:prstGeom prst="rect">
              <a:avLst/>
            </a:prstGeom>
          </p:spPr>
        </p:pic>
        <p:pic>
          <p:nvPicPr>
            <p:cNvPr id="167" name="Picture 166" descr="fig1_sol13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567" y="6607792"/>
              <a:ext cx="382469" cy="274318"/>
            </a:xfrm>
            <a:prstGeom prst="rect">
              <a:avLst/>
            </a:prstGeom>
          </p:spPr>
        </p:pic>
        <p:pic>
          <p:nvPicPr>
            <p:cNvPr id="168" name="Picture 167" descr="fig1_sol1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768" y="6607791"/>
              <a:ext cx="382469" cy="274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194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  <p:bldP spid="86" grpId="0" animBg="1"/>
      <p:bldP spid="97" grpId="0"/>
      <p:bldP spid="1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Greedy Subset Selection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5"/>
          <p:cNvGrpSpPr/>
          <p:nvPr/>
        </p:nvGrpSpPr>
        <p:grpSpPr>
          <a:xfrm>
            <a:off x="1411314" y="3218872"/>
            <a:ext cx="1186235" cy="1016773"/>
            <a:chOff x="1411314" y="3218872"/>
            <a:chExt cx="1186235" cy="1016773"/>
          </a:xfrm>
        </p:grpSpPr>
        <p:pic>
          <p:nvPicPr>
            <p:cNvPr id="58" name="Picture 57" descr="fig1_sol 1.png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314" y="3218872"/>
              <a:ext cx="1186235" cy="1016773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1856171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53223" y="3218872"/>
            <a:ext cx="1186235" cy="1016773"/>
            <a:chOff x="2853223" y="3218872"/>
            <a:chExt cx="1186235" cy="1016773"/>
          </a:xfrm>
        </p:grpSpPr>
        <p:pic>
          <p:nvPicPr>
            <p:cNvPr id="154" name="Picture 153" descr="fig1_sol 3.png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3223" y="3218872"/>
              <a:ext cx="1186235" cy="1016773"/>
            </a:xfrm>
            <a:prstGeom prst="rect">
              <a:avLst/>
            </a:prstGeom>
          </p:spPr>
        </p:pic>
        <p:sp>
          <p:nvSpPr>
            <p:cNvPr id="157" name="Oval 156"/>
            <p:cNvSpPr/>
            <p:nvPr/>
          </p:nvSpPr>
          <p:spPr>
            <a:xfrm>
              <a:off x="3299579" y="358261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114"/>
          <p:cNvGrpSpPr/>
          <p:nvPr/>
        </p:nvGrpSpPr>
        <p:grpSpPr>
          <a:xfrm>
            <a:off x="1411314" y="5449954"/>
            <a:ext cx="6189951" cy="1016773"/>
            <a:chOff x="1411314" y="5449954"/>
            <a:chExt cx="6189951" cy="1016773"/>
          </a:xfrm>
        </p:grpSpPr>
        <p:sp>
          <p:nvSpPr>
            <p:cNvPr id="140" name="Oval 139"/>
            <p:cNvSpPr/>
            <p:nvPr/>
          </p:nvSpPr>
          <p:spPr>
            <a:xfrm>
              <a:off x="1411314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997389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586408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3172483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785265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4371340" y="563649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4960359" y="563906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/>
            <p:cNvSpPr/>
            <p:nvPr/>
          </p:nvSpPr>
          <p:spPr>
            <a:xfrm>
              <a:off x="1411314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Oval 147"/>
            <p:cNvSpPr/>
            <p:nvPr/>
          </p:nvSpPr>
          <p:spPr>
            <a:xfrm>
              <a:off x="1997389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2586408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/>
            <p:cNvSpPr/>
            <p:nvPr/>
          </p:nvSpPr>
          <p:spPr>
            <a:xfrm>
              <a:off x="3172483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3785265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Oval 151"/>
            <p:cNvSpPr/>
            <p:nvPr/>
          </p:nvSpPr>
          <p:spPr>
            <a:xfrm>
              <a:off x="4371340" y="620153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4960359" y="6204107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5" name="Picture 154" descr="fig1_sol13.png"/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5278" y="5449954"/>
              <a:ext cx="1186235" cy="1016773"/>
            </a:xfrm>
            <a:prstGeom prst="rect">
              <a:avLst/>
            </a:prstGeom>
          </p:spPr>
        </p:pic>
        <p:pic>
          <p:nvPicPr>
            <p:cNvPr id="156" name="Picture 155" descr="fig1_sol15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030" y="5449954"/>
              <a:ext cx="1186235" cy="1016773"/>
            </a:xfrm>
            <a:prstGeom prst="rect">
              <a:avLst/>
            </a:prstGeom>
          </p:spPr>
        </p:pic>
        <p:sp>
          <p:nvSpPr>
            <p:cNvPr id="158" name="Oval 157"/>
            <p:cNvSpPr/>
            <p:nvPr/>
          </p:nvSpPr>
          <p:spPr>
            <a:xfrm>
              <a:off x="5437643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6881051" y="584669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Oval 114"/>
          <p:cNvSpPr>
            <a:spLocks noChangeAspect="1"/>
          </p:cNvSpPr>
          <p:nvPr/>
        </p:nvSpPr>
        <p:spPr>
          <a:xfrm>
            <a:off x="2514600" y="2819400"/>
            <a:ext cx="1819346" cy="1819346"/>
          </a:xfrm>
          <a:prstGeom prst="ellipse">
            <a:avLst/>
          </a:prstGeom>
          <a:solidFill>
            <a:schemeClr val="accent2">
              <a:lumMod val="75000"/>
              <a:alpha val="7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25" name="Straight Arrow Connector 124"/>
          <p:cNvCxnSpPr>
            <a:endCxn id="115" idx="1"/>
          </p:cNvCxnSpPr>
          <p:nvPr/>
        </p:nvCxnSpPr>
        <p:spPr>
          <a:xfrm rot="10800000">
            <a:off x="2781038" y="3085838"/>
            <a:ext cx="643243" cy="610977"/>
          </a:xfrm>
          <a:prstGeom prst="straightConnector1">
            <a:avLst/>
          </a:prstGeom>
          <a:ln w="50800">
            <a:solidFill>
              <a:schemeClr val="accent3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Oval 132"/>
          <p:cNvSpPr>
            <a:spLocks noChangeAspect="1"/>
          </p:cNvSpPr>
          <p:nvPr/>
        </p:nvSpPr>
        <p:spPr>
          <a:xfrm>
            <a:off x="1066800" y="2828854"/>
            <a:ext cx="1819346" cy="1819346"/>
          </a:xfrm>
          <a:prstGeom prst="ellipse">
            <a:avLst/>
          </a:prstGeom>
          <a:solidFill>
            <a:schemeClr val="accent2">
              <a:lumMod val="75000"/>
              <a:alpha val="7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135" name="Straight Arrow Connector 134"/>
          <p:cNvCxnSpPr>
            <a:endCxn id="133" idx="1"/>
          </p:cNvCxnSpPr>
          <p:nvPr/>
        </p:nvCxnSpPr>
        <p:spPr>
          <a:xfrm rot="10800000">
            <a:off x="1333238" y="3095292"/>
            <a:ext cx="643243" cy="610977"/>
          </a:xfrm>
          <a:prstGeom prst="straightConnector1">
            <a:avLst/>
          </a:prstGeom>
          <a:ln w="50800">
            <a:solidFill>
              <a:schemeClr val="accent3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 rot="2603864">
            <a:off x="1147549" y="3395898"/>
            <a:ext cx="9746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adius = 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 rot="2603864">
            <a:off x="2602225" y="3395898"/>
            <a:ext cx="9746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adius = 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7" name="Oval 206"/>
          <p:cNvSpPr>
            <a:spLocks noChangeAspect="1"/>
          </p:cNvSpPr>
          <p:nvPr/>
        </p:nvSpPr>
        <p:spPr>
          <a:xfrm>
            <a:off x="4657654" y="5114854"/>
            <a:ext cx="1819346" cy="1819346"/>
          </a:xfrm>
          <a:prstGeom prst="ellipse">
            <a:avLst/>
          </a:prstGeom>
          <a:solidFill>
            <a:schemeClr val="accent2">
              <a:lumMod val="75000"/>
              <a:alpha val="7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08" name="Straight Arrow Connector 207"/>
          <p:cNvCxnSpPr>
            <a:endCxn id="207" idx="1"/>
          </p:cNvCxnSpPr>
          <p:nvPr/>
        </p:nvCxnSpPr>
        <p:spPr>
          <a:xfrm rot="10800000">
            <a:off x="4924092" y="5381292"/>
            <a:ext cx="643243" cy="610977"/>
          </a:xfrm>
          <a:prstGeom prst="straightConnector1">
            <a:avLst/>
          </a:prstGeom>
          <a:ln w="50800">
            <a:solidFill>
              <a:schemeClr val="accent3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9" name="TextBox 208"/>
          <p:cNvSpPr txBox="1"/>
          <p:nvPr/>
        </p:nvSpPr>
        <p:spPr>
          <a:xfrm rot="2603864">
            <a:off x="4745279" y="5691352"/>
            <a:ext cx="9746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adius = 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6105454" y="5114854"/>
            <a:ext cx="1819346" cy="1819346"/>
          </a:xfrm>
          <a:prstGeom prst="ellipse">
            <a:avLst/>
          </a:prstGeom>
          <a:solidFill>
            <a:schemeClr val="accent2">
              <a:lumMod val="75000"/>
              <a:alpha val="70000"/>
            </a:schemeClr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211" name="Straight Arrow Connector 210"/>
          <p:cNvCxnSpPr>
            <a:endCxn id="210" idx="1"/>
          </p:cNvCxnSpPr>
          <p:nvPr/>
        </p:nvCxnSpPr>
        <p:spPr>
          <a:xfrm rot="10800000">
            <a:off x="6371892" y="5381292"/>
            <a:ext cx="643243" cy="610977"/>
          </a:xfrm>
          <a:prstGeom prst="straightConnector1">
            <a:avLst/>
          </a:prstGeom>
          <a:ln w="50800">
            <a:solidFill>
              <a:schemeClr val="accent3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2" name="TextBox 211"/>
          <p:cNvSpPr txBox="1"/>
          <p:nvPr/>
        </p:nvSpPr>
        <p:spPr>
          <a:xfrm rot="2603864">
            <a:off x="6193079" y="5691352"/>
            <a:ext cx="97462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r</a:t>
            </a:r>
            <a:r>
              <a:rPr lang="en-US" dirty="0" smtClean="0">
                <a:solidFill>
                  <a:srgbClr val="FFFFFF"/>
                </a:solidFill>
              </a:rPr>
              <a:t>adius = 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60" name="Picture 159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572" y="1611149"/>
            <a:ext cx="1727200" cy="546100"/>
          </a:xfrm>
          <a:prstGeom prst="rect">
            <a:avLst/>
          </a:prstGeom>
        </p:spPr>
      </p:pic>
      <p:pic>
        <p:nvPicPr>
          <p:cNvPr id="161" name="Picture 160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73300" y="1689100"/>
            <a:ext cx="546100" cy="292100"/>
          </a:xfrm>
          <a:prstGeom prst="rect">
            <a:avLst/>
          </a:prstGeom>
        </p:spPr>
      </p:pic>
      <p:pic>
        <p:nvPicPr>
          <p:cNvPr id="162" name="Picture 161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9099" y="1616020"/>
            <a:ext cx="2146301" cy="342900"/>
          </a:xfrm>
          <a:prstGeom prst="rect">
            <a:avLst/>
          </a:prstGeom>
        </p:spPr>
      </p:pic>
      <p:pic>
        <p:nvPicPr>
          <p:cNvPr id="215" name="Picture 21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75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420186" y="33094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045731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2631806" y="331782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220824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1420186" y="38744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2045731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2631806" y="388286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220824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via Groups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213"/>
          <p:cNvGrpSpPr>
            <a:grpSpLocks noChangeAspect="1"/>
          </p:cNvGrpSpPr>
          <p:nvPr/>
        </p:nvGrpSpPr>
        <p:grpSpPr>
          <a:xfrm>
            <a:off x="1981200" y="1080973"/>
            <a:ext cx="1903404" cy="1371600"/>
            <a:chOff x="166343" y="662259"/>
            <a:chExt cx="1819656" cy="1371600"/>
          </a:xfrm>
        </p:grpSpPr>
        <p:sp>
          <p:nvSpPr>
            <p:cNvPr id="161" name="Frame 16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62" name="Picture 161" descr="2007_00490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sp>
        <p:nvSpPr>
          <p:cNvPr id="209" name="Oval 208"/>
          <p:cNvSpPr>
            <a:spLocks noChangeAspect="1"/>
          </p:cNvSpPr>
          <p:nvPr/>
        </p:nvSpPr>
        <p:spPr>
          <a:xfrm>
            <a:off x="1981200" y="2819400"/>
            <a:ext cx="2743200" cy="2743200"/>
          </a:xfrm>
          <a:prstGeom prst="ellipse">
            <a:avLst/>
          </a:prstGeom>
          <a:solidFill>
            <a:srgbClr val="C08080">
              <a:alpha val="70000"/>
            </a:srgbClr>
          </a:solidFill>
          <a:ln>
            <a:solidFill>
              <a:srgbClr val="C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4081494" y="2819400"/>
            <a:ext cx="2743200" cy="2743200"/>
          </a:xfrm>
          <a:prstGeom prst="ellipse">
            <a:avLst/>
          </a:prstGeom>
          <a:solidFill>
            <a:srgbClr val="400080">
              <a:alpha val="70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026" y="2819400"/>
            <a:ext cx="889000" cy="46990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2815" y="2822162"/>
            <a:ext cx="1447800" cy="4572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2423570" y="3482351"/>
            <a:ext cx="859536" cy="731520"/>
            <a:chOff x="2074736" y="2016152"/>
            <a:chExt cx="859536" cy="731520"/>
          </a:xfrm>
        </p:grpSpPr>
        <p:pic>
          <p:nvPicPr>
            <p:cNvPr id="216" name="Picture 215" descr="2007_004902_S0001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736" y="2016152"/>
              <a:ext cx="859536" cy="731520"/>
            </a:xfrm>
            <a:prstGeom prst="rect">
              <a:avLst/>
            </a:prstGeom>
          </p:spPr>
        </p:pic>
        <p:sp>
          <p:nvSpPr>
            <p:cNvPr id="217" name="TextBox 216"/>
            <p:cNvSpPr txBox="1"/>
            <p:nvPr/>
          </p:nvSpPr>
          <p:spPr>
            <a:xfrm>
              <a:off x="2492717" y="2350972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012996" y="3344965"/>
            <a:ext cx="859536" cy="731520"/>
            <a:chOff x="3664162" y="1878766"/>
            <a:chExt cx="859536" cy="731520"/>
          </a:xfrm>
        </p:grpSpPr>
        <p:pic>
          <p:nvPicPr>
            <p:cNvPr id="226" name="Picture 225" descr="2007_004902_S0013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62" y="1878766"/>
              <a:ext cx="859536" cy="73152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4090436" y="2230608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703654" y="22306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5378848" y="3561699"/>
            <a:ext cx="859536" cy="731520"/>
            <a:chOff x="5030014" y="2095500"/>
            <a:chExt cx="859536" cy="731520"/>
          </a:xfrm>
        </p:grpSpPr>
        <p:pic>
          <p:nvPicPr>
            <p:cNvPr id="230" name="Picture 229" descr="2007_004902_S002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014" y="2095500"/>
              <a:ext cx="859536" cy="731520"/>
            </a:xfrm>
            <a:prstGeom prst="rect">
              <a:avLst/>
            </a:prstGeom>
          </p:spPr>
        </p:pic>
        <p:sp>
          <p:nvSpPr>
            <p:cNvPr id="231" name="TextBox 230"/>
            <p:cNvSpPr txBox="1"/>
            <p:nvPr/>
          </p:nvSpPr>
          <p:spPr>
            <a:xfrm>
              <a:off x="5317939" y="23830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Oval 235"/>
          <p:cNvSpPr/>
          <p:nvPr/>
        </p:nvSpPr>
        <p:spPr>
          <a:xfrm>
            <a:off x="5535864" y="564281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6161409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747484" y="565123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7336502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535864" y="620784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6161409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747484" y="6216275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7336502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>
            <a:spLocks noChangeAspect="1"/>
          </p:cNvSpPr>
          <p:nvPr/>
        </p:nvSpPr>
        <p:spPr>
          <a:xfrm>
            <a:off x="2923573" y="4230512"/>
            <a:ext cx="2743200" cy="2743200"/>
          </a:xfrm>
          <a:prstGeom prst="ellipse">
            <a:avLst/>
          </a:prstGeom>
          <a:solidFill>
            <a:srgbClr val="800080">
              <a:alpha val="70000"/>
            </a:srgbClr>
          </a:solidFill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192952" y="4831080"/>
            <a:ext cx="859536" cy="731520"/>
            <a:chOff x="2844118" y="3364881"/>
            <a:chExt cx="859536" cy="731520"/>
          </a:xfrm>
        </p:grpSpPr>
        <p:pic>
          <p:nvPicPr>
            <p:cNvPr id="219" name="Picture 218" descr="2007_004902_S0015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118" y="3364881"/>
              <a:ext cx="859536" cy="731520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3270392" y="3681947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856330" y="3742014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915845" y="5880714"/>
            <a:ext cx="859536" cy="731520"/>
            <a:chOff x="3567011" y="4414515"/>
            <a:chExt cx="859536" cy="731520"/>
          </a:xfrm>
        </p:grpSpPr>
        <p:pic>
          <p:nvPicPr>
            <p:cNvPr id="223" name="Picture 222" descr="2007_004902_S0024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011" y="4414515"/>
              <a:ext cx="859536" cy="731520"/>
            </a:xfrm>
            <a:prstGeom prst="rect">
              <a:avLst/>
            </a:prstGeom>
          </p:spPr>
        </p:pic>
        <p:sp>
          <p:nvSpPr>
            <p:cNvPr id="224" name="TextBox 223"/>
            <p:cNvSpPr txBox="1"/>
            <p:nvPr/>
          </p:nvSpPr>
          <p:spPr>
            <a:xfrm>
              <a:off x="3861586" y="476072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4775381" y="4831080"/>
            <a:ext cx="859536" cy="731520"/>
            <a:chOff x="4426547" y="3364881"/>
            <a:chExt cx="859536" cy="731520"/>
          </a:xfrm>
        </p:grpSpPr>
        <p:pic>
          <p:nvPicPr>
            <p:cNvPr id="233" name="Picture 232" descr="2007_004902_S0028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47" y="3364881"/>
              <a:ext cx="859536" cy="731520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4432814" y="368194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030014" y="3681947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3" name="Picture 252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8600" y="6451600"/>
            <a:ext cx="12446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89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420186" y="33094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045731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2631806" y="331782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220824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1420186" y="38744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2045731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2631806" y="388286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220824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= Coverage of Groups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>
            <a:spLocks noChangeAspect="1"/>
          </p:cNvSpPr>
          <p:nvPr/>
        </p:nvSpPr>
        <p:spPr>
          <a:xfrm>
            <a:off x="1981200" y="2819400"/>
            <a:ext cx="2743200" cy="2743200"/>
          </a:xfrm>
          <a:prstGeom prst="ellipse">
            <a:avLst/>
          </a:prstGeom>
          <a:solidFill>
            <a:srgbClr val="C08080">
              <a:alpha val="70000"/>
            </a:srgbClr>
          </a:solidFill>
          <a:ln>
            <a:solidFill>
              <a:srgbClr val="C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4081494" y="2819400"/>
            <a:ext cx="2743200" cy="2743200"/>
          </a:xfrm>
          <a:prstGeom prst="ellipse">
            <a:avLst/>
          </a:prstGeom>
          <a:solidFill>
            <a:srgbClr val="400080">
              <a:alpha val="70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26" y="2819400"/>
            <a:ext cx="889000" cy="46990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815" y="2822162"/>
            <a:ext cx="1447800" cy="4572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600" y="6451600"/>
            <a:ext cx="1244600" cy="4064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2423570" y="3482351"/>
            <a:ext cx="859536" cy="731520"/>
            <a:chOff x="2074736" y="2016152"/>
            <a:chExt cx="859536" cy="731520"/>
          </a:xfrm>
        </p:grpSpPr>
        <p:pic>
          <p:nvPicPr>
            <p:cNvPr id="216" name="Picture 215" descr="2007_004902_S0001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736" y="2016152"/>
              <a:ext cx="859536" cy="731520"/>
            </a:xfrm>
            <a:prstGeom prst="rect">
              <a:avLst/>
            </a:prstGeom>
          </p:spPr>
        </p:pic>
        <p:sp>
          <p:nvSpPr>
            <p:cNvPr id="217" name="TextBox 216"/>
            <p:cNvSpPr txBox="1"/>
            <p:nvPr/>
          </p:nvSpPr>
          <p:spPr>
            <a:xfrm>
              <a:off x="2492717" y="2350972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012996" y="3344965"/>
            <a:ext cx="859536" cy="731520"/>
            <a:chOff x="3664162" y="1878766"/>
            <a:chExt cx="859536" cy="731520"/>
          </a:xfrm>
        </p:grpSpPr>
        <p:pic>
          <p:nvPicPr>
            <p:cNvPr id="226" name="Picture 225" descr="2007_004902_S0013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62" y="1878766"/>
              <a:ext cx="859536" cy="73152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4090436" y="2230608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703654" y="22306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5378848" y="3561699"/>
            <a:ext cx="859536" cy="731520"/>
            <a:chOff x="5030014" y="2095500"/>
            <a:chExt cx="859536" cy="731520"/>
          </a:xfrm>
        </p:grpSpPr>
        <p:pic>
          <p:nvPicPr>
            <p:cNvPr id="230" name="Picture 229" descr="2007_004902_S002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014" y="2095500"/>
              <a:ext cx="859536" cy="731520"/>
            </a:xfrm>
            <a:prstGeom prst="rect">
              <a:avLst/>
            </a:prstGeom>
          </p:spPr>
        </p:pic>
        <p:sp>
          <p:nvSpPr>
            <p:cNvPr id="231" name="TextBox 230"/>
            <p:cNvSpPr txBox="1"/>
            <p:nvPr/>
          </p:nvSpPr>
          <p:spPr>
            <a:xfrm>
              <a:off x="5317939" y="23830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Oval 235"/>
          <p:cNvSpPr/>
          <p:nvPr/>
        </p:nvSpPr>
        <p:spPr>
          <a:xfrm>
            <a:off x="5535864" y="564281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6161409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747484" y="565123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7336502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535864" y="620784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6161409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747484" y="6216275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7336502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>
            <a:spLocks noChangeAspect="1"/>
          </p:cNvSpPr>
          <p:nvPr/>
        </p:nvSpPr>
        <p:spPr>
          <a:xfrm>
            <a:off x="2923573" y="4230512"/>
            <a:ext cx="2743200" cy="2743200"/>
          </a:xfrm>
          <a:prstGeom prst="ellipse">
            <a:avLst/>
          </a:prstGeom>
          <a:solidFill>
            <a:srgbClr val="800080">
              <a:alpha val="70000"/>
            </a:srgbClr>
          </a:solidFill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192952" y="4831080"/>
            <a:ext cx="859536" cy="731520"/>
            <a:chOff x="2844118" y="3364881"/>
            <a:chExt cx="859536" cy="731520"/>
          </a:xfrm>
        </p:grpSpPr>
        <p:pic>
          <p:nvPicPr>
            <p:cNvPr id="219" name="Picture 218" descr="2007_004902_S0015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118" y="3364881"/>
              <a:ext cx="859536" cy="731520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3270392" y="3681947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856330" y="3742014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915845" y="5880714"/>
            <a:ext cx="859536" cy="731520"/>
            <a:chOff x="3567011" y="4414515"/>
            <a:chExt cx="859536" cy="731520"/>
          </a:xfrm>
        </p:grpSpPr>
        <p:pic>
          <p:nvPicPr>
            <p:cNvPr id="223" name="Picture 222" descr="2007_004902_S0024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011" y="4414515"/>
              <a:ext cx="859536" cy="731520"/>
            </a:xfrm>
            <a:prstGeom prst="rect">
              <a:avLst/>
            </a:prstGeom>
          </p:spPr>
        </p:pic>
        <p:sp>
          <p:nvSpPr>
            <p:cNvPr id="224" name="TextBox 223"/>
            <p:cNvSpPr txBox="1"/>
            <p:nvPr/>
          </p:nvSpPr>
          <p:spPr>
            <a:xfrm>
              <a:off x="3861586" y="476072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4775381" y="4831080"/>
            <a:ext cx="859536" cy="731520"/>
            <a:chOff x="4426547" y="3364881"/>
            <a:chExt cx="859536" cy="731520"/>
          </a:xfrm>
        </p:grpSpPr>
        <p:pic>
          <p:nvPicPr>
            <p:cNvPr id="233" name="Picture 232" descr="2007_004902_S0028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47" y="3364881"/>
              <a:ext cx="859536" cy="731520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4432814" y="368194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030014" y="3681947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40" y="1337580"/>
            <a:ext cx="5372100" cy="990600"/>
          </a:xfrm>
          <a:prstGeom prst="rect">
            <a:avLst/>
          </a:prstGeom>
        </p:spPr>
      </p:pic>
      <p:pic>
        <p:nvPicPr>
          <p:cNvPr id="155" name="Picture 15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60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420186" y="33094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045731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2631806" y="331782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220824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1420186" y="38744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2045731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2631806" y="388286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220824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Diversity = (Soft) Coverage of Groups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>
            <a:spLocks noChangeAspect="1"/>
          </p:cNvSpPr>
          <p:nvPr/>
        </p:nvSpPr>
        <p:spPr>
          <a:xfrm>
            <a:off x="1981200" y="2819400"/>
            <a:ext cx="2743200" cy="2743200"/>
          </a:xfrm>
          <a:prstGeom prst="ellipse">
            <a:avLst/>
          </a:prstGeom>
          <a:solidFill>
            <a:srgbClr val="C08080">
              <a:alpha val="70000"/>
            </a:srgbClr>
          </a:solidFill>
          <a:ln>
            <a:solidFill>
              <a:srgbClr val="C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4081494" y="2819400"/>
            <a:ext cx="2743200" cy="2743200"/>
          </a:xfrm>
          <a:prstGeom prst="ellipse">
            <a:avLst/>
          </a:prstGeom>
          <a:solidFill>
            <a:srgbClr val="400080">
              <a:alpha val="70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26" y="2819400"/>
            <a:ext cx="889000" cy="46990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815" y="2822162"/>
            <a:ext cx="1447800" cy="4572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600" y="6451600"/>
            <a:ext cx="1244600" cy="4064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2423570" y="3482351"/>
            <a:ext cx="859536" cy="731520"/>
            <a:chOff x="2074736" y="2016152"/>
            <a:chExt cx="859536" cy="731520"/>
          </a:xfrm>
        </p:grpSpPr>
        <p:pic>
          <p:nvPicPr>
            <p:cNvPr id="216" name="Picture 215" descr="2007_004902_S0001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736" y="2016152"/>
              <a:ext cx="859536" cy="731520"/>
            </a:xfrm>
            <a:prstGeom prst="rect">
              <a:avLst/>
            </a:prstGeom>
          </p:spPr>
        </p:pic>
        <p:sp>
          <p:nvSpPr>
            <p:cNvPr id="217" name="TextBox 216"/>
            <p:cNvSpPr txBox="1"/>
            <p:nvPr/>
          </p:nvSpPr>
          <p:spPr>
            <a:xfrm>
              <a:off x="2492717" y="2350972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012996" y="3344965"/>
            <a:ext cx="859536" cy="731520"/>
            <a:chOff x="3664162" y="1878766"/>
            <a:chExt cx="859536" cy="731520"/>
          </a:xfrm>
        </p:grpSpPr>
        <p:pic>
          <p:nvPicPr>
            <p:cNvPr id="226" name="Picture 225" descr="2007_004902_S0013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62" y="1878766"/>
              <a:ext cx="859536" cy="73152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4090436" y="2230608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703654" y="22306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5378848" y="3561699"/>
            <a:ext cx="859536" cy="731520"/>
            <a:chOff x="5030014" y="2095500"/>
            <a:chExt cx="859536" cy="731520"/>
          </a:xfrm>
        </p:grpSpPr>
        <p:pic>
          <p:nvPicPr>
            <p:cNvPr id="230" name="Picture 229" descr="2007_004902_S002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014" y="2095500"/>
              <a:ext cx="859536" cy="731520"/>
            </a:xfrm>
            <a:prstGeom prst="rect">
              <a:avLst/>
            </a:prstGeom>
          </p:spPr>
        </p:pic>
        <p:sp>
          <p:nvSpPr>
            <p:cNvPr id="231" name="TextBox 230"/>
            <p:cNvSpPr txBox="1"/>
            <p:nvPr/>
          </p:nvSpPr>
          <p:spPr>
            <a:xfrm>
              <a:off x="5317939" y="23830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Oval 235"/>
          <p:cNvSpPr/>
          <p:nvPr/>
        </p:nvSpPr>
        <p:spPr>
          <a:xfrm>
            <a:off x="5535864" y="564281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6161409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747484" y="565123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7336502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535864" y="620784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6161409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747484" y="6216275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7336502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>
            <a:spLocks noChangeAspect="1"/>
          </p:cNvSpPr>
          <p:nvPr/>
        </p:nvSpPr>
        <p:spPr>
          <a:xfrm>
            <a:off x="2923573" y="4230512"/>
            <a:ext cx="2743200" cy="2743200"/>
          </a:xfrm>
          <a:prstGeom prst="ellipse">
            <a:avLst/>
          </a:prstGeom>
          <a:solidFill>
            <a:srgbClr val="800080">
              <a:alpha val="70000"/>
            </a:srgbClr>
          </a:solidFill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192952" y="4831080"/>
            <a:ext cx="859536" cy="731520"/>
            <a:chOff x="2844118" y="3364881"/>
            <a:chExt cx="859536" cy="731520"/>
          </a:xfrm>
        </p:grpSpPr>
        <p:pic>
          <p:nvPicPr>
            <p:cNvPr id="219" name="Picture 218" descr="2007_004902_S0015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118" y="3364881"/>
              <a:ext cx="859536" cy="731520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3270392" y="3681947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856330" y="3742014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915845" y="5880714"/>
            <a:ext cx="859536" cy="731520"/>
            <a:chOff x="3567011" y="4414515"/>
            <a:chExt cx="859536" cy="731520"/>
          </a:xfrm>
        </p:grpSpPr>
        <p:pic>
          <p:nvPicPr>
            <p:cNvPr id="223" name="Picture 222" descr="2007_004902_S0024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011" y="4414515"/>
              <a:ext cx="859536" cy="731520"/>
            </a:xfrm>
            <a:prstGeom prst="rect">
              <a:avLst/>
            </a:prstGeom>
          </p:spPr>
        </p:pic>
        <p:sp>
          <p:nvSpPr>
            <p:cNvPr id="224" name="TextBox 223"/>
            <p:cNvSpPr txBox="1"/>
            <p:nvPr/>
          </p:nvSpPr>
          <p:spPr>
            <a:xfrm>
              <a:off x="3861586" y="476072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4775381" y="4831080"/>
            <a:ext cx="859536" cy="731520"/>
            <a:chOff x="4426547" y="3364881"/>
            <a:chExt cx="859536" cy="731520"/>
          </a:xfrm>
        </p:grpSpPr>
        <p:pic>
          <p:nvPicPr>
            <p:cNvPr id="233" name="Picture 232" descr="2007_004902_S0028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47" y="3364881"/>
              <a:ext cx="859536" cy="731520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4432814" y="368194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030014" y="3681947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40" y="1337580"/>
            <a:ext cx="4826000" cy="990600"/>
          </a:xfrm>
          <a:prstGeom prst="rect">
            <a:avLst/>
          </a:prstGeom>
        </p:spPr>
      </p:pic>
      <p:pic>
        <p:nvPicPr>
          <p:cNvPr id="107" name="Picture 106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326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420186" y="33094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045731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2631806" y="331782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220824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1420186" y="38744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2045731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2631806" y="388286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220824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Diversity = Coverage of Groups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>
            <a:spLocks noChangeAspect="1"/>
          </p:cNvSpPr>
          <p:nvPr/>
        </p:nvSpPr>
        <p:spPr>
          <a:xfrm>
            <a:off x="1981200" y="2819400"/>
            <a:ext cx="2743200" cy="2743200"/>
          </a:xfrm>
          <a:prstGeom prst="ellipse">
            <a:avLst/>
          </a:prstGeom>
          <a:solidFill>
            <a:srgbClr val="C08080">
              <a:alpha val="70000"/>
            </a:srgbClr>
          </a:solidFill>
          <a:ln>
            <a:solidFill>
              <a:srgbClr val="C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4081494" y="2819400"/>
            <a:ext cx="2743200" cy="2743200"/>
          </a:xfrm>
          <a:prstGeom prst="ellipse">
            <a:avLst/>
          </a:prstGeom>
          <a:solidFill>
            <a:srgbClr val="400080">
              <a:alpha val="70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26" y="2819400"/>
            <a:ext cx="889000" cy="46990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815" y="2822162"/>
            <a:ext cx="1447800" cy="4572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600" y="6451600"/>
            <a:ext cx="1244600" cy="4064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2423570" y="3482351"/>
            <a:ext cx="859536" cy="731520"/>
            <a:chOff x="2074736" y="2016152"/>
            <a:chExt cx="859536" cy="731520"/>
          </a:xfrm>
        </p:grpSpPr>
        <p:pic>
          <p:nvPicPr>
            <p:cNvPr id="216" name="Picture 215" descr="2007_004902_S0001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736" y="2016152"/>
              <a:ext cx="859536" cy="731520"/>
            </a:xfrm>
            <a:prstGeom prst="rect">
              <a:avLst/>
            </a:prstGeom>
          </p:spPr>
        </p:pic>
        <p:sp>
          <p:nvSpPr>
            <p:cNvPr id="217" name="TextBox 216"/>
            <p:cNvSpPr txBox="1"/>
            <p:nvPr/>
          </p:nvSpPr>
          <p:spPr>
            <a:xfrm>
              <a:off x="2492717" y="2350972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012996" y="3344965"/>
            <a:ext cx="859536" cy="731520"/>
            <a:chOff x="3664162" y="1878766"/>
            <a:chExt cx="859536" cy="731520"/>
          </a:xfrm>
        </p:grpSpPr>
        <p:pic>
          <p:nvPicPr>
            <p:cNvPr id="226" name="Picture 225" descr="2007_004902_S0013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62" y="1878766"/>
              <a:ext cx="859536" cy="73152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4090436" y="2230608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703654" y="22306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5378848" y="3561699"/>
            <a:ext cx="859536" cy="731520"/>
            <a:chOff x="5030014" y="2095500"/>
            <a:chExt cx="859536" cy="731520"/>
          </a:xfrm>
        </p:grpSpPr>
        <p:pic>
          <p:nvPicPr>
            <p:cNvPr id="230" name="Picture 229" descr="2007_004902_S002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014" y="2095500"/>
              <a:ext cx="859536" cy="731520"/>
            </a:xfrm>
            <a:prstGeom prst="rect">
              <a:avLst/>
            </a:prstGeom>
          </p:spPr>
        </p:pic>
        <p:sp>
          <p:nvSpPr>
            <p:cNvPr id="231" name="TextBox 230"/>
            <p:cNvSpPr txBox="1"/>
            <p:nvPr/>
          </p:nvSpPr>
          <p:spPr>
            <a:xfrm>
              <a:off x="5317939" y="23830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Oval 235"/>
          <p:cNvSpPr/>
          <p:nvPr/>
        </p:nvSpPr>
        <p:spPr>
          <a:xfrm>
            <a:off x="5535864" y="564281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6161409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747484" y="565123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7336502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535864" y="620784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6161409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747484" y="6216275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7336502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>
            <a:spLocks noChangeAspect="1"/>
          </p:cNvSpPr>
          <p:nvPr/>
        </p:nvSpPr>
        <p:spPr>
          <a:xfrm>
            <a:off x="2923573" y="4230512"/>
            <a:ext cx="2743200" cy="2743200"/>
          </a:xfrm>
          <a:prstGeom prst="ellipse">
            <a:avLst/>
          </a:prstGeom>
          <a:solidFill>
            <a:srgbClr val="800080">
              <a:alpha val="70000"/>
            </a:srgbClr>
          </a:solidFill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192952" y="4831080"/>
            <a:ext cx="859536" cy="731520"/>
            <a:chOff x="2844118" y="3364881"/>
            <a:chExt cx="859536" cy="731520"/>
          </a:xfrm>
        </p:grpSpPr>
        <p:pic>
          <p:nvPicPr>
            <p:cNvPr id="219" name="Picture 218" descr="2007_004902_S0015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118" y="3364881"/>
              <a:ext cx="859536" cy="731520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3270392" y="3681947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856330" y="3742014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915845" y="5880714"/>
            <a:ext cx="859536" cy="731520"/>
            <a:chOff x="3567011" y="4414515"/>
            <a:chExt cx="859536" cy="731520"/>
          </a:xfrm>
        </p:grpSpPr>
        <p:pic>
          <p:nvPicPr>
            <p:cNvPr id="223" name="Picture 222" descr="2007_004902_S0024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011" y="4414515"/>
              <a:ext cx="859536" cy="731520"/>
            </a:xfrm>
            <a:prstGeom prst="rect">
              <a:avLst/>
            </a:prstGeom>
          </p:spPr>
        </p:pic>
        <p:sp>
          <p:nvSpPr>
            <p:cNvPr id="224" name="TextBox 223"/>
            <p:cNvSpPr txBox="1"/>
            <p:nvPr/>
          </p:nvSpPr>
          <p:spPr>
            <a:xfrm>
              <a:off x="3861586" y="476072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4775381" y="4831080"/>
            <a:ext cx="859536" cy="731520"/>
            <a:chOff x="4426547" y="3364881"/>
            <a:chExt cx="859536" cy="731520"/>
          </a:xfrm>
        </p:grpSpPr>
        <p:pic>
          <p:nvPicPr>
            <p:cNvPr id="233" name="Picture 232" descr="2007_004902_S0028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47" y="3364881"/>
              <a:ext cx="859536" cy="731520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4432814" y="368194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030014" y="3681947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40" y="1337580"/>
            <a:ext cx="5372100" cy="990600"/>
          </a:xfrm>
          <a:prstGeom prst="rect">
            <a:avLst/>
          </a:prstGeom>
        </p:spPr>
      </p:pic>
      <p:pic>
        <p:nvPicPr>
          <p:cNvPr id="155" name="Picture 154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6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(C) Dhruv Batra 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1143000" y="2971800"/>
            <a:ext cx="6750558" cy="3849512"/>
          </a:xfrm>
          <a:prstGeom prst="roundRect">
            <a:avLst>
              <a:gd name="adj" fmla="val 8293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/>
          <p:cNvSpPr/>
          <p:nvPr/>
        </p:nvSpPr>
        <p:spPr>
          <a:xfrm>
            <a:off x="1420186" y="330940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/>
          <p:cNvSpPr/>
          <p:nvPr/>
        </p:nvSpPr>
        <p:spPr>
          <a:xfrm>
            <a:off x="2045731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" name="Oval 245"/>
          <p:cNvSpPr/>
          <p:nvPr/>
        </p:nvSpPr>
        <p:spPr>
          <a:xfrm>
            <a:off x="2631806" y="331782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Oval 246"/>
          <p:cNvSpPr/>
          <p:nvPr/>
        </p:nvSpPr>
        <p:spPr>
          <a:xfrm>
            <a:off x="3220824" y="332040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Oval 247"/>
          <p:cNvSpPr/>
          <p:nvPr/>
        </p:nvSpPr>
        <p:spPr>
          <a:xfrm>
            <a:off x="1420186" y="387443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9" name="Oval 248"/>
          <p:cNvSpPr/>
          <p:nvPr/>
        </p:nvSpPr>
        <p:spPr>
          <a:xfrm>
            <a:off x="2045731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0" name="Oval 249"/>
          <p:cNvSpPr/>
          <p:nvPr/>
        </p:nvSpPr>
        <p:spPr>
          <a:xfrm>
            <a:off x="2631806" y="388286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1" name="Oval 250"/>
          <p:cNvSpPr/>
          <p:nvPr/>
        </p:nvSpPr>
        <p:spPr>
          <a:xfrm>
            <a:off x="3220824" y="388543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Marginal Gain = Label Score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4357219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4946237" y="331999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5532312" y="331742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6157857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6743932" y="332584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7332950" y="3328421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4357219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4946237" y="3885032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532312" y="388246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6157857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743932" y="389088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7332950" y="389345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112"/>
          <p:cNvGrpSpPr/>
          <p:nvPr/>
        </p:nvGrpSpPr>
        <p:grpSpPr>
          <a:xfrm>
            <a:off x="1411314" y="4470574"/>
            <a:ext cx="6189951" cy="265192"/>
            <a:chOff x="1411314" y="4470574"/>
            <a:chExt cx="6189951" cy="265192"/>
          </a:xfrm>
        </p:grpSpPr>
        <p:sp>
          <p:nvSpPr>
            <p:cNvPr id="104" name="Oval 103"/>
            <p:cNvSpPr/>
            <p:nvPr/>
          </p:nvSpPr>
          <p:spPr>
            <a:xfrm>
              <a:off x="1411314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997389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/>
            <p:nvPr/>
          </p:nvSpPr>
          <p:spPr>
            <a:xfrm>
              <a:off x="2586408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3172483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/>
            <p:nvPr/>
          </p:nvSpPr>
          <p:spPr>
            <a:xfrm>
              <a:off x="3785265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/>
            <p:cNvSpPr/>
            <p:nvPr/>
          </p:nvSpPr>
          <p:spPr>
            <a:xfrm>
              <a:off x="4371340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/>
            <p:cNvSpPr/>
            <p:nvPr/>
          </p:nvSpPr>
          <p:spPr>
            <a:xfrm>
              <a:off x="4960359" y="4473146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5546434" y="447057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171979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6758054" y="447900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/>
            <p:nvPr/>
          </p:nvSpPr>
          <p:spPr>
            <a:xfrm>
              <a:off x="7347072" y="4481573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113"/>
          <p:cNvGrpSpPr/>
          <p:nvPr/>
        </p:nvGrpSpPr>
        <p:grpSpPr>
          <a:xfrm>
            <a:off x="1411314" y="5035612"/>
            <a:ext cx="6189951" cy="265192"/>
            <a:chOff x="1411314" y="5035612"/>
            <a:chExt cx="6189951" cy="265192"/>
          </a:xfrm>
        </p:grpSpPr>
        <p:sp>
          <p:nvSpPr>
            <p:cNvPr id="123" name="Oval 122"/>
            <p:cNvSpPr/>
            <p:nvPr/>
          </p:nvSpPr>
          <p:spPr>
            <a:xfrm>
              <a:off x="1411314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1997389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/>
            <p:cNvSpPr/>
            <p:nvPr/>
          </p:nvSpPr>
          <p:spPr>
            <a:xfrm>
              <a:off x="2586408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/>
            <p:cNvSpPr/>
            <p:nvPr/>
          </p:nvSpPr>
          <p:spPr>
            <a:xfrm>
              <a:off x="3172483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/>
            <p:cNvSpPr/>
            <p:nvPr/>
          </p:nvSpPr>
          <p:spPr>
            <a:xfrm>
              <a:off x="3785265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/>
            <p:cNvSpPr/>
            <p:nvPr/>
          </p:nvSpPr>
          <p:spPr>
            <a:xfrm>
              <a:off x="4371340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/>
            <p:cNvSpPr/>
            <p:nvPr/>
          </p:nvSpPr>
          <p:spPr>
            <a:xfrm>
              <a:off x="4960359" y="5038184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5546434" y="5035612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/>
            <p:cNvSpPr/>
            <p:nvPr/>
          </p:nvSpPr>
          <p:spPr>
            <a:xfrm>
              <a:off x="6171979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6758054" y="5044039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7347072" y="5046611"/>
              <a:ext cx="254193" cy="254193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Oval 139"/>
          <p:cNvSpPr/>
          <p:nvPr/>
        </p:nvSpPr>
        <p:spPr>
          <a:xfrm>
            <a:off x="1411314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/>
          <p:nvPr/>
        </p:nvSpPr>
        <p:spPr>
          <a:xfrm>
            <a:off x="1997389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/>
          <p:nvPr/>
        </p:nvSpPr>
        <p:spPr>
          <a:xfrm>
            <a:off x="2586408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/>
          <p:nvPr/>
        </p:nvSpPr>
        <p:spPr>
          <a:xfrm>
            <a:off x="3172483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/>
          <p:cNvSpPr/>
          <p:nvPr/>
        </p:nvSpPr>
        <p:spPr>
          <a:xfrm>
            <a:off x="3785265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Oval 144"/>
          <p:cNvSpPr/>
          <p:nvPr/>
        </p:nvSpPr>
        <p:spPr>
          <a:xfrm>
            <a:off x="4371340" y="5636496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Oval 145"/>
          <p:cNvSpPr/>
          <p:nvPr/>
        </p:nvSpPr>
        <p:spPr>
          <a:xfrm>
            <a:off x="4960359" y="563906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Oval 146"/>
          <p:cNvSpPr/>
          <p:nvPr/>
        </p:nvSpPr>
        <p:spPr>
          <a:xfrm>
            <a:off x="1411314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Oval 147"/>
          <p:cNvSpPr/>
          <p:nvPr/>
        </p:nvSpPr>
        <p:spPr>
          <a:xfrm>
            <a:off x="1997389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/>
          <p:cNvSpPr/>
          <p:nvPr/>
        </p:nvSpPr>
        <p:spPr>
          <a:xfrm>
            <a:off x="2586408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Oval 149"/>
          <p:cNvSpPr/>
          <p:nvPr/>
        </p:nvSpPr>
        <p:spPr>
          <a:xfrm>
            <a:off x="3172483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3785265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Oval 151"/>
          <p:cNvSpPr/>
          <p:nvPr/>
        </p:nvSpPr>
        <p:spPr>
          <a:xfrm>
            <a:off x="4371340" y="6201534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Oval 152"/>
          <p:cNvSpPr/>
          <p:nvPr/>
        </p:nvSpPr>
        <p:spPr>
          <a:xfrm>
            <a:off x="4960359" y="620410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Oval 208"/>
          <p:cNvSpPr>
            <a:spLocks noChangeAspect="1"/>
          </p:cNvSpPr>
          <p:nvPr/>
        </p:nvSpPr>
        <p:spPr>
          <a:xfrm>
            <a:off x="1981200" y="2819400"/>
            <a:ext cx="2743200" cy="2743200"/>
          </a:xfrm>
          <a:prstGeom prst="ellipse">
            <a:avLst/>
          </a:prstGeom>
          <a:solidFill>
            <a:srgbClr val="C08080">
              <a:alpha val="70000"/>
            </a:srgbClr>
          </a:solidFill>
          <a:ln>
            <a:solidFill>
              <a:srgbClr val="C08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Oval 209"/>
          <p:cNvSpPr>
            <a:spLocks noChangeAspect="1"/>
          </p:cNvSpPr>
          <p:nvPr/>
        </p:nvSpPr>
        <p:spPr>
          <a:xfrm>
            <a:off x="4081494" y="2819400"/>
            <a:ext cx="2743200" cy="2743200"/>
          </a:xfrm>
          <a:prstGeom prst="ellipse">
            <a:avLst/>
          </a:prstGeom>
          <a:solidFill>
            <a:srgbClr val="400080">
              <a:alpha val="70000"/>
            </a:srgbClr>
          </a:solidFill>
          <a:ln>
            <a:solidFill>
              <a:srgbClr val="4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26" y="2819400"/>
            <a:ext cx="889000" cy="469900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815" y="2822162"/>
            <a:ext cx="1447800" cy="457200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600" y="6451600"/>
            <a:ext cx="1244600" cy="406400"/>
          </a:xfrm>
          <a:prstGeom prst="rect">
            <a:avLst/>
          </a:prstGeom>
        </p:spPr>
      </p:pic>
      <p:grpSp>
        <p:nvGrpSpPr>
          <p:cNvPr id="215" name="Group 214"/>
          <p:cNvGrpSpPr/>
          <p:nvPr/>
        </p:nvGrpSpPr>
        <p:grpSpPr>
          <a:xfrm>
            <a:off x="2423570" y="3482351"/>
            <a:ext cx="859536" cy="731520"/>
            <a:chOff x="2074736" y="2016152"/>
            <a:chExt cx="859536" cy="731520"/>
          </a:xfrm>
        </p:grpSpPr>
        <p:pic>
          <p:nvPicPr>
            <p:cNvPr id="216" name="Picture 215" descr="2007_004902_S0001.pn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736" y="2016152"/>
              <a:ext cx="859536" cy="731520"/>
            </a:xfrm>
            <a:prstGeom prst="rect">
              <a:avLst/>
            </a:prstGeom>
            <a:ln w="63500">
              <a:solidFill>
                <a:srgbClr val="FFFF00"/>
              </a:solidFill>
            </a:ln>
          </p:spPr>
        </p:pic>
        <p:sp>
          <p:nvSpPr>
            <p:cNvPr id="217" name="TextBox 216"/>
            <p:cNvSpPr txBox="1"/>
            <p:nvPr/>
          </p:nvSpPr>
          <p:spPr>
            <a:xfrm>
              <a:off x="2492717" y="2350972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4012996" y="3344965"/>
            <a:ext cx="859536" cy="731520"/>
            <a:chOff x="3664162" y="1878766"/>
            <a:chExt cx="859536" cy="731520"/>
          </a:xfrm>
        </p:grpSpPr>
        <p:pic>
          <p:nvPicPr>
            <p:cNvPr id="226" name="Picture 225" descr="2007_004902_S0013.pn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4162" y="1878766"/>
              <a:ext cx="859536" cy="731520"/>
            </a:xfrm>
            <a:prstGeom prst="rect">
              <a:avLst/>
            </a:prstGeom>
          </p:spPr>
        </p:pic>
        <p:sp>
          <p:nvSpPr>
            <p:cNvPr id="227" name="TextBox 226"/>
            <p:cNvSpPr txBox="1"/>
            <p:nvPr/>
          </p:nvSpPr>
          <p:spPr>
            <a:xfrm>
              <a:off x="4090436" y="2230608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3703654" y="22306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5378848" y="3561699"/>
            <a:ext cx="859536" cy="731520"/>
            <a:chOff x="5030014" y="2095500"/>
            <a:chExt cx="859536" cy="731520"/>
          </a:xfrm>
        </p:grpSpPr>
        <p:pic>
          <p:nvPicPr>
            <p:cNvPr id="230" name="Picture 229" descr="2007_004902_S0023.png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0014" y="2095500"/>
              <a:ext cx="859536" cy="731520"/>
            </a:xfrm>
            <a:prstGeom prst="rect">
              <a:avLst/>
            </a:prstGeom>
          </p:spPr>
        </p:pic>
        <p:sp>
          <p:nvSpPr>
            <p:cNvPr id="231" name="TextBox 230"/>
            <p:cNvSpPr txBox="1"/>
            <p:nvPr/>
          </p:nvSpPr>
          <p:spPr>
            <a:xfrm>
              <a:off x="5317939" y="2383008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6" name="Oval 235"/>
          <p:cNvSpPr/>
          <p:nvPr/>
        </p:nvSpPr>
        <p:spPr>
          <a:xfrm>
            <a:off x="5535864" y="5642810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Oval 236"/>
          <p:cNvSpPr/>
          <p:nvPr/>
        </p:nvSpPr>
        <p:spPr>
          <a:xfrm>
            <a:off x="6161409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Oval 237"/>
          <p:cNvSpPr/>
          <p:nvPr/>
        </p:nvSpPr>
        <p:spPr>
          <a:xfrm>
            <a:off x="6747484" y="565123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9" name="Oval 238"/>
          <p:cNvSpPr/>
          <p:nvPr/>
        </p:nvSpPr>
        <p:spPr>
          <a:xfrm>
            <a:off x="7336502" y="5653809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Oval 239"/>
          <p:cNvSpPr/>
          <p:nvPr/>
        </p:nvSpPr>
        <p:spPr>
          <a:xfrm>
            <a:off x="5535864" y="6207848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Oval 240"/>
          <p:cNvSpPr/>
          <p:nvPr/>
        </p:nvSpPr>
        <p:spPr>
          <a:xfrm>
            <a:off x="6161409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Oval 241"/>
          <p:cNvSpPr/>
          <p:nvPr/>
        </p:nvSpPr>
        <p:spPr>
          <a:xfrm>
            <a:off x="6747484" y="6216275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Oval 242"/>
          <p:cNvSpPr/>
          <p:nvPr/>
        </p:nvSpPr>
        <p:spPr>
          <a:xfrm>
            <a:off x="7336502" y="6218847"/>
            <a:ext cx="254193" cy="25419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Oval 210"/>
          <p:cNvSpPr>
            <a:spLocks noChangeAspect="1"/>
          </p:cNvSpPr>
          <p:nvPr/>
        </p:nvSpPr>
        <p:spPr>
          <a:xfrm>
            <a:off x="2923573" y="4230512"/>
            <a:ext cx="2743200" cy="2743200"/>
          </a:xfrm>
          <a:prstGeom prst="ellipse">
            <a:avLst/>
          </a:prstGeom>
          <a:solidFill>
            <a:srgbClr val="800080">
              <a:alpha val="70000"/>
            </a:srgbClr>
          </a:solidFill>
          <a:ln>
            <a:solidFill>
              <a:srgbClr val="8000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8" name="Group 217"/>
          <p:cNvGrpSpPr/>
          <p:nvPr/>
        </p:nvGrpSpPr>
        <p:grpSpPr>
          <a:xfrm>
            <a:off x="3192952" y="4831080"/>
            <a:ext cx="859536" cy="731520"/>
            <a:chOff x="2844118" y="3364881"/>
            <a:chExt cx="859536" cy="731520"/>
          </a:xfrm>
        </p:grpSpPr>
        <p:pic>
          <p:nvPicPr>
            <p:cNvPr id="219" name="Picture 218" descr="2007_004902_S0015.png"/>
            <p:cNvPicPr>
              <a:picLocks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118" y="3364881"/>
              <a:ext cx="859536" cy="731520"/>
            </a:xfrm>
            <a:prstGeom prst="rect">
              <a:avLst/>
            </a:prstGeom>
          </p:spPr>
        </p:pic>
        <p:sp>
          <p:nvSpPr>
            <p:cNvPr id="220" name="TextBox 219"/>
            <p:cNvSpPr txBox="1"/>
            <p:nvPr/>
          </p:nvSpPr>
          <p:spPr>
            <a:xfrm>
              <a:off x="3270392" y="3681947"/>
              <a:ext cx="43326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person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856330" y="3742014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2" name="Group 221"/>
          <p:cNvGrpSpPr/>
          <p:nvPr/>
        </p:nvGrpSpPr>
        <p:grpSpPr>
          <a:xfrm>
            <a:off x="3915845" y="5880714"/>
            <a:ext cx="859536" cy="731520"/>
            <a:chOff x="3567011" y="4414515"/>
            <a:chExt cx="859536" cy="731520"/>
          </a:xfrm>
        </p:grpSpPr>
        <p:pic>
          <p:nvPicPr>
            <p:cNvPr id="223" name="Picture 222" descr="2007_004902_S0024.png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7011" y="4414515"/>
              <a:ext cx="859536" cy="731520"/>
            </a:xfrm>
            <a:prstGeom prst="rect">
              <a:avLst/>
            </a:prstGeom>
          </p:spPr>
        </p:pic>
        <p:sp>
          <p:nvSpPr>
            <p:cNvPr id="224" name="TextBox 223"/>
            <p:cNvSpPr txBox="1"/>
            <p:nvPr/>
          </p:nvSpPr>
          <p:spPr>
            <a:xfrm>
              <a:off x="3861586" y="476072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4775381" y="4831080"/>
            <a:ext cx="859536" cy="731520"/>
            <a:chOff x="4426547" y="3364881"/>
            <a:chExt cx="859536" cy="731520"/>
          </a:xfrm>
        </p:grpSpPr>
        <p:pic>
          <p:nvPicPr>
            <p:cNvPr id="233" name="Picture 232" descr="2007_004902_S0028.png"/>
            <p:cNvPicPr>
              <a:picLocks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547" y="3364881"/>
              <a:ext cx="859536" cy="731520"/>
            </a:xfrm>
            <a:prstGeom prst="rect">
              <a:avLst/>
            </a:prstGeom>
          </p:spPr>
        </p:pic>
        <p:sp>
          <p:nvSpPr>
            <p:cNvPr id="234" name="TextBox 233"/>
            <p:cNvSpPr txBox="1"/>
            <p:nvPr/>
          </p:nvSpPr>
          <p:spPr>
            <a:xfrm>
              <a:off x="4432814" y="3681947"/>
              <a:ext cx="359073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horse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5030014" y="3681947"/>
              <a:ext cx="23443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dog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5" name="Picture 154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6477000"/>
            <a:ext cx="330200" cy="381000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447800"/>
            <a:ext cx="2451100" cy="482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00600" y="1066800"/>
            <a:ext cx="609600" cy="1600200"/>
            <a:chOff x="4800600" y="1066800"/>
            <a:chExt cx="609600" cy="1600200"/>
          </a:xfrm>
        </p:grpSpPr>
        <p:sp>
          <p:nvSpPr>
            <p:cNvPr id="9" name="Double Bracket 8"/>
            <p:cNvSpPr/>
            <p:nvPr/>
          </p:nvSpPr>
          <p:spPr bwMode="auto">
            <a:xfrm>
              <a:off x="4800600" y="1066800"/>
              <a:ext cx="609600" cy="1600200"/>
            </a:xfrm>
            <a:prstGeom prst="bracketPair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79867" y="1113472"/>
              <a:ext cx="45413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800" dirty="0" smtClean="0"/>
                <a:t>  0</a:t>
              </a:r>
              <a:br>
                <a:rPr lang="en-US" sz="1800" dirty="0" smtClean="0"/>
              </a:br>
              <a:r>
                <a:rPr lang="en-US" sz="1800" dirty="0" smtClean="0"/>
                <a:t>+1</a:t>
              </a:r>
              <a:br>
                <a:rPr lang="en-US" sz="1800" dirty="0" smtClean="0"/>
              </a:br>
              <a:r>
                <a:rPr lang="en-US" sz="1800" dirty="0" smtClean="0"/>
                <a:t> 0</a:t>
              </a:r>
              <a:br>
                <a:rPr lang="en-US" sz="1800" dirty="0" smtClean="0"/>
              </a:br>
              <a:r>
                <a:rPr lang="en-US" sz="1800" dirty="0" smtClean="0"/>
                <a:t>+1</a:t>
              </a:r>
              <a:br>
                <a:rPr lang="en-US" sz="1800" dirty="0" smtClean="0"/>
              </a:br>
              <a:r>
                <a:rPr lang="en-US" sz="1800" dirty="0" smtClean="0"/>
                <a:t>  0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87485" y="3014246"/>
            <a:ext cx="29878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05" name="TextBox 104"/>
          <p:cNvSpPr txBox="1"/>
          <p:nvPr/>
        </p:nvSpPr>
        <p:spPr>
          <a:xfrm>
            <a:off x="5638800" y="3200400"/>
            <a:ext cx="29878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07" name="TextBox 106"/>
          <p:cNvSpPr txBox="1"/>
          <p:nvPr/>
        </p:nvSpPr>
        <p:spPr>
          <a:xfrm>
            <a:off x="3505200" y="4495800"/>
            <a:ext cx="29878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08" name="TextBox 107"/>
          <p:cNvSpPr txBox="1"/>
          <p:nvPr/>
        </p:nvSpPr>
        <p:spPr>
          <a:xfrm>
            <a:off x="4191000" y="5562600"/>
            <a:ext cx="29878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/>
              <a:t>1</a:t>
            </a:r>
            <a:endParaRPr lang="en-US" sz="1600" dirty="0"/>
          </a:p>
        </p:txBody>
      </p:sp>
      <p:sp>
        <p:nvSpPr>
          <p:cNvPr id="110" name="TextBox 109"/>
          <p:cNvSpPr txBox="1"/>
          <p:nvPr/>
        </p:nvSpPr>
        <p:spPr>
          <a:xfrm>
            <a:off x="5029200" y="4495800"/>
            <a:ext cx="29878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9626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Greedy Subset Selection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547507" y="3261360"/>
            <a:ext cx="1993713" cy="1463040"/>
            <a:chOff x="1766707" y="3261360"/>
            <a:chExt cx="1993713" cy="1463040"/>
          </a:xfrm>
        </p:grpSpPr>
        <p:pic>
          <p:nvPicPr>
            <p:cNvPr id="163" name="Picture 16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763" y="4467218"/>
              <a:ext cx="435058" cy="179600"/>
            </a:xfrm>
            <a:prstGeom prst="rect">
              <a:avLst/>
            </a:prstGeom>
          </p:spPr>
        </p:pic>
        <p:grpSp>
          <p:nvGrpSpPr>
            <p:cNvPr id="10" name="Group 284"/>
            <p:cNvGrpSpPr>
              <a:grpSpLocks noChangeAspect="1"/>
            </p:cNvGrpSpPr>
            <p:nvPr/>
          </p:nvGrpSpPr>
          <p:grpSpPr>
            <a:xfrm>
              <a:off x="1766707" y="3261360"/>
              <a:ext cx="1993713" cy="1463040"/>
              <a:chOff x="4435607" y="1066801"/>
              <a:chExt cx="2742313" cy="2012386"/>
            </a:xfrm>
          </p:grpSpPr>
          <p:pic>
            <p:nvPicPr>
              <p:cNvPr id="165" name="Picture 164" descr="2007_004902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5607" y="1112946"/>
                <a:ext cx="2742313" cy="1966241"/>
              </a:xfrm>
              <a:prstGeom prst="rect">
                <a:avLst/>
              </a:prstGeom>
              <a:scene3d>
                <a:camera prst="orthographicFront">
                  <a:rot lat="954000" lon="18034448" rev="17280000"/>
                </a:camera>
                <a:lightRig rig="threePt" dir="t"/>
              </a:scene3d>
            </p:spPr>
          </p:pic>
          <p:cxnSp>
            <p:nvCxnSpPr>
              <p:cNvPr id="166" name="Straight Connector 165"/>
              <p:cNvCxnSpPr>
                <a:stCxn id="179" idx="5"/>
                <a:endCxn id="173" idx="1"/>
              </p:cNvCxnSpPr>
              <p:nvPr/>
            </p:nvCxnSpPr>
            <p:spPr>
              <a:xfrm>
                <a:off x="5789367" y="1577552"/>
                <a:ext cx="741248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>
                <a:stCxn id="181" idx="5"/>
                <a:endCxn id="172" idx="1"/>
              </p:cNvCxnSpPr>
              <p:nvPr/>
            </p:nvCxnSpPr>
            <p:spPr>
              <a:xfrm>
                <a:off x="4994212" y="1824120"/>
                <a:ext cx="741248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>
                <a:stCxn id="180" idx="5"/>
                <a:endCxn id="171" idx="1"/>
              </p:cNvCxnSpPr>
              <p:nvPr/>
            </p:nvCxnSpPr>
            <p:spPr>
              <a:xfrm>
                <a:off x="5391787" y="1700835"/>
                <a:ext cx="741248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>
                <a:stCxn id="182" idx="5"/>
                <a:endCxn id="174" idx="1"/>
              </p:cNvCxnSpPr>
              <p:nvPr/>
            </p:nvCxnSpPr>
            <p:spPr>
              <a:xfrm>
                <a:off x="4596639" y="1947410"/>
                <a:ext cx="741246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 flipH="1">
                <a:off x="5441841" y="2411847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Oval 170"/>
              <p:cNvSpPr>
                <a:spLocks noChangeAspect="1"/>
              </p:cNvSpPr>
              <p:nvPr/>
            </p:nvSpPr>
            <p:spPr>
              <a:xfrm>
                <a:off x="6109578" y="2472297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72" name="Oval 171"/>
              <p:cNvSpPr>
                <a:spLocks noChangeAspect="1"/>
              </p:cNvSpPr>
              <p:nvPr/>
            </p:nvSpPr>
            <p:spPr>
              <a:xfrm>
                <a:off x="5712001" y="259557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73" name="Oval 172"/>
              <p:cNvSpPr>
                <a:spLocks noChangeAspect="1"/>
              </p:cNvSpPr>
              <p:nvPr/>
            </p:nvSpPr>
            <p:spPr>
              <a:xfrm>
                <a:off x="6507153" y="2349013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74" name="Oval 173"/>
              <p:cNvSpPr>
                <a:spLocks noChangeAspect="1"/>
              </p:cNvSpPr>
              <p:nvPr/>
            </p:nvSpPr>
            <p:spPr>
              <a:xfrm>
                <a:off x="5314421" y="2718856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175" name="Straight Connector 174"/>
              <p:cNvCxnSpPr/>
              <p:nvPr/>
            </p:nvCxnSpPr>
            <p:spPr>
              <a:xfrm flipH="1">
                <a:off x="5216463" y="2199640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H="1">
                <a:off x="4994216" y="1974683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H="1">
                <a:off x="4795425" y="1744372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H="1">
                <a:off x="4542732" y="1529355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Oval 178"/>
              <p:cNvSpPr>
                <a:spLocks noChangeAspect="1"/>
              </p:cNvSpPr>
              <p:nvPr/>
            </p:nvSpPr>
            <p:spPr>
              <a:xfrm>
                <a:off x="5652621" y="1447360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0" name="Oval 179"/>
              <p:cNvSpPr>
                <a:spLocks noChangeAspect="1"/>
              </p:cNvSpPr>
              <p:nvPr/>
            </p:nvSpPr>
            <p:spPr>
              <a:xfrm>
                <a:off x="5255043" y="1570644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1" name="Oval 180"/>
              <p:cNvSpPr>
                <a:spLocks noChangeAspect="1"/>
              </p:cNvSpPr>
              <p:nvPr/>
            </p:nvSpPr>
            <p:spPr>
              <a:xfrm>
                <a:off x="4857466" y="1693926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2" name="Oval 181"/>
              <p:cNvSpPr>
                <a:spLocks noChangeAspect="1"/>
              </p:cNvSpPr>
              <p:nvPr/>
            </p:nvSpPr>
            <p:spPr>
              <a:xfrm>
                <a:off x="4459890" y="1817209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3" name="Oval 182"/>
              <p:cNvSpPr>
                <a:spLocks noChangeAspect="1"/>
              </p:cNvSpPr>
              <p:nvPr/>
            </p:nvSpPr>
            <p:spPr>
              <a:xfrm>
                <a:off x="5866255" y="1672774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4" name="Oval 183"/>
              <p:cNvSpPr>
                <a:spLocks noChangeAspect="1"/>
              </p:cNvSpPr>
              <p:nvPr/>
            </p:nvSpPr>
            <p:spPr>
              <a:xfrm>
                <a:off x="6079886" y="1898187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5" name="Oval 184"/>
              <p:cNvSpPr>
                <a:spLocks noChangeAspect="1"/>
              </p:cNvSpPr>
              <p:nvPr/>
            </p:nvSpPr>
            <p:spPr>
              <a:xfrm>
                <a:off x="5468677" y="1796057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5682311" y="202147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7" name="Oval 186"/>
              <p:cNvSpPr>
                <a:spLocks noChangeAspect="1"/>
              </p:cNvSpPr>
              <p:nvPr/>
            </p:nvSpPr>
            <p:spPr>
              <a:xfrm>
                <a:off x="5071100" y="1919342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5284732" y="2144749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89" name="Oval 188"/>
              <p:cNvSpPr>
                <a:spLocks noChangeAspect="1"/>
              </p:cNvSpPr>
              <p:nvPr/>
            </p:nvSpPr>
            <p:spPr>
              <a:xfrm>
                <a:off x="4673524" y="2042623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4887155" y="2268033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91" name="Oval 190"/>
              <p:cNvSpPr>
                <a:spLocks noChangeAspect="1"/>
              </p:cNvSpPr>
              <p:nvPr/>
            </p:nvSpPr>
            <p:spPr>
              <a:xfrm>
                <a:off x="6293520" y="212360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92" name="Oval 191"/>
              <p:cNvSpPr>
                <a:spLocks noChangeAspect="1"/>
              </p:cNvSpPr>
              <p:nvPr/>
            </p:nvSpPr>
            <p:spPr>
              <a:xfrm>
                <a:off x="5895942" y="224688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93" name="Oval 192"/>
              <p:cNvSpPr>
                <a:spLocks noChangeAspect="1"/>
              </p:cNvSpPr>
              <p:nvPr/>
            </p:nvSpPr>
            <p:spPr>
              <a:xfrm>
                <a:off x="5498364" y="2370166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94" name="Oval 193"/>
              <p:cNvSpPr>
                <a:spLocks noChangeAspect="1"/>
              </p:cNvSpPr>
              <p:nvPr/>
            </p:nvSpPr>
            <p:spPr>
              <a:xfrm>
                <a:off x="5100788" y="2493450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195" name="Straight Connector 194"/>
              <p:cNvCxnSpPr>
                <a:stCxn id="205" idx="4"/>
                <a:endCxn id="172" idx="0"/>
              </p:cNvCxnSpPr>
              <p:nvPr/>
            </p:nvCxnSpPr>
            <p:spPr>
              <a:xfrm flipH="1">
                <a:off x="5792107" y="1629600"/>
                <a:ext cx="477679" cy="96597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>
                <a:stCxn id="205" idx="4"/>
                <a:endCxn id="173" idx="0"/>
              </p:cNvCxnSpPr>
              <p:nvPr/>
            </p:nvCxnSpPr>
            <p:spPr>
              <a:xfrm>
                <a:off x="6269788" y="1629600"/>
                <a:ext cx="317473" cy="719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>
                <a:stCxn id="188" idx="7"/>
                <a:endCxn id="205" idx="4"/>
              </p:cNvCxnSpPr>
              <p:nvPr/>
            </p:nvCxnSpPr>
            <p:spPr>
              <a:xfrm flipV="1">
                <a:off x="5421484" y="1629600"/>
                <a:ext cx="848304" cy="53748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>
                <a:stCxn id="205" idx="4"/>
                <a:endCxn id="191" idx="0"/>
              </p:cNvCxnSpPr>
              <p:nvPr/>
            </p:nvCxnSpPr>
            <p:spPr>
              <a:xfrm>
                <a:off x="6269792" y="1629600"/>
                <a:ext cx="103841" cy="4940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>
                <a:stCxn id="185" idx="0"/>
                <a:endCxn id="203" idx="4"/>
              </p:cNvCxnSpPr>
              <p:nvPr/>
            </p:nvCxnSpPr>
            <p:spPr>
              <a:xfrm flipH="1" flipV="1">
                <a:off x="5394532" y="1219342"/>
                <a:ext cx="154255" cy="57671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>
                <a:stCxn id="181" idx="7"/>
                <a:endCxn id="203" idx="4"/>
              </p:cNvCxnSpPr>
              <p:nvPr/>
            </p:nvCxnSpPr>
            <p:spPr>
              <a:xfrm flipV="1">
                <a:off x="4994219" y="1219342"/>
                <a:ext cx="400313" cy="49692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>
                <a:stCxn id="190" idx="0"/>
                <a:endCxn id="203" idx="4"/>
              </p:cNvCxnSpPr>
              <p:nvPr/>
            </p:nvCxnSpPr>
            <p:spPr>
              <a:xfrm flipV="1">
                <a:off x="4967266" y="1219342"/>
                <a:ext cx="427266" cy="104869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>
                <a:stCxn id="179" idx="1"/>
                <a:endCxn id="203" idx="4"/>
              </p:cNvCxnSpPr>
              <p:nvPr/>
            </p:nvCxnSpPr>
            <p:spPr>
              <a:xfrm flipH="1" flipV="1">
                <a:off x="5394532" y="1219342"/>
                <a:ext cx="281556" cy="25035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Oval 202"/>
              <p:cNvSpPr>
                <a:spLocks noChangeAspect="1"/>
              </p:cNvSpPr>
              <p:nvPr/>
            </p:nvSpPr>
            <p:spPr>
              <a:xfrm>
                <a:off x="5314425" y="106680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204" name="Straight Connector 203"/>
              <p:cNvCxnSpPr/>
              <p:nvPr/>
            </p:nvCxnSpPr>
            <p:spPr>
              <a:xfrm flipH="1" flipV="1">
                <a:off x="5466860" y="1150832"/>
                <a:ext cx="768106" cy="38144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" name="Oval 204"/>
              <p:cNvSpPr>
                <a:spLocks noChangeAspect="1"/>
              </p:cNvSpPr>
              <p:nvPr/>
            </p:nvSpPr>
            <p:spPr>
              <a:xfrm>
                <a:off x="6189674" y="1477059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</p:grpSp>
      </p:grpSp>
      <p:pic>
        <p:nvPicPr>
          <p:cNvPr id="160" name="Picture 159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72" y="1611149"/>
            <a:ext cx="1727200" cy="546100"/>
          </a:xfrm>
          <a:prstGeom prst="rect">
            <a:avLst/>
          </a:prstGeom>
        </p:spPr>
      </p:pic>
      <p:pic>
        <p:nvPicPr>
          <p:cNvPr id="161" name="Picture 160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300" y="1689100"/>
            <a:ext cx="546100" cy="292100"/>
          </a:xfrm>
          <a:prstGeom prst="rect">
            <a:avLst/>
          </a:prstGeom>
        </p:spPr>
      </p:pic>
      <p:pic>
        <p:nvPicPr>
          <p:cNvPr id="162" name="Picture 161" descr="latex-image-1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9099" y="1616020"/>
            <a:ext cx="2146301" cy="34290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rcRect l="21073"/>
          <a:stretch>
            <a:fillRect/>
          </a:stretch>
        </p:blipFill>
        <p:spPr>
          <a:xfrm>
            <a:off x="277363" y="2562218"/>
            <a:ext cx="2465837" cy="495300"/>
          </a:xfrm>
          <a:prstGeom prst="rect">
            <a:avLst/>
          </a:prstGeom>
        </p:spPr>
      </p:pic>
      <p:grpSp>
        <p:nvGrpSpPr>
          <p:cNvPr id="225" name="Group 224"/>
          <p:cNvGrpSpPr/>
          <p:nvPr/>
        </p:nvGrpSpPr>
        <p:grpSpPr>
          <a:xfrm>
            <a:off x="1752600" y="5181600"/>
            <a:ext cx="3505200" cy="609600"/>
            <a:chOff x="990600" y="2286000"/>
            <a:chExt cx="3505200" cy="609600"/>
          </a:xfrm>
        </p:grpSpPr>
        <p:sp>
          <p:nvSpPr>
            <p:cNvPr id="223" name="Rounded Rectangle 222"/>
            <p:cNvSpPr/>
            <p:nvPr/>
          </p:nvSpPr>
          <p:spPr bwMode="auto">
            <a:xfrm>
              <a:off x="990600" y="2286000"/>
              <a:ext cx="3505200" cy="6096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1054483" y="2362200"/>
              <a:ext cx="334690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Just a modified MAP call!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52800" y="2638453"/>
            <a:ext cx="1920447" cy="1628747"/>
            <a:chOff x="3352800" y="2638453"/>
            <a:chExt cx="1920447" cy="1628747"/>
          </a:xfrm>
        </p:grpSpPr>
        <p:grpSp>
          <p:nvGrpSpPr>
            <p:cNvPr id="213" name="Group 212"/>
            <p:cNvGrpSpPr/>
            <p:nvPr/>
          </p:nvGrpSpPr>
          <p:grpSpPr>
            <a:xfrm>
              <a:off x="3352800" y="3581400"/>
              <a:ext cx="1920447" cy="685800"/>
              <a:chOff x="6888273" y="1295400"/>
              <a:chExt cx="1920447" cy="685800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7543800" y="1295400"/>
                <a:ext cx="1264920" cy="685800"/>
                <a:chOff x="7543800" y="1295400"/>
                <a:chExt cx="1264920" cy="685800"/>
              </a:xfrm>
            </p:grpSpPr>
            <p:cxnSp>
              <p:nvCxnSpPr>
                <p:cNvPr id="206" name="Straight Connector 205"/>
                <p:cNvCxnSpPr>
                  <a:stCxn id="220" idx="1"/>
                </p:cNvCxnSpPr>
                <p:nvPr/>
              </p:nvCxnSpPr>
              <p:spPr>
                <a:xfrm rot="10800000">
                  <a:off x="7543800" y="1600200"/>
                  <a:ext cx="990600" cy="5464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/>
                <p:cNvCxnSpPr>
                  <a:endCxn id="220" idx="1"/>
                </p:cNvCxnSpPr>
                <p:nvPr/>
              </p:nvCxnSpPr>
              <p:spPr>
                <a:xfrm>
                  <a:off x="7543800" y="1295400"/>
                  <a:ext cx="990600" cy="310264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>
                  <a:stCxn id="220" idx="1"/>
                </p:cNvCxnSpPr>
                <p:nvPr/>
              </p:nvCxnSpPr>
              <p:spPr>
                <a:xfrm rot="10800000" flipV="1">
                  <a:off x="7543800" y="1605664"/>
                  <a:ext cx="990600" cy="375536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0" name="Rounded Rectangle 219"/>
                <p:cNvSpPr/>
                <p:nvPr/>
              </p:nvSpPr>
              <p:spPr>
                <a:xfrm>
                  <a:off x="8534400" y="1468504"/>
                  <a:ext cx="274320" cy="274320"/>
                </a:xfrm>
                <a:prstGeom prst="round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222" name="TextBox 221"/>
              <p:cNvSpPr txBox="1"/>
              <p:nvPr/>
            </p:nvSpPr>
            <p:spPr>
              <a:xfrm>
                <a:off x="6888273" y="1371600"/>
                <a:ext cx="35072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 smtClean="0"/>
                  <a:t>+</a:t>
                </a:r>
                <a:endParaRPr lang="en-US" sz="2600" dirty="0"/>
              </a:p>
            </p:txBody>
          </p:sp>
        </p:grp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652" y="2638453"/>
              <a:ext cx="1168400" cy="21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718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Diversity = High-Order Potential (HOP)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60" name="Picture 159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2" y="1611149"/>
            <a:ext cx="1727200" cy="546100"/>
          </a:xfrm>
          <a:prstGeom prst="rect">
            <a:avLst/>
          </a:prstGeom>
        </p:spPr>
      </p:pic>
      <p:pic>
        <p:nvPicPr>
          <p:cNvPr id="161" name="Picture 160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300" y="1689100"/>
            <a:ext cx="546100" cy="292100"/>
          </a:xfrm>
          <a:prstGeom prst="rect">
            <a:avLst/>
          </a:prstGeom>
        </p:spPr>
      </p:pic>
      <p:pic>
        <p:nvPicPr>
          <p:cNvPr id="162" name="Picture 161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099" y="1616020"/>
            <a:ext cx="2146301" cy="34290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6"/>
          <a:srcRect l="21073"/>
          <a:stretch>
            <a:fillRect/>
          </a:stretch>
        </p:blipFill>
        <p:spPr>
          <a:xfrm>
            <a:off x="277363" y="2562218"/>
            <a:ext cx="2465837" cy="4953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81200" y="4703564"/>
            <a:ext cx="75438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u="sng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Diversity		</a:t>
            </a:r>
            <a:r>
              <a:rPr lang="en-US" sz="2400" u="sng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HOP</a:t>
            </a:r>
            <a:endParaRPr lang="en-US" sz="2400" u="sng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  <a:p>
            <a:pPr lvl="0" algn="l">
              <a:spcBef>
                <a:spcPct val="20000"/>
              </a:spcBef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Label Occurrence	</a:t>
            </a: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Label 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Costs 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[Delong et al. CVPR10]</a:t>
            </a:r>
          </a:p>
          <a:p>
            <a:pPr lvl="0" algn="l">
              <a:spcBef>
                <a:spcPct val="20000"/>
              </a:spcBef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Label Transitions	</a:t>
            </a: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Cooperative 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Cuts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[</a:t>
            </a:r>
            <a:r>
              <a:rPr lang="en-US" sz="14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Jegelga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et al. CVPR 11; </a:t>
            </a:r>
            <a:b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</a:b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                                                                                                 </a:t>
            </a:r>
            <a:r>
              <a:rPr lang="en-US" sz="1400" kern="0" dirty="0" err="1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Kohli</a:t>
            </a:r>
            <a:r>
              <a:rPr lang="en-US" sz="14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 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et al. CVPR13]</a:t>
            </a:r>
          </a:p>
          <a:p>
            <a:pPr lvl="0" algn="l">
              <a:spcBef>
                <a:spcPct val="20000"/>
              </a:spcBef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Hamming Ball		</a:t>
            </a: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Cardinality 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Potential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[</a:t>
            </a:r>
            <a:r>
              <a:rPr lang="en-US" sz="14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Tarlow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et al AISTATS10]</a:t>
            </a:r>
          </a:p>
          <a:p>
            <a:pPr lvl="0" algn="l">
              <a:spcBef>
                <a:spcPct val="20000"/>
              </a:spcBef>
            </a:pPr>
            <a:r>
              <a:rPr lang="en-US" sz="20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DivMBest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		</a:t>
            </a:r>
            <a:r>
              <a:rPr lang="en-US" sz="2000" kern="0" dirty="0" smtClean="0">
                <a:solidFill>
                  <a:prstClr val="black"/>
                </a:solidFill>
                <a:latin typeface="Arial"/>
                <a:ea typeface="Osaka"/>
                <a:cs typeface="Osaka"/>
              </a:rPr>
              <a:t>Node 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Potential Perturb</a:t>
            </a:r>
            <a:r>
              <a:rPr lang="en-US" sz="1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[Batra et al ECCV12]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547507" y="3261360"/>
            <a:ext cx="1993713" cy="1463040"/>
            <a:chOff x="1766707" y="3261360"/>
            <a:chExt cx="1993713" cy="1463040"/>
          </a:xfrm>
        </p:grpSpPr>
        <p:pic>
          <p:nvPicPr>
            <p:cNvPr id="76" name="Picture 75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6763" y="4467218"/>
              <a:ext cx="435058" cy="179600"/>
            </a:xfrm>
            <a:prstGeom prst="rect">
              <a:avLst/>
            </a:prstGeom>
          </p:spPr>
        </p:pic>
        <p:grpSp>
          <p:nvGrpSpPr>
            <p:cNvPr id="77" name="Group 284"/>
            <p:cNvGrpSpPr>
              <a:grpSpLocks noChangeAspect="1"/>
            </p:cNvGrpSpPr>
            <p:nvPr/>
          </p:nvGrpSpPr>
          <p:grpSpPr>
            <a:xfrm>
              <a:off x="1766707" y="3261360"/>
              <a:ext cx="1993713" cy="1463040"/>
              <a:chOff x="4435607" y="1066801"/>
              <a:chExt cx="2742313" cy="2012386"/>
            </a:xfrm>
          </p:grpSpPr>
          <p:pic>
            <p:nvPicPr>
              <p:cNvPr id="78" name="Picture 77" descr="2007_004902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35607" y="1112946"/>
                <a:ext cx="2742313" cy="1966241"/>
              </a:xfrm>
              <a:prstGeom prst="rect">
                <a:avLst/>
              </a:prstGeom>
              <a:scene3d>
                <a:camera prst="orthographicFront">
                  <a:rot lat="954000" lon="18034448" rev="17280000"/>
                </a:camera>
                <a:lightRig rig="threePt" dir="t"/>
              </a:scene3d>
            </p:spPr>
          </p:pic>
          <p:cxnSp>
            <p:nvCxnSpPr>
              <p:cNvPr id="79" name="Straight Connector 78"/>
              <p:cNvCxnSpPr>
                <a:stCxn id="92" idx="5"/>
                <a:endCxn id="86" idx="1"/>
              </p:cNvCxnSpPr>
              <p:nvPr/>
            </p:nvCxnSpPr>
            <p:spPr>
              <a:xfrm>
                <a:off x="5789367" y="1577552"/>
                <a:ext cx="741248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94" idx="5"/>
                <a:endCxn id="85" idx="1"/>
              </p:cNvCxnSpPr>
              <p:nvPr/>
            </p:nvCxnSpPr>
            <p:spPr>
              <a:xfrm>
                <a:off x="4994212" y="1824120"/>
                <a:ext cx="741248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>
                <a:stCxn id="93" idx="5"/>
                <a:endCxn id="84" idx="1"/>
              </p:cNvCxnSpPr>
              <p:nvPr/>
            </p:nvCxnSpPr>
            <p:spPr>
              <a:xfrm>
                <a:off x="5391787" y="1700835"/>
                <a:ext cx="741248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stCxn id="95" idx="5"/>
                <a:endCxn id="87" idx="1"/>
              </p:cNvCxnSpPr>
              <p:nvPr/>
            </p:nvCxnSpPr>
            <p:spPr>
              <a:xfrm>
                <a:off x="4596639" y="1947410"/>
                <a:ext cx="741246" cy="79379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H="1">
                <a:off x="5441841" y="2411847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>
                <a:off x="6109578" y="2472297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5712001" y="259557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>
                <a:off x="6507153" y="2349013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87" name="Oval 86"/>
              <p:cNvSpPr>
                <a:spLocks noChangeAspect="1"/>
              </p:cNvSpPr>
              <p:nvPr/>
            </p:nvSpPr>
            <p:spPr>
              <a:xfrm>
                <a:off x="5314421" y="2718856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88" name="Straight Connector 87"/>
              <p:cNvCxnSpPr/>
              <p:nvPr/>
            </p:nvCxnSpPr>
            <p:spPr>
              <a:xfrm flipH="1">
                <a:off x="5216463" y="2199640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 flipH="1">
                <a:off x="4994216" y="1974683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 flipH="1">
                <a:off x="4795425" y="1744372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 flipH="1">
                <a:off x="4542732" y="1529355"/>
                <a:ext cx="1192732" cy="36985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" name="Oval 91"/>
              <p:cNvSpPr>
                <a:spLocks noChangeAspect="1"/>
              </p:cNvSpPr>
              <p:nvPr/>
            </p:nvSpPr>
            <p:spPr>
              <a:xfrm>
                <a:off x="5652621" y="1447360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93" name="Oval 92"/>
              <p:cNvSpPr>
                <a:spLocks noChangeAspect="1"/>
              </p:cNvSpPr>
              <p:nvPr/>
            </p:nvSpPr>
            <p:spPr>
              <a:xfrm>
                <a:off x="5255043" y="1570644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94" name="Oval 93"/>
              <p:cNvSpPr>
                <a:spLocks noChangeAspect="1"/>
              </p:cNvSpPr>
              <p:nvPr/>
            </p:nvSpPr>
            <p:spPr>
              <a:xfrm>
                <a:off x="4857466" y="1693926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4459890" y="1817209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96" name="Oval 95"/>
              <p:cNvSpPr>
                <a:spLocks noChangeAspect="1"/>
              </p:cNvSpPr>
              <p:nvPr/>
            </p:nvSpPr>
            <p:spPr>
              <a:xfrm>
                <a:off x="5866255" y="1672774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6079886" y="1898187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>
                <a:off x="5468677" y="1796057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99" name="Oval 98"/>
              <p:cNvSpPr>
                <a:spLocks noChangeAspect="1"/>
              </p:cNvSpPr>
              <p:nvPr/>
            </p:nvSpPr>
            <p:spPr>
              <a:xfrm>
                <a:off x="5682311" y="202147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00" name="Oval 99"/>
              <p:cNvSpPr>
                <a:spLocks noChangeAspect="1"/>
              </p:cNvSpPr>
              <p:nvPr/>
            </p:nvSpPr>
            <p:spPr>
              <a:xfrm>
                <a:off x="5071100" y="1919342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01" name="Oval 100"/>
              <p:cNvSpPr>
                <a:spLocks noChangeAspect="1"/>
              </p:cNvSpPr>
              <p:nvPr/>
            </p:nvSpPr>
            <p:spPr>
              <a:xfrm>
                <a:off x="5284732" y="2144749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02" name="Oval 101"/>
              <p:cNvSpPr>
                <a:spLocks noChangeAspect="1"/>
              </p:cNvSpPr>
              <p:nvPr/>
            </p:nvSpPr>
            <p:spPr>
              <a:xfrm>
                <a:off x="4673524" y="2042623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03" name="Oval 102"/>
              <p:cNvSpPr>
                <a:spLocks noChangeAspect="1"/>
              </p:cNvSpPr>
              <p:nvPr/>
            </p:nvSpPr>
            <p:spPr>
              <a:xfrm>
                <a:off x="4887155" y="2268033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04" name="Oval 103"/>
              <p:cNvSpPr>
                <a:spLocks noChangeAspect="1"/>
              </p:cNvSpPr>
              <p:nvPr/>
            </p:nvSpPr>
            <p:spPr>
              <a:xfrm>
                <a:off x="6293520" y="212360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05" name="Oval 104"/>
              <p:cNvSpPr>
                <a:spLocks noChangeAspect="1"/>
              </p:cNvSpPr>
              <p:nvPr/>
            </p:nvSpPr>
            <p:spPr>
              <a:xfrm>
                <a:off x="5895942" y="224688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06" name="Oval 105"/>
              <p:cNvSpPr>
                <a:spLocks noChangeAspect="1"/>
              </p:cNvSpPr>
              <p:nvPr/>
            </p:nvSpPr>
            <p:spPr>
              <a:xfrm>
                <a:off x="5498364" y="2370166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sp>
            <p:nvSpPr>
              <p:cNvPr id="107" name="Oval 106"/>
              <p:cNvSpPr>
                <a:spLocks noChangeAspect="1"/>
              </p:cNvSpPr>
              <p:nvPr/>
            </p:nvSpPr>
            <p:spPr>
              <a:xfrm>
                <a:off x="5100788" y="2493450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108" name="Straight Connector 107"/>
              <p:cNvCxnSpPr>
                <a:stCxn id="118" idx="4"/>
                <a:endCxn id="85" idx="0"/>
              </p:cNvCxnSpPr>
              <p:nvPr/>
            </p:nvCxnSpPr>
            <p:spPr>
              <a:xfrm flipH="1">
                <a:off x="5792107" y="1629600"/>
                <a:ext cx="477679" cy="96597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>
                <a:stCxn id="118" idx="4"/>
                <a:endCxn id="86" idx="0"/>
              </p:cNvCxnSpPr>
              <p:nvPr/>
            </p:nvCxnSpPr>
            <p:spPr>
              <a:xfrm>
                <a:off x="6269788" y="1629600"/>
                <a:ext cx="317473" cy="71941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>
                <a:stCxn id="101" idx="7"/>
                <a:endCxn id="118" idx="4"/>
              </p:cNvCxnSpPr>
              <p:nvPr/>
            </p:nvCxnSpPr>
            <p:spPr>
              <a:xfrm flipV="1">
                <a:off x="5421484" y="1629600"/>
                <a:ext cx="848304" cy="53748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>
                <a:stCxn id="118" idx="4"/>
                <a:endCxn id="104" idx="0"/>
              </p:cNvCxnSpPr>
              <p:nvPr/>
            </p:nvCxnSpPr>
            <p:spPr>
              <a:xfrm>
                <a:off x="6269792" y="1629600"/>
                <a:ext cx="103841" cy="49400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>
                <a:stCxn id="98" idx="0"/>
                <a:endCxn id="116" idx="4"/>
              </p:cNvCxnSpPr>
              <p:nvPr/>
            </p:nvCxnSpPr>
            <p:spPr>
              <a:xfrm flipH="1" flipV="1">
                <a:off x="5394532" y="1219342"/>
                <a:ext cx="154255" cy="576715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>
                <a:stCxn id="94" idx="7"/>
                <a:endCxn id="116" idx="4"/>
              </p:cNvCxnSpPr>
              <p:nvPr/>
            </p:nvCxnSpPr>
            <p:spPr>
              <a:xfrm flipV="1">
                <a:off x="4994219" y="1219342"/>
                <a:ext cx="400313" cy="49692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>
                <a:stCxn id="103" idx="0"/>
                <a:endCxn id="116" idx="4"/>
              </p:cNvCxnSpPr>
              <p:nvPr/>
            </p:nvCxnSpPr>
            <p:spPr>
              <a:xfrm flipV="1">
                <a:off x="4967266" y="1219342"/>
                <a:ext cx="427266" cy="1048692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>
                <a:stCxn id="92" idx="1"/>
                <a:endCxn id="116" idx="4"/>
              </p:cNvCxnSpPr>
              <p:nvPr/>
            </p:nvCxnSpPr>
            <p:spPr>
              <a:xfrm flipH="1" flipV="1">
                <a:off x="5394532" y="1219342"/>
                <a:ext cx="281556" cy="250357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Oval 115"/>
              <p:cNvSpPr>
                <a:spLocks noChangeAspect="1"/>
              </p:cNvSpPr>
              <p:nvPr/>
            </p:nvSpPr>
            <p:spPr>
              <a:xfrm>
                <a:off x="5314425" y="1066801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  <p:cxnSp>
            <p:nvCxnSpPr>
              <p:cNvPr id="117" name="Straight Connector 116"/>
              <p:cNvCxnSpPr/>
              <p:nvPr/>
            </p:nvCxnSpPr>
            <p:spPr>
              <a:xfrm flipH="1" flipV="1">
                <a:off x="5466860" y="1150832"/>
                <a:ext cx="768106" cy="381441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Oval 117"/>
              <p:cNvSpPr>
                <a:spLocks noChangeAspect="1"/>
              </p:cNvSpPr>
              <p:nvPr/>
            </p:nvSpPr>
            <p:spPr>
              <a:xfrm>
                <a:off x="6189674" y="1477059"/>
                <a:ext cx="160212" cy="152541"/>
              </a:xfrm>
              <a:prstGeom prst="ellipse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 baseline="30000"/>
              </a:p>
            </p:txBody>
          </p:sp>
        </p:grpSp>
      </p:grpSp>
      <p:grpSp>
        <p:nvGrpSpPr>
          <p:cNvPr id="119" name="Group 118"/>
          <p:cNvGrpSpPr/>
          <p:nvPr/>
        </p:nvGrpSpPr>
        <p:grpSpPr>
          <a:xfrm>
            <a:off x="3352800" y="2638453"/>
            <a:ext cx="1920447" cy="1628747"/>
            <a:chOff x="3352800" y="2638453"/>
            <a:chExt cx="1920447" cy="1628747"/>
          </a:xfrm>
        </p:grpSpPr>
        <p:grpSp>
          <p:nvGrpSpPr>
            <p:cNvPr id="120" name="Group 119"/>
            <p:cNvGrpSpPr/>
            <p:nvPr/>
          </p:nvGrpSpPr>
          <p:grpSpPr>
            <a:xfrm>
              <a:off x="3352800" y="3581400"/>
              <a:ext cx="1920447" cy="685800"/>
              <a:chOff x="6888273" y="1295400"/>
              <a:chExt cx="1920447" cy="685800"/>
            </a:xfrm>
          </p:grpSpPr>
          <p:grpSp>
            <p:nvGrpSpPr>
              <p:cNvPr id="122" name="Group 121"/>
              <p:cNvGrpSpPr/>
              <p:nvPr/>
            </p:nvGrpSpPr>
            <p:grpSpPr>
              <a:xfrm>
                <a:off x="7543800" y="1295400"/>
                <a:ext cx="1264920" cy="685800"/>
                <a:chOff x="7543800" y="1295400"/>
                <a:chExt cx="1264920" cy="685800"/>
              </a:xfrm>
            </p:grpSpPr>
            <p:cxnSp>
              <p:nvCxnSpPr>
                <p:cNvPr id="124" name="Straight Connector 123"/>
                <p:cNvCxnSpPr>
                  <a:stCxn id="127" idx="1"/>
                </p:cNvCxnSpPr>
                <p:nvPr/>
              </p:nvCxnSpPr>
              <p:spPr>
                <a:xfrm rot="10800000">
                  <a:off x="7543800" y="1600200"/>
                  <a:ext cx="990600" cy="5464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124"/>
                <p:cNvCxnSpPr>
                  <a:endCxn id="127" idx="1"/>
                </p:cNvCxnSpPr>
                <p:nvPr/>
              </p:nvCxnSpPr>
              <p:spPr>
                <a:xfrm>
                  <a:off x="7543800" y="1295400"/>
                  <a:ext cx="990600" cy="310264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125"/>
                <p:cNvCxnSpPr>
                  <a:stCxn id="127" idx="1"/>
                </p:cNvCxnSpPr>
                <p:nvPr/>
              </p:nvCxnSpPr>
              <p:spPr>
                <a:xfrm rot="10800000" flipV="1">
                  <a:off x="7543800" y="1605664"/>
                  <a:ext cx="990600" cy="375536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ounded Rectangle 126"/>
                <p:cNvSpPr/>
                <p:nvPr/>
              </p:nvSpPr>
              <p:spPr>
                <a:xfrm>
                  <a:off x="8534400" y="1468504"/>
                  <a:ext cx="274320" cy="274320"/>
                </a:xfrm>
                <a:prstGeom prst="roundRect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sp>
            <p:nvSpPr>
              <p:cNvPr id="123" name="TextBox 122"/>
              <p:cNvSpPr txBox="1"/>
              <p:nvPr/>
            </p:nvSpPr>
            <p:spPr>
              <a:xfrm>
                <a:off x="6888273" y="1371600"/>
                <a:ext cx="35072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600" dirty="0" smtClean="0"/>
                  <a:t>+</a:t>
                </a:r>
                <a:endParaRPr lang="en-US" sz="2600" dirty="0"/>
              </a:p>
            </p:txBody>
          </p:sp>
        </p:grpSp>
        <p:pic>
          <p:nvPicPr>
            <p:cNvPr id="121" name="Picture 120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0652" y="2638453"/>
              <a:ext cx="1168400" cy="215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767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Ambiguity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45487" name="Object 15"/>
          <p:cNvPicPr>
            <a:picLocks noChangeAspect="1" noChangeArrowheads="1"/>
          </p:cNvPicPr>
          <p:nvPr/>
        </p:nvPicPr>
        <p:blipFill>
          <a:blip r:embed="rId2"/>
          <a:srcRect l="31035" t="82759" r="41379"/>
          <a:stretch>
            <a:fillRect/>
          </a:stretch>
        </p:blipFill>
        <p:spPr bwMode="auto">
          <a:xfrm>
            <a:off x="7624763" y="3581400"/>
            <a:ext cx="757237" cy="473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3" name="Object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163" y="39624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4" name="Object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163" y="11430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5" name="Object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0" y="39624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pic>
        <p:nvPicPr>
          <p:cNvPr id="112646" name="Object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1143000"/>
            <a:ext cx="2743200" cy="2743200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4953000" y="6575425"/>
            <a:ext cx="38341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b="0" dirty="0">
                <a:solidFill>
                  <a:schemeClr val="tx1"/>
                </a:solidFill>
              </a:rPr>
              <a:t>slide credit: </a:t>
            </a:r>
            <a:r>
              <a:rPr lang="en-US" b="0" dirty="0" err="1">
                <a:solidFill>
                  <a:schemeClr val="tx1"/>
                </a:solidFill>
              </a:rPr>
              <a:t>Fei-</a:t>
            </a:r>
            <a:r>
              <a:rPr lang="en-US" b="0" dirty="0" err="1" smtClean="0">
                <a:solidFill>
                  <a:schemeClr val="tx1"/>
                </a:solidFill>
              </a:rPr>
              <a:t>Fei</a:t>
            </a:r>
            <a:r>
              <a:rPr lang="en-US" b="0" dirty="0" smtClean="0">
                <a:solidFill>
                  <a:schemeClr val="tx1"/>
                </a:solidFill>
              </a:rPr>
              <a:t> Li, Rob Fergus </a:t>
            </a:r>
            <a:r>
              <a:rPr lang="en-US" b="0" dirty="0">
                <a:solidFill>
                  <a:schemeClr val="tx1"/>
                </a:solidFill>
              </a:rPr>
              <a:t>&amp;</a:t>
            </a:r>
            <a:r>
              <a:rPr lang="en-US" b="0" dirty="0" smtClean="0">
                <a:solidFill>
                  <a:schemeClr val="tx1"/>
                </a:solidFill>
              </a:rPr>
              <a:t> Antonio </a:t>
            </a:r>
            <a:r>
              <a:rPr lang="en-US" b="0" dirty="0" err="1" smtClean="0">
                <a:solidFill>
                  <a:schemeClr val="tx1"/>
                </a:solidFill>
              </a:rPr>
              <a:t>Torralba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914400" y="1143000"/>
            <a:ext cx="2743200" cy="27432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/>
          <a:srcRect l="31035" t="82759" r="41379"/>
          <a:stretch>
            <a:fillRect/>
          </a:stretch>
        </p:blipFill>
        <p:spPr bwMode="auto">
          <a:xfrm>
            <a:off x="1752600" y="3413125"/>
            <a:ext cx="757238" cy="473075"/>
          </a:xfrm>
          <a:prstGeom prst="rect">
            <a:avLst/>
          </a:prstGeom>
          <a:noFill/>
          <a:ln w="9525">
            <a:miter lim="800000"/>
            <a:headEnd/>
            <a:tailEnd/>
          </a:ln>
          <a:effectLst/>
        </p:spPr>
      </p:pic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1066800" y="1524000"/>
            <a:ext cx="4495800" cy="5181600"/>
            <a:chOff x="1872" y="816"/>
            <a:chExt cx="2832" cy="3264"/>
          </a:xfrm>
        </p:grpSpPr>
        <p:sp>
          <p:nvSpPr>
            <p:cNvPr id="17" name="Oval 7"/>
            <p:cNvSpPr>
              <a:spLocks noChangeArrowheads="1"/>
            </p:cNvSpPr>
            <p:nvPr/>
          </p:nvSpPr>
          <p:spPr bwMode="auto">
            <a:xfrm>
              <a:off x="2304" y="182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8" name="Oval 8"/>
            <p:cNvSpPr>
              <a:spLocks noChangeArrowheads="1"/>
            </p:cNvSpPr>
            <p:nvPr/>
          </p:nvSpPr>
          <p:spPr bwMode="auto">
            <a:xfrm>
              <a:off x="2688" y="168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19" name="Oval 9"/>
            <p:cNvSpPr>
              <a:spLocks noChangeArrowheads="1"/>
            </p:cNvSpPr>
            <p:nvPr/>
          </p:nvSpPr>
          <p:spPr bwMode="auto">
            <a:xfrm>
              <a:off x="3840" y="81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0" name="Oval 10"/>
            <p:cNvSpPr>
              <a:spLocks noChangeArrowheads="1"/>
            </p:cNvSpPr>
            <p:nvPr/>
          </p:nvSpPr>
          <p:spPr bwMode="auto">
            <a:xfrm>
              <a:off x="1872" y="3264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2640" y="3456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3" name="Oval 13"/>
            <p:cNvSpPr>
              <a:spLocks noChangeArrowheads="1"/>
            </p:cNvSpPr>
            <p:nvPr/>
          </p:nvSpPr>
          <p:spPr bwMode="auto">
            <a:xfrm>
              <a:off x="374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4224" y="3600"/>
              <a:ext cx="480" cy="480"/>
            </a:xfrm>
            <a:prstGeom prst="ellips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1201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[Prasad, </a:t>
            </a:r>
            <a:r>
              <a:rPr lang="en-US" dirty="0" err="1" smtClean="0"/>
              <a:t>Jegelka</a:t>
            </a:r>
            <a:r>
              <a:rPr lang="en-US" dirty="0" smtClean="0"/>
              <a:t>, Batra, NIPS14]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4" y="1752600"/>
            <a:ext cx="6426200" cy="266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009" y="3429000"/>
            <a:ext cx="5156200" cy="482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267200"/>
            <a:ext cx="558800" cy="2286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02" y="4800600"/>
            <a:ext cx="5359400" cy="8890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56" y="2590800"/>
            <a:ext cx="3695700" cy="3302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09800"/>
            <a:ext cx="38862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650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3430596" y="1141933"/>
            <a:ext cx="1903404" cy="13716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1070" y="3567014"/>
            <a:ext cx="56716" cy="276855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4" y="3154486"/>
            <a:ext cx="1529886" cy="109728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4" y="3154486"/>
            <a:ext cx="1529886" cy="109728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4" y="3154486"/>
            <a:ext cx="1529886" cy="1097280"/>
          </a:xfrm>
          <a:prstGeom prst="rect">
            <a:avLst/>
          </a:prstGeom>
        </p:spPr>
      </p:pic>
      <p:pic>
        <p:nvPicPr>
          <p:cNvPr id="227" name="Picture 226" descr="fig1_sol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14" y="3154486"/>
            <a:ext cx="1529886" cy="1097280"/>
          </a:xfrm>
          <a:prstGeom prst="rect">
            <a:avLst/>
          </a:prstGeom>
        </p:spPr>
      </p:pic>
      <p:grpSp>
        <p:nvGrpSpPr>
          <p:cNvPr id="6" name="Group 81"/>
          <p:cNvGrpSpPr/>
          <p:nvPr/>
        </p:nvGrpSpPr>
        <p:grpSpPr>
          <a:xfrm>
            <a:off x="1524000" y="2640556"/>
            <a:ext cx="3061491" cy="484557"/>
            <a:chOff x="1524000" y="2640556"/>
            <a:chExt cx="3061491" cy="484557"/>
          </a:xfrm>
        </p:grpSpPr>
        <p:sp>
          <p:nvSpPr>
            <p:cNvPr id="215" name="Right Arrow 214"/>
            <p:cNvSpPr/>
            <p:nvPr/>
          </p:nvSpPr>
          <p:spPr>
            <a:xfrm rot="5400000">
              <a:off x="4197857" y="2689763"/>
              <a:ext cx="436842" cy="338427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pic>
          <p:nvPicPr>
            <p:cNvPr id="221" name="Picture 220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898250"/>
              <a:ext cx="2303828" cy="226863"/>
            </a:xfrm>
            <a:prstGeom prst="rect">
              <a:avLst/>
            </a:prstGeom>
          </p:spPr>
        </p:pic>
      </p:grp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 of the talk</a:t>
            </a:r>
            <a:endParaRPr lang="en-US" dirty="0"/>
          </a:p>
        </p:txBody>
      </p:sp>
      <p:sp>
        <p:nvSpPr>
          <p:cNvPr id="76" name="Rounded Rectangle 75"/>
          <p:cNvSpPr/>
          <p:nvPr/>
        </p:nvSpPr>
        <p:spPr bwMode="auto">
          <a:xfrm>
            <a:off x="3200400" y="4953000"/>
            <a:ext cx="2514600" cy="838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581400" y="5105400"/>
            <a:ext cx="18340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600" dirty="0" smtClean="0"/>
              <a:t>Now what?</a:t>
            </a:r>
            <a:endParaRPr lang="en-US" sz="2600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1143000"/>
            <a:ext cx="1295400" cy="3124200"/>
            <a:chOff x="0" y="1143000"/>
            <a:chExt cx="1295400" cy="3124200"/>
          </a:xfrm>
        </p:grpSpPr>
        <p:sp>
          <p:nvSpPr>
            <p:cNvPr id="7" name="Left Brace 6"/>
            <p:cNvSpPr/>
            <p:nvPr/>
          </p:nvSpPr>
          <p:spPr bwMode="auto">
            <a:xfrm>
              <a:off x="838200" y="1143000"/>
              <a:ext cx="457200" cy="3124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0" y="2133600"/>
              <a:ext cx="1005804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Part 1</a:t>
              </a:r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4572000"/>
            <a:ext cx="1295400" cy="1752600"/>
            <a:chOff x="0" y="4572000"/>
            <a:chExt cx="1295400" cy="1752600"/>
          </a:xfrm>
        </p:grpSpPr>
        <p:sp>
          <p:nvSpPr>
            <p:cNvPr id="64" name="Left Brace 63"/>
            <p:cNvSpPr/>
            <p:nvPr/>
          </p:nvSpPr>
          <p:spPr bwMode="auto">
            <a:xfrm>
              <a:off x="838200" y="4572000"/>
              <a:ext cx="457200" cy="17526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0" y="4876800"/>
              <a:ext cx="1005804" cy="46166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Part 2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6904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Nothing: User-in-the-loop </a:t>
            </a:r>
            <a:r>
              <a:rPr lang="en-US" sz="1400" dirty="0" smtClean="0"/>
              <a:t>[ECCV12]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Additional Information: None</a:t>
            </a:r>
          </a:p>
          <a:p>
            <a:endParaRPr lang="en-US" dirty="0" smtClean="0"/>
          </a:p>
          <a:p>
            <a:r>
              <a:rPr lang="en-US" dirty="0"/>
              <a:t>Tracking </a:t>
            </a:r>
            <a:r>
              <a:rPr lang="en-US" sz="1400" dirty="0">
                <a:solidFill>
                  <a:prstClr val="black"/>
                </a:solidFill>
              </a:rPr>
              <a:t>[ECCV12]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Additional Information: Time</a:t>
            </a:r>
          </a:p>
          <a:p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/>
              <a:t>Approximate) Min Bayes Risk </a:t>
            </a:r>
            <a:r>
              <a:rPr lang="en-US" sz="1400" dirty="0" smtClean="0">
                <a:solidFill>
                  <a:prstClr val="black"/>
                </a:solidFill>
              </a:rPr>
              <a:t>[CVPR14]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Additional Information: Loss function</a:t>
            </a:r>
          </a:p>
          <a:p>
            <a:endParaRPr lang="en-US" dirty="0" smtClean="0"/>
          </a:p>
          <a:p>
            <a:r>
              <a:rPr lang="en-US" dirty="0" smtClean="0"/>
              <a:t>Re-</a:t>
            </a:r>
            <a:r>
              <a:rPr lang="en-US" dirty="0"/>
              <a:t>ranking </a:t>
            </a:r>
            <a:r>
              <a:rPr lang="en-US" sz="1400" dirty="0" smtClean="0">
                <a:solidFill>
                  <a:prstClr val="black"/>
                </a:solidFill>
              </a:rPr>
              <a:t>[CVPR13]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Additional Information: higher-order constraints</a:t>
            </a:r>
          </a:p>
          <a:p>
            <a:endParaRPr lang="en-US" dirty="0" smtClean="0"/>
          </a:p>
          <a:p>
            <a:r>
              <a:rPr lang="en-US" dirty="0" smtClean="0"/>
              <a:t>Holistic Scene </a:t>
            </a:r>
            <a:r>
              <a:rPr lang="en-US" dirty="0"/>
              <a:t>Understanding </a:t>
            </a:r>
            <a:r>
              <a:rPr lang="en-US" sz="1400" dirty="0" smtClean="0">
                <a:solidFill>
                  <a:prstClr val="black"/>
                </a:solidFill>
              </a:rPr>
              <a:t>[Under Review]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 bwMode="auto">
          <a:xfrm rot="5400000">
            <a:off x="-1863372" y="3673311"/>
            <a:ext cx="4759238" cy="341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0710" y="6076890"/>
            <a:ext cx="330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Increasing Side Information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33400" y="1066800"/>
            <a:ext cx="8153400" cy="9144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03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Model: Color/Texture + Potts Grid CRF</a:t>
            </a:r>
          </a:p>
          <a:p>
            <a:pPr lvl="1"/>
            <a:r>
              <a:rPr lang="en-US" dirty="0" smtClean="0"/>
              <a:t>Inference: Graph-cuts</a:t>
            </a:r>
          </a:p>
          <a:p>
            <a:pPr lvl="1"/>
            <a:r>
              <a:rPr lang="en-US" dirty="0" smtClean="0"/>
              <a:t>Dataset: 50 train/</a:t>
            </a:r>
            <a:r>
              <a:rPr lang="en-US" dirty="0" err="1" smtClean="0"/>
              <a:t>val</a:t>
            </a:r>
            <a:r>
              <a:rPr lang="en-US" dirty="0" smtClean="0"/>
              <a:t>/test images from PASCAL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304800" y="2895600"/>
            <a:ext cx="2059459" cy="3391020"/>
            <a:chOff x="304800" y="1638180"/>
            <a:chExt cx="2059459" cy="3391020"/>
          </a:xfrm>
        </p:grpSpPr>
        <p:pic>
          <p:nvPicPr>
            <p:cNvPr id="21" name="Picture 20" descr="2007_001423_comp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3657600"/>
              <a:ext cx="2059459" cy="1371600"/>
            </a:xfrm>
            <a:prstGeom prst="rect">
              <a:avLst/>
            </a:prstGeom>
          </p:spPr>
        </p:pic>
        <p:pic>
          <p:nvPicPr>
            <p:cNvPr id="29" name="Picture 28" descr="2007_000042_comp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4800" y="1981200"/>
              <a:ext cx="2047164" cy="13716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88335" y="1638180"/>
              <a:ext cx="18326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Image + Scribbles</a:t>
              </a:r>
              <a:endParaRPr lang="en-US" sz="16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702716" y="2895600"/>
            <a:ext cx="2060284" cy="3391020"/>
            <a:chOff x="6702716" y="1638180"/>
            <a:chExt cx="2060284" cy="3391020"/>
          </a:xfrm>
        </p:grpSpPr>
        <p:pic>
          <p:nvPicPr>
            <p:cNvPr id="23" name="Picture 22" descr="2007_001423_C018_S03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02716" y="3657600"/>
              <a:ext cx="2060284" cy="1371600"/>
            </a:xfrm>
            <a:prstGeom prst="rect">
              <a:avLst/>
            </a:prstGeom>
          </p:spPr>
        </p:pic>
        <p:pic>
          <p:nvPicPr>
            <p:cNvPr id="28" name="Picture 27" descr="2007_000042_C011_S06.pn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5600" y="1981200"/>
              <a:ext cx="2048225" cy="137160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821107" y="1638180"/>
              <a:ext cx="16520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Diverse 2</a:t>
              </a:r>
              <a:r>
                <a:rPr lang="en-US" sz="1600" baseline="30000" dirty="0" smtClean="0"/>
                <a:t>nd </a:t>
              </a:r>
              <a:r>
                <a:rPr lang="en-US" sz="1600" dirty="0" smtClean="0"/>
                <a:t>Best</a:t>
              </a:r>
              <a:endParaRPr lang="en-US" sz="16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69116" y="2895600"/>
            <a:ext cx="2064579" cy="3391020"/>
            <a:chOff x="4569116" y="1638180"/>
            <a:chExt cx="2064579" cy="3391020"/>
          </a:xfrm>
        </p:grpSpPr>
        <p:pic>
          <p:nvPicPr>
            <p:cNvPr id="25" name="Picture 24" descr="2007_001423_BS06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69116" y="3657600"/>
              <a:ext cx="2060284" cy="13716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871879" y="1638180"/>
              <a:ext cx="13974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2</a:t>
              </a:r>
              <a:r>
                <a:rPr lang="en-US" sz="1600" baseline="30000" dirty="0" smtClean="0"/>
                <a:t>nd </a:t>
              </a:r>
              <a:r>
                <a:rPr lang="en-US" sz="1600" dirty="0" smtClean="0"/>
                <a:t>Best MAP</a:t>
              </a:r>
              <a:endParaRPr lang="en-US" sz="1600" dirty="0"/>
            </a:p>
          </p:txBody>
        </p:sp>
        <p:pic>
          <p:nvPicPr>
            <p:cNvPr id="20" name="Picture 19" descr="2007_000042_BS02_croppedfrombig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72000" y="1981200"/>
              <a:ext cx="2061695" cy="1371600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2438400" y="2895600"/>
            <a:ext cx="2060284" cy="3391020"/>
            <a:chOff x="2438400" y="1638180"/>
            <a:chExt cx="2060284" cy="3391020"/>
          </a:xfrm>
        </p:grpSpPr>
        <p:pic>
          <p:nvPicPr>
            <p:cNvPr id="24" name="Picture 23" descr="2007_001423_C018_S01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8400" y="3657600"/>
              <a:ext cx="2060284" cy="13716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137070" y="1638180"/>
              <a:ext cx="6255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MAP</a:t>
              </a:r>
              <a:endParaRPr lang="en-US" sz="1600" dirty="0"/>
            </a:p>
          </p:txBody>
        </p:sp>
        <p:pic>
          <p:nvPicPr>
            <p:cNvPr id="36" name="Picture 35" descr="2007_000042_C011_S01_croppedfrombig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8400" y="1981200"/>
              <a:ext cx="2052056" cy="137160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4749073" y="6348337"/>
            <a:ext cx="1651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1-2 Nodes Flipped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711875" y="6359843"/>
            <a:ext cx="2051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100-500 Nodes Flipped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2339115" y="6629400"/>
            <a:ext cx="4558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[Batra, </a:t>
            </a:r>
            <a:r>
              <a:rPr lang="en-US" dirty="0" err="1" smtClean="0"/>
              <a:t>Yadollahpour</a:t>
            </a:r>
            <a:r>
              <a:rPr lang="en-US" dirty="0" smtClean="0"/>
              <a:t>, Guzman-Rivera, </a:t>
            </a:r>
            <a:r>
              <a:rPr lang="en-US" dirty="0" err="1" smtClean="0"/>
              <a:t>Shakhnarovich</a:t>
            </a:r>
            <a:r>
              <a:rPr lang="en-US" dirty="0"/>
              <a:t>,</a:t>
            </a:r>
            <a:r>
              <a:rPr lang="en-US" dirty="0" smtClean="0"/>
              <a:t> ECCV12]</a:t>
            </a:r>
          </a:p>
        </p:txBody>
      </p:sp>
    </p:spTree>
    <p:extLst>
      <p:ext uri="{BB962C8B-B14F-4D97-AF65-F5344CB8AC3E}">
        <p14:creationId xmlns:p14="http://schemas.microsoft.com/office/powerpoint/2010/main" val="125309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Nothing: User-in-the-loop </a:t>
            </a:r>
            <a:r>
              <a:rPr lang="en-US" sz="1400" dirty="0"/>
              <a:t>[ECCV12]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None</a:t>
            </a:r>
          </a:p>
          <a:p>
            <a:endParaRPr lang="en-US" dirty="0"/>
          </a:p>
          <a:p>
            <a:r>
              <a:rPr lang="en-US" dirty="0"/>
              <a:t>Tracking </a:t>
            </a:r>
            <a:r>
              <a:rPr lang="en-US" sz="1400" dirty="0">
                <a:solidFill>
                  <a:prstClr val="black"/>
                </a:solidFill>
              </a:rPr>
              <a:t>[ECCV12]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Time</a:t>
            </a:r>
          </a:p>
          <a:p>
            <a:endParaRPr lang="en-US" dirty="0"/>
          </a:p>
          <a:p>
            <a:r>
              <a:rPr lang="en-US" dirty="0"/>
              <a:t>(Approximate) Min Bayes Risk </a:t>
            </a:r>
            <a:r>
              <a:rPr lang="en-US" sz="1400" dirty="0">
                <a:solidFill>
                  <a:prstClr val="black"/>
                </a:solidFill>
              </a:rPr>
              <a:t>[CVPR14]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Loss function</a:t>
            </a:r>
          </a:p>
          <a:p>
            <a:endParaRPr lang="en-US" dirty="0"/>
          </a:p>
          <a:p>
            <a:r>
              <a:rPr lang="en-US" dirty="0"/>
              <a:t>Re-ranking </a:t>
            </a:r>
            <a:r>
              <a:rPr lang="en-US" sz="1400" dirty="0">
                <a:solidFill>
                  <a:prstClr val="black"/>
                </a:solidFill>
              </a:rPr>
              <a:t>[CVPR13]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higher-order constraints</a:t>
            </a:r>
          </a:p>
          <a:p>
            <a:endParaRPr lang="en-US" dirty="0"/>
          </a:p>
          <a:p>
            <a:r>
              <a:rPr lang="en-US" dirty="0"/>
              <a:t>Holistic Scene Understanding </a:t>
            </a:r>
            <a:r>
              <a:rPr lang="en-US" sz="1400" dirty="0">
                <a:solidFill>
                  <a:prstClr val="black"/>
                </a:solidFill>
              </a:rPr>
              <a:t>[Under Review]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 bwMode="auto">
          <a:xfrm rot="5400000">
            <a:off x="-1863372" y="3673311"/>
            <a:ext cx="4759238" cy="3417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50710" y="6076890"/>
            <a:ext cx="3306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Increasing Side Information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33400" y="1066800"/>
            <a:ext cx="8153400" cy="9144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548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534E-6 3.34955E-6 L -0.00069 0.1663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Model: Mixture of Parts Tree [Park &amp; </a:t>
            </a:r>
            <a:r>
              <a:rPr lang="en-US" dirty="0" err="1" smtClean="0"/>
              <a:t>Ramanan</a:t>
            </a:r>
            <a:r>
              <a:rPr lang="en-US" dirty="0" smtClean="0"/>
              <a:t>, ICCV ‘11]</a:t>
            </a:r>
          </a:p>
          <a:p>
            <a:pPr lvl="1"/>
            <a:r>
              <a:rPr lang="en-US" dirty="0" smtClean="0"/>
              <a:t>Inference: Dynamic Programming</a:t>
            </a:r>
          </a:p>
          <a:p>
            <a:pPr lvl="1"/>
            <a:r>
              <a:rPr lang="en-US" dirty="0" smtClean="0"/>
              <a:t>Dataset: PARSE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0" y="3584598"/>
            <a:ext cx="1835150" cy="1972879"/>
          </a:xfrm>
          <a:prstGeom prst="rect">
            <a:avLst/>
          </a:prstGeom>
        </p:spPr>
      </p:pic>
      <p:pic>
        <p:nvPicPr>
          <p:cNvPr id="12" name="Picture 11" descr="im0117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3279798"/>
            <a:ext cx="1693358" cy="251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3279797"/>
            <a:ext cx="2438400" cy="2587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0" y="6578469"/>
            <a:ext cx="3129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[Yang &amp; </a:t>
            </a:r>
            <a:r>
              <a:rPr lang="en-US" dirty="0" err="1" smtClean="0"/>
              <a:t>Ramanan</a:t>
            </a:r>
            <a:r>
              <a:rPr lang="en-US" dirty="0" smtClean="0"/>
              <a:t>, ICCV ‘11]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4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Pose Estimation: 10 guesses/frame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13" name="Picture 12" descr="animat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38600"/>
            <a:ext cx="1672845" cy="2286000"/>
          </a:xfrm>
          <a:prstGeom prst="rect">
            <a:avLst/>
          </a:prstGeom>
        </p:spPr>
      </p:pic>
      <p:pic>
        <p:nvPicPr>
          <p:cNvPr id="14" name="Picture 13" descr="animat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038600"/>
            <a:ext cx="1506228" cy="2286000"/>
          </a:xfrm>
          <a:prstGeom prst="rect">
            <a:avLst/>
          </a:prstGeom>
        </p:spPr>
      </p:pic>
      <p:pic>
        <p:nvPicPr>
          <p:cNvPr id="15" name="Picture 14" descr="animat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038600"/>
            <a:ext cx="1512893" cy="2286000"/>
          </a:xfrm>
          <a:prstGeom prst="rect">
            <a:avLst/>
          </a:prstGeom>
        </p:spPr>
      </p:pic>
      <p:pic>
        <p:nvPicPr>
          <p:cNvPr id="16" name="Picture 15" descr="animat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95400"/>
            <a:ext cx="1759487" cy="2286000"/>
          </a:xfrm>
          <a:prstGeom prst="rect">
            <a:avLst/>
          </a:prstGeom>
        </p:spPr>
      </p:pic>
      <p:pic>
        <p:nvPicPr>
          <p:cNvPr id="17" name="Picture 16" descr="animat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1295400"/>
            <a:ext cx="1986088" cy="2286000"/>
          </a:xfrm>
          <a:prstGeom prst="rect">
            <a:avLst/>
          </a:prstGeom>
        </p:spPr>
      </p:pic>
      <p:pic>
        <p:nvPicPr>
          <p:cNvPr id="18" name="Picture 17" descr="animat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1295400"/>
            <a:ext cx="1772817" cy="2286000"/>
          </a:xfrm>
          <a:prstGeom prst="rect">
            <a:avLst/>
          </a:prstGeom>
        </p:spPr>
      </p:pic>
      <p:pic>
        <p:nvPicPr>
          <p:cNvPr id="19" name="Picture 18" descr="animat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1295400"/>
            <a:ext cx="1532886" cy="2286000"/>
          </a:xfrm>
          <a:prstGeom prst="rect">
            <a:avLst/>
          </a:prstGeom>
        </p:spPr>
      </p:pic>
      <p:pic>
        <p:nvPicPr>
          <p:cNvPr id="20" name="Picture 19" descr="animate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800" y="4038600"/>
            <a:ext cx="1492898" cy="228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71156" y="6553200"/>
            <a:ext cx="3494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Premachandran</a:t>
            </a:r>
            <a:r>
              <a:rPr lang="en-US" sz="1400" dirty="0" smtClean="0"/>
              <a:t>, </a:t>
            </a:r>
            <a:r>
              <a:rPr lang="en-US" sz="1400" dirty="0" err="1" smtClean="0"/>
              <a:t>Tarlow</a:t>
            </a:r>
            <a:r>
              <a:rPr lang="en-US" sz="1400" dirty="0" smtClean="0"/>
              <a:t>, Batra, CVPR14]</a:t>
            </a:r>
          </a:p>
        </p:txBody>
      </p:sp>
    </p:spTree>
    <p:extLst>
      <p:ext uri="{BB962C8B-B14F-4D97-AF65-F5344CB8AC3E}">
        <p14:creationId xmlns:p14="http://schemas.microsoft.com/office/powerpoint/2010/main" val="2581510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Chain CRF with M states at each frame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r="80000"/>
          <a:stretch>
            <a:fillRect/>
          </a:stretch>
        </p:blipFill>
        <p:spPr>
          <a:xfrm>
            <a:off x="1090717" y="1676400"/>
            <a:ext cx="1500083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40000" r="40000"/>
          <a:stretch>
            <a:fillRect/>
          </a:stretch>
        </p:blipFill>
        <p:spPr>
          <a:xfrm>
            <a:off x="4038600" y="1676400"/>
            <a:ext cx="1500083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80000"/>
          <a:stretch>
            <a:fillRect/>
          </a:stretch>
        </p:blipFill>
        <p:spPr>
          <a:xfrm>
            <a:off x="6934200" y="1676400"/>
            <a:ext cx="1500083" cy="22860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43961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>
            <a:stCxn id="11" idx="6"/>
            <a:endCxn id="25" idx="2"/>
          </p:cNvCxnSpPr>
          <p:nvPr/>
        </p:nvCxnSpPr>
        <p:spPr>
          <a:xfrm>
            <a:off x="1828800" y="45104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4" name="Oval 13"/>
          <p:cNvSpPr/>
          <p:nvPr/>
        </p:nvSpPr>
        <p:spPr>
          <a:xfrm>
            <a:off x="1600200" y="48533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>
            <a:stCxn id="14" idx="6"/>
            <a:endCxn id="28" idx="2"/>
          </p:cNvCxnSpPr>
          <p:nvPr/>
        </p:nvCxnSpPr>
        <p:spPr>
          <a:xfrm>
            <a:off x="1828800" y="49676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" name="Oval 18"/>
          <p:cNvSpPr/>
          <p:nvPr/>
        </p:nvSpPr>
        <p:spPr>
          <a:xfrm>
            <a:off x="1600200" y="5310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>
            <a:stCxn id="19" idx="6"/>
            <a:endCxn id="31" idx="2"/>
          </p:cNvCxnSpPr>
          <p:nvPr/>
        </p:nvCxnSpPr>
        <p:spPr>
          <a:xfrm>
            <a:off x="1828800" y="5424805"/>
            <a:ext cx="28194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Oval 24"/>
          <p:cNvSpPr/>
          <p:nvPr/>
        </p:nvSpPr>
        <p:spPr>
          <a:xfrm>
            <a:off x="4648200" y="43961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543800" y="43961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>
            <a:stCxn id="25" idx="6"/>
            <a:endCxn id="26" idx="2"/>
          </p:cNvCxnSpPr>
          <p:nvPr/>
        </p:nvCxnSpPr>
        <p:spPr>
          <a:xfrm>
            <a:off x="4876800" y="45104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8" name="Oval 27"/>
          <p:cNvSpPr/>
          <p:nvPr/>
        </p:nvSpPr>
        <p:spPr>
          <a:xfrm>
            <a:off x="4648200" y="48533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43800" y="48533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29"/>
          <p:cNvCxnSpPr>
            <a:stCxn id="28" idx="6"/>
            <a:endCxn id="29" idx="2"/>
          </p:cNvCxnSpPr>
          <p:nvPr/>
        </p:nvCxnSpPr>
        <p:spPr>
          <a:xfrm>
            <a:off x="4876800" y="49676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Oval 30"/>
          <p:cNvSpPr/>
          <p:nvPr/>
        </p:nvSpPr>
        <p:spPr>
          <a:xfrm>
            <a:off x="4648200" y="5310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543800" y="5310505"/>
            <a:ext cx="228600" cy="228600"/>
          </a:xfrm>
          <a:prstGeom prst="ellips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3" name="Straight Connector 32"/>
          <p:cNvCxnSpPr>
            <a:stCxn id="31" idx="6"/>
            <a:endCxn id="32" idx="2"/>
          </p:cNvCxnSpPr>
          <p:nvPr/>
        </p:nvCxnSpPr>
        <p:spPr>
          <a:xfrm>
            <a:off x="4876800" y="5424805"/>
            <a:ext cx="2667000" cy="1588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9" name="Straight Connector 58"/>
          <p:cNvCxnSpPr>
            <a:stCxn id="19" idx="6"/>
            <a:endCxn id="28" idx="2"/>
          </p:cNvCxnSpPr>
          <p:nvPr/>
        </p:nvCxnSpPr>
        <p:spPr>
          <a:xfrm flipV="1">
            <a:off x="1828800" y="49676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2" name="Straight Connector 61"/>
          <p:cNvCxnSpPr>
            <a:stCxn id="19" idx="6"/>
            <a:endCxn id="25" idx="2"/>
          </p:cNvCxnSpPr>
          <p:nvPr/>
        </p:nvCxnSpPr>
        <p:spPr>
          <a:xfrm flipV="1">
            <a:off x="1828800" y="4510405"/>
            <a:ext cx="28194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5" name="Straight Connector 64"/>
          <p:cNvCxnSpPr>
            <a:stCxn id="14" idx="6"/>
            <a:endCxn id="31" idx="2"/>
          </p:cNvCxnSpPr>
          <p:nvPr/>
        </p:nvCxnSpPr>
        <p:spPr>
          <a:xfrm>
            <a:off x="1828800" y="49676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9" name="Straight Connector 68"/>
          <p:cNvCxnSpPr>
            <a:stCxn id="14" idx="6"/>
            <a:endCxn id="25" idx="2"/>
          </p:cNvCxnSpPr>
          <p:nvPr/>
        </p:nvCxnSpPr>
        <p:spPr>
          <a:xfrm flipV="1">
            <a:off x="1828800" y="45104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2" name="Straight Connector 71"/>
          <p:cNvCxnSpPr>
            <a:stCxn id="11" idx="6"/>
            <a:endCxn id="28" idx="2"/>
          </p:cNvCxnSpPr>
          <p:nvPr/>
        </p:nvCxnSpPr>
        <p:spPr>
          <a:xfrm>
            <a:off x="1828800" y="4510405"/>
            <a:ext cx="28194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5" name="Straight Connector 74"/>
          <p:cNvCxnSpPr>
            <a:stCxn id="11" idx="6"/>
            <a:endCxn id="31" idx="2"/>
          </p:cNvCxnSpPr>
          <p:nvPr/>
        </p:nvCxnSpPr>
        <p:spPr>
          <a:xfrm>
            <a:off x="1828800" y="4510405"/>
            <a:ext cx="28194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9" name="Straight Connector 78"/>
          <p:cNvCxnSpPr>
            <a:stCxn id="25" idx="6"/>
            <a:endCxn id="29" idx="2"/>
          </p:cNvCxnSpPr>
          <p:nvPr/>
        </p:nvCxnSpPr>
        <p:spPr>
          <a:xfrm>
            <a:off x="4876800" y="45104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2" name="Straight Connector 81"/>
          <p:cNvCxnSpPr>
            <a:stCxn id="25" idx="6"/>
            <a:endCxn id="32" idx="2"/>
          </p:cNvCxnSpPr>
          <p:nvPr/>
        </p:nvCxnSpPr>
        <p:spPr>
          <a:xfrm>
            <a:off x="4876800" y="4510405"/>
            <a:ext cx="26670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5" name="Straight Connector 84"/>
          <p:cNvCxnSpPr>
            <a:stCxn id="28" idx="6"/>
            <a:endCxn id="26" idx="2"/>
          </p:cNvCxnSpPr>
          <p:nvPr/>
        </p:nvCxnSpPr>
        <p:spPr>
          <a:xfrm flipV="1">
            <a:off x="4876800" y="45104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88" name="Straight Connector 87"/>
          <p:cNvCxnSpPr>
            <a:stCxn id="28" idx="6"/>
            <a:endCxn id="32" idx="2"/>
          </p:cNvCxnSpPr>
          <p:nvPr/>
        </p:nvCxnSpPr>
        <p:spPr>
          <a:xfrm>
            <a:off x="4876800" y="49676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1" name="Straight Connector 90"/>
          <p:cNvCxnSpPr>
            <a:stCxn id="31" idx="6"/>
            <a:endCxn id="29" idx="2"/>
          </p:cNvCxnSpPr>
          <p:nvPr/>
        </p:nvCxnSpPr>
        <p:spPr>
          <a:xfrm flipV="1">
            <a:off x="4876800" y="4967605"/>
            <a:ext cx="2667000" cy="4572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94" name="Straight Connector 93"/>
          <p:cNvCxnSpPr>
            <a:stCxn id="31" idx="6"/>
            <a:endCxn id="26" idx="2"/>
          </p:cNvCxnSpPr>
          <p:nvPr/>
        </p:nvCxnSpPr>
        <p:spPr>
          <a:xfrm flipV="1">
            <a:off x="4876800" y="4510405"/>
            <a:ext cx="2667000" cy="914400"/>
          </a:xfrm>
          <a:prstGeom prst="line">
            <a:avLst/>
          </a:prstGeom>
          <a:noFill/>
          <a:ln w="127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97" name="Left Brace 96"/>
          <p:cNvSpPr/>
          <p:nvPr/>
        </p:nvSpPr>
        <p:spPr bwMode="auto">
          <a:xfrm>
            <a:off x="1143000" y="4267200"/>
            <a:ext cx="228600" cy="1524000"/>
          </a:xfrm>
          <a:prstGeom prst="leftBrace">
            <a:avLst/>
          </a:prstGeom>
          <a:noFill/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96273" y="5057001"/>
            <a:ext cx="843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DivMBest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Solutions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048000" y="6578469"/>
            <a:ext cx="3129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[Yang &amp; </a:t>
            </a:r>
            <a:r>
              <a:rPr lang="en-US" dirty="0" err="1" smtClean="0"/>
              <a:t>Ramanan</a:t>
            </a:r>
            <a:r>
              <a:rPr lang="en-US" dirty="0" smtClean="0"/>
              <a:t>, ICCV ‘11]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76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Tracking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31594" y="5562600"/>
            <a:ext cx="29302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/>
              <a:t>DivMBest</a:t>
            </a:r>
            <a:r>
              <a:rPr lang="en-US" sz="2600" dirty="0" smtClean="0"/>
              <a:t> + </a:t>
            </a:r>
            <a:r>
              <a:rPr lang="en-US" sz="2600" dirty="0" err="1" smtClean="0"/>
              <a:t>Viterbi</a:t>
            </a:r>
            <a:endParaRPr lang="en-US" sz="2600" dirty="0"/>
          </a:p>
        </p:txBody>
      </p:sp>
      <p:sp>
        <p:nvSpPr>
          <p:cNvPr id="8" name="TextBox 7"/>
          <p:cNvSpPr txBox="1"/>
          <p:nvPr/>
        </p:nvSpPr>
        <p:spPr>
          <a:xfrm>
            <a:off x="1049156" y="5562600"/>
            <a:ext cx="21427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MAP / 1-Best</a:t>
            </a:r>
            <a:endParaRPr lang="en-US" sz="2600" dirty="0"/>
          </a:p>
        </p:txBody>
      </p:sp>
      <p:pic>
        <p:nvPicPr>
          <p:cNvPr id="10" name="multi2_lola1_map_mmodes_10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52600"/>
            <a:ext cx="9144000" cy="35553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9115" y="6629400"/>
            <a:ext cx="45585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[Batra, </a:t>
            </a:r>
            <a:r>
              <a:rPr lang="en-US" dirty="0" err="1" smtClean="0"/>
              <a:t>Yadollahpour</a:t>
            </a:r>
            <a:r>
              <a:rPr lang="en-US" dirty="0" smtClean="0"/>
              <a:t>, Guzman-Rivera, </a:t>
            </a:r>
            <a:r>
              <a:rPr lang="en-US" dirty="0" err="1" smtClean="0"/>
              <a:t>Shakhnarovich</a:t>
            </a:r>
            <a:r>
              <a:rPr lang="en-US" dirty="0"/>
              <a:t>,</a:t>
            </a:r>
            <a:r>
              <a:rPr lang="en-US" dirty="0" smtClean="0"/>
              <a:t> ECCV12]</a:t>
            </a:r>
          </a:p>
        </p:txBody>
      </p:sp>
    </p:spTree>
    <p:extLst>
      <p:ext uri="{BB962C8B-B14F-4D97-AF65-F5344CB8AC3E}">
        <p14:creationId xmlns:p14="http://schemas.microsoft.com/office/powerpoint/2010/main" val="2310287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Nothing: User-in-the-loop </a:t>
            </a:r>
            <a:r>
              <a:rPr lang="en-US" sz="1400" dirty="0"/>
              <a:t>[ECCV12]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None</a:t>
            </a:r>
          </a:p>
          <a:p>
            <a:endParaRPr lang="en-US" dirty="0"/>
          </a:p>
          <a:p>
            <a:r>
              <a:rPr lang="en-US" dirty="0"/>
              <a:t>Tracking </a:t>
            </a:r>
            <a:r>
              <a:rPr lang="en-US" sz="1400" dirty="0">
                <a:solidFill>
                  <a:prstClr val="black"/>
                </a:solidFill>
              </a:rPr>
              <a:t>[ECCV12]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Time</a:t>
            </a:r>
          </a:p>
          <a:p>
            <a:endParaRPr lang="en-US" dirty="0"/>
          </a:p>
          <a:p>
            <a:r>
              <a:rPr lang="en-US" dirty="0"/>
              <a:t>(Approximate) Min Bayes Risk </a:t>
            </a:r>
            <a:r>
              <a:rPr lang="en-US" sz="1400" dirty="0">
                <a:solidFill>
                  <a:prstClr val="black"/>
                </a:solidFill>
              </a:rPr>
              <a:t>[CVPR14]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Loss function</a:t>
            </a:r>
          </a:p>
          <a:p>
            <a:endParaRPr lang="en-US" dirty="0"/>
          </a:p>
          <a:p>
            <a:r>
              <a:rPr lang="en-US" dirty="0"/>
              <a:t>Re-ranking </a:t>
            </a:r>
            <a:r>
              <a:rPr lang="en-US" sz="1400" dirty="0">
                <a:solidFill>
                  <a:prstClr val="black"/>
                </a:solidFill>
              </a:rPr>
              <a:t>[CVPR13]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higher-order constraints</a:t>
            </a:r>
          </a:p>
          <a:p>
            <a:endParaRPr lang="en-US" dirty="0"/>
          </a:p>
          <a:p>
            <a:r>
              <a:rPr lang="en-US" dirty="0"/>
              <a:t>Holistic Scene Understanding </a:t>
            </a:r>
            <a:r>
              <a:rPr lang="en-US" sz="1400" dirty="0">
                <a:solidFill>
                  <a:prstClr val="black"/>
                </a:solidFill>
              </a:rPr>
              <a:t>[Under Review]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533400" y="2209800"/>
            <a:ext cx="8153400" cy="9144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548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534E-6 3.34955E-6 L -0.00069 0.1663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Liang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48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Pose Estimation: 10 guesses/frame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13" name="Picture 12" descr="animat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38600"/>
            <a:ext cx="1672845" cy="2286000"/>
          </a:xfrm>
          <a:prstGeom prst="rect">
            <a:avLst/>
          </a:prstGeom>
        </p:spPr>
      </p:pic>
      <p:pic>
        <p:nvPicPr>
          <p:cNvPr id="14" name="Picture 13" descr="animat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4038600"/>
            <a:ext cx="1506228" cy="2286000"/>
          </a:xfrm>
          <a:prstGeom prst="rect">
            <a:avLst/>
          </a:prstGeom>
        </p:spPr>
      </p:pic>
      <p:pic>
        <p:nvPicPr>
          <p:cNvPr id="15" name="Picture 14" descr="animat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4038600"/>
            <a:ext cx="1512893" cy="2286000"/>
          </a:xfrm>
          <a:prstGeom prst="rect">
            <a:avLst/>
          </a:prstGeom>
        </p:spPr>
      </p:pic>
      <p:pic>
        <p:nvPicPr>
          <p:cNvPr id="16" name="Picture 15" descr="animat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95400"/>
            <a:ext cx="1759487" cy="2286000"/>
          </a:xfrm>
          <a:prstGeom prst="rect">
            <a:avLst/>
          </a:prstGeom>
        </p:spPr>
      </p:pic>
      <p:pic>
        <p:nvPicPr>
          <p:cNvPr id="17" name="Picture 16" descr="animate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1295400"/>
            <a:ext cx="1986088" cy="2286000"/>
          </a:xfrm>
          <a:prstGeom prst="rect">
            <a:avLst/>
          </a:prstGeom>
        </p:spPr>
      </p:pic>
      <p:pic>
        <p:nvPicPr>
          <p:cNvPr id="18" name="Picture 17" descr="animate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0" y="1295400"/>
            <a:ext cx="1772817" cy="2286000"/>
          </a:xfrm>
          <a:prstGeom prst="rect">
            <a:avLst/>
          </a:prstGeom>
        </p:spPr>
      </p:pic>
      <p:pic>
        <p:nvPicPr>
          <p:cNvPr id="19" name="Picture 18" descr="animate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2800" y="1295400"/>
            <a:ext cx="1532886" cy="2286000"/>
          </a:xfrm>
          <a:prstGeom prst="rect">
            <a:avLst/>
          </a:prstGeom>
        </p:spPr>
      </p:pic>
      <p:pic>
        <p:nvPicPr>
          <p:cNvPr id="20" name="Picture 19" descr="animate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2800" y="4038600"/>
            <a:ext cx="1492898" cy="22860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871156" y="6553200"/>
            <a:ext cx="3494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Premachandran</a:t>
            </a:r>
            <a:r>
              <a:rPr lang="en-US" sz="1400" dirty="0" smtClean="0"/>
              <a:t>, </a:t>
            </a:r>
            <a:r>
              <a:rPr lang="en-US" sz="1400" dirty="0" err="1" smtClean="0"/>
              <a:t>Tarlow</a:t>
            </a:r>
            <a:r>
              <a:rPr lang="en-US" sz="1400" dirty="0" smtClean="0"/>
              <a:t>, Batra, CVPR14]</a:t>
            </a:r>
          </a:p>
        </p:txBody>
      </p:sp>
    </p:spTree>
    <p:extLst>
      <p:ext uri="{BB962C8B-B14F-4D97-AF65-F5344CB8AC3E}">
        <p14:creationId xmlns:p14="http://schemas.microsoft.com/office/powerpoint/2010/main" val="2581510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101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Loss</a:t>
            </a:r>
          </a:p>
          <a:p>
            <a:pPr lvl="1"/>
            <a:r>
              <a:rPr lang="en-US" dirty="0" smtClean="0"/>
              <a:t>Hamming, </a:t>
            </a:r>
            <a:r>
              <a:rPr lang="en-US" dirty="0" err="1" smtClean="0"/>
              <a:t>Jaccard</a:t>
            </a:r>
            <a:r>
              <a:rPr lang="en-US" dirty="0" smtClean="0"/>
              <a:t> Index, …</a:t>
            </a:r>
          </a:p>
          <a:p>
            <a:pPr lvl="1"/>
            <a:endParaRPr lang="en-US" dirty="0"/>
          </a:p>
          <a:p>
            <a:r>
              <a:rPr lang="en-US" dirty="0" smtClean="0"/>
              <a:t>“True” Distribution</a:t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Expected Loss: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Min Bayes Risk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362200"/>
            <a:ext cx="1511300" cy="317500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219200"/>
            <a:ext cx="1066800" cy="3175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035550"/>
            <a:ext cx="457200" cy="4191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733800"/>
            <a:ext cx="3390900" cy="3556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4953000"/>
            <a:ext cx="2870200" cy="6604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62172" y="2743200"/>
            <a:ext cx="2829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dirty="0" smtClean="0"/>
              <a:t>it model (CRF, </a:t>
            </a:r>
            <a:r>
              <a:rPr lang="en-US" sz="1600" dirty="0" err="1" smtClean="0"/>
              <a:t>etc</a:t>
            </a:r>
            <a:r>
              <a:rPr lang="en-US" sz="1600" dirty="0" smtClean="0"/>
              <a:t>) to mimic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975985" y="1905000"/>
            <a:ext cx="3091815" cy="1470660"/>
            <a:chOff x="5975985" y="1905000"/>
            <a:chExt cx="3091815" cy="1470660"/>
          </a:xfrm>
        </p:grpSpPr>
        <p:sp>
          <p:nvSpPr>
            <p:cNvPr id="9" name="Line 1"/>
            <p:cNvSpPr>
              <a:spLocks noChangeShapeType="1"/>
            </p:cNvSpPr>
            <p:nvPr/>
          </p:nvSpPr>
          <p:spPr bwMode="auto">
            <a:xfrm flipH="1" flipV="1">
              <a:off x="6296684" y="3014654"/>
              <a:ext cx="2512497" cy="478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5" name="Picture 34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9200" y="2933700"/>
              <a:ext cx="74295" cy="85725"/>
            </a:xfrm>
            <a:prstGeom prst="rect">
              <a:avLst/>
            </a:prstGeom>
          </p:spPr>
        </p:pic>
        <p:sp>
          <p:nvSpPr>
            <p:cNvPr id="10" name="Line 2"/>
            <p:cNvSpPr>
              <a:spLocks noChangeShapeType="1"/>
            </p:cNvSpPr>
            <p:nvPr/>
          </p:nvSpPr>
          <p:spPr bwMode="auto">
            <a:xfrm flipH="1">
              <a:off x="6296684" y="1928228"/>
              <a:ext cx="207" cy="108642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3"/>
            <p:cNvSpPr>
              <a:spLocks/>
            </p:cNvSpPr>
            <p:nvPr/>
          </p:nvSpPr>
          <p:spPr bwMode="auto">
            <a:xfrm>
              <a:off x="6411105" y="1966037"/>
              <a:ext cx="2488649" cy="919634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8661400" y="2534457"/>
              <a:ext cx="406400" cy="303115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Oval 6"/>
            <p:cNvSpPr>
              <a:spLocks/>
            </p:cNvSpPr>
            <p:nvPr/>
          </p:nvSpPr>
          <p:spPr bwMode="auto">
            <a:xfrm rot="10800000" flipH="1">
              <a:off x="7727604" y="1905000"/>
              <a:ext cx="77585" cy="74596"/>
            </a:xfrm>
            <a:prstGeom prst="ellipse">
              <a:avLst/>
            </a:prstGeom>
            <a:solidFill>
              <a:srgbClr val="FF0000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77150" y="3276600"/>
              <a:ext cx="321945" cy="9906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75985" y="2069465"/>
              <a:ext cx="272415" cy="140335"/>
            </a:xfrm>
            <a:prstGeom prst="rect">
              <a:avLst/>
            </a:prstGeom>
          </p:spPr>
        </p:pic>
        <p:pic>
          <p:nvPicPr>
            <p:cNvPr id="36" name="Picture 35" descr="fig1_sol 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3048000"/>
              <a:ext cx="254981" cy="182880"/>
            </a:xfrm>
            <a:prstGeom prst="rect">
              <a:avLst/>
            </a:prstGeom>
          </p:spPr>
        </p:pic>
        <p:pic>
          <p:nvPicPr>
            <p:cNvPr id="39" name="Picture 38" descr="fig1_sol 3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0400" y="3048000"/>
              <a:ext cx="254981" cy="182880"/>
            </a:xfrm>
            <a:prstGeom prst="rect">
              <a:avLst/>
            </a:prstGeom>
          </p:spPr>
        </p:pic>
        <p:pic>
          <p:nvPicPr>
            <p:cNvPr id="41" name="Picture 40" descr="fig1_sol13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3049694"/>
              <a:ext cx="254981" cy="182880"/>
            </a:xfrm>
            <a:prstGeom prst="rect">
              <a:avLst/>
            </a:prstGeom>
          </p:spPr>
        </p:pic>
        <p:pic>
          <p:nvPicPr>
            <p:cNvPr id="45" name="Picture 44" descr="fig1_sol15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9819" y="3049693"/>
              <a:ext cx="254981" cy="182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867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DivMBest</a:t>
            </a:r>
            <a:r>
              <a:rPr lang="en-US" dirty="0" smtClean="0"/>
              <a:t> for MBR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 Bayes Risk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Two Problems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Approximate MBR: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grpSp>
        <p:nvGrpSpPr>
          <p:cNvPr id="6" name="Group 66"/>
          <p:cNvGrpSpPr/>
          <p:nvPr/>
        </p:nvGrpSpPr>
        <p:grpSpPr>
          <a:xfrm>
            <a:off x="6096000" y="1905000"/>
            <a:ext cx="1828800" cy="1066800"/>
            <a:chOff x="6096000" y="1905000"/>
            <a:chExt cx="1828800" cy="1066800"/>
          </a:xfrm>
        </p:grpSpPr>
        <p:grpSp>
          <p:nvGrpSpPr>
            <p:cNvPr id="7" name="Group 30"/>
            <p:cNvGrpSpPr/>
            <p:nvPr/>
          </p:nvGrpSpPr>
          <p:grpSpPr>
            <a:xfrm>
              <a:off x="6422754" y="2514600"/>
              <a:ext cx="1502046" cy="457200"/>
              <a:chOff x="5987162" y="2438400"/>
              <a:chExt cx="1502046" cy="457200"/>
            </a:xfrm>
          </p:grpSpPr>
          <p:sp>
            <p:nvSpPr>
              <p:cNvPr id="32" name="Rounded Rectangle 31"/>
              <p:cNvSpPr/>
              <p:nvPr/>
            </p:nvSpPr>
            <p:spPr bwMode="auto">
              <a:xfrm>
                <a:off x="6019800" y="2438400"/>
                <a:ext cx="1447800" cy="4572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987162" y="2438400"/>
                <a:ext cx="15020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bg1"/>
                    </a:solidFill>
                  </a:rPr>
                  <a:t>Intractable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7" name="Straight Arrow Connector 46"/>
            <p:cNvCxnSpPr/>
            <p:nvPr/>
          </p:nvCxnSpPr>
          <p:spPr bwMode="auto">
            <a:xfrm rot="10800000">
              <a:off x="6096000" y="1905000"/>
              <a:ext cx="1083292" cy="6096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" name="Group 50"/>
          <p:cNvGrpSpPr/>
          <p:nvPr/>
        </p:nvGrpSpPr>
        <p:grpSpPr>
          <a:xfrm>
            <a:off x="4114800" y="1828800"/>
            <a:ext cx="1502046" cy="1143000"/>
            <a:chOff x="4114800" y="1828800"/>
            <a:chExt cx="1502046" cy="1143000"/>
          </a:xfrm>
        </p:grpSpPr>
        <p:grpSp>
          <p:nvGrpSpPr>
            <p:cNvPr id="9" name="Group 42"/>
            <p:cNvGrpSpPr/>
            <p:nvPr/>
          </p:nvGrpSpPr>
          <p:grpSpPr>
            <a:xfrm>
              <a:off x="4114800" y="2514600"/>
              <a:ext cx="1502046" cy="457200"/>
              <a:chOff x="5987162" y="2438400"/>
              <a:chExt cx="1502046" cy="457200"/>
            </a:xfrm>
          </p:grpSpPr>
          <p:sp>
            <p:nvSpPr>
              <p:cNvPr id="44" name="Rounded Rectangle 43"/>
              <p:cNvSpPr/>
              <p:nvPr/>
            </p:nvSpPr>
            <p:spPr bwMode="auto">
              <a:xfrm>
                <a:off x="6019800" y="2438400"/>
                <a:ext cx="1447800" cy="457200"/>
              </a:xfrm>
              <a:prstGeom prst="roundRect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987162" y="2438400"/>
                <a:ext cx="150204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 smtClean="0">
                    <a:solidFill>
                      <a:schemeClr val="bg1"/>
                    </a:solidFill>
                  </a:rPr>
                  <a:t>Intractable</a:t>
                </a:r>
                <a:endParaRPr lang="en-US" sz="22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 bwMode="auto">
            <a:xfrm flipV="1">
              <a:off x="4865823" y="1828800"/>
              <a:ext cx="163377" cy="6858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7" name="Freeform 3"/>
          <p:cNvSpPr>
            <a:spLocks/>
          </p:cNvSpPr>
          <p:nvPr/>
        </p:nvSpPr>
        <p:spPr bwMode="auto">
          <a:xfrm>
            <a:off x="2906594" y="4811690"/>
            <a:ext cx="3421893" cy="1315175"/>
          </a:xfrm>
          <a:custGeom>
            <a:avLst/>
            <a:gdLst/>
            <a:ahLst/>
            <a:cxnLst>
              <a:cxn ang="0">
                <a:pos x="0" y="15117"/>
              </a:cxn>
              <a:cxn ang="0">
                <a:pos x="1837" y="13410"/>
              </a:cxn>
              <a:cxn ang="0">
                <a:pos x="4022" y="15117"/>
              </a:cxn>
              <a:cxn ang="0">
                <a:pos x="7001" y="8065"/>
              </a:cxn>
              <a:cxn ang="0">
                <a:pos x="10229" y="14078"/>
              </a:cxn>
              <a:cxn ang="0">
                <a:pos x="12116" y="717"/>
              </a:cxn>
              <a:cxn ang="0">
                <a:pos x="13308" y="11777"/>
              </a:cxn>
              <a:cxn ang="0">
                <a:pos x="15393" y="4503"/>
              </a:cxn>
              <a:cxn ang="0">
                <a:pos x="19912" y="13410"/>
              </a:cxn>
              <a:cxn ang="0">
                <a:pos x="21600" y="11777"/>
              </a:cxn>
            </a:cxnLst>
            <a:rect l="0" t="0" r="r" b="b"/>
            <a:pathLst>
              <a:path w="21600" h="15283">
                <a:moveTo>
                  <a:pt x="0" y="15117"/>
                </a:moveTo>
                <a:cubicBezTo>
                  <a:pt x="0" y="15117"/>
                  <a:pt x="298" y="12148"/>
                  <a:pt x="1837" y="13410"/>
                </a:cubicBezTo>
                <a:cubicBezTo>
                  <a:pt x="3831" y="15045"/>
                  <a:pt x="3228" y="14820"/>
                  <a:pt x="4022" y="15117"/>
                </a:cubicBezTo>
                <a:cubicBezTo>
                  <a:pt x="5062" y="15506"/>
                  <a:pt x="5792" y="-771"/>
                  <a:pt x="7001" y="8065"/>
                </a:cubicBezTo>
                <a:cubicBezTo>
                  <a:pt x="7448" y="11331"/>
                  <a:pt x="9881" y="18012"/>
                  <a:pt x="10229" y="14078"/>
                </a:cubicBezTo>
                <a:cubicBezTo>
                  <a:pt x="10577" y="10144"/>
                  <a:pt x="11123" y="-3217"/>
                  <a:pt x="12116" y="717"/>
                </a:cubicBezTo>
                <a:cubicBezTo>
                  <a:pt x="13109" y="4651"/>
                  <a:pt x="12414" y="18383"/>
                  <a:pt x="13308" y="11777"/>
                </a:cubicBezTo>
                <a:cubicBezTo>
                  <a:pt x="14201" y="5171"/>
                  <a:pt x="14698" y="1905"/>
                  <a:pt x="15393" y="4503"/>
                </a:cubicBezTo>
                <a:cubicBezTo>
                  <a:pt x="16088" y="7101"/>
                  <a:pt x="15820" y="15041"/>
                  <a:pt x="19912" y="13410"/>
                </a:cubicBezTo>
                <a:cubicBezTo>
                  <a:pt x="20657" y="13113"/>
                  <a:pt x="21600" y="11777"/>
                  <a:pt x="21600" y="11777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Rectangle 61"/>
          <p:cNvSpPr/>
          <p:nvPr/>
        </p:nvSpPr>
        <p:spPr bwMode="auto">
          <a:xfrm>
            <a:off x="6000750" y="5624591"/>
            <a:ext cx="558800" cy="433487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5" name="Oval 7"/>
          <p:cNvSpPr>
            <a:spLocks/>
          </p:cNvSpPr>
          <p:nvPr/>
        </p:nvSpPr>
        <p:spPr bwMode="auto">
          <a:xfrm rot="10800000" flipH="1">
            <a:off x="5227320" y="5059680"/>
            <a:ext cx="106680" cy="106680"/>
          </a:xfrm>
          <a:prstGeom prst="ellipse">
            <a:avLst/>
          </a:prstGeom>
          <a:solidFill>
            <a:srgbClr val="00FF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Oval 8"/>
          <p:cNvSpPr>
            <a:spLocks/>
          </p:cNvSpPr>
          <p:nvPr/>
        </p:nvSpPr>
        <p:spPr bwMode="auto">
          <a:xfrm rot="10800000" flipH="1">
            <a:off x="3855720" y="5212080"/>
            <a:ext cx="106680" cy="106680"/>
          </a:xfrm>
          <a:prstGeom prst="ellipse">
            <a:avLst/>
          </a:prstGeom>
          <a:solidFill>
            <a:srgbClr val="0000FF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Oval 8"/>
          <p:cNvSpPr>
            <a:spLocks/>
          </p:cNvSpPr>
          <p:nvPr/>
        </p:nvSpPr>
        <p:spPr bwMode="auto">
          <a:xfrm rot="10800000" flipH="1">
            <a:off x="3048001" y="5867399"/>
            <a:ext cx="106680" cy="106680"/>
          </a:xfrm>
          <a:prstGeom prst="ellipse">
            <a:avLst/>
          </a:prstGeom>
          <a:solidFill>
            <a:schemeClr val="accent4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0" name="Straight Connector 79"/>
          <p:cNvCxnSpPr>
            <a:stCxn id="78" idx="0"/>
          </p:cNvCxnSpPr>
          <p:nvPr/>
        </p:nvCxnSpPr>
        <p:spPr bwMode="auto">
          <a:xfrm rot="5400000">
            <a:off x="2930208" y="6145052"/>
            <a:ext cx="342107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6" name="Straight Connector 85"/>
          <p:cNvCxnSpPr>
            <a:stCxn id="77" idx="0"/>
          </p:cNvCxnSpPr>
          <p:nvPr/>
        </p:nvCxnSpPr>
        <p:spPr bwMode="auto">
          <a:xfrm rot="5400000">
            <a:off x="3409951" y="5813899"/>
            <a:ext cx="994249" cy="397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 bwMode="auto">
          <a:xfrm rot="5400000">
            <a:off x="4013939" y="5555728"/>
            <a:ext cx="1509305" cy="525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 bwMode="auto">
          <a:xfrm rot="5400000">
            <a:off x="4723131" y="5737064"/>
            <a:ext cx="1145379" cy="1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3" name="Oval 6"/>
          <p:cNvSpPr>
            <a:spLocks/>
          </p:cNvSpPr>
          <p:nvPr/>
        </p:nvSpPr>
        <p:spPr bwMode="auto">
          <a:xfrm rot="10800000" flipH="1">
            <a:off x="4716780" y="4724400"/>
            <a:ext cx="106680" cy="106680"/>
          </a:xfrm>
          <a:prstGeom prst="ellipse">
            <a:avLst/>
          </a:prstGeom>
          <a:solidFill>
            <a:srgbClr val="FF0000"/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9" name="Picture 78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8400" y="1149350"/>
            <a:ext cx="457200" cy="419100"/>
          </a:xfrm>
          <a:prstGeom prst="rect">
            <a:avLst/>
          </a:prstGeom>
        </p:spPr>
      </p:pic>
      <p:pic>
        <p:nvPicPr>
          <p:cNvPr id="81" name="Picture 8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0" y="1066800"/>
            <a:ext cx="2870200" cy="660400"/>
          </a:xfrm>
          <a:prstGeom prst="rect">
            <a:avLst/>
          </a:prstGeom>
        </p:spPr>
      </p:pic>
      <p:pic>
        <p:nvPicPr>
          <p:cNvPr id="85" name="Picture 84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733800"/>
            <a:ext cx="5067300" cy="660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47900" y="4757618"/>
            <a:ext cx="4152900" cy="2100382"/>
            <a:chOff x="2247900" y="4757618"/>
            <a:chExt cx="4152900" cy="2100382"/>
          </a:xfrm>
        </p:grpSpPr>
        <p:sp>
          <p:nvSpPr>
            <p:cNvPr id="55" name="Line 1"/>
            <p:cNvSpPr>
              <a:spLocks noChangeShapeType="1"/>
            </p:cNvSpPr>
            <p:nvPr/>
          </p:nvSpPr>
          <p:spPr bwMode="auto">
            <a:xfrm flipH="1" flipV="1">
              <a:off x="2749266" y="631132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2"/>
            <p:cNvSpPr>
              <a:spLocks noChangeShapeType="1"/>
            </p:cNvSpPr>
            <p:nvPr/>
          </p:nvSpPr>
          <p:spPr bwMode="auto">
            <a:xfrm flipH="1">
              <a:off x="2749266" y="4757618"/>
              <a:ext cx="284" cy="155370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3900" y="6705600"/>
              <a:ext cx="495300" cy="1524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7900" y="5270500"/>
              <a:ext cx="419100" cy="215900"/>
            </a:xfrm>
            <a:prstGeom prst="rect">
              <a:avLst/>
            </a:prstGeom>
          </p:spPr>
        </p:pic>
        <p:pic>
          <p:nvPicPr>
            <p:cNvPr id="72" name="Picture 71" descr="latex-image-1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1740" y="6229350"/>
              <a:ext cx="99060" cy="114300"/>
            </a:xfrm>
            <a:prstGeom prst="rect">
              <a:avLst/>
            </a:prstGeom>
          </p:spPr>
        </p:pic>
        <p:pic>
          <p:nvPicPr>
            <p:cNvPr id="49" name="Picture 48" descr="fig1_sol 1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6353388"/>
              <a:ext cx="382469" cy="274318"/>
            </a:xfrm>
            <a:prstGeom prst="rect">
              <a:avLst/>
            </a:prstGeom>
          </p:spPr>
        </p:pic>
        <p:pic>
          <p:nvPicPr>
            <p:cNvPr id="50" name="Picture 49" descr="fig1_sol 3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167" y="6353388"/>
              <a:ext cx="382469" cy="274318"/>
            </a:xfrm>
            <a:prstGeom prst="rect">
              <a:avLst/>
            </a:prstGeom>
          </p:spPr>
        </p:pic>
        <p:pic>
          <p:nvPicPr>
            <p:cNvPr id="51" name="Picture 50" descr="fig1_sol13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567" y="6355082"/>
              <a:ext cx="382469" cy="274318"/>
            </a:xfrm>
            <a:prstGeom prst="rect">
              <a:avLst/>
            </a:prstGeom>
          </p:spPr>
        </p:pic>
        <p:pic>
          <p:nvPicPr>
            <p:cNvPr id="53" name="Picture 52" descr="fig1_sol15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768" y="6355081"/>
              <a:ext cx="382469" cy="274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430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7" grpId="0" animBg="1"/>
      <p:bldP spid="57" grpId="1" animBg="1"/>
      <p:bldP spid="75" grpId="0" animBg="1"/>
      <p:bldP spid="77" grpId="0" animBg="1"/>
      <p:bldP spid="78" grpId="0" animBg="1"/>
      <p:bldP spid="7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DivMBest</a:t>
            </a:r>
            <a:r>
              <a:rPr lang="en-US" dirty="0" smtClean="0"/>
              <a:t> for MBR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733800"/>
            <a:ext cx="5067300" cy="6604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810000" y="1066800"/>
            <a:ext cx="3814015" cy="2486799"/>
            <a:chOff x="3810000" y="1066800"/>
            <a:chExt cx="3814015" cy="2486799"/>
          </a:xfrm>
        </p:grpSpPr>
        <p:sp>
          <p:nvSpPr>
            <p:cNvPr id="13" name="Double Bracket 12"/>
            <p:cNvSpPr/>
            <p:nvPr/>
          </p:nvSpPr>
          <p:spPr bwMode="auto">
            <a:xfrm>
              <a:off x="3810000" y="1066800"/>
              <a:ext cx="3276600" cy="2438400"/>
            </a:xfrm>
            <a:prstGeom prst="bracketPair">
              <a:avLst/>
            </a:prstGeom>
            <a:noFill/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106025" y="3276600"/>
              <a:ext cx="5179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MxM</a:t>
              </a:r>
              <a:endParaRPr lang="en-US" dirty="0"/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62400" y="1795953"/>
              <a:ext cx="1961322" cy="609600"/>
            </a:xfrm>
            <a:prstGeom prst="rect">
              <a:avLst/>
            </a:prstGeom>
          </p:spPr>
        </p:pic>
      </p:grpSp>
      <p:pic>
        <p:nvPicPr>
          <p:cNvPr id="21" name="Picture 20" descr="5_1_0.2612_stic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5029200"/>
            <a:ext cx="1338277" cy="1828800"/>
          </a:xfrm>
          <a:prstGeom prst="rect">
            <a:avLst/>
          </a:prstGeom>
        </p:spPr>
      </p:pic>
      <p:pic>
        <p:nvPicPr>
          <p:cNvPr id="22" name="Picture 21" descr="5_2_0.22473_stic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5029200"/>
            <a:ext cx="1338276" cy="1828800"/>
          </a:xfrm>
          <a:prstGeom prst="rect">
            <a:avLst/>
          </a:prstGeom>
        </p:spPr>
      </p:pic>
      <p:pic>
        <p:nvPicPr>
          <p:cNvPr id="23" name="Picture 22" descr="5_8_0.12734_stic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0" y="5029200"/>
            <a:ext cx="1338277" cy="1828800"/>
          </a:xfrm>
          <a:prstGeom prst="rect">
            <a:avLst/>
          </a:prstGeom>
        </p:spPr>
      </p:pic>
      <p:pic>
        <p:nvPicPr>
          <p:cNvPr id="24" name="Picture 23" descr="5_9_0.12167_stick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0" y="5029200"/>
            <a:ext cx="1338276" cy="18288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87624" y="1894127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,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078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4905E-6 4.76752E-6 L 0.22266 -0.5625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0" y="-28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0149E-7 1.06324E-6 L 0.10959 -0.5624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0" y="-28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DivMBest</a:t>
            </a:r>
            <a:r>
              <a:rPr lang="en-US" dirty="0" smtClean="0"/>
              <a:t> for MBR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3733800"/>
            <a:ext cx="5067300" cy="6604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1795953"/>
            <a:ext cx="1961322" cy="609600"/>
          </a:xfrm>
          <a:prstGeom prst="rect">
            <a:avLst/>
          </a:prstGeom>
        </p:spPr>
      </p:pic>
      <p:sp>
        <p:nvSpPr>
          <p:cNvPr id="13" name="Double Bracket 12"/>
          <p:cNvSpPr/>
          <p:nvPr/>
        </p:nvSpPr>
        <p:spPr bwMode="auto">
          <a:xfrm>
            <a:off x="3810000" y="1066800"/>
            <a:ext cx="3276600" cy="2438400"/>
          </a:xfrm>
          <a:prstGeom prst="bracketPair">
            <a:avLst/>
          </a:prstGeom>
          <a:noFill/>
          <a:ln w="508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7624" y="1894127"/>
            <a:ext cx="270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,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7106025" y="3276600"/>
            <a:ext cx="517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MxM</a:t>
            </a:r>
            <a:endParaRPr lang="en-US" dirty="0"/>
          </a:p>
        </p:txBody>
      </p:sp>
      <p:grpSp>
        <p:nvGrpSpPr>
          <p:cNvPr id="7" name="Group 22"/>
          <p:cNvGrpSpPr/>
          <p:nvPr/>
        </p:nvGrpSpPr>
        <p:grpSpPr>
          <a:xfrm>
            <a:off x="7696200" y="1066800"/>
            <a:ext cx="1426498" cy="2486799"/>
            <a:chOff x="7696200" y="1066800"/>
            <a:chExt cx="1426498" cy="2486799"/>
          </a:xfrm>
        </p:grpSpPr>
        <p:sp>
          <p:nvSpPr>
            <p:cNvPr id="19" name="Double Bracket 18"/>
            <p:cNvSpPr/>
            <p:nvPr/>
          </p:nvSpPr>
          <p:spPr bwMode="auto">
            <a:xfrm>
              <a:off x="7696200" y="1066800"/>
              <a:ext cx="1066800" cy="2362200"/>
            </a:xfrm>
            <a:prstGeom prst="bracketPair">
              <a:avLst/>
            </a:prstGeom>
            <a:noFill/>
            <a:ln w="508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47312" y="3276600"/>
              <a:ext cx="4753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Mx1</a:t>
              </a:r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670" y="1905000"/>
            <a:ext cx="889000" cy="355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670" y="2743200"/>
            <a:ext cx="889000" cy="355600"/>
          </a:xfrm>
          <a:prstGeom prst="rect">
            <a:avLst/>
          </a:prstGeom>
        </p:spPr>
      </p:pic>
      <p:pic>
        <p:nvPicPr>
          <p:cNvPr id="20" name="Picture 19" descr="5_1_0.2612_stick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0096" y="1850698"/>
            <a:ext cx="334569" cy="457200"/>
          </a:xfrm>
          <a:prstGeom prst="rect">
            <a:avLst/>
          </a:prstGeom>
        </p:spPr>
      </p:pic>
      <p:pic>
        <p:nvPicPr>
          <p:cNvPr id="21" name="Picture 20" descr="5_2_0.22473_stic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4200" y="5029200"/>
            <a:ext cx="1338276" cy="1828800"/>
          </a:xfrm>
          <a:prstGeom prst="rect">
            <a:avLst/>
          </a:prstGeom>
        </p:spPr>
      </p:pic>
      <p:pic>
        <p:nvPicPr>
          <p:cNvPr id="23" name="Picture 22" descr="5_8_0.12734_stick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5904" y="1850698"/>
            <a:ext cx="334569" cy="457200"/>
          </a:xfrm>
          <a:prstGeom prst="rect">
            <a:avLst/>
          </a:prstGeom>
        </p:spPr>
      </p:pic>
      <p:pic>
        <p:nvPicPr>
          <p:cNvPr id="24" name="Picture 23" descr="5_9_0.12167_stick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5029200"/>
            <a:ext cx="133827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98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1514E-6 1.06324E-6 L 0.26555 -0.570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0" y="-28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014E-6 1.06324E-6 L 0.08944 -0.4447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0" y="-222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Pose Estimation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04895" y="6096328"/>
            <a:ext cx="2121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Frame</a:t>
            </a:r>
            <a:endParaRPr lang="en-US" sz="1800" dirty="0"/>
          </a:p>
        </p:txBody>
      </p:sp>
      <p:sp>
        <p:nvSpPr>
          <p:cNvPr id="7" name="Up Arrow 6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871157" y="6553200"/>
            <a:ext cx="34944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Premachandran</a:t>
            </a:r>
            <a:r>
              <a:rPr lang="en-US" sz="1400" dirty="0" smtClean="0"/>
              <a:t>, </a:t>
            </a:r>
            <a:r>
              <a:rPr lang="en-US" sz="1400" dirty="0" err="1" smtClean="0"/>
              <a:t>Tarlow</a:t>
            </a:r>
            <a:r>
              <a:rPr lang="en-US" sz="1400" dirty="0" smtClean="0"/>
              <a:t>, Batra, CVPR14]</a:t>
            </a:r>
          </a:p>
        </p:txBody>
      </p:sp>
      <p:graphicFrame>
        <p:nvGraphicFramePr>
          <p:cNvPr id="24" name="Chart 23"/>
          <p:cNvGraphicFramePr>
            <a:graphicFrameLocks/>
          </p:cNvGraphicFramePr>
          <p:nvPr/>
        </p:nvGraphicFramePr>
        <p:xfrm>
          <a:off x="1005840" y="1371600"/>
          <a:ext cx="7470648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5" name="Group 9"/>
          <p:cNvGrpSpPr/>
          <p:nvPr/>
        </p:nvGrpSpPr>
        <p:grpSpPr>
          <a:xfrm>
            <a:off x="1732414" y="4724400"/>
            <a:ext cx="7475951" cy="536377"/>
            <a:chOff x="1752600" y="4416623"/>
            <a:chExt cx="7475951" cy="536377"/>
          </a:xfrm>
        </p:grpSpPr>
        <p:cxnSp>
          <p:nvCxnSpPr>
            <p:cNvPr id="26" name="Straight Connector 25"/>
            <p:cNvCxnSpPr/>
            <p:nvPr/>
          </p:nvCxnSpPr>
          <p:spPr bwMode="auto">
            <a:xfrm>
              <a:off x="1752600" y="4603105"/>
              <a:ext cx="6160820" cy="680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7716386" y="4416623"/>
              <a:ext cx="15121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State of art 2012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23472" y="4645223"/>
              <a:ext cx="23635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[Yang &amp; </a:t>
              </a:r>
              <a:r>
                <a:rPr lang="en-US" sz="1400" dirty="0" err="1" smtClean="0"/>
                <a:t>Ramanan</a:t>
              </a:r>
              <a:r>
                <a:rPr lang="en-US" sz="1400" dirty="0" smtClean="0"/>
                <a:t> PAMI12]</a:t>
              </a:r>
              <a:endParaRPr lang="en-US" sz="1400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3505200" y="3617893"/>
            <a:ext cx="22098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~7% Gain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No new information!</a:t>
            </a:r>
          </a:p>
        </p:txBody>
      </p:sp>
      <p:cxnSp>
        <p:nvCxnSpPr>
          <p:cNvPr id="31" name="Straight Arrow Connector 30"/>
          <p:cNvCxnSpPr/>
          <p:nvPr/>
        </p:nvCxnSpPr>
        <p:spPr bwMode="auto">
          <a:xfrm rot="5400000">
            <a:off x="5485606" y="4418806"/>
            <a:ext cx="9144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259617" y="1566446"/>
            <a:ext cx="1860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DivMBest</a:t>
            </a:r>
            <a:r>
              <a:rPr lang="en-US" sz="1600" dirty="0" smtClean="0"/>
              <a:t> (Oracle)</a:t>
            </a:r>
            <a:endParaRPr lang="en-US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5715000" y="2374640"/>
            <a:ext cx="19050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22%-gain possible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Features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rot="5400000">
            <a:off x="6365906" y="3502738"/>
            <a:ext cx="2737178" cy="1094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117977" y="3581400"/>
            <a:ext cx="21229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MBR [PTB, CVPR14]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1628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Chart bld="series"/>
        </p:bldSub>
      </p:bldGraphic>
      <p:bldP spid="30" grpId="0" animBg="1"/>
      <p:bldP spid="32" grpId="0"/>
      <p:bldP spid="33" grpId="0" animBg="1"/>
      <p:bldP spid="33" grpId="1" animBg="1"/>
      <p:bldP spid="3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Nothing: User-in-the-loop </a:t>
            </a:r>
            <a:r>
              <a:rPr lang="en-US" sz="1400" dirty="0"/>
              <a:t>[ECCV12]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None</a:t>
            </a:r>
          </a:p>
          <a:p>
            <a:endParaRPr lang="en-US" dirty="0"/>
          </a:p>
          <a:p>
            <a:r>
              <a:rPr lang="en-US" dirty="0"/>
              <a:t>Tracking </a:t>
            </a:r>
            <a:r>
              <a:rPr lang="en-US" sz="1400" dirty="0">
                <a:solidFill>
                  <a:prstClr val="black"/>
                </a:solidFill>
              </a:rPr>
              <a:t>[ECCV12]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Time</a:t>
            </a:r>
          </a:p>
          <a:p>
            <a:endParaRPr lang="en-US" dirty="0"/>
          </a:p>
          <a:p>
            <a:r>
              <a:rPr lang="en-US" dirty="0"/>
              <a:t>(Approximate) Min Bayes Risk </a:t>
            </a:r>
            <a:r>
              <a:rPr lang="en-US" sz="1400" dirty="0">
                <a:solidFill>
                  <a:prstClr val="black"/>
                </a:solidFill>
              </a:rPr>
              <a:t>[CVPR14]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Loss function</a:t>
            </a:r>
          </a:p>
          <a:p>
            <a:endParaRPr lang="en-US" dirty="0"/>
          </a:p>
          <a:p>
            <a:r>
              <a:rPr lang="en-US" dirty="0"/>
              <a:t>Re-ranking </a:t>
            </a:r>
            <a:r>
              <a:rPr lang="en-US" sz="1400" dirty="0">
                <a:solidFill>
                  <a:prstClr val="black"/>
                </a:solidFill>
              </a:rPr>
              <a:t>[CVPR13]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higher-order constraints</a:t>
            </a:r>
          </a:p>
          <a:p>
            <a:endParaRPr lang="en-US" dirty="0"/>
          </a:p>
          <a:p>
            <a:r>
              <a:rPr lang="en-US" dirty="0"/>
              <a:t>Holistic Scene Understanding </a:t>
            </a:r>
            <a:r>
              <a:rPr lang="en-US" sz="1400" dirty="0">
                <a:solidFill>
                  <a:prstClr val="black"/>
                </a:solidFill>
              </a:rPr>
              <a:t>[Under Review]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533400" y="3352800"/>
            <a:ext cx="8153400" cy="9144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548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534E-6 3.34955E-6 L -0.00069 0.1663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3354396" y="1141933"/>
            <a:ext cx="1903404" cy="13716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218" name="Picture 21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111070" y="3567014"/>
            <a:ext cx="56716" cy="276855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4" y="3154486"/>
            <a:ext cx="1529886" cy="109728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4" y="3154486"/>
            <a:ext cx="1529886" cy="109728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4" y="3154486"/>
            <a:ext cx="1529886" cy="1097280"/>
          </a:xfrm>
          <a:prstGeom prst="rect">
            <a:avLst/>
          </a:prstGeom>
        </p:spPr>
      </p:pic>
      <p:pic>
        <p:nvPicPr>
          <p:cNvPr id="227" name="Picture 226" descr="fig1_sol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14" y="3154486"/>
            <a:ext cx="1529886" cy="1097280"/>
          </a:xfrm>
          <a:prstGeom prst="rect">
            <a:avLst/>
          </a:prstGeom>
        </p:spPr>
      </p:pic>
      <p:grpSp>
        <p:nvGrpSpPr>
          <p:cNvPr id="6" name="Group 81"/>
          <p:cNvGrpSpPr/>
          <p:nvPr/>
        </p:nvGrpSpPr>
        <p:grpSpPr>
          <a:xfrm>
            <a:off x="1524000" y="2640556"/>
            <a:ext cx="3061491" cy="484557"/>
            <a:chOff x="1524000" y="2640556"/>
            <a:chExt cx="3061491" cy="484557"/>
          </a:xfrm>
        </p:grpSpPr>
        <p:sp>
          <p:nvSpPr>
            <p:cNvPr id="215" name="Right Arrow 214"/>
            <p:cNvSpPr/>
            <p:nvPr/>
          </p:nvSpPr>
          <p:spPr>
            <a:xfrm rot="5400000">
              <a:off x="4197857" y="2689763"/>
              <a:ext cx="436842" cy="338427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pic>
          <p:nvPicPr>
            <p:cNvPr id="221" name="Picture 220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2898250"/>
              <a:ext cx="2303828" cy="226863"/>
            </a:xfrm>
            <a:prstGeom prst="rect">
              <a:avLst/>
            </a:prstGeom>
          </p:spPr>
        </p:pic>
      </p:grpSp>
      <p:grpSp>
        <p:nvGrpSpPr>
          <p:cNvPr id="7" name="Group 78"/>
          <p:cNvGrpSpPr/>
          <p:nvPr/>
        </p:nvGrpSpPr>
        <p:grpSpPr>
          <a:xfrm>
            <a:off x="304800" y="5347857"/>
            <a:ext cx="2819400" cy="1433943"/>
            <a:chOff x="304800" y="5347857"/>
            <a:chExt cx="2819400" cy="1433943"/>
          </a:xfrm>
        </p:grpSpPr>
        <p:pic>
          <p:nvPicPr>
            <p:cNvPr id="219" name="Picture 218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4625" y="5347857"/>
              <a:ext cx="1463375" cy="170147"/>
            </a:xfrm>
            <a:prstGeom prst="rect">
              <a:avLst/>
            </a:prstGeom>
          </p:spPr>
        </p:pic>
        <p:pic>
          <p:nvPicPr>
            <p:cNvPr id="220" name="Picture 219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6049387"/>
              <a:ext cx="978879" cy="170147"/>
            </a:xfrm>
            <a:prstGeom prst="rect">
              <a:avLst/>
            </a:prstGeom>
          </p:spPr>
        </p:pic>
        <p:sp>
          <p:nvSpPr>
            <p:cNvPr id="228" name="Frame 227"/>
            <p:cNvSpPr>
              <a:spLocks/>
            </p:cNvSpPr>
            <p:nvPr/>
          </p:nvSpPr>
          <p:spPr>
            <a:xfrm>
              <a:off x="1447800" y="5561715"/>
              <a:ext cx="1676400" cy="1220085"/>
            </a:xfrm>
            <a:prstGeom prst="frame">
              <a:avLst>
                <a:gd name="adj1" fmla="val 16760"/>
              </a:avLst>
            </a:prstGeom>
            <a:solidFill>
              <a:srgbClr val="FF0000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29" name="Picture 228" descr="fig1_sol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08320"/>
            <a:ext cx="1529886" cy="1097280"/>
          </a:xfrm>
          <a:prstGeom prst="rect">
            <a:avLst/>
          </a:prstGeom>
        </p:spPr>
      </p:pic>
      <p:pic>
        <p:nvPicPr>
          <p:cNvPr id="230" name="Picture 229" descr="fig1_sol1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5608320"/>
            <a:ext cx="1529886" cy="1097280"/>
          </a:xfrm>
          <a:prstGeom prst="rect">
            <a:avLst/>
          </a:prstGeom>
        </p:spPr>
      </p:pic>
      <p:pic>
        <p:nvPicPr>
          <p:cNvPr id="231" name="Picture 230" descr="fig1_sol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608320"/>
            <a:ext cx="1529886" cy="1097280"/>
          </a:xfrm>
          <a:prstGeom prst="rect">
            <a:avLst/>
          </a:prstGeom>
        </p:spPr>
      </p:pic>
      <p:grpSp>
        <p:nvGrpSpPr>
          <p:cNvPr id="8" name="Group 82"/>
          <p:cNvGrpSpPr/>
          <p:nvPr/>
        </p:nvGrpSpPr>
        <p:grpSpPr>
          <a:xfrm>
            <a:off x="1761378" y="4287558"/>
            <a:ext cx="3267822" cy="1304629"/>
            <a:chOff x="1761378" y="4287558"/>
            <a:chExt cx="3267822" cy="1304629"/>
          </a:xfrm>
        </p:grpSpPr>
        <p:pic>
          <p:nvPicPr>
            <p:cNvPr id="217" name="Picture 216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378" y="4770077"/>
              <a:ext cx="968992" cy="170147"/>
            </a:xfrm>
            <a:prstGeom prst="rect">
              <a:avLst/>
            </a:prstGeom>
          </p:spPr>
        </p:pic>
        <p:grpSp>
          <p:nvGrpSpPr>
            <p:cNvPr id="9" name="Group 221"/>
            <p:cNvGrpSpPr>
              <a:grpSpLocks noChangeAspect="1"/>
            </p:cNvGrpSpPr>
            <p:nvPr/>
          </p:nvGrpSpPr>
          <p:grpSpPr>
            <a:xfrm>
              <a:off x="3789801" y="4724400"/>
              <a:ext cx="1239399" cy="365760"/>
              <a:chOff x="2197151" y="4265185"/>
              <a:chExt cx="2434248" cy="751436"/>
            </a:xfrm>
          </p:grpSpPr>
          <p:sp>
            <p:nvSpPr>
              <p:cNvPr id="279" name="Rectangle 278"/>
              <p:cNvSpPr/>
              <p:nvPr/>
            </p:nvSpPr>
            <p:spPr>
              <a:xfrm>
                <a:off x="2197151" y="4265185"/>
                <a:ext cx="2434248" cy="751436"/>
              </a:xfrm>
              <a:prstGeom prst="rect">
                <a:avLst/>
              </a:prstGeom>
              <a:ln w="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91427" tIns="45713" rIns="91427" bIns="45713" spcCol="0"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0" name="Picture 279" descr="latex-image-1.pdf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7595" y="4411481"/>
                <a:ext cx="1693358" cy="458844"/>
              </a:xfrm>
              <a:prstGeom prst="rect">
                <a:avLst/>
              </a:prstGeom>
            </p:spPr>
          </p:pic>
        </p:grpSp>
        <p:sp>
          <p:nvSpPr>
            <p:cNvPr id="232" name="Right Arrow 231"/>
            <p:cNvSpPr/>
            <p:nvPr/>
          </p:nvSpPr>
          <p:spPr>
            <a:xfrm rot="5400000">
              <a:off x="4197857" y="4336765"/>
              <a:ext cx="436842" cy="338427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  <p:sp>
          <p:nvSpPr>
            <p:cNvPr id="233" name="Right Arrow 232"/>
            <p:cNvSpPr/>
            <p:nvPr/>
          </p:nvSpPr>
          <p:spPr>
            <a:xfrm rot="5400000">
              <a:off x="4197857" y="5204552"/>
              <a:ext cx="436842" cy="338427"/>
            </a:xfrm>
            <a:prstGeom prst="rightArrow">
              <a:avLst/>
            </a:prstGeom>
            <a:gradFill>
              <a:gsLst>
                <a:gs pos="0">
                  <a:srgbClr val="008000"/>
                </a:gs>
                <a:gs pos="100000">
                  <a:srgbClr val="92E874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6" name="Picture 275" descr="fig1_sol 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599573"/>
            <a:ext cx="1529886" cy="1097280"/>
          </a:xfrm>
          <a:prstGeom prst="rect">
            <a:avLst/>
          </a:prstGeom>
        </p:spPr>
      </p:pic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82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7037E-7 L 0.35001 0.35556 " pathEditMode="relative" ptsTypes="AA">
                                      <p:cBhvr>
                                        <p:cTn id="10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0.34723 0.3567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0" y="178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4.81481E-6 L -0.17465 0.3601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18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3.7037E-7 L -0.52499 0.35556 " pathEditMode="relative" ptsTypes="AA">
                                      <p:cBhvr>
                                        <p:cTn id="16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Semantic 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Models: Second-Order Pooling Flat CRF [</a:t>
            </a:r>
            <a:r>
              <a:rPr lang="en-US" dirty="0" err="1" smtClean="0"/>
              <a:t>Carreira</a:t>
            </a:r>
            <a:r>
              <a:rPr lang="en-US" dirty="0" smtClean="0"/>
              <a:t> ECCV12]</a:t>
            </a:r>
          </a:p>
          <a:p>
            <a:pPr lvl="1"/>
            <a:r>
              <a:rPr lang="en-US" dirty="0" smtClean="0"/>
              <a:t>Inference: Greedy Pasting</a:t>
            </a:r>
          </a:p>
          <a:p>
            <a:pPr lvl="1"/>
            <a:r>
              <a:rPr lang="en-US" dirty="0" smtClean="0"/>
              <a:t>Dataset</a:t>
            </a:r>
            <a:r>
              <a:rPr lang="en-US" dirty="0"/>
              <a:t>: Pascal Segmentation Challenge (VOC </a:t>
            </a:r>
            <a:r>
              <a:rPr lang="en-US" dirty="0" smtClean="0"/>
              <a:t>2012) </a:t>
            </a:r>
          </a:p>
          <a:p>
            <a:pPr lvl="2"/>
            <a:r>
              <a:rPr lang="en-US" dirty="0" smtClean="0"/>
              <a:t>20 categories + background; ~1500 train/</a:t>
            </a:r>
            <a:r>
              <a:rPr lang="en-US" dirty="0" err="1" smtClean="0"/>
              <a:t>val</a:t>
            </a:r>
            <a:r>
              <a:rPr lang="en-US" dirty="0" smtClean="0"/>
              <a:t>/test images</a:t>
            </a:r>
          </a:p>
          <a:p>
            <a:pPr lvl="1"/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2133600" cy="160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3276600"/>
            <a:ext cx="2133600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1305" y="4953000"/>
            <a:ext cx="2454295" cy="1600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9705" y="4953000"/>
            <a:ext cx="245429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6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1524000" y="1065733"/>
            <a:ext cx="1586170" cy="11430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sp>
        <p:nvSpPr>
          <p:cNvPr id="215" name="Right Arrow 214"/>
          <p:cNvSpPr/>
          <p:nvPr/>
        </p:nvSpPr>
        <p:spPr>
          <a:xfrm rot="5400000">
            <a:off x="4197857" y="2202277"/>
            <a:ext cx="436842" cy="338427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42" y="2120258"/>
            <a:ext cx="435058" cy="179600"/>
          </a:xfrm>
          <a:prstGeom prst="rect">
            <a:avLst/>
          </a:prstGeom>
        </p:spPr>
      </p:pic>
      <p:pic>
        <p:nvPicPr>
          <p:cNvPr id="221" name="Picture 2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0764"/>
            <a:ext cx="2303828" cy="226863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5" y="2667000"/>
            <a:ext cx="1274905" cy="91440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5" y="2667000"/>
            <a:ext cx="1274905" cy="91440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5" y="2667000"/>
            <a:ext cx="1274905" cy="914400"/>
          </a:xfrm>
          <a:prstGeom prst="rect">
            <a:avLst/>
          </a:prstGeom>
        </p:spPr>
      </p:pic>
      <p:grpSp>
        <p:nvGrpSpPr>
          <p:cNvPr id="6" name="Group 284"/>
          <p:cNvGrpSpPr>
            <a:grpSpLocks noChangeAspect="1"/>
          </p:cNvGrpSpPr>
          <p:nvPr/>
        </p:nvGrpSpPr>
        <p:grpSpPr>
          <a:xfrm>
            <a:off x="4711887" y="914400"/>
            <a:ext cx="1993713" cy="1463040"/>
            <a:chOff x="4435603" y="1066800"/>
            <a:chExt cx="2742310" cy="2012381"/>
          </a:xfrm>
        </p:grpSpPr>
        <p:pic>
          <p:nvPicPr>
            <p:cNvPr id="234" name="Picture 233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03" y="1112945"/>
              <a:ext cx="2742310" cy="1966236"/>
            </a:xfrm>
            <a:prstGeom prst="rect">
              <a:avLst/>
            </a:prstGeom>
            <a:scene3d>
              <a:camera prst="orthographicFront">
                <a:rot lat="954000" lon="18034448" rev="17280000"/>
              </a:camera>
              <a:lightRig rig="threePt" dir="t"/>
            </a:scene3d>
          </p:spPr>
        </p:pic>
        <p:cxnSp>
          <p:nvCxnSpPr>
            <p:cNvPr id="235" name="Straight Connector 234"/>
            <p:cNvCxnSpPr>
              <a:stCxn id="248" idx="5"/>
              <a:endCxn id="242" idx="1"/>
            </p:cNvCxnSpPr>
            <p:nvPr/>
          </p:nvCxnSpPr>
          <p:spPr>
            <a:xfrm>
              <a:off x="5789361" y="1577550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50" idx="5"/>
              <a:endCxn id="241" idx="1"/>
            </p:cNvCxnSpPr>
            <p:nvPr/>
          </p:nvCxnSpPr>
          <p:spPr>
            <a:xfrm>
              <a:off x="4994207" y="1824117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49" idx="5"/>
              <a:endCxn id="240" idx="1"/>
            </p:cNvCxnSpPr>
            <p:nvPr/>
          </p:nvCxnSpPr>
          <p:spPr>
            <a:xfrm>
              <a:off x="5391782" y="1700833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51" idx="5"/>
              <a:endCxn id="243" idx="1"/>
            </p:cNvCxnSpPr>
            <p:nvPr/>
          </p:nvCxnSpPr>
          <p:spPr>
            <a:xfrm>
              <a:off x="4596635" y="1947406"/>
              <a:ext cx="741245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5441836" y="2411842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>
              <a:spLocks noChangeAspect="1"/>
            </p:cNvSpPr>
            <p:nvPr/>
          </p:nvSpPr>
          <p:spPr>
            <a:xfrm>
              <a:off x="6109572" y="247229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711995" y="259556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2" name="Oval 241"/>
            <p:cNvSpPr>
              <a:spLocks noChangeAspect="1"/>
            </p:cNvSpPr>
            <p:nvPr/>
          </p:nvSpPr>
          <p:spPr>
            <a:xfrm>
              <a:off x="6507147" y="2349009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5314416" y="2718851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44" name="Straight Connector 243"/>
            <p:cNvCxnSpPr/>
            <p:nvPr/>
          </p:nvCxnSpPr>
          <p:spPr>
            <a:xfrm flipH="1">
              <a:off x="5216458" y="2199636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4994211" y="197467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4795420" y="174436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4542728" y="1529353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5652615" y="14473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5255038" y="157064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0" name="Oval 249"/>
            <p:cNvSpPr>
              <a:spLocks noChangeAspect="1"/>
            </p:cNvSpPr>
            <p:nvPr/>
          </p:nvSpPr>
          <p:spPr>
            <a:xfrm>
              <a:off x="4857461" y="169392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1" name="Oval 250"/>
            <p:cNvSpPr>
              <a:spLocks noChangeAspect="1"/>
            </p:cNvSpPr>
            <p:nvPr/>
          </p:nvSpPr>
          <p:spPr>
            <a:xfrm>
              <a:off x="4459886" y="181720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2" name="Oval 251"/>
            <p:cNvSpPr>
              <a:spLocks noChangeAspect="1"/>
            </p:cNvSpPr>
            <p:nvPr/>
          </p:nvSpPr>
          <p:spPr>
            <a:xfrm>
              <a:off x="5866250" y="167277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079881" y="189818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5468671" y="179605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5" name="Oval 254"/>
            <p:cNvSpPr>
              <a:spLocks noChangeAspect="1"/>
            </p:cNvSpPr>
            <p:nvPr/>
          </p:nvSpPr>
          <p:spPr>
            <a:xfrm>
              <a:off x="5682305" y="202146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5071095" y="191933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5284728" y="2144745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4673518" y="204262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887151" y="226803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6293515" y="212359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5895937" y="224687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5498359" y="237016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5100783" y="2493446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64" name="Straight Connector 263"/>
            <p:cNvCxnSpPr>
              <a:stCxn id="274" idx="4"/>
              <a:endCxn id="241" idx="0"/>
            </p:cNvCxnSpPr>
            <p:nvPr/>
          </p:nvCxnSpPr>
          <p:spPr>
            <a:xfrm flipH="1">
              <a:off x="5792101" y="1629598"/>
              <a:ext cx="477679" cy="9659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74" idx="4"/>
              <a:endCxn id="242" idx="0"/>
            </p:cNvCxnSpPr>
            <p:nvPr/>
          </p:nvCxnSpPr>
          <p:spPr>
            <a:xfrm>
              <a:off x="6269780" y="1629598"/>
              <a:ext cx="317473" cy="71941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57" idx="7"/>
              <a:endCxn id="274" idx="4"/>
            </p:cNvCxnSpPr>
            <p:nvPr/>
          </p:nvCxnSpPr>
          <p:spPr>
            <a:xfrm flipV="1">
              <a:off x="5421477" y="1629598"/>
              <a:ext cx="848303" cy="537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74" idx="4"/>
              <a:endCxn id="260" idx="0"/>
            </p:cNvCxnSpPr>
            <p:nvPr/>
          </p:nvCxnSpPr>
          <p:spPr>
            <a:xfrm>
              <a:off x="6269780" y="1629598"/>
              <a:ext cx="103841" cy="493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54" idx="0"/>
              <a:endCxn id="272" idx="4"/>
            </p:cNvCxnSpPr>
            <p:nvPr/>
          </p:nvCxnSpPr>
          <p:spPr>
            <a:xfrm flipH="1" flipV="1">
              <a:off x="5394522" y="1219340"/>
              <a:ext cx="154255" cy="5767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50" idx="7"/>
              <a:endCxn id="272" idx="4"/>
            </p:cNvCxnSpPr>
            <p:nvPr/>
          </p:nvCxnSpPr>
          <p:spPr>
            <a:xfrm flipV="1">
              <a:off x="4994210" y="1219340"/>
              <a:ext cx="400312" cy="49692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59" idx="0"/>
              <a:endCxn id="272" idx="4"/>
            </p:cNvCxnSpPr>
            <p:nvPr/>
          </p:nvCxnSpPr>
          <p:spPr>
            <a:xfrm flipV="1">
              <a:off x="4967257" y="1219340"/>
              <a:ext cx="427265" cy="10486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48" idx="1"/>
              <a:endCxn id="272" idx="4"/>
            </p:cNvCxnSpPr>
            <p:nvPr/>
          </p:nvCxnSpPr>
          <p:spPr>
            <a:xfrm flipH="1" flipV="1">
              <a:off x="5394522" y="1219340"/>
              <a:ext cx="281555" cy="2503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>
              <a:spLocks noChangeAspect="1"/>
            </p:cNvSpPr>
            <p:nvPr/>
          </p:nvSpPr>
          <p:spPr>
            <a:xfrm>
              <a:off x="5314416" y="106680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73" name="Straight Connector 272"/>
            <p:cNvCxnSpPr/>
            <p:nvPr/>
          </p:nvCxnSpPr>
          <p:spPr>
            <a:xfrm flipH="1" flipV="1">
              <a:off x="5466848" y="1150830"/>
              <a:ext cx="768105" cy="38143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>
              <a:spLocks noChangeAspect="1"/>
            </p:cNvSpPr>
            <p:nvPr/>
          </p:nvSpPr>
          <p:spPr>
            <a:xfrm>
              <a:off x="6189674" y="14770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</p:grpSp>
      <p:sp>
        <p:nvSpPr>
          <p:cNvPr id="275" name="Right Arrow 274"/>
          <p:cNvSpPr/>
          <p:nvPr/>
        </p:nvSpPr>
        <p:spPr>
          <a:xfrm>
            <a:off x="3757092" y="1603950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Large-Margin Re-ranking</a:t>
            </a:r>
            <a:endParaRPr lang="en-US" dirty="0"/>
          </a:p>
        </p:txBody>
      </p:sp>
      <p:sp>
        <p:nvSpPr>
          <p:cNvPr id="78" name="Frame 77"/>
          <p:cNvSpPr>
            <a:spLocks/>
          </p:cNvSpPr>
          <p:nvPr/>
        </p:nvSpPr>
        <p:spPr>
          <a:xfrm>
            <a:off x="6248400" y="2597150"/>
            <a:ext cx="1403350" cy="1047750"/>
          </a:xfrm>
          <a:prstGeom prst="frame">
            <a:avLst>
              <a:gd name="adj1" fmla="val 16760"/>
            </a:avLst>
          </a:prstGeom>
          <a:solidFill>
            <a:srgbClr val="FF0000"/>
          </a:solidFill>
          <a:ln w="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7" name="Picture 226" descr="fig1_sol1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15" y="2667000"/>
            <a:ext cx="1274905" cy="9144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651422" y="6553200"/>
            <a:ext cx="393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Yadollahpour</a:t>
            </a:r>
            <a:r>
              <a:rPr lang="en-US" sz="1400" dirty="0" smtClean="0"/>
              <a:t>, Batra,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CVPR13]</a:t>
            </a:r>
          </a:p>
        </p:txBody>
      </p:sp>
    </p:spTree>
    <p:extLst>
      <p:ext uri="{BB962C8B-B14F-4D97-AF65-F5344CB8AC3E}">
        <p14:creationId xmlns:p14="http://schemas.microsoft.com/office/powerpoint/2010/main" val="387937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Liang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6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1524000" y="1065733"/>
            <a:ext cx="1586170" cy="11430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sp>
        <p:nvSpPr>
          <p:cNvPr id="215" name="Right Arrow 214"/>
          <p:cNvSpPr/>
          <p:nvPr/>
        </p:nvSpPr>
        <p:spPr>
          <a:xfrm rot="5400000">
            <a:off x="4197857" y="2202277"/>
            <a:ext cx="436842" cy="338427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42" y="2120258"/>
            <a:ext cx="435058" cy="179600"/>
          </a:xfrm>
          <a:prstGeom prst="rect">
            <a:avLst/>
          </a:prstGeom>
        </p:spPr>
      </p:pic>
      <p:pic>
        <p:nvPicPr>
          <p:cNvPr id="221" name="Picture 2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0764"/>
            <a:ext cx="2303828" cy="226863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5" y="2667000"/>
            <a:ext cx="1274905" cy="91440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5" y="2667000"/>
            <a:ext cx="1274905" cy="91440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5" y="2667000"/>
            <a:ext cx="1274905" cy="914400"/>
          </a:xfrm>
          <a:prstGeom prst="rect">
            <a:avLst/>
          </a:prstGeom>
        </p:spPr>
      </p:pic>
      <p:grpSp>
        <p:nvGrpSpPr>
          <p:cNvPr id="3" name="Group 284"/>
          <p:cNvGrpSpPr>
            <a:grpSpLocks noChangeAspect="1"/>
          </p:cNvGrpSpPr>
          <p:nvPr/>
        </p:nvGrpSpPr>
        <p:grpSpPr>
          <a:xfrm>
            <a:off x="4711887" y="914400"/>
            <a:ext cx="1993713" cy="1463040"/>
            <a:chOff x="4435603" y="1066800"/>
            <a:chExt cx="2742310" cy="2012381"/>
          </a:xfrm>
        </p:grpSpPr>
        <p:pic>
          <p:nvPicPr>
            <p:cNvPr id="234" name="Picture 233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03" y="1112945"/>
              <a:ext cx="2742310" cy="1966236"/>
            </a:xfrm>
            <a:prstGeom prst="rect">
              <a:avLst/>
            </a:prstGeom>
            <a:scene3d>
              <a:camera prst="orthographicFront">
                <a:rot lat="954000" lon="18034448" rev="17280000"/>
              </a:camera>
              <a:lightRig rig="threePt" dir="t"/>
            </a:scene3d>
          </p:spPr>
        </p:pic>
        <p:cxnSp>
          <p:nvCxnSpPr>
            <p:cNvPr id="235" name="Straight Connector 234"/>
            <p:cNvCxnSpPr>
              <a:stCxn id="248" idx="5"/>
              <a:endCxn id="242" idx="1"/>
            </p:cNvCxnSpPr>
            <p:nvPr/>
          </p:nvCxnSpPr>
          <p:spPr>
            <a:xfrm>
              <a:off x="5789361" y="1577550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50" idx="5"/>
              <a:endCxn id="241" idx="1"/>
            </p:cNvCxnSpPr>
            <p:nvPr/>
          </p:nvCxnSpPr>
          <p:spPr>
            <a:xfrm>
              <a:off x="4994207" y="1824117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49" idx="5"/>
              <a:endCxn id="240" idx="1"/>
            </p:cNvCxnSpPr>
            <p:nvPr/>
          </p:nvCxnSpPr>
          <p:spPr>
            <a:xfrm>
              <a:off x="5391782" y="1700833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51" idx="5"/>
              <a:endCxn id="243" idx="1"/>
            </p:cNvCxnSpPr>
            <p:nvPr/>
          </p:nvCxnSpPr>
          <p:spPr>
            <a:xfrm>
              <a:off x="4596635" y="1947406"/>
              <a:ext cx="741245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5441836" y="2411842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>
              <a:spLocks noChangeAspect="1"/>
            </p:cNvSpPr>
            <p:nvPr/>
          </p:nvSpPr>
          <p:spPr>
            <a:xfrm>
              <a:off x="6109572" y="247229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711995" y="259556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2" name="Oval 241"/>
            <p:cNvSpPr>
              <a:spLocks noChangeAspect="1"/>
            </p:cNvSpPr>
            <p:nvPr/>
          </p:nvSpPr>
          <p:spPr>
            <a:xfrm>
              <a:off x="6507147" y="2349009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5314416" y="2718851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44" name="Straight Connector 243"/>
            <p:cNvCxnSpPr/>
            <p:nvPr/>
          </p:nvCxnSpPr>
          <p:spPr>
            <a:xfrm flipH="1">
              <a:off x="5216458" y="2199636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4994211" y="197467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4795420" y="174436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4542728" y="1529353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5652615" y="14473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5255038" y="157064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0" name="Oval 249"/>
            <p:cNvSpPr>
              <a:spLocks noChangeAspect="1"/>
            </p:cNvSpPr>
            <p:nvPr/>
          </p:nvSpPr>
          <p:spPr>
            <a:xfrm>
              <a:off x="4857461" y="169392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1" name="Oval 250"/>
            <p:cNvSpPr>
              <a:spLocks noChangeAspect="1"/>
            </p:cNvSpPr>
            <p:nvPr/>
          </p:nvSpPr>
          <p:spPr>
            <a:xfrm>
              <a:off x="4459886" y="181720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2" name="Oval 251"/>
            <p:cNvSpPr>
              <a:spLocks noChangeAspect="1"/>
            </p:cNvSpPr>
            <p:nvPr/>
          </p:nvSpPr>
          <p:spPr>
            <a:xfrm>
              <a:off x="5866250" y="167277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079881" y="189818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5468671" y="179605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5" name="Oval 254"/>
            <p:cNvSpPr>
              <a:spLocks noChangeAspect="1"/>
            </p:cNvSpPr>
            <p:nvPr/>
          </p:nvSpPr>
          <p:spPr>
            <a:xfrm>
              <a:off x="5682305" y="202146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5071095" y="191933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5284728" y="2144745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4673518" y="204262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887151" y="226803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6293515" y="212359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5895937" y="224687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5498359" y="237016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5100783" y="2493446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64" name="Straight Connector 263"/>
            <p:cNvCxnSpPr>
              <a:stCxn id="274" idx="4"/>
              <a:endCxn id="241" idx="0"/>
            </p:cNvCxnSpPr>
            <p:nvPr/>
          </p:nvCxnSpPr>
          <p:spPr>
            <a:xfrm flipH="1">
              <a:off x="5792101" y="1629598"/>
              <a:ext cx="477679" cy="9659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74" idx="4"/>
              <a:endCxn id="242" idx="0"/>
            </p:cNvCxnSpPr>
            <p:nvPr/>
          </p:nvCxnSpPr>
          <p:spPr>
            <a:xfrm>
              <a:off x="6269780" y="1629598"/>
              <a:ext cx="317473" cy="71941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57" idx="7"/>
              <a:endCxn id="274" idx="4"/>
            </p:cNvCxnSpPr>
            <p:nvPr/>
          </p:nvCxnSpPr>
          <p:spPr>
            <a:xfrm flipV="1">
              <a:off x="5421477" y="1629598"/>
              <a:ext cx="848303" cy="537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74" idx="4"/>
              <a:endCxn id="260" idx="0"/>
            </p:cNvCxnSpPr>
            <p:nvPr/>
          </p:nvCxnSpPr>
          <p:spPr>
            <a:xfrm>
              <a:off x="6269780" y="1629598"/>
              <a:ext cx="103841" cy="493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54" idx="0"/>
              <a:endCxn id="272" idx="4"/>
            </p:cNvCxnSpPr>
            <p:nvPr/>
          </p:nvCxnSpPr>
          <p:spPr>
            <a:xfrm flipH="1" flipV="1">
              <a:off x="5394522" y="1219340"/>
              <a:ext cx="154255" cy="5767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50" idx="7"/>
              <a:endCxn id="272" idx="4"/>
            </p:cNvCxnSpPr>
            <p:nvPr/>
          </p:nvCxnSpPr>
          <p:spPr>
            <a:xfrm flipV="1">
              <a:off x="4994210" y="1219340"/>
              <a:ext cx="400312" cy="49692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59" idx="0"/>
              <a:endCxn id="272" idx="4"/>
            </p:cNvCxnSpPr>
            <p:nvPr/>
          </p:nvCxnSpPr>
          <p:spPr>
            <a:xfrm flipV="1">
              <a:off x="4967257" y="1219340"/>
              <a:ext cx="427265" cy="10486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48" idx="1"/>
              <a:endCxn id="272" idx="4"/>
            </p:cNvCxnSpPr>
            <p:nvPr/>
          </p:nvCxnSpPr>
          <p:spPr>
            <a:xfrm flipH="1" flipV="1">
              <a:off x="5394522" y="1219340"/>
              <a:ext cx="281555" cy="2503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>
              <a:spLocks noChangeAspect="1"/>
            </p:cNvSpPr>
            <p:nvPr/>
          </p:nvSpPr>
          <p:spPr>
            <a:xfrm>
              <a:off x="5314416" y="106680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73" name="Straight Connector 272"/>
            <p:cNvCxnSpPr/>
            <p:nvPr/>
          </p:nvCxnSpPr>
          <p:spPr>
            <a:xfrm flipH="1" flipV="1">
              <a:off x="5466848" y="1150830"/>
              <a:ext cx="768105" cy="38143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>
              <a:spLocks noChangeAspect="1"/>
            </p:cNvSpPr>
            <p:nvPr/>
          </p:nvSpPr>
          <p:spPr>
            <a:xfrm>
              <a:off x="6189674" y="14770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</p:grpSp>
      <p:sp>
        <p:nvSpPr>
          <p:cNvPr id="275" name="Right Arrow 274"/>
          <p:cNvSpPr/>
          <p:nvPr/>
        </p:nvSpPr>
        <p:spPr>
          <a:xfrm>
            <a:off x="3757092" y="1603950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Large-Margin Re-ranking</a:t>
            </a:r>
            <a:endParaRPr lang="en-US" dirty="0"/>
          </a:p>
        </p:txBody>
      </p:sp>
      <p:grpSp>
        <p:nvGrpSpPr>
          <p:cNvPr id="59" name="Group 58"/>
          <p:cNvGrpSpPr/>
          <p:nvPr/>
        </p:nvGrpSpPr>
        <p:grpSpPr>
          <a:xfrm>
            <a:off x="6248400" y="2597150"/>
            <a:ext cx="1403350" cy="1047750"/>
            <a:chOff x="6248400" y="2597150"/>
            <a:chExt cx="1403350" cy="1047750"/>
          </a:xfrm>
        </p:grpSpPr>
        <p:sp>
          <p:nvSpPr>
            <p:cNvPr id="78" name="Frame 77"/>
            <p:cNvSpPr>
              <a:spLocks/>
            </p:cNvSpPr>
            <p:nvPr/>
          </p:nvSpPr>
          <p:spPr>
            <a:xfrm>
              <a:off x="6248400" y="2597150"/>
              <a:ext cx="1403350" cy="1047750"/>
            </a:xfrm>
            <a:prstGeom prst="frame">
              <a:avLst>
                <a:gd name="adj1" fmla="val 16760"/>
              </a:avLst>
            </a:prstGeom>
            <a:solidFill>
              <a:srgbClr val="FF0000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27" name="Picture 226" descr="fig1_sol1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715" y="2667000"/>
              <a:ext cx="1274905" cy="914400"/>
            </a:xfrm>
            <a:prstGeom prst="rect">
              <a:avLst/>
            </a:prstGeom>
          </p:spPr>
        </p:pic>
      </p:grpSp>
      <p:pic>
        <p:nvPicPr>
          <p:cNvPr id="85" name="Picture 84" descr="latex-image-1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3400" y="5499100"/>
            <a:ext cx="1778000" cy="444500"/>
          </a:xfrm>
          <a:prstGeom prst="rect">
            <a:avLst/>
          </a:prstGeom>
        </p:spPr>
      </p:pic>
      <p:grpSp>
        <p:nvGrpSpPr>
          <p:cNvPr id="86" name="Group 61"/>
          <p:cNvGrpSpPr>
            <a:grpSpLocks noChangeAspect="1"/>
          </p:cNvGrpSpPr>
          <p:nvPr/>
        </p:nvGrpSpPr>
        <p:grpSpPr>
          <a:xfrm>
            <a:off x="2946400" y="5514340"/>
            <a:ext cx="489896" cy="365760"/>
            <a:chOff x="6248400" y="2597150"/>
            <a:chExt cx="1403350" cy="1047750"/>
          </a:xfrm>
        </p:grpSpPr>
        <p:sp>
          <p:nvSpPr>
            <p:cNvPr id="87" name="Frame 86"/>
            <p:cNvSpPr>
              <a:spLocks/>
            </p:cNvSpPr>
            <p:nvPr/>
          </p:nvSpPr>
          <p:spPr>
            <a:xfrm>
              <a:off x="6248400" y="2597150"/>
              <a:ext cx="1403350" cy="1047750"/>
            </a:xfrm>
            <a:prstGeom prst="frame">
              <a:avLst>
                <a:gd name="adj1" fmla="val 16760"/>
              </a:avLst>
            </a:prstGeom>
            <a:solidFill>
              <a:srgbClr val="FF0000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88" name="Picture 87" descr="fig1_sol1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715" y="2667000"/>
              <a:ext cx="1274905" cy="914400"/>
            </a:xfrm>
            <a:prstGeom prst="rect">
              <a:avLst/>
            </a:prstGeom>
          </p:spPr>
        </p:pic>
      </p:grpSp>
      <p:sp>
        <p:nvSpPr>
          <p:cNvPr id="65" name="TextBox 64"/>
          <p:cNvSpPr txBox="1"/>
          <p:nvPr/>
        </p:nvSpPr>
        <p:spPr>
          <a:xfrm>
            <a:off x="2651422" y="6553200"/>
            <a:ext cx="393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Yadollahpour</a:t>
            </a:r>
            <a:r>
              <a:rPr lang="en-US" sz="1400" dirty="0" smtClean="0"/>
              <a:t>, Batra,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CVPR13]</a:t>
            </a:r>
          </a:p>
        </p:txBody>
      </p:sp>
    </p:spTree>
    <p:extLst>
      <p:ext uri="{BB962C8B-B14F-4D97-AF65-F5344CB8AC3E}">
        <p14:creationId xmlns:p14="http://schemas.microsoft.com/office/powerpoint/2010/main" val="37320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-0.41007 0.3782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0" y="18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1524000" y="1065733"/>
            <a:ext cx="1586170" cy="11430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sp>
        <p:nvSpPr>
          <p:cNvPr id="215" name="Right Arrow 214"/>
          <p:cNvSpPr/>
          <p:nvPr/>
        </p:nvSpPr>
        <p:spPr>
          <a:xfrm rot="5400000">
            <a:off x="4197857" y="2202277"/>
            <a:ext cx="436842" cy="338427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42" y="2120258"/>
            <a:ext cx="435058" cy="179600"/>
          </a:xfrm>
          <a:prstGeom prst="rect">
            <a:avLst/>
          </a:prstGeom>
        </p:spPr>
      </p:pic>
      <p:pic>
        <p:nvPicPr>
          <p:cNvPr id="221" name="Picture 2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0764"/>
            <a:ext cx="2303828" cy="226863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115" y="2667000"/>
            <a:ext cx="1274905" cy="91440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5" y="2667000"/>
            <a:ext cx="1274905" cy="91440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5" y="2667000"/>
            <a:ext cx="1274905" cy="914400"/>
          </a:xfrm>
          <a:prstGeom prst="rect">
            <a:avLst/>
          </a:prstGeom>
        </p:spPr>
      </p:pic>
      <p:grpSp>
        <p:nvGrpSpPr>
          <p:cNvPr id="3" name="Group 284"/>
          <p:cNvGrpSpPr>
            <a:grpSpLocks noChangeAspect="1"/>
          </p:cNvGrpSpPr>
          <p:nvPr/>
        </p:nvGrpSpPr>
        <p:grpSpPr>
          <a:xfrm>
            <a:off x="4711887" y="914400"/>
            <a:ext cx="1993713" cy="1463040"/>
            <a:chOff x="4435603" y="1066800"/>
            <a:chExt cx="2742310" cy="2012381"/>
          </a:xfrm>
        </p:grpSpPr>
        <p:pic>
          <p:nvPicPr>
            <p:cNvPr id="234" name="Picture 233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03" y="1112945"/>
              <a:ext cx="2742310" cy="1966236"/>
            </a:xfrm>
            <a:prstGeom prst="rect">
              <a:avLst/>
            </a:prstGeom>
            <a:scene3d>
              <a:camera prst="orthographicFront">
                <a:rot lat="954000" lon="18034448" rev="17280000"/>
              </a:camera>
              <a:lightRig rig="threePt" dir="t"/>
            </a:scene3d>
          </p:spPr>
        </p:pic>
        <p:cxnSp>
          <p:nvCxnSpPr>
            <p:cNvPr id="235" name="Straight Connector 234"/>
            <p:cNvCxnSpPr>
              <a:stCxn id="248" idx="5"/>
              <a:endCxn id="242" idx="1"/>
            </p:cNvCxnSpPr>
            <p:nvPr/>
          </p:nvCxnSpPr>
          <p:spPr>
            <a:xfrm>
              <a:off x="5789361" y="1577550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50" idx="5"/>
              <a:endCxn id="241" idx="1"/>
            </p:cNvCxnSpPr>
            <p:nvPr/>
          </p:nvCxnSpPr>
          <p:spPr>
            <a:xfrm>
              <a:off x="4994207" y="1824117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49" idx="5"/>
              <a:endCxn id="240" idx="1"/>
            </p:cNvCxnSpPr>
            <p:nvPr/>
          </p:nvCxnSpPr>
          <p:spPr>
            <a:xfrm>
              <a:off x="5391782" y="1700833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51" idx="5"/>
              <a:endCxn id="243" idx="1"/>
            </p:cNvCxnSpPr>
            <p:nvPr/>
          </p:nvCxnSpPr>
          <p:spPr>
            <a:xfrm>
              <a:off x="4596635" y="1947406"/>
              <a:ext cx="741245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5441836" y="2411842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>
              <a:spLocks noChangeAspect="1"/>
            </p:cNvSpPr>
            <p:nvPr/>
          </p:nvSpPr>
          <p:spPr>
            <a:xfrm>
              <a:off x="6109572" y="247229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711995" y="259556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2" name="Oval 241"/>
            <p:cNvSpPr>
              <a:spLocks noChangeAspect="1"/>
            </p:cNvSpPr>
            <p:nvPr/>
          </p:nvSpPr>
          <p:spPr>
            <a:xfrm>
              <a:off x="6507147" y="2349009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5314416" y="2718851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44" name="Straight Connector 243"/>
            <p:cNvCxnSpPr/>
            <p:nvPr/>
          </p:nvCxnSpPr>
          <p:spPr>
            <a:xfrm flipH="1">
              <a:off x="5216458" y="2199636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4994211" y="197467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4795420" y="174436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4542728" y="1529353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5652615" y="14473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5255038" y="157064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0" name="Oval 249"/>
            <p:cNvSpPr>
              <a:spLocks noChangeAspect="1"/>
            </p:cNvSpPr>
            <p:nvPr/>
          </p:nvSpPr>
          <p:spPr>
            <a:xfrm>
              <a:off x="4857461" y="169392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1" name="Oval 250"/>
            <p:cNvSpPr>
              <a:spLocks noChangeAspect="1"/>
            </p:cNvSpPr>
            <p:nvPr/>
          </p:nvSpPr>
          <p:spPr>
            <a:xfrm>
              <a:off x="4459886" y="181720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2" name="Oval 251"/>
            <p:cNvSpPr>
              <a:spLocks noChangeAspect="1"/>
            </p:cNvSpPr>
            <p:nvPr/>
          </p:nvSpPr>
          <p:spPr>
            <a:xfrm>
              <a:off x="5866250" y="167277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079881" y="189818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5468671" y="179605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5" name="Oval 254"/>
            <p:cNvSpPr>
              <a:spLocks noChangeAspect="1"/>
            </p:cNvSpPr>
            <p:nvPr/>
          </p:nvSpPr>
          <p:spPr>
            <a:xfrm>
              <a:off x="5682305" y="202146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5071095" y="191933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5284728" y="2144745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4673518" y="204262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887151" y="226803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6293515" y="212359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5895937" y="224687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5498359" y="237016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5100783" y="2493446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64" name="Straight Connector 263"/>
            <p:cNvCxnSpPr>
              <a:stCxn id="274" idx="4"/>
              <a:endCxn id="241" idx="0"/>
            </p:cNvCxnSpPr>
            <p:nvPr/>
          </p:nvCxnSpPr>
          <p:spPr>
            <a:xfrm flipH="1">
              <a:off x="5792101" y="1629598"/>
              <a:ext cx="477679" cy="9659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74" idx="4"/>
              <a:endCxn id="242" idx="0"/>
            </p:cNvCxnSpPr>
            <p:nvPr/>
          </p:nvCxnSpPr>
          <p:spPr>
            <a:xfrm>
              <a:off x="6269780" y="1629598"/>
              <a:ext cx="317473" cy="71941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57" idx="7"/>
              <a:endCxn id="274" idx="4"/>
            </p:cNvCxnSpPr>
            <p:nvPr/>
          </p:nvCxnSpPr>
          <p:spPr>
            <a:xfrm flipV="1">
              <a:off x="5421477" y="1629598"/>
              <a:ext cx="848303" cy="537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74" idx="4"/>
              <a:endCxn id="260" idx="0"/>
            </p:cNvCxnSpPr>
            <p:nvPr/>
          </p:nvCxnSpPr>
          <p:spPr>
            <a:xfrm>
              <a:off x="6269780" y="1629598"/>
              <a:ext cx="103841" cy="493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54" idx="0"/>
              <a:endCxn id="272" idx="4"/>
            </p:cNvCxnSpPr>
            <p:nvPr/>
          </p:nvCxnSpPr>
          <p:spPr>
            <a:xfrm flipH="1" flipV="1">
              <a:off x="5394522" y="1219340"/>
              <a:ext cx="154255" cy="5767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50" idx="7"/>
              <a:endCxn id="272" idx="4"/>
            </p:cNvCxnSpPr>
            <p:nvPr/>
          </p:nvCxnSpPr>
          <p:spPr>
            <a:xfrm flipV="1">
              <a:off x="4994210" y="1219340"/>
              <a:ext cx="400312" cy="49692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59" idx="0"/>
              <a:endCxn id="272" idx="4"/>
            </p:cNvCxnSpPr>
            <p:nvPr/>
          </p:nvCxnSpPr>
          <p:spPr>
            <a:xfrm flipV="1">
              <a:off x="4967257" y="1219340"/>
              <a:ext cx="427265" cy="10486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48" idx="1"/>
              <a:endCxn id="272" idx="4"/>
            </p:cNvCxnSpPr>
            <p:nvPr/>
          </p:nvCxnSpPr>
          <p:spPr>
            <a:xfrm flipH="1" flipV="1">
              <a:off x="5394522" y="1219340"/>
              <a:ext cx="281555" cy="2503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>
              <a:spLocks noChangeAspect="1"/>
            </p:cNvSpPr>
            <p:nvPr/>
          </p:nvSpPr>
          <p:spPr>
            <a:xfrm>
              <a:off x="5314416" y="106680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73" name="Straight Connector 272"/>
            <p:cNvCxnSpPr/>
            <p:nvPr/>
          </p:nvCxnSpPr>
          <p:spPr>
            <a:xfrm flipH="1" flipV="1">
              <a:off x="5466848" y="1150830"/>
              <a:ext cx="768105" cy="38143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>
              <a:spLocks noChangeAspect="1"/>
            </p:cNvSpPr>
            <p:nvPr/>
          </p:nvSpPr>
          <p:spPr>
            <a:xfrm>
              <a:off x="6189674" y="14770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</p:grpSp>
      <p:sp>
        <p:nvSpPr>
          <p:cNvPr id="275" name="Right Arrow 274"/>
          <p:cNvSpPr/>
          <p:nvPr/>
        </p:nvSpPr>
        <p:spPr>
          <a:xfrm>
            <a:off x="3757092" y="1603950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Large-Margin Re-ranking</a:t>
            </a:r>
            <a:endParaRPr lang="en-US" dirty="0"/>
          </a:p>
        </p:txBody>
      </p:sp>
      <p:grpSp>
        <p:nvGrpSpPr>
          <p:cNvPr id="8" name="Group 213"/>
          <p:cNvGrpSpPr>
            <a:grpSpLocks/>
          </p:cNvGrpSpPr>
          <p:nvPr/>
        </p:nvGrpSpPr>
        <p:grpSpPr>
          <a:xfrm>
            <a:off x="2260600" y="5514340"/>
            <a:ext cx="493776" cy="365760"/>
            <a:chOff x="166343" y="662259"/>
            <a:chExt cx="1819656" cy="1371600"/>
          </a:xfrm>
        </p:grpSpPr>
        <p:sp>
          <p:nvSpPr>
            <p:cNvPr id="70" name="Frame 69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1" name="Picture 70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3400" y="5499100"/>
            <a:ext cx="1778000" cy="444500"/>
          </a:xfrm>
          <a:prstGeom prst="rect">
            <a:avLst/>
          </a:prstGeom>
        </p:spPr>
      </p:pic>
      <p:grpSp>
        <p:nvGrpSpPr>
          <p:cNvPr id="7" name="Group 61"/>
          <p:cNvGrpSpPr>
            <a:grpSpLocks noChangeAspect="1"/>
          </p:cNvGrpSpPr>
          <p:nvPr/>
        </p:nvGrpSpPr>
        <p:grpSpPr>
          <a:xfrm>
            <a:off x="2946400" y="5514340"/>
            <a:ext cx="489896" cy="365760"/>
            <a:chOff x="6248400" y="2597150"/>
            <a:chExt cx="1403350" cy="1047750"/>
          </a:xfrm>
        </p:grpSpPr>
        <p:sp>
          <p:nvSpPr>
            <p:cNvPr id="63" name="Frame 62"/>
            <p:cNvSpPr>
              <a:spLocks/>
            </p:cNvSpPr>
            <p:nvPr/>
          </p:nvSpPr>
          <p:spPr>
            <a:xfrm>
              <a:off x="6248400" y="2597150"/>
              <a:ext cx="1403350" cy="1047750"/>
            </a:xfrm>
            <a:prstGeom prst="frame">
              <a:avLst>
                <a:gd name="adj1" fmla="val 16760"/>
              </a:avLst>
            </a:prstGeom>
            <a:solidFill>
              <a:srgbClr val="FF0000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4" name="Picture 63" descr="fig1_sol15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715" y="2667000"/>
              <a:ext cx="1274905" cy="914400"/>
            </a:xfrm>
            <a:prstGeom prst="rect">
              <a:avLst/>
            </a:prstGeom>
          </p:spPr>
        </p:pic>
      </p:grpSp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7300" y="5562600"/>
            <a:ext cx="495300" cy="317500"/>
          </a:xfrm>
          <a:prstGeom prst="rect">
            <a:avLst/>
          </a:prstGeom>
        </p:spPr>
      </p:pic>
      <p:pic>
        <p:nvPicPr>
          <p:cNvPr id="72" name="Picture 71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3800" y="5486400"/>
            <a:ext cx="2641601" cy="444500"/>
          </a:xfrm>
          <a:prstGeom prst="rect">
            <a:avLst/>
          </a:prstGeom>
        </p:spPr>
      </p:pic>
      <p:grpSp>
        <p:nvGrpSpPr>
          <p:cNvPr id="73" name="Group 213"/>
          <p:cNvGrpSpPr>
            <a:grpSpLocks/>
          </p:cNvGrpSpPr>
          <p:nvPr/>
        </p:nvGrpSpPr>
        <p:grpSpPr>
          <a:xfrm>
            <a:off x="5029200" y="5500858"/>
            <a:ext cx="493776" cy="365760"/>
            <a:chOff x="166343" y="662259"/>
            <a:chExt cx="1819656" cy="1371600"/>
          </a:xfrm>
        </p:grpSpPr>
        <p:sp>
          <p:nvSpPr>
            <p:cNvPr id="74" name="Frame 73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5" name="Picture 74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76" name="Picture 75" descr="fig1_sol 1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508171"/>
            <a:ext cx="493776" cy="365760"/>
          </a:xfrm>
          <a:prstGeom prst="rect">
            <a:avLst/>
          </a:prstGeom>
        </p:spPr>
      </p:pic>
      <p:sp>
        <p:nvSpPr>
          <p:cNvPr id="80" name="TextBox 79"/>
          <p:cNvSpPr txBox="1"/>
          <p:nvPr/>
        </p:nvSpPr>
        <p:spPr>
          <a:xfrm>
            <a:off x="2651422" y="6553200"/>
            <a:ext cx="393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Yadollahpour</a:t>
            </a:r>
            <a:r>
              <a:rPr lang="en-US" sz="1400" dirty="0" smtClean="0"/>
              <a:t>, Batra,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CVPR13]</a:t>
            </a:r>
          </a:p>
        </p:txBody>
      </p:sp>
    </p:spTree>
    <p:extLst>
      <p:ext uri="{BB962C8B-B14F-4D97-AF65-F5344CB8AC3E}">
        <p14:creationId xmlns:p14="http://schemas.microsoft.com/office/powerpoint/2010/main" val="1737005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79642E-6 -4.7478E-6 L 0.42523 0.37761 " pathEditMode="relative" ptsTypes="AA">
                                      <p:cBhvr>
                                        <p:cTn id="16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2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grpSp>
        <p:nvGrpSpPr>
          <p:cNvPr id="2" name="Group 213"/>
          <p:cNvGrpSpPr>
            <a:grpSpLocks noChangeAspect="1"/>
          </p:cNvGrpSpPr>
          <p:nvPr/>
        </p:nvGrpSpPr>
        <p:grpSpPr>
          <a:xfrm>
            <a:off x="1524000" y="1065733"/>
            <a:ext cx="1586170" cy="1143000"/>
            <a:chOff x="166343" y="662259"/>
            <a:chExt cx="1819656" cy="1371600"/>
          </a:xfrm>
        </p:grpSpPr>
        <p:sp>
          <p:nvSpPr>
            <p:cNvPr id="281" name="Frame 280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282" name="Picture 281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sp>
        <p:nvSpPr>
          <p:cNvPr id="215" name="Right Arrow 214"/>
          <p:cNvSpPr/>
          <p:nvPr/>
        </p:nvSpPr>
        <p:spPr>
          <a:xfrm rot="5400000">
            <a:off x="4197857" y="2202277"/>
            <a:ext cx="436842" cy="338427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pic>
        <p:nvPicPr>
          <p:cNvPr id="216" name="Picture 2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142" y="2120258"/>
            <a:ext cx="435058" cy="179600"/>
          </a:xfrm>
          <a:prstGeom prst="rect">
            <a:avLst/>
          </a:prstGeom>
        </p:spPr>
      </p:pic>
      <p:pic>
        <p:nvPicPr>
          <p:cNvPr id="221" name="Picture 22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10764"/>
            <a:ext cx="2303828" cy="226863"/>
          </a:xfrm>
          <a:prstGeom prst="rect">
            <a:avLst/>
          </a:prstGeom>
        </p:spPr>
      </p:pic>
      <p:pic>
        <p:nvPicPr>
          <p:cNvPr id="224" name="Picture 223" descr="fig1_sol 1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508171"/>
            <a:ext cx="493776" cy="365760"/>
          </a:xfrm>
          <a:prstGeom prst="rect">
            <a:avLst/>
          </a:prstGeom>
        </p:spPr>
      </p:pic>
      <p:pic>
        <p:nvPicPr>
          <p:cNvPr id="225" name="Picture 224" descr="fig1_sol 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315" y="2667000"/>
            <a:ext cx="1274905" cy="914400"/>
          </a:xfrm>
          <a:prstGeom prst="rect">
            <a:avLst/>
          </a:prstGeom>
        </p:spPr>
      </p:pic>
      <p:pic>
        <p:nvPicPr>
          <p:cNvPr id="226" name="Picture 225" descr="fig1_sol13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15" y="2667000"/>
            <a:ext cx="1274905" cy="914400"/>
          </a:xfrm>
          <a:prstGeom prst="rect">
            <a:avLst/>
          </a:prstGeom>
        </p:spPr>
      </p:pic>
      <p:grpSp>
        <p:nvGrpSpPr>
          <p:cNvPr id="3" name="Group 284"/>
          <p:cNvGrpSpPr>
            <a:grpSpLocks noChangeAspect="1"/>
          </p:cNvGrpSpPr>
          <p:nvPr/>
        </p:nvGrpSpPr>
        <p:grpSpPr>
          <a:xfrm>
            <a:off x="4711887" y="914400"/>
            <a:ext cx="1993713" cy="1463040"/>
            <a:chOff x="4435603" y="1066800"/>
            <a:chExt cx="2742310" cy="2012381"/>
          </a:xfrm>
        </p:grpSpPr>
        <p:pic>
          <p:nvPicPr>
            <p:cNvPr id="234" name="Picture 233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5603" y="1112945"/>
              <a:ext cx="2742310" cy="1966236"/>
            </a:xfrm>
            <a:prstGeom prst="rect">
              <a:avLst/>
            </a:prstGeom>
            <a:scene3d>
              <a:camera prst="orthographicFront">
                <a:rot lat="954000" lon="18034448" rev="17280000"/>
              </a:camera>
              <a:lightRig rig="threePt" dir="t"/>
            </a:scene3d>
          </p:spPr>
        </p:pic>
        <p:cxnSp>
          <p:nvCxnSpPr>
            <p:cNvPr id="235" name="Straight Connector 234"/>
            <p:cNvCxnSpPr>
              <a:stCxn id="248" idx="5"/>
              <a:endCxn id="242" idx="1"/>
            </p:cNvCxnSpPr>
            <p:nvPr/>
          </p:nvCxnSpPr>
          <p:spPr>
            <a:xfrm>
              <a:off x="5789361" y="1577550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>
              <a:stCxn id="250" idx="5"/>
              <a:endCxn id="241" idx="1"/>
            </p:cNvCxnSpPr>
            <p:nvPr/>
          </p:nvCxnSpPr>
          <p:spPr>
            <a:xfrm>
              <a:off x="4994207" y="1824117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>
              <a:stCxn id="249" idx="5"/>
              <a:endCxn id="240" idx="1"/>
            </p:cNvCxnSpPr>
            <p:nvPr/>
          </p:nvCxnSpPr>
          <p:spPr>
            <a:xfrm>
              <a:off x="5391782" y="1700833"/>
              <a:ext cx="741247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>
              <a:stCxn id="251" idx="5"/>
              <a:endCxn id="243" idx="1"/>
            </p:cNvCxnSpPr>
            <p:nvPr/>
          </p:nvCxnSpPr>
          <p:spPr>
            <a:xfrm>
              <a:off x="4596635" y="1947406"/>
              <a:ext cx="741245" cy="79378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flipH="1">
              <a:off x="5441836" y="2411842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Oval 239"/>
            <p:cNvSpPr>
              <a:spLocks noChangeAspect="1"/>
            </p:cNvSpPr>
            <p:nvPr/>
          </p:nvSpPr>
          <p:spPr>
            <a:xfrm>
              <a:off x="6109572" y="247229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1" name="Oval 240"/>
            <p:cNvSpPr>
              <a:spLocks noChangeAspect="1"/>
            </p:cNvSpPr>
            <p:nvPr/>
          </p:nvSpPr>
          <p:spPr>
            <a:xfrm>
              <a:off x="5711995" y="259556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2" name="Oval 241"/>
            <p:cNvSpPr>
              <a:spLocks noChangeAspect="1"/>
            </p:cNvSpPr>
            <p:nvPr/>
          </p:nvSpPr>
          <p:spPr>
            <a:xfrm>
              <a:off x="6507147" y="2349009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3" name="Oval 242"/>
            <p:cNvSpPr>
              <a:spLocks noChangeAspect="1"/>
            </p:cNvSpPr>
            <p:nvPr/>
          </p:nvSpPr>
          <p:spPr>
            <a:xfrm>
              <a:off x="5314416" y="2718851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44" name="Straight Connector 243"/>
            <p:cNvCxnSpPr/>
            <p:nvPr/>
          </p:nvCxnSpPr>
          <p:spPr>
            <a:xfrm flipH="1">
              <a:off x="5216458" y="2199636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flipH="1">
              <a:off x="4994211" y="197467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flipH="1">
              <a:off x="4795420" y="1744369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H="1">
              <a:off x="4542728" y="1529353"/>
              <a:ext cx="1192731" cy="36985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>
              <a:spLocks noChangeAspect="1"/>
            </p:cNvSpPr>
            <p:nvPr/>
          </p:nvSpPr>
          <p:spPr>
            <a:xfrm>
              <a:off x="5652615" y="14473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49" name="Oval 248"/>
            <p:cNvSpPr>
              <a:spLocks noChangeAspect="1"/>
            </p:cNvSpPr>
            <p:nvPr/>
          </p:nvSpPr>
          <p:spPr>
            <a:xfrm>
              <a:off x="5255038" y="157064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0" name="Oval 249"/>
            <p:cNvSpPr>
              <a:spLocks noChangeAspect="1"/>
            </p:cNvSpPr>
            <p:nvPr/>
          </p:nvSpPr>
          <p:spPr>
            <a:xfrm>
              <a:off x="4857461" y="169392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1" name="Oval 250"/>
            <p:cNvSpPr>
              <a:spLocks noChangeAspect="1"/>
            </p:cNvSpPr>
            <p:nvPr/>
          </p:nvSpPr>
          <p:spPr>
            <a:xfrm>
              <a:off x="4459886" y="181720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2" name="Oval 251"/>
            <p:cNvSpPr>
              <a:spLocks noChangeAspect="1"/>
            </p:cNvSpPr>
            <p:nvPr/>
          </p:nvSpPr>
          <p:spPr>
            <a:xfrm>
              <a:off x="5866250" y="167277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3" name="Oval 252"/>
            <p:cNvSpPr>
              <a:spLocks noChangeAspect="1"/>
            </p:cNvSpPr>
            <p:nvPr/>
          </p:nvSpPr>
          <p:spPr>
            <a:xfrm>
              <a:off x="6079881" y="189818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4" name="Oval 253"/>
            <p:cNvSpPr>
              <a:spLocks noChangeAspect="1"/>
            </p:cNvSpPr>
            <p:nvPr/>
          </p:nvSpPr>
          <p:spPr>
            <a:xfrm>
              <a:off x="5468671" y="1796054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5" name="Oval 254"/>
            <p:cNvSpPr>
              <a:spLocks noChangeAspect="1"/>
            </p:cNvSpPr>
            <p:nvPr/>
          </p:nvSpPr>
          <p:spPr>
            <a:xfrm>
              <a:off x="5682305" y="202146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6" name="Oval 255"/>
            <p:cNvSpPr>
              <a:spLocks noChangeAspect="1"/>
            </p:cNvSpPr>
            <p:nvPr/>
          </p:nvSpPr>
          <p:spPr>
            <a:xfrm>
              <a:off x="5071095" y="191933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7" name="Oval 256"/>
            <p:cNvSpPr>
              <a:spLocks noChangeAspect="1"/>
            </p:cNvSpPr>
            <p:nvPr/>
          </p:nvSpPr>
          <p:spPr>
            <a:xfrm>
              <a:off x="5284728" y="2144745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8" name="Oval 257"/>
            <p:cNvSpPr>
              <a:spLocks noChangeAspect="1"/>
            </p:cNvSpPr>
            <p:nvPr/>
          </p:nvSpPr>
          <p:spPr>
            <a:xfrm>
              <a:off x="4673518" y="204262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59" name="Oval 258"/>
            <p:cNvSpPr>
              <a:spLocks noChangeAspect="1"/>
            </p:cNvSpPr>
            <p:nvPr/>
          </p:nvSpPr>
          <p:spPr>
            <a:xfrm>
              <a:off x="4887151" y="226803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0" name="Oval 259"/>
            <p:cNvSpPr>
              <a:spLocks noChangeAspect="1"/>
            </p:cNvSpPr>
            <p:nvPr/>
          </p:nvSpPr>
          <p:spPr>
            <a:xfrm>
              <a:off x="6293515" y="212359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1" name="Oval 260"/>
            <p:cNvSpPr>
              <a:spLocks noChangeAspect="1"/>
            </p:cNvSpPr>
            <p:nvPr/>
          </p:nvSpPr>
          <p:spPr>
            <a:xfrm>
              <a:off x="5895937" y="2246877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2" name="Oval 261"/>
            <p:cNvSpPr>
              <a:spLocks noChangeAspect="1"/>
            </p:cNvSpPr>
            <p:nvPr/>
          </p:nvSpPr>
          <p:spPr>
            <a:xfrm>
              <a:off x="5498359" y="2370162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sp>
          <p:nvSpPr>
            <p:cNvPr id="263" name="Oval 262"/>
            <p:cNvSpPr>
              <a:spLocks noChangeAspect="1"/>
            </p:cNvSpPr>
            <p:nvPr/>
          </p:nvSpPr>
          <p:spPr>
            <a:xfrm>
              <a:off x="5100783" y="2493446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64" name="Straight Connector 263"/>
            <p:cNvCxnSpPr>
              <a:stCxn id="274" idx="4"/>
              <a:endCxn id="241" idx="0"/>
            </p:cNvCxnSpPr>
            <p:nvPr/>
          </p:nvCxnSpPr>
          <p:spPr>
            <a:xfrm flipH="1">
              <a:off x="5792101" y="1629598"/>
              <a:ext cx="477679" cy="96596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>
              <a:stCxn id="274" idx="4"/>
              <a:endCxn id="242" idx="0"/>
            </p:cNvCxnSpPr>
            <p:nvPr/>
          </p:nvCxnSpPr>
          <p:spPr>
            <a:xfrm>
              <a:off x="6269780" y="1629598"/>
              <a:ext cx="317473" cy="71941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>
              <a:stCxn id="257" idx="7"/>
              <a:endCxn id="274" idx="4"/>
            </p:cNvCxnSpPr>
            <p:nvPr/>
          </p:nvCxnSpPr>
          <p:spPr>
            <a:xfrm flipV="1">
              <a:off x="5421477" y="1629598"/>
              <a:ext cx="848303" cy="53748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>
              <a:stCxn id="274" idx="4"/>
              <a:endCxn id="260" idx="0"/>
            </p:cNvCxnSpPr>
            <p:nvPr/>
          </p:nvCxnSpPr>
          <p:spPr>
            <a:xfrm>
              <a:off x="6269780" y="1629598"/>
              <a:ext cx="103841" cy="493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>
              <a:stCxn id="254" idx="0"/>
              <a:endCxn id="272" idx="4"/>
            </p:cNvCxnSpPr>
            <p:nvPr/>
          </p:nvCxnSpPr>
          <p:spPr>
            <a:xfrm flipH="1" flipV="1">
              <a:off x="5394522" y="1219340"/>
              <a:ext cx="154255" cy="57671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>
              <a:stCxn id="250" idx="7"/>
              <a:endCxn id="272" idx="4"/>
            </p:cNvCxnSpPr>
            <p:nvPr/>
          </p:nvCxnSpPr>
          <p:spPr>
            <a:xfrm flipV="1">
              <a:off x="4994210" y="1219340"/>
              <a:ext cx="400312" cy="49692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>
              <a:stCxn id="259" idx="0"/>
              <a:endCxn id="272" idx="4"/>
            </p:cNvCxnSpPr>
            <p:nvPr/>
          </p:nvCxnSpPr>
          <p:spPr>
            <a:xfrm flipV="1">
              <a:off x="4967257" y="1219340"/>
              <a:ext cx="427265" cy="104869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>
              <a:stCxn id="248" idx="1"/>
              <a:endCxn id="272" idx="4"/>
            </p:cNvCxnSpPr>
            <p:nvPr/>
          </p:nvCxnSpPr>
          <p:spPr>
            <a:xfrm flipH="1" flipV="1">
              <a:off x="5394522" y="1219340"/>
              <a:ext cx="281555" cy="250357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Oval 271"/>
            <p:cNvSpPr>
              <a:spLocks noChangeAspect="1"/>
            </p:cNvSpPr>
            <p:nvPr/>
          </p:nvSpPr>
          <p:spPr>
            <a:xfrm>
              <a:off x="5314416" y="1066800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cxnSp>
          <p:nvCxnSpPr>
            <p:cNvPr id="273" name="Straight Connector 272"/>
            <p:cNvCxnSpPr/>
            <p:nvPr/>
          </p:nvCxnSpPr>
          <p:spPr>
            <a:xfrm flipH="1" flipV="1">
              <a:off x="5466848" y="1150830"/>
              <a:ext cx="768105" cy="38143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4" name="Oval 273"/>
            <p:cNvSpPr>
              <a:spLocks noChangeAspect="1"/>
            </p:cNvSpPr>
            <p:nvPr/>
          </p:nvSpPr>
          <p:spPr>
            <a:xfrm>
              <a:off x="6189674" y="1477058"/>
              <a:ext cx="160211" cy="152540"/>
            </a:xfrm>
            <a:prstGeom prst="ellipse">
              <a:avLst/>
            </a:prstGeom>
            <a:gradFill>
              <a:gsLst>
                <a:gs pos="0">
                  <a:srgbClr val="3F80CD"/>
                </a:gs>
                <a:gs pos="100000">
                  <a:srgbClr val="9BC1FF"/>
                </a:gs>
              </a:gsLst>
            </a:gradFill>
            <a:ln w="0">
              <a:solidFill>
                <a:srgbClr val="4A7EB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</p:grpSp>
      <p:sp>
        <p:nvSpPr>
          <p:cNvPr id="275" name="Right Arrow 274"/>
          <p:cNvSpPr/>
          <p:nvPr/>
        </p:nvSpPr>
        <p:spPr>
          <a:xfrm>
            <a:off x="3757092" y="1603950"/>
            <a:ext cx="456947" cy="323536"/>
          </a:xfrm>
          <a:prstGeom prst="rightArrow">
            <a:avLst/>
          </a:prstGeom>
          <a:gradFill>
            <a:gsLst>
              <a:gs pos="0">
                <a:srgbClr val="008000"/>
              </a:gs>
              <a:gs pos="100000">
                <a:srgbClr val="92E874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/>
          </a:p>
        </p:txBody>
      </p:sp>
      <p:sp>
        <p:nvSpPr>
          <p:cNvPr id="77" name="Title 7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Large-Margin Re-ranking</a:t>
            </a:r>
            <a:endParaRPr lang="en-US" dirty="0"/>
          </a:p>
        </p:txBody>
      </p:sp>
      <p:grpSp>
        <p:nvGrpSpPr>
          <p:cNvPr id="6" name="Group 213"/>
          <p:cNvGrpSpPr>
            <a:grpSpLocks/>
          </p:cNvGrpSpPr>
          <p:nvPr/>
        </p:nvGrpSpPr>
        <p:grpSpPr>
          <a:xfrm>
            <a:off x="2260600" y="5514340"/>
            <a:ext cx="493776" cy="365760"/>
            <a:chOff x="166343" y="662259"/>
            <a:chExt cx="1819656" cy="1371600"/>
          </a:xfrm>
        </p:grpSpPr>
        <p:sp>
          <p:nvSpPr>
            <p:cNvPr id="70" name="Frame 69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1" name="Picture 70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67" name="Picture 66" descr="latex-image-1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3400" y="5499100"/>
            <a:ext cx="1778000" cy="444500"/>
          </a:xfrm>
          <a:prstGeom prst="rect">
            <a:avLst/>
          </a:prstGeom>
        </p:spPr>
      </p:pic>
      <p:grpSp>
        <p:nvGrpSpPr>
          <p:cNvPr id="7" name="Group 61"/>
          <p:cNvGrpSpPr>
            <a:grpSpLocks noChangeAspect="1"/>
          </p:cNvGrpSpPr>
          <p:nvPr/>
        </p:nvGrpSpPr>
        <p:grpSpPr>
          <a:xfrm>
            <a:off x="2946400" y="5514340"/>
            <a:ext cx="489896" cy="365760"/>
            <a:chOff x="6248400" y="2597150"/>
            <a:chExt cx="1403350" cy="1047750"/>
          </a:xfrm>
        </p:grpSpPr>
        <p:sp>
          <p:nvSpPr>
            <p:cNvPr id="63" name="Frame 62"/>
            <p:cNvSpPr>
              <a:spLocks/>
            </p:cNvSpPr>
            <p:nvPr/>
          </p:nvSpPr>
          <p:spPr>
            <a:xfrm>
              <a:off x="6248400" y="2597150"/>
              <a:ext cx="1403350" cy="1047750"/>
            </a:xfrm>
            <a:prstGeom prst="frame">
              <a:avLst>
                <a:gd name="adj1" fmla="val 16760"/>
              </a:avLst>
            </a:prstGeom>
            <a:solidFill>
              <a:srgbClr val="FF0000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64" name="Picture 63" descr="fig1_sol15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8715" y="2667000"/>
              <a:ext cx="1274905" cy="914400"/>
            </a:xfrm>
            <a:prstGeom prst="rect">
              <a:avLst/>
            </a:prstGeom>
          </p:spPr>
        </p:pic>
      </p:grpSp>
      <p:pic>
        <p:nvPicPr>
          <p:cNvPr id="69" name="Picture 68" descr="latex-image-1.pd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7300" y="5562600"/>
            <a:ext cx="495300" cy="317500"/>
          </a:xfrm>
          <a:prstGeom prst="rect">
            <a:avLst/>
          </a:prstGeom>
        </p:spPr>
      </p:pic>
      <p:pic>
        <p:nvPicPr>
          <p:cNvPr id="72" name="Picture 71" descr="latex-image-1.pd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3800" y="5486400"/>
            <a:ext cx="2641601" cy="444500"/>
          </a:xfrm>
          <a:prstGeom prst="rect">
            <a:avLst/>
          </a:prstGeom>
        </p:spPr>
      </p:pic>
      <p:grpSp>
        <p:nvGrpSpPr>
          <p:cNvPr id="8" name="Group 213"/>
          <p:cNvGrpSpPr>
            <a:grpSpLocks/>
          </p:cNvGrpSpPr>
          <p:nvPr/>
        </p:nvGrpSpPr>
        <p:grpSpPr>
          <a:xfrm>
            <a:off x="5029200" y="5500858"/>
            <a:ext cx="493776" cy="365760"/>
            <a:chOff x="166343" y="662259"/>
            <a:chExt cx="1819656" cy="1371600"/>
          </a:xfrm>
        </p:grpSpPr>
        <p:sp>
          <p:nvSpPr>
            <p:cNvPr id="74" name="Frame 73"/>
            <p:cNvSpPr>
              <a:spLocks/>
            </p:cNvSpPr>
            <p:nvPr/>
          </p:nvSpPr>
          <p:spPr>
            <a:xfrm>
              <a:off x="166343" y="662259"/>
              <a:ext cx="1819656" cy="1371600"/>
            </a:xfrm>
            <a:prstGeom prst="frame">
              <a:avLst>
                <a:gd name="adj1" fmla="val 75000"/>
              </a:avLst>
            </a:prstGeom>
            <a:solidFill>
              <a:schemeClr val="tx1"/>
            </a:solidFill>
            <a:ln w="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75" name="Picture 74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68" y="683107"/>
              <a:ext cx="1773206" cy="1329905"/>
            </a:xfrm>
            <a:prstGeom prst="rect">
              <a:avLst/>
            </a:prstGeom>
          </p:spPr>
        </p:pic>
      </p:grp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3700" y="5359400"/>
            <a:ext cx="1562100" cy="736600"/>
          </a:xfrm>
          <a:prstGeom prst="rect">
            <a:avLst/>
          </a:prstGeom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" y="4381500"/>
            <a:ext cx="3124200" cy="723900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2651422" y="6553200"/>
            <a:ext cx="393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[</a:t>
            </a:r>
            <a:r>
              <a:rPr lang="en-US" sz="1400" dirty="0" err="1" smtClean="0"/>
              <a:t>Yadollahpour</a:t>
            </a:r>
            <a:r>
              <a:rPr lang="en-US" sz="1400" dirty="0" smtClean="0"/>
              <a:t>, Batra, </a:t>
            </a:r>
            <a:r>
              <a:rPr lang="en-US" sz="1400" dirty="0" err="1" smtClean="0"/>
              <a:t>Shakhnarovich</a:t>
            </a:r>
            <a:r>
              <a:rPr lang="en-US" sz="1400" dirty="0" smtClean="0"/>
              <a:t>, CVPR13]</a:t>
            </a:r>
          </a:p>
        </p:txBody>
      </p:sp>
    </p:spTree>
    <p:extLst>
      <p:ext uri="{BB962C8B-B14F-4D97-AF65-F5344CB8AC3E}">
        <p14:creationId xmlns:p14="http://schemas.microsoft.com/office/powerpoint/2010/main" val="165931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PASCAL VOC Semantic Segmentation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36967" y="3059627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PACAL 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3177" y="6096000"/>
            <a:ext cx="209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Image</a:t>
            </a:r>
            <a:endParaRPr lang="en-US" sz="1800" dirty="0"/>
          </a:p>
        </p:txBody>
      </p:sp>
      <p:graphicFrame>
        <p:nvGraphicFramePr>
          <p:cNvPr id="19" name="Chart 18"/>
          <p:cNvGraphicFramePr>
            <a:graphicFrameLocks/>
          </p:cNvGraphicFramePr>
          <p:nvPr/>
        </p:nvGraphicFramePr>
        <p:xfrm>
          <a:off x="1066800" y="1371600"/>
          <a:ext cx="71628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0" name="Group 23"/>
          <p:cNvGrpSpPr/>
          <p:nvPr/>
        </p:nvGrpSpPr>
        <p:grpSpPr>
          <a:xfrm>
            <a:off x="1752600" y="5102423"/>
            <a:ext cx="7239000" cy="688777"/>
            <a:chOff x="1752600" y="4337446"/>
            <a:chExt cx="7239000" cy="688777"/>
          </a:xfrm>
        </p:grpSpPr>
        <p:cxnSp>
          <p:nvCxnSpPr>
            <p:cNvPr id="31" name="Straight Connector 30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8305800" y="4337446"/>
              <a:ext cx="5704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MAP</a:t>
              </a:r>
              <a:endParaRPr lang="en-US" sz="14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324350" y="4533780"/>
              <a:ext cx="166725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Carriera</a:t>
              </a:r>
              <a:r>
                <a:rPr lang="en-US" sz="1300" dirty="0" smtClean="0"/>
                <a:t> ECCV12]</a:t>
              </a:r>
              <a:br>
                <a:rPr lang="en-US" sz="1300" dirty="0" smtClean="0"/>
              </a:br>
              <a:r>
                <a:rPr lang="en-US" sz="1300" dirty="0" smtClean="0"/>
                <a:t>Previous state of art</a:t>
              </a:r>
              <a:endParaRPr lang="en-US" sz="1300" dirty="0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5715000" y="2514600"/>
            <a:ext cx="19050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15%-gain possible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Features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7725275" y="1676400"/>
            <a:ext cx="12303" cy="372136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086264" y="4800600"/>
            <a:ext cx="16099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MBR [CVPR14]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5867400" y="1490246"/>
            <a:ext cx="1860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DivMBest</a:t>
            </a:r>
            <a:r>
              <a:rPr lang="en-US" sz="1600" dirty="0" smtClean="0"/>
              <a:t> (Oracle)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5562600" y="4267200"/>
            <a:ext cx="2157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Re-ranking [CVPR13]</a:t>
            </a:r>
            <a:endParaRPr lang="en-US" sz="1600" dirty="0"/>
          </a:p>
        </p:txBody>
      </p:sp>
      <p:sp>
        <p:nvSpPr>
          <p:cNvPr id="43" name="TextBox 42"/>
          <p:cNvSpPr txBox="1"/>
          <p:nvPr/>
        </p:nvSpPr>
        <p:spPr>
          <a:xfrm>
            <a:off x="5715000" y="3733800"/>
            <a:ext cx="20321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+Deep Features </a:t>
            </a:r>
            <a:br>
              <a:rPr lang="en-US" sz="1600" dirty="0" smtClean="0"/>
            </a:br>
            <a:r>
              <a:rPr lang="en-US" sz="1600" dirty="0" smtClean="0"/>
              <a:t>[CVPR14 workshop]</a:t>
            </a:r>
            <a:endParaRPr lang="en-US" sz="1600" dirty="0"/>
          </a:p>
        </p:txBody>
      </p:sp>
      <p:sp>
        <p:nvSpPr>
          <p:cNvPr id="44" name="TextBox 43"/>
          <p:cNvSpPr txBox="1"/>
          <p:nvPr/>
        </p:nvSpPr>
        <p:spPr>
          <a:xfrm>
            <a:off x="4930309" y="3395246"/>
            <a:ext cx="287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Deep </a:t>
            </a:r>
            <a:r>
              <a:rPr lang="en-US" sz="1600" dirty="0" err="1" smtClean="0"/>
              <a:t>SegNet</a:t>
            </a:r>
            <a:r>
              <a:rPr lang="en-US" sz="1600" dirty="0" smtClean="0"/>
              <a:t> [Under Review]</a:t>
            </a:r>
            <a:endParaRPr lang="en-US" sz="1600" dirty="0"/>
          </a:p>
        </p:txBody>
      </p:sp>
      <p:grpSp>
        <p:nvGrpSpPr>
          <p:cNvPr id="21" name="Group 23"/>
          <p:cNvGrpSpPr/>
          <p:nvPr/>
        </p:nvGrpSpPr>
        <p:grpSpPr>
          <a:xfrm>
            <a:off x="1752600" y="3657600"/>
            <a:ext cx="7239000" cy="292388"/>
            <a:chOff x="1752600" y="4337446"/>
            <a:chExt cx="7239000" cy="292388"/>
          </a:xfrm>
        </p:grpSpPr>
        <p:cxnSp>
          <p:nvCxnSpPr>
            <p:cNvPr id="22" name="Straight Connector 21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TextBox 23"/>
            <p:cNvSpPr txBox="1"/>
            <p:nvPr/>
          </p:nvSpPr>
          <p:spPr>
            <a:xfrm>
              <a:off x="7287312" y="4337446"/>
              <a:ext cx="170428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Hariharan</a:t>
              </a:r>
              <a:r>
                <a:rPr lang="en-US" sz="1300" dirty="0" smtClean="0"/>
                <a:t> ECCV14]</a:t>
              </a:r>
              <a:endParaRPr 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7891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 uiExpand="1">
        <p:bldSub>
          <a:bldChart bld="series"/>
        </p:bldSub>
      </p:bldGraphic>
      <p:bldP spid="34" grpId="0" animBg="1"/>
      <p:bldP spid="34" grpId="1" animBg="1"/>
      <p:bldP spid="40" grpId="0"/>
      <p:bldP spid="41" grpId="0"/>
      <p:bldP spid="42" grpId="0"/>
      <p:bldP spid="43" grpId="0"/>
      <p:bldP spid="4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My history with PASCAL Leaderboard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36967" y="3059627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PACAL 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3177" y="6096000"/>
            <a:ext cx="209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Image</a:t>
            </a:r>
            <a:endParaRPr lang="en-US" sz="1800" dirty="0"/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3932606"/>
              </p:ext>
            </p:extLst>
          </p:nvPr>
        </p:nvGraphicFramePr>
        <p:xfrm>
          <a:off x="1066800" y="1219200"/>
          <a:ext cx="7086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6" name="Group 23"/>
          <p:cNvGrpSpPr/>
          <p:nvPr/>
        </p:nvGrpSpPr>
        <p:grpSpPr>
          <a:xfrm>
            <a:off x="1676400" y="5334000"/>
            <a:ext cx="7239000" cy="688777"/>
            <a:chOff x="1752600" y="4337446"/>
            <a:chExt cx="7239000" cy="688777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8329031" y="4337446"/>
              <a:ext cx="524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ALE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18984" y="4533780"/>
              <a:ext cx="14726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Ladicky</a:t>
              </a:r>
              <a:r>
                <a:rPr lang="en-US" sz="1300" dirty="0" smtClean="0"/>
                <a:t> ICCV09]</a:t>
              </a:r>
              <a:br>
                <a:rPr lang="en-US" sz="1300" dirty="0" smtClean="0"/>
              </a:br>
              <a:r>
                <a:rPr lang="en-US" sz="1300" dirty="0" smtClean="0"/>
                <a:t> VOC10</a:t>
              </a:r>
              <a:endParaRPr lang="en-US" sz="1300" dirty="0"/>
            </a:p>
          </p:txBody>
        </p:sp>
      </p:grpSp>
      <p:cxnSp>
        <p:nvCxnSpPr>
          <p:cNvPr id="57" name="Straight Arrow Connector 56"/>
          <p:cNvCxnSpPr/>
          <p:nvPr/>
        </p:nvCxnSpPr>
        <p:spPr bwMode="auto">
          <a:xfrm flipH="1">
            <a:off x="8141098" y="3962400"/>
            <a:ext cx="12302" cy="1600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3962924" y="4004846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</a:t>
            </a:r>
            <a:r>
              <a:rPr lang="en-US" sz="1600" dirty="0" err="1" smtClean="0"/>
              <a:t>DivMBest</a:t>
            </a:r>
            <a:r>
              <a:rPr lang="en-US" sz="1600" dirty="0" smtClean="0"/>
              <a:t> (Oracle)</a:t>
            </a:r>
            <a:endParaRPr lang="en-US" sz="1600" dirty="0"/>
          </a:p>
        </p:txBody>
      </p:sp>
      <p:sp>
        <p:nvSpPr>
          <p:cNvPr id="60" name="TextBox 59"/>
          <p:cNvSpPr txBox="1"/>
          <p:nvPr/>
        </p:nvSpPr>
        <p:spPr>
          <a:xfrm>
            <a:off x="3810523" y="4843046"/>
            <a:ext cx="2613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ALE-Re-ranking [CVPR13]</a:t>
            </a:r>
            <a:endParaRPr lang="en-US" sz="1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046311" y="1066800"/>
            <a:ext cx="3278289" cy="1828799"/>
            <a:chOff x="2436711" y="533514"/>
            <a:chExt cx="4954689" cy="3198798"/>
          </a:xfrm>
        </p:grpSpPr>
        <p:pic>
          <p:nvPicPr>
            <p:cNvPr id="55" name="Picture 103" descr="hierarchy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46"/>
            <a:stretch/>
          </p:blipFill>
          <p:spPr bwMode="auto">
            <a:xfrm>
              <a:off x="2436711" y="1519993"/>
              <a:ext cx="4954689" cy="22123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Screen Shot 2015-03-22 at 11.19.47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399" y="533514"/>
              <a:ext cx="4953001" cy="939800"/>
            </a:xfrm>
            <a:prstGeom prst="rect">
              <a:avLst/>
            </a:prstGeom>
          </p:spPr>
        </p:pic>
      </p:grpSp>
      <p:sp>
        <p:nvSpPr>
          <p:cNvPr id="58" name="TextBox 57"/>
          <p:cNvSpPr txBox="1"/>
          <p:nvPr/>
        </p:nvSpPr>
        <p:spPr>
          <a:xfrm>
            <a:off x="6019800" y="2932093"/>
            <a:ext cx="19050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20%-gain possible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Features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6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Sub>
          <a:bldChart bld="series"/>
        </p:bldSub>
      </p:bldGraphic>
      <p:bldP spid="59" grpId="0"/>
      <p:bldP spid="60" grpId="0"/>
      <p:bldP spid="58" grpId="0" animBg="1"/>
      <p:bldP spid="58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My history with PASCAL Leaderboard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36967" y="3059627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PACAL 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3177" y="6096000"/>
            <a:ext cx="209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Image</a:t>
            </a:r>
            <a:endParaRPr lang="en-US" sz="1800" dirty="0"/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990071"/>
              </p:ext>
            </p:extLst>
          </p:nvPr>
        </p:nvGraphicFramePr>
        <p:xfrm>
          <a:off x="1066800" y="1219200"/>
          <a:ext cx="7086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6" name="Group 23"/>
          <p:cNvGrpSpPr/>
          <p:nvPr/>
        </p:nvGrpSpPr>
        <p:grpSpPr>
          <a:xfrm>
            <a:off x="1676400" y="5334000"/>
            <a:ext cx="7239000" cy="688777"/>
            <a:chOff x="1752600" y="4337446"/>
            <a:chExt cx="7239000" cy="688777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8329031" y="4337446"/>
              <a:ext cx="524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ALE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18984" y="4533780"/>
              <a:ext cx="14726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Ladicky</a:t>
              </a:r>
              <a:r>
                <a:rPr lang="en-US" sz="1300" dirty="0" smtClean="0"/>
                <a:t> ICCV09]</a:t>
              </a:r>
              <a:br>
                <a:rPr lang="en-US" sz="1300" dirty="0" smtClean="0"/>
              </a:br>
              <a:r>
                <a:rPr lang="en-US" sz="1300" dirty="0" smtClean="0"/>
                <a:t>VOC10</a:t>
              </a:r>
              <a:endParaRPr lang="en-US" sz="1300" dirty="0"/>
            </a:p>
          </p:txBody>
        </p:sp>
      </p:grpSp>
      <p:grpSp>
        <p:nvGrpSpPr>
          <p:cNvPr id="36" name="Group 23"/>
          <p:cNvGrpSpPr/>
          <p:nvPr/>
        </p:nvGrpSpPr>
        <p:grpSpPr>
          <a:xfrm>
            <a:off x="1752600" y="3654623"/>
            <a:ext cx="7239000" cy="688777"/>
            <a:chOff x="1752600" y="4337446"/>
            <a:chExt cx="7239000" cy="688777"/>
          </a:xfrm>
        </p:grpSpPr>
        <p:cxnSp>
          <p:nvCxnSpPr>
            <p:cNvPr id="37" name="Straight Connector 3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8320703" y="4337446"/>
              <a:ext cx="5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O2P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62797" y="4533780"/>
              <a:ext cx="162880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Carriera</a:t>
              </a:r>
              <a:r>
                <a:rPr lang="en-US" sz="1300" dirty="0" smtClean="0"/>
                <a:t> ECCV12]</a:t>
              </a:r>
              <a:br>
                <a:rPr lang="en-US" sz="1300" dirty="0" smtClean="0"/>
              </a:br>
              <a:r>
                <a:rPr lang="en-US" sz="1300" dirty="0" smtClean="0"/>
                <a:t>Winner of VOC12</a:t>
              </a:r>
              <a:endParaRPr lang="en-US" sz="1300" dirty="0"/>
            </a:p>
          </p:txBody>
        </p:sp>
      </p:grpSp>
      <p:cxnSp>
        <p:nvCxnSpPr>
          <p:cNvPr id="33" name="Straight Arrow Connector 32"/>
          <p:cNvCxnSpPr/>
          <p:nvPr/>
        </p:nvCxnSpPr>
        <p:spPr bwMode="auto">
          <a:xfrm flipH="1">
            <a:off x="8141098" y="2514600"/>
            <a:ext cx="12302" cy="133510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019800" y="1560493"/>
            <a:ext cx="1905000" cy="95410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1</a:t>
            </a:r>
            <a:r>
              <a:rPr lang="en-US" sz="1600" dirty="0">
                <a:solidFill>
                  <a:srgbClr val="000000"/>
                </a:solidFill>
              </a:rPr>
              <a:t>5</a:t>
            </a:r>
            <a:r>
              <a:rPr lang="en-US" sz="1600" dirty="0" smtClean="0">
                <a:solidFill>
                  <a:srgbClr val="000000"/>
                </a:solidFill>
              </a:rPr>
              <a:t>%-gain possible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Same Features</a:t>
            </a:r>
            <a:br>
              <a:rPr lang="en-US" sz="1600" dirty="0" smtClean="0">
                <a:solidFill>
                  <a:srgbClr val="000000"/>
                </a:solidFill>
              </a:rPr>
            </a:br>
            <a:r>
              <a:rPr lang="en-US" sz="1600" dirty="0" smtClean="0">
                <a:solidFill>
                  <a:srgbClr val="000000"/>
                </a:solidFill>
              </a:rPr>
              <a:t>Same Model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962924" y="4004846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</a:t>
            </a:r>
            <a:r>
              <a:rPr lang="en-US" sz="1600" dirty="0" err="1" smtClean="0"/>
              <a:t>DivMBest</a:t>
            </a:r>
            <a:r>
              <a:rPr lang="en-US" sz="1600" dirty="0" smtClean="0"/>
              <a:t> (Oracle)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3810523" y="4843046"/>
            <a:ext cx="2613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ALE-Re-ranking [CVPR13]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4103954" y="2480846"/>
            <a:ext cx="2339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O2P-DivMBest (Oracle)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2996416" y="3048000"/>
            <a:ext cx="4546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O2P-Re-ranking [CVPR13 + CVPR14workshop]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00200" y="3962400"/>
            <a:ext cx="5867400" cy="175260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467600" y="4343400"/>
            <a:ext cx="1600200" cy="175260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63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5" grpId="0">
        <p:bldSub>
          <a:bldChart bld="series"/>
        </p:bldSub>
      </p:bldGraphic>
      <p:bldP spid="34" grpId="0" animBg="1"/>
      <p:bldP spid="34" grpId="1" animBg="1"/>
      <p:bldP spid="41" grpId="0"/>
      <p:bldP spid="4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My history with PASCAL Leaderboard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36967" y="3059627"/>
            <a:ext cx="191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PACAL Accuracy</a:t>
            </a:r>
            <a:endParaRPr lang="en-US" sz="1800" dirty="0"/>
          </a:p>
        </p:txBody>
      </p:sp>
      <p:sp>
        <p:nvSpPr>
          <p:cNvPr id="8" name="Up Arrow 7"/>
          <p:cNvSpPr/>
          <p:nvPr/>
        </p:nvSpPr>
        <p:spPr bwMode="auto">
          <a:xfrm>
            <a:off x="533400" y="1905000"/>
            <a:ext cx="152400" cy="2438400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8621" y="1524000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Better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13177" y="6096000"/>
            <a:ext cx="209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#Solutions / Image</a:t>
            </a:r>
            <a:endParaRPr lang="en-US" sz="1800" dirty="0"/>
          </a:p>
        </p:txBody>
      </p:sp>
      <p:graphicFrame>
        <p:nvGraphicFramePr>
          <p:cNvPr id="25" name="Chart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976363"/>
              </p:ext>
            </p:extLst>
          </p:nvPr>
        </p:nvGraphicFramePr>
        <p:xfrm>
          <a:off x="1066800" y="1219200"/>
          <a:ext cx="70866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6" name="Group 23"/>
          <p:cNvGrpSpPr/>
          <p:nvPr/>
        </p:nvGrpSpPr>
        <p:grpSpPr>
          <a:xfrm>
            <a:off x="1676400" y="5334000"/>
            <a:ext cx="7239000" cy="688777"/>
            <a:chOff x="1752600" y="4337446"/>
            <a:chExt cx="7239000" cy="688777"/>
          </a:xfrm>
        </p:grpSpPr>
        <p:cxnSp>
          <p:nvCxnSpPr>
            <p:cNvPr id="27" name="Straight Connector 2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TextBox 27"/>
            <p:cNvSpPr txBox="1"/>
            <p:nvPr/>
          </p:nvSpPr>
          <p:spPr>
            <a:xfrm>
              <a:off x="8329031" y="4337446"/>
              <a:ext cx="5240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ALE</a:t>
              </a:r>
              <a:endParaRPr lang="en-US" sz="14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18984" y="4533780"/>
              <a:ext cx="147261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Ladicky</a:t>
              </a:r>
              <a:r>
                <a:rPr lang="en-US" sz="1300" dirty="0" smtClean="0"/>
                <a:t> ICCV09]</a:t>
              </a:r>
              <a:br>
                <a:rPr lang="en-US" sz="1300" dirty="0" smtClean="0"/>
              </a:br>
              <a:r>
                <a:rPr lang="en-US" sz="1300" dirty="0" smtClean="0"/>
                <a:t>VOC10</a:t>
              </a:r>
              <a:endParaRPr lang="en-US" sz="1300" dirty="0"/>
            </a:p>
          </p:txBody>
        </p:sp>
      </p:grpSp>
      <p:grpSp>
        <p:nvGrpSpPr>
          <p:cNvPr id="36" name="Group 23"/>
          <p:cNvGrpSpPr/>
          <p:nvPr/>
        </p:nvGrpSpPr>
        <p:grpSpPr>
          <a:xfrm>
            <a:off x="1752600" y="3654623"/>
            <a:ext cx="7239000" cy="688777"/>
            <a:chOff x="1752600" y="4337446"/>
            <a:chExt cx="7239000" cy="688777"/>
          </a:xfrm>
        </p:grpSpPr>
        <p:cxnSp>
          <p:nvCxnSpPr>
            <p:cNvPr id="37" name="Straight Connector 3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8" name="TextBox 37"/>
            <p:cNvSpPr txBox="1"/>
            <p:nvPr/>
          </p:nvSpPr>
          <p:spPr>
            <a:xfrm>
              <a:off x="8320703" y="4337446"/>
              <a:ext cx="5406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O2P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62797" y="4533780"/>
              <a:ext cx="162880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Carriera</a:t>
              </a:r>
              <a:r>
                <a:rPr lang="en-US" sz="1300" dirty="0" smtClean="0"/>
                <a:t> ECCV12]</a:t>
              </a:r>
              <a:br>
                <a:rPr lang="en-US" sz="1300" dirty="0" smtClean="0"/>
              </a:br>
              <a:r>
                <a:rPr lang="en-US" sz="1300" dirty="0" smtClean="0"/>
                <a:t>Winner of VOC12</a:t>
              </a:r>
              <a:endParaRPr lang="en-US" sz="1300" dirty="0"/>
            </a:p>
          </p:txBody>
        </p:sp>
      </p:grpSp>
      <p:grpSp>
        <p:nvGrpSpPr>
          <p:cNvPr id="52" name="Group 23"/>
          <p:cNvGrpSpPr/>
          <p:nvPr/>
        </p:nvGrpSpPr>
        <p:grpSpPr>
          <a:xfrm>
            <a:off x="1752600" y="2514600"/>
            <a:ext cx="7239000" cy="292388"/>
            <a:chOff x="1752600" y="4337446"/>
            <a:chExt cx="7239000" cy="292388"/>
          </a:xfrm>
        </p:grpSpPr>
        <p:cxnSp>
          <p:nvCxnSpPr>
            <p:cNvPr id="53" name="Straight Connector 52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4" name="TextBox 53"/>
            <p:cNvSpPr txBox="1"/>
            <p:nvPr/>
          </p:nvSpPr>
          <p:spPr>
            <a:xfrm>
              <a:off x="6898371" y="4337446"/>
              <a:ext cx="209322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Hypercolumns</a:t>
              </a:r>
              <a:r>
                <a:rPr lang="en-US" sz="1300" dirty="0" smtClean="0"/>
                <a:t>” CVPR15]</a:t>
              </a:r>
              <a:endParaRPr lang="en-US" sz="13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962924" y="4004846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</a:t>
            </a:r>
            <a:r>
              <a:rPr lang="en-US" sz="1600" dirty="0" err="1" smtClean="0"/>
              <a:t>DivMBest</a:t>
            </a:r>
            <a:r>
              <a:rPr lang="en-US" sz="1600" dirty="0" smtClean="0"/>
              <a:t> (Oracle)</a:t>
            </a:r>
            <a:endParaRPr lang="en-US" sz="1600" dirty="0"/>
          </a:p>
        </p:txBody>
      </p:sp>
      <p:sp>
        <p:nvSpPr>
          <p:cNvPr id="40" name="TextBox 39"/>
          <p:cNvSpPr txBox="1"/>
          <p:nvPr/>
        </p:nvSpPr>
        <p:spPr>
          <a:xfrm>
            <a:off x="3810523" y="4843046"/>
            <a:ext cx="2613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ALE-Re-ranking [CVPR13]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4103954" y="2480846"/>
            <a:ext cx="2339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O2P-DivMBest (Oracle)</a:t>
            </a:r>
            <a:endParaRPr lang="en-US" sz="1600" dirty="0"/>
          </a:p>
        </p:txBody>
      </p:sp>
      <p:sp>
        <p:nvSpPr>
          <p:cNvPr id="42" name="TextBox 41"/>
          <p:cNvSpPr txBox="1"/>
          <p:nvPr/>
        </p:nvSpPr>
        <p:spPr>
          <a:xfrm>
            <a:off x="2996416" y="3048000"/>
            <a:ext cx="4546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O2P-Re-ranking [CVPR13 + CVPR14workshop]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600200" y="3962400"/>
            <a:ext cx="5867400" cy="175260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467600" y="4343400"/>
            <a:ext cx="1600200" cy="1752600"/>
          </a:xfrm>
          <a:prstGeom prst="rect">
            <a:avLst/>
          </a:prstGeom>
          <a:solidFill>
            <a:schemeClr val="bg1">
              <a:alpha val="56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32" name="Group 23"/>
          <p:cNvGrpSpPr/>
          <p:nvPr/>
        </p:nvGrpSpPr>
        <p:grpSpPr>
          <a:xfrm>
            <a:off x="1752600" y="2024452"/>
            <a:ext cx="7239000" cy="292388"/>
            <a:chOff x="1752600" y="4337446"/>
            <a:chExt cx="7239000" cy="292388"/>
          </a:xfrm>
        </p:grpSpPr>
        <p:cxnSp>
          <p:nvCxnSpPr>
            <p:cNvPr id="44" name="Straight Connector 43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/>
            <p:cNvSpPr txBox="1"/>
            <p:nvPr/>
          </p:nvSpPr>
          <p:spPr>
            <a:xfrm>
              <a:off x="6935572" y="4337446"/>
              <a:ext cx="2056028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[TTIC-</a:t>
              </a:r>
              <a:r>
                <a:rPr lang="en-US" sz="1300" dirty="0" err="1" smtClean="0"/>
                <a:t>Zoomout</a:t>
              </a:r>
              <a:r>
                <a:rPr lang="en-US" sz="1300" dirty="0" smtClean="0"/>
                <a:t> CVPR15]</a:t>
              </a:r>
              <a:endParaRPr lang="en-US" sz="1300" dirty="0"/>
            </a:p>
          </p:txBody>
        </p:sp>
      </p:grpSp>
      <p:grpSp>
        <p:nvGrpSpPr>
          <p:cNvPr id="46" name="Group 23"/>
          <p:cNvGrpSpPr/>
          <p:nvPr/>
        </p:nvGrpSpPr>
        <p:grpSpPr>
          <a:xfrm>
            <a:off x="1752600" y="1828800"/>
            <a:ext cx="7239000" cy="292388"/>
            <a:chOff x="1752600" y="4337446"/>
            <a:chExt cx="7239000" cy="292388"/>
          </a:xfrm>
        </p:grpSpPr>
        <p:cxnSp>
          <p:nvCxnSpPr>
            <p:cNvPr id="47" name="Straight Connector 46"/>
            <p:cNvCxnSpPr/>
            <p:nvPr/>
          </p:nvCxnSpPr>
          <p:spPr bwMode="auto">
            <a:xfrm>
              <a:off x="1752600" y="4603105"/>
              <a:ext cx="6501384" cy="1588"/>
            </a:xfrm>
            <a:prstGeom prst="line">
              <a:avLst/>
            </a:prstGeom>
            <a:solidFill>
              <a:schemeClr val="accent1"/>
            </a:solidFill>
            <a:ln w="47625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TextBox 47"/>
            <p:cNvSpPr txBox="1"/>
            <p:nvPr/>
          </p:nvSpPr>
          <p:spPr>
            <a:xfrm>
              <a:off x="7027883" y="4337446"/>
              <a:ext cx="196371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300" dirty="0" smtClean="0"/>
                <a:t>[</a:t>
              </a:r>
              <a:r>
                <a:rPr lang="en-US" sz="1300" dirty="0" err="1" smtClean="0"/>
                <a:t>DeepLab</a:t>
              </a:r>
              <a:r>
                <a:rPr lang="en-US" sz="1300" dirty="0" smtClean="0"/>
                <a:t>-CRF ICLR15]</a:t>
              </a:r>
              <a:endParaRPr lang="en-US" sz="13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0373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Nothing: User-in-the-loop </a:t>
            </a:r>
            <a:r>
              <a:rPr lang="en-US" sz="1400" dirty="0"/>
              <a:t>[ECCV12]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None</a:t>
            </a:r>
          </a:p>
          <a:p>
            <a:endParaRPr lang="en-US" dirty="0"/>
          </a:p>
          <a:p>
            <a:r>
              <a:rPr lang="en-US" dirty="0"/>
              <a:t>Tracking </a:t>
            </a:r>
            <a:r>
              <a:rPr lang="en-US" sz="1400" dirty="0">
                <a:solidFill>
                  <a:prstClr val="black"/>
                </a:solidFill>
              </a:rPr>
              <a:t>[ECCV12]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Time</a:t>
            </a:r>
          </a:p>
          <a:p>
            <a:endParaRPr lang="en-US" dirty="0"/>
          </a:p>
          <a:p>
            <a:r>
              <a:rPr lang="en-US" dirty="0"/>
              <a:t>(Approximate) Min Bayes Risk </a:t>
            </a:r>
            <a:r>
              <a:rPr lang="en-US" sz="1400" dirty="0">
                <a:solidFill>
                  <a:prstClr val="black"/>
                </a:solidFill>
              </a:rPr>
              <a:t>[CVPR14]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Loss function</a:t>
            </a:r>
          </a:p>
          <a:p>
            <a:endParaRPr lang="en-US" dirty="0"/>
          </a:p>
          <a:p>
            <a:r>
              <a:rPr lang="en-US" dirty="0"/>
              <a:t>Re-ranking </a:t>
            </a:r>
            <a:r>
              <a:rPr lang="en-US" sz="1400" dirty="0">
                <a:solidFill>
                  <a:prstClr val="black"/>
                </a:solidFill>
              </a:rPr>
              <a:t>[CVPR13]</a:t>
            </a:r>
            <a:endParaRPr lang="en-US" dirty="0"/>
          </a:p>
          <a:p>
            <a:pPr lvl="1"/>
            <a:r>
              <a:rPr lang="en-US" dirty="0">
                <a:solidFill>
                  <a:srgbClr val="FF0000"/>
                </a:solidFill>
              </a:rPr>
              <a:t>Additional Information: higher-order constraints</a:t>
            </a:r>
          </a:p>
          <a:p>
            <a:endParaRPr lang="en-US" dirty="0"/>
          </a:p>
          <a:p>
            <a:r>
              <a:rPr lang="en-US" dirty="0"/>
              <a:t>Holistic Scene Understanding </a:t>
            </a:r>
            <a:r>
              <a:rPr lang="en-US" sz="1400" dirty="0">
                <a:solidFill>
                  <a:prstClr val="black"/>
                </a:solidFill>
              </a:rPr>
              <a:t>[Under Review]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533400" y="4495800"/>
            <a:ext cx="8153400" cy="914400"/>
          </a:xfrm>
          <a:prstGeom prst="roundRect">
            <a:avLst/>
          </a:prstGeom>
          <a:noFill/>
          <a:ln w="63500"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5483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534E-6 -4.11397E-6 L -0.00069 0.1343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  <p:sp>
        <p:nvSpPr>
          <p:cNvPr id="131" name="Frame 130"/>
          <p:cNvSpPr>
            <a:spLocks/>
          </p:cNvSpPr>
          <p:nvPr/>
        </p:nvSpPr>
        <p:spPr>
          <a:xfrm>
            <a:off x="5263525" y="4441246"/>
            <a:ext cx="1413947" cy="1023257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2" name="Frame 131"/>
          <p:cNvSpPr>
            <a:spLocks/>
          </p:cNvSpPr>
          <p:nvPr/>
        </p:nvSpPr>
        <p:spPr>
          <a:xfrm>
            <a:off x="3367923" y="5816000"/>
            <a:ext cx="1371958" cy="1042000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3" name="Picture 132" descr="7164545255_29ae1f6d50_o_crop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633" y="0"/>
            <a:ext cx="3053967" cy="2365200"/>
          </a:xfrm>
          <a:prstGeom prst="rect">
            <a:avLst/>
          </a:prstGeom>
        </p:spPr>
      </p:pic>
      <p:grpSp>
        <p:nvGrpSpPr>
          <p:cNvPr id="134" name="Group 84"/>
          <p:cNvGrpSpPr/>
          <p:nvPr/>
        </p:nvGrpSpPr>
        <p:grpSpPr>
          <a:xfrm>
            <a:off x="2090286" y="5496531"/>
            <a:ext cx="88692" cy="518369"/>
            <a:chOff x="1383093" y="5055385"/>
            <a:chExt cx="88692" cy="518369"/>
          </a:xfrm>
        </p:grpSpPr>
        <p:sp>
          <p:nvSpPr>
            <p:cNvPr id="135" name="Rounded Rectangle 134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8" name="Group 133"/>
          <p:cNvGrpSpPr/>
          <p:nvPr/>
        </p:nvGrpSpPr>
        <p:grpSpPr>
          <a:xfrm>
            <a:off x="3967960" y="5498796"/>
            <a:ext cx="88692" cy="518369"/>
            <a:chOff x="1383093" y="5055385"/>
            <a:chExt cx="88692" cy="518369"/>
          </a:xfrm>
        </p:grpSpPr>
        <p:sp>
          <p:nvSpPr>
            <p:cNvPr id="139" name="Rounded Rectangle 138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ounded Rectangle 139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40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2" name="Group 185"/>
          <p:cNvGrpSpPr/>
          <p:nvPr/>
        </p:nvGrpSpPr>
        <p:grpSpPr>
          <a:xfrm>
            <a:off x="5867868" y="5501061"/>
            <a:ext cx="88692" cy="518369"/>
            <a:chOff x="1383093" y="5055385"/>
            <a:chExt cx="88692" cy="518369"/>
          </a:xfrm>
        </p:grpSpPr>
        <p:sp>
          <p:nvSpPr>
            <p:cNvPr id="143" name="Rounded Rectangle 142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ounded Rectangle 143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ounded Rectangle 144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6" name="Group 237"/>
          <p:cNvGrpSpPr/>
          <p:nvPr/>
        </p:nvGrpSpPr>
        <p:grpSpPr>
          <a:xfrm>
            <a:off x="7784595" y="5501061"/>
            <a:ext cx="88692" cy="518369"/>
            <a:chOff x="1383093" y="5055385"/>
            <a:chExt cx="88692" cy="518369"/>
          </a:xfrm>
        </p:grpSpPr>
        <p:sp>
          <p:nvSpPr>
            <p:cNvPr id="147" name="Rounded Rectangle 146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273"/>
          <p:cNvGrpSpPr>
            <a:grpSpLocks noChangeAspect="1"/>
          </p:cNvGrpSpPr>
          <p:nvPr/>
        </p:nvGrpSpPr>
        <p:grpSpPr>
          <a:xfrm>
            <a:off x="7190911" y="3389622"/>
            <a:ext cx="1289078" cy="914400"/>
            <a:chOff x="7397056" y="2579223"/>
            <a:chExt cx="1611348" cy="1143000"/>
          </a:xfrm>
        </p:grpSpPr>
        <p:pic>
          <p:nvPicPr>
            <p:cNvPr id="151" name="Picture 150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057" y="2579223"/>
              <a:ext cx="1611347" cy="1143000"/>
            </a:xfrm>
            <a:prstGeom prst="rect">
              <a:avLst/>
            </a:prstGeom>
          </p:spPr>
        </p:pic>
        <p:sp>
          <p:nvSpPr>
            <p:cNvPr id="152" name="TextBox 151"/>
            <p:cNvSpPr txBox="1"/>
            <p:nvPr/>
          </p:nvSpPr>
          <p:spPr>
            <a:xfrm>
              <a:off x="7397056" y="2584888"/>
              <a:ext cx="1611347" cy="30392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27432" rtlCol="0">
              <a:spAutoFit/>
            </a:bodyPr>
            <a:lstStyle/>
            <a:p>
              <a:pPr algn="ctr"/>
              <a:r>
                <a:rPr lang="en-US" sz="1400" dirty="0" smtClean="0"/>
                <a:t>Street</a:t>
              </a:r>
              <a:endParaRPr lang="en-US" sz="1400" dirty="0"/>
            </a:p>
          </p:txBody>
        </p:sp>
      </p:grpSp>
      <p:grpSp>
        <p:nvGrpSpPr>
          <p:cNvPr id="153" name="Group 275"/>
          <p:cNvGrpSpPr>
            <a:grpSpLocks noChangeAspect="1"/>
          </p:cNvGrpSpPr>
          <p:nvPr/>
        </p:nvGrpSpPr>
        <p:grpSpPr>
          <a:xfrm>
            <a:off x="7190912" y="4481211"/>
            <a:ext cx="1289078" cy="914400"/>
            <a:chOff x="7397056" y="5720460"/>
            <a:chExt cx="1611348" cy="1143000"/>
          </a:xfrm>
        </p:grpSpPr>
        <p:pic>
          <p:nvPicPr>
            <p:cNvPr id="154" name="Picture 153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057" y="5720460"/>
              <a:ext cx="1611347" cy="1143000"/>
            </a:xfrm>
            <a:prstGeom prst="rect">
              <a:avLst/>
            </a:prstGeom>
          </p:spPr>
        </p:pic>
        <p:sp>
          <p:nvSpPr>
            <p:cNvPr id="155" name="TextBox 154"/>
            <p:cNvSpPr txBox="1"/>
            <p:nvPr/>
          </p:nvSpPr>
          <p:spPr>
            <a:xfrm>
              <a:off x="7397056" y="5727700"/>
              <a:ext cx="1611347" cy="30392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27432" rtlCol="0">
              <a:spAutoFit/>
            </a:bodyPr>
            <a:lstStyle/>
            <a:p>
              <a:pPr algn="ctr"/>
              <a:r>
                <a:rPr lang="en-US" sz="1400" dirty="0" smtClean="0"/>
                <a:t>Inside City</a:t>
              </a:r>
              <a:endParaRPr lang="en-US" sz="1400" dirty="0"/>
            </a:p>
          </p:txBody>
        </p:sp>
      </p:grpSp>
      <p:grpSp>
        <p:nvGrpSpPr>
          <p:cNvPr id="156" name="Group 270"/>
          <p:cNvGrpSpPr>
            <a:grpSpLocks noChangeAspect="1"/>
          </p:cNvGrpSpPr>
          <p:nvPr/>
        </p:nvGrpSpPr>
        <p:grpSpPr>
          <a:xfrm>
            <a:off x="5312896" y="4486365"/>
            <a:ext cx="1285963" cy="914400"/>
            <a:chOff x="5063815" y="2579223"/>
            <a:chExt cx="1616385" cy="1149351"/>
          </a:xfrm>
        </p:grpSpPr>
        <p:pic>
          <p:nvPicPr>
            <p:cNvPr id="157" name="Picture 156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815" y="2585574"/>
              <a:ext cx="1611347" cy="1143000"/>
            </a:xfrm>
            <a:prstGeom prst="rect">
              <a:avLst/>
            </a:prstGeom>
          </p:spPr>
        </p:pic>
        <p:sp>
          <p:nvSpPr>
            <p:cNvPr id="158" name="Rectangle 157"/>
            <p:cNvSpPr/>
            <p:nvPr/>
          </p:nvSpPr>
          <p:spPr>
            <a:xfrm>
              <a:off x="5063815" y="2579223"/>
              <a:ext cx="1611347" cy="1143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 158"/>
            <p:cNvSpPr/>
            <p:nvPr/>
          </p:nvSpPr>
          <p:spPr>
            <a:xfrm>
              <a:off x="6245225" y="3028950"/>
              <a:ext cx="231775" cy="581025"/>
            </a:xfrm>
            <a:custGeom>
              <a:avLst/>
              <a:gdLst>
                <a:gd name="connsiteX0" fmla="*/ 95250 w 231775"/>
                <a:gd name="connsiteY0" fmla="*/ 581025 h 581025"/>
                <a:gd name="connsiteX1" fmla="*/ 133350 w 231775"/>
                <a:gd name="connsiteY1" fmla="*/ 336550 h 581025"/>
                <a:gd name="connsiteX2" fmla="*/ 180975 w 231775"/>
                <a:gd name="connsiteY2" fmla="*/ 333375 h 581025"/>
                <a:gd name="connsiteX3" fmla="*/ 231775 w 231775"/>
                <a:gd name="connsiteY3" fmla="*/ 158750 h 581025"/>
                <a:gd name="connsiteX4" fmla="*/ 196850 w 231775"/>
                <a:gd name="connsiteY4" fmla="*/ 92075 h 581025"/>
                <a:gd name="connsiteX5" fmla="*/ 187325 w 231775"/>
                <a:gd name="connsiteY5" fmla="*/ 0 h 581025"/>
                <a:gd name="connsiteX6" fmla="*/ 123825 w 231775"/>
                <a:gd name="connsiteY6" fmla="*/ 6350 h 581025"/>
                <a:gd name="connsiteX7" fmla="*/ 123825 w 231775"/>
                <a:gd name="connsiteY7" fmla="*/ 76200 h 581025"/>
                <a:gd name="connsiteX8" fmla="*/ 136525 w 231775"/>
                <a:gd name="connsiteY8" fmla="*/ 111125 h 581025"/>
                <a:gd name="connsiteX9" fmla="*/ 98425 w 231775"/>
                <a:gd name="connsiteY9" fmla="*/ 165100 h 581025"/>
                <a:gd name="connsiteX10" fmla="*/ 47625 w 231775"/>
                <a:gd name="connsiteY10" fmla="*/ 104775 h 581025"/>
                <a:gd name="connsiteX11" fmla="*/ 82550 w 231775"/>
                <a:gd name="connsiteY11" fmla="*/ 203200 h 581025"/>
                <a:gd name="connsiteX12" fmla="*/ 111125 w 231775"/>
                <a:gd name="connsiteY12" fmla="*/ 228600 h 581025"/>
                <a:gd name="connsiteX13" fmla="*/ 85725 w 231775"/>
                <a:gd name="connsiteY13" fmla="*/ 279400 h 581025"/>
                <a:gd name="connsiteX14" fmla="*/ 3175 w 231775"/>
                <a:gd name="connsiteY14" fmla="*/ 333375 h 581025"/>
                <a:gd name="connsiteX15" fmla="*/ 0 w 231775"/>
                <a:gd name="connsiteY15" fmla="*/ 374650 h 581025"/>
                <a:gd name="connsiteX16" fmla="*/ 57150 w 231775"/>
                <a:gd name="connsiteY16" fmla="*/ 450850 h 581025"/>
                <a:gd name="connsiteX17" fmla="*/ 34925 w 231775"/>
                <a:gd name="connsiteY17" fmla="*/ 501650 h 581025"/>
                <a:gd name="connsiteX18" fmla="*/ 95250 w 231775"/>
                <a:gd name="connsiteY18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775" h="581025">
                  <a:moveTo>
                    <a:pt x="95250" y="581025"/>
                  </a:moveTo>
                  <a:lnTo>
                    <a:pt x="133350" y="336550"/>
                  </a:lnTo>
                  <a:lnTo>
                    <a:pt x="180975" y="333375"/>
                  </a:lnTo>
                  <a:lnTo>
                    <a:pt x="231775" y="158750"/>
                  </a:lnTo>
                  <a:lnTo>
                    <a:pt x="196850" y="92075"/>
                  </a:lnTo>
                  <a:lnTo>
                    <a:pt x="187325" y="0"/>
                  </a:lnTo>
                  <a:lnTo>
                    <a:pt x="123825" y="6350"/>
                  </a:lnTo>
                  <a:lnTo>
                    <a:pt x="123825" y="76200"/>
                  </a:lnTo>
                  <a:lnTo>
                    <a:pt x="136525" y="111125"/>
                  </a:lnTo>
                  <a:lnTo>
                    <a:pt x="98425" y="165100"/>
                  </a:lnTo>
                  <a:lnTo>
                    <a:pt x="47625" y="104775"/>
                  </a:lnTo>
                  <a:lnTo>
                    <a:pt x="82550" y="203200"/>
                  </a:lnTo>
                  <a:lnTo>
                    <a:pt x="111125" y="228600"/>
                  </a:lnTo>
                  <a:lnTo>
                    <a:pt x="85725" y="279400"/>
                  </a:lnTo>
                  <a:lnTo>
                    <a:pt x="3175" y="333375"/>
                  </a:lnTo>
                  <a:lnTo>
                    <a:pt x="0" y="374650"/>
                  </a:lnTo>
                  <a:lnTo>
                    <a:pt x="57150" y="450850"/>
                  </a:lnTo>
                  <a:lnTo>
                    <a:pt x="34925" y="501650"/>
                  </a:lnTo>
                  <a:lnTo>
                    <a:pt x="95250" y="581025"/>
                  </a:lnTo>
                  <a:close/>
                </a:path>
              </a:pathLst>
            </a:custGeom>
            <a:solidFill>
              <a:srgbClr val="C0808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 159"/>
            <p:cNvSpPr/>
            <p:nvPr/>
          </p:nvSpPr>
          <p:spPr>
            <a:xfrm>
              <a:off x="6369050" y="3213100"/>
              <a:ext cx="311150" cy="368300"/>
            </a:xfrm>
            <a:custGeom>
              <a:avLst/>
              <a:gdLst>
                <a:gd name="connsiteX0" fmla="*/ 301625 w 311150"/>
                <a:gd name="connsiteY0" fmla="*/ 0 h 368300"/>
                <a:gd name="connsiteX1" fmla="*/ 190500 w 311150"/>
                <a:gd name="connsiteY1" fmla="*/ 69850 h 368300"/>
                <a:gd name="connsiteX2" fmla="*/ 117475 w 311150"/>
                <a:gd name="connsiteY2" fmla="*/ 111125 h 368300"/>
                <a:gd name="connsiteX3" fmla="*/ 73025 w 311150"/>
                <a:gd name="connsiteY3" fmla="*/ 120650 h 368300"/>
                <a:gd name="connsiteX4" fmla="*/ 60325 w 311150"/>
                <a:gd name="connsiteY4" fmla="*/ 168275 h 368300"/>
                <a:gd name="connsiteX5" fmla="*/ 12700 w 311150"/>
                <a:gd name="connsiteY5" fmla="*/ 168275 h 368300"/>
                <a:gd name="connsiteX6" fmla="*/ 0 w 311150"/>
                <a:gd name="connsiteY6" fmla="*/ 279400 h 368300"/>
                <a:gd name="connsiteX7" fmla="*/ 73025 w 311150"/>
                <a:gd name="connsiteY7" fmla="*/ 254000 h 368300"/>
                <a:gd name="connsiteX8" fmla="*/ 149225 w 311150"/>
                <a:gd name="connsiteY8" fmla="*/ 254000 h 368300"/>
                <a:gd name="connsiteX9" fmla="*/ 203200 w 311150"/>
                <a:gd name="connsiteY9" fmla="*/ 288925 h 368300"/>
                <a:gd name="connsiteX10" fmla="*/ 225425 w 311150"/>
                <a:gd name="connsiteY10" fmla="*/ 368300 h 368300"/>
                <a:gd name="connsiteX11" fmla="*/ 311150 w 311150"/>
                <a:gd name="connsiteY11" fmla="*/ 358775 h 368300"/>
                <a:gd name="connsiteX12" fmla="*/ 301625 w 311150"/>
                <a:gd name="connsiteY12" fmla="*/ 0 h 36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1150" h="368300">
                  <a:moveTo>
                    <a:pt x="301625" y="0"/>
                  </a:moveTo>
                  <a:lnTo>
                    <a:pt x="190500" y="69850"/>
                  </a:lnTo>
                  <a:lnTo>
                    <a:pt x="117475" y="111125"/>
                  </a:lnTo>
                  <a:lnTo>
                    <a:pt x="73025" y="120650"/>
                  </a:lnTo>
                  <a:lnTo>
                    <a:pt x="60325" y="168275"/>
                  </a:lnTo>
                  <a:lnTo>
                    <a:pt x="12700" y="168275"/>
                  </a:lnTo>
                  <a:lnTo>
                    <a:pt x="0" y="279400"/>
                  </a:lnTo>
                  <a:lnTo>
                    <a:pt x="73025" y="254000"/>
                  </a:lnTo>
                  <a:lnTo>
                    <a:pt x="149225" y="254000"/>
                  </a:lnTo>
                  <a:lnTo>
                    <a:pt x="203200" y="288925"/>
                  </a:lnTo>
                  <a:lnTo>
                    <a:pt x="225425" y="368300"/>
                  </a:lnTo>
                  <a:lnTo>
                    <a:pt x="311150" y="358775"/>
                  </a:lnTo>
                  <a:lnTo>
                    <a:pt x="301625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reeform 160"/>
            <p:cNvSpPr/>
            <p:nvPr/>
          </p:nvSpPr>
          <p:spPr>
            <a:xfrm>
              <a:off x="6007100" y="3352800"/>
              <a:ext cx="577850" cy="323850"/>
            </a:xfrm>
            <a:custGeom>
              <a:avLst/>
              <a:gdLst>
                <a:gd name="connsiteX0" fmla="*/ 368300 w 577850"/>
                <a:gd name="connsiteY0" fmla="*/ 158750 h 323850"/>
                <a:gd name="connsiteX1" fmla="*/ 431800 w 577850"/>
                <a:gd name="connsiteY1" fmla="*/ 123825 h 323850"/>
                <a:gd name="connsiteX2" fmla="*/ 511175 w 577850"/>
                <a:gd name="connsiteY2" fmla="*/ 127000 h 323850"/>
                <a:gd name="connsiteX3" fmla="*/ 577850 w 577850"/>
                <a:gd name="connsiteY3" fmla="*/ 180975 h 323850"/>
                <a:gd name="connsiteX4" fmla="*/ 571500 w 577850"/>
                <a:gd name="connsiteY4" fmla="*/ 263525 h 323850"/>
                <a:gd name="connsiteX5" fmla="*/ 501650 w 577850"/>
                <a:gd name="connsiteY5" fmla="*/ 317500 h 323850"/>
                <a:gd name="connsiteX6" fmla="*/ 415925 w 577850"/>
                <a:gd name="connsiteY6" fmla="*/ 314325 h 323850"/>
                <a:gd name="connsiteX7" fmla="*/ 355600 w 577850"/>
                <a:gd name="connsiteY7" fmla="*/ 254000 h 323850"/>
                <a:gd name="connsiteX8" fmla="*/ 314325 w 577850"/>
                <a:gd name="connsiteY8" fmla="*/ 279400 h 323850"/>
                <a:gd name="connsiteX9" fmla="*/ 279400 w 577850"/>
                <a:gd name="connsiteY9" fmla="*/ 231775 h 323850"/>
                <a:gd name="connsiteX10" fmla="*/ 222250 w 577850"/>
                <a:gd name="connsiteY10" fmla="*/ 193675 h 323850"/>
                <a:gd name="connsiteX11" fmla="*/ 206375 w 577850"/>
                <a:gd name="connsiteY11" fmla="*/ 282575 h 323850"/>
                <a:gd name="connsiteX12" fmla="*/ 133350 w 577850"/>
                <a:gd name="connsiteY12" fmla="*/ 323850 h 323850"/>
                <a:gd name="connsiteX13" fmla="*/ 44450 w 577850"/>
                <a:gd name="connsiteY13" fmla="*/ 307975 h 323850"/>
                <a:gd name="connsiteX14" fmla="*/ 6350 w 577850"/>
                <a:gd name="connsiteY14" fmla="*/ 238125 h 323850"/>
                <a:gd name="connsiteX15" fmla="*/ 0 w 577850"/>
                <a:gd name="connsiteY15" fmla="*/ 168275 h 323850"/>
                <a:gd name="connsiteX16" fmla="*/ 76200 w 577850"/>
                <a:gd name="connsiteY16" fmla="*/ 111125 h 323850"/>
                <a:gd name="connsiteX17" fmla="*/ 158750 w 577850"/>
                <a:gd name="connsiteY17" fmla="*/ 111125 h 323850"/>
                <a:gd name="connsiteX18" fmla="*/ 165100 w 577850"/>
                <a:gd name="connsiteY18" fmla="*/ 0 h 323850"/>
                <a:gd name="connsiteX19" fmla="*/ 250825 w 577850"/>
                <a:gd name="connsiteY19" fmla="*/ 82550 h 323850"/>
                <a:gd name="connsiteX20" fmla="*/ 292100 w 577850"/>
                <a:gd name="connsiteY20" fmla="*/ 133350 h 323850"/>
                <a:gd name="connsiteX21" fmla="*/ 247650 w 577850"/>
                <a:gd name="connsiteY21" fmla="*/ 1873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7850" h="323850">
                  <a:moveTo>
                    <a:pt x="368300" y="158750"/>
                  </a:moveTo>
                  <a:lnTo>
                    <a:pt x="431800" y="123825"/>
                  </a:lnTo>
                  <a:lnTo>
                    <a:pt x="511175" y="127000"/>
                  </a:lnTo>
                  <a:lnTo>
                    <a:pt x="577850" y="180975"/>
                  </a:lnTo>
                  <a:lnTo>
                    <a:pt x="571500" y="263525"/>
                  </a:lnTo>
                  <a:lnTo>
                    <a:pt x="501650" y="317500"/>
                  </a:lnTo>
                  <a:lnTo>
                    <a:pt x="415925" y="314325"/>
                  </a:lnTo>
                  <a:lnTo>
                    <a:pt x="355600" y="254000"/>
                  </a:lnTo>
                  <a:lnTo>
                    <a:pt x="314325" y="279400"/>
                  </a:lnTo>
                  <a:lnTo>
                    <a:pt x="279400" y="231775"/>
                  </a:lnTo>
                  <a:lnTo>
                    <a:pt x="222250" y="193675"/>
                  </a:lnTo>
                  <a:lnTo>
                    <a:pt x="206375" y="282575"/>
                  </a:lnTo>
                  <a:lnTo>
                    <a:pt x="133350" y="323850"/>
                  </a:lnTo>
                  <a:lnTo>
                    <a:pt x="44450" y="307975"/>
                  </a:lnTo>
                  <a:lnTo>
                    <a:pt x="6350" y="238125"/>
                  </a:lnTo>
                  <a:lnTo>
                    <a:pt x="0" y="168275"/>
                  </a:lnTo>
                  <a:lnTo>
                    <a:pt x="76200" y="111125"/>
                  </a:lnTo>
                  <a:lnTo>
                    <a:pt x="158750" y="111125"/>
                  </a:lnTo>
                  <a:lnTo>
                    <a:pt x="165100" y="0"/>
                  </a:lnTo>
                  <a:lnTo>
                    <a:pt x="250825" y="82550"/>
                  </a:lnTo>
                  <a:lnTo>
                    <a:pt x="292100" y="133350"/>
                  </a:lnTo>
                  <a:lnTo>
                    <a:pt x="247650" y="187325"/>
                  </a:lnTo>
                </a:path>
              </a:pathLst>
            </a:custGeom>
            <a:solidFill>
              <a:srgbClr val="008000">
                <a:alpha val="90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271"/>
          <p:cNvGrpSpPr>
            <a:grpSpLocks noChangeAspect="1"/>
          </p:cNvGrpSpPr>
          <p:nvPr/>
        </p:nvGrpSpPr>
        <p:grpSpPr>
          <a:xfrm>
            <a:off x="5312896" y="3401362"/>
            <a:ext cx="1287328" cy="914400"/>
            <a:chOff x="5063815" y="3814062"/>
            <a:chExt cx="1613210" cy="1145877"/>
          </a:xfrm>
        </p:grpSpPr>
        <p:pic>
          <p:nvPicPr>
            <p:cNvPr id="163" name="Picture 162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815" y="3816939"/>
              <a:ext cx="1611347" cy="1143000"/>
            </a:xfrm>
            <a:prstGeom prst="rect">
              <a:avLst/>
            </a:prstGeom>
          </p:spPr>
        </p:pic>
        <p:sp>
          <p:nvSpPr>
            <p:cNvPr id="164" name="Rectangle 163"/>
            <p:cNvSpPr/>
            <p:nvPr/>
          </p:nvSpPr>
          <p:spPr>
            <a:xfrm>
              <a:off x="5063815" y="3814062"/>
              <a:ext cx="1611347" cy="1143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Freeform 164"/>
            <p:cNvSpPr/>
            <p:nvPr/>
          </p:nvSpPr>
          <p:spPr>
            <a:xfrm>
              <a:off x="6253162" y="4253858"/>
              <a:ext cx="231775" cy="581025"/>
            </a:xfrm>
            <a:custGeom>
              <a:avLst/>
              <a:gdLst>
                <a:gd name="connsiteX0" fmla="*/ 95250 w 231775"/>
                <a:gd name="connsiteY0" fmla="*/ 581025 h 581025"/>
                <a:gd name="connsiteX1" fmla="*/ 133350 w 231775"/>
                <a:gd name="connsiteY1" fmla="*/ 336550 h 581025"/>
                <a:gd name="connsiteX2" fmla="*/ 180975 w 231775"/>
                <a:gd name="connsiteY2" fmla="*/ 333375 h 581025"/>
                <a:gd name="connsiteX3" fmla="*/ 231775 w 231775"/>
                <a:gd name="connsiteY3" fmla="*/ 158750 h 581025"/>
                <a:gd name="connsiteX4" fmla="*/ 196850 w 231775"/>
                <a:gd name="connsiteY4" fmla="*/ 92075 h 581025"/>
                <a:gd name="connsiteX5" fmla="*/ 187325 w 231775"/>
                <a:gd name="connsiteY5" fmla="*/ 0 h 581025"/>
                <a:gd name="connsiteX6" fmla="*/ 123825 w 231775"/>
                <a:gd name="connsiteY6" fmla="*/ 6350 h 581025"/>
                <a:gd name="connsiteX7" fmla="*/ 123825 w 231775"/>
                <a:gd name="connsiteY7" fmla="*/ 76200 h 581025"/>
                <a:gd name="connsiteX8" fmla="*/ 136525 w 231775"/>
                <a:gd name="connsiteY8" fmla="*/ 111125 h 581025"/>
                <a:gd name="connsiteX9" fmla="*/ 98425 w 231775"/>
                <a:gd name="connsiteY9" fmla="*/ 165100 h 581025"/>
                <a:gd name="connsiteX10" fmla="*/ 47625 w 231775"/>
                <a:gd name="connsiteY10" fmla="*/ 104775 h 581025"/>
                <a:gd name="connsiteX11" fmla="*/ 82550 w 231775"/>
                <a:gd name="connsiteY11" fmla="*/ 203200 h 581025"/>
                <a:gd name="connsiteX12" fmla="*/ 111125 w 231775"/>
                <a:gd name="connsiteY12" fmla="*/ 228600 h 581025"/>
                <a:gd name="connsiteX13" fmla="*/ 85725 w 231775"/>
                <a:gd name="connsiteY13" fmla="*/ 279400 h 581025"/>
                <a:gd name="connsiteX14" fmla="*/ 3175 w 231775"/>
                <a:gd name="connsiteY14" fmla="*/ 333375 h 581025"/>
                <a:gd name="connsiteX15" fmla="*/ 0 w 231775"/>
                <a:gd name="connsiteY15" fmla="*/ 374650 h 581025"/>
                <a:gd name="connsiteX16" fmla="*/ 57150 w 231775"/>
                <a:gd name="connsiteY16" fmla="*/ 450850 h 581025"/>
                <a:gd name="connsiteX17" fmla="*/ 34925 w 231775"/>
                <a:gd name="connsiteY17" fmla="*/ 501650 h 581025"/>
                <a:gd name="connsiteX18" fmla="*/ 95250 w 231775"/>
                <a:gd name="connsiteY18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775" h="581025">
                  <a:moveTo>
                    <a:pt x="95250" y="581025"/>
                  </a:moveTo>
                  <a:lnTo>
                    <a:pt x="133350" y="336550"/>
                  </a:lnTo>
                  <a:lnTo>
                    <a:pt x="180975" y="333375"/>
                  </a:lnTo>
                  <a:lnTo>
                    <a:pt x="231775" y="158750"/>
                  </a:lnTo>
                  <a:lnTo>
                    <a:pt x="196850" y="92075"/>
                  </a:lnTo>
                  <a:lnTo>
                    <a:pt x="187325" y="0"/>
                  </a:lnTo>
                  <a:lnTo>
                    <a:pt x="123825" y="6350"/>
                  </a:lnTo>
                  <a:lnTo>
                    <a:pt x="123825" y="76200"/>
                  </a:lnTo>
                  <a:lnTo>
                    <a:pt x="136525" y="111125"/>
                  </a:lnTo>
                  <a:lnTo>
                    <a:pt x="98425" y="165100"/>
                  </a:lnTo>
                  <a:lnTo>
                    <a:pt x="47625" y="104775"/>
                  </a:lnTo>
                  <a:lnTo>
                    <a:pt x="82550" y="203200"/>
                  </a:lnTo>
                  <a:lnTo>
                    <a:pt x="111125" y="228600"/>
                  </a:lnTo>
                  <a:lnTo>
                    <a:pt x="85725" y="279400"/>
                  </a:lnTo>
                  <a:lnTo>
                    <a:pt x="3175" y="333375"/>
                  </a:lnTo>
                  <a:lnTo>
                    <a:pt x="0" y="374650"/>
                  </a:lnTo>
                  <a:lnTo>
                    <a:pt x="57150" y="450850"/>
                  </a:lnTo>
                  <a:lnTo>
                    <a:pt x="34925" y="501650"/>
                  </a:lnTo>
                  <a:lnTo>
                    <a:pt x="95250" y="581025"/>
                  </a:lnTo>
                  <a:close/>
                </a:path>
              </a:pathLst>
            </a:custGeom>
            <a:solidFill>
              <a:srgbClr val="C0808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reeform 165"/>
            <p:cNvSpPr/>
            <p:nvPr/>
          </p:nvSpPr>
          <p:spPr>
            <a:xfrm>
              <a:off x="6010275" y="4432300"/>
              <a:ext cx="666750" cy="469900"/>
            </a:xfrm>
            <a:custGeom>
              <a:avLst/>
              <a:gdLst>
                <a:gd name="connsiteX0" fmla="*/ 660400 w 666750"/>
                <a:gd name="connsiteY0" fmla="*/ 0 h 469900"/>
                <a:gd name="connsiteX1" fmla="*/ 501650 w 666750"/>
                <a:gd name="connsiteY1" fmla="*/ 101600 h 469900"/>
                <a:gd name="connsiteX2" fmla="*/ 412750 w 666750"/>
                <a:gd name="connsiteY2" fmla="*/ 133350 h 469900"/>
                <a:gd name="connsiteX3" fmla="*/ 161925 w 666750"/>
                <a:gd name="connsiteY3" fmla="*/ 161925 h 469900"/>
                <a:gd name="connsiteX4" fmla="*/ 123825 w 666750"/>
                <a:gd name="connsiteY4" fmla="*/ 260350 h 469900"/>
                <a:gd name="connsiteX5" fmla="*/ 41275 w 666750"/>
                <a:gd name="connsiteY5" fmla="*/ 279400 h 469900"/>
                <a:gd name="connsiteX6" fmla="*/ 0 w 666750"/>
                <a:gd name="connsiteY6" fmla="*/ 393700 h 469900"/>
                <a:gd name="connsiteX7" fmla="*/ 60325 w 666750"/>
                <a:gd name="connsiteY7" fmla="*/ 454025 h 469900"/>
                <a:gd name="connsiteX8" fmla="*/ 152400 w 666750"/>
                <a:gd name="connsiteY8" fmla="*/ 469900 h 469900"/>
                <a:gd name="connsiteX9" fmla="*/ 225425 w 666750"/>
                <a:gd name="connsiteY9" fmla="*/ 381000 h 469900"/>
                <a:gd name="connsiteX10" fmla="*/ 323850 w 666750"/>
                <a:gd name="connsiteY10" fmla="*/ 384175 h 469900"/>
                <a:gd name="connsiteX11" fmla="*/ 403225 w 666750"/>
                <a:gd name="connsiteY11" fmla="*/ 457200 h 469900"/>
                <a:gd name="connsiteX12" fmla="*/ 508000 w 666750"/>
                <a:gd name="connsiteY12" fmla="*/ 460375 h 469900"/>
                <a:gd name="connsiteX13" fmla="*/ 558800 w 666750"/>
                <a:gd name="connsiteY13" fmla="*/ 406400 h 469900"/>
                <a:gd name="connsiteX14" fmla="*/ 581025 w 666750"/>
                <a:gd name="connsiteY14" fmla="*/ 333375 h 469900"/>
                <a:gd name="connsiteX15" fmla="*/ 666750 w 666750"/>
                <a:gd name="connsiteY15" fmla="*/ 330200 h 469900"/>
                <a:gd name="connsiteX16" fmla="*/ 660400 w 666750"/>
                <a:gd name="connsiteY16" fmla="*/ 0 h 46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66750" h="469900">
                  <a:moveTo>
                    <a:pt x="660400" y="0"/>
                  </a:moveTo>
                  <a:lnTo>
                    <a:pt x="501650" y="101600"/>
                  </a:lnTo>
                  <a:lnTo>
                    <a:pt x="412750" y="133350"/>
                  </a:lnTo>
                  <a:lnTo>
                    <a:pt x="161925" y="161925"/>
                  </a:lnTo>
                  <a:lnTo>
                    <a:pt x="123825" y="260350"/>
                  </a:lnTo>
                  <a:lnTo>
                    <a:pt x="41275" y="279400"/>
                  </a:lnTo>
                  <a:lnTo>
                    <a:pt x="0" y="393700"/>
                  </a:lnTo>
                  <a:lnTo>
                    <a:pt x="60325" y="454025"/>
                  </a:lnTo>
                  <a:lnTo>
                    <a:pt x="152400" y="469900"/>
                  </a:lnTo>
                  <a:lnTo>
                    <a:pt x="225425" y="381000"/>
                  </a:lnTo>
                  <a:lnTo>
                    <a:pt x="323850" y="384175"/>
                  </a:lnTo>
                  <a:lnTo>
                    <a:pt x="403225" y="457200"/>
                  </a:lnTo>
                  <a:lnTo>
                    <a:pt x="508000" y="460375"/>
                  </a:lnTo>
                  <a:lnTo>
                    <a:pt x="558800" y="406400"/>
                  </a:lnTo>
                  <a:lnTo>
                    <a:pt x="581025" y="333375"/>
                  </a:lnTo>
                  <a:lnTo>
                    <a:pt x="666750" y="330200"/>
                  </a:lnTo>
                  <a:cubicBezTo>
                    <a:pt x="665692" y="222250"/>
                    <a:pt x="664633" y="114300"/>
                    <a:pt x="660400" y="0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7" name="Group 272"/>
          <p:cNvGrpSpPr>
            <a:grpSpLocks noChangeAspect="1"/>
          </p:cNvGrpSpPr>
          <p:nvPr/>
        </p:nvGrpSpPr>
        <p:grpSpPr>
          <a:xfrm>
            <a:off x="5311034" y="5874592"/>
            <a:ext cx="1283437" cy="914400"/>
            <a:chOff x="5063815" y="5720460"/>
            <a:chExt cx="1613210" cy="1149351"/>
          </a:xfrm>
        </p:grpSpPr>
        <p:pic>
          <p:nvPicPr>
            <p:cNvPr id="168" name="Picture 167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815" y="5726811"/>
              <a:ext cx="1611347" cy="1143000"/>
            </a:xfrm>
            <a:prstGeom prst="rect">
              <a:avLst/>
            </a:prstGeom>
          </p:spPr>
        </p:pic>
        <p:sp>
          <p:nvSpPr>
            <p:cNvPr id="169" name="Rectangle 168"/>
            <p:cNvSpPr/>
            <p:nvPr/>
          </p:nvSpPr>
          <p:spPr>
            <a:xfrm>
              <a:off x="5065678" y="5720460"/>
              <a:ext cx="1611347" cy="1143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reeform 169"/>
            <p:cNvSpPr/>
            <p:nvPr/>
          </p:nvSpPr>
          <p:spPr>
            <a:xfrm>
              <a:off x="6247088" y="6170187"/>
              <a:ext cx="231775" cy="581025"/>
            </a:xfrm>
            <a:custGeom>
              <a:avLst/>
              <a:gdLst>
                <a:gd name="connsiteX0" fmla="*/ 95250 w 231775"/>
                <a:gd name="connsiteY0" fmla="*/ 581025 h 581025"/>
                <a:gd name="connsiteX1" fmla="*/ 133350 w 231775"/>
                <a:gd name="connsiteY1" fmla="*/ 336550 h 581025"/>
                <a:gd name="connsiteX2" fmla="*/ 180975 w 231775"/>
                <a:gd name="connsiteY2" fmla="*/ 333375 h 581025"/>
                <a:gd name="connsiteX3" fmla="*/ 231775 w 231775"/>
                <a:gd name="connsiteY3" fmla="*/ 158750 h 581025"/>
                <a:gd name="connsiteX4" fmla="*/ 196850 w 231775"/>
                <a:gd name="connsiteY4" fmla="*/ 92075 h 581025"/>
                <a:gd name="connsiteX5" fmla="*/ 187325 w 231775"/>
                <a:gd name="connsiteY5" fmla="*/ 0 h 581025"/>
                <a:gd name="connsiteX6" fmla="*/ 123825 w 231775"/>
                <a:gd name="connsiteY6" fmla="*/ 6350 h 581025"/>
                <a:gd name="connsiteX7" fmla="*/ 123825 w 231775"/>
                <a:gd name="connsiteY7" fmla="*/ 76200 h 581025"/>
                <a:gd name="connsiteX8" fmla="*/ 136525 w 231775"/>
                <a:gd name="connsiteY8" fmla="*/ 111125 h 581025"/>
                <a:gd name="connsiteX9" fmla="*/ 98425 w 231775"/>
                <a:gd name="connsiteY9" fmla="*/ 165100 h 581025"/>
                <a:gd name="connsiteX10" fmla="*/ 47625 w 231775"/>
                <a:gd name="connsiteY10" fmla="*/ 104775 h 581025"/>
                <a:gd name="connsiteX11" fmla="*/ 82550 w 231775"/>
                <a:gd name="connsiteY11" fmla="*/ 203200 h 581025"/>
                <a:gd name="connsiteX12" fmla="*/ 111125 w 231775"/>
                <a:gd name="connsiteY12" fmla="*/ 228600 h 581025"/>
                <a:gd name="connsiteX13" fmla="*/ 85725 w 231775"/>
                <a:gd name="connsiteY13" fmla="*/ 279400 h 581025"/>
                <a:gd name="connsiteX14" fmla="*/ 3175 w 231775"/>
                <a:gd name="connsiteY14" fmla="*/ 333375 h 581025"/>
                <a:gd name="connsiteX15" fmla="*/ 0 w 231775"/>
                <a:gd name="connsiteY15" fmla="*/ 374650 h 581025"/>
                <a:gd name="connsiteX16" fmla="*/ 57150 w 231775"/>
                <a:gd name="connsiteY16" fmla="*/ 450850 h 581025"/>
                <a:gd name="connsiteX17" fmla="*/ 34925 w 231775"/>
                <a:gd name="connsiteY17" fmla="*/ 501650 h 581025"/>
                <a:gd name="connsiteX18" fmla="*/ 95250 w 231775"/>
                <a:gd name="connsiteY18" fmla="*/ 581025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1775" h="581025">
                  <a:moveTo>
                    <a:pt x="95250" y="581025"/>
                  </a:moveTo>
                  <a:lnTo>
                    <a:pt x="133350" y="336550"/>
                  </a:lnTo>
                  <a:lnTo>
                    <a:pt x="180975" y="333375"/>
                  </a:lnTo>
                  <a:lnTo>
                    <a:pt x="231775" y="158750"/>
                  </a:lnTo>
                  <a:lnTo>
                    <a:pt x="196850" y="92075"/>
                  </a:lnTo>
                  <a:lnTo>
                    <a:pt x="187325" y="0"/>
                  </a:lnTo>
                  <a:lnTo>
                    <a:pt x="123825" y="6350"/>
                  </a:lnTo>
                  <a:lnTo>
                    <a:pt x="123825" y="76200"/>
                  </a:lnTo>
                  <a:lnTo>
                    <a:pt x="136525" y="111125"/>
                  </a:lnTo>
                  <a:lnTo>
                    <a:pt x="98425" y="165100"/>
                  </a:lnTo>
                  <a:lnTo>
                    <a:pt x="47625" y="104775"/>
                  </a:lnTo>
                  <a:lnTo>
                    <a:pt x="82550" y="203200"/>
                  </a:lnTo>
                  <a:lnTo>
                    <a:pt x="111125" y="228600"/>
                  </a:lnTo>
                  <a:lnTo>
                    <a:pt x="85725" y="279400"/>
                  </a:lnTo>
                  <a:lnTo>
                    <a:pt x="3175" y="333375"/>
                  </a:lnTo>
                  <a:lnTo>
                    <a:pt x="0" y="374650"/>
                  </a:lnTo>
                  <a:lnTo>
                    <a:pt x="57150" y="450850"/>
                  </a:lnTo>
                  <a:lnTo>
                    <a:pt x="34925" y="501650"/>
                  </a:lnTo>
                  <a:lnTo>
                    <a:pt x="95250" y="581025"/>
                  </a:lnTo>
                  <a:close/>
                </a:path>
              </a:pathLst>
            </a:custGeom>
            <a:solidFill>
              <a:srgbClr val="C0808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Freeform 170"/>
            <p:cNvSpPr/>
            <p:nvPr/>
          </p:nvSpPr>
          <p:spPr>
            <a:xfrm>
              <a:off x="6008963" y="6494037"/>
              <a:ext cx="577850" cy="323850"/>
            </a:xfrm>
            <a:custGeom>
              <a:avLst/>
              <a:gdLst>
                <a:gd name="connsiteX0" fmla="*/ 368300 w 577850"/>
                <a:gd name="connsiteY0" fmla="*/ 158750 h 323850"/>
                <a:gd name="connsiteX1" fmla="*/ 431800 w 577850"/>
                <a:gd name="connsiteY1" fmla="*/ 123825 h 323850"/>
                <a:gd name="connsiteX2" fmla="*/ 511175 w 577850"/>
                <a:gd name="connsiteY2" fmla="*/ 127000 h 323850"/>
                <a:gd name="connsiteX3" fmla="*/ 577850 w 577850"/>
                <a:gd name="connsiteY3" fmla="*/ 180975 h 323850"/>
                <a:gd name="connsiteX4" fmla="*/ 571500 w 577850"/>
                <a:gd name="connsiteY4" fmla="*/ 263525 h 323850"/>
                <a:gd name="connsiteX5" fmla="*/ 501650 w 577850"/>
                <a:gd name="connsiteY5" fmla="*/ 317500 h 323850"/>
                <a:gd name="connsiteX6" fmla="*/ 415925 w 577850"/>
                <a:gd name="connsiteY6" fmla="*/ 314325 h 323850"/>
                <a:gd name="connsiteX7" fmla="*/ 355600 w 577850"/>
                <a:gd name="connsiteY7" fmla="*/ 254000 h 323850"/>
                <a:gd name="connsiteX8" fmla="*/ 314325 w 577850"/>
                <a:gd name="connsiteY8" fmla="*/ 279400 h 323850"/>
                <a:gd name="connsiteX9" fmla="*/ 279400 w 577850"/>
                <a:gd name="connsiteY9" fmla="*/ 231775 h 323850"/>
                <a:gd name="connsiteX10" fmla="*/ 222250 w 577850"/>
                <a:gd name="connsiteY10" fmla="*/ 193675 h 323850"/>
                <a:gd name="connsiteX11" fmla="*/ 206375 w 577850"/>
                <a:gd name="connsiteY11" fmla="*/ 282575 h 323850"/>
                <a:gd name="connsiteX12" fmla="*/ 133350 w 577850"/>
                <a:gd name="connsiteY12" fmla="*/ 323850 h 323850"/>
                <a:gd name="connsiteX13" fmla="*/ 44450 w 577850"/>
                <a:gd name="connsiteY13" fmla="*/ 307975 h 323850"/>
                <a:gd name="connsiteX14" fmla="*/ 6350 w 577850"/>
                <a:gd name="connsiteY14" fmla="*/ 238125 h 323850"/>
                <a:gd name="connsiteX15" fmla="*/ 0 w 577850"/>
                <a:gd name="connsiteY15" fmla="*/ 168275 h 323850"/>
                <a:gd name="connsiteX16" fmla="*/ 76200 w 577850"/>
                <a:gd name="connsiteY16" fmla="*/ 111125 h 323850"/>
                <a:gd name="connsiteX17" fmla="*/ 158750 w 577850"/>
                <a:gd name="connsiteY17" fmla="*/ 111125 h 323850"/>
                <a:gd name="connsiteX18" fmla="*/ 165100 w 577850"/>
                <a:gd name="connsiteY18" fmla="*/ 0 h 323850"/>
                <a:gd name="connsiteX19" fmla="*/ 250825 w 577850"/>
                <a:gd name="connsiteY19" fmla="*/ 82550 h 323850"/>
                <a:gd name="connsiteX20" fmla="*/ 292100 w 577850"/>
                <a:gd name="connsiteY20" fmla="*/ 133350 h 323850"/>
                <a:gd name="connsiteX21" fmla="*/ 247650 w 577850"/>
                <a:gd name="connsiteY21" fmla="*/ 187325 h 323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77850" h="323850">
                  <a:moveTo>
                    <a:pt x="368300" y="158750"/>
                  </a:moveTo>
                  <a:lnTo>
                    <a:pt x="431800" y="123825"/>
                  </a:lnTo>
                  <a:lnTo>
                    <a:pt x="511175" y="127000"/>
                  </a:lnTo>
                  <a:lnTo>
                    <a:pt x="577850" y="180975"/>
                  </a:lnTo>
                  <a:lnTo>
                    <a:pt x="571500" y="263525"/>
                  </a:lnTo>
                  <a:lnTo>
                    <a:pt x="501650" y="317500"/>
                  </a:lnTo>
                  <a:lnTo>
                    <a:pt x="415925" y="314325"/>
                  </a:lnTo>
                  <a:lnTo>
                    <a:pt x="355600" y="254000"/>
                  </a:lnTo>
                  <a:lnTo>
                    <a:pt x="314325" y="279400"/>
                  </a:lnTo>
                  <a:lnTo>
                    <a:pt x="279400" y="231775"/>
                  </a:lnTo>
                  <a:lnTo>
                    <a:pt x="222250" y="193675"/>
                  </a:lnTo>
                  <a:lnTo>
                    <a:pt x="206375" y="282575"/>
                  </a:lnTo>
                  <a:lnTo>
                    <a:pt x="133350" y="323850"/>
                  </a:lnTo>
                  <a:lnTo>
                    <a:pt x="44450" y="307975"/>
                  </a:lnTo>
                  <a:lnTo>
                    <a:pt x="6350" y="238125"/>
                  </a:lnTo>
                  <a:lnTo>
                    <a:pt x="0" y="168275"/>
                  </a:lnTo>
                  <a:lnTo>
                    <a:pt x="76200" y="111125"/>
                  </a:lnTo>
                  <a:lnTo>
                    <a:pt x="158750" y="111125"/>
                  </a:lnTo>
                  <a:lnTo>
                    <a:pt x="165100" y="0"/>
                  </a:lnTo>
                  <a:lnTo>
                    <a:pt x="250825" y="82550"/>
                  </a:lnTo>
                  <a:lnTo>
                    <a:pt x="292100" y="133350"/>
                  </a:lnTo>
                  <a:lnTo>
                    <a:pt x="247650" y="187325"/>
                  </a:lnTo>
                </a:path>
              </a:pathLst>
            </a:custGeom>
            <a:solidFill>
              <a:srgbClr val="008000">
                <a:alpha val="90000"/>
              </a:srgb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reeform 171"/>
            <p:cNvSpPr/>
            <p:nvPr/>
          </p:nvSpPr>
          <p:spPr>
            <a:xfrm>
              <a:off x="5340350" y="6207125"/>
              <a:ext cx="263525" cy="542925"/>
            </a:xfrm>
            <a:custGeom>
              <a:avLst/>
              <a:gdLst>
                <a:gd name="connsiteX0" fmla="*/ 53975 w 263525"/>
                <a:gd name="connsiteY0" fmla="*/ 0 h 542925"/>
                <a:gd name="connsiteX1" fmla="*/ 0 w 263525"/>
                <a:gd name="connsiteY1" fmla="*/ 44450 h 542925"/>
                <a:gd name="connsiteX2" fmla="*/ 9525 w 263525"/>
                <a:gd name="connsiteY2" fmla="*/ 196850 h 542925"/>
                <a:gd name="connsiteX3" fmla="*/ 114300 w 263525"/>
                <a:gd name="connsiteY3" fmla="*/ 339725 h 542925"/>
                <a:gd name="connsiteX4" fmla="*/ 203200 w 263525"/>
                <a:gd name="connsiteY4" fmla="*/ 542925 h 542925"/>
                <a:gd name="connsiteX5" fmla="*/ 263525 w 263525"/>
                <a:gd name="connsiteY5" fmla="*/ 520700 h 542925"/>
                <a:gd name="connsiteX6" fmla="*/ 165100 w 263525"/>
                <a:gd name="connsiteY6" fmla="*/ 311150 h 542925"/>
                <a:gd name="connsiteX7" fmla="*/ 136525 w 263525"/>
                <a:gd name="connsiteY7" fmla="*/ 146050 h 542925"/>
                <a:gd name="connsiteX8" fmla="*/ 53975 w 263525"/>
                <a:gd name="connsiteY8" fmla="*/ 0 h 542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525" h="542925">
                  <a:moveTo>
                    <a:pt x="53975" y="0"/>
                  </a:moveTo>
                  <a:lnTo>
                    <a:pt x="0" y="44450"/>
                  </a:lnTo>
                  <a:lnTo>
                    <a:pt x="9525" y="196850"/>
                  </a:lnTo>
                  <a:lnTo>
                    <a:pt x="114300" y="339725"/>
                  </a:lnTo>
                  <a:lnTo>
                    <a:pt x="203200" y="542925"/>
                  </a:lnTo>
                  <a:lnTo>
                    <a:pt x="263525" y="520700"/>
                  </a:lnTo>
                  <a:lnTo>
                    <a:pt x="165100" y="311150"/>
                  </a:lnTo>
                  <a:lnTo>
                    <a:pt x="136525" y="146050"/>
                  </a:lnTo>
                  <a:lnTo>
                    <a:pt x="53975" y="0"/>
                  </a:lnTo>
                  <a:close/>
                </a:path>
              </a:pathLst>
            </a:custGeom>
            <a:solidFill>
              <a:srgbClr val="C08080">
                <a:alpha val="9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277"/>
          <p:cNvGrpSpPr>
            <a:grpSpLocks noChangeAspect="1"/>
          </p:cNvGrpSpPr>
          <p:nvPr/>
        </p:nvGrpSpPr>
        <p:grpSpPr>
          <a:xfrm>
            <a:off x="1536375" y="3393096"/>
            <a:ext cx="1289079" cy="914400"/>
            <a:chOff x="635019" y="3816939"/>
            <a:chExt cx="1611347" cy="1143000"/>
          </a:xfrm>
        </p:grpSpPr>
        <p:pic>
          <p:nvPicPr>
            <p:cNvPr id="174" name="Picture 173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19" y="3816939"/>
              <a:ext cx="1611347" cy="1143000"/>
            </a:xfrm>
            <a:prstGeom prst="rect">
              <a:avLst/>
            </a:prstGeom>
          </p:spPr>
        </p:pic>
        <p:grpSp>
          <p:nvGrpSpPr>
            <p:cNvPr id="175" name="Group 17"/>
            <p:cNvGrpSpPr/>
            <p:nvPr/>
          </p:nvGrpSpPr>
          <p:grpSpPr>
            <a:xfrm>
              <a:off x="1670014" y="3823995"/>
              <a:ext cx="435011" cy="565557"/>
              <a:chOff x="1670014" y="3823995"/>
              <a:chExt cx="435011" cy="565557"/>
            </a:xfrm>
          </p:grpSpPr>
          <p:cxnSp>
            <p:nvCxnSpPr>
              <p:cNvPr id="176" name="Straight Connector 175"/>
              <p:cNvCxnSpPr/>
              <p:nvPr/>
            </p:nvCxnSpPr>
            <p:spPr>
              <a:xfrm>
                <a:off x="1868526" y="3823995"/>
                <a:ext cx="13690" cy="79404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 flipH="1">
                <a:off x="1821979" y="3905452"/>
                <a:ext cx="45887" cy="63298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 flipH="1" flipV="1">
                <a:off x="1962991" y="4185682"/>
                <a:ext cx="12321" cy="18482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 flipH="1" flipV="1">
                <a:off x="1872667" y="4249910"/>
                <a:ext cx="78035" cy="139642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flipH="1" flipV="1">
                <a:off x="1889062" y="3903400"/>
                <a:ext cx="76006" cy="29908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flipH="1" flipV="1">
                <a:off x="1821979" y="4120867"/>
                <a:ext cx="60237" cy="125226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flipV="1">
                <a:off x="1965068" y="4069314"/>
                <a:ext cx="0" cy="11636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V="1">
                <a:off x="1965068" y="3921315"/>
                <a:ext cx="24643" cy="17523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989711" y="3935551"/>
                <a:ext cx="91923" cy="33199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 flipH="1">
                <a:off x="2079755" y="3863975"/>
                <a:ext cx="25270" cy="103025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 flipV="1">
                <a:off x="1821979" y="3962058"/>
                <a:ext cx="0" cy="15880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 flipV="1">
                <a:off x="1711086" y="3968750"/>
                <a:ext cx="110893" cy="42594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670014" y="3933308"/>
                <a:ext cx="41071" cy="78035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9" name="Group 279"/>
          <p:cNvGrpSpPr>
            <a:grpSpLocks noChangeAspect="1"/>
          </p:cNvGrpSpPr>
          <p:nvPr/>
        </p:nvGrpSpPr>
        <p:grpSpPr>
          <a:xfrm>
            <a:off x="1536374" y="5880943"/>
            <a:ext cx="1289078" cy="914400"/>
            <a:chOff x="635019" y="5726811"/>
            <a:chExt cx="1611347" cy="1143000"/>
          </a:xfrm>
        </p:grpSpPr>
        <p:pic>
          <p:nvPicPr>
            <p:cNvPr id="190" name="Picture 189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19" y="5726811"/>
              <a:ext cx="1611347" cy="1143000"/>
            </a:xfrm>
            <a:prstGeom prst="rect">
              <a:avLst/>
            </a:prstGeom>
          </p:spPr>
        </p:pic>
        <p:grpSp>
          <p:nvGrpSpPr>
            <p:cNvPr id="191" name="Group 278"/>
            <p:cNvGrpSpPr/>
            <p:nvPr/>
          </p:nvGrpSpPr>
          <p:grpSpPr>
            <a:xfrm>
              <a:off x="1811374" y="6124575"/>
              <a:ext cx="395251" cy="634679"/>
              <a:chOff x="1811374" y="6124575"/>
              <a:chExt cx="395251" cy="634679"/>
            </a:xfrm>
          </p:grpSpPr>
          <p:cxnSp>
            <p:nvCxnSpPr>
              <p:cNvPr id="192" name="Straight Connector 191"/>
              <p:cNvCxnSpPr/>
              <p:nvPr/>
            </p:nvCxnSpPr>
            <p:spPr>
              <a:xfrm>
                <a:off x="2094882" y="6208287"/>
                <a:ext cx="13690" cy="79404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 flipH="1">
                <a:off x="2047257" y="6282827"/>
                <a:ext cx="61073" cy="1642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/>
              <p:cNvCxnSpPr/>
              <p:nvPr/>
            </p:nvCxnSpPr>
            <p:spPr>
              <a:xfrm flipV="1">
                <a:off x="1898993" y="6458619"/>
                <a:ext cx="142033" cy="11581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/>
              <p:cNvCxnSpPr/>
              <p:nvPr/>
            </p:nvCxnSpPr>
            <p:spPr>
              <a:xfrm flipH="1" flipV="1">
                <a:off x="1898993" y="6574434"/>
                <a:ext cx="12321" cy="18482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/>
              <p:cNvCxnSpPr/>
              <p:nvPr/>
            </p:nvCxnSpPr>
            <p:spPr>
              <a:xfrm flipV="1">
                <a:off x="1811374" y="6448482"/>
                <a:ext cx="153333" cy="76666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/>
              <p:cNvCxnSpPr/>
              <p:nvPr/>
            </p:nvCxnSpPr>
            <p:spPr>
              <a:xfrm flipH="1" flipV="1">
                <a:off x="1820957" y="6525148"/>
                <a:ext cx="78035" cy="139642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/>
              <p:cNvCxnSpPr/>
              <p:nvPr/>
            </p:nvCxnSpPr>
            <p:spPr>
              <a:xfrm flipH="1" flipV="1">
                <a:off x="1989002" y="6207125"/>
                <a:ext cx="42441" cy="80566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/>
              <p:cNvCxnSpPr/>
              <p:nvPr/>
            </p:nvCxnSpPr>
            <p:spPr>
              <a:xfrm>
                <a:off x="1975312" y="6124575"/>
                <a:ext cx="20536" cy="80407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/>
              <p:cNvCxnSpPr/>
              <p:nvPr/>
            </p:nvCxnSpPr>
            <p:spPr>
              <a:xfrm flipV="1">
                <a:off x="1971875" y="6299256"/>
                <a:ext cx="69151" cy="146664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/>
              <p:cNvCxnSpPr/>
              <p:nvPr/>
            </p:nvCxnSpPr>
            <p:spPr>
              <a:xfrm flipH="1">
                <a:off x="2108330" y="6423008"/>
                <a:ext cx="49295" cy="71029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/>
              <p:cNvCxnSpPr/>
              <p:nvPr/>
            </p:nvCxnSpPr>
            <p:spPr>
              <a:xfrm flipV="1">
                <a:off x="2156314" y="6311213"/>
                <a:ext cx="50311" cy="115541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/>
              <p:cNvCxnSpPr/>
              <p:nvPr/>
            </p:nvCxnSpPr>
            <p:spPr>
              <a:xfrm flipV="1">
                <a:off x="2032458" y="6324600"/>
                <a:ext cx="167817" cy="137198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/>
              <p:cNvCxnSpPr/>
              <p:nvPr/>
            </p:nvCxnSpPr>
            <p:spPr>
              <a:xfrm flipH="1" flipV="1">
                <a:off x="2108330" y="6282827"/>
                <a:ext cx="84016" cy="31561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09" name="TextBox 208"/>
          <p:cNvSpPr txBox="1"/>
          <p:nvPr/>
        </p:nvSpPr>
        <p:spPr>
          <a:xfrm>
            <a:off x="548662" y="3636238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#1</a:t>
            </a:r>
            <a:endParaRPr lang="en-US" sz="1400" dirty="0"/>
          </a:p>
        </p:txBody>
      </p:sp>
      <p:sp>
        <p:nvSpPr>
          <p:cNvPr id="210" name="TextBox 209"/>
          <p:cNvSpPr txBox="1"/>
          <p:nvPr/>
        </p:nvSpPr>
        <p:spPr>
          <a:xfrm>
            <a:off x="548662" y="4686369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#2</a:t>
            </a:r>
            <a:endParaRPr lang="en-US" sz="1400" dirty="0"/>
          </a:p>
        </p:txBody>
      </p:sp>
      <p:sp>
        <p:nvSpPr>
          <p:cNvPr id="211" name="TextBox 210"/>
          <p:cNvSpPr txBox="1"/>
          <p:nvPr/>
        </p:nvSpPr>
        <p:spPr>
          <a:xfrm>
            <a:off x="548662" y="6136684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#M</a:t>
            </a:r>
            <a:endParaRPr lang="en-US" sz="1400" dirty="0"/>
          </a:p>
        </p:txBody>
      </p:sp>
      <p:sp>
        <p:nvSpPr>
          <p:cNvPr id="212" name="Frame 211"/>
          <p:cNvSpPr>
            <a:spLocks/>
          </p:cNvSpPr>
          <p:nvPr/>
        </p:nvSpPr>
        <p:spPr>
          <a:xfrm>
            <a:off x="1483421" y="4436031"/>
            <a:ext cx="1410989" cy="1028472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13" name="Group 276"/>
          <p:cNvGrpSpPr/>
          <p:nvPr/>
        </p:nvGrpSpPr>
        <p:grpSpPr>
          <a:xfrm>
            <a:off x="1536375" y="4488619"/>
            <a:ext cx="1289304" cy="923367"/>
            <a:chOff x="635020" y="2585575"/>
            <a:chExt cx="1611350" cy="1143001"/>
          </a:xfrm>
        </p:grpSpPr>
        <p:pic>
          <p:nvPicPr>
            <p:cNvPr id="214" name="Picture 213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20" y="2585575"/>
              <a:ext cx="1611350" cy="1143001"/>
            </a:xfrm>
            <a:prstGeom prst="rect">
              <a:avLst/>
            </a:prstGeom>
          </p:spPr>
        </p:pic>
        <p:grpSp>
          <p:nvGrpSpPr>
            <p:cNvPr id="215" name="Group 1"/>
            <p:cNvGrpSpPr/>
            <p:nvPr/>
          </p:nvGrpSpPr>
          <p:grpSpPr>
            <a:xfrm>
              <a:off x="1821979" y="3037828"/>
              <a:ext cx="219047" cy="576367"/>
              <a:chOff x="1821979" y="3037828"/>
              <a:chExt cx="219047" cy="576367"/>
            </a:xfrm>
          </p:grpSpPr>
          <p:cxnSp>
            <p:nvCxnSpPr>
              <p:cNvPr id="216" name="Straight Connector 215"/>
              <p:cNvCxnSpPr/>
              <p:nvPr/>
            </p:nvCxnSpPr>
            <p:spPr>
              <a:xfrm>
                <a:off x="1975312" y="3037828"/>
                <a:ext cx="13690" cy="79404"/>
              </a:xfrm>
              <a:prstGeom prst="line">
                <a:avLst/>
              </a:prstGeom>
              <a:ln w="38100">
                <a:solidFill>
                  <a:srgbClr val="00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 flipH="1">
                <a:off x="1975312" y="3117232"/>
                <a:ext cx="13690" cy="36965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 flipV="1">
                <a:off x="1909598" y="3313006"/>
                <a:ext cx="97202" cy="116369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 flipH="1" flipV="1">
                <a:off x="1909598" y="3429375"/>
                <a:ext cx="12321" cy="18482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 flipV="1">
                <a:off x="1821979" y="3303423"/>
                <a:ext cx="153333" cy="76666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 flipH="1" flipV="1">
                <a:off x="1831562" y="3380089"/>
                <a:ext cx="78035" cy="139642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 flipV="1">
                <a:off x="1942455" y="3137768"/>
                <a:ext cx="88988" cy="68453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1889062" y="3154197"/>
                <a:ext cx="53393" cy="52023"/>
              </a:xfrm>
              <a:prstGeom prst="line">
                <a:avLst/>
              </a:prstGeom>
              <a:ln w="38100">
                <a:solidFill>
                  <a:srgbClr val="FF00FF"/>
                </a:solidFill>
              </a:ln>
              <a:effectLst>
                <a:glow rad="12700">
                  <a:schemeClr val="bg1">
                    <a:alpha val="75000"/>
                  </a:schemeClr>
                </a:glow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 flipV="1">
                <a:off x="1975312" y="3154197"/>
                <a:ext cx="0" cy="15880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1868526" y="3154197"/>
                <a:ext cx="41071" cy="78035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 flipV="1">
                <a:off x="1909598" y="3154197"/>
                <a:ext cx="65714" cy="78035"/>
              </a:xfrm>
              <a:prstGeom prst="line">
                <a:avLst/>
              </a:prstGeom>
              <a:ln w="38100">
                <a:solidFill>
                  <a:srgbClr val="00FFFF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 flipV="1">
                <a:off x="2006800" y="3137768"/>
                <a:ext cx="24643" cy="175237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 flipH="1" flipV="1">
                <a:off x="1989002" y="3117232"/>
                <a:ext cx="52024" cy="20536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  <a:effectLst>
                <a:outerShdw blurRad="40000" dist="20000" dir="5400000" rotWithShape="0">
                  <a:schemeClr val="bg1">
                    <a:alpha val="38000"/>
                  </a:scheme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9" name="Group 228"/>
          <p:cNvGrpSpPr>
            <a:grpSpLocks noChangeAspect="1"/>
          </p:cNvGrpSpPr>
          <p:nvPr/>
        </p:nvGrpSpPr>
        <p:grpSpPr>
          <a:xfrm>
            <a:off x="3266768" y="3393096"/>
            <a:ext cx="1463040" cy="914400"/>
            <a:chOff x="19845" y="274638"/>
            <a:chExt cx="4046378" cy="2286000"/>
          </a:xfrm>
        </p:grpSpPr>
        <p:pic>
          <p:nvPicPr>
            <p:cNvPr id="230" name="Picture 229" descr="Screen shot 2013-07-22 at 8.37.22 A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8623" y="274638"/>
              <a:ext cx="3657600" cy="2286000"/>
            </a:xfrm>
            <a:prstGeom prst="rect">
              <a:avLst/>
            </a:prstGeom>
          </p:spPr>
        </p:pic>
        <p:sp>
          <p:nvSpPr>
            <p:cNvPr id="231" name="Parallelogram 230"/>
            <p:cNvSpPr/>
            <p:nvPr/>
          </p:nvSpPr>
          <p:spPr>
            <a:xfrm>
              <a:off x="19845" y="2049381"/>
              <a:ext cx="3512246" cy="420987"/>
            </a:xfrm>
            <a:prstGeom prst="parallelogram">
              <a:avLst>
                <a:gd name="adj" fmla="val 263033"/>
              </a:avLst>
            </a:prstGeom>
            <a:solidFill>
              <a:schemeClr val="accent3">
                <a:alpha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1121141" y="605191"/>
              <a:ext cx="2291891" cy="1414427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3" name="Group 232"/>
          <p:cNvGrpSpPr>
            <a:grpSpLocks noChangeAspect="1"/>
          </p:cNvGrpSpPr>
          <p:nvPr/>
        </p:nvGrpSpPr>
        <p:grpSpPr>
          <a:xfrm>
            <a:off x="3241688" y="4492716"/>
            <a:ext cx="1463040" cy="914400"/>
            <a:chOff x="4128134" y="2019618"/>
            <a:chExt cx="4121469" cy="2286000"/>
          </a:xfrm>
        </p:grpSpPr>
        <p:pic>
          <p:nvPicPr>
            <p:cNvPr id="234" name="Picture 233" descr="Screen shot 2013-07-22 at 8.38.55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2003" y="2019618"/>
              <a:ext cx="3657600" cy="2286000"/>
            </a:xfrm>
            <a:prstGeom prst="rect">
              <a:avLst/>
            </a:prstGeom>
          </p:spPr>
        </p:pic>
        <p:sp>
          <p:nvSpPr>
            <p:cNvPr id="235" name="Rectangle 234"/>
            <p:cNvSpPr/>
            <p:nvPr/>
          </p:nvSpPr>
          <p:spPr>
            <a:xfrm>
              <a:off x="5383668" y="2362200"/>
              <a:ext cx="2341200" cy="1430028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Parallelogram 235"/>
            <p:cNvSpPr/>
            <p:nvPr/>
          </p:nvSpPr>
          <p:spPr>
            <a:xfrm>
              <a:off x="4128134" y="3792228"/>
              <a:ext cx="3512246" cy="513390"/>
            </a:xfrm>
            <a:prstGeom prst="parallelogram">
              <a:avLst>
                <a:gd name="adj" fmla="val 266898"/>
              </a:avLst>
            </a:prstGeom>
            <a:solidFill>
              <a:schemeClr val="accent3">
                <a:alpha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6057900" y="2914650"/>
              <a:ext cx="1047750" cy="1174750"/>
            </a:xfrm>
            <a:custGeom>
              <a:avLst/>
              <a:gdLst>
                <a:gd name="connsiteX0" fmla="*/ 19050 w 1047750"/>
                <a:gd name="connsiteY0" fmla="*/ 1085850 h 1174750"/>
                <a:gd name="connsiteX1" fmla="*/ 190500 w 1047750"/>
                <a:gd name="connsiteY1" fmla="*/ 1174750 h 1174750"/>
                <a:gd name="connsiteX2" fmla="*/ 336550 w 1047750"/>
                <a:gd name="connsiteY2" fmla="*/ 1136650 h 1174750"/>
                <a:gd name="connsiteX3" fmla="*/ 400050 w 1047750"/>
                <a:gd name="connsiteY3" fmla="*/ 1054100 h 1174750"/>
                <a:gd name="connsiteX4" fmla="*/ 406400 w 1047750"/>
                <a:gd name="connsiteY4" fmla="*/ 939800 h 1174750"/>
                <a:gd name="connsiteX5" fmla="*/ 514350 w 1047750"/>
                <a:gd name="connsiteY5" fmla="*/ 933450 h 1174750"/>
                <a:gd name="connsiteX6" fmla="*/ 558800 w 1047750"/>
                <a:gd name="connsiteY6" fmla="*/ 1104900 h 1174750"/>
                <a:gd name="connsiteX7" fmla="*/ 673100 w 1047750"/>
                <a:gd name="connsiteY7" fmla="*/ 1079500 h 1174750"/>
                <a:gd name="connsiteX8" fmla="*/ 787400 w 1047750"/>
                <a:gd name="connsiteY8" fmla="*/ 1174750 h 1174750"/>
                <a:gd name="connsiteX9" fmla="*/ 939800 w 1047750"/>
                <a:gd name="connsiteY9" fmla="*/ 1174750 h 1174750"/>
                <a:gd name="connsiteX10" fmla="*/ 1047750 w 1047750"/>
                <a:gd name="connsiteY10" fmla="*/ 1022350 h 1174750"/>
                <a:gd name="connsiteX11" fmla="*/ 1028700 w 1047750"/>
                <a:gd name="connsiteY11" fmla="*/ 850900 h 1174750"/>
                <a:gd name="connsiteX12" fmla="*/ 882650 w 1047750"/>
                <a:gd name="connsiteY12" fmla="*/ 762000 h 1174750"/>
                <a:gd name="connsiteX13" fmla="*/ 755650 w 1047750"/>
                <a:gd name="connsiteY13" fmla="*/ 762000 h 1174750"/>
                <a:gd name="connsiteX14" fmla="*/ 692150 w 1047750"/>
                <a:gd name="connsiteY14" fmla="*/ 685800 h 1174750"/>
                <a:gd name="connsiteX15" fmla="*/ 819150 w 1047750"/>
                <a:gd name="connsiteY15" fmla="*/ 457200 h 1174750"/>
                <a:gd name="connsiteX16" fmla="*/ 850900 w 1047750"/>
                <a:gd name="connsiteY16" fmla="*/ 266700 h 1174750"/>
                <a:gd name="connsiteX17" fmla="*/ 793750 w 1047750"/>
                <a:gd name="connsiteY17" fmla="*/ 139700 h 1174750"/>
                <a:gd name="connsiteX18" fmla="*/ 755650 w 1047750"/>
                <a:gd name="connsiteY18" fmla="*/ 0 h 1174750"/>
                <a:gd name="connsiteX19" fmla="*/ 635000 w 1047750"/>
                <a:gd name="connsiteY19" fmla="*/ 0 h 1174750"/>
                <a:gd name="connsiteX20" fmla="*/ 596900 w 1047750"/>
                <a:gd name="connsiteY20" fmla="*/ 165100 h 1174750"/>
                <a:gd name="connsiteX21" fmla="*/ 654050 w 1047750"/>
                <a:gd name="connsiteY21" fmla="*/ 241300 h 1174750"/>
                <a:gd name="connsiteX22" fmla="*/ 615950 w 1047750"/>
                <a:gd name="connsiteY22" fmla="*/ 292100 h 1174750"/>
                <a:gd name="connsiteX23" fmla="*/ 495300 w 1047750"/>
                <a:gd name="connsiteY23" fmla="*/ 228600 h 1174750"/>
                <a:gd name="connsiteX24" fmla="*/ 546100 w 1047750"/>
                <a:gd name="connsiteY24" fmla="*/ 368300 h 1174750"/>
                <a:gd name="connsiteX25" fmla="*/ 584200 w 1047750"/>
                <a:gd name="connsiteY25" fmla="*/ 438150 h 1174750"/>
                <a:gd name="connsiteX26" fmla="*/ 539750 w 1047750"/>
                <a:gd name="connsiteY26" fmla="*/ 508000 h 1174750"/>
                <a:gd name="connsiteX27" fmla="*/ 419100 w 1047750"/>
                <a:gd name="connsiteY27" fmla="*/ 603250 h 1174750"/>
                <a:gd name="connsiteX28" fmla="*/ 292100 w 1047750"/>
                <a:gd name="connsiteY28" fmla="*/ 596900 h 1174750"/>
                <a:gd name="connsiteX29" fmla="*/ 260350 w 1047750"/>
                <a:gd name="connsiteY29" fmla="*/ 755650 h 1174750"/>
                <a:gd name="connsiteX30" fmla="*/ 88900 w 1047750"/>
                <a:gd name="connsiteY30" fmla="*/ 762000 h 1174750"/>
                <a:gd name="connsiteX31" fmla="*/ 6350 w 1047750"/>
                <a:gd name="connsiteY31" fmla="*/ 901700 h 1174750"/>
                <a:gd name="connsiteX32" fmla="*/ 0 w 1047750"/>
                <a:gd name="connsiteY32" fmla="*/ 1035050 h 1174750"/>
                <a:gd name="connsiteX33" fmla="*/ 19050 w 1047750"/>
                <a:gd name="connsiteY33" fmla="*/ 1085850 h 117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7750" h="1174750">
                  <a:moveTo>
                    <a:pt x="19050" y="1085850"/>
                  </a:moveTo>
                  <a:lnTo>
                    <a:pt x="190500" y="1174750"/>
                  </a:lnTo>
                  <a:lnTo>
                    <a:pt x="336550" y="1136650"/>
                  </a:lnTo>
                  <a:lnTo>
                    <a:pt x="400050" y="1054100"/>
                  </a:lnTo>
                  <a:lnTo>
                    <a:pt x="406400" y="939800"/>
                  </a:lnTo>
                  <a:lnTo>
                    <a:pt x="514350" y="933450"/>
                  </a:lnTo>
                  <a:lnTo>
                    <a:pt x="558800" y="1104900"/>
                  </a:lnTo>
                  <a:lnTo>
                    <a:pt x="673100" y="1079500"/>
                  </a:lnTo>
                  <a:lnTo>
                    <a:pt x="787400" y="1174750"/>
                  </a:lnTo>
                  <a:lnTo>
                    <a:pt x="939800" y="1174750"/>
                  </a:lnTo>
                  <a:lnTo>
                    <a:pt x="1047750" y="1022350"/>
                  </a:lnTo>
                  <a:lnTo>
                    <a:pt x="1028700" y="850900"/>
                  </a:lnTo>
                  <a:lnTo>
                    <a:pt x="882650" y="762000"/>
                  </a:lnTo>
                  <a:lnTo>
                    <a:pt x="755650" y="762000"/>
                  </a:lnTo>
                  <a:lnTo>
                    <a:pt x="692150" y="685800"/>
                  </a:lnTo>
                  <a:lnTo>
                    <a:pt x="819150" y="457200"/>
                  </a:lnTo>
                  <a:lnTo>
                    <a:pt x="850900" y="266700"/>
                  </a:lnTo>
                  <a:lnTo>
                    <a:pt x="793750" y="139700"/>
                  </a:lnTo>
                  <a:lnTo>
                    <a:pt x="755650" y="0"/>
                  </a:lnTo>
                  <a:lnTo>
                    <a:pt x="635000" y="0"/>
                  </a:lnTo>
                  <a:lnTo>
                    <a:pt x="596900" y="165100"/>
                  </a:lnTo>
                  <a:lnTo>
                    <a:pt x="654050" y="241300"/>
                  </a:lnTo>
                  <a:lnTo>
                    <a:pt x="615950" y="292100"/>
                  </a:lnTo>
                  <a:lnTo>
                    <a:pt x="495300" y="228600"/>
                  </a:lnTo>
                  <a:lnTo>
                    <a:pt x="546100" y="368300"/>
                  </a:lnTo>
                  <a:lnTo>
                    <a:pt x="584200" y="438150"/>
                  </a:lnTo>
                  <a:lnTo>
                    <a:pt x="539750" y="508000"/>
                  </a:lnTo>
                  <a:lnTo>
                    <a:pt x="419100" y="603250"/>
                  </a:lnTo>
                  <a:lnTo>
                    <a:pt x="292100" y="596900"/>
                  </a:lnTo>
                  <a:lnTo>
                    <a:pt x="260350" y="755650"/>
                  </a:lnTo>
                  <a:lnTo>
                    <a:pt x="88900" y="762000"/>
                  </a:lnTo>
                  <a:lnTo>
                    <a:pt x="6350" y="901700"/>
                  </a:lnTo>
                  <a:lnTo>
                    <a:pt x="0" y="1035050"/>
                  </a:lnTo>
                  <a:lnTo>
                    <a:pt x="19050" y="108585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8" name="Group 237"/>
          <p:cNvGrpSpPr>
            <a:grpSpLocks noChangeAspect="1"/>
          </p:cNvGrpSpPr>
          <p:nvPr/>
        </p:nvGrpSpPr>
        <p:grpSpPr>
          <a:xfrm>
            <a:off x="3226128" y="5882580"/>
            <a:ext cx="1463040" cy="914400"/>
            <a:chOff x="0" y="4002722"/>
            <a:chExt cx="4247198" cy="2286000"/>
          </a:xfrm>
        </p:grpSpPr>
        <p:pic>
          <p:nvPicPr>
            <p:cNvPr id="239" name="Picture 238" descr="Screen shot 2013-07-22 at 8.38.13 A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9598" y="4002722"/>
              <a:ext cx="3657600" cy="2286000"/>
            </a:xfrm>
            <a:prstGeom prst="rect">
              <a:avLst/>
            </a:prstGeom>
          </p:spPr>
        </p:pic>
        <p:sp>
          <p:nvSpPr>
            <p:cNvPr id="240" name="Parallelogram 239"/>
            <p:cNvSpPr/>
            <p:nvPr/>
          </p:nvSpPr>
          <p:spPr>
            <a:xfrm>
              <a:off x="0" y="5867735"/>
              <a:ext cx="3661076" cy="420987"/>
            </a:xfrm>
            <a:prstGeom prst="parallelogram">
              <a:avLst>
                <a:gd name="adj" fmla="val 232395"/>
              </a:avLst>
            </a:prstGeom>
            <a:solidFill>
              <a:schemeClr val="accent3">
                <a:alpha val="75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1240200" y="4305618"/>
              <a:ext cx="2341200" cy="1561782"/>
            </a:xfrm>
            <a:prstGeom prst="rect">
              <a:avLst/>
            </a:prstGeom>
            <a:solidFill>
              <a:schemeClr val="accent2">
                <a:alpha val="70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Freeform 241"/>
            <p:cNvSpPr/>
            <p:nvPr/>
          </p:nvSpPr>
          <p:spPr>
            <a:xfrm>
              <a:off x="1079500" y="5041900"/>
              <a:ext cx="596900" cy="774700"/>
            </a:xfrm>
            <a:custGeom>
              <a:avLst/>
              <a:gdLst>
                <a:gd name="connsiteX0" fmla="*/ 438150 w 596900"/>
                <a:gd name="connsiteY0" fmla="*/ 774700 h 774700"/>
                <a:gd name="connsiteX1" fmla="*/ 368300 w 596900"/>
                <a:gd name="connsiteY1" fmla="*/ 469900 h 774700"/>
                <a:gd name="connsiteX2" fmla="*/ 254000 w 596900"/>
                <a:gd name="connsiteY2" fmla="*/ 317500 h 774700"/>
                <a:gd name="connsiteX3" fmla="*/ 44450 w 596900"/>
                <a:gd name="connsiteY3" fmla="*/ 768350 h 774700"/>
                <a:gd name="connsiteX4" fmla="*/ 0 w 596900"/>
                <a:gd name="connsiteY4" fmla="*/ 749300 h 774700"/>
                <a:gd name="connsiteX5" fmla="*/ 215900 w 596900"/>
                <a:gd name="connsiteY5" fmla="*/ 304800 h 774700"/>
                <a:gd name="connsiteX6" fmla="*/ 171450 w 596900"/>
                <a:gd name="connsiteY6" fmla="*/ 0 h 774700"/>
                <a:gd name="connsiteX7" fmla="*/ 406400 w 596900"/>
                <a:gd name="connsiteY7" fmla="*/ 209550 h 774700"/>
                <a:gd name="connsiteX8" fmla="*/ 457200 w 596900"/>
                <a:gd name="connsiteY8" fmla="*/ 488950 h 774700"/>
                <a:gd name="connsiteX9" fmla="*/ 596900 w 596900"/>
                <a:gd name="connsiteY9" fmla="*/ 730250 h 774700"/>
                <a:gd name="connsiteX10" fmla="*/ 438150 w 596900"/>
                <a:gd name="connsiteY10" fmla="*/ 774700 h 7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6900" h="774700">
                  <a:moveTo>
                    <a:pt x="438150" y="774700"/>
                  </a:moveTo>
                  <a:lnTo>
                    <a:pt x="368300" y="469900"/>
                  </a:lnTo>
                  <a:lnTo>
                    <a:pt x="254000" y="317500"/>
                  </a:lnTo>
                  <a:lnTo>
                    <a:pt x="44450" y="768350"/>
                  </a:lnTo>
                  <a:lnTo>
                    <a:pt x="0" y="749300"/>
                  </a:lnTo>
                  <a:lnTo>
                    <a:pt x="215900" y="304800"/>
                  </a:lnTo>
                  <a:lnTo>
                    <a:pt x="171450" y="0"/>
                  </a:lnTo>
                  <a:lnTo>
                    <a:pt x="406400" y="209550"/>
                  </a:lnTo>
                  <a:lnTo>
                    <a:pt x="457200" y="488950"/>
                  </a:lnTo>
                  <a:lnTo>
                    <a:pt x="596900" y="730250"/>
                  </a:lnTo>
                  <a:lnTo>
                    <a:pt x="438150" y="77470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Freeform 242"/>
            <p:cNvSpPr/>
            <p:nvPr/>
          </p:nvSpPr>
          <p:spPr>
            <a:xfrm>
              <a:off x="2330450" y="4921250"/>
              <a:ext cx="971550" cy="1104900"/>
            </a:xfrm>
            <a:custGeom>
              <a:avLst/>
              <a:gdLst>
                <a:gd name="connsiteX0" fmla="*/ 19050 w 971550"/>
                <a:gd name="connsiteY0" fmla="*/ 984250 h 1104900"/>
                <a:gd name="connsiteX1" fmla="*/ 209550 w 971550"/>
                <a:gd name="connsiteY1" fmla="*/ 1092200 h 1104900"/>
                <a:gd name="connsiteX2" fmla="*/ 374650 w 971550"/>
                <a:gd name="connsiteY2" fmla="*/ 1022350 h 1104900"/>
                <a:gd name="connsiteX3" fmla="*/ 387350 w 971550"/>
                <a:gd name="connsiteY3" fmla="*/ 844550 h 1104900"/>
                <a:gd name="connsiteX4" fmla="*/ 539750 w 971550"/>
                <a:gd name="connsiteY4" fmla="*/ 977900 h 1104900"/>
                <a:gd name="connsiteX5" fmla="*/ 647700 w 971550"/>
                <a:gd name="connsiteY5" fmla="*/ 1022350 h 1104900"/>
                <a:gd name="connsiteX6" fmla="*/ 781050 w 971550"/>
                <a:gd name="connsiteY6" fmla="*/ 1104900 h 1104900"/>
                <a:gd name="connsiteX7" fmla="*/ 971550 w 971550"/>
                <a:gd name="connsiteY7" fmla="*/ 1016000 h 1104900"/>
                <a:gd name="connsiteX8" fmla="*/ 971550 w 971550"/>
                <a:gd name="connsiteY8" fmla="*/ 825500 h 1104900"/>
                <a:gd name="connsiteX9" fmla="*/ 869950 w 971550"/>
                <a:gd name="connsiteY9" fmla="*/ 711200 h 1104900"/>
                <a:gd name="connsiteX10" fmla="*/ 685800 w 971550"/>
                <a:gd name="connsiteY10" fmla="*/ 698500 h 1104900"/>
                <a:gd name="connsiteX11" fmla="*/ 679450 w 971550"/>
                <a:gd name="connsiteY11" fmla="*/ 603250 h 1104900"/>
                <a:gd name="connsiteX12" fmla="*/ 793750 w 971550"/>
                <a:gd name="connsiteY12" fmla="*/ 438150 h 1104900"/>
                <a:gd name="connsiteX13" fmla="*/ 800100 w 971550"/>
                <a:gd name="connsiteY13" fmla="*/ 279400 h 1104900"/>
                <a:gd name="connsiteX14" fmla="*/ 793750 w 971550"/>
                <a:gd name="connsiteY14" fmla="*/ 171450 h 1104900"/>
                <a:gd name="connsiteX15" fmla="*/ 717550 w 971550"/>
                <a:gd name="connsiteY15" fmla="*/ 107950 h 1104900"/>
                <a:gd name="connsiteX16" fmla="*/ 698500 w 971550"/>
                <a:gd name="connsiteY16" fmla="*/ 0 h 1104900"/>
                <a:gd name="connsiteX17" fmla="*/ 596900 w 971550"/>
                <a:gd name="connsiteY17" fmla="*/ 19050 h 1104900"/>
                <a:gd name="connsiteX18" fmla="*/ 584200 w 971550"/>
                <a:gd name="connsiteY18" fmla="*/ 127000 h 1104900"/>
                <a:gd name="connsiteX19" fmla="*/ 635000 w 971550"/>
                <a:gd name="connsiteY19" fmla="*/ 177800 h 1104900"/>
                <a:gd name="connsiteX20" fmla="*/ 590550 w 971550"/>
                <a:gd name="connsiteY20" fmla="*/ 279400 h 1104900"/>
                <a:gd name="connsiteX21" fmla="*/ 495300 w 971550"/>
                <a:gd name="connsiteY21" fmla="*/ 171450 h 1104900"/>
                <a:gd name="connsiteX22" fmla="*/ 457200 w 971550"/>
                <a:gd name="connsiteY22" fmla="*/ 215900 h 1104900"/>
                <a:gd name="connsiteX23" fmla="*/ 514350 w 971550"/>
                <a:gd name="connsiteY23" fmla="*/ 285750 h 1104900"/>
                <a:gd name="connsiteX24" fmla="*/ 552450 w 971550"/>
                <a:gd name="connsiteY24" fmla="*/ 368300 h 1104900"/>
                <a:gd name="connsiteX25" fmla="*/ 596900 w 971550"/>
                <a:gd name="connsiteY25" fmla="*/ 381000 h 1104900"/>
                <a:gd name="connsiteX26" fmla="*/ 552450 w 971550"/>
                <a:gd name="connsiteY26" fmla="*/ 438150 h 1104900"/>
                <a:gd name="connsiteX27" fmla="*/ 400050 w 971550"/>
                <a:gd name="connsiteY27" fmla="*/ 546100 h 1104900"/>
                <a:gd name="connsiteX28" fmla="*/ 311150 w 971550"/>
                <a:gd name="connsiteY28" fmla="*/ 558800 h 1104900"/>
                <a:gd name="connsiteX29" fmla="*/ 273050 w 971550"/>
                <a:gd name="connsiteY29" fmla="*/ 558800 h 1104900"/>
                <a:gd name="connsiteX30" fmla="*/ 254000 w 971550"/>
                <a:gd name="connsiteY30" fmla="*/ 692150 h 1104900"/>
                <a:gd name="connsiteX31" fmla="*/ 107950 w 971550"/>
                <a:gd name="connsiteY31" fmla="*/ 717550 h 1104900"/>
                <a:gd name="connsiteX32" fmla="*/ 31750 w 971550"/>
                <a:gd name="connsiteY32" fmla="*/ 793750 h 1104900"/>
                <a:gd name="connsiteX33" fmla="*/ 0 w 971550"/>
                <a:gd name="connsiteY33" fmla="*/ 863600 h 1104900"/>
                <a:gd name="connsiteX34" fmla="*/ 19050 w 971550"/>
                <a:gd name="connsiteY34" fmla="*/ 98425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71550" h="1104900">
                  <a:moveTo>
                    <a:pt x="19050" y="984250"/>
                  </a:moveTo>
                  <a:lnTo>
                    <a:pt x="209550" y="1092200"/>
                  </a:lnTo>
                  <a:lnTo>
                    <a:pt x="374650" y="1022350"/>
                  </a:lnTo>
                  <a:lnTo>
                    <a:pt x="387350" y="844550"/>
                  </a:lnTo>
                  <a:lnTo>
                    <a:pt x="539750" y="977900"/>
                  </a:lnTo>
                  <a:lnTo>
                    <a:pt x="647700" y="1022350"/>
                  </a:lnTo>
                  <a:lnTo>
                    <a:pt x="781050" y="1104900"/>
                  </a:lnTo>
                  <a:lnTo>
                    <a:pt x="971550" y="1016000"/>
                  </a:lnTo>
                  <a:lnTo>
                    <a:pt x="971550" y="825500"/>
                  </a:lnTo>
                  <a:lnTo>
                    <a:pt x="869950" y="711200"/>
                  </a:lnTo>
                  <a:lnTo>
                    <a:pt x="685800" y="698500"/>
                  </a:lnTo>
                  <a:lnTo>
                    <a:pt x="679450" y="603250"/>
                  </a:lnTo>
                  <a:lnTo>
                    <a:pt x="793750" y="438150"/>
                  </a:lnTo>
                  <a:lnTo>
                    <a:pt x="800100" y="279400"/>
                  </a:lnTo>
                  <a:lnTo>
                    <a:pt x="793750" y="171450"/>
                  </a:lnTo>
                  <a:lnTo>
                    <a:pt x="717550" y="107950"/>
                  </a:lnTo>
                  <a:lnTo>
                    <a:pt x="698500" y="0"/>
                  </a:lnTo>
                  <a:lnTo>
                    <a:pt x="596900" y="19050"/>
                  </a:lnTo>
                  <a:lnTo>
                    <a:pt x="584200" y="127000"/>
                  </a:lnTo>
                  <a:lnTo>
                    <a:pt x="635000" y="177800"/>
                  </a:lnTo>
                  <a:lnTo>
                    <a:pt x="590550" y="279400"/>
                  </a:lnTo>
                  <a:lnTo>
                    <a:pt x="495300" y="171450"/>
                  </a:lnTo>
                  <a:lnTo>
                    <a:pt x="457200" y="215900"/>
                  </a:lnTo>
                  <a:lnTo>
                    <a:pt x="514350" y="285750"/>
                  </a:lnTo>
                  <a:lnTo>
                    <a:pt x="552450" y="368300"/>
                  </a:lnTo>
                  <a:lnTo>
                    <a:pt x="596900" y="381000"/>
                  </a:lnTo>
                  <a:lnTo>
                    <a:pt x="552450" y="438150"/>
                  </a:lnTo>
                  <a:lnTo>
                    <a:pt x="400050" y="546100"/>
                  </a:lnTo>
                  <a:lnTo>
                    <a:pt x="311150" y="558800"/>
                  </a:lnTo>
                  <a:lnTo>
                    <a:pt x="273050" y="558800"/>
                  </a:lnTo>
                  <a:lnTo>
                    <a:pt x="254000" y="692150"/>
                  </a:lnTo>
                  <a:lnTo>
                    <a:pt x="107950" y="717550"/>
                  </a:lnTo>
                  <a:lnTo>
                    <a:pt x="31750" y="793750"/>
                  </a:lnTo>
                  <a:lnTo>
                    <a:pt x="0" y="863600"/>
                  </a:lnTo>
                  <a:lnTo>
                    <a:pt x="19050" y="984250"/>
                  </a:ln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4" name="Frame 243"/>
          <p:cNvSpPr>
            <a:spLocks/>
          </p:cNvSpPr>
          <p:nvPr/>
        </p:nvSpPr>
        <p:spPr>
          <a:xfrm>
            <a:off x="7123482" y="5836168"/>
            <a:ext cx="1388563" cy="1021832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45" name="Group 274"/>
          <p:cNvGrpSpPr>
            <a:grpSpLocks noChangeAspect="1"/>
          </p:cNvGrpSpPr>
          <p:nvPr/>
        </p:nvGrpSpPr>
        <p:grpSpPr>
          <a:xfrm>
            <a:off x="7177891" y="5888931"/>
            <a:ext cx="1289078" cy="914400"/>
            <a:chOff x="7397056" y="3810588"/>
            <a:chExt cx="1611348" cy="1143000"/>
          </a:xfrm>
        </p:grpSpPr>
        <p:pic>
          <p:nvPicPr>
            <p:cNvPr id="246" name="Picture 245" descr="7164545255_29ae1f6d50_o_crop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7057" y="3810588"/>
              <a:ext cx="1611347" cy="1143000"/>
            </a:xfrm>
            <a:prstGeom prst="rect">
              <a:avLst/>
            </a:prstGeom>
          </p:spPr>
        </p:pic>
        <p:sp>
          <p:nvSpPr>
            <p:cNvPr id="247" name="TextBox 246"/>
            <p:cNvSpPr txBox="1"/>
            <p:nvPr/>
          </p:nvSpPr>
          <p:spPr>
            <a:xfrm>
              <a:off x="7397056" y="3816351"/>
              <a:ext cx="1611347" cy="30392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27432" rtlCol="0">
              <a:spAutoFit/>
            </a:bodyPr>
            <a:lstStyle/>
            <a:p>
              <a:pPr algn="ctr"/>
              <a:r>
                <a:rPr lang="en-US" sz="1400" dirty="0" smtClean="0"/>
                <a:t>Construction</a:t>
              </a:r>
              <a:endParaRPr lang="en-US" sz="1400" dirty="0"/>
            </a:p>
          </p:txBody>
        </p:sp>
      </p:grpSp>
      <p:sp>
        <p:nvSpPr>
          <p:cNvPr id="248" name="Down Arrow 247"/>
          <p:cNvSpPr/>
          <p:nvPr/>
        </p:nvSpPr>
        <p:spPr>
          <a:xfrm>
            <a:off x="2069305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6" name="Group 255"/>
          <p:cNvGrpSpPr/>
          <p:nvPr/>
        </p:nvGrpSpPr>
        <p:grpSpPr>
          <a:xfrm>
            <a:off x="1540890" y="2365199"/>
            <a:ext cx="7106592" cy="620259"/>
            <a:chOff x="1540890" y="2365199"/>
            <a:chExt cx="7106592" cy="620259"/>
          </a:xfrm>
        </p:grpSpPr>
        <p:sp>
          <p:nvSpPr>
            <p:cNvPr id="205" name="TextBox 204"/>
            <p:cNvSpPr txBox="1"/>
            <p:nvPr/>
          </p:nvSpPr>
          <p:spPr>
            <a:xfrm>
              <a:off x="1540890" y="2700011"/>
              <a:ext cx="1289079" cy="2800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18288" rIns="0" rtlCol="0">
              <a:spAutoFit/>
            </a:bodyPr>
            <a:lstStyle/>
            <a:p>
              <a:pPr algn="ctr"/>
              <a:r>
                <a:rPr lang="en-US" sz="1400" dirty="0" smtClean="0"/>
                <a:t>Pose Estimation</a:t>
              </a:r>
              <a:endParaRPr lang="en-US" sz="1400" dirty="0"/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3352800" y="2704098"/>
              <a:ext cx="1441620" cy="2800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18288" rIns="0" rtlCol="0">
              <a:spAutoFit/>
            </a:bodyPr>
            <a:lstStyle/>
            <a:p>
              <a:pPr algn="ctr"/>
              <a:r>
                <a:rPr lang="en-US" sz="1400" dirty="0" smtClean="0"/>
                <a:t>Coarse 3D Layout</a:t>
              </a:r>
              <a:endParaRPr lang="en-US" sz="1400" dirty="0"/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7010400" y="2705381"/>
              <a:ext cx="1637082" cy="2800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18288" rIns="0" rtlCol="0">
              <a:spAutoFit/>
            </a:bodyPr>
            <a:lstStyle/>
            <a:p>
              <a:pPr algn="ctr"/>
              <a:r>
                <a:rPr lang="en-US" sz="1400" dirty="0" smtClean="0"/>
                <a:t>Scene Recognition</a:t>
              </a:r>
              <a:endParaRPr lang="en-US" sz="1400" dirty="0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105400" y="2700011"/>
              <a:ext cx="1702320" cy="2800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0" tIns="18288" rIns="0" rtlCol="0">
              <a:spAutoFit/>
            </a:bodyPr>
            <a:lstStyle/>
            <a:p>
              <a:pPr algn="ctr"/>
              <a:r>
                <a:rPr lang="en-US" sz="1400" dirty="0" smtClean="0"/>
                <a:t>Object Segmentation</a:t>
              </a:r>
              <a:endParaRPr lang="en-US" sz="1400" dirty="0"/>
            </a:p>
          </p:txBody>
        </p:sp>
        <p:cxnSp>
          <p:nvCxnSpPr>
            <p:cNvPr id="249" name="Straight Arrow Connector 248"/>
            <p:cNvCxnSpPr>
              <a:stCxn id="133" idx="2"/>
              <a:endCxn id="206" idx="0"/>
            </p:cNvCxnSpPr>
            <p:nvPr/>
          </p:nvCxnSpPr>
          <p:spPr>
            <a:xfrm rot="5400000">
              <a:off x="4266165" y="2172646"/>
              <a:ext cx="338898" cy="72400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Arrow Connector 249"/>
            <p:cNvCxnSpPr>
              <a:stCxn id="133" idx="2"/>
              <a:endCxn id="205" idx="0"/>
            </p:cNvCxnSpPr>
            <p:nvPr/>
          </p:nvCxnSpPr>
          <p:spPr>
            <a:xfrm rot="5400000">
              <a:off x="3324119" y="1226512"/>
              <a:ext cx="334811" cy="261218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Arrow Connector 250"/>
            <p:cNvCxnSpPr>
              <a:stCxn id="133" idx="2"/>
              <a:endCxn id="208" idx="0"/>
            </p:cNvCxnSpPr>
            <p:nvPr/>
          </p:nvCxnSpPr>
          <p:spPr>
            <a:xfrm rot="16200000" flipH="1">
              <a:off x="5209683" y="1953133"/>
              <a:ext cx="334811" cy="115894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Arrow Connector 251"/>
            <p:cNvCxnSpPr>
              <a:stCxn id="133" idx="2"/>
              <a:endCxn id="207" idx="0"/>
            </p:cNvCxnSpPr>
            <p:nvPr/>
          </p:nvCxnSpPr>
          <p:spPr>
            <a:xfrm rot="16200000" flipH="1">
              <a:off x="6143189" y="1019628"/>
              <a:ext cx="340181" cy="30313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3" name="Down Arrow 252"/>
          <p:cNvSpPr/>
          <p:nvPr/>
        </p:nvSpPr>
        <p:spPr>
          <a:xfrm>
            <a:off x="3946458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Down Arrow 253"/>
          <p:cNvSpPr/>
          <p:nvPr/>
        </p:nvSpPr>
        <p:spPr>
          <a:xfrm>
            <a:off x="58449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Down Arrow 254"/>
          <p:cNvSpPr/>
          <p:nvPr/>
        </p:nvSpPr>
        <p:spPr>
          <a:xfrm>
            <a:off x="77152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0" name="Group 269"/>
          <p:cNvGrpSpPr/>
          <p:nvPr/>
        </p:nvGrpSpPr>
        <p:grpSpPr>
          <a:xfrm>
            <a:off x="2649289" y="4966728"/>
            <a:ext cx="4818311" cy="1586472"/>
            <a:chOff x="2649289" y="4966728"/>
            <a:chExt cx="4818311" cy="1586472"/>
          </a:xfrm>
        </p:grpSpPr>
        <p:grpSp>
          <p:nvGrpSpPr>
            <p:cNvPr id="261" name="Group 260"/>
            <p:cNvGrpSpPr/>
            <p:nvPr/>
          </p:nvGrpSpPr>
          <p:grpSpPr>
            <a:xfrm>
              <a:off x="6496498" y="4966728"/>
              <a:ext cx="971102" cy="1581553"/>
              <a:chOff x="6691767" y="4535579"/>
              <a:chExt cx="971102" cy="1581553"/>
            </a:xfrm>
          </p:grpSpPr>
          <p:sp>
            <p:nvSpPr>
              <p:cNvPr id="262" name="Left-Right Arrow 261"/>
              <p:cNvSpPr/>
              <p:nvPr/>
            </p:nvSpPr>
            <p:spPr>
              <a:xfrm rot="4137630">
                <a:off x="6359772" y="5162711"/>
                <a:ext cx="1581553" cy="327289"/>
              </a:xfrm>
              <a:prstGeom prst="left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TextBox 262"/>
              <p:cNvSpPr txBox="1"/>
              <p:nvPr/>
            </p:nvSpPr>
            <p:spPr>
              <a:xfrm>
                <a:off x="6691767" y="5146893"/>
                <a:ext cx="971102" cy="30777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Consistent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4" name="Group 263"/>
            <p:cNvGrpSpPr/>
            <p:nvPr/>
          </p:nvGrpSpPr>
          <p:grpSpPr>
            <a:xfrm>
              <a:off x="4539827" y="4971647"/>
              <a:ext cx="971102" cy="1581553"/>
              <a:chOff x="4514236" y="4540498"/>
              <a:chExt cx="971102" cy="1581553"/>
            </a:xfrm>
          </p:grpSpPr>
          <p:sp>
            <p:nvSpPr>
              <p:cNvPr id="265" name="Left-Right Arrow 264"/>
              <p:cNvSpPr/>
              <p:nvPr/>
            </p:nvSpPr>
            <p:spPr>
              <a:xfrm rot="17453472">
                <a:off x="4181616" y="5167630"/>
                <a:ext cx="1581553" cy="327289"/>
              </a:xfrm>
              <a:prstGeom prst="left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TextBox 265"/>
              <p:cNvSpPr txBox="1"/>
              <p:nvPr/>
            </p:nvSpPr>
            <p:spPr>
              <a:xfrm>
                <a:off x="4514236" y="5144108"/>
                <a:ext cx="971102" cy="30777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Consistent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7" name="Group 266"/>
            <p:cNvGrpSpPr/>
            <p:nvPr/>
          </p:nvGrpSpPr>
          <p:grpSpPr>
            <a:xfrm>
              <a:off x="2649289" y="4969719"/>
              <a:ext cx="971102" cy="1581553"/>
              <a:chOff x="2303451" y="4538570"/>
              <a:chExt cx="971102" cy="1581553"/>
            </a:xfrm>
          </p:grpSpPr>
          <p:sp>
            <p:nvSpPr>
              <p:cNvPr id="268" name="Left-Right Arrow 267"/>
              <p:cNvSpPr/>
              <p:nvPr/>
            </p:nvSpPr>
            <p:spPr>
              <a:xfrm rot="4137630">
                <a:off x="1985717" y="5165702"/>
                <a:ext cx="1581553" cy="327289"/>
              </a:xfrm>
              <a:prstGeom prst="leftRightArrow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TextBox 268"/>
              <p:cNvSpPr txBox="1"/>
              <p:nvPr/>
            </p:nvSpPr>
            <p:spPr>
              <a:xfrm>
                <a:off x="2303451" y="5146043"/>
                <a:ext cx="971102" cy="307777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Consistent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7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 animBg="1"/>
      <p:bldP spid="209" grpId="0"/>
      <p:bldP spid="210" grpId="0"/>
      <p:bldP spid="211" grpId="0"/>
      <p:bldP spid="212" grpId="0" animBg="1"/>
      <p:bldP spid="244" grpId="0" animBg="1"/>
      <p:bldP spid="248" grpId="0" animBg="1"/>
      <p:bldP spid="253" grpId="0" animBg="1"/>
      <p:bldP spid="254" grpId="0" animBg="1"/>
      <p:bldP spid="25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6172200"/>
            <a:ext cx="3352800" cy="685800"/>
          </a:xfrm>
        </p:spPr>
        <p:txBody>
          <a:bodyPr/>
          <a:lstStyle/>
          <a:p>
            <a:pPr algn="l"/>
            <a:r>
              <a:rPr lang="en-US" sz="2000" dirty="0" smtClean="0"/>
              <a:t>PASCAL </a:t>
            </a:r>
            <a:br>
              <a:rPr lang="en-US" sz="2000" dirty="0" smtClean="0"/>
            </a:br>
            <a:r>
              <a:rPr lang="en-US" sz="2000" dirty="0" smtClean="0"/>
              <a:t>Sentence Dataset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  <p:sp>
        <p:nvSpPr>
          <p:cNvPr id="248" name="Down Arrow 247"/>
          <p:cNvSpPr/>
          <p:nvPr/>
        </p:nvSpPr>
        <p:spPr>
          <a:xfrm>
            <a:off x="2280607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1125702" y="2700011"/>
            <a:ext cx="25420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Vision: Semantic Segmentation</a:t>
            </a:r>
            <a:endParaRPr lang="en-US" sz="1400" dirty="0"/>
          </a:p>
        </p:txBody>
      </p:sp>
      <p:sp>
        <p:nvSpPr>
          <p:cNvPr id="207" name="TextBox 206"/>
          <p:cNvSpPr txBox="1"/>
          <p:nvPr/>
        </p:nvSpPr>
        <p:spPr>
          <a:xfrm>
            <a:off x="6433814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NLP: Sentence Parsing</a:t>
            </a:r>
            <a:endParaRPr lang="en-US" sz="1400" dirty="0"/>
          </a:p>
        </p:txBody>
      </p:sp>
      <p:sp>
        <p:nvSpPr>
          <p:cNvPr id="255" name="Down Arrow 254"/>
          <p:cNvSpPr/>
          <p:nvPr/>
        </p:nvSpPr>
        <p:spPr>
          <a:xfrm>
            <a:off x="7367260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0362" y="2999601"/>
            <a:ext cx="22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Labels:        Chairs, desks,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1676400"/>
            <a:ext cx="40467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Ambiguity: </a:t>
            </a:r>
            <a:b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(dog next to woman) on couch</a:t>
            </a:r>
            <a:b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000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vs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dog next to (woman on couch)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753979" y="2999601"/>
            <a:ext cx="16986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Output:      Parse Tree</a:t>
            </a:r>
            <a:endParaRPr lang="en-US" dirty="0"/>
          </a:p>
        </p:txBody>
      </p:sp>
      <p:pic>
        <p:nvPicPr>
          <p:cNvPr id="20" name="Picture 19" descr="2008_0014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5" y="228601"/>
            <a:ext cx="3251195" cy="24384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5181600" y="228600"/>
            <a:ext cx="3809999" cy="13465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31" tIns="45715" rIns="91431" bIns="45715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“A dog is standing next to a woman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>on </a:t>
            </a:r>
            <a:r>
              <a:rPr lang="en-US" sz="3000" dirty="0"/>
              <a:t>a couch”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592" y="3429000"/>
            <a:ext cx="2167008" cy="1682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914400" y="5181600"/>
            <a:ext cx="2667000" cy="1676400"/>
            <a:chOff x="4263192" y="4724400"/>
            <a:chExt cx="1695648" cy="109801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4724400"/>
              <a:ext cx="1463040" cy="109801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437227" y="4862898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263192" y="5231063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Couch</a:t>
              </a:r>
            </a:p>
          </p:txBody>
        </p:sp>
      </p:grpSp>
      <p:sp>
        <p:nvSpPr>
          <p:cNvPr id="29" name="Frame 28"/>
          <p:cNvSpPr>
            <a:spLocks/>
          </p:cNvSpPr>
          <p:nvPr/>
        </p:nvSpPr>
        <p:spPr>
          <a:xfrm>
            <a:off x="1219200" y="3352800"/>
            <a:ext cx="2438400" cy="1828800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Frame 32"/>
          <p:cNvSpPr>
            <a:spLocks/>
          </p:cNvSpPr>
          <p:nvPr/>
        </p:nvSpPr>
        <p:spPr>
          <a:xfrm>
            <a:off x="6469594" y="5080402"/>
            <a:ext cx="2181859" cy="1777598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 rot="2402234">
            <a:off x="3244210" y="4836099"/>
            <a:ext cx="3610758" cy="504108"/>
            <a:chOff x="3800262" y="5220872"/>
            <a:chExt cx="2344264" cy="220805"/>
          </a:xfrm>
        </p:grpSpPr>
        <p:sp>
          <p:nvSpPr>
            <p:cNvPr id="35" name="Left-Right Arrow 34"/>
            <p:cNvSpPr/>
            <p:nvPr/>
          </p:nvSpPr>
          <p:spPr>
            <a:xfrm rot="21382367">
              <a:off x="3800262" y="5220872"/>
              <a:ext cx="2344264" cy="220805"/>
            </a:xfrm>
            <a:prstGeom prst="left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  <a:latin typeface="Arial"/>
                <a:ea typeface="Osaka"/>
                <a:cs typeface="Osaka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9197766">
              <a:off x="4530782" y="5240873"/>
              <a:ext cx="980586" cy="17525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prstClr val="white"/>
                  </a:solidFill>
                  <a:latin typeface="Arial"/>
                  <a:ea typeface="Osaka"/>
                  <a:cs typeface="Osaka"/>
                </a:rPr>
                <a:t>Consistent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91672" y="3429000"/>
            <a:ext cx="2689728" cy="1676400"/>
            <a:chOff x="3558672" y="3657600"/>
            <a:chExt cx="1714368" cy="109801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657600"/>
              <a:ext cx="1463040" cy="109801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58672" y="4044216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Couch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86200" y="3810000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088064" y="4074696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Dog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81600"/>
            <a:ext cx="2007522" cy="1682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0" y="3636238"/>
            <a:ext cx="992229" cy="2678182"/>
            <a:chOff x="0" y="3636238"/>
            <a:chExt cx="992229" cy="2678182"/>
          </a:xfrm>
        </p:grpSpPr>
        <p:sp>
          <p:nvSpPr>
            <p:cNvPr id="209" name="TextBox 208"/>
            <p:cNvSpPr txBox="1"/>
            <p:nvPr/>
          </p:nvSpPr>
          <p:spPr>
            <a:xfrm>
              <a:off x="0" y="3636238"/>
              <a:ext cx="992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Hypothesis</a:t>
              </a:r>
              <a:br>
                <a:rPr lang="en-US" sz="1400" dirty="0" smtClean="0"/>
              </a:br>
              <a:r>
                <a:rPr lang="en-US" sz="1400" dirty="0" smtClean="0"/>
                <a:t> #1</a:t>
              </a:r>
              <a:endParaRPr lang="en-US" sz="1400" dirty="0"/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0" y="5791200"/>
              <a:ext cx="992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Hypothesis</a:t>
              </a:r>
              <a:br>
                <a:rPr lang="en-US" sz="1400" dirty="0" smtClean="0"/>
              </a:br>
              <a:r>
                <a:rPr lang="en-US" sz="1400" dirty="0" smtClean="0"/>
                <a:t> #M</a:t>
              </a:r>
              <a:endParaRPr lang="en-US" sz="1400" dirty="0"/>
            </a:p>
          </p:txBody>
        </p:sp>
        <p:grpSp>
          <p:nvGrpSpPr>
            <p:cNvPr id="37" name="Group 237"/>
            <p:cNvGrpSpPr/>
            <p:nvPr/>
          </p:nvGrpSpPr>
          <p:grpSpPr>
            <a:xfrm>
              <a:off x="457200" y="4572000"/>
              <a:ext cx="88692" cy="990600"/>
              <a:chOff x="1383093" y="4811545"/>
              <a:chExt cx="88692" cy="990600"/>
            </a:xfrm>
          </p:grpSpPr>
          <p:sp>
            <p:nvSpPr>
              <p:cNvPr id="38" name="Rounded Rectangle 37"/>
              <p:cNvSpPr>
                <a:spLocks noChangeAspect="1"/>
              </p:cNvSpPr>
              <p:nvPr/>
            </p:nvSpPr>
            <p:spPr>
              <a:xfrm>
                <a:off x="1383093" y="5710705"/>
                <a:ext cx="88692" cy="9144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ounded Rectangle 38"/>
              <p:cNvSpPr>
                <a:spLocks noChangeAspect="1"/>
              </p:cNvSpPr>
              <p:nvPr/>
            </p:nvSpPr>
            <p:spPr>
              <a:xfrm>
                <a:off x="1383093" y="5266850"/>
                <a:ext cx="88692" cy="9144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ounded Rectangle 39"/>
              <p:cNvSpPr>
                <a:spLocks noChangeAspect="1"/>
              </p:cNvSpPr>
              <p:nvPr/>
            </p:nvSpPr>
            <p:spPr>
              <a:xfrm>
                <a:off x="1383093" y="4811545"/>
                <a:ext cx="88692" cy="9144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Rectangle 9"/>
          <p:cNvSpPr/>
          <p:nvPr/>
        </p:nvSpPr>
        <p:spPr bwMode="auto">
          <a:xfrm>
            <a:off x="783390" y="228600"/>
            <a:ext cx="3255210" cy="24384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 w="38100" cmpd="sng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9600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 animBg="1"/>
      <p:bldP spid="255" grpId="0" animBg="1"/>
      <p:bldP spid="7" grpId="0"/>
      <p:bldP spid="29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duck”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Liang Huang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566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Re-Ranking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891672" y="3429000"/>
            <a:ext cx="2689728" cy="1676400"/>
            <a:chOff x="3558672" y="3657600"/>
            <a:chExt cx="1714368" cy="10980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657600"/>
              <a:ext cx="1463040" cy="10980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58672" y="4044216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Couch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6200" y="3810000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88064" y="4074696"/>
              <a:ext cx="1056880" cy="299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Dog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181600"/>
            <a:ext cx="2007522" cy="168249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850513"/>
            <a:ext cx="3962400" cy="10006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32674" y="3276600"/>
            <a:ext cx="2992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/>
              <a:t>prep_</a:t>
            </a:r>
            <a:r>
              <a:rPr lang="en-US" sz="2000" b="1" i="1" dirty="0" err="1"/>
              <a:t>on</a:t>
            </a:r>
            <a:r>
              <a:rPr lang="en-US" sz="2000" i="1" dirty="0"/>
              <a:t>(</a:t>
            </a:r>
            <a:r>
              <a:rPr lang="en-US" sz="2000" i="1" dirty="0" smtClean="0"/>
              <a:t>woman, couch)</a:t>
            </a:r>
            <a:endParaRPr lang="en-US" sz="2000" dirty="0"/>
          </a:p>
        </p:txBody>
      </p:sp>
      <p:pic>
        <p:nvPicPr>
          <p:cNvPr id="21" name="Picture 20" descr="VisualFeat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952" y="3657600"/>
            <a:ext cx="4260448" cy="32004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7" y="1872224"/>
            <a:ext cx="1231556" cy="7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32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7282E-6 -4.28968E-6 L 0.18047 -0.27764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5" y="-138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5942E-7 -4.33596E-6 L -0.23485 -0.5335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2" y="-266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Joint Re-Ranking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850513"/>
            <a:ext cx="3962400" cy="1000606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7" y="1872224"/>
            <a:ext cx="1231556" cy="734962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45" y="3429000"/>
            <a:ext cx="5983224" cy="990600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211391" y="1934728"/>
            <a:ext cx="1349754" cy="841248"/>
            <a:chOff x="3558672" y="3657600"/>
            <a:chExt cx="1714368" cy="109801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3657600"/>
              <a:ext cx="1463040" cy="109801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558672" y="4015878"/>
              <a:ext cx="1056879" cy="24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Couch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86200" y="3781661"/>
              <a:ext cx="1056879" cy="24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88064" y="4046357"/>
              <a:ext cx="1056879" cy="24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Dog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10" y="1945584"/>
            <a:ext cx="1003761" cy="841248"/>
          </a:xfrm>
          <a:prstGeom prst="rect">
            <a:avLst/>
          </a:prstGeom>
          <a:ln w="14224">
            <a:solidFill>
              <a:schemeClr val="tx1"/>
            </a:solidFill>
          </a:ln>
        </p:spPr>
      </p:pic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3215666" y="3509844"/>
            <a:ext cx="1338349" cy="841248"/>
            <a:chOff x="4263192" y="4724400"/>
            <a:chExt cx="1695648" cy="1098011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4724400"/>
              <a:ext cx="1463040" cy="109801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437227" y="4862898"/>
              <a:ext cx="1056880" cy="24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Person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263192" y="5231063"/>
              <a:ext cx="1056880" cy="24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>
                  <a:solidFill>
                    <a:schemeClr val="bg1"/>
                  </a:solidFill>
                </a:rPr>
                <a:t>Couch</a:t>
              </a:r>
            </a:p>
          </p:txBody>
        </p:sp>
      </p:grp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05400"/>
            <a:ext cx="2666650" cy="7763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878" y="3505200"/>
            <a:ext cx="1083504" cy="841248"/>
          </a:xfrm>
          <a:prstGeom prst="rect">
            <a:avLst/>
          </a:prstGeom>
          <a:ln w="14224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191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Re-Ranking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t="7214" r="21549" b="10557"/>
          <a:stretch/>
        </p:blipFill>
        <p:spPr>
          <a:xfrm>
            <a:off x="0" y="838200"/>
            <a:ext cx="3163203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9" t="7491" r="21534" b="10558"/>
          <a:stretch/>
        </p:blipFill>
        <p:spPr>
          <a:xfrm>
            <a:off x="5970038" y="839891"/>
            <a:ext cx="3173962" cy="2971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810000"/>
            <a:ext cx="1468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on</a:t>
            </a:r>
            <a:endParaRPr lang="en-IN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3810000"/>
            <a:ext cx="1736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by</a:t>
            </a:r>
            <a:endParaRPr lang="en-IN" sz="48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3" t="7462" r="21344" b="10538"/>
          <a:stretch/>
        </p:blipFill>
        <p:spPr>
          <a:xfrm>
            <a:off x="2906751" y="3886200"/>
            <a:ext cx="3189249" cy="2971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05200" y="3048000"/>
            <a:ext cx="2064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with</a:t>
            </a:r>
            <a:endParaRPr lang="en-IN" sz="4800" b="1" dirty="0"/>
          </a:p>
        </p:txBody>
      </p:sp>
    </p:spTree>
    <p:extLst>
      <p:ext uri="{BB962C8B-B14F-4D97-AF65-F5344CB8AC3E}">
        <p14:creationId xmlns:p14="http://schemas.microsoft.com/office/powerpoint/2010/main" val="187149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2800"/>
            <a:ext cx="9144000" cy="26751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Re-Ranking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5638800" y="2057400"/>
            <a:ext cx="3505200" cy="27432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200" y="3059668"/>
            <a:ext cx="1463687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/>
              <a:t>Vision-alone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76200" y="3440668"/>
            <a:ext cx="1853354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dirty="0" smtClean="0"/>
              <a:t>Language-alone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73551" y="4038600"/>
            <a:ext cx="1983849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800" dirty="0" err="1" smtClean="0"/>
              <a:t>Vision+Language</a:t>
            </a:r>
            <a:endParaRPr lang="en-US" sz="1800" dirty="0"/>
          </a:p>
        </p:txBody>
      </p:sp>
      <p:sp>
        <p:nvSpPr>
          <p:cNvPr id="22" name="TextBox 21"/>
          <p:cNvSpPr txBox="1"/>
          <p:nvPr/>
        </p:nvSpPr>
        <p:spPr>
          <a:xfrm>
            <a:off x="4648200" y="3276600"/>
            <a:ext cx="1295400" cy="33855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~9% Gain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5638800" y="3657600"/>
            <a:ext cx="1588" cy="6858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38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3352800" cy="685800"/>
          </a:xfrm>
        </p:spPr>
        <p:txBody>
          <a:bodyPr/>
          <a:lstStyle/>
          <a:p>
            <a:pPr algn="l"/>
            <a:r>
              <a:rPr lang="en-US" dirty="0" smtClean="0"/>
              <a:t>NYU-v2 RGBD Dataset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  <p:grpSp>
        <p:nvGrpSpPr>
          <p:cNvPr id="146" name="Group 237"/>
          <p:cNvGrpSpPr/>
          <p:nvPr/>
        </p:nvGrpSpPr>
        <p:grpSpPr>
          <a:xfrm>
            <a:off x="7632195" y="5501061"/>
            <a:ext cx="88692" cy="518369"/>
            <a:chOff x="1383093" y="5055385"/>
            <a:chExt cx="88692" cy="518369"/>
          </a:xfrm>
        </p:grpSpPr>
        <p:sp>
          <p:nvSpPr>
            <p:cNvPr id="147" name="Rounded Rectangle 146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8" name="Down Arrow 247"/>
          <p:cNvSpPr/>
          <p:nvPr/>
        </p:nvSpPr>
        <p:spPr>
          <a:xfrm>
            <a:off x="2727645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1801340" y="2700011"/>
            <a:ext cx="20848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Semantic Segmentation</a:t>
            </a:r>
            <a:endParaRPr lang="en-US" sz="1400" dirty="0"/>
          </a:p>
        </p:txBody>
      </p:sp>
      <p:sp>
        <p:nvSpPr>
          <p:cNvPr id="207" name="TextBox 206"/>
          <p:cNvSpPr txBox="1"/>
          <p:nvPr/>
        </p:nvSpPr>
        <p:spPr>
          <a:xfrm>
            <a:off x="6629400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3D Support Estimation</a:t>
            </a:r>
            <a:endParaRPr lang="en-US" sz="1400" dirty="0"/>
          </a:p>
        </p:txBody>
      </p:sp>
      <p:cxnSp>
        <p:nvCxnSpPr>
          <p:cNvPr id="250" name="Straight Arrow Connector 249"/>
          <p:cNvCxnSpPr>
            <a:stCxn id="257" idx="1"/>
            <a:endCxn id="205" idx="0"/>
          </p:cNvCxnSpPr>
          <p:nvPr/>
        </p:nvCxnSpPr>
        <p:spPr>
          <a:xfrm flipH="1">
            <a:off x="2843770" y="1209357"/>
            <a:ext cx="798568" cy="1490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57" idx="3"/>
            <a:endCxn id="207" idx="0"/>
          </p:cNvCxnSpPr>
          <p:nvPr/>
        </p:nvCxnSpPr>
        <p:spPr>
          <a:xfrm>
            <a:off x="6842738" y="1209357"/>
            <a:ext cx="833803" cy="149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Down Arrow 254"/>
          <p:cNvSpPr/>
          <p:nvPr/>
        </p:nvSpPr>
        <p:spPr>
          <a:xfrm>
            <a:off x="75628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7" name="Picture 2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8" y="-5081"/>
            <a:ext cx="3200400" cy="2428875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95" y="4491136"/>
            <a:ext cx="1161249" cy="914400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5" y="3424307"/>
            <a:ext cx="1161249" cy="914400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47" y="5883302"/>
            <a:ext cx="1161249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2999601"/>
            <a:ext cx="22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Labels:        Chairs, desks,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390658" y="2999601"/>
            <a:ext cx="277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Supported from       below, behind,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733800"/>
            <a:ext cx="1463040" cy="111034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010747" y="3792577"/>
            <a:ext cx="891056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12386" y="3850950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061268" y="4377828"/>
            <a:ext cx="960707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Prop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33166" y="4440313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440428" y="4271982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0" y="3636238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#1</a:t>
            </a:r>
            <a:endParaRPr lang="en-US" sz="1400" dirty="0"/>
          </a:p>
        </p:txBody>
      </p:sp>
      <p:sp>
        <p:nvSpPr>
          <p:cNvPr id="61" name="TextBox 60"/>
          <p:cNvSpPr txBox="1"/>
          <p:nvPr/>
        </p:nvSpPr>
        <p:spPr>
          <a:xfrm>
            <a:off x="0" y="5791200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#M</a:t>
            </a:r>
            <a:endParaRPr lang="en-US" sz="1400" dirty="0"/>
          </a:p>
        </p:txBody>
      </p:sp>
      <p:grpSp>
        <p:nvGrpSpPr>
          <p:cNvPr id="62" name="Group 237"/>
          <p:cNvGrpSpPr/>
          <p:nvPr/>
        </p:nvGrpSpPr>
        <p:grpSpPr>
          <a:xfrm>
            <a:off x="457200" y="4572000"/>
            <a:ext cx="88692" cy="990600"/>
            <a:chOff x="1383093" y="4811545"/>
            <a:chExt cx="88692" cy="990600"/>
          </a:xfrm>
        </p:grpSpPr>
        <p:sp>
          <p:nvSpPr>
            <p:cNvPr id="63" name="Rounded Rectangle 62"/>
            <p:cNvSpPr>
              <a:spLocks noChangeAspect="1"/>
            </p:cNvSpPr>
            <p:nvPr/>
          </p:nvSpPr>
          <p:spPr>
            <a:xfrm>
              <a:off x="1383093" y="571070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ounded Rectangle 63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64"/>
            <p:cNvSpPr>
              <a:spLocks noChangeAspect="1"/>
            </p:cNvSpPr>
            <p:nvPr/>
          </p:nvSpPr>
          <p:spPr>
            <a:xfrm>
              <a:off x="1383093" y="481154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40" y="5562600"/>
            <a:ext cx="1463040" cy="1110344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667000" y="5687412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962301" y="5597705"/>
            <a:ext cx="1047273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618146" y="6285255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010155" y="6321169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Chair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359106" y="6108444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Television</a:t>
            </a:r>
          </a:p>
        </p:txBody>
      </p:sp>
    </p:spTree>
    <p:extLst>
      <p:ext uri="{BB962C8B-B14F-4D97-AF65-F5344CB8AC3E}">
        <p14:creationId xmlns:p14="http://schemas.microsoft.com/office/powerpoint/2010/main" val="245476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3352800" cy="685800"/>
          </a:xfrm>
        </p:spPr>
        <p:txBody>
          <a:bodyPr/>
          <a:lstStyle/>
          <a:p>
            <a:pPr algn="l"/>
            <a:r>
              <a:rPr lang="en-US" dirty="0" smtClean="0"/>
              <a:t>NYU-v2 RGBD Dataset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  <p:grpSp>
        <p:nvGrpSpPr>
          <p:cNvPr id="146" name="Group 237"/>
          <p:cNvGrpSpPr/>
          <p:nvPr/>
        </p:nvGrpSpPr>
        <p:grpSpPr>
          <a:xfrm>
            <a:off x="7632195" y="5501061"/>
            <a:ext cx="88692" cy="518369"/>
            <a:chOff x="1383093" y="5055385"/>
            <a:chExt cx="88692" cy="518369"/>
          </a:xfrm>
        </p:grpSpPr>
        <p:sp>
          <p:nvSpPr>
            <p:cNvPr id="147" name="Rounded Rectangle 146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8" name="Down Arrow 247"/>
          <p:cNvSpPr/>
          <p:nvPr/>
        </p:nvSpPr>
        <p:spPr>
          <a:xfrm>
            <a:off x="2727645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1801340" y="2700011"/>
            <a:ext cx="20848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Semantic Segmentation</a:t>
            </a:r>
            <a:endParaRPr lang="en-US" sz="1400" dirty="0"/>
          </a:p>
        </p:txBody>
      </p:sp>
      <p:sp>
        <p:nvSpPr>
          <p:cNvPr id="207" name="TextBox 206"/>
          <p:cNvSpPr txBox="1"/>
          <p:nvPr/>
        </p:nvSpPr>
        <p:spPr>
          <a:xfrm>
            <a:off x="6629400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3D Support Estimation</a:t>
            </a:r>
            <a:endParaRPr lang="en-US" sz="1400" dirty="0"/>
          </a:p>
        </p:txBody>
      </p:sp>
      <p:cxnSp>
        <p:nvCxnSpPr>
          <p:cNvPr id="250" name="Straight Arrow Connector 249"/>
          <p:cNvCxnSpPr>
            <a:stCxn id="257" idx="1"/>
            <a:endCxn id="205" idx="0"/>
          </p:cNvCxnSpPr>
          <p:nvPr/>
        </p:nvCxnSpPr>
        <p:spPr>
          <a:xfrm flipH="1">
            <a:off x="2843770" y="1209357"/>
            <a:ext cx="798568" cy="1490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57" idx="3"/>
            <a:endCxn id="207" idx="0"/>
          </p:cNvCxnSpPr>
          <p:nvPr/>
        </p:nvCxnSpPr>
        <p:spPr>
          <a:xfrm>
            <a:off x="6842738" y="1209357"/>
            <a:ext cx="833803" cy="149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Down Arrow 254"/>
          <p:cNvSpPr/>
          <p:nvPr/>
        </p:nvSpPr>
        <p:spPr>
          <a:xfrm>
            <a:off x="75628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7" name="Picture 2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8" y="-5081"/>
            <a:ext cx="3200400" cy="2428875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95" y="4491136"/>
            <a:ext cx="1161249" cy="914400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5" y="3424307"/>
            <a:ext cx="1161249" cy="914400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47" y="5883302"/>
            <a:ext cx="1161249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2999601"/>
            <a:ext cx="22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Labels:        Chairs, desks,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390658" y="2999601"/>
            <a:ext cx="277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Supported from       below, behind,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733800"/>
            <a:ext cx="1463040" cy="111034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10747" y="3792577"/>
            <a:ext cx="891056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12386" y="3850950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061268" y="4377828"/>
            <a:ext cx="960707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Prop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633166" y="4440313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440428" y="4271982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0" y="3636238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#1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0" y="5791200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#M</a:t>
            </a:r>
            <a:endParaRPr lang="en-US" sz="1400" dirty="0"/>
          </a:p>
        </p:txBody>
      </p:sp>
      <p:grpSp>
        <p:nvGrpSpPr>
          <p:cNvPr id="42" name="Group 237"/>
          <p:cNvGrpSpPr/>
          <p:nvPr/>
        </p:nvGrpSpPr>
        <p:grpSpPr>
          <a:xfrm>
            <a:off x="457200" y="4572000"/>
            <a:ext cx="88692" cy="990600"/>
            <a:chOff x="1383093" y="4811545"/>
            <a:chExt cx="88692" cy="990600"/>
          </a:xfrm>
        </p:grpSpPr>
        <p:sp>
          <p:nvSpPr>
            <p:cNvPr id="43" name="Rounded Rectangle 42"/>
            <p:cNvSpPr>
              <a:spLocks noChangeAspect="1"/>
            </p:cNvSpPr>
            <p:nvPr/>
          </p:nvSpPr>
          <p:spPr>
            <a:xfrm>
              <a:off x="1383093" y="571070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>
              <a:spLocks noChangeAspect="1"/>
            </p:cNvSpPr>
            <p:nvPr/>
          </p:nvSpPr>
          <p:spPr>
            <a:xfrm>
              <a:off x="1383093" y="481154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40" y="5562600"/>
            <a:ext cx="1463040" cy="111034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667000" y="5687412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962301" y="5597705"/>
            <a:ext cx="1047273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618146" y="6285255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010155" y="6321169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Chair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359106" y="6108444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Television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2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7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0802E-6 3.51839E-6 L -0.08156 0.3678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8" y="183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0" y="0"/>
            <a:ext cx="9144000" cy="6858000"/>
            <a:chOff x="3429000" y="1404937"/>
            <a:chExt cx="5334000" cy="404812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404937"/>
              <a:ext cx="5334000" cy="4048125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569970" y="2310765"/>
              <a:ext cx="4850131" cy="3050381"/>
              <a:chOff x="3569970" y="2310765"/>
              <a:chExt cx="4850131" cy="3050381"/>
            </a:xfrm>
          </p:grpSpPr>
          <p:cxnSp>
            <p:nvCxnSpPr>
              <p:cNvPr id="33" name="Straight Arrow Connector 32"/>
              <p:cNvCxnSpPr/>
              <p:nvPr/>
            </p:nvCxnSpPr>
            <p:spPr>
              <a:xfrm>
                <a:off x="3960494" y="4702016"/>
                <a:ext cx="2213609" cy="6591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3569970" y="4312920"/>
                <a:ext cx="2773679" cy="95631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6732271" y="3848576"/>
                <a:ext cx="1687830" cy="112395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6" name="Straight Arrow Connector 35"/>
              <p:cNvCxnSpPr/>
              <p:nvPr/>
            </p:nvCxnSpPr>
            <p:spPr>
              <a:xfrm flipH="1">
                <a:off x="6549389" y="4250055"/>
                <a:ext cx="537210" cy="721995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273040" y="4632960"/>
                <a:ext cx="990600" cy="33909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8" name="Straight Arrow Connector 37"/>
              <p:cNvCxnSpPr/>
              <p:nvPr/>
            </p:nvCxnSpPr>
            <p:spPr>
              <a:xfrm flipV="1">
                <a:off x="4488180" y="2430780"/>
                <a:ext cx="1051560" cy="114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9" name="Straight Arrow Connector 38"/>
              <p:cNvCxnSpPr/>
              <p:nvPr/>
            </p:nvCxnSpPr>
            <p:spPr>
              <a:xfrm flipV="1">
                <a:off x="6247661" y="3097530"/>
                <a:ext cx="95989" cy="832313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0" name="Oval 39"/>
              <p:cNvSpPr/>
              <p:nvPr/>
            </p:nvSpPr>
            <p:spPr>
              <a:xfrm>
                <a:off x="5273040" y="2310765"/>
                <a:ext cx="280035" cy="262890"/>
              </a:xfrm>
              <a:prstGeom prst="ellipse">
                <a:avLst/>
              </a:prstGeom>
              <a:solidFill>
                <a:srgbClr val="70AD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208392" y="3114675"/>
                <a:ext cx="280035" cy="26289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71690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0" y="0"/>
            <a:ext cx="9144000" cy="6858000"/>
            <a:chOff x="3429000" y="1404937"/>
            <a:chExt cx="5334000" cy="4048125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404937"/>
              <a:ext cx="5334000" cy="4048125"/>
            </a:xfrm>
            <a:prstGeom prst="rect">
              <a:avLst/>
            </a:prstGeom>
          </p:spPr>
        </p:pic>
        <p:grpSp>
          <p:nvGrpSpPr>
            <p:cNvPr id="54" name="Group 53"/>
            <p:cNvGrpSpPr/>
            <p:nvPr/>
          </p:nvGrpSpPr>
          <p:grpSpPr>
            <a:xfrm>
              <a:off x="3569970" y="2310765"/>
              <a:ext cx="4850131" cy="3050381"/>
              <a:chOff x="3569970" y="2310765"/>
              <a:chExt cx="4850131" cy="3050381"/>
            </a:xfrm>
          </p:grpSpPr>
          <p:cxnSp>
            <p:nvCxnSpPr>
              <p:cNvPr id="55" name="Straight Arrow Connector 54"/>
              <p:cNvCxnSpPr/>
              <p:nvPr/>
            </p:nvCxnSpPr>
            <p:spPr>
              <a:xfrm>
                <a:off x="3960494" y="4702016"/>
                <a:ext cx="2213609" cy="6591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3569970" y="4312920"/>
                <a:ext cx="2773679" cy="95631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7" name="Straight Arrow Connector 56"/>
              <p:cNvCxnSpPr/>
              <p:nvPr/>
            </p:nvCxnSpPr>
            <p:spPr>
              <a:xfrm flipH="1">
                <a:off x="6732271" y="3848576"/>
                <a:ext cx="1687830" cy="112395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8" name="Straight Arrow Connector 57"/>
              <p:cNvCxnSpPr/>
              <p:nvPr/>
            </p:nvCxnSpPr>
            <p:spPr>
              <a:xfrm flipH="1">
                <a:off x="6488427" y="4250055"/>
                <a:ext cx="598172" cy="721995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5273040" y="4632960"/>
                <a:ext cx="990600" cy="33909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0" name="Straight Arrow Connector 59"/>
              <p:cNvCxnSpPr/>
              <p:nvPr/>
            </p:nvCxnSpPr>
            <p:spPr>
              <a:xfrm flipV="1">
                <a:off x="4488180" y="2430780"/>
                <a:ext cx="1051560" cy="114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61" name="Straight Arrow Connector 60"/>
              <p:cNvCxnSpPr/>
              <p:nvPr/>
            </p:nvCxnSpPr>
            <p:spPr>
              <a:xfrm>
                <a:off x="6263640" y="3794045"/>
                <a:ext cx="144778" cy="1232297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62" name="Oval 61"/>
              <p:cNvSpPr/>
              <p:nvPr/>
            </p:nvSpPr>
            <p:spPr>
              <a:xfrm>
                <a:off x="5273040" y="2310765"/>
                <a:ext cx="280035" cy="262890"/>
              </a:xfrm>
              <a:prstGeom prst="ellipse">
                <a:avLst/>
              </a:prstGeom>
              <a:solidFill>
                <a:srgbClr val="70AD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628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0" y="0"/>
            <a:ext cx="9144000" cy="6858000"/>
            <a:chOff x="3429000" y="1404937"/>
            <a:chExt cx="5334000" cy="404812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404937"/>
              <a:ext cx="5334000" cy="4048125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3569970" y="2310765"/>
              <a:ext cx="4850131" cy="3050381"/>
              <a:chOff x="3569970" y="2310765"/>
              <a:chExt cx="4850131" cy="3050381"/>
            </a:xfrm>
          </p:grpSpPr>
          <p:cxnSp>
            <p:nvCxnSpPr>
              <p:cNvPr id="31" name="Straight Arrow Connector 30"/>
              <p:cNvCxnSpPr/>
              <p:nvPr/>
            </p:nvCxnSpPr>
            <p:spPr>
              <a:xfrm>
                <a:off x="3960494" y="4702016"/>
                <a:ext cx="2213609" cy="6591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3569970" y="4312920"/>
                <a:ext cx="2773679" cy="95631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>
              <a:xfrm flipH="1">
                <a:off x="6732271" y="3848576"/>
                <a:ext cx="1687830" cy="112395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6671310" y="4129802"/>
                <a:ext cx="472438" cy="419338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5273040" y="4632960"/>
                <a:ext cx="990600" cy="33909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6" name="Straight Arrow Connector 35"/>
              <p:cNvCxnSpPr/>
              <p:nvPr/>
            </p:nvCxnSpPr>
            <p:spPr>
              <a:xfrm flipV="1">
                <a:off x="4488180" y="2430780"/>
                <a:ext cx="1051560" cy="114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6249936" y="3920089"/>
                <a:ext cx="421374" cy="605909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>
              <a:xfrm>
                <a:off x="5273040" y="2310765"/>
                <a:ext cx="280035" cy="262890"/>
              </a:xfrm>
              <a:prstGeom prst="ellipse">
                <a:avLst/>
              </a:prstGeom>
              <a:solidFill>
                <a:srgbClr val="70AD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912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3352800" cy="685800"/>
          </a:xfrm>
        </p:spPr>
        <p:txBody>
          <a:bodyPr/>
          <a:lstStyle/>
          <a:p>
            <a:pPr algn="l"/>
            <a:r>
              <a:rPr lang="en-US" dirty="0" smtClean="0"/>
              <a:t>NYU-v2 RGBD Dataset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  <p:grpSp>
        <p:nvGrpSpPr>
          <p:cNvPr id="146" name="Group 237"/>
          <p:cNvGrpSpPr/>
          <p:nvPr/>
        </p:nvGrpSpPr>
        <p:grpSpPr>
          <a:xfrm>
            <a:off x="7632195" y="5501061"/>
            <a:ext cx="88692" cy="518369"/>
            <a:chOff x="1383093" y="5055385"/>
            <a:chExt cx="88692" cy="518369"/>
          </a:xfrm>
        </p:grpSpPr>
        <p:sp>
          <p:nvSpPr>
            <p:cNvPr id="147" name="Rounded Rectangle 146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8" name="Down Arrow 247"/>
          <p:cNvSpPr/>
          <p:nvPr/>
        </p:nvSpPr>
        <p:spPr>
          <a:xfrm>
            <a:off x="2727645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1801340" y="2700011"/>
            <a:ext cx="20848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Semantic Segmentation</a:t>
            </a:r>
            <a:endParaRPr lang="en-US" sz="1400" dirty="0"/>
          </a:p>
        </p:txBody>
      </p:sp>
      <p:sp>
        <p:nvSpPr>
          <p:cNvPr id="207" name="TextBox 206"/>
          <p:cNvSpPr txBox="1"/>
          <p:nvPr/>
        </p:nvSpPr>
        <p:spPr>
          <a:xfrm>
            <a:off x="6629400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3D Support Estimation</a:t>
            </a:r>
            <a:endParaRPr lang="en-US" sz="1400" dirty="0"/>
          </a:p>
        </p:txBody>
      </p:sp>
      <p:cxnSp>
        <p:nvCxnSpPr>
          <p:cNvPr id="250" name="Straight Arrow Connector 249"/>
          <p:cNvCxnSpPr>
            <a:stCxn id="257" idx="1"/>
            <a:endCxn id="205" idx="0"/>
          </p:cNvCxnSpPr>
          <p:nvPr/>
        </p:nvCxnSpPr>
        <p:spPr>
          <a:xfrm flipH="1">
            <a:off x="2843770" y="1209357"/>
            <a:ext cx="798568" cy="1490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57" idx="3"/>
            <a:endCxn id="207" idx="0"/>
          </p:cNvCxnSpPr>
          <p:nvPr/>
        </p:nvCxnSpPr>
        <p:spPr>
          <a:xfrm>
            <a:off x="6842738" y="1209357"/>
            <a:ext cx="833803" cy="149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Down Arrow 254"/>
          <p:cNvSpPr/>
          <p:nvPr/>
        </p:nvSpPr>
        <p:spPr>
          <a:xfrm>
            <a:off x="75628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7" name="Picture 2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8" y="-5081"/>
            <a:ext cx="3200400" cy="2428875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95" y="4491136"/>
            <a:ext cx="1161249" cy="914400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5" y="3424307"/>
            <a:ext cx="1161249" cy="914400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47" y="5883302"/>
            <a:ext cx="1161249" cy="91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2999601"/>
            <a:ext cx="22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Labels:        Chairs, desks,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390658" y="2999601"/>
            <a:ext cx="277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Supported from       below, behind,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733800"/>
            <a:ext cx="1463040" cy="111034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2010747" y="3792577"/>
            <a:ext cx="891056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712386" y="3850950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61268" y="4377828"/>
            <a:ext cx="960707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Prop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633166" y="4440313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440428" y="4271982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0" y="3636238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#1</a:t>
            </a:r>
            <a:endParaRPr lang="en-US" sz="1400" dirty="0"/>
          </a:p>
        </p:txBody>
      </p:sp>
      <p:sp>
        <p:nvSpPr>
          <p:cNvPr id="53" name="TextBox 52"/>
          <p:cNvSpPr txBox="1"/>
          <p:nvPr/>
        </p:nvSpPr>
        <p:spPr>
          <a:xfrm>
            <a:off x="0" y="5791200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#M</a:t>
            </a:r>
            <a:endParaRPr lang="en-US" sz="1400" dirty="0"/>
          </a:p>
        </p:txBody>
      </p:sp>
      <p:grpSp>
        <p:nvGrpSpPr>
          <p:cNvPr id="54" name="Group 237"/>
          <p:cNvGrpSpPr/>
          <p:nvPr/>
        </p:nvGrpSpPr>
        <p:grpSpPr>
          <a:xfrm>
            <a:off x="457200" y="4572000"/>
            <a:ext cx="88692" cy="990600"/>
            <a:chOff x="1383093" y="4811545"/>
            <a:chExt cx="88692" cy="990600"/>
          </a:xfrm>
        </p:grpSpPr>
        <p:sp>
          <p:nvSpPr>
            <p:cNvPr id="55" name="Rounded Rectangle 54"/>
            <p:cNvSpPr>
              <a:spLocks noChangeAspect="1"/>
            </p:cNvSpPr>
            <p:nvPr/>
          </p:nvSpPr>
          <p:spPr>
            <a:xfrm>
              <a:off x="1383093" y="571070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>
              <a:spLocks noChangeAspect="1"/>
            </p:cNvSpPr>
            <p:nvPr/>
          </p:nvSpPr>
          <p:spPr>
            <a:xfrm>
              <a:off x="1383093" y="481154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40" y="5562600"/>
            <a:ext cx="1463040" cy="1110344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667000" y="5687412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62301" y="5597705"/>
            <a:ext cx="1047273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18146" y="6285255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10155" y="6321169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Chair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359106" y="6108444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Television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0" y="0"/>
            <a:ext cx="9144000" cy="6858000"/>
            <a:chOff x="3429000" y="1404937"/>
            <a:chExt cx="5334000" cy="404812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0" y="1404937"/>
              <a:ext cx="5334000" cy="4048125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569970" y="2310765"/>
              <a:ext cx="4850131" cy="3050381"/>
              <a:chOff x="3569970" y="2310765"/>
              <a:chExt cx="4850131" cy="3050381"/>
            </a:xfrm>
          </p:grpSpPr>
          <p:cxnSp>
            <p:nvCxnSpPr>
              <p:cNvPr id="37" name="Straight Arrow Connector 36"/>
              <p:cNvCxnSpPr/>
              <p:nvPr/>
            </p:nvCxnSpPr>
            <p:spPr>
              <a:xfrm>
                <a:off x="3960494" y="4702016"/>
                <a:ext cx="2213609" cy="6591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3569970" y="4312920"/>
                <a:ext cx="2773679" cy="95631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39" name="Straight Arrow Connector 38"/>
              <p:cNvCxnSpPr/>
              <p:nvPr/>
            </p:nvCxnSpPr>
            <p:spPr>
              <a:xfrm flipH="1">
                <a:off x="6732271" y="3848576"/>
                <a:ext cx="1687830" cy="112395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0" name="Straight Arrow Connector 39"/>
              <p:cNvCxnSpPr/>
              <p:nvPr/>
            </p:nvCxnSpPr>
            <p:spPr>
              <a:xfrm flipH="1">
                <a:off x="6671310" y="4129802"/>
                <a:ext cx="472438" cy="419338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5273040" y="4632960"/>
                <a:ext cx="990600" cy="33909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2" name="Straight Arrow Connector 41"/>
              <p:cNvCxnSpPr/>
              <p:nvPr/>
            </p:nvCxnSpPr>
            <p:spPr>
              <a:xfrm flipV="1">
                <a:off x="4488180" y="2430780"/>
                <a:ext cx="1051560" cy="11430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6249936" y="3920089"/>
                <a:ext cx="421374" cy="605909"/>
              </a:xfrm>
              <a:prstGeom prst="straightConnector1">
                <a:avLst/>
              </a:prstGeom>
              <a:noFill/>
              <a:ln w="76200" cap="flat" cmpd="sng" algn="ctr">
                <a:solidFill>
                  <a:srgbClr val="70AD47">
                    <a:lumMod val="50000"/>
                  </a:srgbClr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>
              <a:xfrm>
                <a:off x="5273040" y="2310765"/>
                <a:ext cx="280035" cy="262890"/>
              </a:xfrm>
              <a:prstGeom prst="ellipse">
                <a:avLst/>
              </a:prstGeom>
              <a:solidFill>
                <a:srgbClr val="70AD47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4864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5085E-6 -3.01874E-6 L 0.34987 0.21097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94" y="105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/>
              <a:t>I saw her </a:t>
            </a:r>
            <a:r>
              <a:rPr lang="en-US" dirty="0" smtClean="0"/>
              <a:t>duck with a telescope…”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2237874" cy="2743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506" y="1447800"/>
            <a:ext cx="3227294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25" y="1447800"/>
            <a:ext cx="3632375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01001" y="6578469"/>
            <a:ext cx="2023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Credit: Liang Huang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 bwMode="auto">
          <a:xfrm flipH="1">
            <a:off x="4572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</p:cNvCxnSpPr>
          <p:nvPr/>
        </p:nvCxnSpPr>
        <p:spPr bwMode="auto">
          <a:xfrm>
            <a:off x="11189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>
            <a:off x="36576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 bwMode="auto">
          <a:xfrm>
            <a:off x="43193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>
            <a:off x="7010400" y="4191000"/>
            <a:ext cx="661737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>
            <a:off x="7672137" y="4191000"/>
            <a:ext cx="557463" cy="106680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46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ame 53"/>
          <p:cNvSpPr>
            <a:spLocks/>
          </p:cNvSpPr>
          <p:nvPr/>
        </p:nvSpPr>
        <p:spPr>
          <a:xfrm>
            <a:off x="2021304" y="5513136"/>
            <a:ext cx="1600200" cy="1219200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0"/>
            <a:ext cx="3352800" cy="685800"/>
          </a:xfrm>
        </p:spPr>
        <p:txBody>
          <a:bodyPr/>
          <a:lstStyle/>
          <a:p>
            <a:pPr algn="l"/>
            <a:r>
              <a:rPr lang="en-US" dirty="0" smtClean="0"/>
              <a:t>NYU-v2 RGBD Dataset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  <p:grpSp>
        <p:nvGrpSpPr>
          <p:cNvPr id="146" name="Group 237"/>
          <p:cNvGrpSpPr/>
          <p:nvPr/>
        </p:nvGrpSpPr>
        <p:grpSpPr>
          <a:xfrm>
            <a:off x="7632195" y="5501061"/>
            <a:ext cx="88692" cy="518369"/>
            <a:chOff x="1383093" y="5055385"/>
            <a:chExt cx="88692" cy="518369"/>
          </a:xfrm>
        </p:grpSpPr>
        <p:sp>
          <p:nvSpPr>
            <p:cNvPr id="147" name="Rounded Rectangle 146"/>
            <p:cNvSpPr>
              <a:spLocks noChangeAspect="1"/>
            </p:cNvSpPr>
            <p:nvPr/>
          </p:nvSpPr>
          <p:spPr>
            <a:xfrm>
              <a:off x="1383093" y="5482314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48"/>
            <p:cNvSpPr>
              <a:spLocks noChangeAspect="1"/>
            </p:cNvSpPr>
            <p:nvPr/>
          </p:nvSpPr>
          <p:spPr>
            <a:xfrm>
              <a:off x="1383093" y="505538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4" name="Frame 243"/>
          <p:cNvSpPr>
            <a:spLocks/>
          </p:cNvSpPr>
          <p:nvPr/>
        </p:nvSpPr>
        <p:spPr>
          <a:xfrm>
            <a:off x="6971082" y="4419600"/>
            <a:ext cx="1388563" cy="1021832"/>
          </a:xfrm>
          <a:prstGeom prst="frame">
            <a:avLst>
              <a:gd name="adj1" fmla="val 1676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8" name="Down Arrow 247"/>
          <p:cNvSpPr/>
          <p:nvPr/>
        </p:nvSpPr>
        <p:spPr>
          <a:xfrm>
            <a:off x="2727645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TextBox 204"/>
          <p:cNvSpPr txBox="1"/>
          <p:nvPr/>
        </p:nvSpPr>
        <p:spPr>
          <a:xfrm>
            <a:off x="1801340" y="2700011"/>
            <a:ext cx="20848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Semantic Segmentation</a:t>
            </a:r>
            <a:endParaRPr lang="en-US" sz="1400" dirty="0"/>
          </a:p>
        </p:txBody>
      </p:sp>
      <p:sp>
        <p:nvSpPr>
          <p:cNvPr id="207" name="TextBox 206"/>
          <p:cNvSpPr txBox="1"/>
          <p:nvPr/>
        </p:nvSpPr>
        <p:spPr>
          <a:xfrm>
            <a:off x="6629400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3D Support Estimation</a:t>
            </a:r>
            <a:endParaRPr lang="en-US" sz="1400" dirty="0"/>
          </a:p>
        </p:txBody>
      </p:sp>
      <p:cxnSp>
        <p:nvCxnSpPr>
          <p:cNvPr id="250" name="Straight Arrow Connector 249"/>
          <p:cNvCxnSpPr>
            <a:stCxn id="257" idx="1"/>
            <a:endCxn id="205" idx="0"/>
          </p:cNvCxnSpPr>
          <p:nvPr/>
        </p:nvCxnSpPr>
        <p:spPr>
          <a:xfrm flipH="1">
            <a:off x="2843770" y="1209357"/>
            <a:ext cx="798568" cy="14906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57" idx="3"/>
            <a:endCxn id="207" idx="0"/>
          </p:cNvCxnSpPr>
          <p:nvPr/>
        </p:nvCxnSpPr>
        <p:spPr>
          <a:xfrm>
            <a:off x="6842738" y="1209357"/>
            <a:ext cx="833803" cy="14960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5" name="Down Arrow 254"/>
          <p:cNvSpPr/>
          <p:nvPr/>
        </p:nvSpPr>
        <p:spPr>
          <a:xfrm>
            <a:off x="7562846" y="3001639"/>
            <a:ext cx="244541" cy="38063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7" name="Picture 2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38" y="-5081"/>
            <a:ext cx="3200400" cy="2428875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95" y="4491136"/>
            <a:ext cx="1161249" cy="914400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45" y="3424307"/>
            <a:ext cx="1161249" cy="914400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47" y="5883302"/>
            <a:ext cx="1161249" cy="914400"/>
          </a:xfrm>
          <a:prstGeom prst="rect">
            <a:avLst/>
          </a:prstGeom>
        </p:spPr>
      </p:pic>
      <p:grpSp>
        <p:nvGrpSpPr>
          <p:cNvPr id="285" name="Group 284"/>
          <p:cNvGrpSpPr/>
          <p:nvPr/>
        </p:nvGrpSpPr>
        <p:grpSpPr>
          <a:xfrm rot="2402234">
            <a:off x="4591869" y="3794181"/>
            <a:ext cx="1510350" cy="3610758"/>
            <a:chOff x="4517388" y="4540498"/>
            <a:chExt cx="980586" cy="1581553"/>
          </a:xfrm>
        </p:grpSpPr>
        <p:sp>
          <p:nvSpPr>
            <p:cNvPr id="286" name="Left-Right Arrow 285"/>
            <p:cNvSpPr/>
            <p:nvPr/>
          </p:nvSpPr>
          <p:spPr>
            <a:xfrm rot="17453472">
              <a:off x="4181616" y="5167630"/>
              <a:ext cx="1581553" cy="327289"/>
            </a:xfrm>
            <a:prstGeom prst="left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  <a:latin typeface="Arial"/>
                <a:ea typeface="Osaka"/>
                <a:cs typeface="Osaka"/>
              </a:endParaRPr>
            </a:p>
          </p:txBody>
        </p:sp>
        <p:sp>
          <p:nvSpPr>
            <p:cNvPr id="287" name="TextBox 286"/>
            <p:cNvSpPr txBox="1"/>
            <p:nvPr/>
          </p:nvSpPr>
          <p:spPr>
            <a:xfrm rot="19197766">
              <a:off x="4517388" y="5119264"/>
              <a:ext cx="980586" cy="175253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prstClr val="white"/>
                  </a:solidFill>
                  <a:latin typeface="Arial"/>
                  <a:ea typeface="Osaka"/>
                  <a:cs typeface="Osaka"/>
                </a:rPr>
                <a:t>Consistent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57400" y="2999601"/>
            <a:ext cx="22459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Labels:        Chairs, desks, </a:t>
            </a:r>
            <a:r>
              <a:rPr lang="en-US" dirty="0" err="1" smtClean="0"/>
              <a:t>etc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390658" y="2999601"/>
            <a:ext cx="27766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Supported from       below, behind, </a:t>
            </a:r>
            <a:r>
              <a:rPr lang="en-US" dirty="0" err="1" smtClean="0"/>
              <a:t>etc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733800"/>
            <a:ext cx="1463040" cy="111034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2010747" y="3792577"/>
            <a:ext cx="891056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712386" y="3850950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61268" y="4377828"/>
            <a:ext cx="960707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Prop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33166" y="4440313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440428" y="4271982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3636238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#1</a:t>
            </a:r>
            <a:endParaRPr lang="en-US" sz="1400" dirty="0"/>
          </a:p>
        </p:txBody>
      </p:sp>
      <p:sp>
        <p:nvSpPr>
          <p:cNvPr id="43" name="TextBox 42"/>
          <p:cNvSpPr txBox="1"/>
          <p:nvPr/>
        </p:nvSpPr>
        <p:spPr>
          <a:xfrm>
            <a:off x="0" y="5791200"/>
            <a:ext cx="992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Hypothesis</a:t>
            </a:r>
            <a:br>
              <a:rPr lang="en-US" sz="1400" dirty="0" smtClean="0"/>
            </a:br>
            <a:r>
              <a:rPr lang="en-US" sz="1400" dirty="0" smtClean="0"/>
              <a:t> #M</a:t>
            </a:r>
            <a:endParaRPr lang="en-US" sz="1400" dirty="0"/>
          </a:p>
        </p:txBody>
      </p:sp>
      <p:grpSp>
        <p:nvGrpSpPr>
          <p:cNvPr id="44" name="Group 237"/>
          <p:cNvGrpSpPr/>
          <p:nvPr/>
        </p:nvGrpSpPr>
        <p:grpSpPr>
          <a:xfrm>
            <a:off x="457200" y="4572000"/>
            <a:ext cx="88692" cy="990600"/>
            <a:chOff x="1383093" y="4811545"/>
            <a:chExt cx="88692" cy="990600"/>
          </a:xfrm>
        </p:grpSpPr>
        <p:sp>
          <p:nvSpPr>
            <p:cNvPr id="45" name="Rounded Rectangle 44"/>
            <p:cNvSpPr>
              <a:spLocks noChangeAspect="1"/>
            </p:cNvSpPr>
            <p:nvPr/>
          </p:nvSpPr>
          <p:spPr>
            <a:xfrm>
              <a:off x="1383093" y="571070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>
              <a:spLocks noChangeAspect="1"/>
            </p:cNvSpPr>
            <p:nvPr/>
          </p:nvSpPr>
          <p:spPr>
            <a:xfrm>
              <a:off x="1383093" y="5266850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>
              <a:spLocks noChangeAspect="1"/>
            </p:cNvSpPr>
            <p:nvPr/>
          </p:nvSpPr>
          <p:spPr>
            <a:xfrm>
              <a:off x="1383093" y="4811545"/>
              <a:ext cx="88692" cy="9144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40" y="5562600"/>
            <a:ext cx="1463040" cy="1110344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667000" y="5687412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Wall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962301" y="5597705"/>
            <a:ext cx="1047273" cy="50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Other Structure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618146" y="6285255"/>
            <a:ext cx="732103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Table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10155" y="6321169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Chair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59106" y="6108444"/>
            <a:ext cx="960707" cy="29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0" dirty="0">
                <a:solidFill>
                  <a:schemeClr val="bg1"/>
                </a:solidFill>
              </a:rPr>
              <a:t>Television</a:t>
            </a:r>
          </a:p>
        </p:txBody>
      </p:sp>
    </p:spTree>
    <p:extLst>
      <p:ext uri="{BB962C8B-B14F-4D97-AF65-F5344CB8AC3E}">
        <p14:creationId xmlns:p14="http://schemas.microsoft.com/office/powerpoint/2010/main" val="327213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244" grpId="0" animBg="1"/>
      <p:bldP spid="244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Interpretation: Projected Message Passing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72740" y="2700011"/>
            <a:ext cx="25420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Vision: Semantic Segmentation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433814" y="2705381"/>
            <a:ext cx="209428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NLP: Sentence Parsing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0" y="3834723"/>
            <a:ext cx="2190652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Vision: Human Body Pose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4818929" y="4572000"/>
            <a:ext cx="1475260" cy="2800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18288" rIns="0" rtlCol="0">
            <a:spAutoFit/>
          </a:bodyPr>
          <a:lstStyle/>
          <a:p>
            <a:pPr algn="ctr"/>
            <a:r>
              <a:rPr lang="en-US" sz="1400" dirty="0" smtClean="0"/>
              <a:t>Vision: 3D Layout</a:t>
            </a:r>
            <a:endParaRPr lang="en-US" sz="1400" dirty="0"/>
          </a:p>
        </p:txBody>
      </p:sp>
      <p:cxnSp>
        <p:nvCxnSpPr>
          <p:cNvPr id="179" name="Straight Arrow Connector 178"/>
          <p:cNvCxnSpPr>
            <a:stCxn id="6" idx="3"/>
            <a:endCxn id="9" idx="0"/>
          </p:cNvCxnSpPr>
          <p:nvPr/>
        </p:nvCxnSpPr>
        <p:spPr bwMode="auto">
          <a:xfrm>
            <a:off x="4114800" y="2840050"/>
            <a:ext cx="1441759" cy="173195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/>
          <p:cNvCxnSpPr>
            <a:stCxn id="7" idx="1"/>
            <a:endCxn id="9" idx="0"/>
          </p:cNvCxnSpPr>
          <p:nvPr/>
        </p:nvCxnSpPr>
        <p:spPr bwMode="auto">
          <a:xfrm flipH="1">
            <a:off x="5556559" y="2845420"/>
            <a:ext cx="877255" cy="172658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>
            <a:stCxn id="8" idx="3"/>
            <a:endCxn id="9" idx="0"/>
          </p:cNvCxnSpPr>
          <p:nvPr/>
        </p:nvCxnSpPr>
        <p:spPr bwMode="auto">
          <a:xfrm>
            <a:off x="3714652" y="3974762"/>
            <a:ext cx="1841907" cy="59723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18" name="Group 317"/>
          <p:cNvGrpSpPr>
            <a:grpSpLocks noChangeAspect="1"/>
          </p:cNvGrpSpPr>
          <p:nvPr/>
        </p:nvGrpSpPr>
        <p:grpSpPr>
          <a:xfrm>
            <a:off x="1752600" y="1752602"/>
            <a:ext cx="1962871" cy="844609"/>
            <a:chOff x="2247900" y="5078025"/>
            <a:chExt cx="4311650" cy="1855271"/>
          </a:xfrm>
        </p:grpSpPr>
        <p:cxnSp>
          <p:nvCxnSpPr>
            <p:cNvPr id="319" name="Straight Connector 318"/>
            <p:cNvCxnSpPr/>
            <p:nvPr/>
          </p:nvCxnSpPr>
          <p:spPr bwMode="auto">
            <a:xfrm rot="5400000">
              <a:off x="4013654" y="5830048"/>
              <a:ext cx="1509305" cy="525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320" name="Line 1"/>
            <p:cNvSpPr>
              <a:spLocks noChangeShapeType="1"/>
            </p:cNvSpPr>
            <p:nvPr/>
          </p:nvSpPr>
          <p:spPr bwMode="auto">
            <a:xfrm flipH="1" flipV="1">
              <a:off x="2749266" y="6585644"/>
              <a:ext cx="3454684" cy="68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1" name="Line 2"/>
            <p:cNvSpPr>
              <a:spLocks noChangeShapeType="1"/>
            </p:cNvSpPr>
            <p:nvPr/>
          </p:nvSpPr>
          <p:spPr bwMode="auto">
            <a:xfrm>
              <a:off x="2743200" y="5181600"/>
              <a:ext cx="6066" cy="1404045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3"/>
            <p:cNvSpPr>
              <a:spLocks/>
            </p:cNvSpPr>
            <p:nvPr/>
          </p:nvSpPr>
          <p:spPr bwMode="auto">
            <a:xfrm>
              <a:off x="2906594" y="5086010"/>
              <a:ext cx="3421893" cy="1315175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Rectangle 322"/>
            <p:cNvSpPr/>
            <p:nvPr/>
          </p:nvSpPr>
          <p:spPr bwMode="auto">
            <a:xfrm>
              <a:off x="6000750" y="5898911"/>
              <a:ext cx="558800" cy="433487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324" name="Straight Connector 323"/>
            <p:cNvCxnSpPr/>
            <p:nvPr/>
          </p:nvCxnSpPr>
          <p:spPr bwMode="auto">
            <a:xfrm rot="5400000">
              <a:off x="2836863" y="6456362"/>
              <a:ext cx="269875" cy="158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5" name="Straight Connector 324"/>
            <p:cNvCxnSpPr/>
            <p:nvPr/>
          </p:nvCxnSpPr>
          <p:spPr bwMode="auto">
            <a:xfrm rot="5400000">
              <a:off x="2930208" y="6419372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6" name="Straight Connector 325"/>
            <p:cNvCxnSpPr/>
            <p:nvPr/>
          </p:nvCxnSpPr>
          <p:spPr bwMode="auto">
            <a:xfrm rot="5400000">
              <a:off x="3099118" y="6441600"/>
              <a:ext cx="29765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7" name="Straight Connector 326"/>
            <p:cNvCxnSpPr/>
            <p:nvPr/>
          </p:nvCxnSpPr>
          <p:spPr bwMode="auto">
            <a:xfrm rot="16200000" flipH="1">
              <a:off x="3275411" y="6478191"/>
              <a:ext cx="22462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/>
            <p:nvPr/>
          </p:nvCxnSpPr>
          <p:spPr bwMode="auto">
            <a:xfrm rot="16200000" flipH="1">
              <a:off x="3434160" y="6506764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/>
            <p:nvPr/>
          </p:nvCxnSpPr>
          <p:spPr bwMode="auto">
            <a:xfrm rot="5400000">
              <a:off x="3486627" y="6419374"/>
              <a:ext cx="342107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/>
            <p:nvPr/>
          </p:nvCxnSpPr>
          <p:spPr bwMode="auto">
            <a:xfrm rot="5400000">
              <a:off x="3413443" y="6216175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/>
            <p:nvPr/>
          </p:nvCxnSpPr>
          <p:spPr bwMode="auto">
            <a:xfrm rot="5400000">
              <a:off x="3409951" y="6088219"/>
              <a:ext cx="994249" cy="397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/>
            <p:nvPr/>
          </p:nvCxnSpPr>
          <p:spPr bwMode="auto">
            <a:xfrm rot="5400000">
              <a:off x="3664428" y="6207443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/>
            <p:nvPr/>
          </p:nvCxnSpPr>
          <p:spPr bwMode="auto">
            <a:xfrm rot="5400000">
              <a:off x="3970656" y="6376512"/>
              <a:ext cx="40242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/>
            <p:nvPr/>
          </p:nvCxnSpPr>
          <p:spPr bwMode="auto">
            <a:xfrm rot="5400000">
              <a:off x="4191401" y="6451203"/>
              <a:ext cx="246853" cy="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/>
            <p:nvPr/>
          </p:nvCxnSpPr>
          <p:spPr bwMode="auto">
            <a:xfrm rot="16200000" flipH="1">
              <a:off x="4370786" y="6487715"/>
              <a:ext cx="17383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/>
            <p:nvPr/>
          </p:nvCxnSpPr>
          <p:spPr bwMode="auto">
            <a:xfrm rot="5400000">
              <a:off x="4250135" y="6224191"/>
              <a:ext cx="723106" cy="317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/>
            <p:nvPr/>
          </p:nvCxnSpPr>
          <p:spPr bwMode="auto">
            <a:xfrm rot="5400000">
              <a:off x="4792981" y="6430487"/>
              <a:ext cx="319878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/>
            <p:nvPr/>
          </p:nvCxnSpPr>
          <p:spPr bwMode="auto">
            <a:xfrm rot="16200000" flipH="1">
              <a:off x="4708843" y="6159181"/>
              <a:ext cx="872329" cy="301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 bwMode="auto">
            <a:xfrm rot="5400000">
              <a:off x="4723131" y="6011384"/>
              <a:ext cx="1145379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 bwMode="auto">
            <a:xfrm rot="5400000">
              <a:off x="5051743" y="6219347"/>
              <a:ext cx="748504" cy="1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 bwMode="auto">
            <a:xfrm rot="16200000" flipH="1">
              <a:off x="5351862" y="6363890"/>
              <a:ext cx="440526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 bwMode="auto">
            <a:xfrm rot="5400000">
              <a:off x="5555065" y="6414689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 bwMode="auto">
            <a:xfrm rot="5400000">
              <a:off x="5767786" y="6417861"/>
              <a:ext cx="345274" cy="635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345" name="Picture 3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47900" y="5575300"/>
              <a:ext cx="419100" cy="215900"/>
            </a:xfrm>
            <a:prstGeom prst="rect">
              <a:avLst/>
            </a:prstGeom>
          </p:spPr>
        </p:pic>
        <p:pic>
          <p:nvPicPr>
            <p:cNvPr id="346" name="Picture 345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1740" y="6534150"/>
              <a:ext cx="99060" cy="114300"/>
            </a:xfrm>
            <a:prstGeom prst="rect">
              <a:avLst/>
            </a:prstGeom>
          </p:spPr>
        </p:pic>
        <p:pic>
          <p:nvPicPr>
            <p:cNvPr id="347" name="Picture 346" descr="fig1_sol 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1800" y="6657282"/>
              <a:ext cx="382468" cy="274318"/>
            </a:xfrm>
            <a:prstGeom prst="rect">
              <a:avLst/>
            </a:prstGeom>
          </p:spPr>
        </p:pic>
        <p:pic>
          <p:nvPicPr>
            <p:cNvPr id="348" name="Picture 347" descr="fig1_sol 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4167" y="6657282"/>
              <a:ext cx="382468" cy="274318"/>
            </a:xfrm>
            <a:prstGeom prst="rect">
              <a:avLst/>
            </a:prstGeom>
          </p:spPr>
        </p:pic>
        <p:pic>
          <p:nvPicPr>
            <p:cNvPr id="349" name="Picture 348" descr="fig1_sol1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6567" y="6658978"/>
              <a:ext cx="382468" cy="274318"/>
            </a:xfrm>
            <a:prstGeom prst="rect">
              <a:avLst/>
            </a:prstGeom>
          </p:spPr>
        </p:pic>
        <p:pic>
          <p:nvPicPr>
            <p:cNvPr id="350" name="Picture 349" descr="fig1_sol1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768" y="6658975"/>
              <a:ext cx="382468" cy="274318"/>
            </a:xfrm>
            <a:prstGeom prst="rect">
              <a:avLst/>
            </a:prstGeom>
          </p:spPr>
        </p:pic>
      </p:grpSp>
      <p:grpSp>
        <p:nvGrpSpPr>
          <p:cNvPr id="387" name="Group 386"/>
          <p:cNvGrpSpPr/>
          <p:nvPr/>
        </p:nvGrpSpPr>
        <p:grpSpPr>
          <a:xfrm>
            <a:off x="1676400" y="4267200"/>
            <a:ext cx="1962871" cy="990600"/>
            <a:chOff x="1676400" y="4267200"/>
            <a:chExt cx="1962871" cy="990600"/>
          </a:xfrm>
        </p:grpSpPr>
        <p:cxnSp>
          <p:nvCxnSpPr>
            <p:cNvPr id="95" name="Straight Connector 94"/>
            <p:cNvCxnSpPr/>
            <p:nvPr/>
          </p:nvCxnSpPr>
          <p:spPr bwMode="auto">
            <a:xfrm rot="5400000">
              <a:off x="2480256" y="4609557"/>
              <a:ext cx="687108" cy="239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7" name="Line 1"/>
            <p:cNvSpPr>
              <a:spLocks noChangeShapeType="1"/>
            </p:cNvSpPr>
            <p:nvPr/>
          </p:nvSpPr>
          <p:spPr bwMode="auto">
            <a:xfrm flipH="1" flipV="1">
              <a:off x="1904646" y="4953541"/>
              <a:ext cx="1572739" cy="31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Line 2"/>
            <p:cNvSpPr>
              <a:spLocks noChangeShapeType="1"/>
            </p:cNvSpPr>
            <p:nvPr/>
          </p:nvSpPr>
          <p:spPr bwMode="auto">
            <a:xfrm>
              <a:off x="1901884" y="4314352"/>
              <a:ext cx="2762" cy="63918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3"/>
            <p:cNvSpPr>
              <a:spLocks/>
            </p:cNvSpPr>
            <p:nvPr/>
          </p:nvSpPr>
          <p:spPr bwMode="auto">
            <a:xfrm>
              <a:off x="1976269" y="4270835"/>
              <a:ext cx="1557811" cy="598731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3384878" y="4640907"/>
              <a:ext cx="254393" cy="1973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8" name="Oval 8"/>
            <p:cNvSpPr>
              <a:spLocks/>
            </p:cNvSpPr>
            <p:nvPr/>
          </p:nvSpPr>
          <p:spPr bwMode="auto">
            <a:xfrm rot="10800000" flipH="1">
              <a:off x="2040645" y="4751445"/>
              <a:ext cx="48566" cy="48566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09" name="Straight Connector 108"/>
            <p:cNvCxnSpPr/>
            <p:nvPr/>
          </p:nvCxnSpPr>
          <p:spPr bwMode="auto">
            <a:xfrm rot="5400000">
              <a:off x="1944524" y="4894685"/>
              <a:ext cx="122860" cy="72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08" idx="0"/>
            </p:cNvCxnSpPr>
            <p:nvPr/>
          </p:nvCxnSpPr>
          <p:spPr bwMode="auto">
            <a:xfrm rot="5400000">
              <a:off x="1987020" y="4877846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 rot="5400000">
              <a:off x="2063915" y="4887965"/>
              <a:ext cx="135506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auto">
            <a:xfrm rot="16200000" flipH="1">
              <a:off x="2144173" y="4904623"/>
              <a:ext cx="10226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 bwMode="auto">
            <a:xfrm rot="16200000" flipH="1">
              <a:off x="2216443" y="4917631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 bwMode="auto">
            <a:xfrm rot="5400000">
              <a:off x="2240328" y="4877847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5" name="Straight Connector 114"/>
            <p:cNvCxnSpPr/>
            <p:nvPr/>
          </p:nvCxnSpPr>
          <p:spPr bwMode="auto">
            <a:xfrm rot="5400000">
              <a:off x="2207011" y="4785341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 bwMode="auto">
            <a:xfrm rot="5400000">
              <a:off x="2205422" y="4727089"/>
              <a:ext cx="452630" cy="180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 bwMode="auto">
            <a:xfrm rot="5400000">
              <a:off x="2321272" y="478136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 bwMode="auto">
            <a:xfrm rot="5400000">
              <a:off x="2460682" y="4858334"/>
              <a:ext cx="18320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 bwMode="auto">
            <a:xfrm rot="5400000">
              <a:off x="2561175" y="4892337"/>
              <a:ext cx="11237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 bwMode="auto">
            <a:xfrm rot="16200000" flipH="1">
              <a:off x="2642840" y="4908959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 bwMode="auto">
            <a:xfrm rot="5400000">
              <a:off x="2587914" y="4788990"/>
              <a:ext cx="329193" cy="144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 bwMode="auto">
            <a:xfrm rot="5400000">
              <a:off x="2835044" y="4882906"/>
              <a:ext cx="14562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 bwMode="auto">
            <a:xfrm rot="16200000" flipH="1">
              <a:off x="2796740" y="4759394"/>
              <a:ext cx="397126" cy="13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 bwMode="auto">
            <a:xfrm rot="5400000">
              <a:off x="2803245" y="4692110"/>
              <a:ext cx="521432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 bwMode="auto">
            <a:xfrm rot="5400000">
              <a:off x="2952845" y="478678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 bwMode="auto">
            <a:xfrm rot="16200000" flipH="1">
              <a:off x="3089473" y="4852588"/>
              <a:ext cx="200549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 bwMode="auto">
            <a:xfrm rot="5400000">
              <a:off x="3181981" y="4875714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 bwMode="auto">
            <a:xfrm rot="5400000">
              <a:off x="3278822" y="4877158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30" name="Picture 1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76400" y="4493584"/>
              <a:ext cx="190795" cy="98288"/>
            </a:xfrm>
            <a:prstGeom prst="rect">
              <a:avLst/>
            </a:prstGeom>
          </p:spPr>
        </p:pic>
        <p:pic>
          <p:nvPicPr>
            <p:cNvPr id="131" name="Picture 130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1903" y="4930098"/>
              <a:ext cx="45097" cy="52035"/>
            </a:xfrm>
            <a:prstGeom prst="rect">
              <a:avLst/>
            </a:prstGeom>
          </p:spPr>
        </p:pic>
        <p:pic>
          <p:nvPicPr>
            <p:cNvPr id="383" name="Picture 382" descr="5_1_0.2612_stick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81200" y="4983480"/>
              <a:ext cx="200742" cy="274320"/>
            </a:xfrm>
            <a:prstGeom prst="rect">
              <a:avLst/>
            </a:prstGeom>
          </p:spPr>
        </p:pic>
        <p:pic>
          <p:nvPicPr>
            <p:cNvPr id="384" name="Picture 383" descr="5_2_0.22473_stick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999658" y="4983480"/>
              <a:ext cx="200742" cy="274320"/>
            </a:xfrm>
            <a:prstGeom prst="rect">
              <a:avLst/>
            </a:prstGeom>
          </p:spPr>
        </p:pic>
        <p:pic>
          <p:nvPicPr>
            <p:cNvPr id="385" name="Picture 384" descr="5_8_0.12734_stick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62200" y="4983480"/>
              <a:ext cx="200742" cy="274320"/>
            </a:xfrm>
            <a:prstGeom prst="rect">
              <a:avLst/>
            </a:prstGeom>
          </p:spPr>
        </p:pic>
        <p:pic>
          <p:nvPicPr>
            <p:cNvPr id="386" name="Picture 385" descr="5_9_0.12167_stick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43200" y="4983480"/>
              <a:ext cx="200742" cy="274320"/>
            </a:xfrm>
            <a:prstGeom prst="rect">
              <a:avLst/>
            </a:prstGeom>
          </p:spPr>
        </p:pic>
      </p:grpSp>
      <p:grpSp>
        <p:nvGrpSpPr>
          <p:cNvPr id="403" name="Group 402"/>
          <p:cNvGrpSpPr/>
          <p:nvPr/>
        </p:nvGrpSpPr>
        <p:grpSpPr>
          <a:xfrm>
            <a:off x="4666529" y="4928277"/>
            <a:ext cx="1962871" cy="990600"/>
            <a:chOff x="4495800" y="4800600"/>
            <a:chExt cx="1962871" cy="990600"/>
          </a:xfrm>
        </p:grpSpPr>
        <p:cxnSp>
          <p:nvCxnSpPr>
            <p:cNvPr id="137" name="Straight Connector 136"/>
            <p:cNvCxnSpPr/>
            <p:nvPr/>
          </p:nvCxnSpPr>
          <p:spPr bwMode="auto">
            <a:xfrm rot="5400000">
              <a:off x="5299656" y="5142957"/>
              <a:ext cx="687108" cy="239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39" name="Line 1"/>
            <p:cNvSpPr>
              <a:spLocks noChangeShapeType="1"/>
            </p:cNvSpPr>
            <p:nvPr/>
          </p:nvSpPr>
          <p:spPr bwMode="auto">
            <a:xfrm flipH="1" flipV="1">
              <a:off x="4724046" y="5486941"/>
              <a:ext cx="1572739" cy="31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Line 2"/>
            <p:cNvSpPr>
              <a:spLocks noChangeShapeType="1"/>
            </p:cNvSpPr>
            <p:nvPr/>
          </p:nvSpPr>
          <p:spPr bwMode="auto">
            <a:xfrm>
              <a:off x="4721284" y="4847752"/>
              <a:ext cx="2762" cy="63918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3"/>
            <p:cNvSpPr>
              <a:spLocks/>
            </p:cNvSpPr>
            <p:nvPr/>
          </p:nvSpPr>
          <p:spPr bwMode="auto">
            <a:xfrm>
              <a:off x="4795669" y="4804235"/>
              <a:ext cx="1557811" cy="598731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Rectangle 143"/>
            <p:cNvSpPr/>
            <p:nvPr/>
          </p:nvSpPr>
          <p:spPr bwMode="auto">
            <a:xfrm>
              <a:off x="6204278" y="5174307"/>
              <a:ext cx="254393" cy="1973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0" name="Oval 8"/>
            <p:cNvSpPr>
              <a:spLocks/>
            </p:cNvSpPr>
            <p:nvPr/>
          </p:nvSpPr>
          <p:spPr bwMode="auto">
            <a:xfrm rot="10800000" flipH="1">
              <a:off x="4860045" y="5284845"/>
              <a:ext cx="48566" cy="48566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51" name="Straight Connector 150"/>
            <p:cNvCxnSpPr/>
            <p:nvPr/>
          </p:nvCxnSpPr>
          <p:spPr bwMode="auto">
            <a:xfrm rot="5400000">
              <a:off x="4763924" y="5428085"/>
              <a:ext cx="122860" cy="72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>
              <a:stCxn id="150" idx="0"/>
            </p:cNvCxnSpPr>
            <p:nvPr/>
          </p:nvCxnSpPr>
          <p:spPr bwMode="auto">
            <a:xfrm rot="5400000">
              <a:off x="4806420" y="5411246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 bwMode="auto">
            <a:xfrm rot="5400000">
              <a:off x="4883315" y="5421365"/>
              <a:ext cx="135506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 bwMode="auto">
            <a:xfrm rot="16200000" flipH="1">
              <a:off x="4963573" y="5438023"/>
              <a:ext cx="10226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 bwMode="auto">
            <a:xfrm rot="16200000" flipH="1">
              <a:off x="5035843" y="5451031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 bwMode="auto">
            <a:xfrm rot="5400000">
              <a:off x="5059728" y="5411247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 bwMode="auto">
            <a:xfrm rot="5400000">
              <a:off x="5026411" y="5318741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 bwMode="auto">
            <a:xfrm rot="5400000">
              <a:off x="5024822" y="5260489"/>
              <a:ext cx="452630" cy="180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 bwMode="auto">
            <a:xfrm rot="5400000">
              <a:off x="5140672" y="531476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 bwMode="auto">
            <a:xfrm rot="5400000">
              <a:off x="5280082" y="5391734"/>
              <a:ext cx="18320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 bwMode="auto">
            <a:xfrm rot="5400000">
              <a:off x="5380575" y="5425737"/>
              <a:ext cx="11237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 bwMode="auto">
            <a:xfrm rot="16200000" flipH="1">
              <a:off x="5462240" y="5442359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 bwMode="auto">
            <a:xfrm rot="5400000">
              <a:off x="5407314" y="5322390"/>
              <a:ext cx="329193" cy="144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 bwMode="auto">
            <a:xfrm rot="5400000">
              <a:off x="5654444" y="5416306"/>
              <a:ext cx="14562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auto">
            <a:xfrm rot="16200000" flipH="1">
              <a:off x="5616140" y="5292794"/>
              <a:ext cx="397126" cy="13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 bwMode="auto">
            <a:xfrm rot="5400000">
              <a:off x="5622645" y="5225510"/>
              <a:ext cx="521432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 bwMode="auto">
            <a:xfrm rot="5400000">
              <a:off x="5772245" y="532018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 bwMode="auto">
            <a:xfrm rot="16200000" flipH="1">
              <a:off x="5908873" y="5385988"/>
              <a:ext cx="200549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 bwMode="auto">
            <a:xfrm rot="5400000">
              <a:off x="6001381" y="5409114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 bwMode="auto">
            <a:xfrm rot="5400000">
              <a:off x="6098222" y="5410558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5800" y="5026984"/>
              <a:ext cx="190795" cy="98288"/>
            </a:xfrm>
            <a:prstGeom prst="rect">
              <a:avLst/>
            </a:prstGeom>
          </p:spPr>
        </p:pic>
        <p:pic>
          <p:nvPicPr>
            <p:cNvPr id="173" name="Picture 172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1303" y="5463498"/>
              <a:ext cx="45097" cy="52035"/>
            </a:xfrm>
            <a:prstGeom prst="rect">
              <a:avLst/>
            </a:prstGeom>
          </p:spPr>
        </p:pic>
        <p:grpSp>
          <p:nvGrpSpPr>
            <p:cNvPr id="388" name="Group 387"/>
            <p:cNvGrpSpPr>
              <a:grpSpLocks noChangeAspect="1"/>
            </p:cNvGrpSpPr>
            <p:nvPr/>
          </p:nvGrpSpPr>
          <p:grpSpPr>
            <a:xfrm>
              <a:off x="4739640" y="5562600"/>
              <a:ext cx="365760" cy="228600"/>
              <a:chOff x="19845" y="274638"/>
              <a:chExt cx="4046378" cy="2286000"/>
            </a:xfrm>
          </p:grpSpPr>
          <p:pic>
            <p:nvPicPr>
              <p:cNvPr id="389" name="Picture 388" descr="Screen shot 2013-07-22 at 8.37.22 AM.png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08623" y="274638"/>
                <a:ext cx="3657600" cy="2286000"/>
              </a:xfrm>
              <a:prstGeom prst="rect">
                <a:avLst/>
              </a:prstGeom>
            </p:spPr>
          </p:pic>
          <p:sp>
            <p:nvSpPr>
              <p:cNvPr id="390" name="Parallelogram 389"/>
              <p:cNvSpPr/>
              <p:nvPr/>
            </p:nvSpPr>
            <p:spPr>
              <a:xfrm>
                <a:off x="19845" y="2049381"/>
                <a:ext cx="3512246" cy="420987"/>
              </a:xfrm>
              <a:prstGeom prst="parallelogram">
                <a:avLst>
                  <a:gd name="adj" fmla="val 263033"/>
                </a:avLst>
              </a:prstGeom>
              <a:solidFill>
                <a:schemeClr val="accent3">
                  <a:alpha val="75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1" name="Rectangle 390"/>
              <p:cNvSpPr/>
              <p:nvPr/>
            </p:nvSpPr>
            <p:spPr>
              <a:xfrm>
                <a:off x="1121141" y="605191"/>
                <a:ext cx="2291891" cy="1414427"/>
              </a:xfrm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2" name="Group 391"/>
            <p:cNvGrpSpPr>
              <a:grpSpLocks noChangeAspect="1"/>
            </p:cNvGrpSpPr>
            <p:nvPr/>
          </p:nvGrpSpPr>
          <p:grpSpPr>
            <a:xfrm>
              <a:off x="5791200" y="5562600"/>
              <a:ext cx="365760" cy="228600"/>
              <a:chOff x="4128134" y="2019618"/>
              <a:chExt cx="4121469" cy="2286000"/>
            </a:xfrm>
          </p:grpSpPr>
          <p:pic>
            <p:nvPicPr>
              <p:cNvPr id="393" name="Picture 392" descr="Screen shot 2013-07-22 at 8.38.55 AM.png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92003" y="2019618"/>
                <a:ext cx="3657600" cy="2286000"/>
              </a:xfrm>
              <a:prstGeom prst="rect">
                <a:avLst/>
              </a:prstGeom>
            </p:spPr>
          </p:pic>
          <p:sp>
            <p:nvSpPr>
              <p:cNvPr id="394" name="Rectangle 393"/>
              <p:cNvSpPr/>
              <p:nvPr/>
            </p:nvSpPr>
            <p:spPr>
              <a:xfrm>
                <a:off x="5383668" y="2362200"/>
                <a:ext cx="2341200" cy="1430028"/>
              </a:xfrm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5" name="Parallelogram 394"/>
              <p:cNvSpPr/>
              <p:nvPr/>
            </p:nvSpPr>
            <p:spPr>
              <a:xfrm>
                <a:off x="4128134" y="3792228"/>
                <a:ext cx="3512246" cy="513390"/>
              </a:xfrm>
              <a:prstGeom prst="parallelogram">
                <a:avLst>
                  <a:gd name="adj" fmla="val 266898"/>
                </a:avLst>
              </a:prstGeom>
              <a:solidFill>
                <a:schemeClr val="accent3">
                  <a:alpha val="75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6" name="Freeform 395"/>
              <p:cNvSpPr/>
              <p:nvPr/>
            </p:nvSpPr>
            <p:spPr>
              <a:xfrm>
                <a:off x="6057900" y="2914650"/>
                <a:ext cx="1047750" cy="1174750"/>
              </a:xfrm>
              <a:custGeom>
                <a:avLst/>
                <a:gdLst>
                  <a:gd name="connsiteX0" fmla="*/ 19050 w 1047750"/>
                  <a:gd name="connsiteY0" fmla="*/ 1085850 h 1174750"/>
                  <a:gd name="connsiteX1" fmla="*/ 190500 w 1047750"/>
                  <a:gd name="connsiteY1" fmla="*/ 1174750 h 1174750"/>
                  <a:gd name="connsiteX2" fmla="*/ 336550 w 1047750"/>
                  <a:gd name="connsiteY2" fmla="*/ 1136650 h 1174750"/>
                  <a:gd name="connsiteX3" fmla="*/ 400050 w 1047750"/>
                  <a:gd name="connsiteY3" fmla="*/ 1054100 h 1174750"/>
                  <a:gd name="connsiteX4" fmla="*/ 406400 w 1047750"/>
                  <a:gd name="connsiteY4" fmla="*/ 939800 h 1174750"/>
                  <a:gd name="connsiteX5" fmla="*/ 514350 w 1047750"/>
                  <a:gd name="connsiteY5" fmla="*/ 933450 h 1174750"/>
                  <a:gd name="connsiteX6" fmla="*/ 558800 w 1047750"/>
                  <a:gd name="connsiteY6" fmla="*/ 1104900 h 1174750"/>
                  <a:gd name="connsiteX7" fmla="*/ 673100 w 1047750"/>
                  <a:gd name="connsiteY7" fmla="*/ 1079500 h 1174750"/>
                  <a:gd name="connsiteX8" fmla="*/ 787400 w 1047750"/>
                  <a:gd name="connsiteY8" fmla="*/ 1174750 h 1174750"/>
                  <a:gd name="connsiteX9" fmla="*/ 939800 w 1047750"/>
                  <a:gd name="connsiteY9" fmla="*/ 1174750 h 1174750"/>
                  <a:gd name="connsiteX10" fmla="*/ 1047750 w 1047750"/>
                  <a:gd name="connsiteY10" fmla="*/ 1022350 h 1174750"/>
                  <a:gd name="connsiteX11" fmla="*/ 1028700 w 1047750"/>
                  <a:gd name="connsiteY11" fmla="*/ 850900 h 1174750"/>
                  <a:gd name="connsiteX12" fmla="*/ 882650 w 1047750"/>
                  <a:gd name="connsiteY12" fmla="*/ 762000 h 1174750"/>
                  <a:gd name="connsiteX13" fmla="*/ 755650 w 1047750"/>
                  <a:gd name="connsiteY13" fmla="*/ 762000 h 1174750"/>
                  <a:gd name="connsiteX14" fmla="*/ 692150 w 1047750"/>
                  <a:gd name="connsiteY14" fmla="*/ 685800 h 1174750"/>
                  <a:gd name="connsiteX15" fmla="*/ 819150 w 1047750"/>
                  <a:gd name="connsiteY15" fmla="*/ 457200 h 1174750"/>
                  <a:gd name="connsiteX16" fmla="*/ 850900 w 1047750"/>
                  <a:gd name="connsiteY16" fmla="*/ 266700 h 1174750"/>
                  <a:gd name="connsiteX17" fmla="*/ 793750 w 1047750"/>
                  <a:gd name="connsiteY17" fmla="*/ 139700 h 1174750"/>
                  <a:gd name="connsiteX18" fmla="*/ 755650 w 1047750"/>
                  <a:gd name="connsiteY18" fmla="*/ 0 h 1174750"/>
                  <a:gd name="connsiteX19" fmla="*/ 635000 w 1047750"/>
                  <a:gd name="connsiteY19" fmla="*/ 0 h 1174750"/>
                  <a:gd name="connsiteX20" fmla="*/ 596900 w 1047750"/>
                  <a:gd name="connsiteY20" fmla="*/ 165100 h 1174750"/>
                  <a:gd name="connsiteX21" fmla="*/ 654050 w 1047750"/>
                  <a:gd name="connsiteY21" fmla="*/ 241300 h 1174750"/>
                  <a:gd name="connsiteX22" fmla="*/ 615950 w 1047750"/>
                  <a:gd name="connsiteY22" fmla="*/ 292100 h 1174750"/>
                  <a:gd name="connsiteX23" fmla="*/ 495300 w 1047750"/>
                  <a:gd name="connsiteY23" fmla="*/ 228600 h 1174750"/>
                  <a:gd name="connsiteX24" fmla="*/ 546100 w 1047750"/>
                  <a:gd name="connsiteY24" fmla="*/ 368300 h 1174750"/>
                  <a:gd name="connsiteX25" fmla="*/ 584200 w 1047750"/>
                  <a:gd name="connsiteY25" fmla="*/ 438150 h 1174750"/>
                  <a:gd name="connsiteX26" fmla="*/ 539750 w 1047750"/>
                  <a:gd name="connsiteY26" fmla="*/ 508000 h 1174750"/>
                  <a:gd name="connsiteX27" fmla="*/ 419100 w 1047750"/>
                  <a:gd name="connsiteY27" fmla="*/ 603250 h 1174750"/>
                  <a:gd name="connsiteX28" fmla="*/ 292100 w 1047750"/>
                  <a:gd name="connsiteY28" fmla="*/ 596900 h 1174750"/>
                  <a:gd name="connsiteX29" fmla="*/ 260350 w 1047750"/>
                  <a:gd name="connsiteY29" fmla="*/ 755650 h 1174750"/>
                  <a:gd name="connsiteX30" fmla="*/ 88900 w 1047750"/>
                  <a:gd name="connsiteY30" fmla="*/ 762000 h 1174750"/>
                  <a:gd name="connsiteX31" fmla="*/ 6350 w 1047750"/>
                  <a:gd name="connsiteY31" fmla="*/ 901700 h 1174750"/>
                  <a:gd name="connsiteX32" fmla="*/ 0 w 1047750"/>
                  <a:gd name="connsiteY32" fmla="*/ 1035050 h 1174750"/>
                  <a:gd name="connsiteX33" fmla="*/ 19050 w 1047750"/>
                  <a:gd name="connsiteY33" fmla="*/ 1085850 h 1174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047750" h="1174750">
                    <a:moveTo>
                      <a:pt x="19050" y="1085850"/>
                    </a:moveTo>
                    <a:lnTo>
                      <a:pt x="190500" y="1174750"/>
                    </a:lnTo>
                    <a:lnTo>
                      <a:pt x="336550" y="1136650"/>
                    </a:lnTo>
                    <a:lnTo>
                      <a:pt x="400050" y="1054100"/>
                    </a:lnTo>
                    <a:lnTo>
                      <a:pt x="406400" y="939800"/>
                    </a:lnTo>
                    <a:lnTo>
                      <a:pt x="514350" y="933450"/>
                    </a:lnTo>
                    <a:lnTo>
                      <a:pt x="558800" y="1104900"/>
                    </a:lnTo>
                    <a:lnTo>
                      <a:pt x="673100" y="1079500"/>
                    </a:lnTo>
                    <a:lnTo>
                      <a:pt x="787400" y="1174750"/>
                    </a:lnTo>
                    <a:lnTo>
                      <a:pt x="939800" y="1174750"/>
                    </a:lnTo>
                    <a:lnTo>
                      <a:pt x="1047750" y="1022350"/>
                    </a:lnTo>
                    <a:lnTo>
                      <a:pt x="1028700" y="850900"/>
                    </a:lnTo>
                    <a:lnTo>
                      <a:pt x="882650" y="762000"/>
                    </a:lnTo>
                    <a:lnTo>
                      <a:pt x="755650" y="762000"/>
                    </a:lnTo>
                    <a:lnTo>
                      <a:pt x="692150" y="685800"/>
                    </a:lnTo>
                    <a:lnTo>
                      <a:pt x="819150" y="457200"/>
                    </a:lnTo>
                    <a:lnTo>
                      <a:pt x="850900" y="266700"/>
                    </a:lnTo>
                    <a:lnTo>
                      <a:pt x="793750" y="139700"/>
                    </a:lnTo>
                    <a:lnTo>
                      <a:pt x="755650" y="0"/>
                    </a:lnTo>
                    <a:lnTo>
                      <a:pt x="635000" y="0"/>
                    </a:lnTo>
                    <a:lnTo>
                      <a:pt x="596900" y="165100"/>
                    </a:lnTo>
                    <a:lnTo>
                      <a:pt x="654050" y="241300"/>
                    </a:lnTo>
                    <a:lnTo>
                      <a:pt x="615950" y="292100"/>
                    </a:lnTo>
                    <a:lnTo>
                      <a:pt x="495300" y="228600"/>
                    </a:lnTo>
                    <a:lnTo>
                      <a:pt x="546100" y="368300"/>
                    </a:lnTo>
                    <a:lnTo>
                      <a:pt x="584200" y="438150"/>
                    </a:lnTo>
                    <a:lnTo>
                      <a:pt x="539750" y="508000"/>
                    </a:lnTo>
                    <a:lnTo>
                      <a:pt x="419100" y="603250"/>
                    </a:lnTo>
                    <a:lnTo>
                      <a:pt x="292100" y="596900"/>
                    </a:lnTo>
                    <a:lnTo>
                      <a:pt x="260350" y="755650"/>
                    </a:lnTo>
                    <a:lnTo>
                      <a:pt x="88900" y="762000"/>
                    </a:lnTo>
                    <a:lnTo>
                      <a:pt x="6350" y="901700"/>
                    </a:lnTo>
                    <a:lnTo>
                      <a:pt x="0" y="1035050"/>
                    </a:lnTo>
                    <a:lnTo>
                      <a:pt x="19050" y="1085850"/>
                    </a:lnTo>
                    <a:close/>
                  </a:path>
                </a:pathLst>
              </a:cu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7" name="Group 396"/>
            <p:cNvGrpSpPr>
              <a:grpSpLocks noChangeAspect="1"/>
            </p:cNvGrpSpPr>
            <p:nvPr/>
          </p:nvGrpSpPr>
          <p:grpSpPr>
            <a:xfrm>
              <a:off x="5410200" y="5562600"/>
              <a:ext cx="365760" cy="228600"/>
              <a:chOff x="0" y="4002722"/>
              <a:chExt cx="4247198" cy="2286000"/>
            </a:xfrm>
          </p:grpSpPr>
          <p:pic>
            <p:nvPicPr>
              <p:cNvPr id="398" name="Picture 397" descr="Screen shot 2013-07-22 at 8.38.13 AM.png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9598" y="4002722"/>
                <a:ext cx="3657600" cy="2286000"/>
              </a:xfrm>
              <a:prstGeom prst="rect">
                <a:avLst/>
              </a:prstGeom>
            </p:spPr>
          </p:pic>
          <p:sp>
            <p:nvSpPr>
              <p:cNvPr id="399" name="Parallelogram 398"/>
              <p:cNvSpPr/>
              <p:nvPr/>
            </p:nvSpPr>
            <p:spPr>
              <a:xfrm>
                <a:off x="0" y="5867735"/>
                <a:ext cx="3661076" cy="420987"/>
              </a:xfrm>
              <a:prstGeom prst="parallelogram">
                <a:avLst>
                  <a:gd name="adj" fmla="val 232395"/>
                </a:avLst>
              </a:prstGeom>
              <a:solidFill>
                <a:schemeClr val="accent3">
                  <a:alpha val="75000"/>
                </a:schemeClr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0" name="Rectangle 399"/>
              <p:cNvSpPr/>
              <p:nvPr/>
            </p:nvSpPr>
            <p:spPr>
              <a:xfrm>
                <a:off x="1240200" y="4305618"/>
                <a:ext cx="2341200" cy="1561782"/>
              </a:xfrm>
              <a:prstGeom prst="rect">
                <a:avLst/>
              </a:prstGeom>
              <a:solidFill>
                <a:schemeClr val="accent2">
                  <a:alpha val="70000"/>
                </a:schemeClr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 400"/>
              <p:cNvSpPr/>
              <p:nvPr/>
            </p:nvSpPr>
            <p:spPr>
              <a:xfrm>
                <a:off x="1079500" y="5041900"/>
                <a:ext cx="596900" cy="774700"/>
              </a:xfrm>
              <a:custGeom>
                <a:avLst/>
                <a:gdLst>
                  <a:gd name="connsiteX0" fmla="*/ 438150 w 596900"/>
                  <a:gd name="connsiteY0" fmla="*/ 774700 h 774700"/>
                  <a:gd name="connsiteX1" fmla="*/ 368300 w 596900"/>
                  <a:gd name="connsiteY1" fmla="*/ 469900 h 774700"/>
                  <a:gd name="connsiteX2" fmla="*/ 254000 w 596900"/>
                  <a:gd name="connsiteY2" fmla="*/ 317500 h 774700"/>
                  <a:gd name="connsiteX3" fmla="*/ 44450 w 596900"/>
                  <a:gd name="connsiteY3" fmla="*/ 768350 h 774700"/>
                  <a:gd name="connsiteX4" fmla="*/ 0 w 596900"/>
                  <a:gd name="connsiteY4" fmla="*/ 749300 h 774700"/>
                  <a:gd name="connsiteX5" fmla="*/ 215900 w 596900"/>
                  <a:gd name="connsiteY5" fmla="*/ 304800 h 774700"/>
                  <a:gd name="connsiteX6" fmla="*/ 171450 w 596900"/>
                  <a:gd name="connsiteY6" fmla="*/ 0 h 774700"/>
                  <a:gd name="connsiteX7" fmla="*/ 406400 w 596900"/>
                  <a:gd name="connsiteY7" fmla="*/ 209550 h 774700"/>
                  <a:gd name="connsiteX8" fmla="*/ 457200 w 596900"/>
                  <a:gd name="connsiteY8" fmla="*/ 488950 h 774700"/>
                  <a:gd name="connsiteX9" fmla="*/ 596900 w 596900"/>
                  <a:gd name="connsiteY9" fmla="*/ 730250 h 774700"/>
                  <a:gd name="connsiteX10" fmla="*/ 438150 w 596900"/>
                  <a:gd name="connsiteY10" fmla="*/ 774700 h 77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96900" h="774700">
                    <a:moveTo>
                      <a:pt x="438150" y="774700"/>
                    </a:moveTo>
                    <a:lnTo>
                      <a:pt x="368300" y="469900"/>
                    </a:lnTo>
                    <a:lnTo>
                      <a:pt x="254000" y="317500"/>
                    </a:lnTo>
                    <a:lnTo>
                      <a:pt x="44450" y="768350"/>
                    </a:lnTo>
                    <a:lnTo>
                      <a:pt x="0" y="749300"/>
                    </a:lnTo>
                    <a:lnTo>
                      <a:pt x="215900" y="304800"/>
                    </a:lnTo>
                    <a:lnTo>
                      <a:pt x="171450" y="0"/>
                    </a:lnTo>
                    <a:lnTo>
                      <a:pt x="406400" y="209550"/>
                    </a:lnTo>
                    <a:lnTo>
                      <a:pt x="457200" y="488950"/>
                    </a:lnTo>
                    <a:lnTo>
                      <a:pt x="596900" y="730250"/>
                    </a:lnTo>
                    <a:lnTo>
                      <a:pt x="438150" y="774700"/>
                    </a:lnTo>
                    <a:close/>
                  </a:path>
                </a:pathLst>
              </a:cu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2" name="Freeform 401"/>
              <p:cNvSpPr/>
              <p:nvPr/>
            </p:nvSpPr>
            <p:spPr>
              <a:xfrm>
                <a:off x="2330450" y="4921250"/>
                <a:ext cx="971550" cy="1104900"/>
              </a:xfrm>
              <a:custGeom>
                <a:avLst/>
                <a:gdLst>
                  <a:gd name="connsiteX0" fmla="*/ 19050 w 971550"/>
                  <a:gd name="connsiteY0" fmla="*/ 984250 h 1104900"/>
                  <a:gd name="connsiteX1" fmla="*/ 209550 w 971550"/>
                  <a:gd name="connsiteY1" fmla="*/ 1092200 h 1104900"/>
                  <a:gd name="connsiteX2" fmla="*/ 374650 w 971550"/>
                  <a:gd name="connsiteY2" fmla="*/ 1022350 h 1104900"/>
                  <a:gd name="connsiteX3" fmla="*/ 387350 w 971550"/>
                  <a:gd name="connsiteY3" fmla="*/ 844550 h 1104900"/>
                  <a:gd name="connsiteX4" fmla="*/ 539750 w 971550"/>
                  <a:gd name="connsiteY4" fmla="*/ 977900 h 1104900"/>
                  <a:gd name="connsiteX5" fmla="*/ 647700 w 971550"/>
                  <a:gd name="connsiteY5" fmla="*/ 1022350 h 1104900"/>
                  <a:gd name="connsiteX6" fmla="*/ 781050 w 971550"/>
                  <a:gd name="connsiteY6" fmla="*/ 1104900 h 1104900"/>
                  <a:gd name="connsiteX7" fmla="*/ 971550 w 971550"/>
                  <a:gd name="connsiteY7" fmla="*/ 1016000 h 1104900"/>
                  <a:gd name="connsiteX8" fmla="*/ 971550 w 971550"/>
                  <a:gd name="connsiteY8" fmla="*/ 825500 h 1104900"/>
                  <a:gd name="connsiteX9" fmla="*/ 869950 w 971550"/>
                  <a:gd name="connsiteY9" fmla="*/ 711200 h 1104900"/>
                  <a:gd name="connsiteX10" fmla="*/ 685800 w 971550"/>
                  <a:gd name="connsiteY10" fmla="*/ 698500 h 1104900"/>
                  <a:gd name="connsiteX11" fmla="*/ 679450 w 971550"/>
                  <a:gd name="connsiteY11" fmla="*/ 603250 h 1104900"/>
                  <a:gd name="connsiteX12" fmla="*/ 793750 w 971550"/>
                  <a:gd name="connsiteY12" fmla="*/ 438150 h 1104900"/>
                  <a:gd name="connsiteX13" fmla="*/ 800100 w 971550"/>
                  <a:gd name="connsiteY13" fmla="*/ 279400 h 1104900"/>
                  <a:gd name="connsiteX14" fmla="*/ 793750 w 971550"/>
                  <a:gd name="connsiteY14" fmla="*/ 171450 h 1104900"/>
                  <a:gd name="connsiteX15" fmla="*/ 717550 w 971550"/>
                  <a:gd name="connsiteY15" fmla="*/ 107950 h 1104900"/>
                  <a:gd name="connsiteX16" fmla="*/ 698500 w 971550"/>
                  <a:gd name="connsiteY16" fmla="*/ 0 h 1104900"/>
                  <a:gd name="connsiteX17" fmla="*/ 596900 w 971550"/>
                  <a:gd name="connsiteY17" fmla="*/ 19050 h 1104900"/>
                  <a:gd name="connsiteX18" fmla="*/ 584200 w 971550"/>
                  <a:gd name="connsiteY18" fmla="*/ 127000 h 1104900"/>
                  <a:gd name="connsiteX19" fmla="*/ 635000 w 971550"/>
                  <a:gd name="connsiteY19" fmla="*/ 177800 h 1104900"/>
                  <a:gd name="connsiteX20" fmla="*/ 590550 w 971550"/>
                  <a:gd name="connsiteY20" fmla="*/ 279400 h 1104900"/>
                  <a:gd name="connsiteX21" fmla="*/ 495300 w 971550"/>
                  <a:gd name="connsiteY21" fmla="*/ 171450 h 1104900"/>
                  <a:gd name="connsiteX22" fmla="*/ 457200 w 971550"/>
                  <a:gd name="connsiteY22" fmla="*/ 215900 h 1104900"/>
                  <a:gd name="connsiteX23" fmla="*/ 514350 w 971550"/>
                  <a:gd name="connsiteY23" fmla="*/ 285750 h 1104900"/>
                  <a:gd name="connsiteX24" fmla="*/ 552450 w 971550"/>
                  <a:gd name="connsiteY24" fmla="*/ 368300 h 1104900"/>
                  <a:gd name="connsiteX25" fmla="*/ 596900 w 971550"/>
                  <a:gd name="connsiteY25" fmla="*/ 381000 h 1104900"/>
                  <a:gd name="connsiteX26" fmla="*/ 552450 w 971550"/>
                  <a:gd name="connsiteY26" fmla="*/ 438150 h 1104900"/>
                  <a:gd name="connsiteX27" fmla="*/ 400050 w 971550"/>
                  <a:gd name="connsiteY27" fmla="*/ 546100 h 1104900"/>
                  <a:gd name="connsiteX28" fmla="*/ 311150 w 971550"/>
                  <a:gd name="connsiteY28" fmla="*/ 558800 h 1104900"/>
                  <a:gd name="connsiteX29" fmla="*/ 273050 w 971550"/>
                  <a:gd name="connsiteY29" fmla="*/ 558800 h 1104900"/>
                  <a:gd name="connsiteX30" fmla="*/ 254000 w 971550"/>
                  <a:gd name="connsiteY30" fmla="*/ 692150 h 1104900"/>
                  <a:gd name="connsiteX31" fmla="*/ 107950 w 971550"/>
                  <a:gd name="connsiteY31" fmla="*/ 717550 h 1104900"/>
                  <a:gd name="connsiteX32" fmla="*/ 31750 w 971550"/>
                  <a:gd name="connsiteY32" fmla="*/ 793750 h 1104900"/>
                  <a:gd name="connsiteX33" fmla="*/ 0 w 971550"/>
                  <a:gd name="connsiteY33" fmla="*/ 863600 h 1104900"/>
                  <a:gd name="connsiteX34" fmla="*/ 19050 w 971550"/>
                  <a:gd name="connsiteY34" fmla="*/ 984250 h 1104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71550" h="1104900">
                    <a:moveTo>
                      <a:pt x="19050" y="984250"/>
                    </a:moveTo>
                    <a:lnTo>
                      <a:pt x="209550" y="1092200"/>
                    </a:lnTo>
                    <a:lnTo>
                      <a:pt x="374650" y="1022350"/>
                    </a:lnTo>
                    <a:lnTo>
                      <a:pt x="387350" y="844550"/>
                    </a:lnTo>
                    <a:lnTo>
                      <a:pt x="539750" y="977900"/>
                    </a:lnTo>
                    <a:lnTo>
                      <a:pt x="647700" y="1022350"/>
                    </a:lnTo>
                    <a:lnTo>
                      <a:pt x="781050" y="1104900"/>
                    </a:lnTo>
                    <a:lnTo>
                      <a:pt x="971550" y="1016000"/>
                    </a:lnTo>
                    <a:lnTo>
                      <a:pt x="971550" y="825500"/>
                    </a:lnTo>
                    <a:lnTo>
                      <a:pt x="869950" y="711200"/>
                    </a:lnTo>
                    <a:lnTo>
                      <a:pt x="685800" y="698500"/>
                    </a:lnTo>
                    <a:lnTo>
                      <a:pt x="679450" y="603250"/>
                    </a:lnTo>
                    <a:lnTo>
                      <a:pt x="793750" y="438150"/>
                    </a:lnTo>
                    <a:lnTo>
                      <a:pt x="800100" y="279400"/>
                    </a:lnTo>
                    <a:lnTo>
                      <a:pt x="793750" y="171450"/>
                    </a:lnTo>
                    <a:lnTo>
                      <a:pt x="717550" y="107950"/>
                    </a:lnTo>
                    <a:lnTo>
                      <a:pt x="698500" y="0"/>
                    </a:lnTo>
                    <a:lnTo>
                      <a:pt x="596900" y="19050"/>
                    </a:lnTo>
                    <a:lnTo>
                      <a:pt x="584200" y="127000"/>
                    </a:lnTo>
                    <a:lnTo>
                      <a:pt x="635000" y="177800"/>
                    </a:lnTo>
                    <a:lnTo>
                      <a:pt x="590550" y="279400"/>
                    </a:lnTo>
                    <a:lnTo>
                      <a:pt x="495300" y="171450"/>
                    </a:lnTo>
                    <a:lnTo>
                      <a:pt x="457200" y="215900"/>
                    </a:lnTo>
                    <a:lnTo>
                      <a:pt x="514350" y="285750"/>
                    </a:lnTo>
                    <a:lnTo>
                      <a:pt x="552450" y="368300"/>
                    </a:lnTo>
                    <a:lnTo>
                      <a:pt x="596900" y="381000"/>
                    </a:lnTo>
                    <a:lnTo>
                      <a:pt x="552450" y="438150"/>
                    </a:lnTo>
                    <a:lnTo>
                      <a:pt x="400050" y="546100"/>
                    </a:lnTo>
                    <a:lnTo>
                      <a:pt x="311150" y="558800"/>
                    </a:lnTo>
                    <a:lnTo>
                      <a:pt x="273050" y="558800"/>
                    </a:lnTo>
                    <a:lnTo>
                      <a:pt x="254000" y="692150"/>
                    </a:lnTo>
                    <a:lnTo>
                      <a:pt x="107950" y="717550"/>
                    </a:lnTo>
                    <a:lnTo>
                      <a:pt x="31750" y="793750"/>
                    </a:lnTo>
                    <a:lnTo>
                      <a:pt x="0" y="863600"/>
                    </a:lnTo>
                    <a:lnTo>
                      <a:pt x="19050" y="984250"/>
                    </a:lnTo>
                    <a:close/>
                  </a:path>
                </a:pathLst>
              </a:cu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1" name="Group 420"/>
          <p:cNvGrpSpPr/>
          <p:nvPr/>
        </p:nvGrpSpPr>
        <p:grpSpPr>
          <a:xfrm>
            <a:off x="6477000" y="1752600"/>
            <a:ext cx="1962871" cy="907763"/>
            <a:chOff x="6477000" y="1752600"/>
            <a:chExt cx="1962871" cy="907763"/>
          </a:xfrm>
        </p:grpSpPr>
        <p:cxnSp>
          <p:nvCxnSpPr>
            <p:cNvPr id="53" name="Straight Connector 52"/>
            <p:cNvCxnSpPr/>
            <p:nvPr/>
          </p:nvCxnSpPr>
          <p:spPr bwMode="auto">
            <a:xfrm rot="5400000">
              <a:off x="7280856" y="2094957"/>
              <a:ext cx="687108" cy="239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55" name="Line 1"/>
            <p:cNvSpPr>
              <a:spLocks noChangeShapeType="1"/>
            </p:cNvSpPr>
            <p:nvPr/>
          </p:nvSpPr>
          <p:spPr bwMode="auto">
            <a:xfrm flipH="1" flipV="1">
              <a:off x="6705246" y="2438941"/>
              <a:ext cx="1572739" cy="3116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Line 2"/>
            <p:cNvSpPr>
              <a:spLocks noChangeShapeType="1"/>
            </p:cNvSpPr>
            <p:nvPr/>
          </p:nvSpPr>
          <p:spPr bwMode="auto">
            <a:xfrm>
              <a:off x="6702484" y="1799752"/>
              <a:ext cx="2762" cy="639189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"/>
            <p:cNvSpPr>
              <a:spLocks/>
            </p:cNvSpPr>
            <p:nvPr/>
          </p:nvSpPr>
          <p:spPr bwMode="auto">
            <a:xfrm>
              <a:off x="6776869" y="1756235"/>
              <a:ext cx="1557811" cy="598731"/>
            </a:xfrm>
            <a:custGeom>
              <a:avLst/>
              <a:gdLst/>
              <a:ahLst/>
              <a:cxnLst>
                <a:cxn ang="0">
                  <a:pos x="0" y="15117"/>
                </a:cxn>
                <a:cxn ang="0">
                  <a:pos x="1837" y="13410"/>
                </a:cxn>
                <a:cxn ang="0">
                  <a:pos x="4022" y="15117"/>
                </a:cxn>
                <a:cxn ang="0">
                  <a:pos x="7001" y="8065"/>
                </a:cxn>
                <a:cxn ang="0">
                  <a:pos x="10229" y="14078"/>
                </a:cxn>
                <a:cxn ang="0">
                  <a:pos x="12116" y="717"/>
                </a:cxn>
                <a:cxn ang="0">
                  <a:pos x="13308" y="11777"/>
                </a:cxn>
                <a:cxn ang="0">
                  <a:pos x="15393" y="4503"/>
                </a:cxn>
                <a:cxn ang="0">
                  <a:pos x="19912" y="13410"/>
                </a:cxn>
                <a:cxn ang="0">
                  <a:pos x="21600" y="11777"/>
                </a:cxn>
              </a:cxnLst>
              <a:rect l="0" t="0" r="r" b="b"/>
              <a:pathLst>
                <a:path w="21600" h="15283">
                  <a:moveTo>
                    <a:pt x="0" y="15117"/>
                  </a:moveTo>
                  <a:cubicBezTo>
                    <a:pt x="0" y="15117"/>
                    <a:pt x="298" y="12148"/>
                    <a:pt x="1837" y="13410"/>
                  </a:cubicBezTo>
                  <a:cubicBezTo>
                    <a:pt x="3831" y="15045"/>
                    <a:pt x="3228" y="14820"/>
                    <a:pt x="4022" y="15117"/>
                  </a:cubicBezTo>
                  <a:cubicBezTo>
                    <a:pt x="5062" y="15506"/>
                    <a:pt x="5792" y="-771"/>
                    <a:pt x="7001" y="8065"/>
                  </a:cubicBezTo>
                  <a:cubicBezTo>
                    <a:pt x="7448" y="11331"/>
                    <a:pt x="9881" y="18012"/>
                    <a:pt x="10229" y="14078"/>
                  </a:cubicBezTo>
                  <a:cubicBezTo>
                    <a:pt x="10577" y="10144"/>
                    <a:pt x="11123" y="-3217"/>
                    <a:pt x="12116" y="717"/>
                  </a:cubicBezTo>
                  <a:cubicBezTo>
                    <a:pt x="13109" y="4651"/>
                    <a:pt x="12414" y="18383"/>
                    <a:pt x="13308" y="11777"/>
                  </a:cubicBezTo>
                  <a:cubicBezTo>
                    <a:pt x="14201" y="5171"/>
                    <a:pt x="14698" y="1905"/>
                    <a:pt x="15393" y="4503"/>
                  </a:cubicBezTo>
                  <a:cubicBezTo>
                    <a:pt x="16088" y="7101"/>
                    <a:pt x="15820" y="15041"/>
                    <a:pt x="19912" y="13410"/>
                  </a:cubicBezTo>
                  <a:cubicBezTo>
                    <a:pt x="20657" y="13113"/>
                    <a:pt x="21600" y="11777"/>
                    <a:pt x="21600" y="11777"/>
                  </a:cubicBezTo>
                </a:path>
              </a:pathLst>
            </a:custGeom>
            <a:noFill/>
            <a:ln w="381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8185478" y="2126307"/>
              <a:ext cx="254393" cy="1973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" name="Oval 8"/>
            <p:cNvSpPr>
              <a:spLocks/>
            </p:cNvSpPr>
            <p:nvPr/>
          </p:nvSpPr>
          <p:spPr bwMode="auto">
            <a:xfrm rot="10800000" flipH="1">
              <a:off x="6841245" y="2236845"/>
              <a:ext cx="48566" cy="48566"/>
            </a:xfrm>
            <a:prstGeom prst="ellipse">
              <a:avLst/>
            </a:prstGeom>
            <a:solidFill>
              <a:schemeClr val="accent4"/>
            </a:solidFill>
            <a:ln w="254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67" name="Straight Connector 66"/>
            <p:cNvCxnSpPr/>
            <p:nvPr/>
          </p:nvCxnSpPr>
          <p:spPr bwMode="auto">
            <a:xfrm rot="5400000">
              <a:off x="6745124" y="2380085"/>
              <a:ext cx="122860" cy="72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6" idx="0"/>
            </p:cNvCxnSpPr>
            <p:nvPr/>
          </p:nvCxnSpPr>
          <p:spPr bwMode="auto">
            <a:xfrm rot="5400000">
              <a:off x="6787620" y="2363246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 bwMode="auto">
            <a:xfrm rot="5400000">
              <a:off x="6864515" y="2373365"/>
              <a:ext cx="135506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 bwMode="auto">
            <a:xfrm rot="16200000" flipH="1">
              <a:off x="6944773" y="2390023"/>
              <a:ext cx="10226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 bwMode="auto">
            <a:xfrm rot="16200000" flipH="1">
              <a:off x="7017043" y="2403031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 bwMode="auto">
            <a:xfrm rot="5400000">
              <a:off x="7040928" y="2363247"/>
              <a:ext cx="15574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rot="5400000">
              <a:off x="7007611" y="2270741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 bwMode="auto">
            <a:xfrm rot="5400000">
              <a:off x="7006022" y="2212489"/>
              <a:ext cx="452630" cy="180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 bwMode="auto">
            <a:xfrm rot="5400000">
              <a:off x="7121872" y="226676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 bwMode="auto">
            <a:xfrm rot="5400000">
              <a:off x="7261282" y="2343734"/>
              <a:ext cx="18320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 bwMode="auto">
            <a:xfrm rot="5400000">
              <a:off x="7361775" y="2377737"/>
              <a:ext cx="112379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rot="16200000" flipH="1">
              <a:off x="7443440" y="2394359"/>
              <a:ext cx="79136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 bwMode="auto">
            <a:xfrm rot="5400000">
              <a:off x="7388514" y="2274390"/>
              <a:ext cx="329193" cy="144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 bwMode="auto">
            <a:xfrm rot="5400000">
              <a:off x="7635644" y="2368306"/>
              <a:ext cx="145624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 bwMode="auto">
            <a:xfrm rot="16200000" flipH="1">
              <a:off x="7597340" y="2244794"/>
              <a:ext cx="397126" cy="13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 bwMode="auto">
            <a:xfrm rot="5400000">
              <a:off x="7603845" y="2177510"/>
              <a:ext cx="521432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 bwMode="auto">
            <a:xfrm rot="5400000">
              <a:off x="7753445" y="2272185"/>
              <a:ext cx="340755" cy="7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 rot="16200000" flipH="1">
              <a:off x="7890073" y="2337988"/>
              <a:ext cx="200549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 rot="5400000">
              <a:off x="7982581" y="2361114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 rot="5400000">
              <a:off x="8079422" y="2362558"/>
              <a:ext cx="157185" cy="28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77000" y="1978984"/>
              <a:ext cx="190795" cy="98288"/>
            </a:xfrm>
            <a:prstGeom prst="rect">
              <a:avLst/>
            </a:prstGeom>
          </p:spPr>
        </p:pic>
        <p:pic>
          <p:nvPicPr>
            <p:cNvPr id="89" name="Picture 88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22503" y="2415498"/>
              <a:ext cx="45097" cy="52035"/>
            </a:xfrm>
            <a:prstGeom prst="rect">
              <a:avLst/>
            </a:prstGeom>
          </p:spPr>
        </p:pic>
        <p:pic>
          <p:nvPicPr>
            <p:cNvPr id="404" name="Picture 403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1" y="2450051"/>
              <a:ext cx="326223" cy="2103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6200" y="2450051"/>
              <a:ext cx="358063" cy="21031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11" name="Group 410"/>
          <p:cNvGrpSpPr/>
          <p:nvPr/>
        </p:nvGrpSpPr>
        <p:grpSpPr>
          <a:xfrm>
            <a:off x="3962400" y="2971800"/>
            <a:ext cx="1417951" cy="674149"/>
            <a:chOff x="3733800" y="2971800"/>
            <a:chExt cx="1417951" cy="674149"/>
          </a:xfrm>
        </p:grpSpPr>
        <p:cxnSp>
          <p:nvCxnSpPr>
            <p:cNvPr id="187" name="Straight Connector 186"/>
            <p:cNvCxnSpPr/>
            <p:nvPr/>
          </p:nvCxnSpPr>
          <p:spPr bwMode="auto">
            <a:xfrm rot="5400000">
              <a:off x="4336693" y="3228568"/>
              <a:ext cx="515331" cy="179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9" name="Line 1"/>
            <p:cNvSpPr>
              <a:spLocks noChangeShapeType="1"/>
            </p:cNvSpPr>
            <p:nvPr/>
          </p:nvSpPr>
          <p:spPr bwMode="auto">
            <a:xfrm flipH="1" flipV="1">
              <a:off x="3904985" y="3486556"/>
              <a:ext cx="1179555" cy="233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Line 2"/>
            <p:cNvSpPr>
              <a:spLocks noChangeShapeType="1"/>
            </p:cNvSpPr>
            <p:nvPr/>
          </p:nvSpPr>
          <p:spPr bwMode="auto">
            <a:xfrm>
              <a:off x="3902913" y="3007164"/>
              <a:ext cx="2071" cy="47939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02" name="Straight Connector 201"/>
            <p:cNvCxnSpPr/>
            <p:nvPr/>
          </p:nvCxnSpPr>
          <p:spPr bwMode="auto">
            <a:xfrm rot="5400000">
              <a:off x="3966765" y="3429784"/>
              <a:ext cx="116808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 bwMode="auto">
            <a:xfrm rot="5400000">
              <a:off x="4130567" y="3316717"/>
              <a:ext cx="339472" cy="13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 bwMode="auto">
            <a:xfrm rot="5400000">
              <a:off x="4578934" y="3290482"/>
              <a:ext cx="391074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33800" y="3141588"/>
              <a:ext cx="143096" cy="73716"/>
            </a:xfrm>
            <a:prstGeom prst="rect">
              <a:avLst/>
            </a:prstGeom>
          </p:spPr>
        </p:pic>
        <p:pic>
          <p:nvPicPr>
            <p:cNvPr id="223" name="Picture 222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7928" y="3468974"/>
              <a:ext cx="33823" cy="39026"/>
            </a:xfrm>
            <a:prstGeom prst="rect">
              <a:avLst/>
            </a:prstGeom>
          </p:spPr>
        </p:pic>
        <p:pic>
          <p:nvPicPr>
            <p:cNvPr id="406" name="Picture 405" descr="fig1_sol 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0682" y="3520294"/>
              <a:ext cx="174118" cy="124883"/>
            </a:xfrm>
            <a:prstGeom prst="rect">
              <a:avLst/>
            </a:prstGeom>
          </p:spPr>
        </p:pic>
        <p:pic>
          <p:nvPicPr>
            <p:cNvPr id="407" name="Picture 406" descr="fig1_sol 3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3520294"/>
              <a:ext cx="174118" cy="124883"/>
            </a:xfrm>
            <a:prstGeom prst="rect">
              <a:avLst/>
            </a:prstGeom>
          </p:spPr>
        </p:pic>
        <p:pic>
          <p:nvPicPr>
            <p:cNvPr id="408" name="Picture 407" descr="fig1_sol1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4400" y="3521066"/>
              <a:ext cx="174118" cy="124883"/>
            </a:xfrm>
            <a:prstGeom prst="rect">
              <a:avLst/>
            </a:prstGeom>
          </p:spPr>
        </p:pic>
        <p:pic>
          <p:nvPicPr>
            <p:cNvPr id="409" name="Picture 408" descr="fig1_sol15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800" y="3521065"/>
              <a:ext cx="174118" cy="124883"/>
            </a:xfrm>
            <a:prstGeom prst="rect">
              <a:avLst/>
            </a:prstGeom>
          </p:spPr>
        </p:pic>
      </p:grpSp>
      <p:grpSp>
        <p:nvGrpSpPr>
          <p:cNvPr id="417" name="Group 416"/>
          <p:cNvGrpSpPr/>
          <p:nvPr/>
        </p:nvGrpSpPr>
        <p:grpSpPr>
          <a:xfrm>
            <a:off x="3733800" y="3749924"/>
            <a:ext cx="1417951" cy="745876"/>
            <a:chOff x="3657600" y="3733800"/>
            <a:chExt cx="1417951" cy="745876"/>
          </a:xfrm>
        </p:grpSpPr>
        <p:cxnSp>
          <p:nvCxnSpPr>
            <p:cNvPr id="296" name="Straight Connector 295"/>
            <p:cNvCxnSpPr/>
            <p:nvPr/>
          </p:nvCxnSpPr>
          <p:spPr bwMode="auto">
            <a:xfrm rot="5400000">
              <a:off x="3856236" y="3990568"/>
              <a:ext cx="515331" cy="179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98" name="Line 1"/>
            <p:cNvSpPr>
              <a:spLocks noChangeShapeType="1"/>
            </p:cNvSpPr>
            <p:nvPr/>
          </p:nvSpPr>
          <p:spPr bwMode="auto">
            <a:xfrm flipH="1" flipV="1">
              <a:off x="3828785" y="4248556"/>
              <a:ext cx="1179555" cy="233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Line 2"/>
            <p:cNvSpPr>
              <a:spLocks noChangeShapeType="1"/>
            </p:cNvSpPr>
            <p:nvPr/>
          </p:nvSpPr>
          <p:spPr bwMode="auto">
            <a:xfrm>
              <a:off x="3826713" y="3769164"/>
              <a:ext cx="2071" cy="47939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08" name="Straight Connector 307"/>
            <p:cNvCxnSpPr/>
            <p:nvPr/>
          </p:nvCxnSpPr>
          <p:spPr bwMode="auto">
            <a:xfrm rot="5400000">
              <a:off x="4437424" y="4173177"/>
              <a:ext cx="116808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9" name="Straight Connector 308"/>
            <p:cNvCxnSpPr/>
            <p:nvPr/>
          </p:nvCxnSpPr>
          <p:spPr bwMode="auto">
            <a:xfrm rot="5400000">
              <a:off x="4553986" y="4078717"/>
              <a:ext cx="339472" cy="13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0" name="Straight Connector 309"/>
            <p:cNvCxnSpPr/>
            <p:nvPr/>
          </p:nvCxnSpPr>
          <p:spPr bwMode="auto">
            <a:xfrm rot="5400000">
              <a:off x="3690691" y="4052482"/>
              <a:ext cx="391074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312" name="Picture 3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7600" y="3903588"/>
              <a:ext cx="143096" cy="73716"/>
            </a:xfrm>
            <a:prstGeom prst="rect">
              <a:avLst/>
            </a:prstGeom>
          </p:spPr>
        </p:pic>
        <p:pic>
          <p:nvPicPr>
            <p:cNvPr id="313" name="Picture 312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41728" y="4230974"/>
              <a:ext cx="33823" cy="39026"/>
            </a:xfrm>
            <a:prstGeom prst="rect">
              <a:avLst/>
            </a:prstGeom>
          </p:spPr>
        </p:pic>
        <p:pic>
          <p:nvPicPr>
            <p:cNvPr id="412" name="Picture 411" descr="5_1_0.2612_stick.pn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21652" y="4296796"/>
              <a:ext cx="133828" cy="182880"/>
            </a:xfrm>
            <a:prstGeom prst="rect">
              <a:avLst/>
            </a:prstGeom>
          </p:spPr>
        </p:pic>
        <p:pic>
          <p:nvPicPr>
            <p:cNvPr id="413" name="Picture 412" descr="5_2_0.22473_stick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48200" y="4296796"/>
              <a:ext cx="133828" cy="182880"/>
            </a:xfrm>
            <a:prstGeom prst="rect">
              <a:avLst/>
            </a:prstGeom>
          </p:spPr>
        </p:pic>
        <p:pic>
          <p:nvPicPr>
            <p:cNvPr id="414" name="Picture 413" descr="5_8_0.12734_stick.pn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038600" y="4296796"/>
              <a:ext cx="133828" cy="182880"/>
            </a:xfrm>
            <a:prstGeom prst="rect">
              <a:avLst/>
            </a:prstGeom>
          </p:spPr>
        </p:pic>
        <p:pic>
          <p:nvPicPr>
            <p:cNvPr id="415" name="Picture 414" descr="5_9_0.12167_stick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19600" y="4296796"/>
              <a:ext cx="133828" cy="182880"/>
            </a:xfrm>
            <a:prstGeom prst="rect">
              <a:avLst/>
            </a:prstGeom>
          </p:spPr>
        </p:pic>
      </p:grpSp>
      <p:grpSp>
        <p:nvGrpSpPr>
          <p:cNvPr id="420" name="Group 419"/>
          <p:cNvGrpSpPr/>
          <p:nvPr/>
        </p:nvGrpSpPr>
        <p:grpSpPr>
          <a:xfrm>
            <a:off x="5486400" y="3048000"/>
            <a:ext cx="1417951" cy="767014"/>
            <a:chOff x="5486400" y="3048000"/>
            <a:chExt cx="1417951" cy="767014"/>
          </a:xfrm>
        </p:grpSpPr>
        <p:cxnSp>
          <p:nvCxnSpPr>
            <p:cNvPr id="273" name="Straight Connector 272"/>
            <p:cNvCxnSpPr/>
            <p:nvPr/>
          </p:nvCxnSpPr>
          <p:spPr bwMode="auto">
            <a:xfrm rot="5400000">
              <a:off x="5685036" y="3304768"/>
              <a:ext cx="515331" cy="179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75" name="Line 1"/>
            <p:cNvSpPr>
              <a:spLocks noChangeShapeType="1"/>
            </p:cNvSpPr>
            <p:nvPr/>
          </p:nvSpPr>
          <p:spPr bwMode="auto">
            <a:xfrm flipH="1" flipV="1">
              <a:off x="5657585" y="3562756"/>
              <a:ext cx="1179555" cy="2337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Line 2"/>
            <p:cNvSpPr>
              <a:spLocks noChangeShapeType="1"/>
            </p:cNvSpPr>
            <p:nvPr/>
          </p:nvSpPr>
          <p:spPr bwMode="auto">
            <a:xfrm>
              <a:off x="5655513" y="3083364"/>
              <a:ext cx="2071" cy="479392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olid"/>
              <a:miter lim="800000"/>
              <a:headEnd type="stealth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85" name="Straight Connector 284"/>
            <p:cNvCxnSpPr/>
            <p:nvPr/>
          </p:nvCxnSpPr>
          <p:spPr bwMode="auto">
            <a:xfrm rot="5400000">
              <a:off x="6266224" y="3487377"/>
              <a:ext cx="116808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 bwMode="auto">
            <a:xfrm rot="5400000">
              <a:off x="5883167" y="3392917"/>
              <a:ext cx="339472" cy="1356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 bwMode="auto">
            <a:xfrm rot="5400000">
              <a:off x="6331534" y="3366682"/>
              <a:ext cx="391074" cy="5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289" name="Picture 28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86400" y="3217788"/>
              <a:ext cx="143096" cy="73716"/>
            </a:xfrm>
            <a:prstGeom prst="rect">
              <a:avLst/>
            </a:prstGeom>
          </p:spPr>
        </p:pic>
        <p:pic>
          <p:nvPicPr>
            <p:cNvPr id="290" name="Picture 289" descr="latex-image-1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0528" y="3545174"/>
              <a:ext cx="33823" cy="39026"/>
            </a:xfrm>
            <a:prstGeom prst="rect">
              <a:avLst/>
            </a:prstGeom>
          </p:spPr>
        </p:pic>
        <p:pic>
          <p:nvPicPr>
            <p:cNvPr id="418" name="Picture 4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956" y="3604702"/>
              <a:ext cx="326223" cy="21031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555" y="3604702"/>
              <a:ext cx="358063" cy="21031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982855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Perception problems are ambiguous</a:t>
            </a:r>
          </a:p>
          <a:p>
            <a:r>
              <a:rPr lang="en-US" dirty="0" smtClean="0"/>
              <a:t>All models are wrong</a:t>
            </a:r>
          </a:p>
          <a:p>
            <a:endParaRPr lang="en-US" dirty="0" smtClean="0"/>
          </a:p>
          <a:p>
            <a:r>
              <a:rPr lang="en-US" dirty="0" smtClean="0"/>
              <a:t>Need communication between many different modules or perception sub-problems</a:t>
            </a:r>
          </a:p>
          <a:p>
            <a:endParaRPr lang="en-US" dirty="0"/>
          </a:p>
          <a:p>
            <a:r>
              <a:rPr lang="en-US" dirty="0" smtClean="0"/>
              <a:t>Key Problem: State-space explosion</a:t>
            </a:r>
          </a:p>
          <a:p>
            <a:pPr lvl="1"/>
            <a:r>
              <a:rPr lang="en-US" dirty="0" smtClean="0"/>
              <a:t>{all-3D-states} x {all-segmentation-states} x …</a:t>
            </a:r>
          </a:p>
          <a:p>
            <a:endParaRPr lang="en-US" dirty="0"/>
          </a:p>
          <a:p>
            <a:r>
              <a:rPr lang="en-US" dirty="0" smtClean="0"/>
              <a:t>Key Idea: </a:t>
            </a:r>
          </a:p>
          <a:p>
            <a:pPr lvl="1"/>
            <a:r>
              <a:rPr lang="en-US" dirty="0" smtClean="0"/>
              <a:t>Keep around multiple plausible structured hypotheses</a:t>
            </a:r>
          </a:p>
          <a:p>
            <a:pPr lvl="1"/>
            <a:r>
              <a:rPr lang="en-US" dirty="0" smtClean="0"/>
              <a:t>Natural connections to </a:t>
            </a:r>
            <a:r>
              <a:rPr lang="en-US" dirty="0" err="1" smtClean="0"/>
              <a:t>submodular</a:t>
            </a:r>
            <a:r>
              <a:rPr lang="en-US" dirty="0" smtClean="0"/>
              <a:t> maximization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00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Virginia Tech</a:t>
            </a:r>
          </a:p>
          <a:p>
            <a:pPr lvl="2"/>
            <a:r>
              <a:rPr lang="en-US" dirty="0" err="1" smtClean="0">
                <a:solidFill>
                  <a:prstClr val="black"/>
                </a:solidFill>
              </a:rPr>
              <a:t>Aishwarya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Agrawal</a:t>
            </a:r>
            <a:r>
              <a:rPr lang="en-US" dirty="0" smtClean="0">
                <a:solidFill>
                  <a:prstClr val="black"/>
                </a:solidFill>
              </a:rPr>
              <a:t>, Harsh </a:t>
            </a:r>
            <a:r>
              <a:rPr lang="en-US" dirty="0" err="1" smtClean="0">
                <a:solidFill>
                  <a:prstClr val="black"/>
                </a:solidFill>
              </a:rPr>
              <a:t>Agrawal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prstClr val="black"/>
                </a:solidFill>
              </a:rPr>
              <a:t>Neelima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Chavali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</a:rPr>
              <a:t>Michael </a:t>
            </a:r>
            <a:r>
              <a:rPr lang="en-US" dirty="0" err="1" smtClean="0">
                <a:solidFill>
                  <a:prstClr val="black"/>
                </a:solidFill>
              </a:rPr>
              <a:t>Cogswell</a:t>
            </a:r>
            <a:r>
              <a:rPr lang="en-US" dirty="0" smtClean="0">
                <a:solidFill>
                  <a:prstClr val="black"/>
                </a:solidFill>
              </a:rPr>
              <a:t>, </a:t>
            </a:r>
            <a:r>
              <a:rPr lang="en-US" dirty="0">
                <a:solidFill>
                  <a:prstClr val="black"/>
                </a:solidFill>
              </a:rPr>
              <a:t>Gordon </a:t>
            </a:r>
            <a:r>
              <a:rPr lang="en-US" dirty="0" smtClean="0">
                <a:solidFill>
                  <a:prstClr val="black"/>
                </a:solidFill>
              </a:rPr>
              <a:t>Christie, </a:t>
            </a:r>
            <a:r>
              <a:rPr lang="fr-FR" dirty="0" err="1">
                <a:solidFill>
                  <a:prstClr val="black"/>
                </a:solidFill>
              </a:rPr>
              <a:t>Xiao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smtClean="0">
                <a:solidFill>
                  <a:prstClr val="black"/>
                </a:solidFill>
              </a:rPr>
              <a:t>Lin, </a:t>
            </a:r>
            <a:r>
              <a:rPr lang="fr-FR" dirty="0">
                <a:solidFill>
                  <a:prstClr val="black"/>
                </a:solidFill>
              </a:rPr>
              <a:t>Clint </a:t>
            </a:r>
            <a:r>
              <a:rPr lang="fr-FR" dirty="0" err="1" smtClean="0">
                <a:solidFill>
                  <a:prstClr val="black"/>
                </a:solidFill>
              </a:rPr>
              <a:t>Solomon</a:t>
            </a:r>
            <a:r>
              <a:rPr lang="fr-FR" dirty="0" smtClean="0">
                <a:solidFill>
                  <a:prstClr val="black"/>
                </a:solidFill>
              </a:rPr>
              <a:t>, </a:t>
            </a:r>
            <a:r>
              <a:rPr lang="fr-FR" dirty="0">
                <a:solidFill>
                  <a:prstClr val="black"/>
                </a:solidFill>
              </a:rPr>
              <a:t>Qing </a:t>
            </a:r>
            <a:r>
              <a:rPr lang="fr-FR" dirty="0" smtClean="0">
                <a:solidFill>
                  <a:prstClr val="black"/>
                </a:solidFill>
              </a:rPr>
              <a:t>Sun </a:t>
            </a:r>
            <a:endParaRPr lang="en-US" dirty="0" smtClean="0">
              <a:solidFill>
                <a:prstClr val="black"/>
              </a:solidFill>
            </a:endParaRPr>
          </a:p>
          <a:p>
            <a:pPr lvl="1"/>
            <a:r>
              <a:rPr lang="en-US" dirty="0"/>
              <a:t>External</a:t>
            </a:r>
            <a:endParaRPr lang="fr-FR" dirty="0" smtClean="0">
              <a:solidFill>
                <a:prstClr val="black"/>
              </a:solidFill>
            </a:endParaRPr>
          </a:p>
          <a:p>
            <a:pPr lvl="2"/>
            <a:r>
              <a:rPr lang="fr-FR" dirty="0" smtClean="0">
                <a:solidFill>
                  <a:prstClr val="black"/>
                </a:solidFill>
              </a:rPr>
              <a:t>Abner Guzman-Rivera (UIUC), </a:t>
            </a:r>
            <a:r>
              <a:rPr lang="fr-FR" dirty="0" err="1" smtClean="0">
                <a:solidFill>
                  <a:prstClr val="black"/>
                </a:solidFill>
              </a:rPr>
              <a:t>Ankit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Laddha</a:t>
            </a:r>
            <a:r>
              <a:rPr lang="fr-FR" dirty="0" smtClean="0">
                <a:solidFill>
                  <a:prstClr val="black"/>
                </a:solidFill>
              </a:rPr>
              <a:t> (CMU), </a:t>
            </a:r>
            <a:r>
              <a:rPr lang="fr-FR" dirty="0" err="1" smtClean="0">
                <a:solidFill>
                  <a:prstClr val="black"/>
                </a:solidFill>
              </a:rPr>
              <a:t>Adarsh</a:t>
            </a:r>
            <a:r>
              <a:rPr lang="fr-FR" dirty="0" smtClean="0">
                <a:solidFill>
                  <a:prstClr val="black"/>
                </a:solidFill>
              </a:rPr>
              <a:t> Prasad (UT-Austin), </a:t>
            </a:r>
            <a:r>
              <a:rPr lang="fr-FR" dirty="0" err="1" smtClean="0">
                <a:solidFill>
                  <a:prstClr val="black"/>
                </a:solidFill>
              </a:rPr>
              <a:t>Payman</a:t>
            </a:r>
            <a:r>
              <a:rPr lang="fr-FR" dirty="0" smtClean="0">
                <a:solidFill>
                  <a:prstClr val="black"/>
                </a:solidFill>
              </a:rPr>
              <a:t> </a:t>
            </a:r>
            <a:r>
              <a:rPr lang="fr-FR" dirty="0" err="1" smtClean="0">
                <a:solidFill>
                  <a:prstClr val="black"/>
                </a:solidFill>
              </a:rPr>
              <a:t>Yadollahpour</a:t>
            </a:r>
            <a:r>
              <a:rPr lang="fr-FR" dirty="0" smtClean="0">
                <a:solidFill>
                  <a:prstClr val="black"/>
                </a:solidFill>
              </a:rPr>
              <a:t> (TTIC)</a:t>
            </a:r>
          </a:p>
          <a:p>
            <a:endParaRPr lang="fr-FR" dirty="0" smtClean="0">
              <a:solidFill>
                <a:prstClr val="black"/>
              </a:solidFill>
            </a:endParaRPr>
          </a:p>
          <a:p>
            <a:r>
              <a:rPr lang="en-US" dirty="0"/>
              <a:t>Collaborators</a:t>
            </a:r>
            <a:endParaRPr lang="fr-FR" dirty="0" smtClean="0">
              <a:solidFill>
                <a:prstClr val="black"/>
              </a:solidFill>
            </a:endParaRPr>
          </a:p>
          <a:p>
            <a:pPr lvl="1"/>
            <a:r>
              <a:rPr lang="de-DE" dirty="0" smtClean="0">
                <a:solidFill>
                  <a:prstClr val="black"/>
                </a:solidFill>
              </a:rPr>
              <a:t>Stefanie </a:t>
            </a:r>
            <a:r>
              <a:rPr lang="de-DE" dirty="0" err="1" smtClean="0">
                <a:solidFill>
                  <a:prstClr val="black"/>
                </a:solidFill>
              </a:rPr>
              <a:t>Jegelka</a:t>
            </a:r>
            <a:r>
              <a:rPr lang="de-DE" dirty="0" smtClean="0">
                <a:solidFill>
                  <a:prstClr val="black"/>
                </a:solidFill>
              </a:rPr>
              <a:t> (UC Berkeley), </a:t>
            </a:r>
            <a:r>
              <a:rPr lang="de-DE" dirty="0" err="1" smtClean="0">
                <a:solidFill>
                  <a:prstClr val="black"/>
                </a:solidFill>
              </a:rPr>
              <a:t>Pushmeet</a:t>
            </a:r>
            <a:r>
              <a:rPr lang="de-DE" dirty="0" smtClean="0">
                <a:solidFill>
                  <a:prstClr val="black"/>
                </a:solidFill>
              </a:rPr>
              <a:t> Kohli (MSR) Greg </a:t>
            </a:r>
            <a:r>
              <a:rPr lang="de-DE" dirty="0" err="1" smtClean="0">
                <a:solidFill>
                  <a:prstClr val="black"/>
                </a:solidFill>
              </a:rPr>
              <a:t>Shakhnarovich</a:t>
            </a:r>
            <a:r>
              <a:rPr lang="de-DE" dirty="0" smtClean="0">
                <a:solidFill>
                  <a:prstClr val="black"/>
                </a:solidFill>
              </a:rPr>
              <a:t> (TTIC), Danny </a:t>
            </a:r>
            <a:r>
              <a:rPr lang="de-DE" dirty="0" err="1" smtClean="0">
                <a:solidFill>
                  <a:prstClr val="black"/>
                </a:solidFill>
              </a:rPr>
              <a:t>Tarlow</a:t>
            </a:r>
            <a:r>
              <a:rPr lang="de-DE" dirty="0" smtClean="0">
                <a:solidFill>
                  <a:prstClr val="black"/>
                </a:solidFill>
              </a:rPr>
              <a:t> (MSR)</a:t>
            </a:r>
          </a:p>
          <a:p>
            <a:endParaRPr lang="de-DE" dirty="0">
              <a:solidFill>
                <a:prstClr val="black"/>
              </a:solidFill>
            </a:endParaRPr>
          </a:p>
          <a:p>
            <a:r>
              <a:rPr lang="de-DE" dirty="0" smtClean="0">
                <a:solidFill>
                  <a:prstClr val="black"/>
                </a:solidFill>
              </a:rPr>
              <a:t>Sponsors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5706778"/>
            <a:ext cx="1143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5715000"/>
            <a:ext cx="2509024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5715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528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95600"/>
            <a:ext cx="7772400" cy="685800"/>
          </a:xfrm>
        </p:spPr>
        <p:txBody>
          <a:bodyPr/>
          <a:lstStyle/>
          <a:p>
            <a:r>
              <a:rPr lang="en-US" dirty="0" smtClean="0"/>
              <a:t>Thanks!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8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Ambiguity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sz="2200" dirty="0" smtClean="0"/>
              <a:t>While hunting in Africa, I shot an elephant in my pajamas.</a:t>
            </a:r>
          </a:p>
          <a:p>
            <a:pPr>
              <a:buNone/>
            </a:pPr>
            <a:r>
              <a:rPr lang="en-US" sz="2200" dirty="0" smtClean="0"/>
              <a:t>	How an elephant got into my pajamas, I’ll never know!</a:t>
            </a:r>
            <a:r>
              <a:rPr lang="en-US" dirty="0" smtClean="0"/>
              <a:t>”</a:t>
            </a:r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Groucho</a:t>
            </a:r>
            <a:r>
              <a:rPr lang="en-US" dirty="0" smtClean="0"/>
              <a:t> Marx (1930)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3849690"/>
            <a:ext cx="4096917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9624"/>
            <a:ext cx="481797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38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5.9|5.2"/>
</p:tagLst>
</file>

<file path=ppt/theme/theme1.xml><?xml version="1.0" encoding="utf-8"?>
<a:theme xmlns:a="http://schemas.openxmlformats.org/drawingml/2006/main" name="pictu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lank Presentation">
    <a:majorFont>
      <a:latin typeface="Arial"/>
      <a:ea typeface="Osaka"/>
      <a:cs typeface="Osaka"/>
    </a:majorFont>
    <a:minorFont>
      <a:latin typeface="Arial"/>
      <a:ea typeface="Osaka"/>
      <a:cs typeface="Osak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lank Presentation">
    <a:majorFont>
      <a:latin typeface="Arial"/>
      <a:ea typeface="Osaka"/>
      <a:cs typeface="Osaka"/>
    </a:majorFont>
    <a:minorFont>
      <a:latin typeface="Arial"/>
      <a:ea typeface="Osaka"/>
      <a:cs typeface="Osak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pictures.thmx</Template>
  <TotalTime>38397</TotalTime>
  <Words>2852</Words>
  <Application>Microsoft Macintosh PowerPoint</Application>
  <PresentationFormat>On-screen Show (4:3)</PresentationFormat>
  <Paragraphs>797</Paragraphs>
  <Slides>84</Slides>
  <Notes>35</Notes>
  <HiddenSlides>12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84</vt:i4>
      </vt:variant>
    </vt:vector>
  </HeadingPairs>
  <TitlesOfParts>
    <vt:vector size="86" baseType="lpstr">
      <vt:lpstr>pictures</vt:lpstr>
      <vt:lpstr>Blank Presentation</vt:lpstr>
      <vt:lpstr>Submodular meets Structured:  Finding Diverse Subsets in  Exponentially-Large Structured Item Sets (and what to do with them)</vt:lpstr>
      <vt:lpstr>Submodular meets Structured:  Finding Diverse Subsets in  Exponentially-Large Structured Item Sets (and what to do with them)</vt:lpstr>
      <vt:lpstr>Motivation: Uncertainty in AI</vt:lpstr>
      <vt:lpstr>Local Ambiguity</vt:lpstr>
      <vt:lpstr>“I saw her duck”</vt:lpstr>
      <vt:lpstr>“I saw her duck”</vt:lpstr>
      <vt:lpstr>“I saw her duck”</vt:lpstr>
      <vt:lpstr>“I saw her duck with a telescope…”</vt:lpstr>
      <vt:lpstr>Global Ambiguity</vt:lpstr>
      <vt:lpstr>Why is there ambiguity?</vt:lpstr>
      <vt:lpstr>Problems</vt:lpstr>
      <vt:lpstr>Example Result</vt:lpstr>
      <vt:lpstr>Outline of the talk</vt:lpstr>
      <vt:lpstr>Exponentially-Large Item Set</vt:lpstr>
      <vt:lpstr>Exponentially-Large Item Set</vt:lpstr>
      <vt:lpstr>Exponentially-Large Item Set</vt:lpstr>
      <vt:lpstr>Quality/Score of Items</vt:lpstr>
      <vt:lpstr>Diverse Subset Selection</vt:lpstr>
      <vt:lpstr>Subset Selection</vt:lpstr>
      <vt:lpstr>Objective = Score + Diversity</vt:lpstr>
      <vt:lpstr>(Modular) Score + (Submodular) Diversity</vt:lpstr>
      <vt:lpstr>Submodularity in a slide</vt:lpstr>
      <vt:lpstr>Submodularity in a slide</vt:lpstr>
      <vt:lpstr>Submodularity in a slide</vt:lpstr>
      <vt:lpstr>Greedy Submodular Maximization</vt:lpstr>
      <vt:lpstr>Greedy Submodular Maximization</vt:lpstr>
      <vt:lpstr>Greedy Submodular Maximization</vt:lpstr>
      <vt:lpstr>Greedy Submodular Maximization</vt:lpstr>
      <vt:lpstr>Greedy Submodular Maximization</vt:lpstr>
      <vt:lpstr>Greedy Submodular Maximization</vt:lpstr>
      <vt:lpstr>Score = Factor Graph</vt:lpstr>
      <vt:lpstr>Greedy Subset Selection</vt:lpstr>
      <vt:lpstr>Diversity via Groups</vt:lpstr>
      <vt:lpstr>Diversity = Coverage of Groups</vt:lpstr>
      <vt:lpstr>Diversity = (Soft) Coverage of Groups</vt:lpstr>
      <vt:lpstr>Diversity = Coverage of Groups</vt:lpstr>
      <vt:lpstr>Marginal Gain = Label Score</vt:lpstr>
      <vt:lpstr>Greedy Subset Selection</vt:lpstr>
      <vt:lpstr>Diversity = High-Order Potential (HOP)</vt:lpstr>
      <vt:lpstr>[Prasad, Jegelka, Batra, NIPS14]</vt:lpstr>
      <vt:lpstr>Outline of the talk</vt:lpstr>
      <vt:lpstr>Your Options</vt:lpstr>
      <vt:lpstr>Interactive Segmentation</vt:lpstr>
      <vt:lpstr>Your Options</vt:lpstr>
      <vt:lpstr>Pose Estimation</vt:lpstr>
      <vt:lpstr>Pose Estimation: 10 guesses/frame</vt:lpstr>
      <vt:lpstr>Pose Tracking</vt:lpstr>
      <vt:lpstr>Pose Tracking</vt:lpstr>
      <vt:lpstr>Your Options</vt:lpstr>
      <vt:lpstr>Pose Estimation: 10 guesses/frame</vt:lpstr>
      <vt:lpstr>Statistics 101</vt:lpstr>
      <vt:lpstr>DivMBest for MBR</vt:lpstr>
      <vt:lpstr>DivMBest for MBR</vt:lpstr>
      <vt:lpstr>DivMBest for MBR</vt:lpstr>
      <vt:lpstr>Pose Estimation</vt:lpstr>
      <vt:lpstr>Your Options</vt:lpstr>
      <vt:lpstr>Example Result</vt:lpstr>
      <vt:lpstr>Semantic Segmentation</vt:lpstr>
      <vt:lpstr>Large-Margin Re-ranking</vt:lpstr>
      <vt:lpstr>Large-Margin Re-ranking</vt:lpstr>
      <vt:lpstr>Large-Margin Re-ranking</vt:lpstr>
      <vt:lpstr>Large-Margin Re-ranking</vt:lpstr>
      <vt:lpstr>PASCAL VOC Semantic Segmentation</vt:lpstr>
      <vt:lpstr>My history with PASCAL Leaderboard</vt:lpstr>
      <vt:lpstr>My history with PASCAL Leaderboard</vt:lpstr>
      <vt:lpstr>My history with PASCAL Leaderboard</vt:lpstr>
      <vt:lpstr>Your Options</vt:lpstr>
      <vt:lpstr>PowerPoint Presentation</vt:lpstr>
      <vt:lpstr>PASCAL  Sentence Dataset</vt:lpstr>
      <vt:lpstr>Joint Re-Ranking</vt:lpstr>
      <vt:lpstr>Joint Re-Ranking</vt:lpstr>
      <vt:lpstr>Joint Re-Ranking</vt:lpstr>
      <vt:lpstr>Joint Re-Ranking</vt:lpstr>
      <vt:lpstr>NYU-v2 RGBD Dataset</vt:lpstr>
      <vt:lpstr>NYU-v2 RGBD Dataset</vt:lpstr>
      <vt:lpstr>PowerPoint Presentation</vt:lpstr>
      <vt:lpstr>PowerPoint Presentation</vt:lpstr>
      <vt:lpstr>PowerPoint Presentation</vt:lpstr>
      <vt:lpstr>NYU-v2 RGBD Dataset</vt:lpstr>
      <vt:lpstr>NYU-v2 RGBD Dataset</vt:lpstr>
      <vt:lpstr>Interpretation: Projected Message Passing</vt:lpstr>
      <vt:lpstr>Summary</vt:lpstr>
      <vt:lpstr>Acknowledgements</vt:lpstr>
      <vt:lpstr>Thanks!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Dhruv Batra Talk</dc:title>
  <dc:subject/>
  <dc:creator/>
  <cp:keywords/>
  <dc:description/>
  <cp:lastModifiedBy>Dhruv Batra</cp:lastModifiedBy>
  <cp:revision>2269</cp:revision>
  <cp:lastPrinted>2009-01-27T18:32:10Z</cp:lastPrinted>
  <dcterms:created xsi:type="dcterms:W3CDTF">2014-09-03T08:54:24Z</dcterms:created>
  <dcterms:modified xsi:type="dcterms:W3CDTF">2016-04-20T22:51:15Z</dcterms:modified>
  <cp:category/>
</cp:coreProperties>
</file>