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tiff" ContentType="image/tiff"/>
  <Default Extension="xlsx" ContentType="application/vnd.openxmlformats-officedocument.spreadsheetml.sheet"/>
  <Default Extension="mov"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charts/chart3.xml" ContentType="application/vnd.openxmlformats-officedocument.drawingml.chart+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charts/chart5.xml" ContentType="application/vnd.openxmlformats-officedocument.drawingml.chart+xml"/>
  <Override PartName="/ppt/notesSlides/notesSlide25.xml" ContentType="application/vnd.openxmlformats-officedocument.presentationml.notesSlide+xml"/>
  <Override PartName="/ppt/charts/chart6.xml" ContentType="application/vnd.openxmlformats-officedocument.drawingml.chart+xml"/>
  <Override PartName="/ppt/notesSlides/notesSlide26.xml" ContentType="application/vnd.openxmlformats-officedocument.presentationml.notesSlide+xml"/>
  <Override PartName="/ppt/charts/chart7.xml" ContentType="application/vnd.openxmlformats-officedocument.drawingml.chart+xml"/>
  <Override PartName="/ppt/notesSlides/notesSlide27.xml" ContentType="application/vnd.openxmlformats-officedocument.presentationml.notesSlide+xml"/>
  <Override PartName="/ppt/charts/chart8.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media/image114.jpg" ContentType="image/jpg"/>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5" r:id="rId1"/>
    <p:sldMasterId id="2147483687" r:id="rId2"/>
  </p:sldMasterIdLst>
  <p:notesMasterIdLst>
    <p:notesMasterId r:id="rId165"/>
  </p:notesMasterIdLst>
  <p:handoutMasterIdLst>
    <p:handoutMasterId r:id="rId166"/>
  </p:handoutMasterIdLst>
  <p:sldIdLst>
    <p:sldId id="693" r:id="rId3"/>
    <p:sldId id="966" r:id="rId4"/>
    <p:sldId id="983" r:id="rId5"/>
    <p:sldId id="982" r:id="rId6"/>
    <p:sldId id="863" r:id="rId7"/>
    <p:sldId id="958" r:id="rId8"/>
    <p:sldId id="865" r:id="rId9"/>
    <p:sldId id="866" r:id="rId10"/>
    <p:sldId id="867" r:id="rId11"/>
    <p:sldId id="943" r:id="rId12"/>
    <p:sldId id="877" r:id="rId13"/>
    <p:sldId id="941" r:id="rId14"/>
    <p:sldId id="942" r:id="rId15"/>
    <p:sldId id="981" r:id="rId16"/>
    <p:sldId id="869" r:id="rId17"/>
    <p:sldId id="984" r:id="rId18"/>
    <p:sldId id="985" r:id="rId19"/>
    <p:sldId id="986" r:id="rId20"/>
    <p:sldId id="987" r:id="rId21"/>
    <p:sldId id="988" r:id="rId22"/>
    <p:sldId id="989" r:id="rId23"/>
    <p:sldId id="991" r:id="rId24"/>
    <p:sldId id="995" r:id="rId25"/>
    <p:sldId id="993" r:id="rId26"/>
    <p:sldId id="994" r:id="rId27"/>
    <p:sldId id="996" r:id="rId28"/>
    <p:sldId id="997" r:id="rId29"/>
    <p:sldId id="944" r:id="rId30"/>
    <p:sldId id="870" r:id="rId31"/>
    <p:sldId id="871" r:id="rId32"/>
    <p:sldId id="970" r:id="rId33"/>
    <p:sldId id="971" r:id="rId34"/>
    <p:sldId id="979" r:id="rId35"/>
    <p:sldId id="980" r:id="rId36"/>
    <p:sldId id="978" r:id="rId37"/>
    <p:sldId id="972" r:id="rId38"/>
    <p:sldId id="976" r:id="rId39"/>
    <p:sldId id="977" r:id="rId40"/>
    <p:sldId id="973" r:id="rId41"/>
    <p:sldId id="974" r:id="rId42"/>
    <p:sldId id="975" r:id="rId43"/>
    <p:sldId id="968" r:id="rId44"/>
    <p:sldId id="947" r:id="rId45"/>
    <p:sldId id="948" r:id="rId46"/>
    <p:sldId id="949" r:id="rId47"/>
    <p:sldId id="998" r:id="rId48"/>
    <p:sldId id="1018" r:id="rId49"/>
    <p:sldId id="1019" r:id="rId50"/>
    <p:sldId id="1017" r:id="rId51"/>
    <p:sldId id="1020" r:id="rId52"/>
    <p:sldId id="1113" r:id="rId53"/>
    <p:sldId id="1119" r:id="rId54"/>
    <p:sldId id="1120" r:id="rId55"/>
    <p:sldId id="1118" r:id="rId56"/>
    <p:sldId id="1015" r:id="rId57"/>
    <p:sldId id="1016" r:id="rId58"/>
    <p:sldId id="1000" r:id="rId59"/>
    <p:sldId id="1001" r:id="rId60"/>
    <p:sldId id="1002" r:id="rId61"/>
    <p:sldId id="1003" r:id="rId62"/>
    <p:sldId id="1004" r:id="rId63"/>
    <p:sldId id="1005" r:id="rId64"/>
    <p:sldId id="1006" r:id="rId65"/>
    <p:sldId id="1007" r:id="rId66"/>
    <p:sldId id="1011" r:id="rId67"/>
    <p:sldId id="1012" r:id="rId68"/>
    <p:sldId id="1013" r:id="rId69"/>
    <p:sldId id="1106" r:id="rId70"/>
    <p:sldId id="1024" r:id="rId71"/>
    <p:sldId id="1025" r:id="rId72"/>
    <p:sldId id="1026" r:id="rId73"/>
    <p:sldId id="1028" r:id="rId74"/>
    <p:sldId id="1029" r:id="rId75"/>
    <p:sldId id="1027" r:id="rId76"/>
    <p:sldId id="1030" r:id="rId77"/>
    <p:sldId id="1023" r:id="rId78"/>
    <p:sldId id="1031" r:id="rId79"/>
    <p:sldId id="1032" r:id="rId80"/>
    <p:sldId id="1034" r:id="rId81"/>
    <p:sldId id="1036" r:id="rId82"/>
    <p:sldId id="1037" r:id="rId83"/>
    <p:sldId id="1038" r:id="rId84"/>
    <p:sldId id="1035" r:id="rId85"/>
    <p:sldId id="1042" r:id="rId86"/>
    <p:sldId id="1056" r:id="rId87"/>
    <p:sldId id="1039" r:id="rId88"/>
    <p:sldId id="1040" r:id="rId89"/>
    <p:sldId id="1041" r:id="rId90"/>
    <p:sldId id="1043" r:id="rId91"/>
    <p:sldId id="1044" r:id="rId92"/>
    <p:sldId id="1045" r:id="rId93"/>
    <p:sldId id="1046" r:id="rId94"/>
    <p:sldId id="1052" r:id="rId95"/>
    <p:sldId id="1047" r:id="rId96"/>
    <p:sldId id="1053" r:id="rId97"/>
    <p:sldId id="1054" r:id="rId98"/>
    <p:sldId id="1055" r:id="rId99"/>
    <p:sldId id="1103" r:id="rId100"/>
    <p:sldId id="1104" r:id="rId101"/>
    <p:sldId id="1114" r:id="rId102"/>
    <p:sldId id="1115" r:id="rId103"/>
    <p:sldId id="1116" r:id="rId104"/>
    <p:sldId id="1048" r:id="rId105"/>
    <p:sldId id="1049" r:id="rId106"/>
    <p:sldId id="1050" r:id="rId107"/>
    <p:sldId id="1051" r:id="rId108"/>
    <p:sldId id="1105" r:id="rId109"/>
    <p:sldId id="1107" r:id="rId110"/>
    <p:sldId id="1121" r:id="rId111"/>
    <p:sldId id="1108" r:id="rId112"/>
    <p:sldId id="1111" r:id="rId113"/>
    <p:sldId id="1123" r:id="rId114"/>
    <p:sldId id="1122" r:id="rId115"/>
    <p:sldId id="1124" r:id="rId116"/>
    <p:sldId id="1125" r:id="rId117"/>
    <p:sldId id="1109" r:id="rId118"/>
    <p:sldId id="1058" r:id="rId119"/>
    <p:sldId id="1059" r:id="rId120"/>
    <p:sldId id="1060" r:id="rId121"/>
    <p:sldId id="1061" r:id="rId122"/>
    <p:sldId id="1062" r:id="rId123"/>
    <p:sldId id="1063" r:id="rId124"/>
    <p:sldId id="1064" r:id="rId125"/>
    <p:sldId id="1065" r:id="rId126"/>
    <p:sldId id="1066" r:id="rId127"/>
    <p:sldId id="1067" r:id="rId128"/>
    <p:sldId id="1072" r:id="rId129"/>
    <p:sldId id="1073" r:id="rId130"/>
    <p:sldId id="1074" r:id="rId131"/>
    <p:sldId id="1075" r:id="rId132"/>
    <p:sldId id="1076" r:id="rId133"/>
    <p:sldId id="1077" r:id="rId134"/>
    <p:sldId id="1078" r:id="rId135"/>
    <p:sldId id="1079" r:id="rId136"/>
    <p:sldId id="1080" r:id="rId137"/>
    <p:sldId id="1081" r:id="rId138"/>
    <p:sldId id="1082" r:id="rId139"/>
    <p:sldId id="1083" r:id="rId140"/>
    <p:sldId id="1084" r:id="rId141"/>
    <p:sldId id="1085" r:id="rId142"/>
    <p:sldId id="1086" r:id="rId143"/>
    <p:sldId id="1087" r:id="rId144"/>
    <p:sldId id="1088" r:id="rId145"/>
    <p:sldId id="1089" r:id="rId146"/>
    <p:sldId id="1090" r:id="rId147"/>
    <p:sldId id="1091" r:id="rId148"/>
    <p:sldId id="1092" r:id="rId149"/>
    <p:sldId id="1093" r:id="rId150"/>
    <p:sldId id="1094" r:id="rId151"/>
    <p:sldId id="1095" r:id="rId152"/>
    <p:sldId id="1096" r:id="rId153"/>
    <p:sldId id="1097" r:id="rId154"/>
    <p:sldId id="1098" r:id="rId155"/>
    <p:sldId id="1099" r:id="rId156"/>
    <p:sldId id="1100" r:id="rId157"/>
    <p:sldId id="1101" r:id="rId158"/>
    <p:sldId id="1102" r:id="rId159"/>
    <p:sldId id="1112" r:id="rId160"/>
    <p:sldId id="952" r:id="rId161"/>
    <p:sldId id="953" r:id="rId162"/>
    <p:sldId id="960" r:id="rId163"/>
    <p:sldId id="954" r:id="rId164"/>
  </p:sldIdLst>
  <p:sldSz cx="9144000" cy="6858000" type="screen4x3"/>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FF"/>
    <a:srgbClr val="00FF00"/>
    <a:srgbClr val="8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0435" autoAdjust="0"/>
  </p:normalViewPr>
  <p:slideViewPr>
    <p:cSldViewPr>
      <p:cViewPr varScale="1">
        <p:scale>
          <a:sx n="111" d="100"/>
          <a:sy n="111" d="100"/>
        </p:scale>
        <p:origin x="-6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5120"/>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slide" Target="slides/slide145.xml"/><Relationship Id="rId148" Type="http://schemas.openxmlformats.org/officeDocument/2006/relationships/slide" Target="slides/slide146.xml"/><Relationship Id="rId149" Type="http://schemas.openxmlformats.org/officeDocument/2006/relationships/slide" Target="slides/slide14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150" Type="http://schemas.openxmlformats.org/officeDocument/2006/relationships/slide" Target="slides/slide148.xml"/><Relationship Id="rId151" Type="http://schemas.openxmlformats.org/officeDocument/2006/relationships/slide" Target="slides/slide149.xml"/><Relationship Id="rId152" Type="http://schemas.openxmlformats.org/officeDocument/2006/relationships/slide" Target="slides/slide15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53" Type="http://schemas.openxmlformats.org/officeDocument/2006/relationships/slide" Target="slides/slide151.xml"/><Relationship Id="rId154" Type="http://schemas.openxmlformats.org/officeDocument/2006/relationships/slide" Target="slides/slide152.xml"/><Relationship Id="rId155" Type="http://schemas.openxmlformats.org/officeDocument/2006/relationships/slide" Target="slides/slide153.xml"/><Relationship Id="rId156" Type="http://schemas.openxmlformats.org/officeDocument/2006/relationships/slide" Target="slides/slide154.xml"/><Relationship Id="rId157" Type="http://schemas.openxmlformats.org/officeDocument/2006/relationships/slide" Target="slides/slide155.xml"/><Relationship Id="rId158" Type="http://schemas.openxmlformats.org/officeDocument/2006/relationships/slide" Target="slides/slide156.xml"/><Relationship Id="rId159" Type="http://schemas.openxmlformats.org/officeDocument/2006/relationships/slide" Target="slides/slide15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160" Type="http://schemas.openxmlformats.org/officeDocument/2006/relationships/slide" Target="slides/slide158.xml"/><Relationship Id="rId161" Type="http://schemas.openxmlformats.org/officeDocument/2006/relationships/slide" Target="slides/slide159.xml"/><Relationship Id="rId162" Type="http://schemas.openxmlformats.org/officeDocument/2006/relationships/slide" Target="slides/slide16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63" Type="http://schemas.openxmlformats.org/officeDocument/2006/relationships/slide" Target="slides/slide161.xml"/><Relationship Id="rId164" Type="http://schemas.openxmlformats.org/officeDocument/2006/relationships/slide" Target="slides/slide162.xml"/><Relationship Id="rId165" Type="http://schemas.openxmlformats.org/officeDocument/2006/relationships/notesMaster" Target="notesMasters/notesMaster1.xml"/><Relationship Id="rId166" Type="http://schemas.openxmlformats.org/officeDocument/2006/relationships/handoutMaster" Target="handoutMasters/handoutMaster1.xml"/><Relationship Id="rId167" Type="http://schemas.openxmlformats.org/officeDocument/2006/relationships/printerSettings" Target="printerSettings/printerSettings1.bin"/><Relationship Id="rId168" Type="http://schemas.openxmlformats.org/officeDocument/2006/relationships/presProps" Target="presProps.xml"/><Relationship Id="rId169" Type="http://schemas.openxmlformats.org/officeDocument/2006/relationships/viewProps" Target="view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70" Type="http://schemas.openxmlformats.org/officeDocument/2006/relationships/theme" Target="theme/theme1.xml"/><Relationship Id="rId171" Type="http://schemas.openxmlformats.org/officeDocument/2006/relationships/tableStyles" Target="tableStyles.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100" Type="http://schemas.openxmlformats.org/officeDocument/2006/relationships/slide" Target="slides/slide98.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40" Type="http://schemas.openxmlformats.org/officeDocument/2006/relationships/slide" Target="slides/slide138.xml"/><Relationship Id="rId141" Type="http://schemas.openxmlformats.org/officeDocument/2006/relationships/slide" Target="slides/slide13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oiem\Documents\Research\eccv2012\DetectionAnalysis\figs_all\fel4\false_positive_analysis_felzenszwalb_v4.xlsm"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Sheet7.xlsx"/></Relationships>
</file>

<file path=ppt/charts/_rels/chart9.xml.rels><?xml version="1.0" encoding="UTF-8" standalone="yes"?>
<Relationships xmlns="http://schemas.openxmlformats.org/package/2006/relationships"><Relationship Id="rId1" Type="http://schemas.openxmlformats.org/officeDocument/2006/relationships/oleObject" Target="file:///C:\VT\Virginia_tech\Spring_16\interpretability\ICML_spotlight\question_importanc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pieChart>
        <c:varyColors val="1"/>
        <c:ser>
          <c:idx val="0"/>
          <c:order val="0"/>
          <c:dLbls>
            <c:delete val="1"/>
          </c:dLbls>
          <c:cat>
            <c:strRef>
              <c:f>'pie 3'!$C$1:$F$1</c:f>
              <c:strCache>
                <c:ptCount val="4"/>
                <c:pt idx="0">
                  <c:v>Loc</c:v>
                </c:pt>
                <c:pt idx="1">
                  <c:v>Sim</c:v>
                </c:pt>
                <c:pt idx="2">
                  <c:v>Oth</c:v>
                </c:pt>
                <c:pt idx="3">
                  <c:v>BG</c:v>
                </c:pt>
              </c:strCache>
            </c:strRef>
          </c:cat>
          <c:val>
            <c:numRef>
              <c:f>'pie 3'!$C$2:$F$2</c:f>
              <c:numCache>
                <c:formatCode>0.000</c:formatCode>
                <c:ptCount val="4"/>
                <c:pt idx="0">
                  <c:v>0.286</c:v>
                </c:pt>
                <c:pt idx="1">
                  <c:v>0.328</c:v>
                </c:pt>
                <c:pt idx="2">
                  <c:v>0.115</c:v>
                </c:pt>
                <c:pt idx="3">
                  <c:v>0.271</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2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00279942157"/>
          <c:y val="0.0683566637503645"/>
          <c:w val="0.620907193034779"/>
          <c:h val="0.673441017196762"/>
        </c:manualLayout>
      </c:layout>
      <c:barChart>
        <c:barDir val="col"/>
        <c:grouping val="clustered"/>
        <c:varyColors val="0"/>
        <c:ser>
          <c:idx val="0"/>
          <c:order val="0"/>
          <c:spPr>
            <a:solidFill>
              <a:schemeClr val="accent1"/>
            </a:solidFill>
            <a:ln>
              <a:noFill/>
            </a:ln>
            <a:effectLst/>
          </c:spPr>
          <c:invertIfNegative val="0"/>
          <c:cat>
            <c:strRef>
              <c:f>'Sheet1 (2)'!$A$2:$A$4</c:f>
              <c:strCache>
                <c:ptCount val="3"/>
                <c:pt idx="0">
                  <c:v>no</c:v>
                </c:pt>
                <c:pt idx="1">
                  <c:v>yes</c:v>
                </c:pt>
                <c:pt idx="2">
                  <c:v>. . . </c:v>
                </c:pt>
              </c:strCache>
            </c:strRef>
          </c:cat>
          <c:val>
            <c:numRef>
              <c:f>'Sheet1 (2)'!$B$2:$B$4</c:f>
              <c:numCache>
                <c:formatCode>General</c:formatCode>
                <c:ptCount val="3"/>
                <c:pt idx="0">
                  <c:v>0.824</c:v>
                </c:pt>
                <c:pt idx="1">
                  <c:v>0.175</c:v>
                </c:pt>
              </c:numCache>
            </c:numRef>
          </c:val>
        </c:ser>
        <c:dLbls>
          <c:showLegendKey val="0"/>
          <c:showVal val="0"/>
          <c:showCatName val="0"/>
          <c:showSerName val="0"/>
          <c:showPercent val="0"/>
          <c:showBubbleSize val="0"/>
        </c:dLbls>
        <c:gapWidth val="62"/>
        <c:overlap val="-26"/>
        <c:axId val="-2069572504"/>
        <c:axId val="-2069568840"/>
      </c:barChart>
      <c:catAx>
        <c:axId val="-2069572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69568840"/>
        <c:crosses val="autoZero"/>
        <c:auto val="1"/>
        <c:lblAlgn val="ctr"/>
        <c:lblOffset val="100"/>
        <c:noMultiLvlLbl val="0"/>
      </c:catAx>
      <c:valAx>
        <c:axId val="-2069568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a:t>Probability</a:t>
                </a:r>
              </a:p>
            </c:rich>
          </c:tx>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69572504"/>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00279942157"/>
          <c:y val="0.0683566637503645"/>
          <c:w val="0.620907193034779"/>
          <c:h val="0.673441017196762"/>
        </c:manualLayout>
      </c:layout>
      <c:barChart>
        <c:barDir val="col"/>
        <c:grouping val="clustered"/>
        <c:varyColors val="0"/>
        <c:ser>
          <c:idx val="0"/>
          <c:order val="0"/>
          <c:spPr>
            <a:solidFill>
              <a:schemeClr val="accent1"/>
            </a:solidFill>
            <a:ln>
              <a:noFill/>
            </a:ln>
            <a:effectLst/>
          </c:spPr>
          <c:invertIfNegative val="0"/>
          <c:cat>
            <c:strRef>
              <c:f>'Sheet1 (2)'!$A$2:$A$4</c:f>
              <c:strCache>
                <c:ptCount val="3"/>
                <c:pt idx="0">
                  <c:v>no</c:v>
                </c:pt>
                <c:pt idx="1">
                  <c:v>yes</c:v>
                </c:pt>
                <c:pt idx="2">
                  <c:v>. . . </c:v>
                </c:pt>
              </c:strCache>
            </c:strRef>
          </c:cat>
          <c:val>
            <c:numRef>
              <c:f>'Sheet1 (2)'!$B$2:$B$4</c:f>
              <c:numCache>
                <c:formatCode>General</c:formatCode>
                <c:ptCount val="3"/>
                <c:pt idx="0">
                  <c:v>0.824</c:v>
                </c:pt>
                <c:pt idx="1">
                  <c:v>0.175</c:v>
                </c:pt>
              </c:numCache>
            </c:numRef>
          </c:val>
        </c:ser>
        <c:dLbls>
          <c:showLegendKey val="0"/>
          <c:showVal val="0"/>
          <c:showCatName val="0"/>
          <c:showSerName val="0"/>
          <c:showPercent val="0"/>
          <c:showBubbleSize val="0"/>
        </c:dLbls>
        <c:gapWidth val="62"/>
        <c:overlap val="-27"/>
        <c:axId val="2038186072"/>
        <c:axId val="2038175704"/>
      </c:barChart>
      <c:catAx>
        <c:axId val="2038186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38175704"/>
        <c:crosses val="autoZero"/>
        <c:auto val="1"/>
        <c:lblAlgn val="ctr"/>
        <c:lblOffset val="100"/>
        <c:noMultiLvlLbl val="0"/>
      </c:catAx>
      <c:valAx>
        <c:axId val="2038175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a:t>Probability</a:t>
                </a:r>
              </a:p>
            </c:rich>
          </c:tx>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3818607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00279942157"/>
          <c:y val="0.0683566637503645"/>
          <c:w val="0.620907193034779"/>
          <c:h val="0.673441017196762"/>
        </c:manualLayout>
      </c:layout>
      <c:barChart>
        <c:barDir val="col"/>
        <c:grouping val="clustered"/>
        <c:varyColors val="0"/>
        <c:ser>
          <c:idx val="0"/>
          <c:order val="0"/>
          <c:spPr>
            <a:solidFill>
              <a:schemeClr val="accent1"/>
            </a:solidFill>
            <a:ln>
              <a:noFill/>
            </a:ln>
            <a:effectLst/>
          </c:spPr>
          <c:invertIfNegative val="0"/>
          <c:cat>
            <c:strRef>
              <c:f>'Sheet1 (2)'!$A$2:$A$4</c:f>
              <c:strCache>
                <c:ptCount val="3"/>
                <c:pt idx="0">
                  <c:v>no</c:v>
                </c:pt>
                <c:pt idx="1">
                  <c:v>yes</c:v>
                </c:pt>
                <c:pt idx="2">
                  <c:v>. . . </c:v>
                </c:pt>
              </c:strCache>
            </c:strRef>
          </c:cat>
          <c:val>
            <c:numRef>
              <c:f>'Sheet1 (2)'!$B$2:$B$4</c:f>
              <c:numCache>
                <c:formatCode>General</c:formatCode>
                <c:ptCount val="3"/>
                <c:pt idx="0">
                  <c:v>0.824</c:v>
                </c:pt>
                <c:pt idx="1">
                  <c:v>0.175</c:v>
                </c:pt>
              </c:numCache>
            </c:numRef>
          </c:val>
        </c:ser>
        <c:dLbls>
          <c:showLegendKey val="0"/>
          <c:showVal val="0"/>
          <c:showCatName val="0"/>
          <c:showSerName val="0"/>
          <c:showPercent val="0"/>
          <c:showBubbleSize val="0"/>
        </c:dLbls>
        <c:gapWidth val="62"/>
        <c:overlap val="-27"/>
        <c:axId val="2037945224"/>
        <c:axId val="2037948888"/>
      </c:barChart>
      <c:catAx>
        <c:axId val="203794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37948888"/>
        <c:crosses val="autoZero"/>
        <c:auto val="1"/>
        <c:lblAlgn val="ctr"/>
        <c:lblOffset val="100"/>
        <c:noMultiLvlLbl val="0"/>
      </c:catAx>
      <c:valAx>
        <c:axId val="2037948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a:t>Probability</a:t>
                </a:r>
              </a:p>
            </c:rich>
          </c:tx>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37945224"/>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00279942157"/>
          <c:y val="0.0683566637503645"/>
          <c:w val="0.620907193034779"/>
          <c:h val="0.673441017196762"/>
        </c:manualLayout>
      </c:layout>
      <c:barChart>
        <c:barDir val="col"/>
        <c:grouping val="clustered"/>
        <c:varyColors val="0"/>
        <c:ser>
          <c:idx val="0"/>
          <c:order val="0"/>
          <c:spPr>
            <a:solidFill>
              <a:schemeClr val="accent1"/>
            </a:solidFill>
            <a:ln>
              <a:noFill/>
            </a:ln>
            <a:effectLst/>
          </c:spPr>
          <c:invertIfNegative val="0"/>
          <c:cat>
            <c:strRef>
              <c:f>'Sheet1 (2)'!$A$2:$A$4</c:f>
              <c:strCache>
                <c:ptCount val="3"/>
                <c:pt idx="0">
                  <c:v>no</c:v>
                </c:pt>
                <c:pt idx="1">
                  <c:v>yes</c:v>
                </c:pt>
                <c:pt idx="2">
                  <c:v>. . . </c:v>
                </c:pt>
              </c:strCache>
            </c:strRef>
          </c:cat>
          <c:val>
            <c:numRef>
              <c:f>'Sheet1 (2)'!$B$2:$B$4</c:f>
              <c:numCache>
                <c:formatCode>General</c:formatCode>
                <c:ptCount val="3"/>
                <c:pt idx="0">
                  <c:v>0.824</c:v>
                </c:pt>
                <c:pt idx="1">
                  <c:v>0.175</c:v>
                </c:pt>
              </c:numCache>
            </c:numRef>
          </c:val>
        </c:ser>
        <c:dLbls>
          <c:showLegendKey val="0"/>
          <c:showVal val="0"/>
          <c:showCatName val="0"/>
          <c:showSerName val="0"/>
          <c:showPercent val="0"/>
          <c:showBubbleSize val="0"/>
        </c:dLbls>
        <c:gapWidth val="62"/>
        <c:overlap val="-27"/>
        <c:axId val="-2026557560"/>
        <c:axId val="-2026278120"/>
      </c:barChart>
      <c:catAx>
        <c:axId val="-2026557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26278120"/>
        <c:crosses val="autoZero"/>
        <c:auto val="1"/>
        <c:lblAlgn val="ctr"/>
        <c:lblOffset val="100"/>
        <c:noMultiLvlLbl val="0"/>
      </c:catAx>
      <c:valAx>
        <c:axId val="-2026278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a:t>Probability</a:t>
                </a:r>
              </a:p>
            </c:rich>
          </c:tx>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26557560"/>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00279942157"/>
          <c:y val="0.0683566637503645"/>
          <c:w val="0.620907193034779"/>
          <c:h val="0.673441017196762"/>
        </c:manualLayout>
      </c:layout>
      <c:barChart>
        <c:barDir val="col"/>
        <c:grouping val="clustered"/>
        <c:varyColors val="0"/>
        <c:ser>
          <c:idx val="0"/>
          <c:order val="0"/>
          <c:spPr>
            <a:solidFill>
              <a:schemeClr val="accent1"/>
            </a:solidFill>
            <a:ln>
              <a:noFill/>
            </a:ln>
            <a:effectLst/>
          </c:spPr>
          <c:invertIfNegative val="0"/>
          <c:cat>
            <c:strRef>
              <c:f>'Sheet1 (2)'!$A$2:$A$4</c:f>
              <c:strCache>
                <c:ptCount val="3"/>
                <c:pt idx="0">
                  <c:v>no</c:v>
                </c:pt>
                <c:pt idx="1">
                  <c:v>yes</c:v>
                </c:pt>
                <c:pt idx="2">
                  <c:v>. . . </c:v>
                </c:pt>
              </c:strCache>
            </c:strRef>
          </c:cat>
          <c:val>
            <c:numRef>
              <c:f>'Sheet1 (2)'!$B$2:$B$4</c:f>
              <c:numCache>
                <c:formatCode>General</c:formatCode>
                <c:ptCount val="3"/>
                <c:pt idx="0">
                  <c:v>0.824</c:v>
                </c:pt>
                <c:pt idx="1">
                  <c:v>0.175</c:v>
                </c:pt>
              </c:numCache>
            </c:numRef>
          </c:val>
        </c:ser>
        <c:dLbls>
          <c:showLegendKey val="0"/>
          <c:showVal val="0"/>
          <c:showCatName val="0"/>
          <c:showSerName val="0"/>
          <c:showPercent val="0"/>
          <c:showBubbleSize val="0"/>
        </c:dLbls>
        <c:gapWidth val="62"/>
        <c:overlap val="-27"/>
        <c:axId val="-2065824712"/>
        <c:axId val="-2065773000"/>
      </c:barChart>
      <c:catAx>
        <c:axId val="-2065824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65773000"/>
        <c:crosses val="autoZero"/>
        <c:auto val="1"/>
        <c:lblAlgn val="ctr"/>
        <c:lblOffset val="100"/>
        <c:noMultiLvlLbl val="0"/>
      </c:catAx>
      <c:valAx>
        <c:axId val="-2065773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a:t>Probability</a:t>
                </a:r>
              </a:p>
            </c:rich>
          </c:tx>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6582471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00279942157"/>
          <c:y val="0.0683566637503645"/>
          <c:w val="0.620907193034779"/>
          <c:h val="0.673441017196762"/>
        </c:manualLayout>
      </c:layout>
      <c:barChart>
        <c:barDir val="col"/>
        <c:grouping val="clustered"/>
        <c:varyColors val="0"/>
        <c:ser>
          <c:idx val="0"/>
          <c:order val="0"/>
          <c:spPr>
            <a:solidFill>
              <a:schemeClr val="accent1"/>
            </a:solidFill>
            <a:ln>
              <a:noFill/>
            </a:ln>
            <a:effectLst/>
          </c:spPr>
          <c:invertIfNegative val="0"/>
          <c:cat>
            <c:strRef>
              <c:f>'Sheet1 (2)'!$A$2:$A$4</c:f>
              <c:strCache>
                <c:ptCount val="3"/>
                <c:pt idx="0">
                  <c:v>no</c:v>
                </c:pt>
                <c:pt idx="1">
                  <c:v>yes</c:v>
                </c:pt>
                <c:pt idx="2">
                  <c:v>. . . </c:v>
                </c:pt>
              </c:strCache>
            </c:strRef>
          </c:cat>
          <c:val>
            <c:numRef>
              <c:f>'Sheet1 (2)'!$B$2:$B$4</c:f>
              <c:numCache>
                <c:formatCode>General</c:formatCode>
                <c:ptCount val="3"/>
                <c:pt idx="0">
                  <c:v>0.824</c:v>
                </c:pt>
                <c:pt idx="1">
                  <c:v>0.175</c:v>
                </c:pt>
              </c:numCache>
            </c:numRef>
          </c:val>
        </c:ser>
        <c:dLbls>
          <c:showLegendKey val="0"/>
          <c:showVal val="0"/>
          <c:showCatName val="0"/>
          <c:showSerName val="0"/>
          <c:showPercent val="0"/>
          <c:showBubbleSize val="0"/>
        </c:dLbls>
        <c:gapWidth val="62"/>
        <c:overlap val="-27"/>
        <c:axId val="2037493928"/>
        <c:axId val="2037383176"/>
      </c:barChart>
      <c:catAx>
        <c:axId val="2037493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37383176"/>
        <c:crosses val="autoZero"/>
        <c:auto val="1"/>
        <c:lblAlgn val="ctr"/>
        <c:lblOffset val="100"/>
        <c:noMultiLvlLbl val="0"/>
      </c:catAx>
      <c:valAx>
        <c:axId val="2037383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a:t>Probability</a:t>
                </a:r>
              </a:p>
            </c:rich>
          </c:tx>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37493928"/>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300279942157"/>
          <c:y val="0.0683566637503645"/>
          <c:w val="0.620907193034779"/>
          <c:h val="0.673441017196762"/>
        </c:manualLayout>
      </c:layout>
      <c:barChart>
        <c:barDir val="col"/>
        <c:grouping val="clustered"/>
        <c:varyColors val="0"/>
        <c:ser>
          <c:idx val="0"/>
          <c:order val="0"/>
          <c:spPr>
            <a:solidFill>
              <a:schemeClr val="accent1"/>
            </a:solidFill>
            <a:ln>
              <a:noFill/>
            </a:ln>
            <a:effectLst/>
          </c:spPr>
          <c:invertIfNegative val="0"/>
          <c:cat>
            <c:strRef>
              <c:f>'Sheet1 (2)'!$A$2:$A$4</c:f>
              <c:strCache>
                <c:ptCount val="3"/>
                <c:pt idx="0">
                  <c:v>no</c:v>
                </c:pt>
                <c:pt idx="1">
                  <c:v>yes</c:v>
                </c:pt>
                <c:pt idx="2">
                  <c:v>. . . </c:v>
                </c:pt>
              </c:strCache>
            </c:strRef>
          </c:cat>
          <c:val>
            <c:numRef>
              <c:f>'Sheet1 (2)'!$B$2:$B$4</c:f>
              <c:numCache>
                <c:formatCode>General</c:formatCode>
                <c:ptCount val="3"/>
                <c:pt idx="0">
                  <c:v>0.824</c:v>
                </c:pt>
                <c:pt idx="1">
                  <c:v>0.175</c:v>
                </c:pt>
              </c:numCache>
            </c:numRef>
          </c:val>
        </c:ser>
        <c:dLbls>
          <c:showLegendKey val="0"/>
          <c:showVal val="0"/>
          <c:showCatName val="0"/>
          <c:showSerName val="0"/>
          <c:showPercent val="0"/>
          <c:showBubbleSize val="0"/>
        </c:dLbls>
        <c:gapWidth val="62"/>
        <c:overlap val="-27"/>
        <c:axId val="-2071239208"/>
        <c:axId val="-2071235560"/>
      </c:barChart>
      <c:catAx>
        <c:axId val="-2071239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71235560"/>
        <c:crosses val="autoZero"/>
        <c:auto val="1"/>
        <c:lblAlgn val="ctr"/>
        <c:lblOffset val="100"/>
        <c:noMultiLvlLbl val="0"/>
      </c:catAx>
      <c:valAx>
        <c:axId val="-2071235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N" sz="1600"/>
                  <a:t>Probability</a:t>
                </a:r>
              </a:p>
            </c:rich>
          </c:tx>
          <c:layout/>
          <c:overlay val="0"/>
          <c:spPr>
            <a:noFill/>
            <a:ln>
              <a:noFill/>
            </a:ln>
            <a:effectLst/>
          </c:spPr>
        </c:title>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071239208"/>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262501278249"/>
          <c:y val="0.0266847720423836"/>
          <c:w val="0.841437502130416"/>
          <c:h val="0.713069894041023"/>
        </c:manualLayout>
      </c:layout>
      <c:barChart>
        <c:barDir val="col"/>
        <c:grouping val="clustered"/>
        <c:varyColors val="1"/>
        <c:ser>
          <c:idx val="0"/>
          <c:order val="0"/>
          <c:spPr>
            <a:solidFill>
              <a:srgbClr val="3366CC"/>
            </a:solidFill>
          </c:spPr>
          <c:invertIfNegative val="1"/>
          <c:cat>
            <c:strRef>
              <c:f>Sheet5!$B$2:$B$9</c:f>
              <c:strCache>
                <c:ptCount val="8"/>
                <c:pt idx="0">
                  <c:v>Nouns</c:v>
                </c:pt>
                <c:pt idx="1">
                  <c:v>Verbs</c:v>
                </c:pt>
                <c:pt idx="2">
                  <c:v>Determiners</c:v>
                </c:pt>
                <c:pt idx="3">
                  <c:v>?</c:v>
                </c:pt>
                <c:pt idx="4">
                  <c:v>Wh-words</c:v>
                </c:pt>
                <c:pt idx="5">
                  <c:v>Prepositions</c:v>
                </c:pt>
                <c:pt idx="6">
                  <c:v>Adjectives</c:v>
                </c:pt>
                <c:pt idx="7">
                  <c:v>Pronouns</c:v>
                </c:pt>
              </c:strCache>
            </c:strRef>
          </c:cat>
          <c:val>
            <c:numRef>
              <c:f>Sheet5!$F$2:$F$9</c:f>
              <c:numCache>
                <c:formatCode>General</c:formatCode>
                <c:ptCount val="8"/>
                <c:pt idx="0">
                  <c:v>0.197047614674687</c:v>
                </c:pt>
                <c:pt idx="1">
                  <c:v>0.0705039551422636</c:v>
                </c:pt>
                <c:pt idx="2">
                  <c:v>0.0209665514444193</c:v>
                </c:pt>
                <c:pt idx="3">
                  <c:v>0.0459583782493849</c:v>
                </c:pt>
                <c:pt idx="4">
                  <c:v>0.483506306011822</c:v>
                </c:pt>
                <c:pt idx="5">
                  <c:v>0.0315588431455769</c:v>
                </c:pt>
                <c:pt idx="6">
                  <c:v>0.32663982717989</c:v>
                </c:pt>
                <c:pt idx="7">
                  <c:v>0.026899514118724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Lst>
        </c:ser>
        <c:dLbls>
          <c:showLegendKey val="0"/>
          <c:showVal val="0"/>
          <c:showCatName val="0"/>
          <c:showSerName val="0"/>
          <c:showPercent val="0"/>
          <c:showBubbleSize val="0"/>
        </c:dLbls>
        <c:gapWidth val="150"/>
        <c:axId val="-2071758856"/>
        <c:axId val="-2071671912"/>
      </c:barChart>
      <c:catAx>
        <c:axId val="-2071758856"/>
        <c:scaling>
          <c:orientation val="minMax"/>
        </c:scaling>
        <c:delete val="0"/>
        <c:axPos val="b"/>
        <c:numFmt formatCode="General" sourceLinked="1"/>
        <c:majorTickMark val="out"/>
        <c:minorTickMark val="none"/>
        <c:tickLblPos val="nextTo"/>
        <c:txPr>
          <a:bodyPr anchor="t" anchorCtr="1"/>
          <a:lstStyle/>
          <a:p>
            <a:pPr lvl="0">
              <a:defRPr sz="1800" baseline="0">
                <a:solidFill>
                  <a:srgbClr val="222222"/>
                </a:solidFill>
              </a:defRPr>
            </a:pPr>
            <a:endParaRPr lang="en-US"/>
          </a:p>
        </c:txPr>
        <c:crossAx val="-2071671912"/>
        <c:crosses val="autoZero"/>
        <c:auto val="0"/>
        <c:lblAlgn val="ctr"/>
        <c:lblOffset val="100"/>
        <c:noMultiLvlLbl val="1"/>
      </c:catAx>
      <c:valAx>
        <c:axId val="-2071671912"/>
        <c:scaling>
          <c:orientation val="minMax"/>
        </c:scaling>
        <c:delete val="0"/>
        <c:axPos val="l"/>
        <c:majorGridlines>
          <c:spPr>
            <a:ln>
              <a:solidFill>
                <a:srgbClr val="B7B7B7"/>
              </a:solidFill>
            </a:ln>
          </c:spPr>
        </c:majorGridlines>
        <c:title>
          <c:tx>
            <c:rich>
              <a:bodyPr rot="-5400000" vert="horz" anchor="ctr" anchorCtr="1"/>
              <a:lstStyle/>
              <a:p>
                <a:pPr lvl="0">
                  <a:defRPr sz="2100" i="1">
                    <a:solidFill>
                      <a:srgbClr val="222222"/>
                    </a:solidFill>
                  </a:defRPr>
                </a:pPr>
                <a:r>
                  <a:rPr lang="en-IN" sz="2000" b="0" dirty="0" err="1"/>
                  <a:t>Prob</a:t>
                </a:r>
                <a:r>
                  <a:rPr lang="en-IN" sz="2000" b="0" dirty="0"/>
                  <a:t> (word-is-most-important </a:t>
                </a:r>
                <a:r>
                  <a:rPr lang="en-IN" sz="2000" b="0" i="0" dirty="0"/>
                  <a:t>|</a:t>
                </a:r>
                <a:r>
                  <a:rPr lang="en-IN" sz="2000" b="0" dirty="0"/>
                  <a:t> </a:t>
                </a:r>
              </a:p>
              <a:p>
                <a:pPr lvl="0">
                  <a:defRPr sz="2100" i="1">
                    <a:solidFill>
                      <a:srgbClr val="222222"/>
                    </a:solidFill>
                  </a:defRPr>
                </a:pPr>
                <a:r>
                  <a:rPr lang="en-IN" sz="2000" b="0" dirty="0" smtClean="0"/>
                  <a:t>POS-tag</a:t>
                </a:r>
                <a:r>
                  <a:rPr lang="en-IN" sz="2000" b="0" dirty="0"/>
                  <a:t>)</a:t>
                </a:r>
              </a:p>
            </c:rich>
          </c:tx>
          <c:layout/>
          <c:overlay val="0"/>
        </c:title>
        <c:numFmt formatCode="General" sourceLinked="1"/>
        <c:majorTickMark val="out"/>
        <c:minorTickMark val="cross"/>
        <c:tickLblPos val="nextTo"/>
        <c:spPr>
          <a:ln w="47625">
            <a:noFill/>
          </a:ln>
        </c:spPr>
        <c:txPr>
          <a:bodyPr/>
          <a:lstStyle/>
          <a:p>
            <a:pPr lvl="0">
              <a:defRPr sz="1700">
                <a:solidFill>
                  <a:srgbClr val="222222"/>
                </a:solidFill>
              </a:defRPr>
            </a:pPr>
            <a:endParaRPr lang="en-US"/>
          </a:p>
        </c:txPr>
        <c:crossAx val="-2071758856"/>
        <c:crosses val="autoZero"/>
        <c:crossBetween val="between"/>
      </c:valAx>
    </c:plotArea>
    <c:plotVisOnly val="1"/>
    <c:dispBlanksAs val="zero"/>
    <c:showDLblsOverMax val="1"/>
  </c:chart>
  <c:spPr>
    <a:ln w="0" cap="flat">
      <a:round/>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7/25/16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example questions from the multiple choice task are </a:t>
            </a:r>
            <a:endParaRPr lang="en-US" dirty="0" smtClean="0"/>
          </a:p>
          <a:p>
            <a:endParaRPr lang="en-US" dirty="0"/>
          </a:p>
        </p:txBody>
      </p:sp>
      <p:sp>
        <p:nvSpPr>
          <p:cNvPr id="4" name="Slide Number Placeholder 3"/>
          <p:cNvSpPr>
            <a:spLocks noGrp="1"/>
          </p:cNvSpPr>
          <p:nvPr>
            <p:ph type="sldNum" sz="quarter" idx="10"/>
          </p:nvPr>
        </p:nvSpPr>
        <p:spPr/>
        <p:txBody>
          <a:bodyPr/>
          <a:lstStyle/>
          <a:p>
            <a:fld id="{A1CA5859-68B4-4248-8B5A-7405AE741FE9}" type="slidenum">
              <a:rPr lang="en-US" smtClean="0"/>
              <a:t>38</a:t>
            </a:fld>
            <a:endParaRPr lang="en-US"/>
          </a:p>
        </p:txBody>
      </p:sp>
    </p:spTree>
    <p:extLst>
      <p:ext uri="{BB962C8B-B14F-4D97-AF65-F5344CB8AC3E}">
        <p14:creationId xmlns:p14="http://schemas.microsoft.com/office/powerpoint/2010/main" val="564119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And organized a VQA challenge, results of which will be disclosed this Sunday in a CVPR workshop.</a:t>
            </a:r>
            <a:endParaRPr lang="en-US" dirty="0"/>
          </a:p>
        </p:txBody>
      </p:sp>
      <p:sp>
        <p:nvSpPr>
          <p:cNvPr id="4" name="Slide Number Placeholder 3"/>
          <p:cNvSpPr>
            <a:spLocks noGrp="1"/>
          </p:cNvSpPr>
          <p:nvPr>
            <p:ph type="sldNum" sz="quarter" idx="10"/>
          </p:nvPr>
        </p:nvSpPr>
        <p:spPr/>
        <p:txBody>
          <a:bodyPr/>
          <a:lstStyle/>
          <a:p>
            <a:fld id="{B2D6150C-E825-41EA-B220-5D5AD84979FA}" type="slidenum">
              <a:rPr lang="en-IN" smtClean="0"/>
              <a:t>39</a:t>
            </a:fld>
            <a:endParaRPr lang="en-IN"/>
          </a:p>
        </p:txBody>
      </p:sp>
    </p:spTree>
    <p:extLst>
      <p:ext uri="{BB962C8B-B14F-4D97-AF65-F5344CB8AC3E}">
        <p14:creationId xmlns:p14="http://schemas.microsoft.com/office/powerpoint/2010/main" val="1941933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A number of models have been proposed for the task, most of which use deep neural networks.</a:t>
            </a:r>
            <a:endParaRPr lang="en-US" dirty="0"/>
          </a:p>
        </p:txBody>
      </p:sp>
      <p:sp>
        <p:nvSpPr>
          <p:cNvPr id="4" name="Slide Number Placeholder 3"/>
          <p:cNvSpPr>
            <a:spLocks noGrp="1"/>
          </p:cNvSpPr>
          <p:nvPr>
            <p:ph type="sldNum" sz="quarter" idx="10"/>
          </p:nvPr>
        </p:nvSpPr>
        <p:spPr/>
        <p:txBody>
          <a:bodyPr/>
          <a:lstStyle/>
          <a:p>
            <a:fld id="{B2D6150C-E825-41EA-B220-5D5AD84979FA}" type="slidenum">
              <a:rPr lang="en-IN" smtClean="0"/>
              <a:t>40</a:t>
            </a:fld>
            <a:endParaRPr lang="en-IN"/>
          </a:p>
        </p:txBody>
      </p:sp>
    </p:spTree>
    <p:extLst>
      <p:ext uri="{BB962C8B-B14F-4D97-AF65-F5344CB8AC3E}">
        <p14:creationId xmlns:p14="http://schemas.microsoft.com/office/powerpoint/2010/main" val="355219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Hence our goal in this</a:t>
            </a:r>
            <a:r>
              <a:rPr lang="en-US" baseline="0" dirty="0" smtClean="0"/>
              <a:t> work is to interpret Visual Question Answering models.</a:t>
            </a:r>
          </a:p>
          <a:p>
            <a:endParaRPr lang="en-US" baseline="0" dirty="0" smtClean="0"/>
          </a:p>
          <a:p>
            <a:r>
              <a:rPr lang="en-US" baseline="0" dirty="0" smtClean="0"/>
              <a:t>Let’s look at an example. For this image and the question “Is this …?”, the model predicts the answer “no”. </a:t>
            </a:r>
          </a:p>
          <a:p>
            <a:endParaRPr lang="en-US" baseline="0" dirty="0" smtClean="0"/>
          </a:p>
          <a:p>
            <a:r>
              <a:rPr lang="en-US" baseline="0" dirty="0" smtClean="0"/>
              <a:t>We want to find why did the model predict this answer.</a:t>
            </a:r>
          </a:p>
          <a:p>
            <a:endParaRPr lang="en-US" baseline="0" dirty="0" smtClean="0"/>
          </a:p>
          <a:p>
            <a:r>
              <a:rPr lang="en-US" baseline="0" dirty="0" smtClean="0"/>
              <a:t>IF I tell you that it draws its support from the word “whole” while answering the question, then you would probably trust the machine.</a:t>
            </a:r>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43</a:t>
            </a:fld>
            <a:endParaRPr lang="en-IN"/>
          </a:p>
        </p:txBody>
      </p:sp>
    </p:spTree>
    <p:extLst>
      <p:ext uri="{BB962C8B-B14F-4D97-AF65-F5344CB8AC3E}">
        <p14:creationId xmlns:p14="http://schemas.microsoft.com/office/powerpoint/2010/main" val="309245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On the other hand, for this image and the question “How … “, the model predicts the answer “1”.</a:t>
            </a:r>
          </a:p>
          <a:p>
            <a:endParaRPr lang="en-US" baseline="0" dirty="0" smtClean="0"/>
          </a:p>
          <a:p>
            <a:r>
              <a:rPr lang="en-US" baseline="0" dirty="0" smtClean="0"/>
              <a:t>if I tell you that it is not focusing on the word “birds”, you would probably not trust the model.</a:t>
            </a:r>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44</a:t>
            </a:fld>
            <a:endParaRPr lang="en-IN"/>
          </a:p>
        </p:txBody>
      </p:sp>
    </p:spTree>
    <p:extLst>
      <p:ext uri="{BB962C8B-B14F-4D97-AF65-F5344CB8AC3E}">
        <p14:creationId xmlns:p14="http://schemas.microsoft.com/office/powerpoint/2010/main" val="2613142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Similarly, for this image and the question “How … “, the model predicts the answer “parrot” </a:t>
            </a:r>
          </a:p>
          <a:p>
            <a:endParaRPr lang="en-US" baseline="0" dirty="0" smtClean="0"/>
          </a:p>
          <a:p>
            <a:r>
              <a:rPr lang="en-US" baseline="0" dirty="0" smtClean="0"/>
              <a:t>you would probably trust the model more if the model looked at this region of the image while making its prediction as compared to this region of the image</a:t>
            </a:r>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45</a:t>
            </a:fld>
            <a:endParaRPr lang="en-IN"/>
          </a:p>
        </p:txBody>
      </p:sp>
    </p:spTree>
    <p:extLst>
      <p:ext uri="{BB962C8B-B14F-4D97-AF65-F5344CB8AC3E}">
        <p14:creationId xmlns:p14="http://schemas.microsoft.com/office/powerpoint/2010/main" val="1878444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For the</a:t>
            </a:r>
            <a:r>
              <a:rPr lang="en-US" baseline="0" dirty="0" smtClean="0"/>
              <a:t> image side, For this image and the question “”, the predicted answer is parrot.</a:t>
            </a:r>
            <a:endParaRPr lang="en-US" dirty="0"/>
          </a:p>
        </p:txBody>
      </p:sp>
      <p:sp>
        <p:nvSpPr>
          <p:cNvPr id="4" name="Slide Number Placeholder 3"/>
          <p:cNvSpPr>
            <a:spLocks noGrp="1"/>
          </p:cNvSpPr>
          <p:nvPr>
            <p:ph type="sldNum" sz="quarter" idx="10"/>
          </p:nvPr>
        </p:nvSpPr>
        <p:spPr/>
        <p:txBody>
          <a:bodyPr/>
          <a:lstStyle/>
          <a:p>
            <a:fld id="{B2D6150C-E825-41EA-B220-5D5AD84979FA}" type="slidenum">
              <a:rPr lang="en-IN" smtClean="0"/>
              <a:t>49</a:t>
            </a:fld>
            <a:endParaRPr lang="en-IN"/>
          </a:p>
        </p:txBody>
      </p:sp>
    </p:spTree>
    <p:extLst>
      <p:ext uri="{BB962C8B-B14F-4D97-AF65-F5344CB8AC3E}">
        <p14:creationId xmlns:p14="http://schemas.microsoft.com/office/powerpoint/2010/main" val="3465410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So, let’s talk about </a:t>
            </a:r>
            <a:r>
              <a:rPr lang="en-US" baseline="0" dirty="0" smtClean="0"/>
              <a:t>machines first.</a:t>
            </a:r>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51</a:t>
            </a:fld>
            <a:endParaRPr lang="en-IN"/>
          </a:p>
        </p:txBody>
      </p:sp>
    </p:spTree>
    <p:extLst>
      <p:ext uri="{BB962C8B-B14F-4D97-AF65-F5344CB8AC3E}">
        <p14:creationId xmlns:p14="http://schemas.microsoft.com/office/powerpoint/2010/main" val="4209961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So, a simplified version of the model looks like this</a:t>
            </a:r>
            <a:endParaRPr lang="en-IN" dirty="0" smtClean="0"/>
          </a:p>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54</a:t>
            </a:fld>
            <a:endParaRPr lang="en-IN"/>
          </a:p>
        </p:txBody>
      </p:sp>
    </p:spTree>
    <p:extLst>
      <p:ext uri="{BB962C8B-B14F-4D97-AF65-F5344CB8AC3E}">
        <p14:creationId xmlns:p14="http://schemas.microsoft.com/office/powerpoint/2010/main" val="109897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occlude</a:t>
            </a:r>
            <a:r>
              <a:rPr lang="en-US" baseline="0" dirty="0" smtClean="0"/>
              <a:t> regions in the image, feed the masked image and the original question to the model, and compute the difference in </a:t>
            </a:r>
            <a:r>
              <a:rPr lang="en-US" baseline="0" dirty="0" err="1" smtClean="0"/>
              <a:t>prob</a:t>
            </a:r>
            <a:r>
              <a:rPr lang="en-US" baseline="0" dirty="0" smtClean="0"/>
              <a:t> of the answer “parrot</a:t>
            </a:r>
            <a:endParaRPr lang="en-US" dirty="0"/>
          </a:p>
        </p:txBody>
      </p:sp>
      <p:sp>
        <p:nvSpPr>
          <p:cNvPr id="4" name="Slide Number Placeholder 3"/>
          <p:cNvSpPr>
            <a:spLocks noGrp="1"/>
          </p:cNvSpPr>
          <p:nvPr>
            <p:ph type="sldNum" sz="quarter" idx="10"/>
          </p:nvPr>
        </p:nvSpPr>
        <p:spPr/>
        <p:txBody>
          <a:bodyPr/>
          <a:lstStyle/>
          <a:p>
            <a:fld id="{B2D6150C-E825-41EA-B220-5D5AD84979FA}" type="slidenum">
              <a:rPr lang="en-IN" smtClean="0"/>
              <a:t>55</a:t>
            </a:fld>
            <a:endParaRPr lang="en-IN"/>
          </a:p>
        </p:txBody>
      </p:sp>
    </p:spTree>
    <p:extLst>
      <p:ext uri="{BB962C8B-B14F-4D97-AF65-F5344CB8AC3E}">
        <p14:creationId xmlns:p14="http://schemas.microsoft.com/office/powerpoint/2010/main" val="361008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Similar</a:t>
            </a:r>
            <a:r>
              <a:rPr lang="en-US" baseline="0" dirty="0" smtClean="0"/>
              <a:t> to the question side</a:t>
            </a:r>
            <a:r>
              <a:rPr lang="en-US" dirty="0" smtClean="0"/>
              <a:t>,</a:t>
            </a:r>
            <a:r>
              <a:rPr lang="en-US" baseline="0" dirty="0" smtClean="0"/>
              <a:t> we create heat maps for images</a:t>
            </a:r>
            <a:endParaRPr lang="en-US" dirty="0" smtClean="0"/>
          </a:p>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56</a:t>
            </a:fld>
            <a:endParaRPr lang="en-IN"/>
          </a:p>
        </p:txBody>
      </p:sp>
    </p:spTree>
    <p:extLst>
      <p:ext uri="{BB962C8B-B14F-4D97-AF65-F5344CB8AC3E}">
        <p14:creationId xmlns:p14="http://schemas.microsoft.com/office/powerpoint/2010/main" val="1930479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the</a:t>
            </a:r>
            <a:r>
              <a:rPr lang="en-US" baseline="0" dirty="0" smtClean="0"/>
              <a:t> occlusion</a:t>
            </a:r>
            <a:r>
              <a:rPr lang="en-US" dirty="0" smtClean="0"/>
              <a:t> method,</a:t>
            </a:r>
            <a:r>
              <a:rPr lang="en-US" baseline="0" dirty="0" smtClean="0"/>
              <a:t> we occlude portions of the input, which are words in the case of question, feed the masked question with the image as inputs to the model, and compute the difference in the probability of the predicted answer.</a:t>
            </a:r>
          </a:p>
          <a:p>
            <a:endParaRPr lang="en-US" baseline="0" dirty="0" smtClean="0"/>
          </a:p>
          <a:p>
            <a:r>
              <a:rPr lang="en-US" baseline="0" dirty="0" smtClean="0"/>
              <a:t>For example, for this image and the question “Is this … “, the model predicts the answer “no”</a:t>
            </a:r>
          </a:p>
        </p:txBody>
      </p:sp>
      <p:sp>
        <p:nvSpPr>
          <p:cNvPr id="4" name="Slide Number Placeholder 3"/>
          <p:cNvSpPr>
            <a:spLocks noGrp="1"/>
          </p:cNvSpPr>
          <p:nvPr>
            <p:ph type="sldNum" sz="quarter" idx="10"/>
          </p:nvPr>
        </p:nvSpPr>
        <p:spPr/>
        <p:txBody>
          <a:bodyPr/>
          <a:lstStyle/>
          <a:p>
            <a:fld id="{B2D6150C-E825-41EA-B220-5D5AD84979FA}" type="slidenum">
              <a:rPr lang="en-IN" smtClean="0"/>
              <a:t>57</a:t>
            </a:fld>
            <a:endParaRPr lang="en-IN"/>
          </a:p>
        </p:txBody>
      </p:sp>
    </p:spTree>
    <p:extLst>
      <p:ext uri="{BB962C8B-B14F-4D97-AF65-F5344CB8AC3E}">
        <p14:creationId xmlns:p14="http://schemas.microsoft.com/office/powerpoint/2010/main" val="3816244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If we occlude</a:t>
            </a:r>
            <a:r>
              <a:rPr lang="en-US" baseline="0" dirty="0" smtClean="0"/>
              <a:t> the word “Is”, and feed the masked question “this a …” with the original image to the model, the probability of the answer “no” decreases. </a:t>
            </a:r>
          </a:p>
          <a:p>
            <a:endParaRPr lang="en-US" baseline="0" dirty="0" smtClean="0"/>
          </a:p>
          <a:p>
            <a:r>
              <a:rPr lang="en-US" baseline="0" dirty="0" smtClean="0"/>
              <a:t>This decrease in </a:t>
            </a:r>
            <a:r>
              <a:rPr lang="en-US" baseline="0" dirty="0" err="1" smtClean="0"/>
              <a:t>prob</a:t>
            </a:r>
            <a:r>
              <a:rPr lang="en-US" baseline="0" dirty="0" smtClean="0"/>
              <a:t> is the importance score of the word “is”.</a:t>
            </a:r>
          </a:p>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58</a:t>
            </a:fld>
            <a:endParaRPr lang="en-IN"/>
          </a:p>
        </p:txBody>
      </p:sp>
    </p:spTree>
    <p:extLst>
      <p:ext uri="{BB962C8B-B14F-4D97-AF65-F5344CB8AC3E}">
        <p14:creationId xmlns:p14="http://schemas.microsoft.com/office/powerpoint/2010/main" val="3996282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follow the same procedure to compute the importance scores of all question words</a:t>
            </a:r>
            <a:endParaRPr lang="en-US" baseline="0" dirty="0" smtClean="0"/>
          </a:p>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59</a:t>
            </a:fld>
            <a:endParaRPr lang="en-IN"/>
          </a:p>
        </p:txBody>
      </p:sp>
    </p:spTree>
    <p:extLst>
      <p:ext uri="{BB962C8B-B14F-4D97-AF65-F5344CB8AC3E}">
        <p14:creationId xmlns:p14="http://schemas.microsoft.com/office/powerpoint/2010/main" val="253436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follow the same procedure to compute the importance of all question words</a:t>
            </a:r>
            <a:endParaRPr lang="en-US" baseline="0" dirty="0" smtClean="0"/>
          </a:p>
        </p:txBody>
      </p:sp>
      <p:sp>
        <p:nvSpPr>
          <p:cNvPr id="4" name="Slide Number Placeholder 3"/>
          <p:cNvSpPr>
            <a:spLocks noGrp="1"/>
          </p:cNvSpPr>
          <p:nvPr>
            <p:ph type="sldNum" sz="quarter" idx="10"/>
          </p:nvPr>
        </p:nvSpPr>
        <p:spPr/>
        <p:txBody>
          <a:bodyPr/>
          <a:lstStyle/>
          <a:p>
            <a:fld id="{B2D6150C-E825-41EA-B220-5D5AD84979FA}" type="slidenum">
              <a:rPr lang="en-IN" smtClean="0"/>
              <a:t>60</a:t>
            </a:fld>
            <a:endParaRPr lang="en-IN"/>
          </a:p>
        </p:txBody>
      </p:sp>
    </p:spTree>
    <p:extLst>
      <p:ext uri="{BB962C8B-B14F-4D97-AF65-F5344CB8AC3E}">
        <p14:creationId xmlns:p14="http://schemas.microsoft.com/office/powerpoint/2010/main" val="1299100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follow the same procedure to compute the importance of all question words</a:t>
            </a:r>
            <a:endParaRPr lang="en-US" baseline="0" dirty="0" smtClean="0"/>
          </a:p>
        </p:txBody>
      </p:sp>
      <p:sp>
        <p:nvSpPr>
          <p:cNvPr id="4" name="Slide Number Placeholder 3"/>
          <p:cNvSpPr>
            <a:spLocks noGrp="1"/>
          </p:cNvSpPr>
          <p:nvPr>
            <p:ph type="sldNum" sz="quarter" idx="10"/>
          </p:nvPr>
        </p:nvSpPr>
        <p:spPr/>
        <p:txBody>
          <a:bodyPr/>
          <a:lstStyle/>
          <a:p>
            <a:fld id="{B2D6150C-E825-41EA-B220-5D5AD84979FA}" type="slidenum">
              <a:rPr lang="en-IN" smtClean="0"/>
              <a:t>61</a:t>
            </a:fld>
            <a:endParaRPr lang="en-IN"/>
          </a:p>
        </p:txBody>
      </p:sp>
    </p:spTree>
    <p:extLst>
      <p:ext uri="{BB962C8B-B14F-4D97-AF65-F5344CB8AC3E}">
        <p14:creationId xmlns:p14="http://schemas.microsoft.com/office/powerpoint/2010/main" val="1619972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follow the same procedure to compute the importance of all question words</a:t>
            </a:r>
            <a:endParaRPr lang="en-US" baseline="0" dirty="0" smtClean="0"/>
          </a:p>
        </p:txBody>
      </p:sp>
      <p:sp>
        <p:nvSpPr>
          <p:cNvPr id="4" name="Slide Number Placeholder 3"/>
          <p:cNvSpPr>
            <a:spLocks noGrp="1"/>
          </p:cNvSpPr>
          <p:nvPr>
            <p:ph type="sldNum" sz="quarter" idx="10"/>
          </p:nvPr>
        </p:nvSpPr>
        <p:spPr/>
        <p:txBody>
          <a:bodyPr/>
          <a:lstStyle/>
          <a:p>
            <a:fld id="{B2D6150C-E825-41EA-B220-5D5AD84979FA}" type="slidenum">
              <a:rPr lang="en-IN" smtClean="0"/>
              <a:t>62</a:t>
            </a:fld>
            <a:endParaRPr lang="en-IN"/>
          </a:p>
        </p:txBody>
      </p:sp>
    </p:spTree>
    <p:extLst>
      <p:ext uri="{BB962C8B-B14F-4D97-AF65-F5344CB8AC3E}">
        <p14:creationId xmlns:p14="http://schemas.microsoft.com/office/powerpoint/2010/main" val="4167018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We follow the same procedure to compute the importance of all question words</a:t>
            </a:r>
            <a:endParaRPr lang="en-US" baseline="0" dirty="0" smtClean="0"/>
          </a:p>
        </p:txBody>
      </p:sp>
      <p:sp>
        <p:nvSpPr>
          <p:cNvPr id="4" name="Slide Number Placeholder 3"/>
          <p:cNvSpPr>
            <a:spLocks noGrp="1"/>
          </p:cNvSpPr>
          <p:nvPr>
            <p:ph type="sldNum" sz="quarter" idx="10"/>
          </p:nvPr>
        </p:nvSpPr>
        <p:spPr/>
        <p:txBody>
          <a:bodyPr/>
          <a:lstStyle/>
          <a:p>
            <a:fld id="{B2D6150C-E825-41EA-B220-5D5AD84979FA}" type="slidenum">
              <a:rPr lang="en-IN" smtClean="0"/>
              <a:t>63</a:t>
            </a:fld>
            <a:endParaRPr lang="en-IN"/>
          </a:p>
        </p:txBody>
      </p:sp>
    </p:spTree>
    <p:extLst>
      <p:ext uri="{BB962C8B-B14F-4D97-AF65-F5344CB8AC3E}">
        <p14:creationId xmlns:p14="http://schemas.microsoft.com/office/powerpoint/2010/main" val="1857251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In this way, we create an importance</a:t>
            </a:r>
            <a:r>
              <a:rPr lang="en-US" baseline="0" dirty="0" smtClean="0"/>
              <a:t> map over question words. </a:t>
            </a:r>
          </a:p>
          <a:p>
            <a:endParaRPr lang="en-US" baseline="0" dirty="0" smtClean="0"/>
          </a:p>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64</a:t>
            </a:fld>
            <a:endParaRPr lang="en-IN"/>
          </a:p>
        </p:txBody>
      </p:sp>
    </p:spTree>
    <p:extLst>
      <p:ext uri="{BB962C8B-B14F-4D97-AF65-F5344CB8AC3E}">
        <p14:creationId xmlns:p14="http://schemas.microsoft.com/office/powerpoint/2010/main" val="3229147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Let me quickly show you some more results</a:t>
            </a:r>
          </a:p>
          <a:p>
            <a:endParaRPr lang="en-US" dirty="0" smtClean="0"/>
          </a:p>
          <a:p>
            <a:r>
              <a:rPr lang="en-US" dirty="0" smtClean="0"/>
              <a:t>For this image, and the question</a:t>
            </a:r>
            <a:r>
              <a:rPr lang="en-US" baseline="0" dirty="0" smtClean="0"/>
              <a:t> “Where …”, the model predicts the answer “tennis court”, but when the word “where” is occluded, the question becomes “is the player”, the model predicts “yes” because it’s a binary question.</a:t>
            </a:r>
          </a:p>
          <a:p>
            <a:endParaRPr lang="en-US" baseline="0" dirty="0" smtClean="0"/>
          </a:p>
          <a:p>
            <a:pPr marL="0" marR="0" indent="0" algn="l" defTabSz="1300393" rtl="0" eaLnBrk="1" fontAlgn="auto" latinLnBrk="0" hangingPunct="1">
              <a:lnSpc>
                <a:spcPct val="100000"/>
              </a:lnSpc>
              <a:spcBef>
                <a:spcPts val="0"/>
              </a:spcBef>
              <a:spcAft>
                <a:spcPts val="0"/>
              </a:spcAft>
              <a:buClrTx/>
              <a:buSzTx/>
              <a:buFontTx/>
              <a:buNone/>
              <a:tabLst/>
              <a:defRPr/>
            </a:pPr>
            <a:r>
              <a:rPr lang="en-US" baseline="0" dirty="0" smtClean="0"/>
              <a:t>For the </a:t>
            </a:r>
            <a:r>
              <a:rPr lang="en-US" dirty="0" smtClean="0"/>
              <a:t>question</a:t>
            </a:r>
            <a:r>
              <a:rPr lang="en-US" baseline="0" dirty="0" smtClean="0"/>
              <a:t> “What sport …”, the model predicts the answer “tennis”, but when the word “sport” is occluded, the question becomes “what is this?”, the answer becomes “tennis court”.</a:t>
            </a:r>
          </a:p>
          <a:p>
            <a:pPr marL="0" marR="0" indent="0" algn="l" defTabSz="1300393"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1300393" rtl="0" eaLnBrk="1" fontAlgn="auto" latinLnBrk="0" hangingPunct="1">
              <a:lnSpc>
                <a:spcPct val="100000"/>
              </a:lnSpc>
              <a:spcBef>
                <a:spcPts val="0"/>
              </a:spcBef>
              <a:spcAft>
                <a:spcPts val="0"/>
              </a:spcAft>
              <a:buClrTx/>
              <a:buSzTx/>
              <a:buFontTx/>
              <a:buNone/>
              <a:tabLst/>
              <a:defRPr/>
            </a:pPr>
            <a:r>
              <a:rPr lang="en-US" baseline="0" dirty="0" smtClean="0"/>
              <a:t>On the image side, for the example we saw, the predicted answer is parrot. But if I occlude the beak of the bird, the model predicts the answer “owl”</a:t>
            </a:r>
          </a:p>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65</a:t>
            </a:fld>
            <a:endParaRPr lang="en-IN"/>
          </a:p>
        </p:txBody>
      </p:sp>
    </p:spTree>
    <p:extLst>
      <p:ext uri="{BB962C8B-B14F-4D97-AF65-F5344CB8AC3E}">
        <p14:creationId xmlns:p14="http://schemas.microsoft.com/office/powerpoint/2010/main" val="423658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
            </a:r>
            <a:r>
              <a:rPr lang="en-US" baseline="0" dirty="0" smtClean="0"/>
              <a:t>e further analyze our question importance maps by looking at what types of words does the model think as important.</a:t>
            </a:r>
          </a:p>
          <a:p>
            <a:endParaRPr lang="en-US" baseline="0" dirty="0" smtClean="0"/>
          </a:p>
          <a:p>
            <a:r>
              <a:rPr lang="en-US" baseline="0" dirty="0" smtClean="0"/>
              <a:t>For this, we plot the </a:t>
            </a:r>
            <a:r>
              <a:rPr lang="en-US" baseline="0" dirty="0" err="1" smtClean="0"/>
              <a:t>proba</a:t>
            </a:r>
            <a:r>
              <a:rPr lang="en-IN" sz="1200" b="0" i="0" u="none" strike="noStrike" kern="1200" baseline="0" dirty="0" err="1" smtClean="0">
                <a:solidFill>
                  <a:schemeClr val="tx1"/>
                </a:solidFill>
                <a:latin typeface="+mn-lt"/>
                <a:ea typeface="+mn-ea"/>
                <a:cs typeface="+mn-cs"/>
              </a:rPr>
              <a:t>bility</a:t>
            </a:r>
            <a:r>
              <a:rPr lang="en-IN" sz="1200" b="0" i="0" u="none" strike="noStrike" kern="1200" baseline="0" dirty="0" smtClean="0">
                <a:solidFill>
                  <a:schemeClr val="tx1"/>
                </a:solidFill>
                <a:latin typeface="+mn-lt"/>
                <a:ea typeface="+mn-ea"/>
                <a:cs typeface="+mn-cs"/>
              </a:rPr>
              <a:t> of a word being most important in a question given that it has a certain Parts-of-Speech tag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found that </a:t>
            </a:r>
            <a:r>
              <a:rPr lang="en-US" sz="1200" b="0" i="0" u="none" strike="noStrike" kern="1200" baseline="0" dirty="0" err="1" smtClean="0">
                <a:solidFill>
                  <a:schemeClr val="tx1"/>
                </a:solidFill>
                <a:latin typeface="+mn-lt"/>
                <a:ea typeface="+mn-ea"/>
                <a:cs typeface="+mn-cs"/>
              </a:rPr>
              <a:t>wh</a:t>
            </a:r>
            <a:r>
              <a:rPr lang="en-US" sz="1200" b="0" i="0" u="none" strike="noStrike" kern="1200" baseline="0" dirty="0" smtClean="0">
                <a:solidFill>
                  <a:schemeClr val="tx1"/>
                </a:solidFill>
                <a:latin typeface="+mn-lt"/>
                <a:ea typeface="+mn-ea"/>
                <a:cs typeface="+mn-cs"/>
              </a:rPr>
              <a:t>-words like what, where, etc., are most important followed by adjectives and nouns. The determiners are the least important.</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2D6150C-E825-41EA-B220-5D5AD84979FA}" type="slidenum">
              <a:rPr lang="en-IN" smtClean="0"/>
              <a:t>67</a:t>
            </a:fld>
            <a:endParaRPr lang="en-IN"/>
          </a:p>
        </p:txBody>
      </p:sp>
    </p:spTree>
    <p:extLst>
      <p:ext uri="{BB962C8B-B14F-4D97-AF65-F5344CB8AC3E}">
        <p14:creationId xmlns:p14="http://schemas.microsoft.com/office/powerpoint/2010/main" val="1787177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122</a:t>
            </a:fld>
            <a:endParaRPr lang="en-IN"/>
          </a:p>
        </p:txBody>
      </p:sp>
    </p:spTree>
    <p:extLst>
      <p:ext uri="{BB962C8B-B14F-4D97-AF65-F5344CB8AC3E}">
        <p14:creationId xmlns:p14="http://schemas.microsoft.com/office/powerpoint/2010/main" val="1268658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Similar</a:t>
            </a:r>
            <a:r>
              <a:rPr lang="en-US" baseline="0" dirty="0" smtClean="0"/>
              <a:t> to the question side</a:t>
            </a:r>
            <a:r>
              <a:rPr lang="en-US" dirty="0" smtClean="0"/>
              <a:t>,</a:t>
            </a:r>
            <a:r>
              <a:rPr lang="en-US" baseline="0" dirty="0" smtClean="0"/>
              <a:t> we create heat maps for images</a:t>
            </a:r>
            <a:endParaRPr lang="en-US" dirty="0" smtClean="0"/>
          </a:p>
          <a:p>
            <a:endParaRPr lang="en-IN" dirty="0"/>
          </a:p>
        </p:txBody>
      </p:sp>
      <p:sp>
        <p:nvSpPr>
          <p:cNvPr id="4" name="Slide Number Placeholder 3"/>
          <p:cNvSpPr>
            <a:spLocks noGrp="1"/>
          </p:cNvSpPr>
          <p:nvPr>
            <p:ph type="sldNum" sz="quarter" idx="10"/>
          </p:nvPr>
        </p:nvSpPr>
        <p:spPr/>
        <p:txBody>
          <a:bodyPr/>
          <a:lstStyle/>
          <a:p>
            <a:fld id="{B2D6150C-E825-41EA-B220-5D5AD84979FA}" type="slidenum">
              <a:rPr lang="en-IN" smtClean="0"/>
              <a:t>125</a:t>
            </a:fld>
            <a:endParaRPr lang="en-IN"/>
          </a:p>
        </p:txBody>
      </p:sp>
    </p:spTree>
    <p:extLst>
      <p:ext uri="{BB962C8B-B14F-4D97-AF65-F5344CB8AC3E}">
        <p14:creationId xmlns:p14="http://schemas.microsoft.com/office/powerpoint/2010/main" val="1930479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IN" sz="1200" b="0" i="0" u="none" strike="noStrike" kern="1200" baseline="0" dirty="0" smtClean="0">
                <a:solidFill>
                  <a:schemeClr val="tx1"/>
                </a:solidFill>
                <a:latin typeface="+mn-lt"/>
                <a:ea typeface="+mn-ea"/>
                <a:cs typeface="+mn-cs"/>
              </a:rPr>
              <a:t>Deep neural networks have shown remarkable progress and obtained state-of-the-art results in many AI research fields </a:t>
            </a:r>
          </a:p>
          <a:p>
            <a:r>
              <a:rPr lang="en-IN" sz="1200" b="0" i="0" u="none" strike="noStrike" kern="1200" baseline="0" dirty="0" smtClean="0">
                <a:solidFill>
                  <a:schemeClr val="tx1"/>
                </a:solidFill>
                <a:latin typeface="+mn-lt"/>
                <a:ea typeface="+mn-ea"/>
                <a:cs typeface="+mn-cs"/>
              </a:rPr>
              <a:t>such as image classification, machine translation, playing Atari games, answering reading comprehension questions, image captioning and visual question answering.</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2D6150C-E825-41EA-B220-5D5AD84979FA}" type="slidenum">
              <a:rPr lang="en-IN" smtClean="0"/>
              <a:t>4</a:t>
            </a:fld>
            <a:endParaRPr lang="en-IN"/>
          </a:p>
        </p:txBody>
      </p:sp>
    </p:spTree>
    <p:extLst>
      <p:ext uri="{BB962C8B-B14F-4D97-AF65-F5344CB8AC3E}">
        <p14:creationId xmlns:p14="http://schemas.microsoft.com/office/powerpoint/2010/main" val="3943822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Animate.  </a:t>
            </a:r>
            <a:endParaRPr lang="en-US" dirty="0"/>
          </a:p>
        </p:txBody>
      </p:sp>
      <p:sp>
        <p:nvSpPr>
          <p:cNvPr id="4" name="Slide Number Placeholder 3"/>
          <p:cNvSpPr>
            <a:spLocks noGrp="1"/>
          </p:cNvSpPr>
          <p:nvPr>
            <p:ph type="sldNum" sz="quarter" idx="10"/>
          </p:nvPr>
        </p:nvSpPr>
        <p:spPr/>
        <p:txBody>
          <a:bodyPr/>
          <a:lstStyle/>
          <a:p>
            <a:pPr>
              <a:defRPr/>
            </a:pPr>
            <a:fld id="{BEAA81DF-F42D-4B04-92AB-678FB1175318}" type="slidenum">
              <a:rPr lang="en-US" smtClean="0"/>
              <a:pPr>
                <a:defRPr/>
              </a:pPr>
              <a:t>19</a:t>
            </a:fld>
            <a:endParaRPr lang="en-US"/>
          </a:p>
        </p:txBody>
      </p:sp>
    </p:spTree>
    <p:extLst>
      <p:ext uri="{BB962C8B-B14F-4D97-AF65-F5344CB8AC3E}">
        <p14:creationId xmlns:p14="http://schemas.microsoft.com/office/powerpoint/2010/main" val="3797931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 our dataset contains more than 250k images. We collected 3 questions per image, resulting in total</a:t>
            </a:r>
            <a:r>
              <a:rPr lang="en-US" baseline="0" dirty="0" smtClean="0"/>
              <a:t> of more than 750k questions. For each question we collected 10 answers to deal with inter-human dis-agreement. We also collected 3 answers for each question without showing the image. These answers serve as plausible but incorrect answers in the multiple choice task. So we collected a total of about 10 million answers.</a:t>
            </a:r>
            <a:endParaRPr lang="en-US" dirty="0" smtClean="0"/>
          </a:p>
          <a:p>
            <a:endParaRPr lang="en-US" dirty="0"/>
          </a:p>
        </p:txBody>
      </p:sp>
      <p:sp>
        <p:nvSpPr>
          <p:cNvPr id="4" name="Slide Number Placeholder 3"/>
          <p:cNvSpPr>
            <a:spLocks noGrp="1"/>
          </p:cNvSpPr>
          <p:nvPr>
            <p:ph type="sldNum" sz="quarter" idx="10"/>
          </p:nvPr>
        </p:nvSpPr>
        <p:spPr/>
        <p:txBody>
          <a:bodyPr/>
          <a:lstStyle/>
          <a:p>
            <a:fld id="{A1CA5859-68B4-4248-8B5A-7405AE741FE9}" type="slidenum">
              <a:rPr lang="en-US" smtClean="0"/>
              <a:t>33</a:t>
            </a:fld>
            <a:endParaRPr lang="en-US"/>
          </a:p>
        </p:txBody>
      </p:sp>
    </p:spTree>
    <p:extLst>
      <p:ext uri="{BB962C8B-B14F-4D97-AF65-F5344CB8AC3E}">
        <p14:creationId xmlns:p14="http://schemas.microsoft.com/office/powerpoint/2010/main" val="4087079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challenge had two tracks for each of Real and Abstract images — open-ended and MC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open-ended track the task is to answer the question in natural language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multiple choice track the task is to select one answer from the given choices.</a:t>
            </a:r>
            <a:endParaRPr lang="en-US" dirty="0" smtClean="0"/>
          </a:p>
          <a:p>
            <a:endParaRPr lang="en-US" dirty="0"/>
          </a:p>
        </p:txBody>
      </p:sp>
      <p:sp>
        <p:nvSpPr>
          <p:cNvPr id="4" name="Slide Number Placeholder 3"/>
          <p:cNvSpPr>
            <a:spLocks noGrp="1"/>
          </p:cNvSpPr>
          <p:nvPr>
            <p:ph type="sldNum" sz="quarter" idx="10"/>
          </p:nvPr>
        </p:nvSpPr>
        <p:spPr/>
        <p:txBody>
          <a:bodyPr/>
          <a:lstStyle/>
          <a:p>
            <a:fld id="{A1CA5859-68B4-4248-8B5A-7405AE741FE9}" type="slidenum">
              <a:rPr lang="en-US" smtClean="0"/>
              <a:t>34</a:t>
            </a:fld>
            <a:endParaRPr lang="en-US"/>
          </a:p>
        </p:txBody>
      </p:sp>
    </p:spTree>
    <p:extLst>
      <p:ext uri="{BB962C8B-B14F-4D97-AF65-F5344CB8AC3E}">
        <p14:creationId xmlns:p14="http://schemas.microsoft.com/office/powerpoint/2010/main" val="2917342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example questions from the open-ended task are </a:t>
            </a:r>
            <a:endParaRPr lang="en-US" dirty="0" smtClean="0"/>
          </a:p>
          <a:p>
            <a:endParaRPr lang="en-US" dirty="0"/>
          </a:p>
        </p:txBody>
      </p:sp>
      <p:sp>
        <p:nvSpPr>
          <p:cNvPr id="4" name="Slide Number Placeholder 3"/>
          <p:cNvSpPr>
            <a:spLocks noGrp="1"/>
          </p:cNvSpPr>
          <p:nvPr>
            <p:ph type="sldNum" sz="quarter" idx="10"/>
          </p:nvPr>
        </p:nvSpPr>
        <p:spPr/>
        <p:txBody>
          <a:bodyPr/>
          <a:lstStyle/>
          <a:p>
            <a:fld id="{A1CA5859-68B4-4248-8B5A-7405AE741FE9}" type="slidenum">
              <a:rPr lang="en-US" smtClean="0"/>
              <a:t>37</a:t>
            </a:fld>
            <a:endParaRPr lang="en-US"/>
          </a:p>
        </p:txBody>
      </p:sp>
    </p:spTree>
    <p:extLst>
      <p:ext uri="{BB962C8B-B14F-4D97-AF65-F5344CB8AC3E}">
        <p14:creationId xmlns:p14="http://schemas.microsoft.com/office/powerpoint/2010/main" val="344550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60C6FF14-906B-8C43-8206-00F0F407B02E}"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365AFEEC-C182-2D4A-848B-6A0ED98C1FE8}"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03D168A2-5B33-FA46-93E8-3B5149732374}" type="slidenum">
              <a:rPr lang="en-US" smtClean="0"/>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smtClean="0"/>
              <a:t>Research at TTI</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smtClean="0"/>
              <a:t>(C) Dhruv Batra </a:t>
            </a: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685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858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14400"/>
            <a:ext cx="3810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19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019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(C) Dhruv Batra </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892971" y="2268141"/>
            <a:ext cx="7358063" cy="2321719"/>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1311925"/>
      </p:ext>
    </p:extLst>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408741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smtClean="0"/>
              <a:t>(C) Dhruv Batra </a:t>
            </a:r>
            <a:endParaRPr lang="en-US"/>
          </a:p>
        </p:txBody>
      </p:sp>
      <p:sp>
        <p:nvSpPr>
          <p:cNvPr id="6" name="Slide Number Placeholder 5"/>
          <p:cNvSpPr>
            <a:spLocks noGrp="1"/>
          </p:cNvSpPr>
          <p:nvPr>
            <p:ph type="sldNum" sz="quarter" idx="12"/>
          </p:nvPr>
        </p:nvSpPr>
        <p:spPr/>
        <p:txBody>
          <a:bodyPr/>
          <a:lstStyle/>
          <a:p>
            <a:pPr>
              <a:defRPr/>
            </a:pPr>
            <a:fld id="{BCAD4A4B-0330-AF4E-991D-7D58C0870B97}"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56489279-66D6-F54A-8DF6-8569F0E44DC0}"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smtClean="0"/>
              <a:t>(C) Dhruv Batra </a:t>
            </a:r>
            <a:endParaRPr lang="en-US"/>
          </a:p>
        </p:txBody>
      </p:sp>
      <p:sp>
        <p:nvSpPr>
          <p:cNvPr id="9" name="Slide Number Placeholder 8"/>
          <p:cNvSpPr>
            <a:spLocks noGrp="1"/>
          </p:cNvSpPr>
          <p:nvPr>
            <p:ph type="sldNum" sz="quarter" idx="12"/>
          </p:nvPr>
        </p:nvSpPr>
        <p:spPr/>
        <p:txBody>
          <a:bodyPr/>
          <a:lstStyle/>
          <a:p>
            <a:pPr>
              <a:defRPr/>
            </a:pPr>
            <a:fld id="{902DD396-FCC9-5D4C-A19A-0D227FF6545F}"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a:p>
        </p:txBody>
      </p:sp>
      <p:sp>
        <p:nvSpPr>
          <p:cNvPr id="5" name="Slide Number Placeholder 4"/>
          <p:cNvSpPr>
            <a:spLocks noGrp="1"/>
          </p:cNvSpPr>
          <p:nvPr>
            <p:ph type="sldNum" sz="quarter" idx="12"/>
          </p:nvPr>
        </p:nvSpPr>
        <p:spPr/>
        <p:txBody>
          <a:bodyPr/>
          <a:lstStyle/>
          <a:p>
            <a:pPr>
              <a:defRPr/>
            </a:pPr>
            <a:fld id="{BA8D718F-682B-7343-BB3C-8AD70332433B}"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smtClean="0"/>
              <a:t>(C) Dhruv Batra </a:t>
            </a:r>
            <a:endParaRPr lang="en-US"/>
          </a:p>
        </p:txBody>
      </p:sp>
      <p:sp>
        <p:nvSpPr>
          <p:cNvPr id="4" name="Slide Number Placeholder 3"/>
          <p:cNvSpPr>
            <a:spLocks noGrp="1"/>
          </p:cNvSpPr>
          <p:nvPr>
            <p:ph type="sldNum" sz="quarter" idx="12"/>
          </p:nvPr>
        </p:nvSpPr>
        <p:spPr/>
        <p:txBody>
          <a:bodyPr/>
          <a:lstStyle/>
          <a:p>
            <a:pPr>
              <a:defRPr/>
            </a:pPr>
            <a:fld id="{A51550E6-1DFF-B84C-BFE3-E4371400DA8D}"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7C01E281-1F8F-6944-BFC1-D0DAE21D9B05}"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smtClean="0"/>
              <a:t>(C) Dhruv Batra </a:t>
            </a:r>
            <a:endParaRPr lang="en-US"/>
          </a:p>
        </p:txBody>
      </p:sp>
      <p:sp>
        <p:nvSpPr>
          <p:cNvPr id="7" name="Slide Number Placeholder 6"/>
          <p:cNvSpPr>
            <a:spLocks noGrp="1"/>
          </p:cNvSpPr>
          <p:nvPr>
            <p:ph type="sldNum" sz="quarter" idx="12"/>
          </p:nvPr>
        </p:nvSpPr>
        <p:spPr/>
        <p:txBody>
          <a:bodyPr/>
          <a:lstStyle/>
          <a:p>
            <a:pPr>
              <a:defRPr/>
            </a:pPr>
            <a:fld id="{D6CCFAE8-AF25-AC44-B97D-AB359B592C3A}" type="slidenum">
              <a:rPr lang="en-US" smtClean="0"/>
              <a:pPr>
                <a:defRPr/>
              </a:pPr>
              <a:t>‹#›</a:t>
            </a:fld>
            <a:endParaRPr lang="en-US"/>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(C) Dhruv Batra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651A289-BEF2-FC49-AB93-B19BD27FB587}"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xmlns:p14="http://schemas.microsoft.com/office/powerpoint/2010/main" id="1" dur="indefinite" restart="never" nodeType="tmRoot"/>
      </p:par>
    </p:tnLst>
  </p:timing>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1430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40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914400" rtl="0" eaLnBrk="0" fontAlgn="base" latinLnBrk="0" hangingPunct="0">
              <a:lnSpc>
                <a:spcPct val="100000"/>
              </a:lnSpc>
              <a:spcBef>
                <a:spcPct val="0"/>
              </a:spcBef>
              <a:spcAft>
                <a:spcPct val="0"/>
              </a:spcAft>
              <a:buClrTx/>
              <a:buSzTx/>
              <a:buFontTx/>
              <a:buNone/>
              <a:tabLst/>
              <a:defRPr sz="1400">
                <a:solidFill>
                  <a:schemeClr val="bg1">
                    <a:lumMod val="50000"/>
                  </a:schemeClr>
                </a:solidFill>
                <a:latin typeface="Arial" pitchFamily="-112" charset="0"/>
                <a:ea typeface="+mn-ea"/>
                <a:cs typeface="+mn-cs"/>
              </a:defRPr>
            </a:lvl1pPr>
          </a:lstStyle>
          <a:p>
            <a:pPr>
              <a:defRPr/>
            </a:pPr>
            <a:r>
              <a:rPr lang="en-US" dirty="0" smtClean="0"/>
              <a:t>(C) Dhruv Batra </a:t>
            </a:r>
          </a:p>
        </p:txBody>
      </p:sp>
      <p:sp>
        <p:nvSpPr>
          <p:cNvPr id="17414" name="Rectangle 6"/>
          <p:cNvSpPr>
            <a:spLocks noGrp="1" noChangeArrowheads="1"/>
          </p:cNvSpPr>
          <p:nvPr>
            <p:ph type="sldNum" sz="quarter" idx="4"/>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40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p:nvSpPr>
        <p:spPr bwMode="auto">
          <a:xfrm>
            <a:off x="0" y="0"/>
            <a:ext cx="9144000" cy="22860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24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77.png"/><Relationship Id="rId6" Type="http://schemas.openxmlformats.org/officeDocument/2006/relationships/image" Target="../media/image144.emf"/><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4.emf"/><Relationship Id="rId3" Type="http://schemas.openxmlformats.org/officeDocument/2006/relationships/image" Target="../media/image145.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4.emf"/><Relationship Id="rId3" Type="http://schemas.openxmlformats.org/officeDocument/2006/relationships/image" Target="../media/image146.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7.png"/><Relationship Id="rId3" Type="http://schemas.openxmlformats.org/officeDocument/2006/relationships/image" Target="../media/image14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47.png"/><Relationship Id="rId3" Type="http://schemas.openxmlformats.org/officeDocument/2006/relationships/image" Target="../media/image14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50.png"/><Relationship Id="rId3" Type="http://schemas.openxmlformats.org/officeDocument/2006/relationships/image" Target="../media/image151.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50.png"/><Relationship Id="rId3" Type="http://schemas.openxmlformats.org/officeDocument/2006/relationships/image" Target="../media/image15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3.png"/><Relationship Id="rId3" Type="http://schemas.openxmlformats.org/officeDocument/2006/relationships/image" Target="../media/image15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image" Target="../media/image157.png"/><Relationship Id="rId1" Type="http://schemas.openxmlformats.org/officeDocument/2006/relationships/slideLayout" Target="../slideLayouts/slideLayout13.xml"/><Relationship Id="rId2" Type="http://schemas.openxmlformats.org/officeDocument/2006/relationships/image" Target="../media/image1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 Id="rId3" Type="http://schemas.openxmlformats.org/officeDocument/2006/relationships/image" Target="../media/image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7.png"/><Relationship Id="rId3" Type="http://schemas.openxmlformats.org/officeDocument/2006/relationships/image" Target="../media/image15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8.png"/><Relationship Id="rId3" Type="http://schemas.openxmlformats.org/officeDocument/2006/relationships/image" Target="../media/image15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5.png"/><Relationship Id="rId3" Type="http://schemas.openxmlformats.org/officeDocument/2006/relationships/image" Target="../media/image160.png"/></Relationships>
</file>

<file path=ppt/slides/_rels/slide114.xml.rels><?xml version="1.0" encoding="UTF-8" standalone="yes"?>
<Relationships xmlns="http://schemas.openxmlformats.org/package/2006/relationships"><Relationship Id="rId3" Type="http://schemas.openxmlformats.org/officeDocument/2006/relationships/image" Target="../media/image162.jpg"/><Relationship Id="rId4" Type="http://schemas.openxmlformats.org/officeDocument/2006/relationships/image" Target="../media/image155.png"/><Relationship Id="rId1" Type="http://schemas.openxmlformats.org/officeDocument/2006/relationships/slideLayout" Target="../slideLayouts/slideLayout13.xml"/><Relationship Id="rId2" Type="http://schemas.openxmlformats.org/officeDocument/2006/relationships/image" Target="../media/image161.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3.png"/><Relationship Id="rId3" Type="http://schemas.openxmlformats.org/officeDocument/2006/relationships/image" Target="../media/image1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4.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6.emf"/></Relationships>
</file>

<file path=ppt/slides/_rels/slide122.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67.jpeg"/><Relationship Id="rId5" Type="http://schemas.openxmlformats.org/officeDocument/2006/relationships/image" Target="../media/image168.jpeg"/><Relationship Id="rId6" Type="http://schemas.openxmlformats.org/officeDocument/2006/relationships/image" Target="../media/image125.jpeg"/><Relationship Id="rId7" Type="http://schemas.openxmlformats.org/officeDocument/2006/relationships/image" Target="../media/image126.jpeg"/><Relationship Id="rId8" Type="http://schemas.openxmlformats.org/officeDocument/2006/relationships/image" Target="../media/image127.png"/><Relationship Id="rId9" Type="http://schemas.openxmlformats.org/officeDocument/2006/relationships/image" Target="../media/image169.pn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1.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77.png"/><Relationship Id="rId6" Type="http://schemas.openxmlformats.org/officeDocument/2006/relationships/image" Target="../media/image172.png"/><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73.png"/><Relationship Id="rId3" Type="http://schemas.openxmlformats.org/officeDocument/2006/relationships/image" Target="../media/image174.png"/></Relationships>
</file>

<file path=ppt/slides/_rels/slide128.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1" Type="http://schemas.openxmlformats.org/officeDocument/2006/relationships/slideLayout" Target="../slideLayouts/slideLayout18.xml"/><Relationship Id="rId2" Type="http://schemas.openxmlformats.org/officeDocument/2006/relationships/image" Target="../media/image173.png"/></Relationships>
</file>

<file path=ppt/slides/_rels/slide129.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1" Type="http://schemas.openxmlformats.org/officeDocument/2006/relationships/slideLayout" Target="../slideLayouts/slideLayout18.xml"/><Relationship Id="rId2" Type="http://schemas.openxmlformats.org/officeDocument/2006/relationships/image" Target="../media/image1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image" Target="../media/image175.png"/><Relationship Id="rId5" Type="http://schemas.openxmlformats.org/officeDocument/2006/relationships/image" Target="../media/image176.png"/><Relationship Id="rId6" Type="http://schemas.openxmlformats.org/officeDocument/2006/relationships/image" Target="../media/image177.png"/><Relationship Id="rId7" Type="http://schemas.openxmlformats.org/officeDocument/2006/relationships/image" Target="../media/image178.png"/><Relationship Id="rId8" Type="http://schemas.openxmlformats.org/officeDocument/2006/relationships/image" Target="../media/image179.png"/><Relationship Id="rId9" Type="http://schemas.openxmlformats.org/officeDocument/2006/relationships/image" Target="../media/image180.png"/><Relationship Id="rId1" Type="http://schemas.openxmlformats.org/officeDocument/2006/relationships/slideLayout" Target="../slideLayouts/slideLayout18.xml"/><Relationship Id="rId2" Type="http://schemas.openxmlformats.org/officeDocument/2006/relationships/image" Target="../media/image17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image" Target="../media/image182.png"/><Relationship Id="rId5" Type="http://schemas.openxmlformats.org/officeDocument/2006/relationships/image" Target="../media/image183.png"/><Relationship Id="rId1" Type="http://schemas.microsoft.com/office/2007/relationships/media" Target="../media/media2.mov"/><Relationship Id="rId2" Type="http://schemas.openxmlformats.org/officeDocument/2006/relationships/video" Target="../media/media2.mov"/></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4.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5.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6.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7.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8.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image" Target="../media/image2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89.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0.png"/><Relationship Id="rId3" Type="http://schemas.openxmlformats.org/officeDocument/2006/relationships/image" Target="../media/image191.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1.png"/><Relationship Id="rId3" Type="http://schemas.openxmlformats.org/officeDocument/2006/relationships/image" Target="../media/image190.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1.png"/><Relationship Id="rId3" Type="http://schemas.openxmlformats.org/officeDocument/2006/relationships/image" Target="../media/image19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3.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png"/><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chart" Target="../charts/chart1.xm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hyperlink" Target="http://Visqualqa.or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13.xml"/><Relationship Id="rId2" Type="http://schemas.openxmlformats.org/officeDocument/2006/relationships/hyperlink" Target="http://Visqualqa.or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cloudcv.org/vqa/" TargetMode="External"/><Relationship Id="rId3"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5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63.png"/><Relationship Id="rId1" Type="http://schemas.microsoft.com/office/2007/relationships/media" Target="../media/media1.mp4"/><Relationship Id="rId2" Type="http://schemas.openxmlformats.org/officeDocument/2006/relationships/video" Target="../media/media1.mp4"/></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15.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6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6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8.png"/><Relationship Id="rId5" Type="http://schemas.openxmlformats.org/officeDocument/2006/relationships/image" Target="../media/image69.tiff"/><Relationship Id="rId6" Type="http://schemas.openxmlformats.org/officeDocument/2006/relationships/image" Target="../media/image70.emf"/><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69.tiff"/><Relationship Id="rId4" Type="http://schemas.openxmlformats.org/officeDocument/2006/relationships/image" Target="../media/image70.emf"/><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9.tiff"/><Relationship Id="rId5" Type="http://schemas.openxmlformats.org/officeDocument/2006/relationships/image" Target="../media/image70.emf"/><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 Id="rId3"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eg"/><Relationship Id="rId5" Type="http://schemas.openxmlformats.org/officeDocument/2006/relationships/image" Target="../media/image75.jpeg"/><Relationship Id="rId6" Type="http://schemas.openxmlformats.org/officeDocument/2006/relationships/image" Target="../media/image76.tiff"/><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8.png"/><Relationship Id="rId5" Type="http://schemas.openxmlformats.org/officeDocument/2006/relationships/image" Target="../media/image77.png"/><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78.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9.tiff"/><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79.jpe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chart" Target="../charts/chart2.xml"/><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5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chart" Target="../charts/chart3.xml"/><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chart" Target="../charts/chart4.xml"/><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chart" Target="../charts/chart5.xml"/><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chart" Target="../charts/chart6.xml"/><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chart" Target="../charts/chart7.xml"/><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chart" Target="../charts/chart8.xml"/><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mlp.ece.vt.edu/masked_ques_vis/index.html%23img12" TargetMode="External"/><Relationship Id="rId3" Type="http://schemas.openxmlformats.org/officeDocument/2006/relationships/hyperlink" Target="https://mlp.ece.vt.edu/masked_image_vis/index.html%23img13"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chart" Target="../charts/char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8.png"/><Relationship Id="rId5" Type="http://schemas.openxmlformats.org/officeDocument/2006/relationships/image" Target="../media/image69.tiff"/><Relationship Id="rId6" Type="http://schemas.openxmlformats.org/officeDocument/2006/relationships/image" Target="../media/image70.emf"/><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emf"/><Relationship Id="rId3" Type="http://schemas.openxmlformats.org/officeDocument/2006/relationships/image" Target="../media/image2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png"/><Relationship Id="rId3" Type="http://schemas.openxmlformats.org/officeDocument/2006/relationships/image" Target="../media/image87.emf"/></Relationships>
</file>

<file path=ppt/slides/_rels/slide75.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png"/></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13.xml"/><Relationship Id="rId2" Type="http://schemas.openxmlformats.org/officeDocument/2006/relationships/image" Target="../media/image92.pn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13.xml"/><Relationship Id="rId2" Type="http://schemas.openxmlformats.org/officeDocument/2006/relationships/image" Target="../media/image9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97.emf"/><Relationship Id="rId4" Type="http://schemas.openxmlformats.org/officeDocument/2006/relationships/image" Target="../media/image98.emf"/><Relationship Id="rId5" Type="http://schemas.openxmlformats.org/officeDocument/2006/relationships/image" Target="../media/image99.emf"/><Relationship Id="rId1" Type="http://schemas.openxmlformats.org/officeDocument/2006/relationships/slideLayout" Target="../slideLayouts/slideLayout13.xml"/><Relationship Id="rId2" Type="http://schemas.openxmlformats.org/officeDocument/2006/relationships/image" Target="../media/image96.png"/></Relationships>
</file>

<file path=ppt/slides/_rels/slide83.xml.rels><?xml version="1.0" encoding="UTF-8" standalone="yes"?>
<Relationships xmlns="http://schemas.openxmlformats.org/package/2006/relationships"><Relationship Id="rId11" Type="http://schemas.openxmlformats.org/officeDocument/2006/relationships/image" Target="../media/image109.emf"/><Relationship Id="rId12" Type="http://schemas.openxmlformats.org/officeDocument/2006/relationships/image" Target="../media/image110.emf"/><Relationship Id="rId1" Type="http://schemas.openxmlformats.org/officeDocument/2006/relationships/slideLayout" Target="../slideLayouts/slideLayout13.xml"/><Relationship Id="rId2" Type="http://schemas.openxmlformats.org/officeDocument/2006/relationships/image" Target="../media/image100.emf"/><Relationship Id="rId3" Type="http://schemas.openxmlformats.org/officeDocument/2006/relationships/image" Target="../media/image101.png"/><Relationship Id="rId4" Type="http://schemas.openxmlformats.org/officeDocument/2006/relationships/image" Target="../media/image102.emf"/><Relationship Id="rId5" Type="http://schemas.openxmlformats.org/officeDocument/2006/relationships/image" Target="../media/image103.emf"/><Relationship Id="rId6" Type="http://schemas.openxmlformats.org/officeDocument/2006/relationships/image" Target="../media/image104.png"/><Relationship Id="rId7" Type="http://schemas.openxmlformats.org/officeDocument/2006/relationships/image" Target="../media/image105.emf"/><Relationship Id="rId8" Type="http://schemas.openxmlformats.org/officeDocument/2006/relationships/image" Target="../media/image106.png"/><Relationship Id="rId9" Type="http://schemas.openxmlformats.org/officeDocument/2006/relationships/image" Target="../media/image107.png"/><Relationship Id="rId10" Type="http://schemas.openxmlformats.org/officeDocument/2006/relationships/image" Target="../media/image108.emf"/></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jpg"/><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1" Type="http://schemas.openxmlformats.org/officeDocument/2006/relationships/slideLayout" Target="../slideLayouts/slideLayout13.xml"/><Relationship Id="rId2" Type="http://schemas.openxmlformats.org/officeDocument/2006/relationships/image" Target="../media/image11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em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emf"/></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118.emf"/><Relationship Id="rId5" Type="http://schemas.openxmlformats.org/officeDocument/2006/relationships/image" Target="../media/image119.emf"/><Relationship Id="rId1" Type="http://schemas.openxmlformats.org/officeDocument/2006/relationships/slideLayout" Target="../slideLayouts/slideLayout13.xml"/><Relationship Id="rId2" Type="http://schemas.openxmlformats.org/officeDocument/2006/relationships/image" Target="../media/image8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 Id="rId3" Type="http://schemas.openxmlformats.org/officeDocument/2006/relationships/image" Target="../media/image2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png"/><Relationship Id="rId3" Type="http://schemas.openxmlformats.org/officeDocument/2006/relationships/image" Target="../media/image12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25.jpeg"/><Relationship Id="rId4" Type="http://schemas.openxmlformats.org/officeDocument/2006/relationships/image" Target="../media/image126.jpeg"/><Relationship Id="rId5" Type="http://schemas.openxmlformats.org/officeDocument/2006/relationships/image" Target="../media/image127.png"/><Relationship Id="rId6" Type="http://schemas.openxmlformats.org/officeDocument/2006/relationships/image" Target="../media/image128.jpeg"/><Relationship Id="rId7" Type="http://schemas.openxmlformats.org/officeDocument/2006/relationships/image" Target="../media/image129.jpeg"/><Relationship Id="rId8" Type="http://schemas.openxmlformats.org/officeDocument/2006/relationships/image" Target="../media/image130.jpeg"/><Relationship Id="rId1" Type="http://schemas.openxmlformats.org/officeDocument/2006/relationships/slideLayout" Target="../slideLayouts/slideLayout23.xml"/><Relationship Id="rId2" Type="http://schemas.openxmlformats.org/officeDocument/2006/relationships/image" Target="../media/image124.jpeg"/></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39.png"/><Relationship Id="rId1" Type="http://schemas.openxmlformats.org/officeDocument/2006/relationships/slideLayout" Target="../slideLayouts/slideLayout13.xml"/><Relationship Id="rId2" Type="http://schemas.openxmlformats.org/officeDocument/2006/relationships/image" Target="../media/image131.png"/></Relationships>
</file>

<file path=ppt/slides/_rels/slide9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40.png"/><Relationship Id="rId10" Type="http://schemas.openxmlformats.org/officeDocument/2006/relationships/image" Target="../media/image141.png"/><Relationship Id="rId1" Type="http://schemas.openxmlformats.org/officeDocument/2006/relationships/slideLayout" Target="../slideLayouts/slideLayout13.xml"/><Relationship Id="rId2" Type="http://schemas.openxmlformats.org/officeDocument/2006/relationships/image" Target="../media/image13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a:t>Towards Transparent </a:t>
            </a:r>
            <a:r>
              <a:rPr lang="en-US" dirty="0" smtClean="0"/>
              <a:t>VQA Models</a:t>
            </a:r>
            <a:endParaRPr lang="en-US" dirty="0"/>
          </a:p>
        </p:txBody>
      </p:sp>
      <p:sp>
        <p:nvSpPr>
          <p:cNvPr id="10" name="Subtitle 3"/>
          <p:cNvSpPr>
            <a:spLocks noGrp="1"/>
          </p:cNvSpPr>
          <p:nvPr>
            <p:ph type="subTitle" idx="1"/>
          </p:nvPr>
        </p:nvSpPr>
        <p:spPr>
          <a:xfrm>
            <a:off x="0" y="4114800"/>
            <a:ext cx="9144000" cy="1752600"/>
          </a:xfrm>
        </p:spPr>
        <p:txBody>
          <a:bodyPr/>
          <a:lstStyle/>
          <a:p>
            <a:r>
              <a:rPr lang="en-US" dirty="0" smtClean="0"/>
              <a:t>Dhruv Batra </a:t>
            </a:r>
          </a:p>
          <a:p>
            <a:r>
              <a:rPr lang="en-US" dirty="0" smtClean="0"/>
              <a:t>Assistant Professor</a:t>
            </a:r>
          </a:p>
          <a:p>
            <a:r>
              <a:rPr lang="en-US" dirty="0" smtClean="0"/>
              <a:t>Lead: Machine Learning &amp; Perception Group</a:t>
            </a:r>
            <a:endParaRPr lang="en-US" dirty="0"/>
          </a:p>
        </p:txBody>
      </p:sp>
      <p:pic>
        <p:nvPicPr>
          <p:cNvPr id="5" name="Picture 4"/>
          <p:cNvPicPr>
            <a:picLocks noChangeAspect="1"/>
          </p:cNvPicPr>
          <p:nvPr/>
        </p:nvPicPr>
        <p:blipFill rotWithShape="1">
          <a:blip r:embed="rId3"/>
          <a:srcRect b="25913"/>
          <a:stretch/>
        </p:blipFill>
        <p:spPr>
          <a:xfrm>
            <a:off x="3352800" y="5638800"/>
            <a:ext cx="2505682" cy="621003"/>
          </a:xfrm>
          <a:prstGeom prst="rect">
            <a:avLst/>
          </a:prstGeom>
        </p:spPr>
      </p:pic>
      <p:pic>
        <p:nvPicPr>
          <p:cNvPr id="7" name="Picture 6"/>
          <p:cNvPicPr>
            <a:picLocks noChangeAspect="1"/>
          </p:cNvPicPr>
          <p:nvPr/>
        </p:nvPicPr>
        <p:blipFill rotWithShape="1">
          <a:blip r:embed="rId3"/>
          <a:srcRect t="65376" r="65559" b="4859"/>
          <a:stretch/>
        </p:blipFill>
        <p:spPr>
          <a:xfrm>
            <a:off x="4368502" y="6128633"/>
            <a:ext cx="1337580" cy="131169"/>
          </a:xfrm>
          <a:prstGeom prst="rect">
            <a:avLst/>
          </a:prstGeom>
        </p:spPr>
      </p:pic>
    </p:spTree>
    <p:extLst>
      <p:ext uri="{BB962C8B-B14F-4D97-AF65-F5344CB8AC3E}">
        <p14:creationId xmlns:p14="http://schemas.microsoft.com/office/powerpoint/2010/main" val="182522863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Transparent Intelligent Systems</a:t>
            </a:r>
            <a:endParaRPr lang="en-US" dirty="0"/>
          </a:p>
        </p:txBody>
      </p:sp>
      <p:sp>
        <p:nvSpPr>
          <p:cNvPr id="3" name="Content Placeholder 2"/>
          <p:cNvSpPr>
            <a:spLocks noGrp="1"/>
          </p:cNvSpPr>
          <p:nvPr>
            <p:ph idx="1"/>
          </p:nvPr>
        </p:nvSpPr>
        <p:spPr/>
        <p:txBody>
          <a:bodyPr>
            <a:normAutofit/>
          </a:bodyPr>
          <a:lstStyle/>
          <a:p>
            <a:r>
              <a:rPr lang="en-US" dirty="0" smtClean="0"/>
              <a:t>Most Machine Learning, Vision, &amp; Speech systems are built as “black-boxes”</a:t>
            </a:r>
          </a:p>
          <a:p>
            <a:endParaRPr lang="en-US" dirty="0" smtClean="0"/>
          </a:p>
          <a:p>
            <a:r>
              <a:rPr lang="en-US" dirty="0" smtClean="0"/>
              <a:t>When they fail, they fail spectacularly disgracefully</a:t>
            </a:r>
          </a:p>
          <a:p>
            <a:pPr lvl="1"/>
            <a:r>
              <a:rPr lang="en-US" dirty="0" smtClean="0"/>
              <a:t>No warning, no explanation</a:t>
            </a:r>
          </a:p>
          <a:p>
            <a:endParaRPr lang="en-US" dirty="0" smtClean="0"/>
          </a:p>
          <a:p>
            <a:r>
              <a:rPr lang="en-US" i="1" dirty="0" smtClean="0"/>
              <a:t>Why does an intelligent system do what it does?</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a:t>
            </a:fld>
            <a:endParaRPr lang="en-US"/>
          </a:p>
        </p:txBody>
      </p:sp>
      <p:pic>
        <p:nvPicPr>
          <p:cNvPr id="6" name="Shape 80"/>
          <p:cNvPicPr preferRelativeResize="0"/>
          <p:nvPr/>
        </p:nvPicPr>
        <p:blipFill>
          <a:blip r:embed="rId2">
            <a:alphaModFix/>
          </a:blip>
          <a:stretch>
            <a:fillRect/>
          </a:stretch>
        </p:blipFill>
        <p:spPr>
          <a:xfrm>
            <a:off x="2893150" y="4389150"/>
            <a:ext cx="4117250" cy="2468850"/>
          </a:xfrm>
          <a:prstGeom prst="rect">
            <a:avLst/>
          </a:prstGeom>
          <a:noFill/>
          <a:ln>
            <a:noFill/>
          </a:ln>
        </p:spPr>
      </p:pic>
    </p:spTree>
    <p:extLst>
      <p:ext uri="{BB962C8B-B14F-4D97-AF65-F5344CB8AC3E}">
        <p14:creationId xmlns:p14="http://schemas.microsoft.com/office/powerpoint/2010/main" val="251592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Predictions in VQA</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100</a:t>
            </a:fld>
            <a:endParaRPr lang="en-US"/>
          </a:p>
        </p:txBody>
      </p:sp>
      <p:grpSp>
        <p:nvGrpSpPr>
          <p:cNvPr id="6" name="Group 5"/>
          <p:cNvGrpSpPr/>
          <p:nvPr/>
        </p:nvGrpSpPr>
        <p:grpSpPr>
          <a:xfrm>
            <a:off x="164052" y="1219200"/>
            <a:ext cx="8997776" cy="4953000"/>
            <a:chOff x="164052" y="1219200"/>
            <a:chExt cx="8997776" cy="4953000"/>
          </a:xfrm>
        </p:grpSpPr>
        <p:pic>
          <p:nvPicPr>
            <p:cNvPr id="7" name="Picture 6"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8" name="Group 7"/>
            <p:cNvGrpSpPr/>
            <p:nvPr/>
          </p:nvGrpSpPr>
          <p:grpSpPr>
            <a:xfrm>
              <a:off x="838200" y="1902023"/>
              <a:ext cx="5867400" cy="1846421"/>
              <a:chOff x="838200" y="1902023"/>
              <a:chExt cx="5867400" cy="1846421"/>
            </a:xfrm>
          </p:grpSpPr>
          <p:grpSp>
            <p:nvGrpSpPr>
              <p:cNvPr id="34" name="Group 33"/>
              <p:cNvGrpSpPr/>
              <p:nvPr/>
            </p:nvGrpSpPr>
            <p:grpSpPr>
              <a:xfrm>
                <a:off x="3310521" y="2510342"/>
                <a:ext cx="1277574" cy="436917"/>
                <a:chOff x="3310521" y="2510342"/>
                <a:chExt cx="1277574" cy="436917"/>
              </a:xfrm>
            </p:grpSpPr>
            <p:sp>
              <p:nvSpPr>
                <p:cNvPr id="101" name="Rectangle 100"/>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3" name="Straight Connector 102"/>
                <p:cNvCxnSpPr>
                  <a:stCxn id="102" idx="0"/>
                  <a:endCxn id="101"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a:stCxn id="108" idx="0"/>
                  <a:endCxn id="101"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a:stCxn id="108" idx="2"/>
                  <a:endCxn id="101"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06" name="Rectangle 105"/>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ectangle 106"/>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9" name="Straight Connector 108"/>
                <p:cNvCxnSpPr>
                  <a:stCxn id="107" idx="0"/>
                  <a:endCxn id="101"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a:stCxn id="106" idx="0"/>
                  <a:endCxn id="101"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35" name="Group 206"/>
              <p:cNvGrpSpPr/>
              <p:nvPr/>
            </p:nvGrpSpPr>
            <p:grpSpPr>
              <a:xfrm>
                <a:off x="4021151" y="2265098"/>
                <a:ext cx="749014" cy="749014"/>
                <a:chOff x="8773045" y="1214694"/>
                <a:chExt cx="1645920" cy="1645920"/>
              </a:xfrm>
            </p:grpSpPr>
            <p:sp>
              <p:nvSpPr>
                <p:cNvPr id="94" name="Rectangle 93"/>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ectangle 94"/>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ectangle 95"/>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Rectangle 96"/>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ectangle 98"/>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ectangle 99"/>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Rectangle 35"/>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211"/>
              <p:cNvGrpSpPr/>
              <p:nvPr/>
            </p:nvGrpSpPr>
            <p:grpSpPr>
              <a:xfrm>
                <a:off x="2133600" y="2119003"/>
                <a:ext cx="1040298" cy="1040298"/>
                <a:chOff x="5572662" y="2317477"/>
                <a:chExt cx="2286000" cy="2286000"/>
              </a:xfrm>
            </p:grpSpPr>
            <p:sp>
              <p:nvSpPr>
                <p:cNvPr id="90" name="Rectangle 89"/>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ectangle 92"/>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1" name="Straight Connector 40"/>
              <p:cNvCxnSpPr>
                <a:stCxn id="83" idx="0"/>
                <a:endCxn id="56"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89" idx="2"/>
                <a:endCxn id="60"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3" name="Rectangle 42"/>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43" idx="0"/>
                <a:endCxn id="46"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3" idx="2"/>
                <a:endCxn id="46"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46" name="Rectangle 45"/>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9" name="Straight Connector 48"/>
              <p:cNvCxnSpPr>
                <a:stCxn id="47" idx="0"/>
                <a:endCxn id="48"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7" idx="2"/>
                <a:endCxn id="48"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51" name="Group 226"/>
              <p:cNvGrpSpPr/>
              <p:nvPr/>
            </p:nvGrpSpPr>
            <p:grpSpPr>
              <a:xfrm>
                <a:off x="4760257" y="2346326"/>
                <a:ext cx="582566" cy="582567"/>
                <a:chOff x="11541722" y="1891905"/>
                <a:chExt cx="1280160" cy="1280160"/>
              </a:xfrm>
            </p:grpSpPr>
            <p:sp>
              <p:nvSpPr>
                <p:cNvPr id="83" name="Rectangle 82"/>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ectangle 83"/>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ectangle 85"/>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Rectangle 51"/>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a:stCxn id="52" idx="2"/>
                <a:endCxn id="53"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52" idx="0"/>
                <a:endCxn id="53"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56" name="Oval 55"/>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7" name="Oval 56"/>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8" name="Oval 57"/>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9" name="Oval 58"/>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0" name="Oval 59"/>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1" name="Straight Connector 60"/>
              <p:cNvCxnSpPr>
                <a:stCxn id="89" idx="2"/>
                <a:endCxn id="56"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83" idx="0"/>
                <a:endCxn id="60"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3" name="Oval 62"/>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Oval 63"/>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Oval 64"/>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6" name="Oval 65"/>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7" name="Oval 66"/>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8" name="Straight Connector 67"/>
              <p:cNvCxnSpPr>
                <a:stCxn id="60" idx="6"/>
                <a:endCxn id="67"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56" idx="6"/>
                <a:endCxn id="63"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56" idx="6"/>
                <a:endCxn id="67"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0" idx="6"/>
                <a:endCxn id="63"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2" name="Left Brace 71"/>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3" name="TextBox 72"/>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74" name="Left Brace 73"/>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5" name="TextBox 74"/>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76" name="Left Brace 75"/>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7" name="TextBox 76"/>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78" name="Left Brace 77"/>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9" name="TextBox 78"/>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80" name="Left Brace 79"/>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1" name="TextBox 80"/>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sp>
            <p:nvSpPr>
              <p:cNvPr id="82" name="TextBox 81"/>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9" name="TextBox 8"/>
            <p:cNvSpPr txBox="1"/>
            <p:nvPr/>
          </p:nvSpPr>
          <p:spPr>
            <a:xfrm>
              <a:off x="164052" y="1371600"/>
              <a:ext cx="4221378" cy="461665"/>
            </a:xfrm>
            <a:prstGeom prst="rect">
              <a:avLst/>
            </a:prstGeom>
            <a:noFill/>
          </p:spPr>
          <p:txBody>
            <a:bodyPr wrap="none" rtlCol="0">
              <a:spAutoFit/>
            </a:bodyPr>
            <a:lstStyle/>
            <a:p>
              <a:r>
                <a:rPr lang="en-US" sz="2400" dirty="0" smtClean="0">
                  <a:solidFill>
                    <a:schemeClr val="accent1"/>
                  </a:solidFill>
                </a:rPr>
                <a:t>           Embedding </a:t>
              </a:r>
              <a:r>
                <a:rPr lang="en-US" sz="2400" dirty="0">
                  <a:solidFill>
                    <a:schemeClr val="accent1"/>
                  </a:solidFill>
                </a:rPr>
                <a:t>(</a:t>
              </a:r>
              <a:r>
                <a:rPr lang="en-US" sz="2400" dirty="0" err="1">
                  <a:solidFill>
                    <a:schemeClr val="accent1"/>
                  </a:solidFill>
                </a:rPr>
                <a:t>VGGNet</a:t>
              </a:r>
              <a:r>
                <a:rPr lang="en-US" sz="2400" dirty="0" smtClean="0">
                  <a:solidFill>
                    <a:schemeClr val="accent1"/>
                  </a:solidFill>
                </a:rPr>
                <a:t>)</a:t>
              </a:r>
              <a:endParaRPr lang="en-US" sz="2400" dirty="0">
                <a:solidFill>
                  <a:schemeClr val="accent1"/>
                </a:solidFill>
              </a:endParaRPr>
            </a:p>
          </p:txBody>
        </p:sp>
        <p:sp>
          <p:nvSpPr>
            <p:cNvPr id="10" name="Rectangle 9"/>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11" name="Group 10"/>
            <p:cNvGrpSpPr/>
            <p:nvPr/>
          </p:nvGrpSpPr>
          <p:grpSpPr>
            <a:xfrm>
              <a:off x="6485833" y="1219200"/>
              <a:ext cx="2675995" cy="3048000"/>
              <a:chOff x="6485833" y="1219200"/>
              <a:chExt cx="2675995" cy="3048000"/>
            </a:xfrm>
          </p:grpSpPr>
          <p:sp>
            <p:nvSpPr>
              <p:cNvPr id="30" name="Right Arrow 29"/>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Right Arrow 30"/>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32" name="Picture 31"/>
              <p:cNvPicPr>
                <a:picLocks noChangeAspect="1"/>
              </p:cNvPicPr>
              <p:nvPr/>
            </p:nvPicPr>
            <p:blipFill>
              <a:blip r:embed="rId5"/>
              <a:stretch>
                <a:fillRect/>
              </a:stretch>
            </p:blipFill>
            <p:spPr>
              <a:xfrm>
                <a:off x="7315200" y="2667000"/>
                <a:ext cx="1818409" cy="1600200"/>
              </a:xfrm>
              <a:prstGeom prst="rect">
                <a:avLst/>
              </a:prstGeom>
            </p:spPr>
          </p:pic>
          <p:sp>
            <p:nvSpPr>
              <p:cNvPr id="33" name="TextBox 32"/>
              <p:cNvSpPr txBox="1"/>
              <p:nvPr/>
            </p:nvSpPr>
            <p:spPr>
              <a:xfrm>
                <a:off x="6781800" y="1219200"/>
                <a:ext cx="2380028" cy="1015663"/>
              </a:xfrm>
              <a:prstGeom prst="rect">
                <a:avLst/>
              </a:prstGeom>
              <a:noFill/>
            </p:spPr>
            <p:txBody>
              <a:bodyPr wrap="none" rtlCol="0">
                <a:spAutoFit/>
              </a:bodyPr>
              <a:lstStyle/>
              <a:p>
                <a:r>
                  <a:rPr lang="en-US" sz="2000" dirty="0" smtClean="0"/>
                  <a:t>Neural Network </a:t>
                </a:r>
                <a:br>
                  <a:rPr lang="en-US" sz="2000" dirty="0" smtClean="0"/>
                </a:br>
                <a:r>
                  <a:rPr lang="en-US" sz="2000" dirty="0" err="1" smtClean="0"/>
                  <a:t>Softmax</a:t>
                </a:r>
                <a:r>
                  <a:rPr lang="en-US" sz="2000" dirty="0" smtClean="0"/>
                  <a:t> </a:t>
                </a:r>
                <a:br>
                  <a:rPr lang="en-US" sz="2000" dirty="0" smtClean="0"/>
                </a:br>
                <a:r>
                  <a:rPr lang="en-US" sz="2000" dirty="0" smtClean="0"/>
                  <a:t>over top K answers</a:t>
                </a:r>
              </a:p>
            </p:txBody>
          </p:sp>
        </p:grpSp>
        <p:sp>
          <p:nvSpPr>
            <p:cNvPr id="12" name="TextBox 11"/>
            <p:cNvSpPr txBox="1"/>
            <p:nvPr/>
          </p:nvSpPr>
          <p:spPr>
            <a:xfrm>
              <a:off x="221312" y="1371600"/>
              <a:ext cx="1040068" cy="461665"/>
            </a:xfrm>
            <a:prstGeom prst="rect">
              <a:avLst/>
            </a:prstGeom>
            <a:noFill/>
          </p:spPr>
          <p:txBody>
            <a:bodyPr wrap="none" rtlCol="0">
              <a:spAutoFit/>
            </a:bodyPr>
            <a:lstStyle/>
            <a:p>
              <a:r>
                <a:rPr lang="en-US" sz="2400" dirty="0" smtClean="0">
                  <a:solidFill>
                    <a:schemeClr val="accent1"/>
                  </a:solidFill>
                </a:rPr>
                <a:t>Image</a:t>
              </a:r>
              <a:endParaRPr lang="en-US" sz="2400" dirty="0">
                <a:solidFill>
                  <a:schemeClr val="accent1"/>
                </a:solidFill>
              </a:endParaRPr>
            </a:p>
          </p:txBody>
        </p:sp>
        <p:sp>
          <p:nvSpPr>
            <p:cNvPr id="13" name="TextBox 12"/>
            <p:cNvSpPr txBox="1"/>
            <p:nvPr/>
          </p:nvSpPr>
          <p:spPr>
            <a:xfrm>
              <a:off x="838200" y="4648200"/>
              <a:ext cx="5537171" cy="369332"/>
            </a:xfrm>
            <a:prstGeom prst="rect">
              <a:avLst/>
            </a:prstGeom>
            <a:noFill/>
          </p:spPr>
          <p:txBody>
            <a:bodyPr wrap="none" rtlCol="0">
              <a:spAutoFit/>
            </a:bodyPr>
            <a:lstStyle/>
            <a:p>
              <a:r>
                <a:rPr lang="en-US" sz="1800" i="1" dirty="0" smtClean="0"/>
                <a:t>“How   many   horses    are      in       this     image?”</a:t>
              </a:r>
              <a:endParaRPr lang="en-US" sz="1800" i="1" dirty="0"/>
            </a:p>
          </p:txBody>
        </p:sp>
        <p:sp>
          <p:nvSpPr>
            <p:cNvPr id="14" name="Rectangle 13"/>
            <p:cNvSpPr/>
            <p:nvPr/>
          </p:nvSpPr>
          <p:spPr bwMode="auto">
            <a:xfrm>
              <a:off x="99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5" name="Rectangle 14"/>
            <p:cNvSpPr/>
            <p:nvPr/>
          </p:nvSpPr>
          <p:spPr bwMode="auto">
            <a:xfrm>
              <a:off x="175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6" name="Rectangle 15"/>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 name="Rectangle 16"/>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Rectangle 17"/>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9" name="Rectangle 18"/>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0" name="Rectangle 19"/>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21" name="Straight Arrow Connector 20"/>
            <p:cNvCxnSpPr>
              <a:stCxn id="14" idx="3"/>
              <a:endCxn id="15" idx="1"/>
            </p:cNvCxnSpPr>
            <p:nvPr/>
          </p:nvCxnSpPr>
          <p:spPr bwMode="auto">
            <a:xfrm>
              <a:off x="137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a:stCxn id="15" idx="3"/>
              <a:endCxn id="16" idx="1"/>
            </p:cNvCxnSpPr>
            <p:nvPr/>
          </p:nvCxnSpPr>
          <p:spPr bwMode="auto">
            <a:xfrm>
              <a:off x="2133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a:stCxn id="16" idx="3"/>
              <a:endCxn id="17"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4" name="Straight Arrow Connector 23"/>
            <p:cNvCxnSpPr>
              <a:stCxn id="17" idx="3"/>
              <a:endCxn id="18"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5" name="Straight Arrow Connector 24"/>
            <p:cNvCxnSpPr>
              <a:stCxn id="18" idx="3"/>
              <a:endCxn id="20"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26" name="Straight Arrow Connector 25"/>
            <p:cNvCxnSpPr>
              <a:stCxn id="20" idx="3"/>
              <a:endCxn id="19"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
          <p:nvSpPr>
            <p:cNvPr id="27" name="TextBox 26"/>
            <p:cNvSpPr txBox="1"/>
            <p:nvPr/>
          </p:nvSpPr>
          <p:spPr>
            <a:xfrm>
              <a:off x="228600" y="4186535"/>
              <a:ext cx="4135718" cy="461665"/>
            </a:xfrm>
            <a:prstGeom prst="rect">
              <a:avLst/>
            </a:prstGeom>
            <a:noFill/>
          </p:spPr>
          <p:txBody>
            <a:bodyPr wrap="none" rtlCol="0">
              <a:spAutoFit/>
            </a:bodyPr>
            <a:lstStyle/>
            <a:p>
              <a:r>
                <a:rPr lang="en-US" sz="2400" dirty="0" smtClean="0">
                  <a:solidFill>
                    <a:schemeClr val="accent2"/>
                  </a:solidFill>
                </a:rPr>
                <a:t>               Embedding (LSTM)</a:t>
              </a:r>
              <a:endParaRPr lang="en-US" sz="2400" dirty="0">
                <a:solidFill>
                  <a:schemeClr val="accent2"/>
                </a:solidFill>
              </a:endParaRPr>
            </a:p>
          </p:txBody>
        </p:sp>
        <p:sp>
          <p:nvSpPr>
            <p:cNvPr id="28" name="TextBox 27"/>
            <p:cNvSpPr txBox="1"/>
            <p:nvPr/>
          </p:nvSpPr>
          <p:spPr>
            <a:xfrm>
              <a:off x="217260" y="4182070"/>
              <a:ext cx="1416524" cy="461665"/>
            </a:xfrm>
            <a:prstGeom prst="rect">
              <a:avLst/>
            </a:prstGeom>
            <a:noFill/>
          </p:spPr>
          <p:txBody>
            <a:bodyPr wrap="none" rtlCol="0">
              <a:spAutoFit/>
            </a:bodyPr>
            <a:lstStyle/>
            <a:p>
              <a:r>
                <a:rPr lang="en-US" sz="2400" dirty="0" smtClean="0">
                  <a:solidFill>
                    <a:schemeClr val="accent2"/>
                  </a:solidFill>
                </a:rPr>
                <a:t>Question</a:t>
              </a:r>
              <a:endParaRPr lang="en-US" sz="2400" dirty="0">
                <a:solidFill>
                  <a:schemeClr val="accent2"/>
                </a:solidFill>
              </a:endParaRPr>
            </a:p>
          </p:txBody>
        </p:sp>
        <p:cxnSp>
          <p:nvCxnSpPr>
            <p:cNvPr id="29" name="Curved Connector 28"/>
            <p:cNvCxnSpPr>
              <a:stCxn id="19" idx="3"/>
              <a:endCxn id="31" idx="1"/>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pic>
        <p:nvPicPr>
          <p:cNvPr id="116" name="Picture 1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3582" y="3200400"/>
            <a:ext cx="2951018" cy="685800"/>
          </a:xfrm>
          <a:prstGeom prst="rect">
            <a:avLst/>
          </a:prstGeom>
        </p:spPr>
      </p:pic>
    </p:spTree>
    <p:extLst>
      <p:ext uri="{BB962C8B-B14F-4D97-AF65-F5344CB8AC3E}">
        <p14:creationId xmlns:p14="http://schemas.microsoft.com/office/powerpoint/2010/main" val="554540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6"/>
                                        </p:tgtEl>
                                      </p:cBhvr>
                                      <p:by x="25000" y="25000"/>
                                    </p:animScale>
                                  </p:childTnLst>
                                  <p:subTnLst>
                                    <p:set>
                                      <p:cBhvr override="childStyle">
                                        <p:cTn dur="1" fill="hold" display="0" masterRel="sameClick" afterEffect="1">
                                          <p:stCondLst>
                                            <p:cond evt="end" delay="0">
                                              <p:tn val="5"/>
                                            </p:cond>
                                          </p:stCondLst>
                                        </p:cTn>
                                        <p:tgtEl>
                                          <p:spTgt spid="6"/>
                                        </p:tgtEl>
                                        <p:attrNameLst>
                                          <p:attrName>style.visibility</p:attrName>
                                        </p:attrNameLst>
                                      </p:cBhvr>
                                      <p:to>
                                        <p:strVal val="hidden"/>
                                      </p:to>
                                    </p:set>
                                  </p:sub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 Predictions in VQA</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101</a:t>
            </a:fld>
            <a:endParaRPr lang="en-US"/>
          </a:p>
        </p:txBody>
      </p:sp>
      <p:pic>
        <p:nvPicPr>
          <p:cNvPr id="115" name="Picture 1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582" y="3200400"/>
            <a:ext cx="2951018" cy="685800"/>
          </a:xfrm>
          <a:prstGeom prst="rect">
            <a:avLst/>
          </a:prstGeom>
        </p:spPr>
      </p:pic>
      <p:pic>
        <p:nvPicPr>
          <p:cNvPr id="114" name="Picture 1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617" y="3301576"/>
            <a:ext cx="565150" cy="1281007"/>
          </a:xfrm>
          <a:prstGeom prst="rect">
            <a:avLst/>
          </a:prstGeom>
        </p:spPr>
      </p:pic>
    </p:spTree>
    <p:extLst>
      <p:ext uri="{BB962C8B-B14F-4D97-AF65-F5344CB8AC3E}">
        <p14:creationId xmlns:p14="http://schemas.microsoft.com/office/powerpoint/2010/main" val="2481219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Predictions in VQA</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102</a:t>
            </a:fld>
            <a:endParaRPr lang="en-US"/>
          </a:p>
        </p:txBody>
      </p:sp>
      <p:pic>
        <p:nvPicPr>
          <p:cNvPr id="115" name="Picture 11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3582" y="3200400"/>
            <a:ext cx="2951018" cy="685800"/>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301274"/>
            <a:ext cx="673100" cy="1423126"/>
          </a:xfrm>
          <a:prstGeom prst="rect">
            <a:avLst/>
          </a:prstGeom>
        </p:spPr>
      </p:pic>
    </p:spTree>
    <p:extLst>
      <p:ext uri="{BB962C8B-B14F-4D97-AF65-F5344CB8AC3E}">
        <p14:creationId xmlns:p14="http://schemas.microsoft.com/office/powerpoint/2010/main" val="3713559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Shape 37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103</a:t>
            </a:fld>
            <a:endParaRPr/>
          </a:p>
        </p:txBody>
      </p:sp>
      <p:pic>
        <p:nvPicPr>
          <p:cNvPr id="375" name="cat_dog.png"/>
          <p:cNvPicPr>
            <a:picLocks noChangeAspect="1"/>
          </p:cNvPicPr>
          <p:nvPr/>
        </p:nvPicPr>
        <p:blipFill>
          <a:blip r:embed="rId2">
            <a:extLst/>
          </a:blip>
          <a:stretch>
            <a:fillRect/>
          </a:stretch>
        </p:blipFill>
        <p:spPr>
          <a:xfrm>
            <a:off x="1373144" y="1486127"/>
            <a:ext cx="3082073" cy="3082074"/>
          </a:xfrm>
          <a:prstGeom prst="rect">
            <a:avLst/>
          </a:prstGeom>
          <a:ln w="12700">
            <a:miter lim="400000"/>
          </a:ln>
        </p:spPr>
      </p:pic>
      <p:pic>
        <p:nvPicPr>
          <p:cNvPr id="376" name="dog.png"/>
          <p:cNvPicPr>
            <a:picLocks noChangeAspect="1"/>
          </p:cNvPicPr>
          <p:nvPr/>
        </p:nvPicPr>
        <p:blipFill>
          <a:blip r:embed="rId3">
            <a:extLst/>
          </a:blip>
          <a:stretch>
            <a:fillRect/>
          </a:stretch>
        </p:blipFill>
        <p:spPr>
          <a:xfrm>
            <a:off x="5103969" y="1486127"/>
            <a:ext cx="3082073" cy="3082074"/>
          </a:xfrm>
          <a:prstGeom prst="rect">
            <a:avLst/>
          </a:prstGeom>
          <a:ln w="12700">
            <a:miter lim="400000"/>
          </a:ln>
        </p:spPr>
      </p:pic>
      <p:sp>
        <p:nvSpPr>
          <p:cNvPr id="377" name="Shape 377"/>
          <p:cNvSpPr/>
          <p:nvPr/>
        </p:nvSpPr>
        <p:spPr>
          <a:xfrm>
            <a:off x="3141480" y="4923234"/>
            <a:ext cx="2741135"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dirty="0"/>
              <a:t>What animal? </a:t>
            </a:r>
            <a:r>
              <a:rPr sz="2500" dirty="0">
                <a:latin typeface="Roboto Bold"/>
                <a:ea typeface="Roboto Bold"/>
                <a:cs typeface="Roboto Bold"/>
                <a:sym typeface="Roboto Bold"/>
              </a:rPr>
              <a:t>Dog</a:t>
            </a:r>
          </a:p>
        </p:txBody>
      </p:sp>
      <p:sp>
        <p:nvSpPr>
          <p:cNvPr id="8" name="Title 1"/>
          <p:cNvSpPr>
            <a:spLocks noGrp="1"/>
          </p:cNvSpPr>
          <p:nvPr>
            <p:ph type="title"/>
          </p:nvPr>
        </p:nvSpPr>
        <p:spPr>
          <a:xfrm>
            <a:off x="685800" y="228600"/>
            <a:ext cx="7772400" cy="685800"/>
          </a:xfrm>
        </p:spPr>
        <p:txBody>
          <a:bodyPr/>
          <a:lstStyle/>
          <a:p>
            <a:r>
              <a:rPr lang="en-US" dirty="0"/>
              <a:t>Grad-CAM for </a:t>
            </a:r>
            <a:r>
              <a:rPr lang="en-US" dirty="0" smtClean="0"/>
              <a:t>VQA</a:t>
            </a:r>
            <a:endParaRPr lang="en-US" dirty="0"/>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39125806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104</a:t>
            </a:fld>
            <a:endParaRPr/>
          </a:p>
        </p:txBody>
      </p:sp>
      <p:pic>
        <p:nvPicPr>
          <p:cNvPr id="380" name="cat_dog.png"/>
          <p:cNvPicPr>
            <a:picLocks noChangeAspect="1"/>
          </p:cNvPicPr>
          <p:nvPr/>
        </p:nvPicPr>
        <p:blipFill>
          <a:blip r:embed="rId2">
            <a:extLst/>
          </a:blip>
          <a:stretch>
            <a:fillRect/>
          </a:stretch>
        </p:blipFill>
        <p:spPr>
          <a:xfrm>
            <a:off x="1373144" y="1486127"/>
            <a:ext cx="3082073" cy="3082074"/>
          </a:xfrm>
          <a:prstGeom prst="rect">
            <a:avLst/>
          </a:prstGeom>
          <a:ln w="12700">
            <a:miter lim="400000"/>
          </a:ln>
        </p:spPr>
      </p:pic>
      <p:sp>
        <p:nvSpPr>
          <p:cNvPr id="381" name="Shape 381"/>
          <p:cNvSpPr/>
          <p:nvPr/>
        </p:nvSpPr>
        <p:spPr>
          <a:xfrm>
            <a:off x="3183076" y="4923234"/>
            <a:ext cx="2650966"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a:t>What animal? </a:t>
            </a:r>
            <a:r>
              <a:rPr sz="2500">
                <a:latin typeface="Roboto Bold"/>
                <a:ea typeface="Roboto Bold"/>
                <a:cs typeface="Roboto Bold"/>
                <a:sym typeface="Roboto Bold"/>
              </a:rPr>
              <a:t>Cat</a:t>
            </a:r>
          </a:p>
        </p:txBody>
      </p:sp>
      <p:pic>
        <p:nvPicPr>
          <p:cNvPr id="382" name="cat.png"/>
          <p:cNvPicPr>
            <a:picLocks noChangeAspect="1"/>
          </p:cNvPicPr>
          <p:nvPr/>
        </p:nvPicPr>
        <p:blipFill>
          <a:blip r:embed="rId3">
            <a:extLst/>
          </a:blip>
          <a:stretch>
            <a:fillRect/>
          </a:stretch>
        </p:blipFill>
        <p:spPr>
          <a:xfrm>
            <a:off x="5108000" y="1486127"/>
            <a:ext cx="3082074" cy="3082074"/>
          </a:xfrm>
          <a:prstGeom prst="rect">
            <a:avLst/>
          </a:prstGeom>
          <a:ln w="12700">
            <a:miter lim="400000"/>
          </a:ln>
        </p:spPr>
      </p:pic>
      <p:sp>
        <p:nvSpPr>
          <p:cNvPr id="8" name="Title 1"/>
          <p:cNvSpPr>
            <a:spLocks noGrp="1"/>
          </p:cNvSpPr>
          <p:nvPr>
            <p:ph type="title"/>
          </p:nvPr>
        </p:nvSpPr>
        <p:spPr>
          <a:xfrm>
            <a:off x="685800" y="228600"/>
            <a:ext cx="7772400" cy="685800"/>
          </a:xfrm>
        </p:spPr>
        <p:txBody>
          <a:bodyPr/>
          <a:lstStyle/>
          <a:p>
            <a:r>
              <a:rPr lang="en-US" dirty="0"/>
              <a:t>Grad-CAM for VQA</a:t>
            </a:r>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87547369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105</a:t>
            </a:fld>
            <a:endParaRPr/>
          </a:p>
        </p:txBody>
      </p:sp>
      <p:sp>
        <p:nvSpPr>
          <p:cNvPr id="386" name="Shape 386"/>
          <p:cNvSpPr/>
          <p:nvPr/>
        </p:nvSpPr>
        <p:spPr>
          <a:xfrm>
            <a:off x="2053775" y="4923234"/>
            <a:ext cx="4857355"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dirty="0"/>
              <a:t>What color is the hydrant? </a:t>
            </a:r>
            <a:r>
              <a:rPr sz="2500" dirty="0">
                <a:latin typeface="Roboto Bold"/>
                <a:ea typeface="Roboto Bold"/>
                <a:cs typeface="Roboto Bold"/>
                <a:sym typeface="Roboto Bold"/>
              </a:rPr>
              <a:t>Yellow</a:t>
            </a:r>
          </a:p>
        </p:txBody>
      </p:sp>
      <p:pic>
        <p:nvPicPr>
          <p:cNvPr id="388" name="hydrant.png"/>
          <p:cNvPicPr>
            <a:picLocks noChangeAspect="1"/>
          </p:cNvPicPr>
          <p:nvPr/>
        </p:nvPicPr>
        <p:blipFill>
          <a:blip r:embed="rId2">
            <a:extLst/>
          </a:blip>
          <a:stretch>
            <a:fillRect/>
          </a:stretch>
        </p:blipFill>
        <p:spPr>
          <a:xfrm>
            <a:off x="1373143" y="1486127"/>
            <a:ext cx="3082074" cy="3082074"/>
          </a:xfrm>
          <a:prstGeom prst="rect">
            <a:avLst/>
          </a:prstGeom>
          <a:ln w="12700">
            <a:miter lim="400000"/>
          </a:ln>
        </p:spPr>
      </p:pic>
      <p:pic>
        <p:nvPicPr>
          <p:cNvPr id="389" name="yellow.png"/>
          <p:cNvPicPr>
            <a:picLocks noChangeAspect="1"/>
          </p:cNvPicPr>
          <p:nvPr/>
        </p:nvPicPr>
        <p:blipFill>
          <a:blip r:embed="rId3">
            <a:extLst/>
          </a:blip>
          <a:stretch>
            <a:fillRect/>
          </a:stretch>
        </p:blipFill>
        <p:spPr>
          <a:xfrm>
            <a:off x="5108000" y="1486127"/>
            <a:ext cx="3082074" cy="3082074"/>
          </a:xfrm>
          <a:prstGeom prst="rect">
            <a:avLst/>
          </a:prstGeom>
          <a:ln w="12700">
            <a:miter lim="400000"/>
          </a:ln>
        </p:spPr>
      </p:pic>
      <p:sp>
        <p:nvSpPr>
          <p:cNvPr id="8" name="Title 1"/>
          <p:cNvSpPr>
            <a:spLocks noGrp="1"/>
          </p:cNvSpPr>
          <p:nvPr>
            <p:ph type="title"/>
          </p:nvPr>
        </p:nvSpPr>
        <p:spPr>
          <a:xfrm>
            <a:off x="685800" y="228600"/>
            <a:ext cx="7772400" cy="685800"/>
          </a:xfrm>
        </p:spPr>
        <p:txBody>
          <a:bodyPr/>
          <a:lstStyle/>
          <a:p>
            <a:r>
              <a:rPr lang="en-US" dirty="0"/>
              <a:t>Grad-CAM for VQA</a:t>
            </a:r>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423986106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106</a:t>
            </a:fld>
            <a:endParaRPr/>
          </a:p>
        </p:txBody>
      </p:sp>
      <p:sp>
        <p:nvSpPr>
          <p:cNvPr id="393" name="Shape 393"/>
          <p:cNvSpPr/>
          <p:nvPr/>
        </p:nvSpPr>
        <p:spPr>
          <a:xfrm>
            <a:off x="2045641" y="4923234"/>
            <a:ext cx="4833054"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p>
            <a:pPr>
              <a:spcBef>
                <a:spcPts val="1406"/>
              </a:spcBef>
              <a:defRPr>
                <a:latin typeface="Roboto Regular"/>
                <a:ea typeface="Roboto Regular"/>
                <a:cs typeface="Roboto Regular"/>
                <a:sym typeface="Roboto Regular"/>
              </a:defRPr>
            </a:pPr>
            <a:r>
              <a:rPr sz="2500" dirty="0"/>
              <a:t>What color is the hydrant? </a:t>
            </a:r>
            <a:r>
              <a:rPr sz="2500" dirty="0">
                <a:latin typeface="Roboto Bold"/>
                <a:ea typeface="Roboto Bold"/>
                <a:cs typeface="Roboto Bold"/>
                <a:sym typeface="Roboto Bold"/>
              </a:rPr>
              <a:t>Green</a:t>
            </a:r>
          </a:p>
        </p:txBody>
      </p:sp>
      <p:pic>
        <p:nvPicPr>
          <p:cNvPr id="395" name="hydrant.png"/>
          <p:cNvPicPr>
            <a:picLocks noChangeAspect="1"/>
          </p:cNvPicPr>
          <p:nvPr/>
        </p:nvPicPr>
        <p:blipFill>
          <a:blip r:embed="rId2">
            <a:extLst/>
          </a:blip>
          <a:stretch>
            <a:fillRect/>
          </a:stretch>
        </p:blipFill>
        <p:spPr>
          <a:xfrm>
            <a:off x="1373143" y="1486127"/>
            <a:ext cx="3082074" cy="3082074"/>
          </a:xfrm>
          <a:prstGeom prst="rect">
            <a:avLst/>
          </a:prstGeom>
          <a:ln w="12700">
            <a:miter lim="400000"/>
          </a:ln>
        </p:spPr>
      </p:pic>
      <p:pic>
        <p:nvPicPr>
          <p:cNvPr id="397" name="green.png"/>
          <p:cNvPicPr>
            <a:picLocks noChangeAspect="1"/>
          </p:cNvPicPr>
          <p:nvPr/>
        </p:nvPicPr>
        <p:blipFill>
          <a:blip r:embed="rId3">
            <a:extLst/>
          </a:blip>
          <a:stretch>
            <a:fillRect/>
          </a:stretch>
        </p:blipFill>
        <p:spPr>
          <a:xfrm>
            <a:off x="5108000" y="1486127"/>
            <a:ext cx="3082074" cy="3082074"/>
          </a:xfrm>
          <a:prstGeom prst="rect">
            <a:avLst/>
          </a:prstGeom>
          <a:ln w="12700">
            <a:miter lim="400000"/>
          </a:ln>
        </p:spPr>
      </p:pic>
      <p:sp>
        <p:nvSpPr>
          <p:cNvPr id="8" name="Title 1"/>
          <p:cNvSpPr>
            <a:spLocks noGrp="1"/>
          </p:cNvSpPr>
          <p:nvPr>
            <p:ph type="title"/>
          </p:nvPr>
        </p:nvSpPr>
        <p:spPr>
          <a:xfrm>
            <a:off x="685800" y="228600"/>
            <a:ext cx="7772400" cy="685800"/>
          </a:xfrm>
        </p:spPr>
        <p:txBody>
          <a:bodyPr/>
          <a:lstStyle/>
          <a:p>
            <a:r>
              <a:rPr lang="en-US" dirty="0"/>
              <a:t>Grad-CAM for VQA</a:t>
            </a:r>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8332135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Grad-CAM to compare VQA Models</a:t>
            </a:r>
            <a:endParaRPr lang="en-US" dirty="0"/>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107</a:t>
            </a:fld>
            <a:endParaRPr lang="en-US"/>
          </a:p>
        </p:txBody>
      </p:sp>
      <p:grpSp>
        <p:nvGrpSpPr>
          <p:cNvPr id="9" name="Group 8"/>
          <p:cNvGrpSpPr>
            <a:grpSpLocks noChangeAspect="1"/>
          </p:cNvGrpSpPr>
          <p:nvPr/>
        </p:nvGrpSpPr>
        <p:grpSpPr>
          <a:xfrm>
            <a:off x="71958" y="1402080"/>
            <a:ext cx="8995842" cy="4389120"/>
            <a:chOff x="-31750" y="929660"/>
            <a:chExt cx="11842750" cy="5778142"/>
          </a:xfrm>
        </p:grpSpPr>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1750" y="1704661"/>
              <a:ext cx="4359275" cy="4636128"/>
            </a:xfrm>
            <a:prstGeom prst="rect">
              <a:avLst/>
            </a:prstGeom>
            <a:noFill/>
            <a:ln w="9525">
              <a:noFill/>
              <a:miter lim="800000"/>
              <a:headEnd/>
              <a:tailEnd/>
            </a:ln>
          </p:spPr>
        </p:pic>
        <p:pic>
          <p:nvPicPr>
            <p:cNvPr id="7"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7525" y="929660"/>
              <a:ext cx="7483475" cy="5778142"/>
            </a:xfrm>
            <a:prstGeom prst="rect">
              <a:avLst/>
            </a:prstGeom>
          </p:spPr>
        </p:pic>
      </p:grpSp>
      <p:sp>
        <p:nvSpPr>
          <p:cNvPr id="10" name="TextBox 9"/>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94849012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108</a:t>
            </a:fld>
            <a:endParaRPr lang="en-US"/>
          </a:p>
        </p:txBody>
      </p:sp>
      <p:sp>
        <p:nvSpPr>
          <p:cNvPr id="6" name="Rounded Rectangle 5"/>
          <p:cNvSpPr/>
          <p:nvPr/>
        </p:nvSpPr>
        <p:spPr bwMode="auto">
          <a:xfrm>
            <a:off x="609600" y="12954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12954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1. </a:t>
            </a:r>
            <a:r>
              <a:rPr lang="en-US" sz="2600" dirty="0"/>
              <a:t>Occlusion </a:t>
            </a:r>
            <a:r>
              <a:rPr lang="en-US" sz="2600" dirty="0" smtClean="0"/>
              <a:t>Visualizations</a:t>
            </a:r>
            <a:endParaRPr lang="en-US" sz="2600" dirty="0"/>
          </a:p>
        </p:txBody>
      </p:sp>
      <p:sp>
        <p:nvSpPr>
          <p:cNvPr id="8" name="Rounded Rectangle 7"/>
          <p:cNvSpPr/>
          <p:nvPr/>
        </p:nvSpPr>
        <p:spPr bwMode="auto">
          <a:xfrm>
            <a:off x="609600" y="25146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Content Placeholder 2"/>
          <p:cNvSpPr txBox="1">
            <a:spLocks/>
          </p:cNvSpPr>
          <p:nvPr/>
        </p:nvSpPr>
        <p:spPr bwMode="auto">
          <a:xfrm>
            <a:off x="609600" y="25146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2</a:t>
            </a:r>
            <a:r>
              <a:rPr lang="en-US" sz="2600" dirty="0" smtClean="0"/>
              <a:t>. Gradient Visualizations  </a:t>
            </a:r>
            <a:endParaRPr lang="en-US" sz="2600" dirty="0"/>
          </a:p>
        </p:txBody>
      </p:sp>
      <p:sp>
        <p:nvSpPr>
          <p:cNvPr id="10" name="Rounded Rectangle 9"/>
          <p:cNvSpPr/>
          <p:nvPr/>
        </p:nvSpPr>
        <p:spPr bwMode="auto">
          <a:xfrm>
            <a:off x="609600" y="38100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Content Placeholder 2"/>
          <p:cNvSpPr txBox="1">
            <a:spLocks/>
          </p:cNvSpPr>
          <p:nvPr/>
        </p:nvSpPr>
        <p:spPr bwMode="auto">
          <a:xfrm>
            <a:off x="609600" y="38100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3</a:t>
            </a:r>
            <a:r>
              <a:rPr lang="en-US" sz="2600" dirty="0" smtClean="0"/>
              <a:t>. </a:t>
            </a:r>
            <a:r>
              <a:rPr lang="en-US" sz="2600" dirty="0"/>
              <a:t>Post-Hoc </a:t>
            </a:r>
            <a:r>
              <a:rPr lang="en-US" sz="2600" dirty="0" smtClean="0"/>
              <a:t>Justifications  </a:t>
            </a:r>
            <a:endParaRPr lang="en-US" sz="2600" dirty="0"/>
          </a:p>
        </p:txBody>
      </p:sp>
      <p:sp>
        <p:nvSpPr>
          <p:cNvPr id="12" name="Rounded Rectangle 11"/>
          <p:cNvSpPr/>
          <p:nvPr/>
        </p:nvSpPr>
        <p:spPr bwMode="auto">
          <a:xfrm>
            <a:off x="609600" y="50292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Content Placeholder 2"/>
          <p:cNvSpPr txBox="1">
            <a:spLocks/>
          </p:cNvSpPr>
          <p:nvPr/>
        </p:nvSpPr>
        <p:spPr bwMode="auto">
          <a:xfrm>
            <a:off x="609600" y="50292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4. Evaluation                     </a:t>
            </a:r>
            <a:endParaRPr lang="en-US" sz="2600" dirty="0"/>
          </a:p>
        </p:txBody>
      </p:sp>
      <p:sp>
        <p:nvSpPr>
          <p:cNvPr id="15" name="Rectangle 14"/>
          <p:cNvSpPr/>
          <p:nvPr/>
        </p:nvSpPr>
        <p:spPr bwMode="auto">
          <a:xfrm>
            <a:off x="533400" y="4800600"/>
            <a:ext cx="8077200" cy="1143000"/>
          </a:xfrm>
          <a:prstGeom prst="rect">
            <a:avLst/>
          </a:prstGeom>
          <a:solidFill>
            <a:srgbClr val="FFFFFF">
              <a:alpha val="7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Rectangle 13"/>
          <p:cNvSpPr/>
          <p:nvPr/>
        </p:nvSpPr>
        <p:spPr bwMode="auto">
          <a:xfrm>
            <a:off x="533400" y="1143000"/>
            <a:ext cx="8077200" cy="2362200"/>
          </a:xfrm>
          <a:prstGeom prst="rect">
            <a:avLst/>
          </a:prstGeom>
          <a:solidFill>
            <a:srgbClr val="FFFFFF">
              <a:alpha val="7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06659653"/>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Related Work</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109</a:t>
            </a:fld>
            <a:endParaRPr lang="en-US"/>
          </a:p>
        </p:txBody>
      </p:sp>
      <p:pic>
        <p:nvPicPr>
          <p:cNvPr id="7" name="Picture 6"/>
          <p:cNvPicPr>
            <a:picLocks noChangeAspect="1"/>
          </p:cNvPicPr>
          <p:nvPr/>
        </p:nvPicPr>
        <p:blipFill>
          <a:blip r:embed="rId2"/>
          <a:stretch>
            <a:fillRect/>
          </a:stretch>
        </p:blipFill>
        <p:spPr>
          <a:xfrm>
            <a:off x="349316" y="228600"/>
            <a:ext cx="8337484" cy="2438400"/>
          </a:xfrm>
          <a:prstGeom prst="rect">
            <a:avLst/>
          </a:prstGeom>
        </p:spPr>
      </p:pic>
      <p:pic>
        <p:nvPicPr>
          <p:cNvPr id="8" name="Picture 7"/>
          <p:cNvPicPr>
            <a:picLocks noChangeAspect="1"/>
          </p:cNvPicPr>
          <p:nvPr/>
        </p:nvPicPr>
        <p:blipFill rotWithShape="1">
          <a:blip r:embed="rId3"/>
          <a:srcRect r="49967"/>
          <a:stretch/>
        </p:blipFill>
        <p:spPr>
          <a:xfrm>
            <a:off x="4495800" y="4038600"/>
            <a:ext cx="3553350" cy="1947672"/>
          </a:xfrm>
          <a:prstGeom prst="rect">
            <a:avLst/>
          </a:prstGeom>
        </p:spPr>
      </p:pic>
      <p:pic>
        <p:nvPicPr>
          <p:cNvPr id="9" name="Picture 8"/>
          <p:cNvPicPr>
            <a:picLocks noChangeAspect="1"/>
          </p:cNvPicPr>
          <p:nvPr/>
        </p:nvPicPr>
        <p:blipFill>
          <a:blip r:embed="rId4"/>
          <a:stretch>
            <a:fillRect/>
          </a:stretch>
        </p:blipFill>
        <p:spPr>
          <a:xfrm>
            <a:off x="533400" y="4038600"/>
            <a:ext cx="3124200" cy="1943444"/>
          </a:xfrm>
          <a:prstGeom prst="rect">
            <a:avLst/>
          </a:prstGeom>
        </p:spPr>
      </p:pic>
    </p:spTree>
    <p:extLst>
      <p:ext uri="{BB962C8B-B14F-4D97-AF65-F5344CB8AC3E}">
        <p14:creationId xmlns:p14="http://schemas.microsoft.com/office/powerpoint/2010/main" val="5545068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pic>
        <p:nvPicPr>
          <p:cNvPr id="6" name="Picture 5" descr="Screen Shot 2016-07-01 at 12.14.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571"/>
            <a:ext cx="9144000" cy="6644429"/>
          </a:xfrm>
          <a:prstGeom prst="rect">
            <a:avLst/>
          </a:prstGeom>
        </p:spPr>
      </p:pic>
      <p:pic>
        <p:nvPicPr>
          <p:cNvPr id="7" name="Picture 6" descr="Screen Shot 2016-07-01 at 10.2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628" y="902677"/>
            <a:ext cx="3142172" cy="545123"/>
          </a:xfrm>
          <a:prstGeom prst="rect">
            <a:avLst/>
          </a:prstGeom>
        </p:spPr>
      </p:pic>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a:t>
            </a:fld>
            <a:endParaRPr lang="en-US"/>
          </a:p>
        </p:txBody>
      </p:sp>
    </p:spTree>
    <p:extLst>
      <p:ext uri="{BB962C8B-B14F-4D97-AF65-F5344CB8AC3E}">
        <p14:creationId xmlns:p14="http://schemas.microsoft.com/office/powerpoint/2010/main" val="601812108"/>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Related Work</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110</a:t>
            </a:fld>
            <a:endParaRPr lang="en-US"/>
          </a:p>
        </p:txBody>
      </p:sp>
      <p:pic>
        <p:nvPicPr>
          <p:cNvPr id="7" name="Picture 6"/>
          <p:cNvPicPr>
            <a:picLocks noChangeAspect="1"/>
          </p:cNvPicPr>
          <p:nvPr/>
        </p:nvPicPr>
        <p:blipFill>
          <a:blip r:embed="rId2"/>
          <a:stretch>
            <a:fillRect/>
          </a:stretch>
        </p:blipFill>
        <p:spPr>
          <a:xfrm>
            <a:off x="349316" y="228600"/>
            <a:ext cx="8337484" cy="2438400"/>
          </a:xfrm>
          <a:prstGeom prst="rect">
            <a:avLst/>
          </a:prstGeom>
        </p:spPr>
      </p:pic>
    </p:spTree>
    <p:extLst>
      <p:ext uri="{BB962C8B-B14F-4D97-AF65-F5344CB8AC3E}">
        <p14:creationId xmlns:p14="http://schemas.microsoft.com/office/powerpoint/2010/main" val="563019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Approximating </a:t>
            </a:r>
            <a:r>
              <a:rPr lang="en-US" dirty="0"/>
              <a:t>the black box model by an interpretable one - </a:t>
            </a:r>
            <a:r>
              <a:rPr lang="en-US" b="1" dirty="0">
                <a:solidFill>
                  <a:srgbClr val="FF0000"/>
                </a:solidFill>
              </a:rPr>
              <a:t>locally</a:t>
            </a:r>
          </a:p>
          <a:p>
            <a:pPr lvl="1"/>
            <a:r>
              <a:rPr lang="en-US" dirty="0"/>
              <a:t>Global fidelity is hard, local fidelity is feasible.</a:t>
            </a:r>
          </a:p>
          <a:p>
            <a:endParaRPr lang="en-US" dirty="0" smtClean="0"/>
          </a:p>
          <a:p>
            <a:r>
              <a:rPr lang="en-US" dirty="0" smtClean="0"/>
              <a:t>Generate </a:t>
            </a:r>
            <a:r>
              <a:rPr lang="en-US" dirty="0"/>
              <a:t>samples / predictions for local </a:t>
            </a:r>
            <a:r>
              <a:rPr lang="en-US" dirty="0" smtClean="0"/>
              <a:t>exploration.</a:t>
            </a:r>
            <a:endParaRPr lang="en-US" dirty="0"/>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111</a:t>
            </a:fld>
            <a:endParaRPr lang="en-US"/>
          </a:p>
        </p:txBody>
      </p:sp>
      <p:pic>
        <p:nvPicPr>
          <p:cNvPr id="7" name="Picture 6"/>
          <p:cNvPicPr>
            <a:picLocks noChangeAspect="1"/>
          </p:cNvPicPr>
          <p:nvPr/>
        </p:nvPicPr>
        <p:blipFill>
          <a:blip r:embed="rId2"/>
          <a:stretch>
            <a:fillRect/>
          </a:stretch>
        </p:blipFill>
        <p:spPr>
          <a:xfrm>
            <a:off x="1921392" y="3276600"/>
            <a:ext cx="5757310" cy="3581400"/>
          </a:xfrm>
          <a:prstGeom prst="rect">
            <a:avLst/>
          </a:prstGeom>
        </p:spPr>
      </p:pic>
      <p:pic>
        <p:nvPicPr>
          <p:cNvPr id="8" name="Picture 7"/>
          <p:cNvPicPr>
            <a:picLocks noChangeAspect="1"/>
          </p:cNvPicPr>
          <p:nvPr/>
        </p:nvPicPr>
        <p:blipFill rotWithShape="1">
          <a:blip r:embed="rId3"/>
          <a:srcRect b="64799"/>
          <a:stretch/>
        </p:blipFill>
        <p:spPr>
          <a:xfrm>
            <a:off x="349316" y="228600"/>
            <a:ext cx="8337484" cy="858352"/>
          </a:xfrm>
          <a:prstGeom prst="rect">
            <a:avLst/>
          </a:prstGeom>
        </p:spPr>
      </p:pic>
      <p:sp>
        <p:nvSpPr>
          <p:cNvPr id="9" name="TextBox 8"/>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2037370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Interpretability </a:t>
            </a:r>
            <a:r>
              <a:rPr lang="en-US" dirty="0" err="1" smtClean="0"/>
              <a:t>Regularizer</a:t>
            </a:r>
            <a:endParaRPr lang="en-US" dirty="0"/>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112</a:t>
            </a:fld>
            <a:endParaRPr lang="en-US"/>
          </a:p>
        </p:txBody>
      </p:sp>
      <p:pic>
        <p:nvPicPr>
          <p:cNvPr id="9" name="Shape 264"/>
          <p:cNvPicPr preferRelativeResize="0"/>
          <p:nvPr/>
        </p:nvPicPr>
        <p:blipFill>
          <a:blip r:embed="rId2">
            <a:alphaModFix/>
          </a:blip>
          <a:stretch>
            <a:fillRect/>
          </a:stretch>
        </p:blipFill>
        <p:spPr>
          <a:xfrm>
            <a:off x="750974" y="2545523"/>
            <a:ext cx="6489426" cy="790662"/>
          </a:xfrm>
          <a:prstGeom prst="rect">
            <a:avLst/>
          </a:prstGeom>
          <a:noFill/>
          <a:ln>
            <a:noFill/>
          </a:ln>
        </p:spPr>
      </p:pic>
      <p:grpSp>
        <p:nvGrpSpPr>
          <p:cNvPr id="22" name="Group 21"/>
          <p:cNvGrpSpPr/>
          <p:nvPr/>
        </p:nvGrpSpPr>
        <p:grpSpPr>
          <a:xfrm>
            <a:off x="4321119" y="2006625"/>
            <a:ext cx="2283286" cy="685335"/>
            <a:chOff x="4321119" y="2006625"/>
            <a:chExt cx="2283286" cy="685335"/>
          </a:xfrm>
        </p:grpSpPr>
        <p:sp>
          <p:nvSpPr>
            <p:cNvPr id="10" name="Shape 265"/>
            <p:cNvSpPr txBox="1"/>
            <p:nvPr/>
          </p:nvSpPr>
          <p:spPr>
            <a:xfrm>
              <a:off x="4662805" y="2006625"/>
              <a:ext cx="19416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dirty="0">
                  <a:solidFill>
                    <a:srgbClr val="FF0000"/>
                  </a:solidFill>
                  <a:latin typeface="Calibri"/>
                  <a:ea typeface="Calibri"/>
                  <a:cs typeface="Calibri"/>
                  <a:sym typeface="Calibri"/>
                </a:rPr>
                <a:t>Locality aware loss</a:t>
              </a:r>
            </a:p>
          </p:txBody>
        </p:sp>
        <p:cxnSp>
          <p:nvCxnSpPr>
            <p:cNvPr id="13" name="Shape 268"/>
            <p:cNvCxnSpPr/>
            <p:nvPr/>
          </p:nvCxnSpPr>
          <p:spPr>
            <a:xfrm flipH="1">
              <a:off x="4321119" y="2305260"/>
              <a:ext cx="680400" cy="386700"/>
            </a:xfrm>
            <a:prstGeom prst="straightConnector1">
              <a:avLst/>
            </a:prstGeom>
            <a:noFill/>
            <a:ln w="25400" cap="flat" cmpd="sng">
              <a:solidFill>
                <a:srgbClr val="C0504D"/>
              </a:solidFill>
              <a:prstDash val="solid"/>
              <a:round/>
              <a:headEnd type="none" w="med" len="med"/>
              <a:tailEnd type="stealth" w="lg" len="lg"/>
            </a:ln>
          </p:spPr>
        </p:cxnSp>
      </p:grpSp>
      <p:grpSp>
        <p:nvGrpSpPr>
          <p:cNvPr id="25" name="Group 24"/>
          <p:cNvGrpSpPr/>
          <p:nvPr/>
        </p:nvGrpSpPr>
        <p:grpSpPr>
          <a:xfrm>
            <a:off x="6300348" y="3246750"/>
            <a:ext cx="2772599" cy="617879"/>
            <a:chOff x="6300348" y="3246750"/>
            <a:chExt cx="2772599" cy="617879"/>
          </a:xfrm>
        </p:grpSpPr>
        <p:sp>
          <p:nvSpPr>
            <p:cNvPr id="11" name="Shape 266"/>
            <p:cNvSpPr txBox="1"/>
            <p:nvPr/>
          </p:nvSpPr>
          <p:spPr>
            <a:xfrm>
              <a:off x="6300348" y="3495329"/>
              <a:ext cx="2772599"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a:solidFill>
                    <a:srgbClr val="FF0000"/>
                  </a:solidFill>
                  <a:latin typeface="Calibri"/>
                  <a:ea typeface="Calibri"/>
                  <a:cs typeface="Calibri"/>
                  <a:sym typeface="Calibri"/>
                </a:rPr>
                <a:t>Interpretability ‘regularizer’ </a:t>
              </a:r>
            </a:p>
          </p:txBody>
        </p:sp>
        <p:cxnSp>
          <p:nvCxnSpPr>
            <p:cNvPr id="14" name="Shape 269"/>
            <p:cNvCxnSpPr/>
            <p:nvPr/>
          </p:nvCxnSpPr>
          <p:spPr>
            <a:xfrm rot="10800000">
              <a:off x="7075400" y="3246750"/>
              <a:ext cx="426600" cy="288600"/>
            </a:xfrm>
            <a:prstGeom prst="straightConnector1">
              <a:avLst/>
            </a:prstGeom>
            <a:noFill/>
            <a:ln w="25400" cap="flat" cmpd="sng">
              <a:solidFill>
                <a:srgbClr val="C0504D"/>
              </a:solidFill>
              <a:prstDash val="solid"/>
              <a:round/>
              <a:headEnd type="none" w="med" len="med"/>
              <a:tailEnd type="stealth" w="lg" len="lg"/>
            </a:ln>
          </p:spPr>
        </p:cxnSp>
      </p:grpSp>
      <p:grpSp>
        <p:nvGrpSpPr>
          <p:cNvPr id="23" name="Group 22"/>
          <p:cNvGrpSpPr/>
          <p:nvPr/>
        </p:nvGrpSpPr>
        <p:grpSpPr>
          <a:xfrm>
            <a:off x="3190799" y="3278075"/>
            <a:ext cx="2996700" cy="671300"/>
            <a:chOff x="3190799" y="3278075"/>
            <a:chExt cx="2996700" cy="671300"/>
          </a:xfrm>
        </p:grpSpPr>
        <p:sp>
          <p:nvSpPr>
            <p:cNvPr id="12" name="Shape 267"/>
            <p:cNvSpPr txBox="1"/>
            <p:nvPr/>
          </p:nvSpPr>
          <p:spPr>
            <a:xfrm>
              <a:off x="3190799" y="3580075"/>
              <a:ext cx="29967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dirty="0">
                  <a:solidFill>
                    <a:srgbClr val="FF0000"/>
                  </a:solidFill>
                  <a:latin typeface="Calibri"/>
                  <a:ea typeface="Calibri"/>
                  <a:cs typeface="Calibri"/>
                  <a:sym typeface="Calibri"/>
                </a:rPr>
                <a:t>Class of interpretable models</a:t>
              </a:r>
            </a:p>
          </p:txBody>
        </p:sp>
        <p:cxnSp>
          <p:nvCxnSpPr>
            <p:cNvPr id="15" name="Shape 270"/>
            <p:cNvCxnSpPr/>
            <p:nvPr/>
          </p:nvCxnSpPr>
          <p:spPr>
            <a:xfrm rot="10800000">
              <a:off x="3754550" y="3278075"/>
              <a:ext cx="71700" cy="355200"/>
            </a:xfrm>
            <a:prstGeom prst="straightConnector1">
              <a:avLst/>
            </a:prstGeom>
            <a:noFill/>
            <a:ln w="25400" cap="flat" cmpd="sng">
              <a:solidFill>
                <a:srgbClr val="C0504D"/>
              </a:solidFill>
              <a:prstDash val="solid"/>
              <a:round/>
              <a:headEnd type="none" w="med" len="med"/>
              <a:tailEnd type="stealth" w="lg" len="lg"/>
            </a:ln>
          </p:spPr>
        </p:cxnSp>
      </p:grpSp>
      <p:grpSp>
        <p:nvGrpSpPr>
          <p:cNvPr id="6" name="Group 5"/>
          <p:cNvGrpSpPr/>
          <p:nvPr/>
        </p:nvGrpSpPr>
        <p:grpSpPr>
          <a:xfrm>
            <a:off x="404749" y="2096700"/>
            <a:ext cx="1932900" cy="1044575"/>
            <a:chOff x="404749" y="2096700"/>
            <a:chExt cx="1932900" cy="1044575"/>
          </a:xfrm>
        </p:grpSpPr>
        <p:sp>
          <p:nvSpPr>
            <p:cNvPr id="16" name="Shape 271"/>
            <p:cNvSpPr txBox="1"/>
            <p:nvPr/>
          </p:nvSpPr>
          <p:spPr>
            <a:xfrm>
              <a:off x="404749" y="2096700"/>
              <a:ext cx="1932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dirty="0">
                  <a:solidFill>
                    <a:srgbClr val="FF0000"/>
                  </a:solidFill>
                  <a:latin typeface="Calibri"/>
                  <a:ea typeface="Calibri"/>
                  <a:cs typeface="Calibri"/>
                  <a:sym typeface="Calibri"/>
                </a:rPr>
                <a:t>Explanation model</a:t>
              </a:r>
            </a:p>
          </p:txBody>
        </p:sp>
        <p:sp>
          <p:nvSpPr>
            <p:cNvPr id="17" name="Shape 272"/>
            <p:cNvSpPr/>
            <p:nvPr/>
          </p:nvSpPr>
          <p:spPr>
            <a:xfrm>
              <a:off x="404749" y="2467175"/>
              <a:ext cx="468600" cy="674100"/>
            </a:xfrm>
            <a:custGeom>
              <a:avLst/>
              <a:gdLst/>
              <a:ahLst/>
              <a:cxnLst/>
              <a:rect l="0" t="0" r="0" b="0"/>
              <a:pathLst>
                <a:path w="120000" h="120000" extrusionOk="0">
                  <a:moveTo>
                    <a:pt x="32742" y="0"/>
                  </a:moveTo>
                  <a:cubicBezTo>
                    <a:pt x="11959" y="46526"/>
                    <a:pt x="-8823" y="93052"/>
                    <a:pt x="3886" y="111662"/>
                  </a:cubicBezTo>
                  <a:cubicBezTo>
                    <a:pt x="16597" y="130273"/>
                    <a:pt x="90110" y="111958"/>
                    <a:pt x="109004" y="111662"/>
                  </a:cubicBezTo>
                  <a:cubicBezTo>
                    <a:pt x="127897" y="111367"/>
                    <a:pt x="116561" y="110481"/>
                    <a:pt x="117248" y="109890"/>
                  </a:cubicBezTo>
                  <a:cubicBezTo>
                    <a:pt x="117935" y="109299"/>
                    <a:pt x="115530" y="108708"/>
                    <a:pt x="113126" y="108117"/>
                  </a:cubicBezTo>
                </a:path>
              </a:pathLst>
            </a:custGeom>
            <a:noFill/>
            <a:ln w="25400" cap="flat" cmpd="sng">
              <a:solidFill>
                <a:srgbClr val="C0504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rgbClr val="000000"/>
                </a:solidFill>
                <a:latin typeface="Calibri"/>
                <a:ea typeface="Calibri"/>
                <a:cs typeface="Calibri"/>
                <a:sym typeface="Calibri"/>
              </a:endParaRPr>
            </a:p>
          </p:txBody>
        </p:sp>
      </p:grpSp>
      <p:grpSp>
        <p:nvGrpSpPr>
          <p:cNvPr id="24" name="Group 23"/>
          <p:cNvGrpSpPr/>
          <p:nvPr/>
        </p:nvGrpSpPr>
        <p:grpSpPr>
          <a:xfrm>
            <a:off x="4751712" y="2313959"/>
            <a:ext cx="2187584" cy="458032"/>
            <a:chOff x="4751712" y="2313959"/>
            <a:chExt cx="2187584" cy="458032"/>
          </a:xfrm>
        </p:grpSpPr>
        <p:sp>
          <p:nvSpPr>
            <p:cNvPr id="18" name="Shape 273"/>
            <p:cNvSpPr txBox="1"/>
            <p:nvPr/>
          </p:nvSpPr>
          <p:spPr>
            <a:xfrm>
              <a:off x="5220296" y="2313959"/>
              <a:ext cx="1719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800" dirty="0">
                  <a:solidFill>
                    <a:srgbClr val="FF0000"/>
                  </a:solidFill>
                  <a:latin typeface="Calibri"/>
                  <a:ea typeface="Calibri"/>
                  <a:cs typeface="Calibri"/>
                  <a:sym typeface="Calibri"/>
                </a:rPr>
                <a:t>Black box model</a:t>
              </a:r>
            </a:p>
          </p:txBody>
        </p:sp>
        <p:cxnSp>
          <p:nvCxnSpPr>
            <p:cNvPr id="19" name="Shape 274"/>
            <p:cNvCxnSpPr/>
            <p:nvPr/>
          </p:nvCxnSpPr>
          <p:spPr>
            <a:xfrm flipH="1">
              <a:off x="4751712" y="2645091"/>
              <a:ext cx="468600" cy="126900"/>
            </a:xfrm>
            <a:prstGeom prst="straightConnector1">
              <a:avLst/>
            </a:prstGeom>
            <a:noFill/>
            <a:ln w="25400" cap="flat" cmpd="sng">
              <a:solidFill>
                <a:srgbClr val="C0504D"/>
              </a:solidFill>
              <a:prstDash val="solid"/>
              <a:round/>
              <a:headEnd type="none" w="med" len="med"/>
              <a:tailEnd type="stealth" w="lg" len="lg"/>
            </a:ln>
          </p:spPr>
        </p:cxnSp>
      </p:grpSp>
      <p:grpSp>
        <p:nvGrpSpPr>
          <p:cNvPr id="26" name="Group 25"/>
          <p:cNvGrpSpPr/>
          <p:nvPr/>
        </p:nvGrpSpPr>
        <p:grpSpPr>
          <a:xfrm>
            <a:off x="395325" y="4953000"/>
            <a:ext cx="6624900" cy="1491700"/>
            <a:chOff x="395325" y="4953000"/>
            <a:chExt cx="6624900" cy="1491700"/>
          </a:xfrm>
        </p:grpSpPr>
        <p:sp>
          <p:nvSpPr>
            <p:cNvPr id="20" name="Shape 275"/>
            <p:cNvSpPr txBox="1"/>
            <p:nvPr/>
          </p:nvSpPr>
          <p:spPr>
            <a:xfrm>
              <a:off x="395325" y="4953000"/>
              <a:ext cx="6624900" cy="790800"/>
            </a:xfrm>
            <a:prstGeom prst="rect">
              <a:avLst/>
            </a:prstGeom>
            <a:noFill/>
            <a:ln>
              <a:noFill/>
            </a:ln>
          </p:spPr>
          <p:txBody>
            <a:bodyPr lIns="91425" tIns="91425" rIns="91425" bIns="91425" anchor="t" anchorCtr="0">
              <a:noAutofit/>
            </a:bodyPr>
            <a:lstStyle/>
            <a:p>
              <a:pPr lvl="0" algn="l" rtl="0">
                <a:spcBef>
                  <a:spcPts val="0"/>
                </a:spcBef>
                <a:buNone/>
              </a:pPr>
              <a:r>
                <a:rPr lang="en" sz="1800" dirty="0"/>
                <a:t>Example: Very sparse linear models with locally weighted squared loss </a:t>
              </a:r>
            </a:p>
          </p:txBody>
        </p:sp>
        <p:pic>
          <p:nvPicPr>
            <p:cNvPr id="21" name="Shape 276"/>
            <p:cNvPicPr preferRelativeResize="0"/>
            <p:nvPr/>
          </p:nvPicPr>
          <p:blipFill>
            <a:blip r:embed="rId3">
              <a:alphaModFix/>
            </a:blip>
            <a:stretch>
              <a:fillRect/>
            </a:stretch>
          </p:blipFill>
          <p:spPr>
            <a:xfrm>
              <a:off x="1013915" y="5872000"/>
              <a:ext cx="4206383" cy="572700"/>
            </a:xfrm>
            <a:prstGeom prst="rect">
              <a:avLst/>
            </a:prstGeom>
            <a:noFill/>
            <a:ln>
              <a:noFill/>
            </a:ln>
          </p:spPr>
        </p:pic>
      </p:grpSp>
      <p:sp>
        <p:nvSpPr>
          <p:cNvPr id="27" name="TextBox 26"/>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4082927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113</a:t>
            </a:fld>
            <a:endParaRPr lang="en-US"/>
          </a:p>
        </p:txBody>
      </p:sp>
      <p:pic>
        <p:nvPicPr>
          <p:cNvPr id="6" name="Picture 5"/>
          <p:cNvPicPr>
            <a:picLocks noChangeAspect="1"/>
          </p:cNvPicPr>
          <p:nvPr/>
        </p:nvPicPr>
        <p:blipFill rotWithShape="1">
          <a:blip r:embed="rId2"/>
          <a:srcRect b="64799"/>
          <a:stretch/>
        </p:blipFill>
        <p:spPr>
          <a:xfrm>
            <a:off x="349316" y="228600"/>
            <a:ext cx="8337484" cy="858352"/>
          </a:xfrm>
          <a:prstGeom prst="rect">
            <a:avLst/>
          </a:prstGeom>
        </p:spPr>
      </p:pic>
      <p:pic>
        <p:nvPicPr>
          <p:cNvPr id="7" name="Shape 357"/>
          <p:cNvPicPr preferRelativeResize="0">
            <a:picLocks noChangeAspect="1"/>
          </p:cNvPicPr>
          <p:nvPr/>
        </p:nvPicPr>
        <p:blipFill>
          <a:blip r:embed="rId3">
            <a:alphaModFix/>
          </a:blip>
          <a:stretch>
            <a:fillRect/>
          </a:stretch>
        </p:blipFill>
        <p:spPr>
          <a:xfrm>
            <a:off x="36716" y="1798396"/>
            <a:ext cx="9107284" cy="3544309"/>
          </a:xfrm>
          <a:prstGeom prst="rect">
            <a:avLst/>
          </a:prstGeom>
          <a:noFill/>
          <a:ln>
            <a:noFill/>
          </a:ln>
        </p:spPr>
      </p:pic>
      <p:sp>
        <p:nvSpPr>
          <p:cNvPr id="8" name="TextBox 7"/>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88238504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lvl="0"/>
            <a:r>
              <a:rPr lang="en" dirty="0"/>
              <a:t>Setup: Trained a neural network to distinguish between eskimo dog (husky) and wolf. </a:t>
            </a:r>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114</a:t>
            </a:fld>
            <a:endParaRPr lang="en-US"/>
          </a:p>
        </p:txBody>
      </p:sp>
      <p:pic>
        <p:nvPicPr>
          <p:cNvPr id="6" name="Shape 482" descr="w4.jpg"/>
          <p:cNvPicPr preferRelativeResize="0">
            <a:picLocks noChangeAspect="1"/>
          </p:cNvPicPr>
          <p:nvPr/>
        </p:nvPicPr>
        <p:blipFill rotWithShape="1">
          <a:blip r:embed="rId2">
            <a:alphaModFix/>
          </a:blip>
          <a:srcRect/>
          <a:stretch/>
        </p:blipFill>
        <p:spPr>
          <a:xfrm>
            <a:off x="4885135" y="2362200"/>
            <a:ext cx="3200400" cy="3200400"/>
          </a:xfrm>
          <a:prstGeom prst="rect">
            <a:avLst/>
          </a:prstGeom>
          <a:noFill/>
          <a:ln>
            <a:noFill/>
          </a:ln>
        </p:spPr>
      </p:pic>
      <p:pic>
        <p:nvPicPr>
          <p:cNvPr id="7" name="Shape 483" descr="h2.jpg"/>
          <p:cNvPicPr preferRelativeResize="0">
            <a:picLocks noChangeAspect="1"/>
          </p:cNvPicPr>
          <p:nvPr/>
        </p:nvPicPr>
        <p:blipFill rotWithShape="1">
          <a:blip r:embed="rId3">
            <a:alphaModFix/>
          </a:blip>
          <a:srcRect/>
          <a:stretch/>
        </p:blipFill>
        <p:spPr>
          <a:xfrm>
            <a:off x="914400" y="2362200"/>
            <a:ext cx="3200400" cy="3200400"/>
          </a:xfrm>
          <a:prstGeom prst="rect">
            <a:avLst/>
          </a:prstGeom>
          <a:noFill/>
          <a:ln>
            <a:noFill/>
          </a:ln>
        </p:spPr>
      </p:pic>
      <p:pic>
        <p:nvPicPr>
          <p:cNvPr id="8" name="Picture 7"/>
          <p:cNvPicPr>
            <a:picLocks noChangeAspect="1"/>
          </p:cNvPicPr>
          <p:nvPr/>
        </p:nvPicPr>
        <p:blipFill rotWithShape="1">
          <a:blip r:embed="rId4"/>
          <a:srcRect b="64799"/>
          <a:stretch/>
        </p:blipFill>
        <p:spPr>
          <a:xfrm>
            <a:off x="349316" y="228600"/>
            <a:ext cx="8337484" cy="858352"/>
          </a:xfrm>
          <a:prstGeom prst="rect">
            <a:avLst/>
          </a:prstGeom>
        </p:spPr>
      </p:pic>
      <p:sp>
        <p:nvSpPr>
          <p:cNvPr id="9" name="TextBox 8"/>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1411086553"/>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Did we just learn a snow classifier?</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115</a:t>
            </a:fld>
            <a:endParaRPr lang="en-US"/>
          </a:p>
        </p:txBody>
      </p:sp>
      <p:pic>
        <p:nvPicPr>
          <p:cNvPr id="8" name="Shape 514" descr="Screen Shot 2016-02-02 at 1.22.59 PM.png"/>
          <p:cNvPicPr preferRelativeResize="0">
            <a:picLocks noChangeAspect="1"/>
          </p:cNvPicPr>
          <p:nvPr/>
        </p:nvPicPr>
        <p:blipFill rotWithShape="1">
          <a:blip r:embed="rId2">
            <a:alphaModFix/>
          </a:blip>
          <a:srcRect l="39892"/>
          <a:stretch/>
        </p:blipFill>
        <p:spPr>
          <a:xfrm>
            <a:off x="-45842" y="1932380"/>
            <a:ext cx="9285778" cy="3782620"/>
          </a:xfrm>
          <a:prstGeom prst="rect">
            <a:avLst/>
          </a:prstGeom>
          <a:noFill/>
          <a:ln>
            <a:noFill/>
          </a:ln>
        </p:spPr>
      </p:pic>
      <p:pic>
        <p:nvPicPr>
          <p:cNvPr id="9" name="Picture 8"/>
          <p:cNvPicPr>
            <a:picLocks noChangeAspect="1"/>
          </p:cNvPicPr>
          <p:nvPr/>
        </p:nvPicPr>
        <p:blipFill rotWithShape="1">
          <a:blip r:embed="rId3"/>
          <a:srcRect b="64799"/>
          <a:stretch/>
        </p:blipFill>
        <p:spPr>
          <a:xfrm>
            <a:off x="349316" y="228600"/>
            <a:ext cx="8337484" cy="858352"/>
          </a:xfrm>
          <a:prstGeom prst="rect">
            <a:avLst/>
          </a:prstGeom>
        </p:spPr>
      </p:pic>
      <p:sp>
        <p:nvSpPr>
          <p:cNvPr id="10" name="TextBox 9"/>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254454997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116</a:t>
            </a:fld>
            <a:endParaRPr lang="en-US"/>
          </a:p>
        </p:txBody>
      </p:sp>
      <p:sp>
        <p:nvSpPr>
          <p:cNvPr id="6" name="Rounded Rectangle 5"/>
          <p:cNvSpPr/>
          <p:nvPr/>
        </p:nvSpPr>
        <p:spPr bwMode="auto">
          <a:xfrm>
            <a:off x="609600" y="12954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12954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1. </a:t>
            </a:r>
            <a:r>
              <a:rPr lang="en-US" sz="2600" dirty="0"/>
              <a:t>Occlusion </a:t>
            </a:r>
            <a:r>
              <a:rPr lang="en-US" sz="2600" dirty="0" smtClean="0"/>
              <a:t>Visualizations</a:t>
            </a:r>
            <a:endParaRPr lang="en-US" sz="2600" dirty="0"/>
          </a:p>
        </p:txBody>
      </p:sp>
      <p:sp>
        <p:nvSpPr>
          <p:cNvPr id="8" name="Rounded Rectangle 7"/>
          <p:cNvSpPr/>
          <p:nvPr/>
        </p:nvSpPr>
        <p:spPr bwMode="auto">
          <a:xfrm>
            <a:off x="609600" y="25146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Content Placeholder 2"/>
          <p:cNvSpPr txBox="1">
            <a:spLocks/>
          </p:cNvSpPr>
          <p:nvPr/>
        </p:nvSpPr>
        <p:spPr bwMode="auto">
          <a:xfrm>
            <a:off x="609600" y="25146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2</a:t>
            </a:r>
            <a:r>
              <a:rPr lang="en-US" sz="2600" dirty="0" smtClean="0"/>
              <a:t>. Gradient Visualizations  </a:t>
            </a:r>
            <a:endParaRPr lang="en-US" sz="2600" dirty="0"/>
          </a:p>
        </p:txBody>
      </p:sp>
      <p:sp>
        <p:nvSpPr>
          <p:cNvPr id="10" name="Rounded Rectangle 9"/>
          <p:cNvSpPr/>
          <p:nvPr/>
        </p:nvSpPr>
        <p:spPr bwMode="auto">
          <a:xfrm>
            <a:off x="609600" y="38100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Content Placeholder 2"/>
          <p:cNvSpPr txBox="1">
            <a:spLocks/>
          </p:cNvSpPr>
          <p:nvPr/>
        </p:nvSpPr>
        <p:spPr bwMode="auto">
          <a:xfrm>
            <a:off x="609600" y="38100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3</a:t>
            </a:r>
            <a:r>
              <a:rPr lang="en-US" sz="2600" dirty="0" smtClean="0"/>
              <a:t>. </a:t>
            </a:r>
            <a:r>
              <a:rPr lang="en-US" sz="2600" dirty="0"/>
              <a:t>Post-Hoc </a:t>
            </a:r>
            <a:r>
              <a:rPr lang="en-US" sz="2600" dirty="0" smtClean="0"/>
              <a:t>Justifications  </a:t>
            </a:r>
            <a:endParaRPr lang="en-US" sz="2600" dirty="0"/>
          </a:p>
        </p:txBody>
      </p:sp>
      <p:sp>
        <p:nvSpPr>
          <p:cNvPr id="12" name="Rounded Rectangle 11"/>
          <p:cNvSpPr/>
          <p:nvPr/>
        </p:nvSpPr>
        <p:spPr bwMode="auto">
          <a:xfrm>
            <a:off x="609600" y="50292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Content Placeholder 2"/>
          <p:cNvSpPr txBox="1">
            <a:spLocks/>
          </p:cNvSpPr>
          <p:nvPr/>
        </p:nvSpPr>
        <p:spPr bwMode="auto">
          <a:xfrm>
            <a:off x="609600" y="50292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4. Evaluation                     </a:t>
            </a:r>
            <a:endParaRPr lang="en-US" sz="2600" dirty="0"/>
          </a:p>
        </p:txBody>
      </p:sp>
      <p:sp>
        <p:nvSpPr>
          <p:cNvPr id="14" name="Rectangle 13"/>
          <p:cNvSpPr/>
          <p:nvPr/>
        </p:nvSpPr>
        <p:spPr bwMode="auto">
          <a:xfrm>
            <a:off x="533400" y="1143000"/>
            <a:ext cx="8077200" cy="3581400"/>
          </a:xfrm>
          <a:prstGeom prst="rect">
            <a:avLst/>
          </a:prstGeom>
          <a:solidFill>
            <a:srgbClr val="FFFFFF">
              <a:alpha val="7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97040118"/>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we evaluate explanations?</a:t>
            </a:r>
            <a:endParaRPr lang="en-US" dirty="0"/>
          </a:p>
        </p:txBody>
      </p:sp>
      <p:sp>
        <p:nvSpPr>
          <p:cNvPr id="3" name="Content Placeholder 2"/>
          <p:cNvSpPr>
            <a:spLocks noGrp="1"/>
          </p:cNvSpPr>
          <p:nvPr>
            <p:ph idx="1"/>
          </p:nvPr>
        </p:nvSpPr>
        <p:spPr/>
        <p:txBody>
          <a:bodyPr/>
          <a:lstStyle/>
          <a:p>
            <a:r>
              <a:rPr lang="en-US" dirty="0" smtClean="0"/>
              <a:t>Faithful to model? </a:t>
            </a:r>
          </a:p>
          <a:p>
            <a:pPr lvl="1"/>
            <a:r>
              <a:rPr lang="en-US" dirty="0" smtClean="0"/>
              <a:t>Class-discriminative?</a:t>
            </a:r>
          </a:p>
          <a:p>
            <a:endParaRPr lang="en-US" dirty="0"/>
          </a:p>
          <a:p>
            <a:r>
              <a:rPr lang="en-US" dirty="0" smtClean="0"/>
              <a:t>Building Trust with a User?</a:t>
            </a:r>
          </a:p>
          <a:p>
            <a:endParaRPr lang="en-US" dirty="0"/>
          </a:p>
          <a:p>
            <a:r>
              <a:rPr lang="en-US" dirty="0" smtClean="0"/>
              <a:t>Human-like?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117</a:t>
            </a:fld>
            <a:endParaRPr lang="en-US"/>
          </a:p>
        </p:txBody>
      </p:sp>
    </p:spTree>
    <p:extLst>
      <p:ext uri="{BB962C8B-B14F-4D97-AF65-F5344CB8AC3E}">
        <p14:creationId xmlns:p14="http://schemas.microsoft.com/office/powerpoint/2010/main" val="1147476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smtClean="0"/>
              <a:t>Is Grad</a:t>
            </a:r>
            <a:r>
              <a:rPr lang="en-US" dirty="0"/>
              <a:t>-CAM </a:t>
            </a:r>
            <a:r>
              <a:rPr lang="en-US" dirty="0" smtClean="0"/>
              <a:t>more class discriminative</a:t>
            </a:r>
            <a:r>
              <a:rPr lang="en-US" dirty="0"/>
              <a:t>?</a:t>
            </a:r>
          </a:p>
        </p:txBody>
      </p:sp>
      <p:sp>
        <p:nvSpPr>
          <p:cNvPr id="3" name="Content Placeholder 2"/>
          <p:cNvSpPr>
            <a:spLocks noGrp="1"/>
          </p:cNvSpPr>
          <p:nvPr>
            <p:ph idx="1"/>
          </p:nvPr>
        </p:nvSpPr>
        <p:spPr/>
        <p:txBody>
          <a:bodyPr/>
          <a:lstStyle/>
          <a:p>
            <a:r>
              <a:rPr lang="en-US" dirty="0"/>
              <a:t>C</a:t>
            </a:r>
            <a:r>
              <a:rPr lang="en-US" dirty="0" smtClean="0"/>
              <a:t>an </a:t>
            </a:r>
            <a:r>
              <a:rPr lang="en-US" dirty="0"/>
              <a:t>people tell which class is being </a:t>
            </a:r>
            <a:r>
              <a:rPr lang="en-US" dirty="0" smtClean="0"/>
              <a:t>visualized?</a:t>
            </a:r>
            <a:endParaRPr lang="en-US" dirty="0"/>
          </a:p>
          <a:p>
            <a:pPr lvl="2"/>
            <a:r>
              <a:rPr lang="en-US" dirty="0" smtClean="0"/>
              <a:t>Images </a:t>
            </a:r>
            <a:r>
              <a:rPr lang="en-US" dirty="0"/>
              <a:t>from Pascal VOC’07 </a:t>
            </a:r>
            <a:r>
              <a:rPr lang="en-US" dirty="0" smtClean="0"/>
              <a:t>with </a:t>
            </a:r>
            <a:r>
              <a:rPr lang="en-US" dirty="0"/>
              <a:t>exactly 2 categories</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Intuition</a:t>
            </a:r>
            <a:r>
              <a:rPr lang="en-US" dirty="0"/>
              <a:t>: A </a:t>
            </a:r>
            <a:r>
              <a:rPr lang="en-US" dirty="0" smtClean="0"/>
              <a:t>good explanation produces </a:t>
            </a:r>
            <a:r>
              <a:rPr lang="en-US" dirty="0"/>
              <a:t>discriminative visualizations for the class of interest.</a:t>
            </a:r>
          </a:p>
          <a:p>
            <a:endParaRPr lang="en-US" dirty="0"/>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118</a:t>
            </a:fld>
            <a:endParaRPr lang="en-US"/>
          </a:p>
        </p:txBody>
      </p:sp>
      <p:pic>
        <p:nvPicPr>
          <p:cNvPr id="6" name="Picture 5"/>
          <p:cNvPicPr>
            <a:picLocks noChangeAspect="1"/>
          </p:cNvPicPr>
          <p:nvPr/>
        </p:nvPicPr>
        <p:blipFill>
          <a:blip r:embed="rId2"/>
          <a:stretch>
            <a:fillRect/>
          </a:stretch>
        </p:blipFill>
        <p:spPr>
          <a:xfrm>
            <a:off x="1900396" y="1958383"/>
            <a:ext cx="5465016" cy="3680417"/>
          </a:xfrm>
          <a:prstGeom prst="rect">
            <a:avLst/>
          </a:prstGeom>
        </p:spPr>
      </p:pic>
      <p:sp>
        <p:nvSpPr>
          <p:cNvPr id="7" name="TextBox 6"/>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14711139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rmAutofit fontScale="90000"/>
          </a:bodyPr>
          <a:lstStyle/>
          <a:p>
            <a:r>
              <a:rPr lang="en-US" dirty="0"/>
              <a:t>Is Grad-CAM more class discriminative?</a:t>
            </a:r>
          </a:p>
        </p:txBody>
      </p:sp>
      <p:sp>
        <p:nvSpPr>
          <p:cNvPr id="3" name="Content Placeholder 2"/>
          <p:cNvSpPr>
            <a:spLocks noGrp="1"/>
          </p:cNvSpPr>
          <p:nvPr>
            <p:ph idx="1"/>
          </p:nvPr>
        </p:nvSpPr>
        <p:spPr/>
        <p:txBody>
          <a:bodyPr/>
          <a:lstStyle/>
          <a:p>
            <a:r>
              <a:rPr lang="en-US" dirty="0"/>
              <a:t>Human </a:t>
            </a:r>
            <a:r>
              <a:rPr lang="en-US" dirty="0" smtClean="0"/>
              <a:t>accuracy for 2-class classification</a:t>
            </a:r>
            <a:endParaRPr lang="en-US" dirty="0"/>
          </a:p>
          <a:p>
            <a:endParaRPr lang="en-US" dirty="0" smtClean="0"/>
          </a:p>
          <a:p>
            <a:endParaRPr lang="en-US" dirty="0"/>
          </a:p>
          <a:p>
            <a:endParaRPr lang="en-US" dirty="0"/>
          </a:p>
          <a:p>
            <a:endParaRPr lang="en-US" dirty="0"/>
          </a:p>
          <a:p>
            <a:endParaRPr lang="en-US" dirty="0" smtClean="0"/>
          </a:p>
          <a:p>
            <a:r>
              <a:rPr lang="en-US" dirty="0" smtClean="0"/>
              <a:t>Grad</a:t>
            </a:r>
            <a:r>
              <a:rPr lang="en-US" dirty="0"/>
              <a:t>-CAM helps make </a:t>
            </a:r>
            <a:r>
              <a:rPr lang="en-US" dirty="0" smtClean="0"/>
              <a:t>both </a:t>
            </a:r>
            <a:r>
              <a:rPr lang="en-US" dirty="0"/>
              <a:t>more discriminative!</a:t>
            </a:r>
            <a:endParaRPr lang="en-US" dirty="0" smtClean="0"/>
          </a:p>
          <a:p>
            <a:pPr lvl="1"/>
            <a:r>
              <a:rPr lang="en-US" dirty="0" err="1" smtClean="0"/>
              <a:t>Deconvolution</a:t>
            </a:r>
            <a:endParaRPr lang="en-US" dirty="0"/>
          </a:p>
          <a:p>
            <a:pPr lvl="1"/>
            <a:r>
              <a:rPr lang="en-US" dirty="0" smtClean="0"/>
              <a:t>Guided </a:t>
            </a:r>
            <a:r>
              <a:rPr lang="en-US" dirty="0" err="1"/>
              <a:t>Backpropagation</a:t>
            </a:r>
            <a:r>
              <a:rPr lang="en-US" dirty="0"/>
              <a:t> </a:t>
            </a:r>
            <a:endParaRPr lang="en-US" dirty="0" smtClean="0"/>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119</a:t>
            </a:fld>
            <a:endParaRPr lang="en-US"/>
          </a:p>
        </p:txBody>
      </p:sp>
      <p:pic>
        <p:nvPicPr>
          <p:cNvPr id="6" name="Picture 5"/>
          <p:cNvPicPr>
            <a:picLocks noChangeAspect="1"/>
          </p:cNvPicPr>
          <p:nvPr/>
        </p:nvPicPr>
        <p:blipFill>
          <a:blip r:embed="rId2"/>
          <a:stretch>
            <a:fillRect/>
          </a:stretch>
        </p:blipFill>
        <p:spPr>
          <a:xfrm>
            <a:off x="-27699" y="2438400"/>
            <a:ext cx="9171699" cy="686752"/>
          </a:xfrm>
          <a:prstGeom prst="rect">
            <a:avLst/>
          </a:prstGeom>
        </p:spPr>
      </p:pic>
      <p:sp>
        <p:nvSpPr>
          <p:cNvPr id="7" name="TextBox 6"/>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338625927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Transparent Intelligent Systems</a:t>
            </a:r>
            <a:endParaRPr lang="en-US" dirty="0"/>
          </a:p>
        </p:txBody>
      </p:sp>
      <p:sp>
        <p:nvSpPr>
          <p:cNvPr id="3" name="Content Placeholder 2"/>
          <p:cNvSpPr>
            <a:spLocks noGrp="1"/>
          </p:cNvSpPr>
          <p:nvPr>
            <p:ph idx="1"/>
          </p:nvPr>
        </p:nvSpPr>
        <p:spPr/>
        <p:txBody>
          <a:bodyPr>
            <a:normAutofit/>
          </a:bodyPr>
          <a:lstStyle/>
          <a:p>
            <a:pPr algn="ctr"/>
            <a:endParaRPr lang="en-US" sz="2800" i="1" dirty="0" smtClean="0"/>
          </a:p>
          <a:p>
            <a:pPr marL="0" indent="0" algn="ctr">
              <a:buNone/>
            </a:pPr>
            <a:endParaRPr lang="en-US" sz="2800" i="1" dirty="0" smtClean="0"/>
          </a:p>
          <a:p>
            <a:pPr marL="0" indent="0" algn="ctr">
              <a:buNone/>
            </a:pPr>
            <a:endParaRPr lang="en-US" sz="2800" i="1" dirty="0" smtClean="0"/>
          </a:p>
          <a:p>
            <a:pPr marL="0" indent="0" algn="ctr">
              <a:buNone/>
            </a:pPr>
            <a:r>
              <a:rPr lang="en-US" sz="2800" i="1" dirty="0" smtClean="0"/>
              <a:t>Why does an intelligent system do what it does?</a:t>
            </a:r>
          </a:p>
          <a:p>
            <a:pPr algn="ctr"/>
            <a:endParaRPr lang="en-US" sz="2800"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a:t>
            </a:fld>
            <a:endParaRPr lang="en-US"/>
          </a:p>
        </p:txBody>
      </p:sp>
    </p:spTree>
    <p:extLst>
      <p:ext uri="{BB962C8B-B14F-4D97-AF65-F5344CB8AC3E}">
        <p14:creationId xmlns:p14="http://schemas.microsoft.com/office/powerpoint/2010/main" val="12816113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Help </a:t>
            </a:r>
            <a:r>
              <a:rPr lang="en-US" dirty="0"/>
              <a:t>establish </a:t>
            </a:r>
            <a:r>
              <a:rPr lang="en-US" dirty="0" smtClean="0"/>
              <a:t>trust </a:t>
            </a:r>
            <a:r>
              <a:rPr lang="en-US" dirty="0"/>
              <a:t>in </a:t>
            </a:r>
            <a:r>
              <a:rPr lang="en-US" dirty="0" smtClean="0"/>
              <a:t>a </a:t>
            </a:r>
            <a:r>
              <a:rPr lang="en-US" dirty="0"/>
              <a:t>user?</a:t>
            </a:r>
          </a:p>
        </p:txBody>
      </p:sp>
      <p:sp>
        <p:nvSpPr>
          <p:cNvPr id="3" name="Content Placeholder 2"/>
          <p:cNvSpPr>
            <a:spLocks noGrp="1"/>
          </p:cNvSpPr>
          <p:nvPr>
            <p:ph idx="1"/>
          </p:nvPr>
        </p:nvSpPr>
        <p:spPr/>
        <p:txBody>
          <a:bodyPr/>
          <a:lstStyle/>
          <a:p>
            <a:r>
              <a:rPr lang="en-US" dirty="0" smtClean="0"/>
              <a:t>Given explanations </a:t>
            </a:r>
            <a:r>
              <a:rPr lang="en-US" dirty="0"/>
              <a:t>from 2 </a:t>
            </a:r>
            <a:r>
              <a:rPr lang="en-US" dirty="0" smtClean="0"/>
              <a:t>models, </a:t>
            </a:r>
          </a:p>
          <a:p>
            <a:pPr lvl="1"/>
            <a:r>
              <a:rPr lang="en-US" dirty="0"/>
              <a:t> </a:t>
            </a:r>
            <a:r>
              <a:rPr lang="en-US" dirty="0" smtClean="0"/>
              <a:t>VGG16 and </a:t>
            </a:r>
            <a:r>
              <a:rPr lang="en-US" dirty="0" err="1" smtClean="0"/>
              <a:t>AlexNet</a:t>
            </a:r>
            <a:endParaRPr lang="en-US" dirty="0" smtClean="0"/>
          </a:p>
          <a:p>
            <a:pPr marL="0" indent="0">
              <a:buNone/>
            </a:pPr>
            <a:r>
              <a:rPr lang="en-US" dirty="0"/>
              <a:t> </a:t>
            </a:r>
            <a:r>
              <a:rPr lang="en-US" dirty="0" smtClean="0"/>
              <a:t>   which </a:t>
            </a:r>
            <a:r>
              <a:rPr lang="en-US" dirty="0"/>
              <a:t>one is more </a:t>
            </a:r>
            <a:r>
              <a:rPr lang="en-US" dirty="0" smtClean="0"/>
              <a:t>trustworthy?</a:t>
            </a:r>
            <a:endParaRPr lang="en-US" dirty="0"/>
          </a:p>
          <a:p>
            <a:endParaRPr lang="en-US" dirty="0" smtClean="0"/>
          </a:p>
          <a:p>
            <a:r>
              <a:rPr lang="en-US" dirty="0" smtClean="0"/>
              <a:t>Pick </a:t>
            </a:r>
            <a:r>
              <a:rPr lang="en-US" dirty="0"/>
              <a:t>images where they predicted the </a:t>
            </a:r>
            <a:r>
              <a:rPr lang="en-US" dirty="0" smtClean="0"/>
              <a:t>label as GT</a:t>
            </a:r>
            <a:endParaRPr lang="en-US" dirty="0"/>
          </a:p>
          <a:p>
            <a:r>
              <a:rPr lang="en-US" dirty="0"/>
              <a:t>Show these to AMT workers and evaluate</a:t>
            </a:r>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120</a:t>
            </a:fld>
            <a:endParaRPr lang="en-US"/>
          </a:p>
        </p:txBody>
      </p:sp>
      <p:sp>
        <p:nvSpPr>
          <p:cNvPr id="6" name="TextBox 5"/>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3995926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Help </a:t>
            </a:r>
            <a:r>
              <a:rPr lang="en-US" dirty="0"/>
              <a:t>establish </a:t>
            </a:r>
            <a:r>
              <a:rPr lang="en-US" dirty="0" smtClean="0"/>
              <a:t>trust </a:t>
            </a:r>
            <a:r>
              <a:rPr lang="en-US" dirty="0"/>
              <a:t>in </a:t>
            </a:r>
            <a:r>
              <a:rPr lang="en-US" dirty="0" smtClean="0"/>
              <a:t>a </a:t>
            </a:r>
            <a:r>
              <a:rPr lang="en-US" dirty="0"/>
              <a:t>user?</a:t>
            </a:r>
          </a:p>
        </p:txBody>
      </p:sp>
      <p:sp>
        <p:nvSpPr>
          <p:cNvPr id="3" name="Content Placeholder 2"/>
          <p:cNvSpPr>
            <a:spLocks noGrp="1"/>
          </p:cNvSpPr>
          <p:nvPr>
            <p:ph idx="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121</a:t>
            </a:fld>
            <a:endParaRPr lang="en-US"/>
          </a:p>
        </p:txBody>
      </p:sp>
      <p:pic>
        <p:nvPicPr>
          <p:cNvPr id="6" name="Picture 5"/>
          <p:cNvPicPr>
            <a:picLocks noChangeAspect="1"/>
          </p:cNvPicPr>
          <p:nvPr/>
        </p:nvPicPr>
        <p:blipFill>
          <a:blip r:embed="rId2"/>
          <a:stretch>
            <a:fillRect/>
          </a:stretch>
        </p:blipFill>
        <p:spPr>
          <a:xfrm>
            <a:off x="1749502" y="1018035"/>
            <a:ext cx="6099098" cy="5857618"/>
          </a:xfrm>
          <a:prstGeom prst="rect">
            <a:avLst/>
          </a:prstGeom>
        </p:spPr>
      </p:pic>
      <p:sp>
        <p:nvSpPr>
          <p:cNvPr id="7" name="TextBox 6"/>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1508186569"/>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Shape 137"/>
          <p:cNvSpPr>
            <a:spLocks noGrp="1"/>
          </p:cNvSpPr>
          <p:nvPr>
            <p:ph type="ctrTitle"/>
          </p:nvPr>
        </p:nvSpPr>
        <p:spPr>
          <a:xfrm>
            <a:off x="-21767" y="602561"/>
            <a:ext cx="9187533" cy="1710229"/>
          </a:xfrm>
          <a:prstGeom prst="rect">
            <a:avLst/>
          </a:prstGeom>
        </p:spPr>
        <p:txBody>
          <a:bodyPr>
            <a:noAutofit/>
          </a:bodyPr>
          <a:lstStyle/>
          <a:p>
            <a:pPr>
              <a:defRPr sz="4500">
                <a:latin typeface="Roboto Regular"/>
                <a:ea typeface="Roboto Regular"/>
                <a:cs typeface="Roboto Regular"/>
                <a:sym typeface="Roboto Regular"/>
              </a:defRPr>
            </a:pPr>
            <a:r>
              <a:rPr sz="4200" dirty="0"/>
              <a:t>Do Humans &amp; Deep Networks</a:t>
            </a:r>
          </a:p>
          <a:p>
            <a:pPr>
              <a:defRPr sz="4500">
                <a:latin typeface="Roboto Regular"/>
                <a:ea typeface="Roboto Regular"/>
                <a:cs typeface="Roboto Regular"/>
                <a:sym typeface="Roboto Regular"/>
              </a:defRPr>
            </a:pPr>
            <a:r>
              <a:rPr sz="4200" dirty="0"/>
              <a:t>Look at the Same Regions?</a:t>
            </a:r>
          </a:p>
        </p:txBody>
      </p:sp>
      <p:pic>
        <p:nvPicPr>
          <p:cNvPr id="139" name="abhishek.jpg"/>
          <p:cNvPicPr>
            <a:picLocks noChangeAspect="1"/>
          </p:cNvPicPr>
          <p:nvPr/>
        </p:nvPicPr>
        <p:blipFill>
          <a:blip r:embed="rId3">
            <a:extLst/>
          </a:blip>
          <a:srcRect l="39488" t="24509" r="39488" b="35686"/>
          <a:stretch>
            <a:fillRect/>
          </a:stretch>
        </p:blipFill>
        <p:spPr>
          <a:xfrm>
            <a:off x="192081" y="3048000"/>
            <a:ext cx="1626348" cy="2044899"/>
          </a:xfrm>
          <a:prstGeom prst="rect">
            <a:avLst/>
          </a:prstGeom>
          <a:ln w="12700">
            <a:miter lim="400000"/>
          </a:ln>
        </p:spPr>
      </p:pic>
      <p:pic>
        <p:nvPicPr>
          <p:cNvPr id="140" name="harsh.jpg"/>
          <p:cNvPicPr>
            <a:picLocks noChangeAspect="1"/>
          </p:cNvPicPr>
          <p:nvPr/>
        </p:nvPicPr>
        <p:blipFill>
          <a:blip r:embed="rId4">
            <a:extLst/>
          </a:blip>
          <a:srcRect l="25321" t="28993" r="49682" b="39620"/>
          <a:stretch>
            <a:fillRect/>
          </a:stretch>
        </p:blipFill>
        <p:spPr>
          <a:xfrm>
            <a:off x="1964532" y="3048000"/>
            <a:ext cx="1628587" cy="2044899"/>
          </a:xfrm>
          <a:prstGeom prst="rect">
            <a:avLst/>
          </a:prstGeom>
          <a:ln w="12700">
            <a:miter lim="400000"/>
          </a:ln>
        </p:spPr>
      </p:pic>
      <p:pic>
        <p:nvPicPr>
          <p:cNvPr id="141" name="larry.jpg"/>
          <p:cNvPicPr>
            <a:picLocks noChangeAspect="1"/>
          </p:cNvPicPr>
          <p:nvPr/>
        </p:nvPicPr>
        <p:blipFill>
          <a:blip r:embed="rId5">
            <a:extLst/>
          </a:blip>
          <a:stretch>
            <a:fillRect/>
          </a:stretch>
        </p:blipFill>
        <p:spPr>
          <a:xfrm>
            <a:off x="3739214" y="3049755"/>
            <a:ext cx="1533742" cy="2041389"/>
          </a:xfrm>
          <a:prstGeom prst="rect">
            <a:avLst/>
          </a:prstGeom>
          <a:ln w="12700">
            <a:miter lim="400000"/>
          </a:ln>
        </p:spPr>
      </p:pic>
      <p:pic>
        <p:nvPicPr>
          <p:cNvPr id="142" name="devi.jpg"/>
          <p:cNvPicPr>
            <a:picLocks noChangeAspect="1"/>
          </p:cNvPicPr>
          <p:nvPr/>
        </p:nvPicPr>
        <p:blipFill>
          <a:blip r:embed="rId6">
            <a:extLst/>
          </a:blip>
          <a:srcRect l="15449" r="9379" b="37640"/>
          <a:stretch>
            <a:fillRect/>
          </a:stretch>
        </p:blipFill>
        <p:spPr>
          <a:xfrm>
            <a:off x="5419086" y="3048000"/>
            <a:ext cx="1638782" cy="2044900"/>
          </a:xfrm>
          <a:prstGeom prst="rect">
            <a:avLst/>
          </a:prstGeom>
          <a:ln w="12700">
            <a:miter lim="400000"/>
          </a:ln>
        </p:spPr>
      </p:pic>
      <p:pic>
        <p:nvPicPr>
          <p:cNvPr id="143" name="image7.jpeg" descr="dhruv_batra_crop_square.jpg"/>
          <p:cNvPicPr>
            <a:picLocks noChangeAspect="1"/>
          </p:cNvPicPr>
          <p:nvPr/>
        </p:nvPicPr>
        <p:blipFill>
          <a:blip r:embed="rId7">
            <a:extLst/>
          </a:blip>
          <a:srcRect l="4743" r="9487"/>
          <a:stretch>
            <a:fillRect/>
          </a:stretch>
        </p:blipFill>
        <p:spPr>
          <a:xfrm>
            <a:off x="7204094" y="3048000"/>
            <a:ext cx="1722237" cy="2044899"/>
          </a:xfrm>
          <a:prstGeom prst="rect">
            <a:avLst/>
          </a:prstGeom>
          <a:ln w="12700">
            <a:miter lim="400000"/>
          </a:ln>
        </p:spPr>
      </p:pic>
      <p:pic>
        <p:nvPicPr>
          <p:cNvPr id="144" name="image3.png" descr="logo_vt.png"/>
          <p:cNvPicPr>
            <a:picLocks noChangeAspect="1"/>
          </p:cNvPicPr>
          <p:nvPr/>
        </p:nvPicPr>
        <p:blipFill>
          <a:blip r:embed="rId8">
            <a:extLst/>
          </a:blip>
          <a:stretch>
            <a:fillRect/>
          </a:stretch>
        </p:blipFill>
        <p:spPr>
          <a:xfrm>
            <a:off x="1045348" y="5334000"/>
            <a:ext cx="1850252" cy="311475"/>
          </a:xfrm>
          <a:prstGeom prst="rect">
            <a:avLst/>
          </a:prstGeom>
          <a:ln w="12700">
            <a:miter lim="400000"/>
          </a:ln>
        </p:spPr>
      </p:pic>
      <p:pic>
        <p:nvPicPr>
          <p:cNvPr id="145" name="facebook_2015_logo_detail.png"/>
          <p:cNvPicPr>
            <a:picLocks noChangeAspect="1"/>
          </p:cNvPicPr>
          <p:nvPr/>
        </p:nvPicPr>
        <p:blipFill>
          <a:blip r:embed="rId9">
            <a:extLst/>
          </a:blip>
          <a:stretch>
            <a:fillRect/>
          </a:stretch>
        </p:blipFill>
        <p:spPr>
          <a:xfrm>
            <a:off x="3886200" y="5257800"/>
            <a:ext cx="1293240" cy="448755"/>
          </a:xfrm>
          <a:prstGeom prst="rect">
            <a:avLst/>
          </a:prstGeom>
          <a:ln w="12700">
            <a:miter lim="400000"/>
          </a:ln>
        </p:spPr>
      </p:pic>
      <p:sp>
        <p:nvSpPr>
          <p:cNvPr id="2" name="Subtitle 1"/>
          <p:cNvSpPr>
            <a:spLocks noGrp="1"/>
          </p:cNvSpPr>
          <p:nvPr>
            <p:ph type="subTitle" idx="1"/>
          </p:nvPr>
        </p:nvSpPr>
        <p:spPr>
          <a:xfrm>
            <a:off x="152399" y="2590800"/>
            <a:ext cx="1676401" cy="457200"/>
          </a:xfrm>
        </p:spPr>
        <p:txBody>
          <a:bodyPr/>
          <a:lstStyle/>
          <a:p>
            <a:pPr marL="0" lvl="1" indent="0" algn="ctr">
              <a:buNone/>
            </a:pPr>
            <a:r>
              <a:rPr lang="en-US" dirty="0" err="1">
                <a:latin typeface="Calibri Light" panose="020F0302020204030204" pitchFamily="34" charset="0"/>
              </a:rPr>
              <a:t>Abhishek</a:t>
            </a:r>
            <a:r>
              <a:rPr lang="en-US" dirty="0">
                <a:latin typeface="Calibri Light" panose="020F0302020204030204" pitchFamily="34" charset="0"/>
              </a:rPr>
              <a:t> </a:t>
            </a:r>
            <a:r>
              <a:rPr lang="en-US" dirty="0" smtClean="0">
                <a:latin typeface="Calibri Light" panose="020F0302020204030204" pitchFamily="34" charset="0"/>
              </a:rPr>
              <a:t>Das*</a:t>
            </a:r>
            <a:endParaRPr lang="en-US" baseline="31999" dirty="0">
              <a:latin typeface="Calibri Light" panose="020F0302020204030204" pitchFamily="34" charset="0"/>
            </a:endParaRPr>
          </a:p>
        </p:txBody>
      </p:sp>
      <p:sp>
        <p:nvSpPr>
          <p:cNvPr id="13"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122</a:t>
            </a:fld>
            <a:endParaRPr lang="en-IN" dirty="0"/>
          </a:p>
        </p:txBody>
      </p:sp>
      <p:sp>
        <p:nvSpPr>
          <p:cNvPr id="14" name="Subtitle 1"/>
          <p:cNvSpPr txBox="1">
            <a:spLocks/>
          </p:cNvSpPr>
          <p:nvPr/>
        </p:nvSpPr>
        <p:spPr bwMode="auto">
          <a:xfrm>
            <a:off x="1828801" y="25908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dirty="0" smtClean="0">
                <a:latin typeface="Calibri Light" panose="020F0302020204030204" pitchFamily="34" charset="0"/>
              </a:rPr>
              <a:t>Harsh </a:t>
            </a:r>
            <a:r>
              <a:rPr lang="en-US" dirty="0" err="1" smtClean="0">
                <a:latin typeface="Calibri Light" panose="020F0302020204030204" pitchFamily="34" charset="0"/>
              </a:rPr>
              <a:t>Agrawal</a:t>
            </a:r>
            <a:r>
              <a:rPr lang="en-US" dirty="0" smtClean="0">
                <a:latin typeface="Calibri Light" panose="020F0302020204030204" pitchFamily="34" charset="0"/>
              </a:rPr>
              <a:t>*</a:t>
            </a:r>
            <a:endParaRPr lang="en-US" baseline="31999" dirty="0">
              <a:latin typeface="Calibri Light" panose="020F0302020204030204" pitchFamily="34" charset="0"/>
            </a:endParaRPr>
          </a:p>
        </p:txBody>
      </p:sp>
      <p:sp>
        <p:nvSpPr>
          <p:cNvPr id="15" name="Subtitle 1"/>
          <p:cNvSpPr txBox="1">
            <a:spLocks/>
          </p:cNvSpPr>
          <p:nvPr/>
        </p:nvSpPr>
        <p:spPr bwMode="auto">
          <a:xfrm>
            <a:off x="3581400" y="25908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dirty="0" smtClean="0">
                <a:latin typeface="Calibri Light" panose="020F0302020204030204" pitchFamily="34" charset="0"/>
              </a:rPr>
              <a:t>Larry </a:t>
            </a:r>
            <a:r>
              <a:rPr lang="en-US" dirty="0" err="1" smtClean="0">
                <a:latin typeface="Calibri Light" panose="020F0302020204030204" pitchFamily="34" charset="0"/>
              </a:rPr>
              <a:t>Zitnick</a:t>
            </a:r>
            <a:endParaRPr lang="en-US" baseline="31999" dirty="0">
              <a:latin typeface="Calibri Light" panose="020F0302020204030204" pitchFamily="34" charset="0"/>
            </a:endParaRPr>
          </a:p>
        </p:txBody>
      </p:sp>
      <p:sp>
        <p:nvSpPr>
          <p:cNvPr id="16" name="Subtitle 1"/>
          <p:cNvSpPr txBox="1">
            <a:spLocks/>
          </p:cNvSpPr>
          <p:nvPr/>
        </p:nvSpPr>
        <p:spPr bwMode="auto">
          <a:xfrm>
            <a:off x="5257800" y="25908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dirty="0" smtClean="0">
                <a:latin typeface="Calibri Light" panose="020F0302020204030204" pitchFamily="34" charset="0"/>
              </a:rPr>
              <a:t>Devi Parikh</a:t>
            </a:r>
            <a:endParaRPr lang="en-US" baseline="31999" dirty="0">
              <a:latin typeface="Calibri Light" panose="020F0302020204030204" pitchFamily="34" charset="0"/>
            </a:endParaRPr>
          </a:p>
        </p:txBody>
      </p:sp>
      <p:sp>
        <p:nvSpPr>
          <p:cNvPr id="17" name="Subtitle 1"/>
          <p:cNvSpPr txBox="1">
            <a:spLocks/>
          </p:cNvSpPr>
          <p:nvPr/>
        </p:nvSpPr>
        <p:spPr bwMode="auto">
          <a:xfrm>
            <a:off x="7162800" y="2590800"/>
            <a:ext cx="1828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lvl="1" indent="0" algn="ctr">
              <a:buFontTx/>
              <a:buNone/>
            </a:pPr>
            <a:r>
              <a:rPr lang="en-US" dirty="0" smtClean="0">
                <a:latin typeface="Calibri Light" panose="020F0302020204030204" pitchFamily="34" charset="0"/>
              </a:rPr>
              <a:t>Dhruv Batra</a:t>
            </a:r>
            <a:endParaRPr lang="en-US" baseline="31999" dirty="0">
              <a:latin typeface="Calibri Light" panose="020F0302020204030204" pitchFamily="34" charset="0"/>
            </a:endParaRPr>
          </a:p>
        </p:txBody>
      </p:sp>
      <p:pic>
        <p:nvPicPr>
          <p:cNvPr id="18" name="image3.png" descr="logo_vt.png"/>
          <p:cNvPicPr>
            <a:picLocks noChangeAspect="1"/>
          </p:cNvPicPr>
          <p:nvPr/>
        </p:nvPicPr>
        <p:blipFill>
          <a:blip r:embed="rId8">
            <a:extLst/>
          </a:blip>
          <a:stretch>
            <a:fillRect/>
          </a:stretch>
        </p:blipFill>
        <p:spPr>
          <a:xfrm>
            <a:off x="6248400" y="5334000"/>
            <a:ext cx="1850252" cy="311475"/>
          </a:xfrm>
          <a:prstGeom prst="rect">
            <a:avLst/>
          </a:prstGeom>
          <a:ln w="12700">
            <a:miter lim="400000"/>
          </a:ln>
        </p:spPr>
      </p:pic>
    </p:spTree>
    <p:extLst>
      <p:ext uri="{BB962C8B-B14F-4D97-AF65-F5344CB8AC3E}">
        <p14:creationId xmlns:p14="http://schemas.microsoft.com/office/powerpoint/2010/main" val="479448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123</a:t>
            </a:fld>
            <a:endParaRPr lang="en-US" dirty="0"/>
          </a:p>
        </p:txBody>
      </p:sp>
      <p:sp>
        <p:nvSpPr>
          <p:cNvPr id="6" name="Title 5"/>
          <p:cNvSpPr>
            <a:spLocks noGrp="1"/>
          </p:cNvSpPr>
          <p:nvPr>
            <p:ph type="title"/>
          </p:nvPr>
        </p:nvSpPr>
        <p:spPr>
          <a:xfrm>
            <a:off x="0" y="228600"/>
            <a:ext cx="9144000" cy="685800"/>
          </a:xfrm>
        </p:spPr>
        <p:txBody>
          <a:bodyPr>
            <a:normAutofit/>
          </a:bodyPr>
          <a:lstStyle/>
          <a:p>
            <a:r>
              <a:rPr lang="en-US" sz="3400" dirty="0"/>
              <a:t>Visual questions target different image regions</a:t>
            </a:r>
          </a:p>
        </p:txBody>
      </p:sp>
      <p:pic>
        <p:nvPicPr>
          <p:cNvPr id="7" name="COCO_train2014_000000152309.jpg"/>
          <p:cNvPicPr>
            <a:picLocks noChangeAspect="1"/>
          </p:cNvPicPr>
          <p:nvPr/>
        </p:nvPicPr>
        <p:blipFill>
          <a:blip r:embed="rId2">
            <a:extLst/>
          </a:blip>
          <a:stretch>
            <a:fillRect/>
          </a:stretch>
        </p:blipFill>
        <p:spPr>
          <a:xfrm>
            <a:off x="3923334" y="1731317"/>
            <a:ext cx="3981222" cy="3981223"/>
          </a:xfrm>
          <a:prstGeom prst="rect">
            <a:avLst/>
          </a:prstGeom>
          <a:ln w="12700">
            <a:miter lim="400000"/>
          </a:ln>
        </p:spPr>
      </p:pic>
      <p:sp>
        <p:nvSpPr>
          <p:cNvPr id="8" name="Shape 152"/>
          <p:cNvSpPr/>
          <p:nvPr/>
        </p:nvSpPr>
        <p:spPr>
          <a:xfrm>
            <a:off x="3925602" y="5704136"/>
            <a:ext cx="3999198" cy="31835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lgn="l">
              <a:defRPr sz="2000">
                <a:latin typeface="Roboto Regular"/>
                <a:ea typeface="Roboto Regular"/>
                <a:cs typeface="Roboto Regular"/>
                <a:sym typeface="Roboto Regular"/>
              </a:defRPr>
            </a:lvl1pPr>
          </a:lstStyle>
          <a:p>
            <a:r>
              <a:rPr sz="1600" dirty="0"/>
              <a:t>Image from MS-COCO [Lin et al., 2014]</a:t>
            </a:r>
          </a:p>
        </p:txBody>
      </p:sp>
      <p:sp>
        <p:nvSpPr>
          <p:cNvPr id="9" name="Shape 157"/>
          <p:cNvSpPr/>
          <p:nvPr/>
        </p:nvSpPr>
        <p:spPr>
          <a:xfrm>
            <a:off x="1108476" y="2422474"/>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Which game is being played?</a:t>
            </a:r>
          </a:p>
        </p:txBody>
      </p:sp>
      <p:sp>
        <p:nvSpPr>
          <p:cNvPr id="10" name="Shape 158"/>
          <p:cNvSpPr/>
          <p:nvPr/>
        </p:nvSpPr>
        <p:spPr>
          <a:xfrm>
            <a:off x="1108476" y="4286250"/>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type is the surface?</a:t>
            </a:r>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1317267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124</a:t>
            </a:fld>
            <a:endParaRPr lang="en-US" dirty="0"/>
          </a:p>
        </p:txBody>
      </p:sp>
      <p:sp>
        <p:nvSpPr>
          <p:cNvPr id="6" name="Title 5"/>
          <p:cNvSpPr>
            <a:spLocks noGrp="1"/>
          </p:cNvSpPr>
          <p:nvPr>
            <p:ph type="title"/>
          </p:nvPr>
        </p:nvSpPr>
        <p:spPr>
          <a:xfrm>
            <a:off x="0" y="228600"/>
            <a:ext cx="9144000" cy="685800"/>
          </a:xfrm>
        </p:spPr>
        <p:txBody>
          <a:bodyPr>
            <a:normAutofit/>
          </a:bodyPr>
          <a:lstStyle/>
          <a:p>
            <a:r>
              <a:rPr lang="en-US" sz="3400" dirty="0"/>
              <a:t>Visual questions target different image regions</a:t>
            </a:r>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pic>
        <p:nvPicPr>
          <p:cNvPr id="12" name="teaser (1) (3).png"/>
          <p:cNvPicPr>
            <a:picLocks noChangeAspect="1"/>
          </p:cNvPicPr>
          <p:nvPr/>
        </p:nvPicPr>
        <p:blipFill>
          <a:blip r:embed="rId2">
            <a:extLst/>
          </a:blip>
          <a:stretch>
            <a:fillRect/>
          </a:stretch>
        </p:blipFill>
        <p:spPr>
          <a:xfrm>
            <a:off x="3467176" y="1653556"/>
            <a:ext cx="4491990" cy="4215810"/>
          </a:xfrm>
          <a:prstGeom prst="rect">
            <a:avLst/>
          </a:prstGeom>
          <a:ln w="12700">
            <a:miter lim="400000"/>
          </a:ln>
        </p:spPr>
      </p:pic>
      <p:sp>
        <p:nvSpPr>
          <p:cNvPr id="13" name="Shape 157"/>
          <p:cNvSpPr/>
          <p:nvPr/>
        </p:nvSpPr>
        <p:spPr>
          <a:xfrm>
            <a:off x="1108476" y="2422474"/>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Which game is being played?</a:t>
            </a:r>
          </a:p>
        </p:txBody>
      </p:sp>
      <p:sp>
        <p:nvSpPr>
          <p:cNvPr id="14" name="Shape 158"/>
          <p:cNvSpPr/>
          <p:nvPr/>
        </p:nvSpPr>
        <p:spPr>
          <a:xfrm>
            <a:off x="1108476" y="4286250"/>
            <a:ext cx="2297221" cy="85119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type is the surface?</a:t>
            </a:r>
          </a:p>
        </p:txBody>
      </p:sp>
      <p:sp>
        <p:nvSpPr>
          <p:cNvPr id="15" name="Shape 152"/>
          <p:cNvSpPr/>
          <p:nvPr/>
        </p:nvSpPr>
        <p:spPr>
          <a:xfrm>
            <a:off x="3925602" y="5704136"/>
            <a:ext cx="3999198" cy="318353"/>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lgn="l">
              <a:defRPr sz="2000">
                <a:latin typeface="Roboto Regular"/>
                <a:ea typeface="Roboto Regular"/>
                <a:cs typeface="Roboto Regular"/>
                <a:sym typeface="Roboto Regular"/>
              </a:defRPr>
            </a:lvl1pPr>
          </a:lstStyle>
          <a:p>
            <a:r>
              <a:rPr sz="1600" dirty="0"/>
              <a:t>Image from MS-COCO [Lin et al., 2014]</a:t>
            </a:r>
          </a:p>
        </p:txBody>
      </p:sp>
    </p:spTree>
    <p:extLst>
      <p:ext uri="{BB962C8B-B14F-4D97-AF65-F5344CB8AC3E}">
        <p14:creationId xmlns:p14="http://schemas.microsoft.com/office/powerpoint/2010/main" val="2699921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46484" cy="522026"/>
          </a:xfrm>
        </p:spPr>
        <p:txBody>
          <a:bodyPr>
            <a:normAutofit fontScale="90000"/>
          </a:bodyPr>
          <a:lstStyle/>
          <a:p>
            <a:pPr algn="ctr"/>
            <a:r>
              <a:rPr lang="en-US" dirty="0" smtClean="0"/>
              <a:t>Implicit Attention</a:t>
            </a:r>
            <a:endParaRPr lang="en-IN" dirty="0"/>
          </a:p>
        </p:txBody>
      </p:sp>
      <p:sp>
        <p:nvSpPr>
          <p:cNvPr id="3" name="Slide Number Placeholder 2"/>
          <p:cNvSpPr>
            <a:spLocks noGrp="1"/>
          </p:cNvSpPr>
          <p:nvPr>
            <p:ph type="sldNum" sz="quarter" idx="12"/>
          </p:nvPr>
        </p:nvSpPr>
        <p:spPr/>
        <p:txBody>
          <a:bodyPr/>
          <a:lstStyle/>
          <a:p>
            <a:fld id="{8F405A14-F2E9-4A35-8909-B84B0A998A9A}" type="slidenum">
              <a:rPr lang="en-IN" smtClean="0"/>
              <a:t>125</a:t>
            </a:fld>
            <a:endParaRPr lang="en-IN"/>
          </a:p>
        </p:txBody>
      </p:sp>
      <p:pic>
        <p:nvPicPr>
          <p:cNvPr id="6" name="Picture 2" descr="https://computing.ece.vt.edu/~ygoyal/Webpages/interpretability/masked_image_jpgs/46425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48" y="1789293"/>
            <a:ext cx="4680433" cy="3675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18387" y="2830255"/>
            <a:ext cx="3436070" cy="1526859"/>
          </a:xfrm>
          <a:prstGeom prst="rect">
            <a:avLst/>
          </a:prstGeom>
          <a:noFill/>
        </p:spPr>
        <p:txBody>
          <a:bodyPr wrap="square" lIns="64291" tIns="32146" rIns="64291" bIns="32146" rtlCol="0">
            <a:spAutoFit/>
          </a:bodyPr>
          <a:lstStyle/>
          <a:p>
            <a:pPr algn="ctr"/>
            <a:r>
              <a:rPr lang="en-US" sz="1900" dirty="0">
                <a:solidFill>
                  <a:srgbClr val="111CEF"/>
                </a:solidFill>
              </a:rPr>
              <a:t>Question</a:t>
            </a:r>
            <a:r>
              <a:rPr lang="en-US" sz="1900" dirty="0">
                <a:solidFill>
                  <a:srgbClr val="0C14B4"/>
                </a:solidFill>
              </a:rPr>
              <a:t> </a:t>
            </a:r>
            <a:r>
              <a:rPr lang="en-US" sz="1900" dirty="0"/>
              <a:t>: </a:t>
            </a:r>
            <a:r>
              <a:rPr lang="en-US" sz="1900" i="1" dirty="0"/>
              <a:t>What kind of bird is perched on the sill?</a:t>
            </a:r>
          </a:p>
          <a:p>
            <a:pPr algn="ctr"/>
            <a:endParaRPr lang="en-US" sz="1900" dirty="0"/>
          </a:p>
          <a:p>
            <a:pPr algn="ctr"/>
            <a:r>
              <a:rPr lang="en-US" sz="1900" dirty="0">
                <a:solidFill>
                  <a:srgbClr val="00B050"/>
                </a:solidFill>
              </a:rPr>
              <a:t>Predicted Answer </a:t>
            </a:r>
            <a:r>
              <a:rPr lang="en-US" sz="1900" dirty="0"/>
              <a:t>: </a:t>
            </a:r>
            <a:r>
              <a:rPr lang="en-US" sz="1900" i="1" dirty="0"/>
              <a:t>parrot</a:t>
            </a:r>
            <a:endParaRPr lang="en-IN" sz="1900" i="1" dirty="0"/>
          </a:p>
        </p:txBody>
      </p:sp>
      <p:sp>
        <p:nvSpPr>
          <p:cNvPr id="8" name="TextBox 7"/>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Tree>
    <p:extLst>
      <p:ext uri="{BB962C8B-B14F-4D97-AF65-F5344CB8AC3E}">
        <p14:creationId xmlns:p14="http://schemas.microsoft.com/office/powerpoint/2010/main" val="14877735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2-Channel VQA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126</a:t>
            </a:fld>
            <a:endParaRPr lang="en-US"/>
          </a:p>
        </p:txBody>
      </p:sp>
      <p:pic>
        <p:nvPicPr>
          <p:cNvPr id="23" name="Picture 22"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TextBox 85"/>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sp>
          <p:nvSpPr>
            <p:cNvPr id="87" name="TextBox 86"/>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89" name="TextBox 88"/>
          <p:cNvSpPr txBox="1"/>
          <p:nvPr/>
        </p:nvSpPr>
        <p:spPr>
          <a:xfrm>
            <a:off x="207532" y="1371600"/>
            <a:ext cx="4135868" cy="461665"/>
          </a:xfrm>
          <a:prstGeom prst="rect">
            <a:avLst/>
          </a:prstGeom>
          <a:noFill/>
        </p:spPr>
        <p:txBody>
          <a:bodyPr wrap="none" rtlCol="0">
            <a:spAutoFit/>
          </a:bodyPr>
          <a:lstStyle/>
          <a:p>
            <a:r>
              <a:rPr lang="en-US" sz="2400" dirty="0" smtClean="0">
                <a:solidFill>
                  <a:schemeClr val="accent1"/>
                </a:solidFill>
              </a:rPr>
              <a:t>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sp>
        <p:nvSpPr>
          <p:cNvPr id="90" name="TextBox 89"/>
          <p:cNvSpPr txBox="1"/>
          <p:nvPr/>
        </p:nvSpPr>
        <p:spPr>
          <a:xfrm>
            <a:off x="66146" y="4186535"/>
            <a:ext cx="4306738" cy="461665"/>
          </a:xfrm>
          <a:prstGeom prst="rect">
            <a:avLst/>
          </a:prstGeom>
          <a:noFill/>
        </p:spPr>
        <p:txBody>
          <a:bodyPr wrap="none" rtlCol="0">
            <a:spAutoFit/>
          </a:bodyPr>
          <a:lstStyle/>
          <a:p>
            <a:r>
              <a:rPr lang="en-US" sz="2400" dirty="0" smtClean="0">
                <a:solidFill>
                  <a:schemeClr val="accent2"/>
                </a:solidFill>
              </a:rPr>
              <a:t>                 Embedding (LSTM)</a:t>
            </a:r>
            <a:endParaRPr lang="en-US" sz="2400" dirty="0">
              <a:solidFill>
                <a:schemeClr val="accent2"/>
              </a:solidFill>
            </a:endParaRPr>
          </a:p>
        </p:txBody>
      </p:sp>
      <p:sp>
        <p:nvSpPr>
          <p:cNvPr id="108" name="Rectangle 107"/>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TextBox 101"/>
          <p:cNvSpPr txBox="1"/>
          <p:nvPr/>
        </p:nvSpPr>
        <p:spPr>
          <a:xfrm>
            <a:off x="221312" y="1371600"/>
            <a:ext cx="1040068" cy="461665"/>
          </a:xfrm>
          <a:prstGeom prst="rect">
            <a:avLst/>
          </a:prstGeom>
          <a:noFill/>
        </p:spPr>
        <p:txBody>
          <a:bodyPr wrap="none" rtlCol="0">
            <a:spAutoFit/>
          </a:bodyPr>
          <a:lstStyle/>
          <a:p>
            <a:r>
              <a:rPr lang="en-US" sz="2400" dirty="0" smtClean="0">
                <a:solidFill>
                  <a:schemeClr val="accent1"/>
                </a:solidFill>
              </a:rPr>
              <a:t>Image</a:t>
            </a:r>
            <a:endParaRPr lang="en-US" sz="2400" dirty="0">
              <a:solidFill>
                <a:schemeClr val="accent1"/>
              </a:solidFill>
            </a:endParaRPr>
          </a:p>
        </p:txBody>
      </p:sp>
      <p:sp>
        <p:nvSpPr>
          <p:cNvPr id="103" name="TextBox 102"/>
          <p:cNvSpPr txBox="1"/>
          <p:nvPr/>
        </p:nvSpPr>
        <p:spPr>
          <a:xfrm>
            <a:off x="217260" y="4182070"/>
            <a:ext cx="1416524" cy="461665"/>
          </a:xfrm>
          <a:prstGeom prst="rect">
            <a:avLst/>
          </a:prstGeom>
          <a:noFill/>
        </p:spPr>
        <p:txBody>
          <a:bodyPr wrap="none" rtlCol="0">
            <a:spAutoFit/>
          </a:bodyPr>
          <a:lstStyle/>
          <a:p>
            <a:r>
              <a:rPr lang="en-US" sz="2400" dirty="0" smtClean="0">
                <a:solidFill>
                  <a:schemeClr val="accent2"/>
                </a:solidFill>
              </a:rPr>
              <a:t>Question</a:t>
            </a:r>
            <a:endParaRPr lang="en-US" sz="2400" dirty="0">
              <a:solidFill>
                <a:schemeClr val="accent2"/>
              </a:solidFill>
            </a:endParaRPr>
          </a:p>
        </p:txBody>
      </p:sp>
      <p:sp>
        <p:nvSpPr>
          <p:cNvPr id="112" name="TextBox 111"/>
          <p:cNvSpPr txBox="1"/>
          <p:nvPr/>
        </p:nvSpPr>
        <p:spPr>
          <a:xfrm>
            <a:off x="838200" y="4648200"/>
            <a:ext cx="5537171" cy="369332"/>
          </a:xfrm>
          <a:prstGeom prst="rect">
            <a:avLst/>
          </a:prstGeom>
          <a:noFill/>
        </p:spPr>
        <p:txBody>
          <a:bodyPr wrap="none" rtlCol="0">
            <a:spAutoFit/>
          </a:bodyPr>
          <a:lstStyle/>
          <a:p>
            <a:r>
              <a:rPr lang="en-US" sz="1800" i="1" dirty="0" smtClean="0"/>
              <a:t>“How   many   horses    are      in       this     image?”</a:t>
            </a:r>
            <a:endParaRPr lang="en-US" sz="1800" i="1" dirty="0"/>
          </a:p>
        </p:txBody>
      </p:sp>
      <p:grpSp>
        <p:nvGrpSpPr>
          <p:cNvPr id="3" name="Group 2"/>
          <p:cNvGrpSpPr/>
          <p:nvPr/>
        </p:nvGrpSpPr>
        <p:grpSpPr>
          <a:xfrm>
            <a:off x="990600" y="5181600"/>
            <a:ext cx="4953000" cy="990600"/>
            <a:chOff x="990600" y="5181600"/>
            <a:chExt cx="4953000" cy="990600"/>
          </a:xfrm>
        </p:grpSpPr>
        <p:sp>
          <p:nvSpPr>
            <p:cNvPr id="115" name="Rectangle 114"/>
            <p:cNvSpPr/>
            <p:nvPr/>
          </p:nvSpPr>
          <p:spPr bwMode="auto">
            <a:xfrm>
              <a:off x="99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175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Rectangle 116"/>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Rectangle 117"/>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Rectangle 118"/>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Rectangle 119"/>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Rectangle 120"/>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2" name="Straight Arrow Connector 121"/>
            <p:cNvCxnSpPr>
              <a:stCxn id="115" idx="3"/>
              <a:endCxn id="116" idx="1"/>
            </p:cNvCxnSpPr>
            <p:nvPr/>
          </p:nvCxnSpPr>
          <p:spPr bwMode="auto">
            <a:xfrm>
              <a:off x="137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Straight Arrow Connector 122"/>
            <p:cNvCxnSpPr>
              <a:stCxn id="116" idx="3"/>
              <a:endCxn id="117" idx="1"/>
            </p:cNvCxnSpPr>
            <p:nvPr/>
          </p:nvCxnSpPr>
          <p:spPr bwMode="auto">
            <a:xfrm>
              <a:off x="2133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4" name="Straight Arrow Connector 123"/>
            <p:cNvCxnSpPr>
              <a:stCxn id="117" idx="3"/>
              <a:endCxn id="118"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a:stCxn id="118" idx="3"/>
              <a:endCxn id="119"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a:stCxn id="119" idx="3"/>
              <a:endCxn id="121"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7" name="Straight Arrow Connector 126"/>
            <p:cNvCxnSpPr>
              <a:stCxn id="121" idx="3"/>
              <a:endCxn id="120"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5943600" y="1219200"/>
            <a:ext cx="3218228" cy="4457700"/>
            <a:chOff x="5943600" y="1219200"/>
            <a:chExt cx="3218228" cy="44577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1" name="Picture 110"/>
            <p:cNvPicPr>
              <a:picLocks noChangeAspect="1"/>
            </p:cNvPicPr>
            <p:nvPr/>
          </p:nvPicPr>
          <p:blipFill>
            <a:blip r:embed="rId5"/>
            <a:stretch>
              <a:fillRect/>
            </a:stretch>
          </p:blipFill>
          <p:spPr>
            <a:xfrm>
              <a:off x="7315200" y="2667000"/>
              <a:ext cx="1818409" cy="1600200"/>
            </a:xfrm>
            <a:prstGeom prst="rect">
              <a:avLst/>
            </a:prstGeom>
          </p:spPr>
        </p:pic>
        <p:sp>
          <p:nvSpPr>
            <p:cNvPr id="113" name="TextBox 112"/>
            <p:cNvSpPr txBox="1"/>
            <p:nvPr/>
          </p:nvSpPr>
          <p:spPr>
            <a:xfrm>
              <a:off x="6781800" y="1219200"/>
              <a:ext cx="2380028" cy="1015663"/>
            </a:xfrm>
            <a:prstGeom prst="rect">
              <a:avLst/>
            </a:prstGeom>
            <a:noFill/>
          </p:spPr>
          <p:txBody>
            <a:bodyPr wrap="none" rtlCol="0">
              <a:spAutoFit/>
            </a:bodyPr>
            <a:lstStyle/>
            <a:p>
              <a:r>
                <a:rPr lang="en-US" sz="2000" dirty="0" smtClean="0"/>
                <a:t>Neural Network </a:t>
              </a:r>
              <a:br>
                <a:rPr lang="en-US" sz="2000" dirty="0" smtClean="0"/>
              </a:br>
              <a:r>
                <a:rPr lang="en-US" sz="2000" dirty="0" err="1" smtClean="0"/>
                <a:t>Softmax</a:t>
              </a:r>
              <a:r>
                <a:rPr lang="en-US" sz="2000" dirty="0" smtClean="0"/>
                <a:t> </a:t>
              </a:r>
              <a:br>
                <a:rPr lang="en-US" sz="2000" dirty="0" smtClean="0"/>
              </a:br>
              <a:r>
                <a:rPr lang="en-US" sz="2000" dirty="0" smtClean="0"/>
                <a:t>over top K answers</a:t>
              </a:r>
            </a:p>
          </p:txBody>
        </p:sp>
        <p:cxnSp>
          <p:nvCxnSpPr>
            <p:cNvPr id="128" name="Curved Connector 127"/>
            <p:cNvCxnSpPr>
              <a:stCxn id="120"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
        <p:nvSpPr>
          <p:cNvPr id="35" name="Rectangle 34"/>
          <p:cNvSpPr/>
          <p:nvPr/>
        </p:nvSpPr>
        <p:spPr bwMode="auto">
          <a:xfrm>
            <a:off x="152400" y="1143000"/>
            <a:ext cx="8991600" cy="5181600"/>
          </a:xfrm>
          <a:prstGeom prst="rect">
            <a:avLst/>
          </a:prstGeom>
          <a:solidFill>
            <a:schemeClr val="bg1">
              <a:alpha val="7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0" name="Right Arrow 129"/>
          <p:cNvSpPr/>
          <p:nvPr/>
        </p:nvSpPr>
        <p:spPr bwMode="auto">
          <a:xfrm>
            <a:off x="6111240" y="5532120"/>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nvGrpSpPr>
          <p:cNvPr id="95" name="Group 94"/>
          <p:cNvGrpSpPr/>
          <p:nvPr/>
        </p:nvGrpSpPr>
        <p:grpSpPr>
          <a:xfrm>
            <a:off x="7010400" y="4343400"/>
            <a:ext cx="1828800" cy="2147587"/>
            <a:chOff x="7010400" y="4343400"/>
            <a:chExt cx="1828800" cy="2147587"/>
          </a:xfrm>
        </p:grpSpPr>
        <p:pic>
          <p:nvPicPr>
            <p:cNvPr id="114" name="full_final.png"/>
            <p:cNvPicPr>
              <a:picLocks noChangeAspect="1"/>
            </p:cNvPicPr>
            <p:nvPr/>
          </p:nvPicPr>
          <p:blipFill rotWithShape="1">
            <a:blip r:embed="rId6">
              <a:extLst/>
            </a:blip>
            <a:srcRect l="83694" t="43135" b="12588"/>
            <a:stretch/>
          </p:blipFill>
          <p:spPr>
            <a:xfrm>
              <a:off x="7086600" y="4724400"/>
              <a:ext cx="1752600" cy="1766587"/>
            </a:xfrm>
            <a:prstGeom prst="rect">
              <a:avLst/>
            </a:prstGeom>
            <a:ln w="12700">
              <a:miter lim="400000"/>
            </a:ln>
          </p:spPr>
        </p:pic>
        <p:sp>
          <p:nvSpPr>
            <p:cNvPr id="88" name="TextBox 87"/>
            <p:cNvSpPr txBox="1"/>
            <p:nvPr/>
          </p:nvSpPr>
          <p:spPr>
            <a:xfrm>
              <a:off x="7010400" y="4343400"/>
              <a:ext cx="1780080" cy="400110"/>
            </a:xfrm>
            <a:prstGeom prst="rect">
              <a:avLst/>
            </a:prstGeom>
            <a:noFill/>
          </p:spPr>
          <p:txBody>
            <a:bodyPr wrap="none" rtlCol="0">
              <a:spAutoFit/>
            </a:bodyPr>
            <a:lstStyle/>
            <a:p>
              <a:r>
                <a:rPr lang="en-US" sz="2000" dirty="0" smtClean="0"/>
                <a:t>Attention Map</a:t>
              </a:r>
              <a:endParaRPr lang="en-US" sz="2000" dirty="0"/>
            </a:p>
          </p:txBody>
        </p:sp>
      </p:grpSp>
      <p:cxnSp>
        <p:nvCxnSpPr>
          <p:cNvPr id="132" name="Curved Connector 131"/>
          <p:cNvCxnSpPr>
            <a:stCxn id="114" idx="1"/>
          </p:cNvCxnSpPr>
          <p:nvPr/>
        </p:nvCxnSpPr>
        <p:spPr bwMode="auto">
          <a:xfrm rot="10800000">
            <a:off x="5257800" y="3048000"/>
            <a:ext cx="1828800" cy="2559694"/>
          </a:xfrm>
          <a:prstGeom prst="curvedConnector2">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532367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30"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0" name="Group 180"/>
          <p:cNvGrpSpPr/>
          <p:nvPr/>
        </p:nvGrpSpPr>
        <p:grpSpPr>
          <a:xfrm>
            <a:off x="1084019" y="1241827"/>
            <a:ext cx="6975963" cy="3387137"/>
            <a:chOff x="0" y="0"/>
            <a:chExt cx="9921369" cy="4817260"/>
          </a:xfrm>
        </p:grpSpPr>
        <p:pic>
          <p:nvPicPr>
            <p:cNvPr id="179"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178" name="Picture 177"/>
            <p:cNvPicPr>
              <a:picLocks/>
            </p:cNvPicPr>
            <p:nvPr/>
          </p:nvPicPr>
          <p:blipFill>
            <a:blip r:embed="rId3">
              <a:extLst/>
            </a:blip>
            <a:stretch>
              <a:fillRect/>
            </a:stretch>
          </p:blipFill>
          <p:spPr>
            <a:xfrm>
              <a:off x="0" y="-1"/>
              <a:ext cx="9921370" cy="4817262"/>
            </a:xfrm>
            <a:prstGeom prst="rect">
              <a:avLst/>
            </a:prstGeom>
            <a:effectLst/>
          </p:spPr>
        </p:pic>
      </p:grpSp>
      <p:sp>
        <p:nvSpPr>
          <p:cNvPr id="181" name="Shape 181"/>
          <p:cNvSpPr/>
          <p:nvPr/>
        </p:nvSpPr>
        <p:spPr>
          <a:xfrm>
            <a:off x="3290852" y="5429796"/>
            <a:ext cx="2562296"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dirty="0"/>
              <a:t>[Yang et al., CVPR16]</a:t>
            </a:r>
          </a:p>
        </p:txBody>
      </p:sp>
      <p:sp>
        <p:nvSpPr>
          <p:cNvPr id="9"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127</a:t>
            </a:fld>
            <a:endParaRPr lang="en-IN" dirty="0"/>
          </a:p>
        </p:txBody>
      </p:sp>
      <p:sp>
        <p:nvSpPr>
          <p:cNvPr id="10" name="TextBox 9"/>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11"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34875182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7" name="Group 187"/>
          <p:cNvGrpSpPr/>
          <p:nvPr/>
        </p:nvGrpSpPr>
        <p:grpSpPr>
          <a:xfrm>
            <a:off x="1084019" y="1241827"/>
            <a:ext cx="6975963" cy="3387137"/>
            <a:chOff x="0" y="0"/>
            <a:chExt cx="9921369" cy="4817260"/>
          </a:xfrm>
        </p:grpSpPr>
        <p:pic>
          <p:nvPicPr>
            <p:cNvPr id="186"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185" name="Picture 184"/>
            <p:cNvPicPr>
              <a:picLocks/>
            </p:cNvPicPr>
            <p:nvPr/>
          </p:nvPicPr>
          <p:blipFill>
            <a:blip r:embed="rId3">
              <a:extLst/>
            </a:blip>
            <a:stretch>
              <a:fillRect/>
            </a:stretch>
          </p:blipFill>
          <p:spPr>
            <a:xfrm>
              <a:off x="0" y="-1"/>
              <a:ext cx="9921370" cy="4817262"/>
            </a:xfrm>
            <a:prstGeom prst="rect">
              <a:avLst/>
            </a:prstGeom>
            <a:effectLst/>
          </p:spPr>
        </p:pic>
      </p:grpSp>
      <p:sp>
        <p:nvSpPr>
          <p:cNvPr id="188" name="Shape 188"/>
          <p:cNvSpPr/>
          <p:nvPr/>
        </p:nvSpPr>
        <p:spPr>
          <a:xfrm>
            <a:off x="3487909" y="5429796"/>
            <a:ext cx="2168183"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a:t>[Chen et al., 2015]</a:t>
            </a:r>
          </a:p>
        </p:txBody>
      </p:sp>
      <p:grpSp>
        <p:nvGrpSpPr>
          <p:cNvPr id="191" name="Group 191"/>
          <p:cNvGrpSpPr/>
          <p:nvPr/>
        </p:nvGrpSpPr>
        <p:grpSpPr>
          <a:xfrm>
            <a:off x="594438" y="1348584"/>
            <a:ext cx="7955125" cy="3427701"/>
            <a:chOff x="0" y="0"/>
            <a:chExt cx="11313954" cy="4874951"/>
          </a:xfrm>
        </p:grpSpPr>
        <p:pic>
          <p:nvPicPr>
            <p:cNvPr id="190" name="Screen Shot 2016-06-11 at 4.22.07 PM.png"/>
            <p:cNvPicPr>
              <a:picLocks noChangeAspect="1"/>
            </p:cNvPicPr>
            <p:nvPr/>
          </p:nvPicPr>
          <p:blipFill>
            <a:blip r:embed="rId4">
              <a:extLst/>
            </a:blip>
            <a:srcRect/>
            <a:stretch>
              <a:fillRect/>
            </a:stretch>
          </p:blipFill>
          <p:spPr>
            <a:xfrm>
              <a:off x="127000" y="88900"/>
              <a:ext cx="11059955" cy="4544752"/>
            </a:xfrm>
            <a:prstGeom prst="rect">
              <a:avLst/>
            </a:prstGeom>
            <a:ln>
              <a:noFill/>
            </a:ln>
            <a:effectLst/>
          </p:spPr>
        </p:pic>
        <p:pic>
          <p:nvPicPr>
            <p:cNvPr id="189" name="Picture 188"/>
            <p:cNvPicPr>
              <a:picLocks/>
            </p:cNvPicPr>
            <p:nvPr/>
          </p:nvPicPr>
          <p:blipFill>
            <a:blip r:embed="rId5">
              <a:extLst/>
            </a:blip>
            <a:stretch>
              <a:fillRect/>
            </a:stretch>
          </p:blipFill>
          <p:spPr>
            <a:xfrm>
              <a:off x="0" y="0"/>
              <a:ext cx="11313955" cy="4874952"/>
            </a:xfrm>
            <a:prstGeom prst="rect">
              <a:avLst/>
            </a:prstGeom>
            <a:effectLst/>
          </p:spPr>
        </p:pic>
      </p:grpSp>
      <p:sp>
        <p:nvSpPr>
          <p:cNvPr id="12"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128</a:t>
            </a:fld>
            <a:endParaRPr lang="en-IN" dirty="0"/>
          </a:p>
        </p:txBody>
      </p:sp>
      <p:sp>
        <p:nvSpPr>
          <p:cNvPr id="13" name="TextBox 12"/>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14"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136210285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7" name="Group 197"/>
          <p:cNvGrpSpPr/>
          <p:nvPr/>
        </p:nvGrpSpPr>
        <p:grpSpPr>
          <a:xfrm>
            <a:off x="1084019" y="1241827"/>
            <a:ext cx="6975963" cy="3387137"/>
            <a:chOff x="0" y="0"/>
            <a:chExt cx="9921369" cy="4817260"/>
          </a:xfrm>
        </p:grpSpPr>
        <p:pic>
          <p:nvPicPr>
            <p:cNvPr id="196"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195" name="Picture 194"/>
            <p:cNvPicPr>
              <a:picLocks/>
            </p:cNvPicPr>
            <p:nvPr/>
          </p:nvPicPr>
          <p:blipFill>
            <a:blip r:embed="rId3">
              <a:extLst/>
            </a:blip>
            <a:stretch>
              <a:fillRect/>
            </a:stretch>
          </p:blipFill>
          <p:spPr>
            <a:xfrm>
              <a:off x="0" y="-1"/>
              <a:ext cx="9921370" cy="4817262"/>
            </a:xfrm>
            <a:prstGeom prst="rect">
              <a:avLst/>
            </a:prstGeom>
            <a:effectLst/>
          </p:spPr>
        </p:pic>
      </p:grpSp>
      <p:grpSp>
        <p:nvGrpSpPr>
          <p:cNvPr id="200" name="Group 200"/>
          <p:cNvGrpSpPr/>
          <p:nvPr/>
        </p:nvGrpSpPr>
        <p:grpSpPr>
          <a:xfrm>
            <a:off x="594438" y="1348584"/>
            <a:ext cx="7955125" cy="3427701"/>
            <a:chOff x="0" y="0"/>
            <a:chExt cx="11313954" cy="4874951"/>
          </a:xfrm>
        </p:grpSpPr>
        <p:pic>
          <p:nvPicPr>
            <p:cNvPr id="199" name="Screen Shot 2016-06-11 at 4.22.07 PM.png"/>
            <p:cNvPicPr>
              <a:picLocks noChangeAspect="1"/>
            </p:cNvPicPr>
            <p:nvPr/>
          </p:nvPicPr>
          <p:blipFill>
            <a:blip r:embed="rId4">
              <a:extLst/>
            </a:blip>
            <a:srcRect/>
            <a:stretch>
              <a:fillRect/>
            </a:stretch>
          </p:blipFill>
          <p:spPr>
            <a:xfrm>
              <a:off x="127000" y="88900"/>
              <a:ext cx="11059955" cy="4544752"/>
            </a:xfrm>
            <a:prstGeom prst="rect">
              <a:avLst/>
            </a:prstGeom>
            <a:ln>
              <a:noFill/>
            </a:ln>
            <a:effectLst/>
          </p:spPr>
        </p:pic>
        <p:pic>
          <p:nvPicPr>
            <p:cNvPr id="198" name="Picture 197"/>
            <p:cNvPicPr>
              <a:picLocks/>
            </p:cNvPicPr>
            <p:nvPr/>
          </p:nvPicPr>
          <p:blipFill>
            <a:blip r:embed="rId5">
              <a:extLst/>
            </a:blip>
            <a:stretch>
              <a:fillRect/>
            </a:stretch>
          </p:blipFill>
          <p:spPr>
            <a:xfrm>
              <a:off x="0" y="0"/>
              <a:ext cx="11313955" cy="4874952"/>
            </a:xfrm>
            <a:prstGeom prst="rect">
              <a:avLst/>
            </a:prstGeom>
            <a:effectLst/>
          </p:spPr>
        </p:pic>
      </p:grpSp>
      <p:grpSp>
        <p:nvGrpSpPr>
          <p:cNvPr id="203" name="Group 203"/>
          <p:cNvGrpSpPr/>
          <p:nvPr/>
        </p:nvGrpSpPr>
        <p:grpSpPr>
          <a:xfrm>
            <a:off x="505141" y="1733583"/>
            <a:ext cx="8133719" cy="2764858"/>
            <a:chOff x="0" y="0"/>
            <a:chExt cx="11567954" cy="3932241"/>
          </a:xfrm>
        </p:grpSpPr>
        <p:pic>
          <p:nvPicPr>
            <p:cNvPr id="202" name="Screen Shot 2016-06-11 at 4.20.45 PM.png"/>
            <p:cNvPicPr>
              <a:picLocks noChangeAspect="1"/>
            </p:cNvPicPr>
            <p:nvPr/>
          </p:nvPicPr>
          <p:blipFill>
            <a:blip r:embed="rId6">
              <a:extLst/>
            </a:blip>
            <a:stretch>
              <a:fillRect/>
            </a:stretch>
          </p:blipFill>
          <p:spPr>
            <a:xfrm>
              <a:off x="127000" y="88900"/>
              <a:ext cx="11313955" cy="3602042"/>
            </a:xfrm>
            <a:prstGeom prst="rect">
              <a:avLst/>
            </a:prstGeom>
            <a:ln>
              <a:noFill/>
            </a:ln>
            <a:effectLst/>
          </p:spPr>
        </p:pic>
        <p:pic>
          <p:nvPicPr>
            <p:cNvPr id="201" name="Picture 200"/>
            <p:cNvPicPr>
              <a:picLocks/>
            </p:cNvPicPr>
            <p:nvPr/>
          </p:nvPicPr>
          <p:blipFill>
            <a:blip r:embed="rId7">
              <a:extLst/>
            </a:blip>
            <a:stretch>
              <a:fillRect/>
            </a:stretch>
          </p:blipFill>
          <p:spPr>
            <a:xfrm>
              <a:off x="0" y="0"/>
              <a:ext cx="11567955" cy="3932242"/>
            </a:xfrm>
            <a:prstGeom prst="rect">
              <a:avLst/>
            </a:prstGeom>
            <a:effectLst/>
          </p:spPr>
        </p:pic>
      </p:grpSp>
      <p:sp>
        <p:nvSpPr>
          <p:cNvPr id="204" name="Shape 204"/>
          <p:cNvSpPr/>
          <p:nvPr/>
        </p:nvSpPr>
        <p:spPr>
          <a:xfrm>
            <a:off x="3324165" y="5429796"/>
            <a:ext cx="2495672"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dirty="0"/>
              <a:t>[Shih et al., CVPR16]</a:t>
            </a:r>
          </a:p>
        </p:txBody>
      </p:sp>
      <p:sp>
        <p:nvSpPr>
          <p:cNvPr id="15"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129</a:t>
            </a:fld>
            <a:endParaRPr lang="en-IN" dirty="0"/>
          </a:p>
        </p:txBody>
      </p:sp>
      <p:sp>
        <p:nvSpPr>
          <p:cNvPr id="16" name="TextBox 1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17"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332624860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Transparent Intelligent Systems</a:t>
            </a:r>
          </a:p>
        </p:txBody>
      </p:sp>
      <p:sp>
        <p:nvSpPr>
          <p:cNvPr id="3" name="Content Placeholder 2"/>
          <p:cNvSpPr>
            <a:spLocks noGrp="1"/>
          </p:cNvSpPr>
          <p:nvPr>
            <p:ph idx="1"/>
          </p:nvPr>
        </p:nvSpPr>
        <p:spPr>
          <a:xfrm>
            <a:off x="685800" y="1143000"/>
            <a:ext cx="7772400" cy="1752600"/>
          </a:xfrm>
        </p:spPr>
        <p:txBody>
          <a:bodyPr/>
          <a:lstStyle/>
          <a:p>
            <a:pPr marL="0" indent="0">
              <a:buNone/>
            </a:pPr>
            <a:r>
              <a:rPr lang="en-US" i="1" dirty="0" smtClean="0"/>
              <a:t>	a </a:t>
            </a:r>
            <a:r>
              <a:rPr lang="en-US" i="1" dirty="0"/>
              <a:t>data </a:t>
            </a:r>
            <a:r>
              <a:rPr lang="en-US" i="1" dirty="0" smtClean="0"/>
              <a:t>subject has </a:t>
            </a:r>
            <a:r>
              <a:rPr lang="en-US" i="1" dirty="0"/>
              <a:t>the right to </a:t>
            </a:r>
            <a:r>
              <a:rPr lang="en-US" i="1" dirty="0" smtClean="0"/>
              <a:t/>
            </a:r>
            <a:br>
              <a:rPr lang="en-US" i="1" dirty="0" smtClean="0"/>
            </a:br>
            <a:r>
              <a:rPr lang="en-US" i="1" dirty="0" smtClean="0"/>
              <a:t/>
            </a:r>
            <a:br>
              <a:rPr lang="en-US" i="1" dirty="0" smtClean="0"/>
            </a:br>
            <a:r>
              <a:rPr lang="en-US" i="1" dirty="0" smtClean="0"/>
              <a:t>	“</a:t>
            </a:r>
            <a:r>
              <a:rPr lang="en-US" i="1" dirty="0"/>
              <a:t>an explanation of the decision </a:t>
            </a:r>
            <a:r>
              <a:rPr lang="en-US" i="1" dirty="0" smtClean="0"/>
              <a:t/>
            </a:r>
            <a:br>
              <a:rPr lang="en-US" i="1" dirty="0" smtClean="0"/>
            </a:br>
            <a:r>
              <a:rPr lang="en-US" i="1" dirty="0" smtClean="0"/>
              <a:t>	reached after [</a:t>
            </a:r>
            <a:r>
              <a:rPr lang="en-US" i="1" dirty="0"/>
              <a:t>algorithmic] assessment.</a:t>
            </a:r>
            <a:r>
              <a:rPr lang="en-US" i="1" dirty="0" smtClean="0"/>
              <a:t>”</a:t>
            </a:r>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13</a:t>
            </a:fld>
            <a:endParaRPr lang="en-US"/>
          </a:p>
        </p:txBody>
      </p:sp>
      <p:pic>
        <p:nvPicPr>
          <p:cNvPr id="7" name="Picture 6"/>
          <p:cNvPicPr>
            <a:picLocks noChangeAspect="1"/>
          </p:cNvPicPr>
          <p:nvPr/>
        </p:nvPicPr>
        <p:blipFill>
          <a:blip r:embed="rId2"/>
          <a:stretch>
            <a:fillRect/>
          </a:stretch>
        </p:blipFill>
        <p:spPr>
          <a:xfrm>
            <a:off x="0" y="3061472"/>
            <a:ext cx="9144000" cy="2424928"/>
          </a:xfrm>
          <a:prstGeom prst="rect">
            <a:avLst/>
          </a:prstGeom>
        </p:spPr>
      </p:pic>
      <p:sp>
        <p:nvSpPr>
          <p:cNvPr id="8" name="TextBox 7"/>
          <p:cNvSpPr txBox="1"/>
          <p:nvPr/>
        </p:nvSpPr>
        <p:spPr>
          <a:xfrm>
            <a:off x="2362200" y="6581001"/>
            <a:ext cx="5040112" cy="276999"/>
          </a:xfrm>
          <a:prstGeom prst="rect">
            <a:avLst/>
          </a:prstGeom>
          <a:noFill/>
        </p:spPr>
        <p:txBody>
          <a:bodyPr wrap="none" rtlCol="0">
            <a:spAutoFit/>
          </a:bodyPr>
          <a:lstStyle/>
          <a:p>
            <a:r>
              <a:rPr lang="en-US" dirty="0" smtClean="0">
                <a:solidFill>
                  <a:srgbClr val="A6A6A6"/>
                </a:solidFill>
              </a:rPr>
              <a:t>[Goodman &amp; Flaxman, </a:t>
            </a:r>
            <a:r>
              <a:rPr lang="en-US" dirty="0">
                <a:solidFill>
                  <a:srgbClr val="A6A6A6"/>
                </a:solidFill>
              </a:rPr>
              <a:t>ICML Workshop on Human Interpretability, </a:t>
            </a:r>
            <a:r>
              <a:rPr lang="en-US" dirty="0" smtClean="0">
                <a:solidFill>
                  <a:srgbClr val="A6A6A6"/>
                </a:solidFill>
              </a:rPr>
              <a:t>2016]</a:t>
            </a:r>
            <a:endParaRPr lang="en-US" dirty="0">
              <a:solidFill>
                <a:srgbClr val="A6A6A6"/>
              </a:solidFill>
            </a:endParaRPr>
          </a:p>
        </p:txBody>
      </p:sp>
    </p:spTree>
    <p:extLst>
      <p:ext uri="{BB962C8B-B14F-4D97-AF65-F5344CB8AC3E}">
        <p14:creationId xmlns:p14="http://schemas.microsoft.com/office/powerpoint/2010/main" val="3252510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0" name="Group 210"/>
          <p:cNvGrpSpPr/>
          <p:nvPr/>
        </p:nvGrpSpPr>
        <p:grpSpPr>
          <a:xfrm>
            <a:off x="1084019" y="1241827"/>
            <a:ext cx="6975963" cy="3387137"/>
            <a:chOff x="0" y="0"/>
            <a:chExt cx="9921369" cy="4817260"/>
          </a:xfrm>
        </p:grpSpPr>
        <p:pic>
          <p:nvPicPr>
            <p:cNvPr id="209" name="Screen Shot 2016-06-11 at 4.15.35 PM.png"/>
            <p:cNvPicPr>
              <a:picLocks noChangeAspect="1"/>
            </p:cNvPicPr>
            <p:nvPr/>
          </p:nvPicPr>
          <p:blipFill>
            <a:blip r:embed="rId2">
              <a:extLst/>
            </a:blip>
            <a:srcRect b="13748"/>
            <a:stretch>
              <a:fillRect/>
            </a:stretch>
          </p:blipFill>
          <p:spPr>
            <a:xfrm>
              <a:off x="127000" y="88900"/>
              <a:ext cx="9667370" cy="4487061"/>
            </a:xfrm>
            <a:prstGeom prst="rect">
              <a:avLst/>
            </a:prstGeom>
            <a:ln>
              <a:noFill/>
            </a:ln>
            <a:effectLst/>
          </p:spPr>
        </p:pic>
        <p:pic>
          <p:nvPicPr>
            <p:cNvPr id="208" name="Picture 207"/>
            <p:cNvPicPr>
              <a:picLocks/>
            </p:cNvPicPr>
            <p:nvPr/>
          </p:nvPicPr>
          <p:blipFill>
            <a:blip r:embed="rId3">
              <a:extLst/>
            </a:blip>
            <a:stretch>
              <a:fillRect/>
            </a:stretch>
          </p:blipFill>
          <p:spPr>
            <a:xfrm>
              <a:off x="0" y="-1"/>
              <a:ext cx="9921370" cy="4817262"/>
            </a:xfrm>
            <a:prstGeom prst="rect">
              <a:avLst/>
            </a:prstGeom>
            <a:effectLst/>
          </p:spPr>
        </p:pic>
      </p:grpSp>
      <p:grpSp>
        <p:nvGrpSpPr>
          <p:cNvPr id="213" name="Group 213"/>
          <p:cNvGrpSpPr/>
          <p:nvPr/>
        </p:nvGrpSpPr>
        <p:grpSpPr>
          <a:xfrm>
            <a:off x="594438" y="1348584"/>
            <a:ext cx="7955125" cy="3427701"/>
            <a:chOff x="0" y="0"/>
            <a:chExt cx="11313954" cy="4874951"/>
          </a:xfrm>
        </p:grpSpPr>
        <p:pic>
          <p:nvPicPr>
            <p:cNvPr id="212" name="Screen Shot 2016-06-11 at 4.22.07 PM.png"/>
            <p:cNvPicPr>
              <a:picLocks noChangeAspect="1"/>
            </p:cNvPicPr>
            <p:nvPr/>
          </p:nvPicPr>
          <p:blipFill>
            <a:blip r:embed="rId4">
              <a:extLst/>
            </a:blip>
            <a:srcRect/>
            <a:stretch>
              <a:fillRect/>
            </a:stretch>
          </p:blipFill>
          <p:spPr>
            <a:xfrm>
              <a:off x="127000" y="88900"/>
              <a:ext cx="11059955" cy="4544752"/>
            </a:xfrm>
            <a:prstGeom prst="rect">
              <a:avLst/>
            </a:prstGeom>
            <a:ln>
              <a:noFill/>
            </a:ln>
            <a:effectLst/>
          </p:spPr>
        </p:pic>
        <p:pic>
          <p:nvPicPr>
            <p:cNvPr id="211" name="Picture 210"/>
            <p:cNvPicPr>
              <a:picLocks/>
            </p:cNvPicPr>
            <p:nvPr/>
          </p:nvPicPr>
          <p:blipFill>
            <a:blip r:embed="rId5">
              <a:extLst/>
            </a:blip>
            <a:stretch>
              <a:fillRect/>
            </a:stretch>
          </p:blipFill>
          <p:spPr>
            <a:xfrm>
              <a:off x="0" y="0"/>
              <a:ext cx="11313955" cy="4874952"/>
            </a:xfrm>
            <a:prstGeom prst="rect">
              <a:avLst/>
            </a:prstGeom>
            <a:effectLst/>
          </p:spPr>
        </p:pic>
      </p:grpSp>
      <p:grpSp>
        <p:nvGrpSpPr>
          <p:cNvPr id="216" name="Group 216"/>
          <p:cNvGrpSpPr/>
          <p:nvPr/>
        </p:nvGrpSpPr>
        <p:grpSpPr>
          <a:xfrm>
            <a:off x="505141" y="1733583"/>
            <a:ext cx="8133719" cy="2764858"/>
            <a:chOff x="0" y="0"/>
            <a:chExt cx="11567954" cy="3932241"/>
          </a:xfrm>
        </p:grpSpPr>
        <p:pic>
          <p:nvPicPr>
            <p:cNvPr id="215" name="Screen Shot 2016-06-11 at 4.20.45 PM.png"/>
            <p:cNvPicPr>
              <a:picLocks noChangeAspect="1"/>
            </p:cNvPicPr>
            <p:nvPr/>
          </p:nvPicPr>
          <p:blipFill>
            <a:blip r:embed="rId6">
              <a:extLst/>
            </a:blip>
            <a:stretch>
              <a:fillRect/>
            </a:stretch>
          </p:blipFill>
          <p:spPr>
            <a:xfrm>
              <a:off x="127000" y="88900"/>
              <a:ext cx="11313955" cy="3602042"/>
            </a:xfrm>
            <a:prstGeom prst="rect">
              <a:avLst/>
            </a:prstGeom>
            <a:ln>
              <a:noFill/>
            </a:ln>
            <a:effectLst/>
          </p:spPr>
        </p:pic>
        <p:pic>
          <p:nvPicPr>
            <p:cNvPr id="214" name="Picture 213"/>
            <p:cNvPicPr>
              <a:picLocks/>
            </p:cNvPicPr>
            <p:nvPr/>
          </p:nvPicPr>
          <p:blipFill>
            <a:blip r:embed="rId7">
              <a:extLst/>
            </a:blip>
            <a:stretch>
              <a:fillRect/>
            </a:stretch>
          </p:blipFill>
          <p:spPr>
            <a:xfrm>
              <a:off x="0" y="0"/>
              <a:ext cx="11567955" cy="3932242"/>
            </a:xfrm>
            <a:prstGeom prst="rect">
              <a:avLst/>
            </a:prstGeom>
            <a:effectLst/>
          </p:spPr>
        </p:pic>
      </p:grpSp>
      <p:grpSp>
        <p:nvGrpSpPr>
          <p:cNvPr id="219" name="Group 219"/>
          <p:cNvGrpSpPr/>
          <p:nvPr/>
        </p:nvGrpSpPr>
        <p:grpSpPr>
          <a:xfrm>
            <a:off x="1159651" y="1239259"/>
            <a:ext cx="6824699" cy="3646350"/>
            <a:chOff x="0" y="0"/>
            <a:chExt cx="9706236" cy="5185919"/>
          </a:xfrm>
        </p:grpSpPr>
        <p:pic>
          <p:nvPicPr>
            <p:cNvPr id="218" name="Screen Shot 2016-06-11 at 4.19.29 PM.png"/>
            <p:cNvPicPr>
              <a:picLocks noChangeAspect="1"/>
            </p:cNvPicPr>
            <p:nvPr/>
          </p:nvPicPr>
          <p:blipFill>
            <a:blip r:embed="rId8">
              <a:extLst/>
            </a:blip>
            <a:stretch>
              <a:fillRect/>
            </a:stretch>
          </p:blipFill>
          <p:spPr>
            <a:xfrm>
              <a:off x="127000" y="88900"/>
              <a:ext cx="9452237" cy="4855720"/>
            </a:xfrm>
            <a:prstGeom prst="rect">
              <a:avLst/>
            </a:prstGeom>
            <a:ln>
              <a:noFill/>
            </a:ln>
            <a:effectLst/>
          </p:spPr>
        </p:pic>
        <p:pic>
          <p:nvPicPr>
            <p:cNvPr id="217" name="Picture 216"/>
            <p:cNvPicPr>
              <a:picLocks/>
            </p:cNvPicPr>
            <p:nvPr/>
          </p:nvPicPr>
          <p:blipFill>
            <a:blip r:embed="rId9">
              <a:extLst/>
            </a:blip>
            <a:stretch>
              <a:fillRect/>
            </a:stretch>
          </p:blipFill>
          <p:spPr>
            <a:xfrm>
              <a:off x="0" y="0"/>
              <a:ext cx="9706237" cy="5185920"/>
            </a:xfrm>
            <a:prstGeom prst="rect">
              <a:avLst/>
            </a:prstGeom>
            <a:effectLst/>
          </p:spPr>
        </p:pic>
      </p:grpSp>
      <p:sp>
        <p:nvSpPr>
          <p:cNvPr id="220" name="Shape 220"/>
          <p:cNvSpPr/>
          <p:nvPr/>
        </p:nvSpPr>
        <p:spPr>
          <a:xfrm>
            <a:off x="3637626" y="5429796"/>
            <a:ext cx="1868747"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defRPr>
                <a:latin typeface="Roboto Regular"/>
                <a:ea typeface="Roboto Regular"/>
                <a:cs typeface="Roboto Regular"/>
                <a:sym typeface="Roboto Regular"/>
              </a:defRPr>
            </a:lvl1pPr>
          </a:lstStyle>
          <a:p>
            <a:r>
              <a:rPr sz="2000" dirty="0"/>
              <a:t>[Xu et al., 2015]</a:t>
            </a:r>
          </a:p>
        </p:txBody>
      </p:sp>
      <p:sp>
        <p:nvSpPr>
          <p:cNvPr id="18"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130</a:t>
            </a:fld>
            <a:endParaRPr lang="en-IN" dirty="0"/>
          </a:p>
        </p:txBody>
      </p:sp>
      <p:sp>
        <p:nvSpPr>
          <p:cNvPr id="19" name="TextBox 18"/>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20"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105072388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4" name="Screen Shot 2016-06-11 at 6.13.26 PM.png"/>
          <p:cNvPicPr>
            <a:picLocks noChangeAspect="1"/>
          </p:cNvPicPr>
          <p:nvPr/>
        </p:nvPicPr>
        <p:blipFill>
          <a:blip r:embed="rId2">
            <a:extLst/>
          </a:blip>
          <a:srcRect t="21907"/>
          <a:stretch>
            <a:fillRect/>
          </a:stretch>
        </p:blipFill>
        <p:spPr>
          <a:xfrm>
            <a:off x="778847" y="1066800"/>
            <a:ext cx="7586307" cy="2698542"/>
          </a:xfrm>
          <a:prstGeom prst="rect">
            <a:avLst/>
          </a:prstGeom>
          <a:ln w="12700">
            <a:miter lim="400000"/>
          </a:ln>
        </p:spPr>
      </p:pic>
      <p:sp>
        <p:nvSpPr>
          <p:cNvPr id="225" name="Shape 225"/>
          <p:cNvSpPr/>
          <p:nvPr/>
        </p:nvSpPr>
        <p:spPr>
          <a:xfrm>
            <a:off x="1007370" y="4470341"/>
            <a:ext cx="7129261" cy="1549459"/>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p>
            <a:pPr marL="312528" indent="-312528" algn="l">
              <a:buSzPct val="75000"/>
              <a:buChar char="•"/>
              <a:defRPr>
                <a:latin typeface="Roboto Regular"/>
                <a:ea typeface="Roboto Regular"/>
                <a:cs typeface="Roboto Regular"/>
                <a:sym typeface="Roboto Regular"/>
              </a:defRPr>
            </a:pPr>
            <a:r>
              <a:rPr sz="2400" dirty="0"/>
              <a:t>Few qualitative examples</a:t>
            </a:r>
          </a:p>
          <a:p>
            <a:pPr marL="312528" indent="-312528" algn="l">
              <a:buSzPct val="75000"/>
              <a:buChar char="•"/>
              <a:defRPr>
                <a:latin typeface="Roboto Regular"/>
                <a:ea typeface="Roboto Regular"/>
                <a:cs typeface="Roboto Regular"/>
                <a:sym typeface="Roboto Regular"/>
              </a:defRPr>
            </a:pPr>
            <a:r>
              <a:rPr sz="2400" dirty="0"/>
              <a:t>Nothing to compare with</a:t>
            </a:r>
          </a:p>
          <a:p>
            <a:pPr marL="312528" indent="-312528" algn="l">
              <a:buSzPct val="75000"/>
              <a:buChar char="•"/>
              <a:defRPr>
                <a:latin typeface="Roboto Regular"/>
                <a:ea typeface="Roboto Regular"/>
                <a:cs typeface="Roboto Regular"/>
                <a:sym typeface="Roboto Regular"/>
              </a:defRPr>
            </a:pPr>
            <a:r>
              <a:rPr sz="2400" dirty="0"/>
              <a:t>No ‘gold standard’</a:t>
            </a:r>
          </a:p>
        </p:txBody>
      </p:sp>
      <p:sp>
        <p:nvSpPr>
          <p:cNvPr id="227" name="Shape 227"/>
          <p:cNvSpPr/>
          <p:nvPr/>
        </p:nvSpPr>
        <p:spPr>
          <a:xfrm>
            <a:off x="941581" y="3611928"/>
            <a:ext cx="2562296" cy="379908"/>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lvl1pPr algn="l">
              <a:defRPr sz="2000">
                <a:latin typeface="Roboto Regular"/>
                <a:ea typeface="Roboto Regular"/>
                <a:cs typeface="Roboto Regular"/>
                <a:sym typeface="Roboto Regular"/>
              </a:defRPr>
            </a:lvl1pPr>
          </a:lstStyle>
          <a:p>
            <a:r>
              <a:rPr dirty="0"/>
              <a:t>[Yang et al., CVPR16]</a:t>
            </a:r>
          </a:p>
        </p:txBody>
      </p:sp>
      <p:sp>
        <p:nvSpPr>
          <p:cNvPr id="6"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131</a:t>
            </a:fld>
            <a:endParaRPr lang="en-IN" dirty="0"/>
          </a:p>
        </p:txBody>
      </p:sp>
      <p:sp>
        <p:nvSpPr>
          <p:cNvPr id="7" name="TextBox 6"/>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
        <p:nvSpPr>
          <p:cNvPr id="8" name="Title 1"/>
          <p:cNvSpPr txBox="1">
            <a:spLocks/>
          </p:cNvSpPr>
          <p:nvPr/>
        </p:nvSpPr>
        <p:spPr>
          <a:xfrm>
            <a:off x="685800" y="228600"/>
            <a:ext cx="7772400" cy="68580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Attention-based VQA models</a:t>
            </a:r>
          </a:p>
        </p:txBody>
      </p:sp>
    </p:spTree>
    <p:extLst>
      <p:ext uri="{BB962C8B-B14F-4D97-AF65-F5344CB8AC3E}">
        <p14:creationId xmlns:p14="http://schemas.microsoft.com/office/powerpoint/2010/main" val="25466545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776883" y="2320482"/>
            <a:ext cx="7206676" cy="124072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nchor="ctr">
            <a:spAutoFit/>
          </a:bodyPr>
          <a:lstStyle>
            <a:lvl1pPr>
              <a:defRPr sz="5000">
                <a:latin typeface="Roboto Regular"/>
                <a:ea typeface="Roboto Regular"/>
                <a:cs typeface="Roboto Regular"/>
                <a:sym typeface="Roboto Regular"/>
              </a:defRPr>
            </a:lvl1pPr>
          </a:lstStyle>
          <a:p>
            <a:r>
              <a:rPr sz="3800" dirty="0"/>
              <a:t>Where do humans choose to look to answer visual questions?</a:t>
            </a:r>
          </a:p>
        </p:txBody>
      </p:sp>
      <p:sp>
        <p:nvSpPr>
          <p:cNvPr id="4"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132</a:t>
            </a:fld>
            <a:endParaRPr lang="en-IN" dirty="0"/>
          </a:p>
        </p:txBody>
      </p:sp>
    </p:spTree>
    <p:extLst>
      <p:ext uri="{BB962C8B-B14F-4D97-AF65-F5344CB8AC3E}">
        <p14:creationId xmlns:p14="http://schemas.microsoft.com/office/powerpoint/2010/main" val="28529217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interface_2.png"/>
          <p:cNvPicPr>
            <a:picLocks noChangeAspect="1"/>
          </p:cNvPicPr>
          <p:nvPr/>
        </p:nvPicPr>
        <p:blipFill>
          <a:blip r:embed="rId4">
            <a:extLst/>
          </a:blip>
          <a:stretch>
            <a:fillRect/>
          </a:stretch>
        </p:blipFill>
        <p:spPr>
          <a:xfrm>
            <a:off x="0" y="1521259"/>
            <a:ext cx="9144000" cy="3815483"/>
          </a:xfrm>
          <a:prstGeom prst="rect">
            <a:avLst/>
          </a:prstGeom>
          <a:ln w="12700">
            <a:miter lim="400000"/>
          </a:ln>
        </p:spPr>
      </p:pic>
      <p:pic>
        <p:nvPicPr>
          <p:cNvPr id="234" name="deblur_HIT_vid.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09621" y="1320990"/>
            <a:ext cx="9642042" cy="5142423"/>
          </a:xfrm>
          <a:prstGeom prst="rect">
            <a:avLst/>
          </a:prstGeom>
          <a:ln w="12700">
            <a:miter lim="400000"/>
          </a:ln>
        </p:spPr>
      </p:pic>
      <p:sp>
        <p:nvSpPr>
          <p:cNvPr id="235" name="Shape 23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133</a:t>
            </a:fld>
            <a:endParaRP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Tree>
    <p:extLst>
      <p:ext uri="{BB962C8B-B14F-4D97-AF65-F5344CB8AC3E}">
        <p14:creationId xmlns:p14="http://schemas.microsoft.com/office/powerpoint/2010/main" val="173692956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6" fill="hold"/>
                                        <p:tgtEl>
                                          <p:spTgt spid="2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4"/>
                </p:tgtEl>
              </p:cMediaNode>
            </p:video>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134</a:t>
            </a:fld>
            <a:endParaRPr/>
          </a:p>
        </p:txBody>
      </p:sp>
      <p:sp>
        <p:nvSpPr>
          <p:cNvPr id="239" name="Shape 239"/>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food is on the table? Cake</a:t>
            </a:r>
          </a:p>
        </p:txBody>
      </p:sp>
      <p:pic>
        <p:nvPicPr>
          <p:cNvPr id="240" name="human_blurred_maps_qa_small_4.png"/>
          <p:cNvPicPr>
            <a:picLocks noChangeAspect="1"/>
          </p:cNvPicPr>
          <p:nvPr/>
        </p:nvPicPr>
        <p:blipFill>
          <a:blip r:embed="rId2">
            <a:extLst/>
          </a:blip>
          <a:srcRect b="12261"/>
          <a:stretch>
            <a:fillRect/>
          </a:stretch>
        </p:blipFill>
        <p:spPr>
          <a:xfrm>
            <a:off x="759024" y="1196578"/>
            <a:ext cx="7623636" cy="3924007"/>
          </a:xfrm>
          <a:prstGeom prst="rect">
            <a:avLst/>
          </a:prstGeom>
          <a:ln w="12700">
            <a:miter lim="400000"/>
          </a:ln>
        </p:spPr>
      </p:pic>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40618169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human_blurred_maps_qa_small_2.png"/>
          <p:cNvPicPr>
            <a:picLocks noChangeAspect="1"/>
          </p:cNvPicPr>
          <p:nvPr/>
        </p:nvPicPr>
        <p:blipFill>
          <a:blip r:embed="rId2">
            <a:extLst/>
          </a:blip>
          <a:srcRect b="12287"/>
          <a:stretch>
            <a:fillRect/>
          </a:stretch>
        </p:blipFill>
        <p:spPr>
          <a:xfrm>
            <a:off x="759146" y="1192206"/>
            <a:ext cx="7625708" cy="3923905"/>
          </a:xfrm>
          <a:prstGeom prst="rect">
            <a:avLst/>
          </a:prstGeom>
          <a:ln w="12700">
            <a:miter lim="400000"/>
          </a:ln>
        </p:spPr>
      </p:pic>
      <p:sp>
        <p:nvSpPr>
          <p:cNvPr id="244" name="Shape 2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135</a:t>
            </a:fld>
            <a:endParaRPr/>
          </a:p>
        </p:txBody>
      </p:sp>
      <p:sp>
        <p:nvSpPr>
          <p:cNvPr id="245" name="Shape 245"/>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dirty="0"/>
              <a:t>What animal is she riding? Horse</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2810613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human_blurred_maps_qa_small_1.png"/>
          <p:cNvPicPr>
            <a:picLocks noChangeAspect="1"/>
          </p:cNvPicPr>
          <p:nvPr/>
        </p:nvPicPr>
        <p:blipFill>
          <a:blip r:embed="rId2">
            <a:extLst/>
          </a:blip>
          <a:srcRect b="12805"/>
          <a:stretch>
            <a:fillRect/>
          </a:stretch>
        </p:blipFill>
        <p:spPr>
          <a:xfrm>
            <a:off x="757719" y="1191369"/>
            <a:ext cx="7628563" cy="3902189"/>
          </a:xfrm>
          <a:prstGeom prst="rect">
            <a:avLst/>
          </a:prstGeom>
          <a:ln w="12700">
            <a:miter lim="400000"/>
          </a:ln>
        </p:spPr>
      </p:pic>
      <p:sp>
        <p:nvSpPr>
          <p:cNvPr id="249" name="Shape 24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136</a:t>
            </a:fld>
            <a:endParaRPr/>
          </a:p>
        </p:txBody>
      </p:sp>
      <p:sp>
        <p:nvSpPr>
          <p:cNvPr id="250" name="Shape 250"/>
          <p:cNvSpPr/>
          <p:nvPr/>
        </p:nvSpPr>
        <p:spPr>
          <a:xfrm>
            <a:off x="1007370" y="5246945"/>
            <a:ext cx="7129260"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r>
              <a:rPr sz="2500"/>
              <a:t>What number of cats are laying on the bed? 2</a:t>
            </a: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6" name="TextBox 5"/>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3513369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p:nvPr/>
        </p:nvSpPr>
        <p:spPr>
          <a:xfrm>
            <a:off x="608893" y="1508902"/>
            <a:ext cx="7898932" cy="1601400"/>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160729" indent="-160729" algn="l">
              <a:spcBef>
                <a:spcPts val="1406"/>
              </a:spcBef>
              <a:buSzPct val="100000"/>
              <a:buChar char="•"/>
              <a:defRPr>
                <a:latin typeface="Roboto Regular"/>
                <a:ea typeface="Roboto Regular"/>
                <a:cs typeface="Roboto Regular"/>
                <a:sym typeface="Roboto Regular"/>
              </a:defRPr>
            </a:pPr>
            <a:r>
              <a:rPr sz="2500" dirty="0"/>
              <a:t>Attention maps for VQA dataset [</a:t>
            </a:r>
            <a:r>
              <a:rPr sz="2500" dirty="0" err="1"/>
              <a:t>Antol</a:t>
            </a:r>
            <a:r>
              <a:rPr sz="2500" dirty="0"/>
              <a:t> et al., ICCV15]</a:t>
            </a:r>
          </a:p>
          <a:p>
            <a:pPr marL="160729" indent="-160729" algn="l">
              <a:spcBef>
                <a:spcPts val="1406"/>
              </a:spcBef>
              <a:buSzPct val="100000"/>
              <a:buChar char="•"/>
              <a:defRPr>
                <a:latin typeface="Roboto Regular"/>
                <a:ea typeface="Roboto Regular"/>
                <a:cs typeface="Roboto Regular"/>
                <a:sym typeface="Roboto Regular"/>
              </a:defRPr>
            </a:pPr>
            <a:r>
              <a:rPr sz="2500" dirty="0"/>
              <a:t>58k training I-Q pairs</a:t>
            </a:r>
          </a:p>
          <a:p>
            <a:pPr marL="160729" indent="-160729" algn="l">
              <a:spcBef>
                <a:spcPts val="1406"/>
              </a:spcBef>
              <a:buSzPct val="100000"/>
              <a:buChar char="•"/>
              <a:defRPr>
                <a:latin typeface="Roboto Regular"/>
                <a:ea typeface="Roboto Regular"/>
                <a:cs typeface="Roboto Regular"/>
                <a:sym typeface="Roboto Regular"/>
              </a:defRPr>
            </a:pPr>
            <a:r>
              <a:rPr sz="2500" dirty="0"/>
              <a:t>1.4k validation I-Q pairs (3 maps per question)</a:t>
            </a:r>
          </a:p>
        </p:txBody>
      </p:sp>
      <p:sp>
        <p:nvSpPr>
          <p:cNvPr id="254" name="Shape 25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137</a:t>
            </a:fld>
            <a:endParaRPr/>
          </a:p>
        </p:txBody>
      </p:sp>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422132482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138</a:t>
            </a:fld>
            <a:endParaRPr/>
          </a:p>
        </p:txBody>
      </p:sp>
      <p:pic>
        <p:nvPicPr>
          <p:cNvPr id="258" name="cluster (3).png"/>
          <p:cNvPicPr>
            <a:picLocks noChangeAspect="1"/>
          </p:cNvPicPr>
          <p:nvPr/>
        </p:nvPicPr>
        <p:blipFill>
          <a:blip r:embed="rId2">
            <a:extLst/>
          </a:blip>
          <a:stretch>
            <a:fillRect/>
          </a:stretch>
        </p:blipFill>
        <p:spPr>
          <a:xfrm>
            <a:off x="-95250" y="1440191"/>
            <a:ext cx="9144001" cy="4507260"/>
          </a:xfrm>
          <a:prstGeom prst="rect">
            <a:avLst/>
          </a:prstGeom>
          <a:ln w="12700">
            <a:miter lim="400000"/>
          </a:ln>
        </p:spPr>
      </p:pic>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5250792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139</a:t>
            </a:fld>
            <a:endParaRPr/>
          </a:p>
        </p:txBody>
      </p:sp>
      <p:pic>
        <p:nvPicPr>
          <p:cNvPr id="262" name="cluster_top (2).png"/>
          <p:cNvPicPr>
            <a:picLocks noChangeAspect="1"/>
          </p:cNvPicPr>
          <p:nvPr/>
        </p:nvPicPr>
        <p:blipFill>
          <a:blip r:embed="rId2">
            <a:extLst/>
          </a:blip>
          <a:stretch>
            <a:fillRect/>
          </a:stretch>
        </p:blipFill>
        <p:spPr>
          <a:xfrm>
            <a:off x="-95250" y="1440191"/>
            <a:ext cx="9144001" cy="4507260"/>
          </a:xfrm>
          <a:prstGeom prst="rect">
            <a:avLst/>
          </a:prstGeom>
          <a:ln w="12700">
            <a:miter lim="400000"/>
          </a:ln>
        </p:spPr>
      </p:pic>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60800374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14</a:t>
            </a:fld>
            <a:endParaRPr lang="en-US"/>
          </a:p>
        </p:txBody>
      </p:sp>
      <p:pic>
        <p:nvPicPr>
          <p:cNvPr id="6" name="Picture 5" descr="Screen Shot 2016-07-13 at 5.01.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287730"/>
          </a:xfrm>
          <a:prstGeom prst="rect">
            <a:avLst/>
          </a:prstGeom>
        </p:spPr>
      </p:pic>
      <p:pic>
        <p:nvPicPr>
          <p:cNvPr id="7" name="Picture 6" descr="Screen Shot 2016-07-13 at 5.03.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433058"/>
            <a:ext cx="5486400" cy="3424942"/>
          </a:xfrm>
          <a:prstGeom prst="rect">
            <a:avLst/>
          </a:prstGeom>
        </p:spPr>
      </p:pic>
      <p:pic>
        <p:nvPicPr>
          <p:cNvPr id="9" name="Picture 8" descr="Screen Shot 2016-07-13 at 5.03.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05200"/>
            <a:ext cx="3467126" cy="1048478"/>
          </a:xfrm>
          <a:prstGeom prst="rect">
            <a:avLst/>
          </a:prstGeom>
        </p:spPr>
      </p:pic>
    </p:spTree>
    <p:extLst>
      <p:ext uri="{BB962C8B-B14F-4D97-AF65-F5344CB8AC3E}">
        <p14:creationId xmlns:p14="http://schemas.microsoft.com/office/powerpoint/2010/main" val="176830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140</a:t>
            </a:fld>
            <a:endParaRPr/>
          </a:p>
        </p:txBody>
      </p:sp>
      <p:pic>
        <p:nvPicPr>
          <p:cNvPr id="266" name="cluster_bottom (1).png"/>
          <p:cNvPicPr>
            <a:picLocks noChangeAspect="1"/>
          </p:cNvPicPr>
          <p:nvPr/>
        </p:nvPicPr>
        <p:blipFill>
          <a:blip r:embed="rId2">
            <a:extLst/>
          </a:blip>
          <a:stretch>
            <a:fillRect/>
          </a:stretch>
        </p:blipFill>
        <p:spPr>
          <a:xfrm>
            <a:off x="-95250" y="1440191"/>
            <a:ext cx="9144001" cy="4507260"/>
          </a:xfrm>
          <a:prstGeom prst="rect">
            <a:avLst/>
          </a:prstGeom>
          <a:ln w="12700">
            <a:miter lim="400000"/>
          </a:ln>
        </p:spPr>
      </p:pic>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a:t>VQA-HAT (Human </a:t>
            </a:r>
            <a:r>
              <a:rPr lang="en-US" dirty="0" err="1"/>
              <a:t>ATtention</a:t>
            </a:r>
            <a:r>
              <a:rPr lang="en-US" dirty="0"/>
              <a:t>)</a:t>
            </a:r>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8185463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Shape 268"/>
          <p:cNvSpPr/>
          <p:nvPr/>
        </p:nvSpPr>
        <p:spPr>
          <a:xfrm>
            <a:off x="491249" y="2320003"/>
            <a:ext cx="8161502" cy="1241683"/>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a:spcBef>
                <a:spcPts val="0"/>
              </a:spcBef>
              <a:defRPr sz="5000">
                <a:latin typeface="Roboto Regular"/>
                <a:ea typeface="Roboto Regular"/>
                <a:cs typeface="Roboto Regular"/>
                <a:sym typeface="Roboto Regular"/>
              </a:defRPr>
            </a:pPr>
            <a:r>
              <a:rPr sz="3800" dirty="0"/>
              <a:t>Do deep neural networks</a:t>
            </a:r>
            <a:r>
              <a:rPr lang="en-US" sz="3800" dirty="0"/>
              <a:t> </a:t>
            </a:r>
            <a:r>
              <a:rPr sz="3800" dirty="0"/>
              <a:t>‘look at’</a:t>
            </a:r>
            <a:endParaRPr lang="en-US" sz="3800" dirty="0"/>
          </a:p>
          <a:p>
            <a:pPr>
              <a:spcBef>
                <a:spcPts val="0"/>
              </a:spcBef>
              <a:defRPr sz="5000">
                <a:latin typeface="Roboto Regular"/>
                <a:ea typeface="Roboto Regular"/>
                <a:cs typeface="Roboto Regular"/>
                <a:sym typeface="Roboto Regular"/>
              </a:defRPr>
            </a:pPr>
            <a:r>
              <a:rPr sz="3800" dirty="0"/>
              <a:t>the same regions as humans?</a:t>
            </a:r>
          </a:p>
        </p:txBody>
      </p:sp>
    </p:spTree>
    <p:extLst>
      <p:ext uri="{BB962C8B-B14F-4D97-AF65-F5344CB8AC3E}">
        <p14:creationId xmlns:p14="http://schemas.microsoft.com/office/powerpoint/2010/main" val="1675316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t>Metric: Rank correlation</a:t>
            </a:r>
          </a:p>
        </p:txBody>
      </p:sp>
      <p:sp>
        <p:nvSpPr>
          <p:cNvPr id="273" name="Shape 27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142</a:t>
            </a:fld>
            <a:endParaRPr/>
          </a:p>
        </p:txBody>
      </p:sp>
      <p:sp>
        <p:nvSpPr>
          <p:cNvPr id="7"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1487288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143</a:t>
            </a:fld>
            <a:endParaRPr/>
          </a:p>
        </p:txBody>
      </p:sp>
      <p:pic>
        <p:nvPicPr>
          <p:cNvPr id="278" name="504850_san2.png"/>
          <p:cNvPicPr>
            <a:picLocks noChangeAspect="1"/>
          </p:cNvPicPr>
          <p:nvPr/>
        </p:nvPicPr>
        <p:blipFill>
          <a:blip r:embed="rId2">
            <a:extLst/>
          </a:blip>
          <a:stretch>
            <a:fillRect/>
          </a:stretch>
        </p:blipFill>
        <p:spPr>
          <a:xfrm>
            <a:off x="5709907" y="2997447"/>
            <a:ext cx="2024063" cy="1518048"/>
          </a:xfrm>
          <a:prstGeom prst="rect">
            <a:avLst/>
          </a:prstGeom>
          <a:ln w="12700">
            <a:miter lim="400000"/>
          </a:ln>
        </p:spPr>
      </p:pic>
      <p:pic>
        <p:nvPicPr>
          <p:cNvPr id="279" name="504850.png"/>
          <p:cNvPicPr>
            <a:picLocks noChangeAspect="1"/>
          </p:cNvPicPr>
          <p:nvPr/>
        </p:nvPicPr>
        <p:blipFill>
          <a:blip r:embed="rId3">
            <a:extLst/>
          </a:blip>
          <a:stretch>
            <a:fillRect/>
          </a:stretch>
        </p:blipFill>
        <p:spPr>
          <a:xfrm>
            <a:off x="621956" y="2417017"/>
            <a:ext cx="3571876" cy="2678907"/>
          </a:xfrm>
          <a:prstGeom prst="rect">
            <a:avLst/>
          </a:prstGeom>
          <a:ln w="12700">
            <a:miter lim="400000"/>
          </a:ln>
        </p:spPr>
      </p:pic>
      <p:sp>
        <p:nvSpPr>
          <p:cNvPr id="280" name="Shape 280"/>
          <p:cNvSpPr/>
          <p:nvPr/>
        </p:nvSpPr>
        <p:spPr>
          <a:xfrm>
            <a:off x="1295477" y="5282031"/>
            <a:ext cx="2441597" cy="46166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defRPr>
                <a:latin typeface="Roboto Regular"/>
                <a:ea typeface="Roboto Regular"/>
                <a:cs typeface="Roboto Regular"/>
                <a:sym typeface="Roboto Regular"/>
              </a:defRPr>
            </a:lvl1pPr>
          </a:lstStyle>
          <a:p>
            <a:r>
              <a:rPr sz="2500" dirty="0"/>
              <a:t>Attention map 1</a:t>
            </a:r>
          </a:p>
        </p:txBody>
      </p:sp>
      <p:sp>
        <p:nvSpPr>
          <p:cNvPr id="281" name="Shape 281"/>
          <p:cNvSpPr/>
          <p:nvPr/>
        </p:nvSpPr>
        <p:spPr>
          <a:xfrm>
            <a:off x="5625703" y="5282031"/>
            <a:ext cx="2464594" cy="46166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defRPr>
                <a:latin typeface="Roboto Regular"/>
                <a:ea typeface="Roboto Regular"/>
                <a:cs typeface="Roboto Regular"/>
                <a:sym typeface="Roboto Regular"/>
              </a:defRPr>
            </a:lvl1pPr>
          </a:lstStyle>
          <a:p>
            <a:r>
              <a:rPr sz="2500" dirty="0"/>
              <a:t>Attention map 2</a:t>
            </a:r>
          </a:p>
        </p:txBody>
      </p:sp>
      <p:sp>
        <p:nvSpPr>
          <p:cNvPr id="9"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t>Metric: Rank correlation</a:t>
            </a:r>
          </a:p>
        </p:txBody>
      </p:sp>
      <p:sp>
        <p:nvSpPr>
          <p:cNvPr id="10" name="Title 1"/>
          <p:cNvSpPr>
            <a:spLocks noGrp="1"/>
          </p:cNvSpPr>
          <p:nvPr>
            <p:ph type="title"/>
          </p:nvPr>
        </p:nvSpPr>
        <p:spPr>
          <a:xfrm>
            <a:off x="685800" y="228600"/>
            <a:ext cx="7772400" cy="685800"/>
          </a:xfrm>
        </p:spPr>
        <p:txBody>
          <a:bodyPr/>
          <a:lstStyle/>
          <a:p>
            <a:r>
              <a:rPr lang="en-US" dirty="0"/>
              <a:t>Evaluating attention maps</a:t>
            </a:r>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7255363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144</a:t>
            </a:fld>
            <a:endParaRPr/>
          </a:p>
        </p:txBody>
      </p:sp>
      <p:sp>
        <p:nvSpPr>
          <p:cNvPr id="286" name="Shape 286"/>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sz="2500" dirty="0"/>
              <a:t>Scale to same size</a:t>
            </a:r>
          </a:p>
        </p:txBody>
      </p:sp>
      <p:pic>
        <p:nvPicPr>
          <p:cNvPr id="287" name="504850.png"/>
          <p:cNvPicPr>
            <a:picLocks noChangeAspect="1"/>
          </p:cNvPicPr>
          <p:nvPr/>
        </p:nvPicPr>
        <p:blipFill>
          <a:blip r:embed="rId2">
            <a:extLst/>
          </a:blip>
          <a:stretch>
            <a:fillRect/>
          </a:stretch>
        </p:blipFill>
        <p:spPr>
          <a:xfrm>
            <a:off x="621956" y="2417017"/>
            <a:ext cx="3571876" cy="2678907"/>
          </a:xfrm>
          <a:prstGeom prst="rect">
            <a:avLst/>
          </a:prstGeom>
          <a:ln w="12700">
            <a:miter lim="400000"/>
          </a:ln>
        </p:spPr>
      </p:pic>
      <p:pic>
        <p:nvPicPr>
          <p:cNvPr id="288" name="504850_san2.png"/>
          <p:cNvPicPr>
            <a:picLocks noChangeAspect="1"/>
          </p:cNvPicPr>
          <p:nvPr/>
        </p:nvPicPr>
        <p:blipFill>
          <a:blip r:embed="rId3">
            <a:extLst/>
          </a:blip>
          <a:stretch>
            <a:fillRect/>
          </a:stretch>
        </p:blipFill>
        <p:spPr>
          <a:xfrm>
            <a:off x="5709907" y="2997447"/>
            <a:ext cx="2024063" cy="1518048"/>
          </a:xfrm>
          <a:prstGeom prst="rect">
            <a:avLst/>
          </a:prstGeom>
          <a:ln w="12700">
            <a:miter lim="400000"/>
          </a:ln>
        </p:spPr>
      </p:pic>
      <p:sp>
        <p:nvSpPr>
          <p:cNvPr id="8"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t>Metric: Rank correlation</a:t>
            </a:r>
          </a:p>
        </p:txBody>
      </p:sp>
      <p:sp>
        <p:nvSpPr>
          <p:cNvPr id="9" name="Title 1"/>
          <p:cNvSpPr>
            <a:spLocks noGrp="1"/>
          </p:cNvSpPr>
          <p:nvPr>
            <p:ph type="title"/>
          </p:nvPr>
        </p:nvSpPr>
        <p:spPr>
          <a:xfrm>
            <a:off x="685800" y="228600"/>
            <a:ext cx="7772400" cy="685800"/>
          </a:xfrm>
        </p:spPr>
        <p:txBody>
          <a:bodyPr/>
          <a:lstStyle/>
          <a:p>
            <a:r>
              <a:rPr lang="en-US" dirty="0"/>
              <a:t>Evaluating attention maps</a:t>
            </a:r>
          </a:p>
        </p:txBody>
      </p:sp>
      <p:sp>
        <p:nvSpPr>
          <p:cNvPr id="10" name="TextBox 9"/>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739556008"/>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afterEffect">
                                  <p:stCondLst>
                                    <p:cond delay="0"/>
                                  </p:stCondLst>
                                  <p:childTnLst>
                                    <p:animScale>
                                      <p:cBhvr>
                                        <p:cTn id="6" dur="499" fill="hold"/>
                                        <p:tgtEl>
                                          <p:spTgt spid="288"/>
                                        </p:tgtEl>
                                      </p:cBhvr>
                                      <p:by x="176470" y="17647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145</a:t>
            </a:fld>
            <a:endParaRPr/>
          </a:p>
        </p:txBody>
      </p:sp>
      <p:graphicFrame>
        <p:nvGraphicFramePr>
          <p:cNvPr id="293" name="Table 293"/>
          <p:cNvGraphicFramePr/>
          <p:nvPr/>
        </p:nvGraphicFramePr>
        <p:xfrm>
          <a:off x="621201" y="2424374"/>
          <a:ext cx="3573384" cy="2682051"/>
        </p:xfrm>
        <a:graphic>
          <a:graphicData uri="http://schemas.openxmlformats.org/drawingml/2006/table">
            <a:tbl>
              <a:tblPr/>
              <a:tblGrid>
                <a:gridCol w="1191128"/>
                <a:gridCol w="1191128"/>
                <a:gridCol w="1191128"/>
              </a:tblGrid>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200</a:t>
                      </a:r>
                    </a:p>
                  </a:txBody>
                  <a:tcPr marL="35719" marR="35719" marT="35719" marB="35719" anchor="ctr" horzOverflow="overflow">
                    <a:noFill/>
                  </a:tcPr>
                </a:tc>
                <a:tc>
                  <a:txBody>
                    <a:bodyPr/>
                    <a:lstStyle/>
                    <a:p>
                      <a:pPr defTabSz="914400"/>
                      <a:r>
                        <a:rPr sz="2100" b="1">
                          <a:latin typeface="Helvetica"/>
                          <a:ea typeface="Helvetica"/>
                          <a:cs typeface="Helvetica"/>
                          <a:sym typeface="Helvetica"/>
                        </a:rPr>
                        <a:t>100</a:t>
                      </a:r>
                    </a:p>
                  </a:txBody>
                  <a:tcPr marL="35719" marR="35719" marT="35719" marB="35719" anchor="ctr" horzOverflow="overflow">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150</a:t>
                      </a:r>
                    </a:p>
                  </a:txBody>
                  <a:tcPr marL="35719" marR="35719" marT="35719" marB="35719" anchor="ctr" horzOverflow="overflow">
                    <a:noFill/>
                  </a:tcPr>
                </a:tc>
                <a:tc>
                  <a:txBody>
                    <a:bodyPr/>
                    <a:lstStyle/>
                    <a:p>
                      <a:pPr defTabSz="914400"/>
                      <a:r>
                        <a:rPr sz="2100" b="1">
                          <a:latin typeface="Helvetica"/>
                          <a:ea typeface="Helvetica"/>
                          <a:cs typeface="Helvetica"/>
                          <a:sym typeface="Helvetica"/>
                        </a:rPr>
                        <a:t>120</a:t>
                      </a:r>
                    </a:p>
                  </a:txBody>
                  <a:tcPr marL="35719" marR="35719" marT="35719" marB="35719" anchor="ctr" horzOverflow="overflow">
                    <a:noFill/>
                  </a:tcPr>
                </a:tc>
              </a:tr>
            </a:tbl>
          </a:graphicData>
        </a:graphic>
      </p:graphicFrame>
      <p:graphicFrame>
        <p:nvGraphicFramePr>
          <p:cNvPr id="294" name="Table 294"/>
          <p:cNvGraphicFramePr/>
          <p:nvPr/>
        </p:nvGraphicFramePr>
        <p:xfrm>
          <a:off x="4936890" y="2424374"/>
          <a:ext cx="3573384" cy="2682051"/>
        </p:xfrm>
        <a:graphic>
          <a:graphicData uri="http://schemas.openxmlformats.org/drawingml/2006/table">
            <a:tbl>
              <a:tblPr/>
              <a:tblGrid>
                <a:gridCol w="1191128"/>
                <a:gridCol w="1191128"/>
                <a:gridCol w="1191128"/>
              </a:tblGrid>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240</a:t>
                      </a:r>
                    </a:p>
                  </a:txBody>
                  <a:tcPr marL="35719" marR="35719" marT="35719" marB="35719" anchor="ctr" horzOverflow="overflow">
                    <a:noFill/>
                  </a:tcPr>
                </a:tc>
                <a:tc>
                  <a:txBody>
                    <a:bodyPr/>
                    <a:lstStyle/>
                    <a:p>
                      <a:pPr defTabSz="914400"/>
                      <a:r>
                        <a:rPr sz="1800" b="1">
                          <a:latin typeface="Helvetica"/>
                          <a:ea typeface="Helvetica"/>
                          <a:cs typeface="Helvetica"/>
                          <a:sym typeface="Helvetica"/>
                        </a:rPr>
                        <a:t>170</a:t>
                      </a:r>
                    </a:p>
                  </a:txBody>
                  <a:tcPr marL="35719" marR="35719" marT="35719" marB="35719" anchor="ctr" horzOverflow="overflow">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140</a:t>
                      </a:r>
                    </a:p>
                  </a:txBody>
                  <a:tcPr marL="35719" marR="35719" marT="35719" marB="35719" anchor="ctr" horzOverflow="overflow">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noFill/>
                  </a:tcPr>
                </a:tc>
              </a:tr>
            </a:tbl>
          </a:graphicData>
        </a:graphic>
      </p:graphicFrame>
      <p:sp>
        <p:nvSpPr>
          <p:cNvPr id="295" name="Shape 295"/>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lang="en-US" sz="2500" dirty="0" smtClean="0"/>
              <a:t>Compute</a:t>
            </a:r>
            <a:r>
              <a:rPr sz="2500" dirty="0" smtClean="0"/>
              <a:t> </a:t>
            </a:r>
            <a:r>
              <a:rPr sz="2500" dirty="0"/>
              <a:t>pixel intensities</a:t>
            </a:r>
          </a:p>
        </p:txBody>
      </p:sp>
      <p:pic>
        <p:nvPicPr>
          <p:cNvPr id="296" name="504850.png"/>
          <p:cNvPicPr>
            <a:picLocks noChangeAspect="1"/>
          </p:cNvPicPr>
          <p:nvPr/>
        </p:nvPicPr>
        <p:blipFill>
          <a:blip r:embed="rId2">
            <a:extLst/>
          </a:blip>
          <a:stretch>
            <a:fillRect/>
          </a:stretch>
        </p:blipFill>
        <p:spPr>
          <a:xfrm>
            <a:off x="621956" y="2430412"/>
            <a:ext cx="3571876" cy="2678907"/>
          </a:xfrm>
          <a:prstGeom prst="rect">
            <a:avLst/>
          </a:prstGeom>
          <a:ln w="12700">
            <a:miter lim="400000"/>
          </a:ln>
        </p:spPr>
      </p:pic>
      <p:pic>
        <p:nvPicPr>
          <p:cNvPr id="297" name="504850_san2.png"/>
          <p:cNvPicPr>
            <a:picLocks noChangeAspect="1"/>
          </p:cNvPicPr>
          <p:nvPr/>
        </p:nvPicPr>
        <p:blipFill>
          <a:blip r:embed="rId3">
            <a:extLst/>
          </a:blip>
          <a:stretch>
            <a:fillRect/>
          </a:stretch>
        </p:blipFill>
        <p:spPr>
          <a:xfrm>
            <a:off x="4937035" y="2419946"/>
            <a:ext cx="3573094" cy="2679821"/>
          </a:xfrm>
          <a:prstGeom prst="rect">
            <a:avLst/>
          </a:prstGeom>
          <a:ln w="12700">
            <a:miter lim="400000"/>
          </a:ln>
        </p:spPr>
      </p:pic>
      <p:sp>
        <p:nvSpPr>
          <p:cNvPr id="10"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t>Metric: Rank correlation</a:t>
            </a:r>
          </a:p>
        </p:txBody>
      </p:sp>
      <p:sp>
        <p:nvSpPr>
          <p:cNvPr id="11"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mtClean="0"/>
              <a:t>Evaluating attention maps</a:t>
            </a:r>
            <a:endParaRPr lang="en-US" dirty="0"/>
          </a:p>
        </p:txBody>
      </p:sp>
      <p:sp>
        <p:nvSpPr>
          <p:cNvPr id="12" name="TextBox 11"/>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1569582560"/>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300"/>
                                        <p:tgtEl>
                                          <p:spTgt spid="296"/>
                                        </p:tgtEl>
                                      </p:cBhvr>
                                    </p:animEffect>
                                    <p:set>
                                      <p:cBhvr>
                                        <p:cTn id="7" dur="1" fill="hold">
                                          <p:stCondLst>
                                            <p:cond delay="299"/>
                                          </p:stCondLst>
                                        </p:cTn>
                                        <p:tgtEl>
                                          <p:spTgt spid="29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300"/>
                                        <p:tgtEl>
                                          <p:spTgt spid="297"/>
                                        </p:tgtEl>
                                      </p:cBhvr>
                                    </p:animEffect>
                                    <p:set>
                                      <p:cBhvr>
                                        <p:cTn id="12" dur="1" fill="hold">
                                          <p:stCondLst>
                                            <p:cond delay="299"/>
                                          </p:stCondLst>
                                        </p:cTn>
                                        <p:tgtEl>
                                          <p:spTgt spid="2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146</a:t>
            </a:fld>
            <a:endParaRPr/>
          </a:p>
        </p:txBody>
      </p:sp>
      <p:graphicFrame>
        <p:nvGraphicFramePr>
          <p:cNvPr id="302" name="Table 302"/>
          <p:cNvGraphicFramePr/>
          <p:nvPr/>
        </p:nvGraphicFramePr>
        <p:xfrm>
          <a:off x="627464" y="2424374"/>
          <a:ext cx="3573384" cy="2682051"/>
        </p:xfrm>
        <a:graphic>
          <a:graphicData uri="http://schemas.openxmlformats.org/drawingml/2006/table">
            <a:tbl>
              <a:tblPr/>
              <a:tblGrid>
                <a:gridCol w="1191128"/>
                <a:gridCol w="1191128"/>
                <a:gridCol w="1191128"/>
              </a:tblGrid>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T w="12700">
                      <a:solidFill>
                        <a:srgbClr val="000000"/>
                      </a:solidFill>
                      <a:miter lim="400000"/>
                    </a:lnT>
                    <a:noFill/>
                  </a:tcPr>
                </a:tc>
              </a:tr>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r>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r>
            </a:tbl>
          </a:graphicData>
        </a:graphic>
      </p:graphicFrame>
      <p:graphicFrame>
        <p:nvGraphicFramePr>
          <p:cNvPr id="303" name="Table 303"/>
          <p:cNvGraphicFramePr/>
          <p:nvPr/>
        </p:nvGraphicFramePr>
        <p:xfrm>
          <a:off x="4934222" y="2424374"/>
          <a:ext cx="3573384" cy="2682051"/>
        </p:xfrm>
        <a:graphic>
          <a:graphicData uri="http://schemas.openxmlformats.org/drawingml/2006/table">
            <a:tbl>
              <a:tblPr/>
              <a:tblGrid>
                <a:gridCol w="1191128"/>
                <a:gridCol w="1191128"/>
                <a:gridCol w="1191128"/>
              </a:tblGrid>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1</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2</a:t>
                      </a:r>
                    </a:p>
                  </a:txBody>
                  <a:tcPr marL="35719" marR="35719" marT="35719" marB="35719" anchor="ctr" horzOverflow="overflow">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3</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noFill/>
                  </a:tcPr>
                </a:tc>
              </a:tr>
            </a:tbl>
          </a:graphicData>
        </a:graphic>
      </p:graphicFrame>
      <p:graphicFrame>
        <p:nvGraphicFramePr>
          <p:cNvPr id="305" name="Table 305"/>
          <p:cNvGraphicFramePr/>
          <p:nvPr>
            <p:extLst>
              <p:ext uri="{D42A27DB-BD31-4B8C-83A1-F6EECF244321}">
                <p14:modId xmlns:p14="http://schemas.microsoft.com/office/powerpoint/2010/main" val="2194679687"/>
              </p:ext>
            </p:extLst>
          </p:nvPr>
        </p:nvGraphicFramePr>
        <p:xfrm>
          <a:off x="634595" y="2419946"/>
          <a:ext cx="3573384" cy="2682051"/>
        </p:xfrm>
        <a:graphic>
          <a:graphicData uri="http://schemas.openxmlformats.org/drawingml/2006/table">
            <a:tbl>
              <a:tblPr/>
              <a:tblGrid>
                <a:gridCol w="1191128"/>
                <a:gridCol w="1191128"/>
                <a:gridCol w="1191128"/>
              </a:tblGrid>
              <a:tr h="894017">
                <a:tc>
                  <a:txBody>
                    <a:bodyPr/>
                    <a:lstStyle/>
                    <a:p>
                      <a:pPr defTabSz="914400"/>
                      <a:r>
                        <a:rPr sz="2100" b="1" dirty="0">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21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200</a:t>
                      </a:r>
                    </a:p>
                  </a:txBody>
                  <a:tcPr marL="35719" marR="35719" marT="35719" marB="35719" anchor="ctr" horzOverflow="overflow">
                    <a:noFill/>
                  </a:tcPr>
                </a:tc>
                <a:tc>
                  <a:txBody>
                    <a:bodyPr/>
                    <a:lstStyle/>
                    <a:p>
                      <a:pPr defTabSz="914400"/>
                      <a:r>
                        <a:rPr sz="2100" b="1">
                          <a:latin typeface="Helvetica"/>
                          <a:ea typeface="Helvetica"/>
                          <a:cs typeface="Helvetica"/>
                          <a:sym typeface="Helvetica"/>
                        </a:rPr>
                        <a:t>100</a:t>
                      </a:r>
                    </a:p>
                  </a:txBody>
                  <a:tcPr marL="35719" marR="35719" marT="35719" marB="35719" anchor="ctr" horzOverflow="overflow">
                    <a:noFill/>
                  </a:tcPr>
                </a:tc>
              </a:tr>
              <a:tr h="894017">
                <a:tc>
                  <a:txBody>
                    <a:bodyPr/>
                    <a:lstStyle/>
                    <a:p>
                      <a:pPr defTabSz="914400"/>
                      <a:r>
                        <a:rPr sz="21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2100" b="1">
                          <a:latin typeface="Helvetica"/>
                          <a:ea typeface="Helvetica"/>
                          <a:cs typeface="Helvetica"/>
                          <a:sym typeface="Helvetica"/>
                        </a:rPr>
                        <a:t>150</a:t>
                      </a:r>
                    </a:p>
                  </a:txBody>
                  <a:tcPr marL="35719" marR="35719" marT="35719" marB="35719" anchor="ctr" horzOverflow="overflow">
                    <a:noFill/>
                  </a:tcPr>
                </a:tc>
                <a:tc>
                  <a:txBody>
                    <a:bodyPr/>
                    <a:lstStyle/>
                    <a:p>
                      <a:pPr defTabSz="914400"/>
                      <a:r>
                        <a:rPr sz="2100" b="1" dirty="0">
                          <a:latin typeface="Helvetica"/>
                          <a:ea typeface="Helvetica"/>
                          <a:cs typeface="Helvetica"/>
                          <a:sym typeface="Helvetica"/>
                        </a:rPr>
                        <a:t>120</a:t>
                      </a:r>
                    </a:p>
                  </a:txBody>
                  <a:tcPr marL="35719" marR="35719" marT="35719" marB="35719" anchor="ctr" horzOverflow="overflow">
                    <a:noFill/>
                  </a:tcPr>
                </a:tc>
              </a:tr>
            </a:tbl>
          </a:graphicData>
        </a:graphic>
      </p:graphicFrame>
      <p:graphicFrame>
        <p:nvGraphicFramePr>
          <p:cNvPr id="306" name="Table 306"/>
          <p:cNvGraphicFramePr/>
          <p:nvPr/>
        </p:nvGraphicFramePr>
        <p:xfrm>
          <a:off x="4934222" y="2419946"/>
          <a:ext cx="3573384" cy="2682051"/>
        </p:xfrm>
        <a:graphic>
          <a:graphicData uri="http://schemas.openxmlformats.org/drawingml/2006/table">
            <a:tbl>
              <a:tblPr/>
              <a:tblGrid>
                <a:gridCol w="1191128"/>
                <a:gridCol w="1191128"/>
                <a:gridCol w="1191128"/>
              </a:tblGrid>
              <a:tr h="894017">
                <a:tc>
                  <a:txBody>
                    <a:bodyPr/>
                    <a:lstStyle/>
                    <a:p>
                      <a:pPr defTabSz="914400"/>
                      <a:r>
                        <a:rPr sz="1800" b="1" dirty="0">
                          <a:latin typeface="Helvetica"/>
                          <a:ea typeface="Helvetica"/>
                          <a:cs typeface="Helvetica"/>
                          <a:sym typeface="Helvetica"/>
                        </a:rPr>
                        <a:t>0</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c>
                  <a:txBody>
                    <a:bodyPr/>
                    <a:lstStyle/>
                    <a:p>
                      <a:pPr defTabSz="914400"/>
                      <a:r>
                        <a:rPr sz="1800" b="1">
                          <a:latin typeface="Helvetica"/>
                          <a:ea typeface="Helvetica"/>
                          <a:cs typeface="Helvetica"/>
                          <a:sym typeface="Helvetica"/>
                        </a:rPr>
                        <a:t>0</a:t>
                      </a:r>
                    </a:p>
                  </a:txBody>
                  <a:tcPr marL="35719" marR="35719" marT="35719" marB="35719" anchor="ctr" horzOverflow="overflow">
                    <a:lnT w="12700">
                      <a:solidFill>
                        <a:srgbClr val="000000"/>
                      </a:solidFill>
                      <a:miter lim="400000"/>
                    </a:lnT>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240</a:t>
                      </a:r>
                    </a:p>
                  </a:txBody>
                  <a:tcPr marL="35719" marR="35719" marT="35719" marB="35719" anchor="ctr" horzOverflow="overflow">
                    <a:noFill/>
                  </a:tcPr>
                </a:tc>
                <a:tc>
                  <a:txBody>
                    <a:bodyPr/>
                    <a:lstStyle/>
                    <a:p>
                      <a:pPr defTabSz="914400"/>
                      <a:r>
                        <a:rPr sz="1800" b="1">
                          <a:latin typeface="Helvetica"/>
                          <a:ea typeface="Helvetica"/>
                          <a:cs typeface="Helvetica"/>
                          <a:sym typeface="Helvetica"/>
                        </a:rPr>
                        <a:t>170</a:t>
                      </a:r>
                    </a:p>
                  </a:txBody>
                  <a:tcPr marL="35719" marR="35719" marT="35719" marB="35719" anchor="ctr" horzOverflow="overflow">
                    <a:noFill/>
                  </a:tcPr>
                </a:tc>
              </a:tr>
              <a:tr h="894017">
                <a:tc>
                  <a:txBody>
                    <a:bodyPr/>
                    <a:lstStyle/>
                    <a:p>
                      <a:pPr defTabSz="914400"/>
                      <a:r>
                        <a:rPr sz="1800" b="1">
                          <a:latin typeface="Helvetica"/>
                          <a:ea typeface="Helvetica"/>
                          <a:cs typeface="Helvetica"/>
                          <a:sym typeface="Helvetica"/>
                        </a:rPr>
                        <a:t>0</a:t>
                      </a:r>
                    </a:p>
                  </a:txBody>
                  <a:tcPr marL="35719" marR="35719" marT="35719" marB="35719" anchor="ctr" horzOverflow="overflow">
                    <a:lnL w="12700">
                      <a:solidFill>
                        <a:srgbClr val="000000"/>
                      </a:solidFill>
                      <a:miter lim="400000"/>
                    </a:lnL>
                    <a:noFill/>
                  </a:tcPr>
                </a:tc>
                <a:tc>
                  <a:txBody>
                    <a:bodyPr/>
                    <a:lstStyle/>
                    <a:p>
                      <a:pPr defTabSz="914400"/>
                      <a:r>
                        <a:rPr sz="1800" b="1">
                          <a:latin typeface="Helvetica"/>
                          <a:ea typeface="Helvetica"/>
                          <a:cs typeface="Helvetica"/>
                          <a:sym typeface="Helvetica"/>
                        </a:rPr>
                        <a:t>140</a:t>
                      </a:r>
                    </a:p>
                  </a:txBody>
                  <a:tcPr marL="35719" marR="35719" marT="35719" marB="35719" anchor="ctr" horzOverflow="overflow">
                    <a:noFill/>
                  </a:tcPr>
                </a:tc>
                <a:tc>
                  <a:txBody>
                    <a:bodyPr/>
                    <a:lstStyle/>
                    <a:p>
                      <a:pPr defTabSz="914400"/>
                      <a:r>
                        <a:rPr sz="1800" b="1" dirty="0">
                          <a:latin typeface="Helvetica"/>
                          <a:ea typeface="Helvetica"/>
                          <a:cs typeface="Helvetica"/>
                          <a:sym typeface="Helvetica"/>
                        </a:rPr>
                        <a:t>0</a:t>
                      </a:r>
                    </a:p>
                  </a:txBody>
                  <a:tcPr marL="35719" marR="35719" marT="35719" marB="35719" anchor="ctr" horzOverflow="overflow">
                    <a:noFill/>
                  </a:tcPr>
                </a:tc>
              </a:tr>
            </a:tbl>
          </a:graphicData>
        </a:graphic>
      </p:graphicFrame>
      <p:sp>
        <p:nvSpPr>
          <p:cNvPr id="10"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t>Metric: Rank correlation</a:t>
            </a:r>
          </a:p>
        </p:txBody>
      </p:sp>
      <p:sp>
        <p:nvSpPr>
          <p:cNvPr id="11" name="Shape 295"/>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sz="2500" dirty="0"/>
              <a:t>Rank the pixel intensities</a:t>
            </a:r>
          </a:p>
        </p:txBody>
      </p:sp>
      <p:sp>
        <p:nvSpPr>
          <p:cNvPr id="12" name="Title 1"/>
          <p:cNvSpPr>
            <a:spLocks noGrp="1"/>
          </p:cNvSpPr>
          <p:nvPr>
            <p:ph type="title"/>
          </p:nvPr>
        </p:nvSpPr>
        <p:spPr>
          <a:xfrm>
            <a:off x="685800" y="228600"/>
            <a:ext cx="7772400" cy="685800"/>
          </a:xfrm>
        </p:spPr>
        <p:txBody>
          <a:bodyPr/>
          <a:lstStyle/>
          <a:p>
            <a:r>
              <a:rPr lang="en-US" dirty="0"/>
              <a:t>Evaluating attention maps</a:t>
            </a:r>
          </a:p>
        </p:txBody>
      </p:sp>
      <p:sp>
        <p:nvSpPr>
          <p:cNvPr id="13" name="TextBox 12"/>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26020023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xit" fill="hold" grpId="0" nodeType="afterEffect">
                                  <p:stCondLst>
                                    <p:cond delay="0"/>
                                  </p:stCondLst>
                                  <p:iterate>
                                    <p:tmAbs val="0"/>
                                  </p:iterate>
                                  <p:childTnLst>
                                    <p:animEffect transition="out" filter="dissolve">
                                      <p:cBhvr>
                                        <p:cTn id="6" dur="500" fill="hold"/>
                                        <p:tgtEl>
                                          <p:spTgt spid="305"/>
                                        </p:tgtEl>
                                      </p:cBhvr>
                                    </p:animEffect>
                                    <p:set>
                                      <p:cBhvr>
                                        <p:cTn id="7" fill="hold">
                                          <p:stCondLst>
                                            <p:cond delay="499"/>
                                          </p:stCondLst>
                                        </p:cTn>
                                        <p:tgtEl>
                                          <p:spTgt spid="305"/>
                                        </p:tgtEl>
                                        <p:attrNameLst>
                                          <p:attrName>style.visibility</p:attrName>
                                        </p:attrNameLst>
                                      </p:cBhvr>
                                      <p:to>
                                        <p:strVal val="hidden"/>
                                      </p:to>
                                    </p:set>
                                  </p:childTnLst>
                                </p:cTn>
                              </p:par>
                              <p:par>
                                <p:cTn id="8" presetID="9" presetClass="exit" fill="hold" grpId="0" nodeType="withEffect">
                                  <p:stCondLst>
                                    <p:cond delay="0"/>
                                  </p:stCondLst>
                                  <p:iterate>
                                    <p:tmAbs val="0"/>
                                  </p:iterate>
                                  <p:childTnLst>
                                    <p:animEffect transition="out" filter="dissolve">
                                      <p:cBhvr>
                                        <p:cTn id="9" dur="500" fill="hold"/>
                                        <p:tgtEl>
                                          <p:spTgt spid="306"/>
                                        </p:tgtEl>
                                      </p:cBhvr>
                                    </p:animEffect>
                                    <p:set>
                                      <p:cBhvr>
                                        <p:cTn id="10" fill="hold">
                                          <p:stCondLst>
                                            <p:cond delay="499"/>
                                          </p:stCondLst>
                                        </p:cTn>
                                        <p:tgtEl>
                                          <p:spTgt spid="306"/>
                                        </p:tgtEl>
                                        <p:attrNameLst>
                                          <p:attrName>style.visibility</p:attrName>
                                        </p:attrNameLst>
                                      </p:cBhvr>
                                      <p:to>
                                        <p:strVal val="hidden"/>
                                      </p:to>
                                    </p:set>
                                  </p:childTnLst>
                                </p:cTn>
                              </p:par>
                              <p:par>
                                <p:cTn id="11" presetID="9" presetClass="entr" fill="hold" grpId="0" nodeType="withEffect">
                                  <p:stCondLst>
                                    <p:cond delay="0"/>
                                  </p:stCondLst>
                                  <p:iterate>
                                    <p:tmAbs val="0"/>
                                  </p:iterate>
                                  <p:childTnLst>
                                    <p:set>
                                      <p:cBhvr>
                                        <p:cTn id="12" fill="hold"/>
                                        <p:tgtEl>
                                          <p:spTgt spid="302"/>
                                        </p:tgtEl>
                                        <p:attrNameLst>
                                          <p:attrName>style.visibility</p:attrName>
                                        </p:attrNameLst>
                                      </p:cBhvr>
                                      <p:to>
                                        <p:strVal val="visible"/>
                                      </p:to>
                                    </p:set>
                                    <p:animEffect transition="in" filter="dissolve">
                                      <p:cBhvr>
                                        <p:cTn id="13" dur="1000"/>
                                        <p:tgtEl>
                                          <p:spTgt spid="302"/>
                                        </p:tgtEl>
                                      </p:cBhvr>
                                    </p:animEffect>
                                  </p:childTnLst>
                                </p:cTn>
                              </p:par>
                              <p:par>
                                <p:cTn id="14" presetID="9" presetClass="entr" fill="hold" grpId="0" nodeType="withEffect">
                                  <p:stCondLst>
                                    <p:cond delay="0"/>
                                  </p:stCondLst>
                                  <p:iterate>
                                    <p:tmAbs val="0"/>
                                  </p:iterate>
                                  <p:childTnLst>
                                    <p:set>
                                      <p:cBhvr>
                                        <p:cTn id="15" fill="hold"/>
                                        <p:tgtEl>
                                          <p:spTgt spid="303"/>
                                        </p:tgtEl>
                                        <p:attrNameLst>
                                          <p:attrName>style.visibility</p:attrName>
                                        </p:attrNameLst>
                                      </p:cBhvr>
                                      <p:to>
                                        <p:strVal val="visible"/>
                                      </p:to>
                                    </p:set>
                                    <p:animEffect transition="in" filter="dissolve">
                                      <p:cBhvr>
                                        <p:cTn id="16"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animBg="1" advAuto="0"/>
      <p:bldP spid="303" grpId="0" animBg="1" advAuto="0"/>
      <p:bldP spid="305" grpId="0" animBg="1" advAuto="0"/>
      <p:bldP spid="306" grpId="0"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8" name="Table 308"/>
          <p:cNvGraphicFramePr/>
          <p:nvPr/>
        </p:nvGraphicFramePr>
        <p:xfrm>
          <a:off x="616737" y="2420913"/>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3</a:t>
                      </a:r>
                    </a:p>
                  </a:txBody>
                  <a:tcPr marL="35719" marR="35719" marT="35719" marB="35719" anchor="ctr" horzOverflow="overflow">
                    <a:noFill/>
                  </a:tcPr>
                </a:tc>
              </a:tr>
            </a:tbl>
          </a:graphicData>
        </a:graphic>
      </p:graphicFrame>
      <p:sp>
        <p:nvSpPr>
          <p:cNvPr id="311" name="Shape 31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147</a:t>
            </a:fld>
            <a:endParaRPr/>
          </a:p>
        </p:txBody>
      </p:sp>
      <p:graphicFrame>
        <p:nvGraphicFramePr>
          <p:cNvPr id="312" name="Table 312"/>
          <p:cNvGraphicFramePr/>
          <p:nvPr>
            <p:extLst>
              <p:ext uri="{D42A27DB-BD31-4B8C-83A1-F6EECF244321}">
                <p14:modId xmlns:p14="http://schemas.microsoft.com/office/powerpoint/2010/main" val="4273734486"/>
              </p:ext>
            </p:extLst>
          </p:nvPr>
        </p:nvGraphicFramePr>
        <p:xfrm>
          <a:off x="607806" y="2424374"/>
          <a:ext cx="3573384" cy="2682051"/>
        </p:xfrm>
        <a:graphic>
          <a:graphicData uri="http://schemas.openxmlformats.org/drawingml/2006/table">
            <a:tbl>
              <a:tblPr/>
              <a:tblGrid>
                <a:gridCol w="1191128"/>
                <a:gridCol w="1191128"/>
                <a:gridCol w="1191128"/>
              </a:tblGrid>
              <a:tr h="894017">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T w="12700">
                      <a:solidFill>
                        <a:srgbClr val="000000"/>
                      </a:solidFill>
                      <a:miter lim="400000"/>
                    </a:lnT>
                    <a:noFill/>
                  </a:tcPr>
                </a:tc>
              </a:tr>
              <a:tr h="89401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dirty="0"/>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r>
              <a:tr h="894017">
                <a:tc>
                  <a:txBody>
                    <a:bodyPr/>
                    <a:lstStyle/>
                    <a:p>
                      <a:pPr defTabSz="914400">
                        <a:defRPr sz="3000" b="1" strike="sngStrike">
                          <a:latin typeface="Helvetica"/>
                          <a:ea typeface="Helvetica"/>
                          <a:cs typeface="Helvetica"/>
                          <a:sym typeface="Helvetica"/>
                        </a:defRPr>
                      </a:pPr>
                      <a:r>
                        <a:rPr sz="2100" strike="noStrike" dirty="0"/>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3</a:t>
                      </a:r>
                    </a:p>
                  </a:txBody>
                  <a:tcPr marL="35719" marR="35719" marT="35719" marB="35719" anchor="ctr" horzOverflow="overflow">
                    <a:noFill/>
                  </a:tcPr>
                </a:tc>
              </a:tr>
            </a:tbl>
          </a:graphicData>
        </a:graphic>
      </p:graphicFrame>
      <p:graphicFrame>
        <p:nvGraphicFramePr>
          <p:cNvPr id="313" name="Table 313"/>
          <p:cNvGraphicFramePr/>
          <p:nvPr/>
        </p:nvGraphicFramePr>
        <p:xfrm>
          <a:off x="4936890" y="2424374"/>
          <a:ext cx="3573384" cy="2682051"/>
        </p:xfrm>
        <a:graphic>
          <a:graphicData uri="http://schemas.openxmlformats.org/drawingml/2006/table">
            <a:tbl>
              <a:tblPr/>
              <a:tblGrid>
                <a:gridCol w="1191128"/>
                <a:gridCol w="1191128"/>
                <a:gridCol w="1191128"/>
              </a:tblGrid>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T w="12700">
                      <a:solidFill>
                        <a:srgbClr val="000000"/>
                      </a:solidFill>
                      <a:miter lim="400000"/>
                    </a:lnT>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1</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2</a:t>
                      </a:r>
                    </a:p>
                  </a:txBody>
                  <a:tcPr marL="35719" marR="35719" marT="35719" marB="35719" anchor="ctr" horzOverflow="overflow">
                    <a:noFill/>
                  </a:tcPr>
                </a:tc>
              </a:tr>
              <a:tr h="894017">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lnL w="12700">
                      <a:solidFill>
                        <a:srgbClr val="000000"/>
                      </a:solidFill>
                      <a:miter lim="400000"/>
                    </a:lnL>
                    <a:noFill/>
                  </a:tcPr>
                </a:tc>
                <a:tc>
                  <a:txBody>
                    <a:bodyPr/>
                    <a:lstStyle/>
                    <a:p>
                      <a:pPr defTabSz="914400">
                        <a:defRPr sz="2600" b="1" strike="sngStrike">
                          <a:latin typeface="Helvetica"/>
                          <a:ea typeface="Helvetica"/>
                          <a:cs typeface="Helvetica"/>
                          <a:sym typeface="Helvetica"/>
                        </a:defRPr>
                      </a:pPr>
                      <a:r>
                        <a:rPr sz="1800" strike="noStrike"/>
                        <a:t>3</a:t>
                      </a:r>
                    </a:p>
                  </a:txBody>
                  <a:tcPr marL="35719" marR="35719" marT="35719" marB="35719" anchor="ctr" horzOverflow="overflow">
                    <a:noFill/>
                  </a:tcPr>
                </a:tc>
                <a:tc>
                  <a:txBody>
                    <a:bodyPr/>
                    <a:lstStyle/>
                    <a:p>
                      <a:pPr defTabSz="914400">
                        <a:defRPr sz="2600" b="1" strike="sngStrike">
                          <a:latin typeface="Helvetica"/>
                          <a:ea typeface="Helvetica"/>
                          <a:cs typeface="Helvetica"/>
                          <a:sym typeface="Helvetica"/>
                        </a:defRPr>
                      </a:pPr>
                      <a:r>
                        <a:rPr sz="1800" strike="noStrike"/>
                        <a:t>4</a:t>
                      </a:r>
                    </a:p>
                  </a:txBody>
                  <a:tcPr marL="35719" marR="35719" marT="35719" marB="35719" anchor="ctr" horzOverflow="overflow">
                    <a:noFill/>
                  </a:tcPr>
                </a:tc>
              </a:tr>
            </a:tbl>
          </a:graphicData>
        </a:graphic>
      </p:graphicFrame>
      <p:graphicFrame>
        <p:nvGraphicFramePr>
          <p:cNvPr id="315" name="Table 315"/>
          <p:cNvGraphicFramePr/>
          <p:nvPr/>
        </p:nvGraphicFramePr>
        <p:xfrm>
          <a:off x="616737" y="4214904"/>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r>
                        <a:rPr sz="2100" b="1" dirty="0">
                          <a:latin typeface="Helvetica"/>
                          <a:ea typeface="Helvetica"/>
                          <a:cs typeface="Helvetica"/>
                          <a:sym typeface="Helvetica"/>
                        </a:rPr>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R w="12700">
                      <a:solidFill>
                        <a:srgbClr val="000000"/>
                      </a:solidFill>
                      <a:miter lim="400000"/>
                    </a:lnR>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dirty="0"/>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lnR w="12700">
                      <a:solidFill>
                        <a:srgbClr val="000000"/>
                      </a:solidFill>
                      <a:miter lim="400000"/>
                    </a:lnR>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dirty="0"/>
                        <a:t>4</a:t>
                      </a:r>
                    </a:p>
                  </a:txBody>
                  <a:tcPr marL="35719" marR="35719" marT="35719" marB="35719" anchor="ctr" horzOverflow="overflow">
                    <a:noFill/>
                  </a:tcPr>
                </a:tc>
              </a:tr>
            </a:tbl>
          </a:graphicData>
        </a:graphic>
      </p:graphicFrame>
      <p:sp>
        <p:nvSpPr>
          <p:cNvPr id="10"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t>Metric: Rank correlation</a:t>
            </a:r>
          </a:p>
        </p:txBody>
      </p:sp>
      <p:sp>
        <p:nvSpPr>
          <p:cNvPr id="11" name="Shape 295"/>
          <p:cNvSpPr/>
          <p:nvPr/>
        </p:nvSpPr>
        <p:spPr>
          <a:xfrm>
            <a:off x="2106736" y="5282031"/>
            <a:ext cx="4930529" cy="461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spAutoFit/>
          </a:bodyPr>
          <a:lstStyle>
            <a:lvl1pPr>
              <a:defRPr>
                <a:latin typeface="Roboto Regular"/>
                <a:ea typeface="Roboto Regular"/>
                <a:cs typeface="Roboto Regular"/>
                <a:sym typeface="Roboto Regular"/>
              </a:defRPr>
            </a:lvl1pPr>
          </a:lstStyle>
          <a:p>
            <a:pPr algn="ctr"/>
            <a:r>
              <a:rPr lang="en-US" sz="2500" dirty="0"/>
              <a:t>Flatten them into vectors</a:t>
            </a:r>
            <a:endParaRPr sz="2500" dirty="0"/>
          </a:p>
        </p:txBody>
      </p:sp>
      <p:sp>
        <p:nvSpPr>
          <p:cNvPr id="12" name="Title 1"/>
          <p:cNvSpPr>
            <a:spLocks noGrp="1"/>
          </p:cNvSpPr>
          <p:nvPr>
            <p:ph type="title"/>
          </p:nvPr>
        </p:nvSpPr>
        <p:spPr>
          <a:xfrm>
            <a:off x="685800" y="228600"/>
            <a:ext cx="7772400" cy="685800"/>
          </a:xfrm>
        </p:spPr>
        <p:txBody>
          <a:bodyPr/>
          <a:lstStyle/>
          <a:p>
            <a:r>
              <a:rPr lang="en-US" dirty="0"/>
              <a:t>Evaluating attention maps</a:t>
            </a:r>
          </a:p>
        </p:txBody>
      </p:sp>
      <p:sp>
        <p:nvSpPr>
          <p:cNvPr id="13" name="TextBox 12"/>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921924845"/>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12"/>
                                        </p:tgtEl>
                                      </p:cBhvr>
                                    </p:animEffect>
                                    <p:set>
                                      <p:cBhvr>
                                        <p:cTn id="7" dur="1" fill="hold">
                                          <p:stCondLst>
                                            <p:cond delay="499"/>
                                          </p:stCondLst>
                                        </p:cTn>
                                        <p:tgtEl>
                                          <p:spTgt spid="3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13"/>
                                        </p:tgtEl>
                                      </p:cBhvr>
                                    </p:animEffect>
                                    <p:set>
                                      <p:cBhvr>
                                        <p:cTn id="10" dur="1" fill="hold">
                                          <p:stCondLst>
                                            <p:cond delay="499"/>
                                          </p:stCondLst>
                                        </p:cTn>
                                        <p:tgtEl>
                                          <p:spTgt spid="31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308"/>
                                        </p:tgtEl>
                                        <p:attrNameLst>
                                          <p:attrName>style.visibility</p:attrName>
                                        </p:attrNameLst>
                                      </p:cBhvr>
                                      <p:to>
                                        <p:strVal val="visible"/>
                                      </p:to>
                                    </p:set>
                                    <p:animEffect transition="in" filter="fade">
                                      <p:cBhvr>
                                        <p:cTn id="13" dur="500"/>
                                        <p:tgtEl>
                                          <p:spTgt spid="30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15"/>
                                        </p:tgtEl>
                                        <p:attrNameLst>
                                          <p:attrName>style.visibility</p:attrName>
                                        </p:attrNameLst>
                                      </p:cBhvr>
                                      <p:to>
                                        <p:strVal val="visible"/>
                                      </p:to>
                                    </p:set>
                                    <p:animEffect transition="in" filter="fade">
                                      <p:cBhvr>
                                        <p:cTn id="16"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animBg="1" advAuto="0"/>
      <p:bldP spid="312" grpId="0" animBg="1" advAuto="0"/>
      <p:bldP spid="313" grpId="0" animBg="1" advAuto="0"/>
      <p:bldP spid="315" grpId="0"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148</a:t>
            </a:fld>
            <a:endParaRPr/>
          </a:p>
        </p:txBody>
      </p:sp>
      <p:graphicFrame>
        <p:nvGraphicFramePr>
          <p:cNvPr id="321" name="Table 321"/>
          <p:cNvGraphicFramePr/>
          <p:nvPr/>
        </p:nvGraphicFramePr>
        <p:xfrm>
          <a:off x="616737" y="2420913"/>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5</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r>
            </a:tbl>
          </a:graphicData>
        </a:graphic>
      </p:graphicFrame>
      <p:graphicFrame>
        <p:nvGraphicFramePr>
          <p:cNvPr id="322" name="Table 322"/>
          <p:cNvGraphicFramePr/>
          <p:nvPr/>
        </p:nvGraphicFramePr>
        <p:xfrm>
          <a:off x="616737" y="4214904"/>
          <a:ext cx="7892667" cy="884687"/>
        </p:xfrm>
        <a:graphic>
          <a:graphicData uri="http://schemas.openxmlformats.org/drawingml/2006/table">
            <a:tbl>
              <a:tblPr/>
              <a:tblGrid>
                <a:gridCol w="876963"/>
                <a:gridCol w="876963"/>
                <a:gridCol w="876963"/>
                <a:gridCol w="876963"/>
                <a:gridCol w="876963"/>
                <a:gridCol w="876963"/>
                <a:gridCol w="876963"/>
                <a:gridCol w="876963"/>
                <a:gridCol w="876963"/>
              </a:tblGrid>
              <a:tr h="884687">
                <a:tc>
                  <a:txBody>
                    <a:bodyPr/>
                    <a:lstStyle/>
                    <a:p>
                      <a:pPr defTabSz="914400"/>
                      <a:r>
                        <a:rPr sz="2100" b="1">
                          <a:latin typeface="Helvetica"/>
                          <a:ea typeface="Helvetica"/>
                          <a:cs typeface="Helvetica"/>
                          <a:sym typeface="Helvetica"/>
                        </a:rPr>
                        <a:t>4</a:t>
                      </a:r>
                    </a:p>
                  </a:txBody>
                  <a:tcPr marL="35719" marR="35719" marT="35719" marB="35719" anchor="ctr" horzOverflow="overflow">
                    <a:lnL w="12700">
                      <a:solidFill>
                        <a:srgbClr val="000000"/>
                      </a:solidFill>
                      <a:miter lim="400000"/>
                    </a:lnL>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R w="12700">
                      <a:solidFill>
                        <a:srgbClr val="000000"/>
                      </a:solidFill>
                      <a:miter lim="400000"/>
                    </a:lnR>
                    <a:lnT w="12700">
                      <a:solidFill>
                        <a:srgbClr val="000000"/>
                      </a:solidFill>
                      <a:miter lim="400000"/>
                    </a:lnT>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1</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2</a:t>
                      </a:r>
                    </a:p>
                  </a:txBody>
                  <a:tcPr marL="35719" marR="35719" marT="35719" marB="35719" anchor="ctr" horzOverflow="overflow">
                    <a:lnR w="12700">
                      <a:solidFill>
                        <a:srgbClr val="000000"/>
                      </a:solidFill>
                      <a:miter lim="400000"/>
                    </a:lnR>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lnL w="12700">
                      <a:solidFill>
                        <a:srgbClr val="000000"/>
                      </a:solidFill>
                      <a:miter lim="400000"/>
                    </a:lnL>
                    <a:noFill/>
                  </a:tcPr>
                </a:tc>
                <a:tc>
                  <a:txBody>
                    <a:bodyPr/>
                    <a:lstStyle/>
                    <a:p>
                      <a:pPr defTabSz="914400">
                        <a:defRPr sz="3000" b="1" strike="sngStrike">
                          <a:latin typeface="Helvetica"/>
                          <a:ea typeface="Helvetica"/>
                          <a:cs typeface="Helvetica"/>
                          <a:sym typeface="Helvetica"/>
                        </a:defRPr>
                      </a:pPr>
                      <a:r>
                        <a:rPr sz="2100" strike="noStrike"/>
                        <a:t>3</a:t>
                      </a:r>
                    </a:p>
                  </a:txBody>
                  <a:tcPr marL="35719" marR="35719" marT="35719" marB="35719" anchor="ctr" horzOverflow="overflow">
                    <a:noFill/>
                  </a:tcPr>
                </a:tc>
                <a:tc>
                  <a:txBody>
                    <a:bodyPr/>
                    <a:lstStyle/>
                    <a:p>
                      <a:pPr defTabSz="914400">
                        <a:defRPr sz="3000" b="1" strike="sngStrike">
                          <a:latin typeface="Helvetica"/>
                          <a:ea typeface="Helvetica"/>
                          <a:cs typeface="Helvetica"/>
                          <a:sym typeface="Helvetica"/>
                        </a:defRPr>
                      </a:pPr>
                      <a:r>
                        <a:rPr sz="2100" strike="noStrike"/>
                        <a:t>4</a:t>
                      </a:r>
                    </a:p>
                  </a:txBody>
                  <a:tcPr marL="35719" marR="35719" marT="35719" marB="35719" anchor="ctr" horzOverflow="overflow">
                    <a:noFill/>
                  </a:tcPr>
                </a:tc>
              </a:tr>
            </a:tbl>
          </a:graphicData>
        </a:graphic>
      </p:graphicFrame>
      <p:sp>
        <p:nvSpPr>
          <p:cNvPr id="8" name="Shape 272"/>
          <p:cNvSpPr/>
          <p:nvPr/>
        </p:nvSpPr>
        <p:spPr>
          <a:xfrm>
            <a:off x="517616" y="1454050"/>
            <a:ext cx="3660858" cy="461665"/>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marL="228600" indent="-228600" algn="l">
              <a:spcBef>
                <a:spcPts val="2000"/>
              </a:spcBef>
              <a:buSzPct val="100000"/>
              <a:buChar char="•"/>
              <a:defRPr>
                <a:latin typeface="Roboto Regular"/>
                <a:ea typeface="Roboto Regular"/>
                <a:cs typeface="Roboto Regular"/>
                <a:sym typeface="Roboto Regular"/>
              </a:defRPr>
            </a:lvl1pPr>
          </a:lstStyle>
          <a:p>
            <a:r>
              <a:rPr sz="2500" dirty="0"/>
              <a:t>Metric: Rank correlation</a:t>
            </a:r>
          </a:p>
        </p:txBody>
      </p:sp>
      <p:sp>
        <p:nvSpPr>
          <p:cNvPr id="9" name="Shape 295"/>
          <p:cNvSpPr/>
          <p:nvPr/>
        </p:nvSpPr>
        <p:spPr>
          <a:xfrm>
            <a:off x="575965" y="5282031"/>
            <a:ext cx="7929563" cy="461665"/>
          </a:xfrm>
          <a:prstGeom prst="rect">
            <a:avLst/>
          </a:prstGeom>
          <a:ln w="12700">
            <a:miter lim="400000"/>
          </a:ln>
          <a:extLst>
            <a:ext uri="{C572A759-6A51-4108-AA02-DFA0A04FC94B}">
              <ma14:wrappingTextBoxFlag xmlns:ma14="http://schemas.microsoft.com/office/mac/drawingml/2011/main" val="1"/>
            </a:ext>
          </a:extLst>
        </p:spPr>
        <p:txBody>
          <a:bodyPr wrap="square" lIns="35717" tIns="35717" rIns="35717" bIns="35717">
            <a:spAutoFit/>
          </a:bodyPr>
          <a:lstStyle>
            <a:lvl1pPr>
              <a:defRPr>
                <a:latin typeface="Roboto Regular"/>
                <a:ea typeface="Roboto Regular"/>
                <a:cs typeface="Roboto Regular"/>
                <a:sym typeface="Roboto Regular"/>
              </a:defRPr>
            </a:lvl1pPr>
          </a:lstStyle>
          <a:p>
            <a:pPr algn="ctr"/>
            <a:r>
              <a:rPr lang="en-US" sz="2500" dirty="0"/>
              <a:t>Compute correlation between the ranked lists</a:t>
            </a:r>
            <a:endParaRPr sz="2500" dirty="0"/>
          </a:p>
        </p:txBody>
      </p:sp>
      <p:sp>
        <p:nvSpPr>
          <p:cNvPr id="10"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mtClean="0"/>
              <a:t>Evaluating attention maps</a:t>
            </a:r>
            <a:endParaRPr lang="en-US" dirty="0"/>
          </a:p>
        </p:txBody>
      </p:sp>
      <p:sp>
        <p:nvSpPr>
          <p:cNvPr id="11" name="TextBox 10"/>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274422780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149</a:t>
            </a:fld>
            <a:endParaRPr lang="en-US"/>
          </a:p>
        </p:txBody>
      </p:sp>
      <p:pic>
        <p:nvPicPr>
          <p:cNvPr id="5" name="Picture 4" descr="att_comparison_1.png"/>
          <p:cNvPicPr>
            <a:picLocks noChangeAspect="1"/>
          </p:cNvPicPr>
          <p:nvPr/>
        </p:nvPicPr>
        <p:blipFill rotWithShape="1">
          <a:blip r:embed="rId2">
            <a:extLst>
              <a:ext uri="{28A0092B-C50C-407E-A947-70E740481C1C}">
                <a14:useLocalDpi xmlns:a14="http://schemas.microsoft.com/office/drawing/2010/main" val="0"/>
              </a:ext>
            </a:extLst>
          </a:blip>
          <a:srcRect r="20058" b="50107"/>
          <a:stretch/>
        </p:blipFill>
        <p:spPr>
          <a:xfrm>
            <a:off x="582907" y="-1"/>
            <a:ext cx="8103893" cy="6858001"/>
          </a:xfrm>
          <a:prstGeom prst="rect">
            <a:avLst/>
          </a:prstGeom>
        </p:spPr>
      </p:pic>
    </p:spTree>
    <p:extLst>
      <p:ext uri="{BB962C8B-B14F-4D97-AF65-F5344CB8AC3E}">
        <p14:creationId xmlns:p14="http://schemas.microsoft.com/office/powerpoint/2010/main" val="343480820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Transparent Intelligent Systems</a:t>
            </a:r>
            <a:endParaRPr lang="en-US" dirty="0"/>
          </a:p>
        </p:txBody>
      </p:sp>
      <p:sp>
        <p:nvSpPr>
          <p:cNvPr id="3" name="Content Placeholder 2"/>
          <p:cNvSpPr>
            <a:spLocks noGrp="1"/>
          </p:cNvSpPr>
          <p:nvPr>
            <p:ph idx="1"/>
          </p:nvPr>
        </p:nvSpPr>
        <p:spPr/>
        <p:txBody>
          <a:bodyPr>
            <a:normAutofit/>
          </a:bodyPr>
          <a:lstStyle/>
          <a:p>
            <a:r>
              <a:rPr lang="en-US" i="1" dirty="0" smtClean="0"/>
              <a:t>Why does an intelligent system do what it does?</a:t>
            </a:r>
          </a:p>
          <a:p>
            <a:endParaRPr lang="en-US" dirty="0" smtClean="0"/>
          </a:p>
          <a:p>
            <a:endParaRPr lang="en-US" dirty="0" smtClean="0"/>
          </a:p>
          <a:p>
            <a:r>
              <a:rPr lang="en-US" dirty="0" smtClean="0"/>
              <a:t>Justification from Test Data</a:t>
            </a:r>
            <a:endParaRPr lang="en-US" dirty="0"/>
          </a:p>
          <a:p>
            <a:pPr lvl="1"/>
            <a:r>
              <a:rPr lang="en-US" dirty="0" smtClean="0"/>
              <a:t>What evidence in test data supports this prediction?</a:t>
            </a:r>
          </a:p>
          <a:p>
            <a:endParaRPr lang="en-US" dirty="0"/>
          </a:p>
          <a:p>
            <a:endParaRPr lang="en-US" dirty="0" smtClean="0"/>
          </a:p>
          <a:p>
            <a:r>
              <a:rPr lang="en-US" dirty="0" smtClean="0"/>
              <a:t>Justification from Training Data</a:t>
            </a:r>
          </a:p>
          <a:p>
            <a:pPr lvl="1"/>
            <a:r>
              <a:rPr lang="en-US" dirty="0" smtClean="0"/>
              <a:t>What training data/annotations support these predictions?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a:t>
            </a:fld>
            <a:endParaRPr lang="en-US"/>
          </a:p>
        </p:txBody>
      </p:sp>
      <p:sp>
        <p:nvSpPr>
          <p:cNvPr id="6" name="Rounded Rectangle 5"/>
          <p:cNvSpPr/>
          <p:nvPr/>
        </p:nvSpPr>
        <p:spPr bwMode="auto">
          <a:xfrm>
            <a:off x="609600" y="2514600"/>
            <a:ext cx="7924800" cy="838200"/>
          </a:xfrm>
          <a:prstGeom prst="roundRect">
            <a:avLst/>
          </a:prstGeom>
          <a:gradFill flip="none" rotWithShape="1">
            <a:gsLst>
              <a:gs pos="0">
                <a:schemeClr val="accent5">
                  <a:tint val="100000"/>
                  <a:shade val="100000"/>
                  <a:satMod val="130000"/>
                  <a:alpha val="95000"/>
                </a:schemeClr>
              </a:gs>
              <a:gs pos="100000">
                <a:schemeClr val="accent5">
                  <a:tint val="50000"/>
                  <a:shade val="100000"/>
                  <a:satMod val="350000"/>
                  <a:alpha val="95000"/>
                </a:schemeClr>
              </a:gs>
            </a:gsLst>
            <a:lin ang="16200000" scaled="0"/>
            <a:tileRect/>
          </a:gra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25146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200" dirty="0" smtClean="0"/>
              <a:t>Explaining a prediction</a:t>
            </a:r>
          </a:p>
        </p:txBody>
      </p:sp>
      <p:sp>
        <p:nvSpPr>
          <p:cNvPr id="8" name="Rounded Rectangle 7"/>
          <p:cNvSpPr/>
          <p:nvPr/>
        </p:nvSpPr>
        <p:spPr bwMode="auto">
          <a:xfrm>
            <a:off x="609600" y="4191000"/>
            <a:ext cx="7924800" cy="838200"/>
          </a:xfrm>
          <a:prstGeom prst="roundRect">
            <a:avLst/>
          </a:prstGeom>
          <a:gradFill flip="none" rotWithShape="1">
            <a:gsLst>
              <a:gs pos="0">
                <a:schemeClr val="accent5">
                  <a:tint val="100000"/>
                  <a:shade val="100000"/>
                  <a:satMod val="130000"/>
                  <a:alpha val="95000"/>
                </a:schemeClr>
              </a:gs>
              <a:gs pos="100000">
                <a:schemeClr val="accent5">
                  <a:tint val="50000"/>
                  <a:shade val="100000"/>
                  <a:satMod val="350000"/>
                  <a:alpha val="95000"/>
                </a:schemeClr>
              </a:gs>
            </a:gsLst>
            <a:lin ang="16200000" scaled="0"/>
            <a:tileRect/>
          </a:gra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Content Placeholder 2"/>
          <p:cNvSpPr txBox="1">
            <a:spLocks/>
          </p:cNvSpPr>
          <p:nvPr/>
        </p:nvSpPr>
        <p:spPr bwMode="auto">
          <a:xfrm>
            <a:off x="609600" y="41910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200" dirty="0" smtClean="0"/>
              <a:t>Explaining a model</a:t>
            </a:r>
          </a:p>
        </p:txBody>
      </p:sp>
    </p:spTree>
    <p:extLst>
      <p:ext uri="{BB962C8B-B14F-4D97-AF65-F5344CB8AC3E}">
        <p14:creationId xmlns:p14="http://schemas.microsoft.com/office/powerpoint/2010/main" val="213535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strVal val="#ppt_w*0.70"/>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animEffect transition="in" filter="fade">
                                      <p:cBhvr>
                                        <p:cTn id="35" dur="500"/>
                                        <p:tgtEl>
                                          <p:spTgt spid="8"/>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build="p"/>
      <p:bldP spid="8" grpId="0" animBg="1"/>
      <p:bldP spid="9"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150</a:t>
            </a:fld>
            <a:endParaRPr lang="en-US"/>
          </a:p>
        </p:txBody>
      </p:sp>
      <p:pic>
        <p:nvPicPr>
          <p:cNvPr id="4" name="Picture 3" descr="att_comparison_5.png"/>
          <p:cNvPicPr>
            <a:picLocks noChangeAspect="1"/>
          </p:cNvPicPr>
          <p:nvPr/>
        </p:nvPicPr>
        <p:blipFill rotWithShape="1">
          <a:blip r:embed="rId2">
            <a:extLst>
              <a:ext uri="{28A0092B-C50C-407E-A947-70E740481C1C}">
                <a14:useLocalDpi xmlns:a14="http://schemas.microsoft.com/office/drawing/2010/main" val="0"/>
              </a:ext>
            </a:extLst>
          </a:blip>
          <a:srcRect t="49893" r="19503"/>
          <a:stretch/>
        </p:blipFill>
        <p:spPr>
          <a:xfrm>
            <a:off x="533400" y="13124"/>
            <a:ext cx="8084464" cy="6844875"/>
          </a:xfrm>
          <a:prstGeom prst="rect">
            <a:avLst/>
          </a:prstGeom>
        </p:spPr>
      </p:pic>
    </p:spTree>
    <p:extLst>
      <p:ext uri="{BB962C8B-B14F-4D97-AF65-F5344CB8AC3E}">
        <p14:creationId xmlns:p14="http://schemas.microsoft.com/office/powerpoint/2010/main" val="7461415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151</a:t>
            </a:fld>
            <a:endParaRPr lang="en-US"/>
          </a:p>
        </p:txBody>
      </p:sp>
      <p:pic>
        <p:nvPicPr>
          <p:cNvPr id="4" name="Picture 3" descr="att_comparison_5.png"/>
          <p:cNvPicPr>
            <a:picLocks noChangeAspect="1"/>
          </p:cNvPicPr>
          <p:nvPr/>
        </p:nvPicPr>
        <p:blipFill rotWithShape="1">
          <a:blip r:embed="rId2">
            <a:extLst>
              <a:ext uri="{28A0092B-C50C-407E-A947-70E740481C1C}">
                <a14:useLocalDpi xmlns:a14="http://schemas.microsoft.com/office/drawing/2010/main" val="0"/>
              </a:ext>
            </a:extLst>
          </a:blip>
          <a:srcRect r="19736" b="49936"/>
          <a:stretch/>
        </p:blipFill>
        <p:spPr>
          <a:xfrm>
            <a:off x="609600" y="0"/>
            <a:ext cx="8083414" cy="6858000"/>
          </a:xfrm>
          <a:prstGeom prst="rect">
            <a:avLst/>
          </a:prstGeom>
        </p:spPr>
      </p:pic>
    </p:spTree>
    <p:extLst>
      <p:ext uri="{BB962C8B-B14F-4D97-AF65-F5344CB8AC3E}">
        <p14:creationId xmlns:p14="http://schemas.microsoft.com/office/powerpoint/2010/main" val="22307552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pPr/>
              <a:t>152</a:t>
            </a:fld>
            <a:endParaRPr lang="en-US"/>
          </a:p>
        </p:txBody>
      </p:sp>
      <p:pic>
        <p:nvPicPr>
          <p:cNvPr id="4" name="Picture 3" descr="att_comparison_1.png"/>
          <p:cNvPicPr>
            <a:picLocks noChangeAspect="1"/>
          </p:cNvPicPr>
          <p:nvPr/>
        </p:nvPicPr>
        <p:blipFill rotWithShape="1">
          <a:blip r:embed="rId2">
            <a:extLst>
              <a:ext uri="{28A0092B-C50C-407E-A947-70E740481C1C}">
                <a14:useLocalDpi xmlns:a14="http://schemas.microsoft.com/office/drawing/2010/main" val="0"/>
              </a:ext>
            </a:extLst>
          </a:blip>
          <a:srcRect t="49893" r="19908"/>
          <a:stretch/>
        </p:blipFill>
        <p:spPr>
          <a:xfrm>
            <a:off x="609600" y="19928"/>
            <a:ext cx="8060946" cy="6838072"/>
          </a:xfrm>
          <a:prstGeom prst="rect">
            <a:avLst/>
          </a:prstGeom>
        </p:spPr>
      </p:pic>
    </p:spTree>
    <p:extLst>
      <p:ext uri="{BB962C8B-B14F-4D97-AF65-F5344CB8AC3E}">
        <p14:creationId xmlns:p14="http://schemas.microsoft.com/office/powerpoint/2010/main" val="314281477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153</a:t>
            </a:fld>
            <a:endParaRPr/>
          </a:p>
        </p:txBody>
      </p:sp>
      <p:graphicFrame>
        <p:nvGraphicFramePr>
          <p:cNvPr id="330" name="Table 330"/>
          <p:cNvGraphicFramePr/>
          <p:nvPr>
            <p:extLst>
              <p:ext uri="{D42A27DB-BD31-4B8C-83A1-F6EECF244321}">
                <p14:modId xmlns:p14="http://schemas.microsoft.com/office/powerpoint/2010/main" val="4075273444"/>
              </p:ext>
            </p:extLst>
          </p:nvPr>
        </p:nvGraphicFramePr>
        <p:xfrm>
          <a:off x="892969" y="1415356"/>
          <a:ext cx="7358062" cy="4027287"/>
        </p:xfrm>
        <a:graphic>
          <a:graphicData uri="http://schemas.openxmlformats.org/drawingml/2006/table">
            <a:tbl>
              <a:tblPr/>
              <a:tblGrid>
                <a:gridCol w="3819284"/>
                <a:gridCol w="3538778"/>
              </a:tblGrid>
              <a:tr h="828550">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dirty="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009">
                <a:tc>
                  <a:txBody>
                    <a:bodyPr/>
                    <a:lstStyle/>
                    <a:p>
                      <a:pPr defTabSz="914400"/>
                      <a:r>
                        <a:rPr sz="180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167">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52531">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r h="626015">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26015">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bl>
          </a:graphicData>
        </a:graphic>
      </p:graphicFrame>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6483927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154</a:t>
            </a:fld>
            <a:endParaRPr/>
          </a:p>
        </p:txBody>
      </p:sp>
      <p:graphicFrame>
        <p:nvGraphicFramePr>
          <p:cNvPr id="334" name="Table 334"/>
          <p:cNvGraphicFramePr/>
          <p:nvPr>
            <p:extLst>
              <p:ext uri="{D42A27DB-BD31-4B8C-83A1-F6EECF244321}">
                <p14:modId xmlns:p14="http://schemas.microsoft.com/office/powerpoint/2010/main" val="3370871837"/>
              </p:ext>
            </p:extLst>
          </p:nvPr>
        </p:nvGraphicFramePr>
        <p:xfrm>
          <a:off x="892969" y="1410890"/>
          <a:ext cx="7358062" cy="4027287"/>
        </p:xfrm>
        <a:graphic>
          <a:graphicData uri="http://schemas.openxmlformats.org/drawingml/2006/table">
            <a:tbl>
              <a:tblPr/>
              <a:tblGrid>
                <a:gridCol w="3818873"/>
                <a:gridCol w="3539189"/>
              </a:tblGrid>
              <a:tr h="828550">
                <a:tc>
                  <a:txBody>
                    <a:bodyPr/>
                    <a:lstStyle/>
                    <a:p>
                      <a:pPr defTabSz="914400"/>
                      <a:r>
                        <a:rPr sz="180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dirty="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009">
                <a:tc>
                  <a:txBody>
                    <a:bodyPr/>
                    <a:lstStyle/>
                    <a:p>
                      <a:pPr defTabSz="914400"/>
                      <a:r>
                        <a:rPr sz="180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167">
                <a:tc>
                  <a:txBody>
                    <a:bodyPr/>
                    <a:lstStyle/>
                    <a:p>
                      <a:pPr defTabSz="914400"/>
                      <a:r>
                        <a:rPr sz="180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2531">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6015">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26015">
                <a:tc>
                  <a:txBody>
                    <a:bodyPr/>
                    <a:lstStyle/>
                    <a:p>
                      <a:pPr defTabSz="914400">
                        <a:defRPr sz="2600">
                          <a:latin typeface="Roboto Regular"/>
                          <a:ea typeface="Roboto Regular"/>
                          <a:cs typeface="Roboto Regular"/>
                          <a:sym typeface="Roboto Regular"/>
                        </a:defRPr>
                      </a:pPr>
                      <a:endParaRPr sz="180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a:txBody>
                    <a:bodyPr/>
                    <a:lstStyle/>
                    <a:p>
                      <a:pPr defTabSz="914400">
                        <a:defRPr sz="2600">
                          <a:latin typeface="Roboto Regular"/>
                          <a:ea typeface="Roboto Regular"/>
                          <a:cs typeface="Roboto Regular"/>
                          <a:sym typeface="Roboto Regular"/>
                        </a:defRPr>
                      </a:pPr>
                      <a:endParaRPr sz="1800" dirty="0"/>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r>
            </a:tbl>
          </a:graphicData>
        </a:graphic>
      </p:graphicFrame>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6624228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155</a:t>
            </a:fld>
            <a:endParaRPr/>
          </a:p>
        </p:txBody>
      </p:sp>
      <p:graphicFrame>
        <p:nvGraphicFramePr>
          <p:cNvPr id="338" name="Table 338"/>
          <p:cNvGraphicFramePr/>
          <p:nvPr>
            <p:extLst>
              <p:ext uri="{D42A27DB-BD31-4B8C-83A1-F6EECF244321}">
                <p14:modId xmlns:p14="http://schemas.microsoft.com/office/powerpoint/2010/main" val="2178351354"/>
              </p:ext>
            </p:extLst>
          </p:nvPr>
        </p:nvGraphicFramePr>
        <p:xfrm>
          <a:off x="892969" y="1415356"/>
          <a:ext cx="7358062" cy="4027287"/>
        </p:xfrm>
        <a:graphic>
          <a:graphicData uri="http://schemas.openxmlformats.org/drawingml/2006/table">
            <a:tbl>
              <a:tblPr/>
              <a:tblGrid>
                <a:gridCol w="3818553"/>
                <a:gridCol w="3539509"/>
              </a:tblGrid>
              <a:tr h="828550">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dirty="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009">
                <a:tc>
                  <a:txBody>
                    <a:bodyPr/>
                    <a:lstStyle/>
                    <a:p>
                      <a:pPr defTabSz="914400"/>
                      <a:r>
                        <a:rPr sz="180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167">
                <a:tc>
                  <a:txBody>
                    <a:bodyPr/>
                    <a:lstStyle/>
                    <a:p>
                      <a:pPr defTabSz="914400"/>
                      <a:r>
                        <a:rPr sz="180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2531">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dirty="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6015">
                <a:tc>
                  <a:txBody>
                    <a:bodyPr/>
                    <a:lstStyle/>
                    <a:p>
                      <a:pPr defTabSz="914400">
                        <a:defRPr sz="2600">
                          <a:latin typeface="Roboto Regular"/>
                          <a:ea typeface="Roboto Regular"/>
                          <a:cs typeface="Roboto Regular"/>
                          <a:sym typeface="Roboto Regular"/>
                        </a:defRPr>
                      </a:pPr>
                      <a:r>
                        <a:rPr sz="1800"/>
                        <a:t>Explicit Attention: SAN-2</a:t>
                      </a:r>
                      <a:br>
                        <a:rPr sz="1800"/>
                      </a:br>
                      <a:r>
                        <a:rPr sz="1100"/>
                        <a:t>[Yang et al., CVPR16]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dirty="0">
                          <a:latin typeface="Roboto Regular"/>
                          <a:ea typeface="Roboto Regular"/>
                          <a:cs typeface="Roboto Regular"/>
                          <a:sym typeface="Roboto Regular"/>
                        </a:rPr>
                        <a:t>0.25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6015">
                <a:tc>
                  <a:txBody>
                    <a:bodyPr/>
                    <a:lstStyle/>
                    <a:p>
                      <a:pPr defTabSz="914400">
                        <a:defRPr sz="2600">
                          <a:latin typeface="Roboto Regular"/>
                          <a:ea typeface="Roboto Regular"/>
                          <a:cs typeface="Roboto Regular"/>
                          <a:sym typeface="Roboto Regular"/>
                        </a:defRPr>
                      </a:pPr>
                      <a:r>
                        <a:rPr sz="1800"/>
                        <a:t>Explicit Attention: HieCoAtt</a:t>
                      </a:r>
                      <a:br>
                        <a:rPr sz="1800"/>
                      </a:br>
                      <a:r>
                        <a:rPr sz="1100"/>
                        <a:t>[Lu et al., 2016]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dirty="0">
                          <a:latin typeface="Roboto Regular"/>
                          <a:ea typeface="Roboto Regular"/>
                          <a:cs typeface="Roboto Regular"/>
                          <a:sym typeface="Roboto Regular"/>
                        </a:rPr>
                        <a:t>0.26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bl>
          </a:graphicData>
        </a:graphic>
      </p:graphicFrame>
      <p:sp>
        <p:nvSpPr>
          <p:cNvPr id="6"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5" name="TextBox 4"/>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7092466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156</a:t>
            </a:fld>
            <a:endParaRPr/>
          </a:p>
        </p:txBody>
      </p:sp>
      <p:graphicFrame>
        <p:nvGraphicFramePr>
          <p:cNvPr id="346" name="Table 346"/>
          <p:cNvGraphicFramePr/>
          <p:nvPr>
            <p:extLst>
              <p:ext uri="{D42A27DB-BD31-4B8C-83A1-F6EECF244321}">
                <p14:modId xmlns:p14="http://schemas.microsoft.com/office/powerpoint/2010/main" val="1107727453"/>
              </p:ext>
            </p:extLst>
          </p:nvPr>
        </p:nvGraphicFramePr>
        <p:xfrm>
          <a:off x="892969" y="1424285"/>
          <a:ext cx="7358062" cy="4654544"/>
        </p:xfrm>
        <a:graphic>
          <a:graphicData uri="http://schemas.openxmlformats.org/drawingml/2006/table">
            <a:tbl>
              <a:tblPr/>
              <a:tblGrid>
                <a:gridCol w="3819101"/>
                <a:gridCol w="3538961"/>
              </a:tblGrid>
              <a:tr h="828771">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defTabSz="914400"/>
                      <a:r>
                        <a:rPr sz="1800">
                          <a:latin typeface="Roboto Bold"/>
                          <a:ea typeface="Roboto Bold"/>
                          <a:cs typeface="Roboto Bold"/>
                          <a:sym typeface="Roboto Bold"/>
                        </a:rPr>
                        <a:t>Mean Rank-Correlation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646182">
                <a:tc>
                  <a:txBody>
                    <a:bodyPr/>
                    <a:lstStyle/>
                    <a:p>
                      <a:pPr defTabSz="914400"/>
                      <a:r>
                        <a:rPr sz="1800" dirty="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8340">
                <a:tc>
                  <a:txBody>
                    <a:bodyPr/>
                    <a:lstStyle/>
                    <a:p>
                      <a:pPr defTabSz="914400"/>
                      <a:r>
                        <a:rPr sz="1800" dirty="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2705">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6182">
                <a:tc>
                  <a:txBody>
                    <a:bodyPr/>
                    <a:lstStyle/>
                    <a:p>
                      <a:pPr defTabSz="914400">
                        <a:defRPr sz="2600">
                          <a:latin typeface="Roboto Regular"/>
                          <a:ea typeface="Roboto Regular"/>
                          <a:cs typeface="Roboto Regular"/>
                          <a:sym typeface="Roboto Regular"/>
                        </a:defRPr>
                      </a:pPr>
                      <a:r>
                        <a:rPr sz="1800"/>
                        <a:t>Explicit Attention: SAN-2</a:t>
                      </a:r>
                      <a:br>
                        <a:rPr sz="1800"/>
                      </a:br>
                      <a:r>
                        <a:rPr sz="1100"/>
                        <a:t>[Yang et al., CVPR16]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6182">
                <a:tc>
                  <a:txBody>
                    <a:bodyPr/>
                    <a:lstStyle/>
                    <a:p>
                      <a:pPr defTabSz="914400">
                        <a:defRPr sz="2600">
                          <a:latin typeface="Roboto Regular"/>
                          <a:ea typeface="Roboto Regular"/>
                          <a:cs typeface="Roboto Regular"/>
                          <a:sym typeface="Roboto Regular"/>
                        </a:defRPr>
                      </a:pPr>
                      <a:r>
                        <a:rPr sz="1800"/>
                        <a:t>Explicit Attention: HieCoAtt</a:t>
                      </a:r>
                      <a:br>
                        <a:rPr sz="1800"/>
                      </a:br>
                      <a:r>
                        <a:rPr sz="1100"/>
                        <a:t>[Lu et al., 2016]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6182">
                <a:tc>
                  <a:txBody>
                    <a:bodyPr/>
                    <a:lstStyle/>
                    <a:p>
                      <a:pPr defTabSz="914400">
                        <a:defRPr sz="2600">
                          <a:latin typeface="Roboto Regular"/>
                          <a:ea typeface="Roboto Regular"/>
                          <a:cs typeface="Roboto Regular"/>
                          <a:sym typeface="Roboto Regular"/>
                        </a:defRPr>
                      </a:pPr>
                      <a:r>
                        <a:rPr sz="1800"/>
                        <a:t>Task-independent Saliency</a:t>
                      </a:r>
                      <a:br>
                        <a:rPr sz="1800"/>
                      </a:br>
                      <a:r>
                        <a:rPr sz="1100"/>
                        <a:t>[Judd et al., ICCV09]</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c>
                  <a:txBody>
                    <a:bodyPr/>
                    <a:lstStyle/>
                    <a:p>
                      <a:pPr defTabSz="914400"/>
                      <a:r>
                        <a:rPr sz="1800" dirty="0">
                          <a:latin typeface="Roboto Regular"/>
                          <a:ea typeface="Roboto Regular"/>
                          <a:cs typeface="Roboto Regular"/>
                          <a:sym typeface="Roboto Regular"/>
                        </a:rPr>
                        <a:t>0.50</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r>
            </a:tbl>
          </a:graphicData>
        </a:graphic>
      </p:graphicFrame>
      <p:sp>
        <p:nvSpPr>
          <p:cNvPr id="10" name="Shape 344"/>
          <p:cNvSpPr txBox="1">
            <a:spLocks/>
          </p:cNvSpPr>
          <p:nvPr/>
        </p:nvSpPr>
        <p:spPr>
          <a:xfrm>
            <a:off x="120551" y="2050851"/>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11" name="Shape 344"/>
          <p:cNvSpPr txBox="1">
            <a:spLocks/>
          </p:cNvSpPr>
          <p:nvPr/>
        </p:nvSpPr>
        <p:spPr>
          <a:xfrm>
            <a:off x="120551" y="3859113"/>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347" name="Shape 347"/>
          <p:cNvSpPr/>
          <p:nvPr/>
        </p:nvSpPr>
        <p:spPr>
          <a:xfrm rot="16200000">
            <a:off x="-426915" y="3644653"/>
            <a:ext cx="1929705" cy="461665"/>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algn="l">
              <a:spcBef>
                <a:spcPts val="2000"/>
              </a:spcBef>
              <a:defRPr>
                <a:latin typeface="Roboto Regular"/>
                <a:ea typeface="Roboto Regular"/>
                <a:cs typeface="Roboto Regular"/>
                <a:sym typeface="Roboto Regular"/>
              </a:defRPr>
            </a:lvl1pPr>
          </a:lstStyle>
          <a:p>
            <a:r>
              <a:rPr sz="2500" dirty="0"/>
              <a:t>Task-specific</a:t>
            </a:r>
          </a:p>
        </p:txBody>
      </p:sp>
      <p:sp>
        <p:nvSpPr>
          <p:cNvPr id="9"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8" name="TextBox 7"/>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85553898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Shape 35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157</a:t>
            </a:fld>
            <a:endParaRPr/>
          </a:p>
        </p:txBody>
      </p:sp>
      <p:graphicFrame>
        <p:nvGraphicFramePr>
          <p:cNvPr id="355" name="Table 355"/>
          <p:cNvGraphicFramePr/>
          <p:nvPr>
            <p:extLst>
              <p:ext uri="{D42A27DB-BD31-4B8C-83A1-F6EECF244321}">
                <p14:modId xmlns:p14="http://schemas.microsoft.com/office/powerpoint/2010/main" val="3146921425"/>
              </p:ext>
            </p:extLst>
          </p:nvPr>
        </p:nvGraphicFramePr>
        <p:xfrm>
          <a:off x="892969" y="1415356"/>
          <a:ext cx="7358062" cy="4648694"/>
        </p:xfrm>
        <a:graphic>
          <a:graphicData uri="http://schemas.openxmlformats.org/drawingml/2006/table">
            <a:tbl>
              <a:tblPr/>
              <a:tblGrid>
                <a:gridCol w="3820819"/>
                <a:gridCol w="1782560"/>
                <a:gridCol w="1754683"/>
              </a:tblGrid>
              <a:tr h="827729">
                <a:tc>
                  <a:txBody>
                    <a:bodyPr/>
                    <a:lstStyle/>
                    <a:p>
                      <a:pPr defTabSz="914400"/>
                      <a:r>
                        <a:rPr sz="1800" dirty="0">
                          <a:latin typeface="Roboto Bold"/>
                          <a:ea typeface="Roboto Bold"/>
                          <a:cs typeface="Roboto Bold"/>
                          <a:sym typeface="Roboto Bold"/>
                        </a:rPr>
                        <a:t>VQA Model</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gridSpan="2">
                  <a:txBody>
                    <a:bodyPr/>
                    <a:lstStyle/>
                    <a:p>
                      <a:pPr defTabSz="914400">
                        <a:defRPr sz="2600">
                          <a:latin typeface="Roboto Bold"/>
                          <a:ea typeface="Roboto Bold"/>
                          <a:cs typeface="Roboto Bold"/>
                          <a:sym typeface="Roboto Bold"/>
                        </a:defRPr>
                      </a:pPr>
                      <a:r>
                        <a:rPr sz="1800" dirty="0"/>
                        <a:t>Mean Rank-Correlation</a:t>
                      </a:r>
                      <a:br>
                        <a:rPr sz="1800" dirty="0"/>
                      </a:br>
                      <a:r>
                        <a:rPr sz="1600" dirty="0">
                          <a:latin typeface="Roboto Regular"/>
                          <a:ea typeface="Roboto Regular"/>
                          <a:cs typeface="Roboto Regular"/>
                          <a:sym typeface="Roboto Regular"/>
                        </a:rPr>
                        <a:t>complete set        without center bias</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hMerge="1">
                  <a:txBody>
                    <a:bodyPr/>
                    <a:lstStyle/>
                    <a:p>
                      <a:endParaRPr lang="en-US"/>
                    </a:p>
                  </a:txBody>
                  <a:tcPr/>
                </a:tc>
              </a:tr>
              <a:tr h="645370">
                <a:tc>
                  <a:txBody>
                    <a:bodyPr/>
                    <a:lstStyle/>
                    <a:p>
                      <a:pPr defTabSz="914400"/>
                      <a:r>
                        <a:rPr sz="1800" dirty="0">
                          <a:latin typeface="Roboto Regular"/>
                          <a:ea typeface="Roboto Regular"/>
                          <a:cs typeface="Roboto Regular"/>
                          <a:sym typeface="Roboto Regular"/>
                        </a:rPr>
                        <a:t>Human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a:latin typeface="Roboto Regular"/>
                          <a:ea typeface="Roboto Regular"/>
                          <a:cs typeface="Roboto Regular"/>
                          <a:sym typeface="Roboto Regular"/>
                        </a:rPr>
                        <a:t>0.62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c>
                  <a:txBody>
                    <a:bodyPr/>
                    <a:lstStyle/>
                    <a:p>
                      <a:pPr defTabSz="914400"/>
                      <a:r>
                        <a:rPr sz="1800" dirty="0">
                          <a:latin typeface="Roboto Regular"/>
                          <a:ea typeface="Roboto Regular"/>
                          <a:cs typeface="Roboto Regular"/>
                          <a:sym typeface="Roboto Regular"/>
                        </a:rPr>
                        <a:t>0.73</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2">
                        <a:hueOff val="-2473793"/>
                        <a:satOff val="-50209"/>
                        <a:lumOff val="23543"/>
                        <a:alpha val="29655"/>
                      </a:schemeClr>
                    </a:solidFill>
                  </a:tcPr>
                </a:tc>
              </a:tr>
              <a:tr h="647525">
                <a:tc>
                  <a:txBody>
                    <a:bodyPr/>
                    <a:lstStyle/>
                    <a:p>
                      <a:pPr defTabSz="914400"/>
                      <a:r>
                        <a:rPr sz="1800">
                          <a:latin typeface="Roboto Regular"/>
                          <a:ea typeface="Roboto Regular"/>
                          <a:cs typeface="Roboto Regular"/>
                          <a:sym typeface="Roboto Regular"/>
                        </a:rPr>
                        <a:t>Implicit Attention: Occlusion</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51885">
                <a:tc>
                  <a:txBody>
                    <a:bodyPr/>
                    <a:lstStyle/>
                    <a:p>
                      <a:pPr defTabSz="914400">
                        <a:defRPr sz="2600">
                          <a:latin typeface="Roboto Regular"/>
                          <a:ea typeface="Roboto Regular"/>
                          <a:cs typeface="Roboto Regular"/>
                          <a:sym typeface="Roboto Regular"/>
                        </a:defRPr>
                      </a:pPr>
                      <a:r>
                        <a:rPr sz="1800"/>
                        <a:t>Implicit Attention: Guided Backprop</a:t>
                      </a:r>
                      <a:br>
                        <a:rPr sz="1800"/>
                      </a:br>
                      <a:r>
                        <a:rPr sz="1100"/>
                        <a:t>[Springenberg et al., ICLR15]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c>
                  <a:txBody>
                    <a:bodyPr/>
                    <a:lstStyle/>
                    <a:p>
                      <a:pPr defTabSz="914400"/>
                      <a:r>
                        <a:rPr sz="1800">
                          <a:latin typeface="Roboto Regular"/>
                          <a:ea typeface="Roboto Regular"/>
                          <a:cs typeface="Roboto Regular"/>
                          <a:sym typeface="Roboto Regular"/>
                        </a:rPr>
                        <a:t>-0.03</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3">
                        <a:satOff val="18648"/>
                        <a:lumOff val="5971"/>
                        <a:alpha val="30194"/>
                      </a:schemeClr>
                    </a:solidFill>
                  </a:tcPr>
                </a:tc>
              </a:tr>
              <a:tr h="625395">
                <a:tc>
                  <a:txBody>
                    <a:bodyPr/>
                    <a:lstStyle/>
                    <a:p>
                      <a:pPr defTabSz="914400">
                        <a:defRPr sz="2600">
                          <a:latin typeface="Roboto Regular"/>
                          <a:ea typeface="Roboto Regular"/>
                          <a:cs typeface="Roboto Regular"/>
                          <a:sym typeface="Roboto Regular"/>
                        </a:defRPr>
                      </a:pPr>
                      <a:r>
                        <a:rPr sz="1800"/>
                        <a:t>Explicit Attention: SAN-2</a:t>
                      </a:r>
                      <a:br>
                        <a:rPr sz="1800"/>
                      </a:br>
                      <a:r>
                        <a:rPr sz="1100"/>
                        <a:t>[Yang et al., CVPR16]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0.25</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0.06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5395">
                <a:tc>
                  <a:txBody>
                    <a:bodyPr/>
                    <a:lstStyle/>
                    <a:p>
                      <a:pPr defTabSz="914400">
                        <a:defRPr sz="2600">
                          <a:latin typeface="Roboto Regular"/>
                          <a:ea typeface="Roboto Regular"/>
                          <a:cs typeface="Roboto Regular"/>
                          <a:sym typeface="Roboto Regular"/>
                        </a:defRPr>
                      </a:pPr>
                      <a:r>
                        <a:rPr sz="1800"/>
                        <a:t>Explicit Attention: HieCoAtt</a:t>
                      </a:r>
                      <a:br>
                        <a:rPr sz="1800"/>
                      </a:br>
                      <a:r>
                        <a:rPr sz="1100"/>
                        <a:t>[Lu et al., 2016]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0.26</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c>
                  <a:txBody>
                    <a:bodyPr/>
                    <a:lstStyle/>
                    <a:p>
                      <a:pPr defTabSz="914400"/>
                      <a:r>
                        <a:rPr sz="1800">
                          <a:latin typeface="Roboto Regular"/>
                          <a:ea typeface="Roboto Regular"/>
                          <a:cs typeface="Roboto Regular"/>
                          <a:sym typeface="Roboto Regular"/>
                        </a:rPr>
                        <a:t>0.12</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1">
                        <a:satOff val="-3355"/>
                        <a:lumOff val="26614"/>
                        <a:alpha val="30044"/>
                      </a:schemeClr>
                    </a:solidFill>
                  </a:tcPr>
                </a:tc>
              </a:tr>
              <a:tr h="625395">
                <a:tc>
                  <a:txBody>
                    <a:bodyPr/>
                    <a:lstStyle/>
                    <a:p>
                      <a:pPr defTabSz="914400">
                        <a:defRPr sz="2600">
                          <a:latin typeface="Roboto Regular"/>
                          <a:ea typeface="Roboto Regular"/>
                          <a:cs typeface="Roboto Regular"/>
                          <a:sym typeface="Roboto Regular"/>
                        </a:defRPr>
                      </a:pPr>
                      <a:r>
                        <a:rPr sz="1800" dirty="0"/>
                        <a:t>Task-independent Saliency</a:t>
                      </a:r>
                      <a:br>
                        <a:rPr sz="1800" dirty="0"/>
                      </a:br>
                      <a:r>
                        <a:rPr sz="1100" dirty="0"/>
                        <a:t>[Judd et al., ICCV09]</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c>
                  <a:txBody>
                    <a:bodyPr/>
                    <a:lstStyle/>
                    <a:p>
                      <a:pPr defTabSz="914400"/>
                      <a:r>
                        <a:rPr sz="1800">
                          <a:latin typeface="Roboto Regular"/>
                          <a:ea typeface="Roboto Regular"/>
                          <a:cs typeface="Roboto Regular"/>
                          <a:sym typeface="Roboto Regular"/>
                        </a:rPr>
                        <a:t>0.50</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c>
                  <a:txBody>
                    <a:bodyPr/>
                    <a:lstStyle/>
                    <a:p>
                      <a:pPr defTabSz="914400"/>
                      <a:r>
                        <a:rPr sz="1800" dirty="0">
                          <a:latin typeface="Roboto Regular"/>
                          <a:ea typeface="Roboto Regular"/>
                          <a:cs typeface="Roboto Regular"/>
                          <a:sym typeface="Roboto Regular"/>
                        </a:rPr>
                        <a:t>-0.07</a:t>
                      </a:r>
                    </a:p>
                  </a:txBody>
                  <a:tcPr marL="35719" marR="35719" marT="35719" marB="35719"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5">
                        <a:alpha val="29997"/>
                      </a:schemeClr>
                    </a:solidFill>
                  </a:tcPr>
                </a:tc>
              </a:tr>
            </a:tbl>
          </a:graphicData>
        </a:graphic>
      </p:graphicFrame>
      <p:sp>
        <p:nvSpPr>
          <p:cNvPr id="10" name="Shape 344"/>
          <p:cNvSpPr txBox="1">
            <a:spLocks/>
          </p:cNvSpPr>
          <p:nvPr/>
        </p:nvSpPr>
        <p:spPr>
          <a:xfrm>
            <a:off x="120551" y="2050851"/>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11" name="Shape 344"/>
          <p:cNvSpPr txBox="1">
            <a:spLocks/>
          </p:cNvSpPr>
          <p:nvPr/>
        </p:nvSpPr>
        <p:spPr>
          <a:xfrm>
            <a:off x="120551" y="3859113"/>
            <a:ext cx="906363" cy="151804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noAutofit/>
          </a:bodyPr>
          <a:lstStyle>
            <a:lvl1pPr marL="0" marR="0" indent="0" algn="ctr" defTabSz="584140" rtl="0" latinLnBrk="0">
              <a:lnSpc>
                <a:spcPct val="100000"/>
              </a:lnSpc>
              <a:spcBef>
                <a:spcPts val="0"/>
              </a:spcBef>
              <a:spcAft>
                <a:spcPts val="0"/>
              </a:spcAft>
              <a:buClrTx/>
              <a:buSzTx/>
              <a:buFontTx/>
              <a:buNone/>
              <a:tabLst/>
              <a:defRPr sz="6000" b="0" i="0" u="none" strike="noStrike" cap="none" spc="0" baseline="0">
                <a:ln>
                  <a:noFill/>
                </a:ln>
                <a:solidFill>
                  <a:srgbClr val="000000"/>
                </a:solidFill>
                <a:uFillTx/>
                <a:latin typeface="Roboto Regular"/>
                <a:ea typeface="Roboto Regular"/>
                <a:cs typeface="Roboto Regular"/>
                <a:sym typeface="Roboto Regular"/>
              </a:defRPr>
            </a:lvl1pPr>
            <a:lvl2pPr marL="0" marR="0" indent="22857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2pPr>
            <a:lvl3pPr marL="0" marR="0" indent="45715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3pPr>
            <a:lvl4pPr marL="0" marR="0" indent="685729"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4pPr>
            <a:lvl5pPr marL="0" marR="0" indent="914307"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5pPr>
            <a:lvl6pPr marL="0" marR="0" indent="1142883"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6pPr>
            <a:lvl7pPr marL="0" marR="0" indent="1371460"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7pPr>
            <a:lvl8pPr marL="0" marR="0" indent="1600038"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8pPr>
            <a:lvl9pPr marL="0" marR="0" indent="1828612" algn="ctr" defTabSz="58414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Light"/>
              </a:defRPr>
            </a:lvl9pPr>
          </a:lstStyle>
          <a:p>
            <a:r>
              <a:rPr lang="en-IN" sz="10500" kern="0" dirty="0"/>
              <a:t>{</a:t>
            </a:r>
          </a:p>
        </p:txBody>
      </p:sp>
      <p:sp>
        <p:nvSpPr>
          <p:cNvPr id="12" name="Shape 347"/>
          <p:cNvSpPr/>
          <p:nvPr/>
        </p:nvSpPr>
        <p:spPr>
          <a:xfrm rot="16200000">
            <a:off x="-426915" y="3644653"/>
            <a:ext cx="1929705" cy="461665"/>
          </a:xfrm>
          <a:prstGeom prst="rect">
            <a:avLst/>
          </a:prstGeom>
          <a:solidFill>
            <a:schemeClr val="bg1"/>
          </a:solidFill>
          <a:ln w="12700">
            <a:miter lim="400000"/>
          </a:ln>
          <a:extLst>
            <a:ext uri="{C572A759-6A51-4108-AA02-DFA0A04FC94B}">
              <ma14:wrappingTextBoxFlag xmlns:ma14="http://schemas.microsoft.com/office/mac/drawingml/2011/main" val="1"/>
            </a:ext>
          </a:extLst>
        </p:spPr>
        <p:txBody>
          <a:bodyPr wrap="none" lIns="35717" tIns="35717" rIns="35717" bIns="35717">
            <a:spAutoFit/>
          </a:bodyPr>
          <a:lstStyle>
            <a:lvl1pPr algn="l">
              <a:spcBef>
                <a:spcPts val="2000"/>
              </a:spcBef>
              <a:defRPr>
                <a:latin typeface="Roboto Regular"/>
                <a:ea typeface="Roboto Regular"/>
                <a:cs typeface="Roboto Regular"/>
                <a:sym typeface="Roboto Regular"/>
              </a:defRPr>
            </a:lvl1pPr>
          </a:lstStyle>
          <a:p>
            <a:r>
              <a:rPr sz="2500" dirty="0"/>
              <a:t>Task-specific</a:t>
            </a:r>
          </a:p>
        </p:txBody>
      </p:sp>
      <p:sp>
        <p:nvSpPr>
          <p:cNvPr id="9" name="Title 1"/>
          <p:cNvSpPr txBox="1">
            <a:spLocks/>
          </p:cNvSpPr>
          <p:nvPr/>
        </p:nvSpPr>
        <p:spPr bwMode="auto">
          <a:xfrm>
            <a:off x="685800" y="228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dirty="0" smtClean="0"/>
              <a:t>Evaluating attention maps</a:t>
            </a:r>
            <a:endParaRPr lang="en-US" dirty="0"/>
          </a:p>
        </p:txBody>
      </p:sp>
      <p:sp>
        <p:nvSpPr>
          <p:cNvPr id="8" name="TextBox 7"/>
          <p:cNvSpPr txBox="1"/>
          <p:nvPr/>
        </p:nvSpPr>
        <p:spPr>
          <a:xfrm>
            <a:off x="0" y="6581001"/>
            <a:ext cx="200660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Abhishek</a:t>
            </a:r>
            <a:r>
              <a:rPr lang="en-US" dirty="0" smtClean="0">
                <a:solidFill>
                  <a:schemeClr val="bg1">
                    <a:lumMod val="65000"/>
                  </a:schemeClr>
                </a:solidFill>
              </a:rPr>
              <a:t> Das</a:t>
            </a:r>
            <a:endParaRPr lang="en-US" dirty="0">
              <a:solidFill>
                <a:schemeClr val="bg1">
                  <a:lumMod val="65000"/>
                </a:schemeClr>
              </a:solidFill>
            </a:endParaRPr>
          </a:p>
        </p:txBody>
      </p:sp>
    </p:spTree>
    <p:extLst>
      <p:ext uri="{BB962C8B-B14F-4D97-AF65-F5344CB8AC3E}">
        <p14:creationId xmlns:p14="http://schemas.microsoft.com/office/powerpoint/2010/main" val="3008339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158</a:t>
            </a:fld>
            <a:endParaRPr lang="en-US"/>
          </a:p>
        </p:txBody>
      </p:sp>
      <p:sp>
        <p:nvSpPr>
          <p:cNvPr id="6" name="Rounded Rectangle 5"/>
          <p:cNvSpPr/>
          <p:nvPr/>
        </p:nvSpPr>
        <p:spPr bwMode="auto">
          <a:xfrm>
            <a:off x="609600" y="12954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12954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1. </a:t>
            </a:r>
            <a:r>
              <a:rPr lang="en-US" sz="2600" dirty="0"/>
              <a:t>Occlusion </a:t>
            </a:r>
            <a:r>
              <a:rPr lang="en-US" sz="2600" dirty="0" smtClean="0"/>
              <a:t>Visualizations</a:t>
            </a:r>
            <a:endParaRPr lang="en-US" sz="2600" dirty="0"/>
          </a:p>
        </p:txBody>
      </p:sp>
      <p:sp>
        <p:nvSpPr>
          <p:cNvPr id="8" name="Rounded Rectangle 7"/>
          <p:cNvSpPr/>
          <p:nvPr/>
        </p:nvSpPr>
        <p:spPr bwMode="auto">
          <a:xfrm>
            <a:off x="609600" y="25146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Content Placeholder 2"/>
          <p:cNvSpPr txBox="1">
            <a:spLocks/>
          </p:cNvSpPr>
          <p:nvPr/>
        </p:nvSpPr>
        <p:spPr bwMode="auto">
          <a:xfrm>
            <a:off x="609600" y="25146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2</a:t>
            </a:r>
            <a:r>
              <a:rPr lang="en-US" sz="2600" dirty="0" smtClean="0"/>
              <a:t>. Gradient Visualizations  </a:t>
            </a:r>
            <a:endParaRPr lang="en-US" sz="2600" dirty="0"/>
          </a:p>
        </p:txBody>
      </p:sp>
      <p:sp>
        <p:nvSpPr>
          <p:cNvPr id="10" name="Rounded Rectangle 9"/>
          <p:cNvSpPr/>
          <p:nvPr/>
        </p:nvSpPr>
        <p:spPr bwMode="auto">
          <a:xfrm>
            <a:off x="609600" y="38100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Content Placeholder 2"/>
          <p:cNvSpPr txBox="1">
            <a:spLocks/>
          </p:cNvSpPr>
          <p:nvPr/>
        </p:nvSpPr>
        <p:spPr bwMode="auto">
          <a:xfrm>
            <a:off x="609600" y="38100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3</a:t>
            </a:r>
            <a:r>
              <a:rPr lang="en-US" sz="2600" dirty="0" smtClean="0"/>
              <a:t>. </a:t>
            </a:r>
            <a:r>
              <a:rPr lang="en-US" sz="2600" dirty="0"/>
              <a:t>Post-Hoc </a:t>
            </a:r>
            <a:r>
              <a:rPr lang="en-US" sz="2600" dirty="0" smtClean="0"/>
              <a:t>Justifications  </a:t>
            </a:r>
            <a:endParaRPr lang="en-US" sz="2600" dirty="0"/>
          </a:p>
        </p:txBody>
      </p:sp>
      <p:sp>
        <p:nvSpPr>
          <p:cNvPr id="12" name="Rounded Rectangle 11"/>
          <p:cNvSpPr/>
          <p:nvPr/>
        </p:nvSpPr>
        <p:spPr bwMode="auto">
          <a:xfrm>
            <a:off x="609600" y="50292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Content Placeholder 2"/>
          <p:cNvSpPr txBox="1">
            <a:spLocks/>
          </p:cNvSpPr>
          <p:nvPr/>
        </p:nvSpPr>
        <p:spPr bwMode="auto">
          <a:xfrm>
            <a:off x="609600" y="50292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4. Evaluation                     </a:t>
            </a:r>
            <a:endParaRPr lang="en-US" sz="2600" dirty="0"/>
          </a:p>
        </p:txBody>
      </p:sp>
    </p:spTree>
    <p:extLst>
      <p:ext uri="{BB962C8B-B14F-4D97-AF65-F5344CB8AC3E}">
        <p14:creationId xmlns:p14="http://schemas.microsoft.com/office/powerpoint/2010/main" val="3217069980"/>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Transparent Intelligent Systems</a:t>
            </a:r>
          </a:p>
        </p:txBody>
      </p:sp>
      <p:sp>
        <p:nvSpPr>
          <p:cNvPr id="3" name="Content Placeholder 2"/>
          <p:cNvSpPr>
            <a:spLocks noGrp="1"/>
          </p:cNvSpPr>
          <p:nvPr>
            <p:ph idx="1"/>
          </p:nvPr>
        </p:nvSpPr>
        <p:spPr/>
        <p:txBody>
          <a:bodyPr/>
          <a:lstStyle/>
          <a:p>
            <a:r>
              <a:rPr lang="en-US" dirty="0" smtClean="0"/>
              <a:t>When AI is weaker than humans</a:t>
            </a:r>
          </a:p>
          <a:p>
            <a:pPr lvl="1"/>
            <a:r>
              <a:rPr lang="en-US" dirty="0" smtClean="0"/>
              <a:t>Transparency = finding error modes</a:t>
            </a:r>
          </a:p>
          <a:p>
            <a:pPr lvl="1"/>
            <a:r>
              <a:rPr lang="en-US" dirty="0" smtClean="0"/>
              <a:t>Goal = improving machines</a:t>
            </a:r>
          </a:p>
          <a:p>
            <a:endParaRPr lang="en-US" dirty="0"/>
          </a:p>
          <a:p>
            <a:r>
              <a:rPr lang="en-US" dirty="0" smtClean="0"/>
              <a:t>When AI is at par with humans</a:t>
            </a:r>
          </a:p>
          <a:p>
            <a:pPr lvl="1"/>
            <a:r>
              <a:rPr lang="en-US" dirty="0" smtClean="0"/>
              <a:t>Transparency = providing rationales</a:t>
            </a:r>
          </a:p>
          <a:p>
            <a:pPr lvl="1"/>
            <a:r>
              <a:rPr lang="en-US" dirty="0" smtClean="0"/>
              <a:t>Goal = building trust with humans</a:t>
            </a:r>
          </a:p>
          <a:p>
            <a:endParaRPr lang="en-US" dirty="0"/>
          </a:p>
          <a:p>
            <a:r>
              <a:rPr lang="en-US" dirty="0" smtClean="0"/>
              <a:t>When AI is stronger than humans</a:t>
            </a:r>
          </a:p>
          <a:p>
            <a:pPr lvl="1"/>
            <a:r>
              <a:rPr lang="en-US" dirty="0" smtClean="0"/>
              <a:t>Transparency = explaining a complicated function</a:t>
            </a:r>
          </a:p>
          <a:p>
            <a:pPr lvl="1"/>
            <a:r>
              <a:rPr lang="en-US" dirty="0" smtClean="0"/>
              <a:t>Goal = teaching humans</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159</a:t>
            </a:fld>
            <a:endParaRPr lang="en-US"/>
          </a:p>
        </p:txBody>
      </p:sp>
    </p:spTree>
    <p:extLst>
      <p:ext uri="{BB962C8B-B14F-4D97-AF65-F5344CB8AC3E}">
        <p14:creationId xmlns:p14="http://schemas.microsoft.com/office/powerpoint/2010/main" val="3035009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Explaining/Trusting a Prediction</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a:t>
            </a:fld>
            <a:endParaRPr lang="en-US"/>
          </a:p>
        </p:txBody>
      </p:sp>
      <p:pic>
        <p:nvPicPr>
          <p:cNvPr id="8" name="Picture 7" descr="fig1_sol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674" y="1981200"/>
            <a:ext cx="3351726" cy="2514600"/>
          </a:xfrm>
          <a:prstGeom prst="rect">
            <a:avLst/>
          </a:prstGeom>
        </p:spPr>
      </p:pic>
      <p:grpSp>
        <p:nvGrpSpPr>
          <p:cNvPr id="3" name="Group 2"/>
          <p:cNvGrpSpPr/>
          <p:nvPr/>
        </p:nvGrpSpPr>
        <p:grpSpPr>
          <a:xfrm>
            <a:off x="5069867" y="4154349"/>
            <a:ext cx="4074133" cy="2627451"/>
            <a:chOff x="5069867" y="4154349"/>
            <a:chExt cx="4074133" cy="2627451"/>
          </a:xfrm>
        </p:grpSpPr>
        <p:grpSp>
          <p:nvGrpSpPr>
            <p:cNvPr id="97" name="Group 96"/>
            <p:cNvGrpSpPr/>
            <p:nvPr/>
          </p:nvGrpSpPr>
          <p:grpSpPr>
            <a:xfrm>
              <a:off x="6611213" y="4535532"/>
              <a:ext cx="2532787" cy="2246268"/>
              <a:chOff x="7475573" y="3456530"/>
              <a:chExt cx="2532787" cy="2246268"/>
            </a:xfrm>
          </p:grpSpPr>
          <p:pic>
            <p:nvPicPr>
              <p:cNvPr id="11" name="Picture 10"/>
              <p:cNvPicPr>
                <a:picLocks noChangeAspect="1"/>
              </p:cNvPicPr>
              <p:nvPr/>
            </p:nvPicPr>
            <p:blipFill>
              <a:blip r:embed="rId3"/>
              <a:srcRect l="22696" t="13451" r="12703"/>
              <a:stretch>
                <a:fillRect/>
              </a:stretch>
            </p:blipFill>
            <p:spPr>
              <a:xfrm>
                <a:off x="7475573" y="3456530"/>
                <a:ext cx="2532787" cy="2246268"/>
              </a:xfrm>
              <a:prstGeom prst="rect">
                <a:avLst/>
              </a:prstGeom>
            </p:spPr>
          </p:pic>
          <p:sp>
            <p:nvSpPr>
              <p:cNvPr id="14" name="TextBox 13"/>
              <p:cNvSpPr txBox="1"/>
              <p:nvPr/>
            </p:nvSpPr>
            <p:spPr>
              <a:xfrm>
                <a:off x="7491691" y="3486090"/>
                <a:ext cx="840269" cy="400110"/>
              </a:xfrm>
              <a:prstGeom prst="rect">
                <a:avLst/>
              </a:prstGeom>
              <a:noFill/>
            </p:spPr>
            <p:txBody>
              <a:bodyPr wrap="none" rtlCol="0">
                <a:spAutoFit/>
              </a:bodyPr>
              <a:lstStyle/>
              <a:p>
                <a:r>
                  <a:rPr lang="en-US" sz="2000" dirty="0" smtClean="0"/>
                  <a:t>Why?</a:t>
                </a:r>
                <a:endParaRPr lang="en-US" sz="2000" dirty="0"/>
              </a:p>
            </p:txBody>
          </p:sp>
        </p:grpSp>
        <p:sp>
          <p:nvSpPr>
            <p:cNvPr id="16" name="Left Arrow 15"/>
            <p:cNvSpPr/>
            <p:nvPr/>
          </p:nvSpPr>
          <p:spPr>
            <a:xfrm rot="1568339">
              <a:off x="5069867" y="4154349"/>
              <a:ext cx="1633358" cy="30190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ight Arrow 17"/>
          <p:cNvSpPr/>
          <p:nvPr/>
        </p:nvSpPr>
        <p:spPr>
          <a:xfrm>
            <a:off x="2888891" y="3153161"/>
            <a:ext cx="1013646" cy="434685"/>
          </a:xfrm>
          <a:prstGeom prst="rightArrow">
            <a:avLst/>
          </a:prstGeom>
          <a:gradFill>
            <a:gsLst>
              <a:gs pos="0">
                <a:srgbClr val="008000"/>
              </a:gs>
              <a:gs pos="100000">
                <a:srgbClr val="92E874"/>
              </a:gs>
            </a:gsLst>
          </a:gradFill>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a:p>
        </p:txBody>
      </p:sp>
      <p:sp>
        <p:nvSpPr>
          <p:cNvPr id="25" name="Rectangle 24"/>
          <p:cNvSpPr>
            <a:spLocks noChangeAspect="1"/>
          </p:cNvSpPr>
          <p:nvPr/>
        </p:nvSpPr>
        <p:spPr>
          <a:xfrm>
            <a:off x="847364" y="1938876"/>
            <a:ext cx="120999" cy="120998"/>
          </a:xfrm>
          <a:prstGeom prst="rect">
            <a:avLst/>
          </a:prstGeom>
          <a:blipFill rotWithShape="1">
            <a:blip r:embed="rId4"/>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49" idx="0"/>
            <a:endCxn id="25" idx="0"/>
          </p:cNvCxnSpPr>
          <p:nvPr/>
        </p:nvCxnSpPr>
        <p:spPr>
          <a:xfrm flipH="1" flipV="1">
            <a:off x="907864" y="1938876"/>
            <a:ext cx="826031" cy="73280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2" idx="0"/>
            <a:endCxn id="25" idx="0"/>
          </p:cNvCxnSpPr>
          <p:nvPr/>
        </p:nvCxnSpPr>
        <p:spPr>
          <a:xfrm flipH="1" flipV="1">
            <a:off x="907864" y="1938876"/>
            <a:ext cx="608318" cy="103529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52" idx="2"/>
            <a:endCxn id="25" idx="2"/>
          </p:cNvCxnSpPr>
          <p:nvPr/>
        </p:nvCxnSpPr>
        <p:spPr>
          <a:xfrm flipH="1" flipV="1">
            <a:off x="907864" y="2059874"/>
            <a:ext cx="608318" cy="109579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29" name="Picture 28" descr="2007_0049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44" y="4005425"/>
            <a:ext cx="2279445" cy="1709575"/>
          </a:xfrm>
          <a:prstGeom prst="rect">
            <a:avLst/>
          </a:prstGeom>
          <a:ln>
            <a:solidFill>
              <a:schemeClr val="tx1"/>
            </a:solidFill>
          </a:ln>
          <a:scene3d>
            <a:camera prst="orthographicFront">
              <a:rot lat="2100000" lon="19140765" rev="19980000"/>
            </a:camera>
            <a:lightRig rig="threePt" dir="t"/>
          </a:scene3d>
        </p:spPr>
      </p:pic>
      <p:grpSp>
        <p:nvGrpSpPr>
          <p:cNvPr id="30" name="Group 211"/>
          <p:cNvGrpSpPr/>
          <p:nvPr/>
        </p:nvGrpSpPr>
        <p:grpSpPr>
          <a:xfrm>
            <a:off x="964283" y="3153546"/>
            <a:ext cx="1429127" cy="1455781"/>
            <a:chOff x="6029862" y="2403177"/>
            <a:chExt cx="2160006" cy="2200300"/>
          </a:xfrm>
          <a:scene3d>
            <a:camera prst="orthographicFront">
              <a:rot lat="2100000" lon="19140000" rev="19980000"/>
            </a:camera>
            <a:lightRig rig="threePt" dir="t"/>
          </a:scene3d>
        </p:grpSpPr>
        <p:sp>
          <p:nvSpPr>
            <p:cNvPr id="31" name="Rectangle 30"/>
            <p:cNvSpPr>
              <a:spLocks noChangeAspect="1"/>
            </p:cNvSpPr>
            <p:nvPr/>
          </p:nvSpPr>
          <p:spPr>
            <a:xfrm>
              <a:off x="6361075" y="2403177"/>
              <a:ext cx="1828793"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6256386" y="2538435"/>
              <a:ext cx="1828802"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a:spLocks noChangeAspect="1"/>
            </p:cNvSpPr>
            <p:nvPr/>
          </p:nvSpPr>
          <p:spPr>
            <a:xfrm>
              <a:off x="6134558" y="2656556"/>
              <a:ext cx="1828802"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a:spLocks noChangeAspect="1"/>
            </p:cNvSpPr>
            <p:nvPr/>
          </p:nvSpPr>
          <p:spPr>
            <a:xfrm>
              <a:off x="6029862" y="2774677"/>
              <a:ext cx="1828800" cy="1828800"/>
            </a:xfrm>
            <a:prstGeom prst="rect">
              <a:avLst/>
            </a:prstGeom>
            <a:blipFill rotWithShape="1">
              <a:blip r:embed="rId6"/>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tangle 34"/>
          <p:cNvSpPr>
            <a:spLocks noChangeAspect="1"/>
          </p:cNvSpPr>
          <p:nvPr/>
        </p:nvSpPr>
        <p:spPr>
          <a:xfrm>
            <a:off x="890090" y="4707053"/>
            <a:ext cx="302496" cy="302496"/>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a:stCxn id="35" idx="1"/>
            <a:endCxn id="38" idx="1"/>
          </p:cNvCxnSpPr>
          <p:nvPr/>
        </p:nvCxnSpPr>
        <p:spPr>
          <a:xfrm flipV="1">
            <a:off x="890090" y="4014857"/>
            <a:ext cx="547821" cy="843444"/>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5" idx="3"/>
            <a:endCxn id="38" idx="3"/>
          </p:cNvCxnSpPr>
          <p:nvPr/>
        </p:nvCxnSpPr>
        <p:spPr>
          <a:xfrm flipV="1">
            <a:off x="1192586" y="4014857"/>
            <a:ext cx="366323" cy="843444"/>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8" name="Rectangle 37"/>
          <p:cNvSpPr>
            <a:spLocks noChangeAspect="1"/>
          </p:cNvSpPr>
          <p:nvPr/>
        </p:nvSpPr>
        <p:spPr>
          <a:xfrm>
            <a:off x="1437911" y="3954358"/>
            <a:ext cx="120998" cy="12099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a:spLocks noChangeAspect="1"/>
          </p:cNvSpPr>
          <p:nvPr/>
        </p:nvSpPr>
        <p:spPr>
          <a:xfrm>
            <a:off x="1214872" y="3685262"/>
            <a:ext cx="241997" cy="241997"/>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1659952" y="2651484"/>
            <a:ext cx="812796" cy="816768"/>
            <a:chOff x="4311427" y="4427733"/>
            <a:chExt cx="812796" cy="816768"/>
          </a:xfrm>
          <a:scene3d>
            <a:camera prst="orthographicFront">
              <a:rot lat="2100000" lon="19140000" rev="19980000"/>
            </a:camera>
            <a:lightRig rig="threePt" dir="t"/>
          </a:scene3d>
        </p:grpSpPr>
        <p:sp>
          <p:nvSpPr>
            <p:cNvPr id="41" name="Rectangle 40"/>
            <p:cNvSpPr>
              <a:spLocks noChangeAspect="1"/>
            </p:cNvSpPr>
            <p:nvPr/>
          </p:nvSpPr>
          <p:spPr>
            <a:xfrm>
              <a:off x="4519231" y="4427733"/>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4449963" y="4505885"/>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4380695" y="4572697"/>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a:spLocks noChangeAspect="1"/>
            </p:cNvSpPr>
            <p:nvPr/>
          </p:nvSpPr>
          <p:spPr>
            <a:xfrm>
              <a:off x="4311427" y="4639509"/>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5" name="Straight Connector 44"/>
          <p:cNvCxnSpPr>
            <a:stCxn id="39" idx="1"/>
            <a:endCxn id="47" idx="1"/>
          </p:cNvCxnSpPr>
          <p:nvPr/>
        </p:nvCxnSpPr>
        <p:spPr>
          <a:xfrm flipV="1">
            <a:off x="1214872" y="3190941"/>
            <a:ext cx="708292" cy="61532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9" idx="3"/>
            <a:endCxn id="47" idx="3"/>
          </p:cNvCxnSpPr>
          <p:nvPr/>
        </p:nvCxnSpPr>
        <p:spPr>
          <a:xfrm flipV="1">
            <a:off x="1456869" y="3190941"/>
            <a:ext cx="587293" cy="61532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7" name="Rectangle 46"/>
          <p:cNvSpPr>
            <a:spLocks noChangeAspect="1"/>
          </p:cNvSpPr>
          <p:nvPr/>
        </p:nvSpPr>
        <p:spPr>
          <a:xfrm>
            <a:off x="1923164" y="3130442"/>
            <a:ext cx="120998" cy="12099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1425433" y="2671677"/>
            <a:ext cx="399211" cy="483994"/>
            <a:chOff x="3118495" y="2007130"/>
            <a:chExt cx="399211" cy="483994"/>
          </a:xfrm>
        </p:grpSpPr>
        <p:sp>
          <p:nvSpPr>
            <p:cNvPr id="49" name="Rectangle 48"/>
            <p:cNvSpPr>
              <a:spLocks noChangeAspect="1"/>
            </p:cNvSpPr>
            <p:nvPr/>
          </p:nvSpPr>
          <p:spPr>
            <a:xfrm>
              <a:off x="3336208" y="2007130"/>
              <a:ext cx="181498" cy="181498"/>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a:spLocks noChangeAspect="1"/>
            </p:cNvSpPr>
            <p:nvPr/>
          </p:nvSpPr>
          <p:spPr>
            <a:xfrm>
              <a:off x="3246555" y="2107962"/>
              <a:ext cx="181498" cy="181498"/>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3188631" y="2208794"/>
              <a:ext cx="181498" cy="181498"/>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3118495" y="2309626"/>
              <a:ext cx="181498" cy="181498"/>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flipH="1">
              <a:off x="3128433" y="2015598"/>
              <a:ext cx="200926" cy="278868"/>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3285343" y="2022009"/>
              <a:ext cx="219870" cy="28073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3299207" y="2208261"/>
              <a:ext cx="218447" cy="28073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533159" y="1253091"/>
            <a:ext cx="2191057" cy="1484100"/>
            <a:chOff x="3583521" y="1641590"/>
            <a:chExt cx="2191057" cy="1484100"/>
          </a:xfrm>
        </p:grpSpPr>
        <p:cxnSp>
          <p:nvCxnSpPr>
            <p:cNvPr id="57" name="Straight Connector 56"/>
            <p:cNvCxnSpPr>
              <a:stCxn id="70" idx="6"/>
              <a:endCxn id="64" idx="2"/>
            </p:cNvCxnSpPr>
            <p:nvPr/>
          </p:nvCxnSpPr>
          <p:spPr>
            <a:xfrm flipV="1">
              <a:off x="4192871" y="2079950"/>
              <a:ext cx="1448538" cy="229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72" idx="6"/>
              <a:endCxn id="63" idx="2"/>
            </p:cNvCxnSpPr>
            <p:nvPr/>
          </p:nvCxnSpPr>
          <p:spPr>
            <a:xfrm>
              <a:off x="3849859" y="2724596"/>
              <a:ext cx="1400252" cy="16332"/>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71" idx="6"/>
              <a:endCxn id="62" idx="2"/>
            </p:cNvCxnSpPr>
            <p:nvPr/>
          </p:nvCxnSpPr>
          <p:spPr>
            <a:xfrm>
              <a:off x="4006269" y="2374374"/>
              <a:ext cx="1432446" cy="1001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73" idx="6"/>
              <a:endCxn id="65" idx="2"/>
            </p:cNvCxnSpPr>
            <p:nvPr/>
          </p:nvCxnSpPr>
          <p:spPr>
            <a:xfrm flipV="1">
              <a:off x="3716690" y="3056863"/>
              <a:ext cx="1383783" cy="2513"/>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64" idx="3"/>
              <a:endCxn id="65" idx="0"/>
            </p:cNvCxnSpPr>
            <p:nvPr/>
          </p:nvCxnSpPr>
          <p:spPr>
            <a:xfrm flipH="1">
              <a:off x="5167058" y="2126841"/>
              <a:ext cx="493853" cy="86370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Oval 61"/>
            <p:cNvSpPr>
              <a:spLocks noChangeAspect="1"/>
            </p:cNvSpPr>
            <p:nvPr/>
          </p:nvSpPr>
          <p:spPr>
            <a:xfrm>
              <a:off x="5438715" y="231807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63" name="Oval 62"/>
            <p:cNvSpPr>
              <a:spLocks noChangeAspect="1"/>
            </p:cNvSpPr>
            <p:nvPr/>
          </p:nvSpPr>
          <p:spPr>
            <a:xfrm>
              <a:off x="5250111" y="2674613"/>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64" name="Oval 63"/>
            <p:cNvSpPr>
              <a:spLocks noChangeAspect="1"/>
            </p:cNvSpPr>
            <p:nvPr/>
          </p:nvSpPr>
          <p:spPr>
            <a:xfrm>
              <a:off x="5641409" y="201363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65" name="Oval 64"/>
            <p:cNvSpPr>
              <a:spLocks noChangeAspect="1"/>
            </p:cNvSpPr>
            <p:nvPr/>
          </p:nvSpPr>
          <p:spPr>
            <a:xfrm>
              <a:off x="5100473" y="2990548"/>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cxnSp>
          <p:nvCxnSpPr>
            <p:cNvPr id="66" name="Straight Connector 65"/>
            <p:cNvCxnSpPr>
              <a:stCxn id="82" idx="3"/>
              <a:endCxn id="85" idx="0"/>
            </p:cNvCxnSpPr>
            <p:nvPr/>
          </p:nvCxnSpPr>
          <p:spPr>
            <a:xfrm flipH="1">
              <a:off x="4832739" y="2138622"/>
              <a:ext cx="477607" cy="85192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75" idx="4"/>
              <a:endCxn id="81" idx="0"/>
            </p:cNvCxnSpPr>
            <p:nvPr/>
          </p:nvCxnSpPr>
          <p:spPr>
            <a:xfrm flipH="1">
              <a:off x="4461935" y="2145345"/>
              <a:ext cx="429779" cy="84771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74" idx="4"/>
              <a:endCxn id="80" idx="0"/>
            </p:cNvCxnSpPr>
            <p:nvPr/>
          </p:nvCxnSpPr>
          <p:spPr>
            <a:xfrm flipH="1">
              <a:off x="4079204" y="2146264"/>
              <a:ext cx="407416" cy="84679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70" idx="3"/>
              <a:endCxn id="73" idx="0"/>
            </p:cNvCxnSpPr>
            <p:nvPr/>
          </p:nvCxnSpPr>
          <p:spPr>
            <a:xfrm flipH="1">
              <a:off x="3650106" y="2129131"/>
              <a:ext cx="429098" cy="86393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70" name="Oval 69"/>
            <p:cNvSpPr>
              <a:spLocks noChangeAspect="1"/>
            </p:cNvSpPr>
            <p:nvPr/>
          </p:nvSpPr>
          <p:spPr>
            <a:xfrm>
              <a:off x="4059702" y="201592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1" name="Oval 70"/>
            <p:cNvSpPr>
              <a:spLocks noChangeAspect="1"/>
            </p:cNvSpPr>
            <p:nvPr/>
          </p:nvSpPr>
          <p:spPr>
            <a:xfrm>
              <a:off x="3873100" y="2308059"/>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2" name="Oval 71"/>
            <p:cNvSpPr>
              <a:spLocks noChangeAspect="1"/>
            </p:cNvSpPr>
            <p:nvPr/>
          </p:nvSpPr>
          <p:spPr>
            <a:xfrm>
              <a:off x="3716690" y="265828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3" name="Oval 72"/>
            <p:cNvSpPr>
              <a:spLocks noChangeAspect="1"/>
            </p:cNvSpPr>
            <p:nvPr/>
          </p:nvSpPr>
          <p:spPr>
            <a:xfrm>
              <a:off x="3583521" y="299306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4" name="Oval 73"/>
            <p:cNvSpPr>
              <a:spLocks noChangeAspect="1"/>
            </p:cNvSpPr>
            <p:nvPr/>
          </p:nvSpPr>
          <p:spPr>
            <a:xfrm>
              <a:off x="4420035" y="201363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5" name="Oval 74"/>
            <p:cNvSpPr>
              <a:spLocks noChangeAspect="1"/>
            </p:cNvSpPr>
            <p:nvPr/>
          </p:nvSpPr>
          <p:spPr>
            <a:xfrm>
              <a:off x="4825129" y="201271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6" name="Oval 75"/>
            <p:cNvSpPr>
              <a:spLocks noChangeAspect="1"/>
            </p:cNvSpPr>
            <p:nvPr/>
          </p:nvSpPr>
          <p:spPr>
            <a:xfrm>
              <a:off x="4314176" y="230838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7" name="Oval 76"/>
            <p:cNvSpPr>
              <a:spLocks noChangeAspect="1"/>
            </p:cNvSpPr>
            <p:nvPr/>
          </p:nvSpPr>
          <p:spPr>
            <a:xfrm>
              <a:off x="4700874" y="231050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8" name="Oval 77"/>
            <p:cNvSpPr>
              <a:spLocks noChangeAspect="1"/>
            </p:cNvSpPr>
            <p:nvPr/>
          </p:nvSpPr>
          <p:spPr>
            <a:xfrm>
              <a:off x="4152138" y="264454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9" name="Oval 78"/>
            <p:cNvSpPr>
              <a:spLocks noChangeAspect="1"/>
            </p:cNvSpPr>
            <p:nvPr/>
          </p:nvSpPr>
          <p:spPr>
            <a:xfrm>
              <a:off x="4515819" y="265193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0" name="Oval 79"/>
            <p:cNvSpPr>
              <a:spLocks noChangeAspect="1"/>
            </p:cNvSpPr>
            <p:nvPr/>
          </p:nvSpPr>
          <p:spPr>
            <a:xfrm>
              <a:off x="4012619" y="299306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1" name="Oval 80"/>
            <p:cNvSpPr>
              <a:spLocks noChangeAspect="1"/>
            </p:cNvSpPr>
            <p:nvPr/>
          </p:nvSpPr>
          <p:spPr>
            <a:xfrm>
              <a:off x="4395350" y="299306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2" name="Oval 81"/>
            <p:cNvSpPr>
              <a:spLocks noChangeAspect="1"/>
            </p:cNvSpPr>
            <p:nvPr/>
          </p:nvSpPr>
          <p:spPr>
            <a:xfrm>
              <a:off x="5290844" y="202541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3" name="Oval 82"/>
            <p:cNvSpPr>
              <a:spLocks noChangeAspect="1"/>
            </p:cNvSpPr>
            <p:nvPr/>
          </p:nvSpPr>
          <p:spPr>
            <a:xfrm>
              <a:off x="5100473" y="230338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4" name="Oval 83"/>
            <p:cNvSpPr>
              <a:spLocks noChangeAspect="1"/>
            </p:cNvSpPr>
            <p:nvPr/>
          </p:nvSpPr>
          <p:spPr>
            <a:xfrm>
              <a:off x="4912796" y="265828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5" name="Oval 84"/>
            <p:cNvSpPr>
              <a:spLocks noChangeAspect="1"/>
            </p:cNvSpPr>
            <p:nvPr/>
          </p:nvSpPr>
          <p:spPr>
            <a:xfrm>
              <a:off x="4766154" y="2990548"/>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cxnSp>
          <p:nvCxnSpPr>
            <p:cNvPr id="86" name="Straight Connector 85"/>
            <p:cNvCxnSpPr>
              <a:stCxn id="96" idx="4"/>
              <a:endCxn id="63" idx="0"/>
            </p:cNvCxnSpPr>
            <p:nvPr/>
          </p:nvCxnSpPr>
          <p:spPr>
            <a:xfrm>
              <a:off x="5128672" y="1774219"/>
              <a:ext cx="188024" cy="90039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96" idx="4"/>
              <a:endCxn id="64" idx="0"/>
            </p:cNvCxnSpPr>
            <p:nvPr/>
          </p:nvCxnSpPr>
          <p:spPr>
            <a:xfrm>
              <a:off x="5128672" y="1774219"/>
              <a:ext cx="579322" cy="23941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4" idx="0"/>
              <a:endCxn id="96" idx="4"/>
            </p:cNvCxnSpPr>
            <p:nvPr/>
          </p:nvCxnSpPr>
          <p:spPr>
            <a:xfrm flipV="1">
              <a:off x="4979381" y="1774219"/>
              <a:ext cx="149291" cy="884061"/>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96" idx="4"/>
              <a:endCxn id="62" idx="0"/>
            </p:cNvCxnSpPr>
            <p:nvPr/>
          </p:nvCxnSpPr>
          <p:spPr>
            <a:xfrm>
              <a:off x="5128672" y="1774219"/>
              <a:ext cx="376628" cy="54385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76" idx="0"/>
              <a:endCxn id="94" idx="3"/>
            </p:cNvCxnSpPr>
            <p:nvPr/>
          </p:nvCxnSpPr>
          <p:spPr>
            <a:xfrm flipV="1">
              <a:off x="4380761" y="1754796"/>
              <a:ext cx="225149" cy="55358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2" idx="7"/>
              <a:endCxn id="94" idx="3"/>
            </p:cNvCxnSpPr>
            <p:nvPr/>
          </p:nvCxnSpPr>
          <p:spPr>
            <a:xfrm flipV="1">
              <a:off x="3830357" y="1754796"/>
              <a:ext cx="775553" cy="92290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78" idx="0"/>
              <a:endCxn id="94" idx="3"/>
            </p:cNvCxnSpPr>
            <p:nvPr/>
          </p:nvCxnSpPr>
          <p:spPr>
            <a:xfrm flipV="1">
              <a:off x="4218723" y="1754796"/>
              <a:ext cx="387187" cy="8897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70" idx="0"/>
              <a:endCxn id="94" idx="3"/>
            </p:cNvCxnSpPr>
            <p:nvPr/>
          </p:nvCxnSpPr>
          <p:spPr>
            <a:xfrm flipV="1">
              <a:off x="4126287" y="1754796"/>
              <a:ext cx="479623" cy="26112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94" name="Oval 93"/>
            <p:cNvSpPr>
              <a:spLocks noChangeAspect="1"/>
            </p:cNvSpPr>
            <p:nvPr/>
          </p:nvSpPr>
          <p:spPr>
            <a:xfrm>
              <a:off x="4586408" y="164159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cxnSp>
          <p:nvCxnSpPr>
            <p:cNvPr id="95" name="Straight Connector 94"/>
            <p:cNvCxnSpPr>
              <a:stCxn id="96" idx="2"/>
              <a:endCxn id="94" idx="6"/>
            </p:cNvCxnSpPr>
            <p:nvPr/>
          </p:nvCxnSpPr>
          <p:spPr>
            <a:xfrm flipH="1">
              <a:off x="4719577" y="1707905"/>
              <a:ext cx="342510"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96" name="Oval 95"/>
            <p:cNvSpPr>
              <a:spLocks noChangeAspect="1"/>
            </p:cNvSpPr>
            <p:nvPr/>
          </p:nvSpPr>
          <p:spPr>
            <a:xfrm>
              <a:off x="5062087" y="164159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grpSp>
    </p:spTree>
    <p:extLst>
      <p:ext uri="{BB962C8B-B14F-4D97-AF65-F5344CB8AC3E}">
        <p14:creationId xmlns:p14="http://schemas.microsoft.com/office/powerpoint/2010/main" val="1915792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160</a:t>
            </a:fld>
            <a:endParaRPr lang="en-US"/>
          </a:p>
        </p:txBody>
      </p:sp>
      <p:pic>
        <p:nvPicPr>
          <p:cNvPr id="6" name="Picture 5" descr="Screen Shot 2016-05-14 at 10.57.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592" y="0"/>
            <a:ext cx="6649608" cy="6858000"/>
          </a:xfrm>
          <a:prstGeom prst="rect">
            <a:avLst/>
          </a:prstGeom>
        </p:spPr>
      </p:pic>
    </p:spTree>
    <p:extLst>
      <p:ext uri="{BB962C8B-B14F-4D97-AF65-F5344CB8AC3E}">
        <p14:creationId xmlns:p14="http://schemas.microsoft.com/office/powerpoint/2010/main" val="744079237"/>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Machines Teaching Humans</a:t>
            </a:r>
            <a:endParaRPr lang="en-US" dirty="0"/>
          </a:p>
        </p:txBody>
      </p:sp>
      <p:sp>
        <p:nvSpPr>
          <p:cNvPr id="3" name="Content Placeholder 2"/>
          <p:cNvSpPr>
            <a:spLocks noGrp="1"/>
          </p:cNvSpPr>
          <p:nvPr>
            <p:ph idx="1"/>
          </p:nvPr>
        </p:nvSpPr>
        <p:spPr/>
        <p:txBody>
          <a:bodyPr/>
          <a:lstStyle/>
          <a:p>
            <a:r>
              <a:rPr lang="en-US" dirty="0"/>
              <a:t>Park </a:t>
            </a:r>
            <a:r>
              <a:rPr lang="en-US" dirty="0" err="1"/>
              <a:t>Yeong-hun</a:t>
            </a:r>
            <a:r>
              <a:rPr lang="en-US" dirty="0"/>
              <a:t>, who was recently defeated by </a:t>
            </a:r>
            <a:r>
              <a:rPr lang="en-US" dirty="0" smtClean="0"/>
              <a:t/>
            </a:r>
            <a:br>
              <a:rPr lang="en-US" dirty="0" smtClean="0"/>
            </a:br>
            <a:r>
              <a:rPr lang="en-US" dirty="0" smtClean="0"/>
              <a:t>Lee </a:t>
            </a:r>
            <a:r>
              <a:rPr lang="en-US" dirty="0" err="1" smtClean="0"/>
              <a:t>Sedol</a:t>
            </a:r>
            <a:r>
              <a:rPr lang="en-US" dirty="0" smtClean="0"/>
              <a:t> in </a:t>
            </a:r>
            <a:r>
              <a:rPr lang="en-US" dirty="0"/>
              <a:t>the Maxim Cup semifinal match </a:t>
            </a:r>
            <a:r>
              <a:rPr lang="en-US" dirty="0" smtClean="0"/>
              <a:t>said</a:t>
            </a:r>
            <a:r>
              <a:rPr lang="en-US" dirty="0"/>
              <a:t>:</a:t>
            </a:r>
            <a:r>
              <a:rPr lang="en-US" dirty="0" smtClean="0"/>
              <a:t/>
            </a:r>
            <a:br>
              <a:rPr lang="en-US" dirty="0" smtClean="0"/>
            </a:br>
            <a:endParaRPr lang="en-US" dirty="0" smtClean="0"/>
          </a:p>
          <a:p>
            <a:pPr marL="0" indent="0">
              <a:buNone/>
            </a:pPr>
            <a:r>
              <a:rPr lang="en-US" dirty="0"/>
              <a:t>	</a:t>
            </a:r>
            <a:r>
              <a:rPr lang="en-US" dirty="0" smtClean="0"/>
              <a:t>"</a:t>
            </a:r>
            <a:r>
              <a:rPr lang="en-US" i="1" dirty="0" err="1" smtClean="0"/>
              <a:t>Sedol</a:t>
            </a:r>
            <a:r>
              <a:rPr lang="en-US" i="1" dirty="0" smtClean="0"/>
              <a:t> </a:t>
            </a:r>
            <a:r>
              <a:rPr lang="en-US" i="1" dirty="0"/>
              <a:t>surprised people by copying the moves of </a:t>
            </a:r>
            <a:r>
              <a:rPr lang="en-US" i="1" dirty="0" smtClean="0"/>
              <a:t>	</a:t>
            </a:r>
            <a:r>
              <a:rPr lang="en-US" i="1" dirty="0" err="1" smtClean="0"/>
              <a:t>AlphaGo</a:t>
            </a:r>
            <a:r>
              <a:rPr lang="en-US" i="1" dirty="0" smtClean="0"/>
              <a:t> </a:t>
            </a:r>
            <a:r>
              <a:rPr lang="en-US" i="1" dirty="0"/>
              <a:t>in the </a:t>
            </a:r>
            <a:r>
              <a:rPr lang="en-US" i="1" dirty="0" err="1"/>
              <a:t>Ing</a:t>
            </a:r>
            <a:r>
              <a:rPr lang="en-US" i="1" dirty="0"/>
              <a:t> </a:t>
            </a:r>
            <a:r>
              <a:rPr lang="en-US" i="1" dirty="0" smtClean="0"/>
              <a:t>Cup</a:t>
            </a:r>
            <a:r>
              <a:rPr lang="en-US" dirty="0" smtClean="0"/>
              <a:t>…. </a:t>
            </a:r>
            <a:br>
              <a:rPr lang="en-US" dirty="0" smtClean="0"/>
            </a:br>
            <a:endParaRPr lang="en-US" dirty="0" smtClean="0"/>
          </a:p>
          <a:p>
            <a:pPr marL="0" indent="0">
              <a:buNone/>
            </a:pPr>
            <a:r>
              <a:rPr lang="en-US" i="1" dirty="0"/>
              <a:t>	</a:t>
            </a:r>
            <a:r>
              <a:rPr lang="en-US" i="1" dirty="0" smtClean="0"/>
              <a:t>It </a:t>
            </a:r>
            <a:r>
              <a:rPr lang="en-US" i="1" dirty="0"/>
              <a:t>appears he has learned something from the </a:t>
            </a:r>
            <a:r>
              <a:rPr lang="en-US" i="1" dirty="0" smtClean="0"/>
              <a:t>	five </a:t>
            </a:r>
            <a:r>
              <a:rPr lang="en-US" i="1" dirty="0"/>
              <a:t>matches against </a:t>
            </a:r>
            <a:r>
              <a:rPr lang="en-US" i="1" dirty="0" err="1"/>
              <a:t>AlphaGo</a:t>
            </a:r>
            <a:r>
              <a:rPr lang="en-US" i="1" dirty="0"/>
              <a:t>, </a:t>
            </a:r>
            <a:r>
              <a:rPr lang="en-US" i="1" dirty="0" smtClean="0"/>
              <a:t/>
            </a:r>
            <a:br>
              <a:rPr lang="en-US" i="1" dirty="0" smtClean="0"/>
            </a:br>
            <a:endParaRPr lang="en-US" i="1" dirty="0" smtClean="0"/>
          </a:p>
          <a:p>
            <a:pPr marL="0" indent="0">
              <a:buNone/>
            </a:pPr>
            <a:r>
              <a:rPr lang="en-US" i="1" dirty="0"/>
              <a:t>	</a:t>
            </a:r>
            <a:r>
              <a:rPr lang="en-US" i="1" dirty="0" smtClean="0"/>
              <a:t>and </a:t>
            </a:r>
            <a:r>
              <a:rPr lang="en-US" i="1" dirty="0"/>
              <a:t>his game of go, which was strong to begin </a:t>
            </a:r>
            <a:r>
              <a:rPr lang="en-US" i="1" dirty="0" smtClean="0"/>
              <a:t>	with</a:t>
            </a:r>
            <a:r>
              <a:rPr lang="en-US" i="1" dirty="0"/>
              <a:t>, seems stronger because of that.</a:t>
            </a:r>
            <a:r>
              <a:rPr lang="en-US" dirty="0"/>
              <a:t>"</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161</a:t>
            </a:fld>
            <a:endParaRPr lang="en-US"/>
          </a:p>
        </p:txBody>
      </p:sp>
    </p:spTree>
    <p:extLst>
      <p:ext uri="{BB962C8B-B14F-4D97-AF65-F5344CB8AC3E}">
        <p14:creationId xmlns:p14="http://schemas.microsoft.com/office/powerpoint/2010/main" val="3180050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95600"/>
            <a:ext cx="7772400" cy="685800"/>
          </a:xfrm>
        </p:spPr>
        <p:txBody>
          <a:bodyPr/>
          <a:lstStyle/>
          <a:p>
            <a:r>
              <a:rPr lang="en-US" dirty="0" smtClean="0"/>
              <a:t>Thanks!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12" name="Slide Number Placeholder 4"/>
          <p:cNvSpPr txBox="1">
            <a:spLocks/>
          </p:cNvSpPr>
          <p:nvPr/>
        </p:nvSpPr>
        <p:spPr bwMode="auto">
          <a:xfrm>
            <a:off x="70866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4A590-6033-DE48-865B-A0558AEFCBD1}" type="slidenum">
              <a:rPr kumimoji="0" lang="en-US" sz="1400" b="0" i="0" u="none" strike="noStrike" kern="1200" cap="none" spc="0" normalizeH="0" baseline="0" noProof="0" smtClean="0">
                <a:ln>
                  <a:noFill/>
                </a:ln>
                <a:solidFill>
                  <a:schemeClr val="bg1">
                    <a:lumMod val="50000"/>
                  </a:schemeClr>
                </a:solidFill>
                <a:effectLst/>
                <a:uLnTx/>
                <a:uFillTx/>
                <a:latin typeface="Arial" pitchFamily="-112"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400" b="0" i="0" u="none" strike="noStrike" kern="1200" cap="none" spc="0" normalizeH="0" baseline="0" noProof="0" dirty="0">
              <a:ln>
                <a:noFill/>
              </a:ln>
              <a:solidFill>
                <a:schemeClr val="bg1">
                  <a:lumMod val="50000"/>
                </a:schemeClr>
              </a:solidFill>
              <a:effectLst/>
              <a:uLnTx/>
              <a:uFillTx/>
              <a:latin typeface="Arial" pitchFamily="-112" charset="0"/>
              <a:ea typeface="+mn-ea"/>
              <a:cs typeface="+mn-cs"/>
            </a:endParaRPr>
          </a:p>
        </p:txBody>
      </p:sp>
    </p:spTree>
    <p:extLst>
      <p:ext uri="{BB962C8B-B14F-4D97-AF65-F5344CB8AC3E}">
        <p14:creationId xmlns:p14="http://schemas.microsoft.com/office/powerpoint/2010/main" val="24128562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Explaining/Trusting a Model</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17</a:t>
            </a:fld>
            <a:endParaRPr lang="en-US"/>
          </a:p>
        </p:txBody>
      </p:sp>
      <p:pic>
        <p:nvPicPr>
          <p:cNvPr id="98" name="Shape 133"/>
          <p:cNvPicPr preferRelativeResize="0"/>
          <p:nvPr/>
        </p:nvPicPr>
        <p:blipFill>
          <a:blip r:embed="rId2">
            <a:alphaModFix/>
          </a:blip>
          <a:stretch>
            <a:fillRect/>
          </a:stretch>
        </p:blipFill>
        <p:spPr>
          <a:xfrm>
            <a:off x="152400" y="2107133"/>
            <a:ext cx="2874075" cy="2371725"/>
          </a:xfrm>
          <a:prstGeom prst="rect">
            <a:avLst/>
          </a:prstGeom>
          <a:noFill/>
          <a:ln>
            <a:noFill/>
          </a:ln>
        </p:spPr>
      </p:pic>
      <p:pic>
        <p:nvPicPr>
          <p:cNvPr id="99" name="Shape 134"/>
          <p:cNvPicPr preferRelativeResize="0"/>
          <p:nvPr/>
        </p:nvPicPr>
        <p:blipFill>
          <a:blip r:embed="rId3">
            <a:alphaModFix/>
          </a:blip>
          <a:stretch>
            <a:fillRect/>
          </a:stretch>
        </p:blipFill>
        <p:spPr>
          <a:xfrm>
            <a:off x="5864640" y="2338434"/>
            <a:ext cx="3050760" cy="2233566"/>
          </a:xfrm>
          <a:prstGeom prst="rect">
            <a:avLst/>
          </a:prstGeom>
          <a:noFill/>
          <a:ln>
            <a:noFill/>
          </a:ln>
        </p:spPr>
      </p:pic>
      <p:grpSp>
        <p:nvGrpSpPr>
          <p:cNvPr id="100" name="Shape 135"/>
          <p:cNvGrpSpPr/>
          <p:nvPr/>
        </p:nvGrpSpPr>
        <p:grpSpPr>
          <a:xfrm>
            <a:off x="3478457" y="2819483"/>
            <a:ext cx="1976243" cy="1510681"/>
            <a:chOff x="3856625" y="2303025"/>
            <a:chExt cx="1598075" cy="1249800"/>
          </a:xfrm>
        </p:grpSpPr>
        <p:sp>
          <p:nvSpPr>
            <p:cNvPr id="101" name="Shape 136"/>
            <p:cNvSpPr/>
            <p:nvPr/>
          </p:nvSpPr>
          <p:spPr>
            <a:xfrm>
              <a:off x="3856625" y="2752425"/>
              <a:ext cx="351000" cy="351000"/>
            </a:xfrm>
            <a:prstGeom prst="ellipse">
              <a:avLst/>
            </a:prstGeom>
            <a:solidFill>
              <a:srgbClr val="B7B7B7"/>
            </a:solidFill>
            <a:ln w="9525" cap="flat" cmpd="sng">
              <a:solidFill>
                <a:srgbClr val="99999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2" name="Shape 137"/>
            <p:cNvSpPr/>
            <p:nvPr/>
          </p:nvSpPr>
          <p:spPr>
            <a:xfrm>
              <a:off x="4397700" y="2303025"/>
              <a:ext cx="351000" cy="351000"/>
            </a:xfrm>
            <a:prstGeom prst="ellipse">
              <a:avLst/>
            </a:prstGeom>
            <a:solidFill>
              <a:srgbClr val="B7B7B7"/>
            </a:solidFill>
            <a:ln w="9525" cap="flat" cmpd="sng">
              <a:solidFill>
                <a:srgbClr val="99999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3" name="Shape 138"/>
            <p:cNvSpPr/>
            <p:nvPr/>
          </p:nvSpPr>
          <p:spPr>
            <a:xfrm>
              <a:off x="4397700" y="2752425"/>
              <a:ext cx="351000" cy="351000"/>
            </a:xfrm>
            <a:prstGeom prst="ellipse">
              <a:avLst/>
            </a:prstGeom>
            <a:solidFill>
              <a:srgbClr val="B7B7B7"/>
            </a:solidFill>
            <a:ln w="9525" cap="flat" cmpd="sng">
              <a:solidFill>
                <a:srgbClr val="99999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4" name="Shape 139"/>
            <p:cNvSpPr/>
            <p:nvPr/>
          </p:nvSpPr>
          <p:spPr>
            <a:xfrm>
              <a:off x="4397700" y="3201825"/>
              <a:ext cx="351000" cy="351000"/>
            </a:xfrm>
            <a:prstGeom prst="ellipse">
              <a:avLst/>
            </a:prstGeom>
            <a:solidFill>
              <a:srgbClr val="B7B7B7"/>
            </a:solidFill>
            <a:ln w="9525" cap="flat" cmpd="sng">
              <a:solidFill>
                <a:srgbClr val="99999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5" name="Shape 140"/>
            <p:cNvSpPr/>
            <p:nvPr/>
          </p:nvSpPr>
          <p:spPr>
            <a:xfrm>
              <a:off x="5103700" y="2483850"/>
              <a:ext cx="351000" cy="351000"/>
            </a:xfrm>
            <a:prstGeom prst="ellipse">
              <a:avLst/>
            </a:prstGeom>
            <a:solidFill>
              <a:srgbClr val="B7B7B7"/>
            </a:solidFill>
            <a:ln w="9525" cap="flat" cmpd="sng">
              <a:solidFill>
                <a:srgbClr val="99999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06" name="Shape 141"/>
            <p:cNvSpPr/>
            <p:nvPr/>
          </p:nvSpPr>
          <p:spPr>
            <a:xfrm>
              <a:off x="5103700" y="3021000"/>
              <a:ext cx="351000" cy="351000"/>
            </a:xfrm>
            <a:prstGeom prst="ellipse">
              <a:avLst/>
            </a:prstGeom>
            <a:solidFill>
              <a:srgbClr val="B7B7B7"/>
            </a:solidFill>
            <a:ln w="9525" cap="flat" cmpd="sng">
              <a:solidFill>
                <a:srgbClr val="999999"/>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cxnSp>
          <p:nvCxnSpPr>
            <p:cNvPr id="107" name="Shape 142"/>
            <p:cNvCxnSpPr>
              <a:stCxn id="101" idx="7"/>
              <a:endCxn id="102" idx="2"/>
            </p:cNvCxnSpPr>
            <p:nvPr/>
          </p:nvCxnSpPr>
          <p:spPr>
            <a:xfrm rot="10800000" flipH="1">
              <a:off x="4156222" y="2478627"/>
              <a:ext cx="241500" cy="325200"/>
            </a:xfrm>
            <a:prstGeom prst="straightConnector1">
              <a:avLst/>
            </a:prstGeom>
            <a:noFill/>
            <a:ln w="9525" cap="flat" cmpd="sng">
              <a:solidFill>
                <a:srgbClr val="434343"/>
              </a:solidFill>
              <a:prstDash val="solid"/>
              <a:round/>
              <a:headEnd type="none" w="lg" len="lg"/>
              <a:tailEnd type="none" w="lg" len="lg"/>
            </a:ln>
          </p:spPr>
        </p:cxnSp>
        <p:cxnSp>
          <p:nvCxnSpPr>
            <p:cNvPr id="108" name="Shape 143"/>
            <p:cNvCxnSpPr>
              <a:stCxn id="101" idx="6"/>
              <a:endCxn id="103" idx="2"/>
            </p:cNvCxnSpPr>
            <p:nvPr/>
          </p:nvCxnSpPr>
          <p:spPr>
            <a:xfrm>
              <a:off x="4207625" y="2927925"/>
              <a:ext cx="190200" cy="0"/>
            </a:xfrm>
            <a:prstGeom prst="straightConnector1">
              <a:avLst/>
            </a:prstGeom>
            <a:noFill/>
            <a:ln w="9525" cap="flat" cmpd="sng">
              <a:solidFill>
                <a:srgbClr val="434343"/>
              </a:solidFill>
              <a:prstDash val="solid"/>
              <a:round/>
              <a:headEnd type="none" w="lg" len="lg"/>
              <a:tailEnd type="none" w="lg" len="lg"/>
            </a:ln>
          </p:spPr>
        </p:cxnSp>
        <p:cxnSp>
          <p:nvCxnSpPr>
            <p:cNvPr id="109" name="Shape 144"/>
            <p:cNvCxnSpPr>
              <a:stCxn id="101" idx="5"/>
              <a:endCxn id="104" idx="2"/>
            </p:cNvCxnSpPr>
            <p:nvPr/>
          </p:nvCxnSpPr>
          <p:spPr>
            <a:xfrm>
              <a:off x="4156222" y="3052022"/>
              <a:ext cx="241500" cy="325200"/>
            </a:xfrm>
            <a:prstGeom prst="straightConnector1">
              <a:avLst/>
            </a:prstGeom>
            <a:noFill/>
            <a:ln w="9525" cap="flat" cmpd="sng">
              <a:solidFill>
                <a:srgbClr val="434343"/>
              </a:solidFill>
              <a:prstDash val="solid"/>
              <a:round/>
              <a:headEnd type="none" w="lg" len="lg"/>
              <a:tailEnd type="none" w="lg" len="lg"/>
            </a:ln>
          </p:spPr>
        </p:cxnSp>
        <p:cxnSp>
          <p:nvCxnSpPr>
            <p:cNvPr id="110" name="Shape 145"/>
            <p:cNvCxnSpPr>
              <a:stCxn id="102" idx="6"/>
              <a:endCxn id="105" idx="2"/>
            </p:cNvCxnSpPr>
            <p:nvPr/>
          </p:nvCxnSpPr>
          <p:spPr>
            <a:xfrm>
              <a:off x="4748700" y="2478525"/>
              <a:ext cx="354900" cy="180900"/>
            </a:xfrm>
            <a:prstGeom prst="straightConnector1">
              <a:avLst/>
            </a:prstGeom>
            <a:noFill/>
            <a:ln w="9525" cap="flat" cmpd="sng">
              <a:solidFill>
                <a:srgbClr val="434343"/>
              </a:solidFill>
              <a:prstDash val="solid"/>
              <a:round/>
              <a:headEnd type="none" w="lg" len="lg"/>
              <a:tailEnd type="none" w="lg" len="lg"/>
            </a:ln>
          </p:spPr>
        </p:cxnSp>
        <p:cxnSp>
          <p:nvCxnSpPr>
            <p:cNvPr id="111" name="Shape 146"/>
            <p:cNvCxnSpPr>
              <a:stCxn id="103" idx="6"/>
              <a:endCxn id="105" idx="2"/>
            </p:cNvCxnSpPr>
            <p:nvPr/>
          </p:nvCxnSpPr>
          <p:spPr>
            <a:xfrm rot="10800000" flipH="1">
              <a:off x="4748700" y="2659425"/>
              <a:ext cx="354900" cy="268500"/>
            </a:xfrm>
            <a:prstGeom prst="straightConnector1">
              <a:avLst/>
            </a:prstGeom>
            <a:noFill/>
            <a:ln w="9525" cap="flat" cmpd="sng">
              <a:solidFill>
                <a:srgbClr val="434343"/>
              </a:solidFill>
              <a:prstDash val="solid"/>
              <a:round/>
              <a:headEnd type="none" w="lg" len="lg"/>
              <a:tailEnd type="none" w="lg" len="lg"/>
            </a:ln>
          </p:spPr>
        </p:cxnSp>
        <p:cxnSp>
          <p:nvCxnSpPr>
            <p:cNvPr id="112" name="Shape 147"/>
            <p:cNvCxnSpPr>
              <a:stCxn id="103" idx="6"/>
              <a:endCxn id="106" idx="2"/>
            </p:cNvCxnSpPr>
            <p:nvPr/>
          </p:nvCxnSpPr>
          <p:spPr>
            <a:xfrm>
              <a:off x="4748700" y="2927925"/>
              <a:ext cx="354900" cy="268500"/>
            </a:xfrm>
            <a:prstGeom prst="straightConnector1">
              <a:avLst/>
            </a:prstGeom>
            <a:noFill/>
            <a:ln w="9525" cap="flat" cmpd="sng">
              <a:solidFill>
                <a:srgbClr val="434343"/>
              </a:solidFill>
              <a:prstDash val="solid"/>
              <a:round/>
              <a:headEnd type="none" w="lg" len="lg"/>
              <a:tailEnd type="none" w="lg" len="lg"/>
            </a:ln>
          </p:spPr>
        </p:cxnSp>
        <p:cxnSp>
          <p:nvCxnSpPr>
            <p:cNvPr id="113" name="Shape 148"/>
            <p:cNvCxnSpPr>
              <a:stCxn id="104" idx="6"/>
              <a:endCxn id="106" idx="2"/>
            </p:cNvCxnSpPr>
            <p:nvPr/>
          </p:nvCxnSpPr>
          <p:spPr>
            <a:xfrm rot="10800000" flipH="1">
              <a:off x="4748700" y="3196425"/>
              <a:ext cx="354900" cy="180900"/>
            </a:xfrm>
            <a:prstGeom prst="straightConnector1">
              <a:avLst/>
            </a:prstGeom>
            <a:noFill/>
            <a:ln w="9525" cap="flat" cmpd="sng">
              <a:solidFill>
                <a:srgbClr val="434343"/>
              </a:solidFill>
              <a:prstDash val="solid"/>
              <a:round/>
              <a:headEnd type="none" w="lg" len="lg"/>
              <a:tailEnd type="none" w="lg" len="lg"/>
            </a:ln>
          </p:spPr>
        </p:cxnSp>
        <p:cxnSp>
          <p:nvCxnSpPr>
            <p:cNvPr id="114" name="Shape 149"/>
            <p:cNvCxnSpPr>
              <a:stCxn id="104" idx="6"/>
              <a:endCxn id="105" idx="2"/>
            </p:cNvCxnSpPr>
            <p:nvPr/>
          </p:nvCxnSpPr>
          <p:spPr>
            <a:xfrm rot="10800000" flipH="1">
              <a:off x="4748700" y="2659425"/>
              <a:ext cx="354900" cy="717900"/>
            </a:xfrm>
            <a:prstGeom prst="straightConnector1">
              <a:avLst/>
            </a:prstGeom>
            <a:noFill/>
            <a:ln w="9525" cap="flat" cmpd="sng">
              <a:solidFill>
                <a:srgbClr val="434343"/>
              </a:solidFill>
              <a:prstDash val="solid"/>
              <a:round/>
              <a:headEnd type="none" w="lg" len="lg"/>
              <a:tailEnd type="none" w="lg" len="lg"/>
            </a:ln>
          </p:spPr>
        </p:cxnSp>
        <p:cxnSp>
          <p:nvCxnSpPr>
            <p:cNvPr id="115" name="Shape 150"/>
            <p:cNvCxnSpPr>
              <a:stCxn id="102" idx="6"/>
              <a:endCxn id="106" idx="2"/>
            </p:cNvCxnSpPr>
            <p:nvPr/>
          </p:nvCxnSpPr>
          <p:spPr>
            <a:xfrm>
              <a:off x="4748700" y="2478525"/>
              <a:ext cx="354900" cy="717900"/>
            </a:xfrm>
            <a:prstGeom prst="straightConnector1">
              <a:avLst/>
            </a:prstGeom>
            <a:noFill/>
            <a:ln w="9525" cap="flat" cmpd="sng">
              <a:solidFill>
                <a:srgbClr val="434343"/>
              </a:solidFill>
              <a:prstDash val="solid"/>
              <a:round/>
              <a:headEnd type="none" w="lg" len="lg"/>
              <a:tailEnd type="none" w="lg" len="lg"/>
            </a:ln>
          </p:spPr>
        </p:cxnSp>
      </p:grpSp>
      <p:cxnSp>
        <p:nvCxnSpPr>
          <p:cNvPr id="116" name="Shape 151"/>
          <p:cNvCxnSpPr/>
          <p:nvPr/>
        </p:nvCxnSpPr>
        <p:spPr>
          <a:xfrm>
            <a:off x="5638800" y="3425984"/>
            <a:ext cx="822489" cy="0"/>
          </a:xfrm>
          <a:prstGeom prst="straightConnector1">
            <a:avLst/>
          </a:prstGeom>
          <a:noFill/>
          <a:ln w="38100" cap="flat" cmpd="sng">
            <a:solidFill>
              <a:schemeClr val="dk2"/>
            </a:solidFill>
            <a:prstDash val="solid"/>
            <a:round/>
            <a:headEnd type="none" w="lg" len="lg"/>
            <a:tailEnd type="triangle" w="lg" len="lg"/>
          </a:ln>
        </p:spPr>
      </p:cxnSp>
      <p:sp>
        <p:nvSpPr>
          <p:cNvPr id="117" name="Content Placeholder 2"/>
          <p:cNvSpPr>
            <a:spLocks noGrp="1"/>
          </p:cNvSpPr>
          <p:nvPr>
            <p:ph idx="1"/>
          </p:nvPr>
        </p:nvSpPr>
        <p:spPr>
          <a:xfrm>
            <a:off x="685800" y="1143000"/>
            <a:ext cx="7772400" cy="5257800"/>
          </a:xfrm>
        </p:spPr>
        <p:txBody>
          <a:bodyPr>
            <a:normAutofit/>
          </a:bodyPr>
          <a:lstStyle/>
          <a:p>
            <a:r>
              <a:rPr lang="en-US" i="1" dirty="0" smtClean="0"/>
              <a:t>Should I put this into production?</a:t>
            </a:r>
          </a:p>
          <a:p>
            <a:endParaRPr lang="en-US" i="1" dirty="0"/>
          </a:p>
          <a:p>
            <a:endParaRPr lang="en-US" i="1" dirty="0" smtClean="0"/>
          </a:p>
          <a:p>
            <a:endParaRPr lang="en-US" i="1" dirty="0"/>
          </a:p>
          <a:p>
            <a:endParaRPr lang="en-US" i="1" dirty="0" smtClean="0"/>
          </a:p>
          <a:p>
            <a:endParaRPr lang="en-US" i="1" dirty="0"/>
          </a:p>
          <a:p>
            <a:endParaRPr lang="en-US" i="1" dirty="0" smtClean="0"/>
          </a:p>
          <a:p>
            <a:endParaRPr lang="en-US" i="1" dirty="0"/>
          </a:p>
          <a:p>
            <a:endParaRPr lang="en-US" i="1" dirty="0" smtClean="0"/>
          </a:p>
          <a:p>
            <a:pPr lvl="0"/>
            <a:r>
              <a:rPr lang="en" dirty="0"/>
              <a:t>Usually related to trusting most predictions</a:t>
            </a:r>
          </a:p>
          <a:p>
            <a:endParaRPr lang="en-US" dirty="0"/>
          </a:p>
        </p:txBody>
      </p:sp>
      <p:sp>
        <p:nvSpPr>
          <p:cNvPr id="118" name="TextBox 117"/>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415617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Transparent Intelligent Systems</a:t>
            </a:r>
          </a:p>
        </p:txBody>
      </p:sp>
      <p:sp>
        <p:nvSpPr>
          <p:cNvPr id="3" name="Content Placeholder 2"/>
          <p:cNvSpPr>
            <a:spLocks noGrp="1"/>
          </p:cNvSpPr>
          <p:nvPr>
            <p:ph idx="1"/>
          </p:nvPr>
        </p:nvSpPr>
        <p:spPr/>
        <p:txBody>
          <a:bodyPr/>
          <a:lstStyle/>
          <a:p>
            <a:r>
              <a:rPr lang="en-US" dirty="0" smtClean="0"/>
              <a:t>When AI is weaker than humans</a:t>
            </a:r>
          </a:p>
          <a:p>
            <a:pPr lvl="1"/>
            <a:r>
              <a:rPr lang="en-US" dirty="0" smtClean="0"/>
              <a:t>Transparency = finding error modes</a:t>
            </a:r>
          </a:p>
          <a:p>
            <a:pPr lvl="1"/>
            <a:r>
              <a:rPr lang="en-US" dirty="0" smtClean="0"/>
              <a:t>Goal = improving machines</a:t>
            </a:r>
          </a:p>
          <a:p>
            <a:endParaRPr lang="en-US" dirty="0"/>
          </a:p>
          <a:p>
            <a:r>
              <a:rPr lang="en-US" dirty="0" smtClean="0"/>
              <a:t>When AI is at par with humans</a:t>
            </a:r>
          </a:p>
          <a:p>
            <a:pPr lvl="1"/>
            <a:r>
              <a:rPr lang="en-US" dirty="0" smtClean="0"/>
              <a:t>Transparency = providing rationales</a:t>
            </a:r>
          </a:p>
          <a:p>
            <a:pPr lvl="1"/>
            <a:r>
              <a:rPr lang="en-US" dirty="0" smtClean="0"/>
              <a:t>Goal = building trust with humans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18</a:t>
            </a:fld>
            <a:endParaRPr lang="en-US"/>
          </a:p>
        </p:txBody>
      </p:sp>
    </p:spTree>
    <p:extLst>
      <p:ext uri="{BB962C8B-B14F-4D97-AF65-F5344CB8AC3E}">
        <p14:creationId xmlns:p14="http://schemas.microsoft.com/office/powerpoint/2010/main" val="29831492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ext uri="{D42A27DB-BD31-4B8C-83A1-F6EECF244321}">
                <p14:modId xmlns:p14="http://schemas.microsoft.com/office/powerpoint/2010/main" val="3486160069"/>
              </p:ext>
            </p:extLst>
          </p:nvPr>
        </p:nvGraphicFramePr>
        <p:xfrm>
          <a:off x="2850978" y="2225841"/>
          <a:ext cx="3168822" cy="41089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228600"/>
            <a:ext cx="9144000" cy="685800"/>
          </a:xfrm>
        </p:spPr>
        <p:txBody>
          <a:bodyPr/>
          <a:lstStyle/>
          <a:p>
            <a:r>
              <a:rPr lang="en-US" sz="2500" dirty="0" smtClean="0"/>
              <a:t>[</a:t>
            </a:r>
            <a:r>
              <a:rPr lang="en-US" sz="2500" dirty="0" err="1" smtClean="0"/>
              <a:t>Hoiem</a:t>
            </a:r>
            <a:r>
              <a:rPr lang="en-US" sz="2500" dirty="0" smtClean="0"/>
              <a:t> et al. ECCV12]</a:t>
            </a:r>
            <a:r>
              <a:rPr lang="en-US" sz="2500" dirty="0"/>
              <a:t>: Diagnosing </a:t>
            </a:r>
            <a:r>
              <a:rPr lang="en-US" sz="2500" dirty="0" smtClean="0"/>
              <a:t>Errors </a:t>
            </a:r>
            <a:r>
              <a:rPr lang="en-US" sz="2500" dirty="0"/>
              <a:t>in Object Detectors</a:t>
            </a:r>
          </a:p>
        </p:txBody>
      </p:sp>
      <p:pic>
        <p:nvPicPr>
          <p:cNvPr id="18" name="Picture 9" descr="C:\Users\Hoiem\Documents\Presentations\Detection Analysis - 2012\figs\fel4\fptype\aeroplane_fp_bg_000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04" t="29437" r="10055" b="32329"/>
          <a:stretch/>
        </p:blipFill>
        <p:spPr bwMode="auto">
          <a:xfrm>
            <a:off x="206606" y="1828465"/>
            <a:ext cx="1951654" cy="7264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Hoiem\Documents\Presentations\Detection Analysis - 2012\figs\fel4\fptype\aeroplane_fp_bg_0027.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21" t="8612" r="20034" b="11436"/>
          <a:stretch/>
        </p:blipFill>
        <p:spPr bwMode="auto">
          <a:xfrm>
            <a:off x="211484" y="2572872"/>
            <a:ext cx="1113010" cy="11478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C:\Users\Hoiem\Documents\Presentations\Detection Analysis - 2012\figs\fel4\fptype\aeroplane_fp_bg_0037.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497" t="9986" r="11685" b="11454"/>
          <a:stretch/>
        </p:blipFill>
        <p:spPr bwMode="auto">
          <a:xfrm>
            <a:off x="1454680" y="2582238"/>
            <a:ext cx="1426319" cy="11384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08888" y="2135634"/>
            <a:ext cx="298480" cy="338554"/>
          </a:xfrm>
          <a:prstGeom prst="rect">
            <a:avLst/>
          </a:prstGeom>
          <a:solidFill>
            <a:schemeClr val="bg1">
              <a:alpha val="40000"/>
            </a:schemeClr>
          </a:solidFill>
        </p:spPr>
        <p:txBody>
          <a:bodyPr wrap="none" rtlCol="0">
            <a:spAutoFit/>
          </a:bodyPr>
          <a:lstStyle/>
          <a:p>
            <a:r>
              <a:rPr lang="en-US" sz="1600" dirty="0" smtClean="0"/>
              <a:t>3</a:t>
            </a:r>
            <a:endParaRPr lang="en-US" sz="1600" dirty="0"/>
          </a:p>
        </p:txBody>
      </p:sp>
      <p:sp>
        <p:nvSpPr>
          <p:cNvPr id="22" name="TextBox 21"/>
          <p:cNvSpPr txBox="1"/>
          <p:nvPr/>
        </p:nvSpPr>
        <p:spPr>
          <a:xfrm>
            <a:off x="211235" y="3338064"/>
            <a:ext cx="412292" cy="338554"/>
          </a:xfrm>
          <a:prstGeom prst="rect">
            <a:avLst/>
          </a:prstGeom>
          <a:solidFill>
            <a:schemeClr val="bg1">
              <a:alpha val="40000"/>
            </a:schemeClr>
          </a:solidFill>
        </p:spPr>
        <p:txBody>
          <a:bodyPr wrap="none" rtlCol="0">
            <a:spAutoFit/>
          </a:bodyPr>
          <a:lstStyle/>
          <a:p>
            <a:r>
              <a:rPr lang="en-US" sz="1600" dirty="0" smtClean="0"/>
              <a:t>27</a:t>
            </a:r>
            <a:endParaRPr lang="en-US" sz="1600" dirty="0"/>
          </a:p>
        </p:txBody>
      </p:sp>
      <p:sp>
        <p:nvSpPr>
          <p:cNvPr id="23" name="TextBox 22"/>
          <p:cNvSpPr txBox="1"/>
          <p:nvPr/>
        </p:nvSpPr>
        <p:spPr>
          <a:xfrm>
            <a:off x="1391774" y="3397531"/>
            <a:ext cx="412292" cy="338554"/>
          </a:xfrm>
          <a:prstGeom prst="rect">
            <a:avLst/>
          </a:prstGeom>
          <a:solidFill>
            <a:schemeClr val="bg1">
              <a:alpha val="40000"/>
            </a:schemeClr>
          </a:solidFill>
        </p:spPr>
        <p:txBody>
          <a:bodyPr wrap="none" rtlCol="0">
            <a:spAutoFit/>
          </a:bodyPr>
          <a:lstStyle/>
          <a:p>
            <a:r>
              <a:rPr lang="en-US" sz="1600" dirty="0" smtClean="0"/>
              <a:t>37</a:t>
            </a:r>
            <a:endParaRPr lang="en-US" sz="1600" dirty="0"/>
          </a:p>
        </p:txBody>
      </p:sp>
      <p:pic>
        <p:nvPicPr>
          <p:cNvPr id="24" name="Picture 13" descr="C:\Users\Hoiem\Documents\Presentations\Detection Analysis - 2012\figs\fel4\fptype\aeroplane_fp_loc47_000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995" t="29194" r="9799" b="35403"/>
          <a:stretch/>
        </p:blipFill>
        <p:spPr bwMode="auto">
          <a:xfrm>
            <a:off x="5584781" y="1724361"/>
            <a:ext cx="1716974" cy="59049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5631675" y="1980931"/>
            <a:ext cx="298480" cy="338554"/>
          </a:xfrm>
          <a:prstGeom prst="rect">
            <a:avLst/>
          </a:prstGeom>
          <a:solidFill>
            <a:schemeClr val="bg1">
              <a:alpha val="40000"/>
            </a:schemeClr>
          </a:solidFill>
        </p:spPr>
        <p:txBody>
          <a:bodyPr wrap="none" rtlCol="0">
            <a:spAutoFit/>
          </a:bodyPr>
          <a:lstStyle/>
          <a:p>
            <a:r>
              <a:rPr lang="en-US" sz="1600" dirty="0" smtClean="0"/>
              <a:t>1</a:t>
            </a:r>
            <a:endParaRPr lang="en-US" sz="1600" dirty="0"/>
          </a:p>
        </p:txBody>
      </p:sp>
      <p:pic>
        <p:nvPicPr>
          <p:cNvPr id="26" name="Picture 14" descr="C:\Users\Hoiem\Documents\Presentations\Detection Analysis - 2012\figs\fel4\fptype\aeroplane_fp_loc50_0004.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770" t="29541" r="9553" b="32046"/>
          <a:stretch/>
        </p:blipFill>
        <p:spPr bwMode="auto">
          <a:xfrm>
            <a:off x="6193995" y="2443601"/>
            <a:ext cx="1889854" cy="69203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236111" y="2783116"/>
            <a:ext cx="298480" cy="338554"/>
          </a:xfrm>
          <a:prstGeom prst="rect">
            <a:avLst/>
          </a:prstGeom>
          <a:solidFill>
            <a:schemeClr val="bg1">
              <a:alpha val="40000"/>
            </a:schemeClr>
          </a:solidFill>
        </p:spPr>
        <p:txBody>
          <a:bodyPr wrap="none" rtlCol="0">
            <a:spAutoFit/>
          </a:bodyPr>
          <a:lstStyle/>
          <a:p>
            <a:r>
              <a:rPr lang="en-US" sz="1600" dirty="0" smtClean="0"/>
              <a:t>4</a:t>
            </a:r>
            <a:endParaRPr lang="en-US" sz="1600" dirty="0"/>
          </a:p>
        </p:txBody>
      </p:sp>
      <p:pic>
        <p:nvPicPr>
          <p:cNvPr id="28" name="Picture 15" descr="C:\Users\Hoiem\Documents\Presentations\Detection Analysis - 2012\figs\fel4\fptype\aeroplane_fp_loc49_0005.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532" t="31560" r="9559" b="35561"/>
          <a:stretch/>
        </p:blipFill>
        <p:spPr bwMode="auto">
          <a:xfrm>
            <a:off x="7308486" y="1724361"/>
            <a:ext cx="1721791" cy="5478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308486" y="1924135"/>
            <a:ext cx="298480" cy="338554"/>
          </a:xfrm>
          <a:prstGeom prst="rect">
            <a:avLst/>
          </a:prstGeom>
          <a:solidFill>
            <a:schemeClr val="bg1">
              <a:alpha val="40000"/>
            </a:schemeClr>
          </a:solidFill>
        </p:spPr>
        <p:txBody>
          <a:bodyPr wrap="none" rtlCol="0">
            <a:spAutoFit/>
          </a:bodyPr>
          <a:lstStyle/>
          <a:p>
            <a:r>
              <a:rPr lang="en-US" sz="1600" dirty="0" smtClean="0"/>
              <a:t>5</a:t>
            </a:r>
            <a:endParaRPr lang="en-US" sz="1600" dirty="0"/>
          </a:p>
        </p:txBody>
      </p:sp>
      <p:pic>
        <p:nvPicPr>
          <p:cNvPr id="7177" name="Picture 9" descr="C:\Users\Hoiem\Documents\Presentations\Detection Analysis - 2012\figs\fel4\fptype\aeroplane_fp_oth_0030.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780" t="33914" r="10546" b="38175"/>
          <a:stretch/>
        </p:blipFill>
        <p:spPr bwMode="auto">
          <a:xfrm>
            <a:off x="621540" y="4683869"/>
            <a:ext cx="1644949" cy="4550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8106" y="4800351"/>
            <a:ext cx="412292" cy="338554"/>
          </a:xfrm>
          <a:prstGeom prst="rect">
            <a:avLst/>
          </a:prstGeom>
          <a:solidFill>
            <a:schemeClr val="bg1">
              <a:alpha val="40000"/>
            </a:schemeClr>
          </a:solidFill>
        </p:spPr>
        <p:txBody>
          <a:bodyPr wrap="none" rtlCol="0">
            <a:spAutoFit/>
          </a:bodyPr>
          <a:lstStyle/>
          <a:p>
            <a:r>
              <a:rPr lang="en-US" sz="1600" dirty="0" smtClean="0"/>
              <a:t>30</a:t>
            </a:r>
            <a:endParaRPr lang="en-US" sz="1600" dirty="0"/>
          </a:p>
        </p:txBody>
      </p:sp>
      <p:pic>
        <p:nvPicPr>
          <p:cNvPr id="7178" name="Picture 10" descr="C:\Users\Hoiem\Documents\Presentations\Detection Analysis - 2012\figs\fel4\fptype\aeroplane_fp_oth_0033.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986" t="27478" r="9808" b="32338"/>
          <a:stretch/>
        </p:blipFill>
        <p:spPr bwMode="auto">
          <a:xfrm>
            <a:off x="934447" y="5323570"/>
            <a:ext cx="1518396" cy="5927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34447" y="5592033"/>
            <a:ext cx="412292" cy="338554"/>
          </a:xfrm>
          <a:prstGeom prst="rect">
            <a:avLst/>
          </a:prstGeom>
          <a:solidFill>
            <a:schemeClr val="bg1">
              <a:alpha val="40000"/>
            </a:schemeClr>
          </a:solidFill>
        </p:spPr>
        <p:txBody>
          <a:bodyPr wrap="none" rtlCol="0">
            <a:spAutoFit/>
          </a:bodyPr>
          <a:lstStyle/>
          <a:p>
            <a:r>
              <a:rPr lang="en-US" sz="1600" dirty="0" smtClean="0"/>
              <a:t>33</a:t>
            </a:r>
            <a:endParaRPr lang="en-US" sz="1600" dirty="0"/>
          </a:p>
        </p:txBody>
      </p:sp>
      <p:pic>
        <p:nvPicPr>
          <p:cNvPr id="7179" name="Picture 11" descr="C:\Users\Hoiem\Documents\Presentations\Detection Analysis - 2012\figs\fel4\fptype\aeroplane_fp_sim_0002.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0838" t="7859" r="16906" b="12905"/>
          <a:stretch/>
        </p:blipFill>
        <p:spPr bwMode="auto">
          <a:xfrm>
            <a:off x="6728239" y="4683869"/>
            <a:ext cx="1098176" cy="1048291"/>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sers\Hoiem\Documents\Presentations\Detection Analysis - 2012\figs\fel4\fptype\aeroplane_fp_sim_0006.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1880" t="8667" r="8582" b="12426"/>
          <a:stretch/>
        </p:blipFill>
        <p:spPr bwMode="auto">
          <a:xfrm>
            <a:off x="7877743" y="4793419"/>
            <a:ext cx="928669" cy="690971"/>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C:\Users\Hoiem\Documents\Presentations\Detection Analysis - 2012\figs\fel4\fptype\aeroplane_fp_sim_0007.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606" t="27386" r="9700" b="31058"/>
          <a:stretch/>
        </p:blipFill>
        <p:spPr bwMode="auto">
          <a:xfrm>
            <a:off x="6683975" y="5797435"/>
            <a:ext cx="2183529" cy="875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544526" y="5314502"/>
            <a:ext cx="298480" cy="338554"/>
          </a:xfrm>
          <a:prstGeom prst="rect">
            <a:avLst/>
          </a:prstGeom>
          <a:solidFill>
            <a:schemeClr val="bg1">
              <a:alpha val="40000"/>
            </a:schemeClr>
          </a:solidFill>
        </p:spPr>
        <p:txBody>
          <a:bodyPr wrap="none" rtlCol="0">
            <a:spAutoFit/>
          </a:bodyPr>
          <a:lstStyle/>
          <a:p>
            <a:r>
              <a:rPr lang="en-US" sz="1600" dirty="0" smtClean="0"/>
              <a:t>2</a:t>
            </a:r>
            <a:endParaRPr lang="en-US" sz="1600" dirty="0"/>
          </a:p>
        </p:txBody>
      </p:sp>
      <p:sp>
        <p:nvSpPr>
          <p:cNvPr id="34" name="TextBox 33"/>
          <p:cNvSpPr txBox="1"/>
          <p:nvPr/>
        </p:nvSpPr>
        <p:spPr>
          <a:xfrm>
            <a:off x="8505610" y="5112978"/>
            <a:ext cx="298480" cy="338554"/>
          </a:xfrm>
          <a:prstGeom prst="rect">
            <a:avLst/>
          </a:prstGeom>
          <a:solidFill>
            <a:schemeClr val="bg1">
              <a:alpha val="40000"/>
            </a:schemeClr>
          </a:solidFill>
        </p:spPr>
        <p:txBody>
          <a:bodyPr wrap="none" rtlCol="0">
            <a:spAutoFit/>
          </a:bodyPr>
          <a:lstStyle/>
          <a:p>
            <a:r>
              <a:rPr lang="en-US" sz="1600" dirty="0" smtClean="0"/>
              <a:t>6</a:t>
            </a:r>
            <a:endParaRPr lang="en-US" sz="1600" dirty="0"/>
          </a:p>
        </p:txBody>
      </p:sp>
      <p:sp>
        <p:nvSpPr>
          <p:cNvPr id="35" name="TextBox 34"/>
          <p:cNvSpPr txBox="1"/>
          <p:nvPr/>
        </p:nvSpPr>
        <p:spPr>
          <a:xfrm>
            <a:off x="8569024" y="6334780"/>
            <a:ext cx="298480" cy="338554"/>
          </a:xfrm>
          <a:prstGeom prst="rect">
            <a:avLst/>
          </a:prstGeom>
          <a:solidFill>
            <a:schemeClr val="bg1">
              <a:alpha val="40000"/>
            </a:schemeClr>
          </a:solidFill>
        </p:spPr>
        <p:txBody>
          <a:bodyPr wrap="none" rtlCol="0">
            <a:spAutoFit/>
          </a:bodyPr>
          <a:lstStyle/>
          <a:p>
            <a:r>
              <a:rPr lang="en-US" sz="1600" dirty="0" smtClean="0"/>
              <a:t>7</a:t>
            </a:r>
            <a:endParaRPr lang="en-US" sz="1600" dirty="0"/>
          </a:p>
        </p:txBody>
      </p:sp>
      <p:cxnSp>
        <p:nvCxnSpPr>
          <p:cNvPr id="30" name="Straight Connector 29"/>
          <p:cNvCxnSpPr/>
          <p:nvPr/>
        </p:nvCxnSpPr>
        <p:spPr>
          <a:xfrm flipH="1" flipV="1">
            <a:off x="2961491" y="1980931"/>
            <a:ext cx="1079468" cy="90994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266489" y="3832845"/>
            <a:ext cx="757551" cy="31377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532986" y="4586284"/>
            <a:ext cx="491056" cy="9758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532986" y="5141349"/>
            <a:ext cx="778058" cy="59081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5361520" y="5436754"/>
            <a:ext cx="1226914" cy="1236580"/>
          </a:xfrm>
          <a:prstGeom prst="line">
            <a:avLst/>
          </a:prstGeom>
          <a:ln>
            <a:solidFill>
              <a:srgbClr val="FF797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721320" y="4542462"/>
            <a:ext cx="867115" cy="257889"/>
          </a:xfrm>
          <a:prstGeom prst="line">
            <a:avLst/>
          </a:prstGeom>
          <a:ln>
            <a:solidFill>
              <a:srgbClr val="FF7979"/>
            </a:solidFill>
          </a:ln>
        </p:spPr>
        <p:style>
          <a:lnRef idx="1">
            <a:schemeClr val="accent1"/>
          </a:lnRef>
          <a:fillRef idx="0">
            <a:schemeClr val="accent1"/>
          </a:fillRef>
          <a:effectRef idx="0">
            <a:schemeClr val="accent1"/>
          </a:effectRef>
          <a:fontRef idx="minor">
            <a:schemeClr val="tx1"/>
          </a:fontRef>
        </p:style>
      </p:cxnSp>
      <p:sp>
        <p:nvSpPr>
          <p:cNvPr id="7175" name="Rectangle 7174"/>
          <p:cNvSpPr/>
          <p:nvPr/>
        </p:nvSpPr>
        <p:spPr>
          <a:xfrm>
            <a:off x="86936" y="1724932"/>
            <a:ext cx="2884864" cy="2107913"/>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9621" y="4528152"/>
            <a:ext cx="2063364" cy="1443178"/>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565677" y="4375291"/>
            <a:ext cx="1608134" cy="646331"/>
          </a:xfrm>
          <a:prstGeom prst="rect">
            <a:avLst/>
          </a:prstGeom>
          <a:solidFill>
            <a:srgbClr val="FFFFFF">
              <a:alpha val="49000"/>
            </a:srgbClr>
          </a:solidFill>
        </p:spPr>
        <p:txBody>
          <a:bodyPr wrap="none" rtlCol="0">
            <a:spAutoFit/>
          </a:bodyPr>
          <a:lstStyle/>
          <a:p>
            <a:pPr algn="ctr"/>
            <a:r>
              <a:rPr lang="en-US" dirty="0" smtClean="0"/>
              <a:t>Other Objects</a:t>
            </a:r>
          </a:p>
          <a:p>
            <a:pPr algn="ctr"/>
            <a:r>
              <a:rPr lang="en-US" dirty="0" smtClean="0"/>
              <a:t>11%</a:t>
            </a:r>
            <a:endParaRPr lang="en-US" dirty="0"/>
          </a:p>
        </p:txBody>
      </p:sp>
      <p:sp>
        <p:nvSpPr>
          <p:cNvPr id="4" name="TextBox 3"/>
          <p:cNvSpPr txBox="1"/>
          <p:nvPr/>
        </p:nvSpPr>
        <p:spPr>
          <a:xfrm>
            <a:off x="2961491" y="3295735"/>
            <a:ext cx="1415772" cy="646331"/>
          </a:xfrm>
          <a:prstGeom prst="rect">
            <a:avLst/>
          </a:prstGeom>
          <a:solidFill>
            <a:srgbClr val="FFFFFF">
              <a:alpha val="49000"/>
            </a:srgbClr>
          </a:solidFill>
        </p:spPr>
        <p:txBody>
          <a:bodyPr wrap="none" rtlCol="0">
            <a:spAutoFit/>
          </a:bodyPr>
          <a:lstStyle/>
          <a:p>
            <a:pPr algn="ctr"/>
            <a:r>
              <a:rPr lang="en-US" dirty="0" smtClean="0"/>
              <a:t>Background</a:t>
            </a:r>
          </a:p>
          <a:p>
            <a:pPr algn="ctr"/>
            <a:r>
              <a:rPr lang="en-US" dirty="0" smtClean="0"/>
              <a:t>27%</a:t>
            </a:r>
            <a:endParaRPr lang="en-US" dirty="0"/>
          </a:p>
        </p:txBody>
      </p:sp>
      <p:sp>
        <p:nvSpPr>
          <p:cNvPr id="65" name="Rectangle 64"/>
          <p:cNvSpPr/>
          <p:nvPr/>
        </p:nvSpPr>
        <p:spPr>
          <a:xfrm>
            <a:off x="6588434" y="4347630"/>
            <a:ext cx="2387325" cy="251037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225779" y="4586283"/>
            <a:ext cx="1762021" cy="923330"/>
          </a:xfrm>
          <a:prstGeom prst="rect">
            <a:avLst/>
          </a:prstGeom>
          <a:solidFill>
            <a:srgbClr val="FFFFFF">
              <a:alpha val="49000"/>
            </a:srgbClr>
          </a:solidFill>
        </p:spPr>
        <p:txBody>
          <a:bodyPr wrap="none" rtlCol="0">
            <a:spAutoFit/>
          </a:bodyPr>
          <a:lstStyle/>
          <a:p>
            <a:pPr algn="ctr"/>
            <a:r>
              <a:rPr lang="en-US" dirty="0" smtClean="0"/>
              <a:t>Similar Objects</a:t>
            </a:r>
          </a:p>
          <a:p>
            <a:pPr algn="ctr"/>
            <a:r>
              <a:rPr lang="en-US" dirty="0" smtClean="0"/>
              <a:t>33%</a:t>
            </a:r>
          </a:p>
          <a:p>
            <a:pPr algn="ctr"/>
            <a:r>
              <a:rPr lang="en-US" dirty="0" smtClean="0"/>
              <a:t>Bird, Boat, Car</a:t>
            </a:r>
            <a:endParaRPr lang="en-US" dirty="0"/>
          </a:p>
        </p:txBody>
      </p:sp>
      <p:sp>
        <p:nvSpPr>
          <p:cNvPr id="71" name="Rectangle 70"/>
          <p:cNvSpPr/>
          <p:nvPr/>
        </p:nvSpPr>
        <p:spPr>
          <a:xfrm>
            <a:off x="5538041" y="1593768"/>
            <a:ext cx="3540889" cy="1647661"/>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a:stCxn id="24" idx="1"/>
          </p:cNvCxnSpPr>
          <p:nvPr/>
        </p:nvCxnSpPr>
        <p:spPr>
          <a:xfrm flipH="1">
            <a:off x="5106790" y="2019610"/>
            <a:ext cx="477991" cy="1098008"/>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5860951" y="3241429"/>
            <a:ext cx="867288" cy="700637"/>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534608" y="3512555"/>
            <a:ext cx="1402948" cy="646331"/>
          </a:xfrm>
          <a:prstGeom prst="rect">
            <a:avLst/>
          </a:prstGeom>
          <a:solidFill>
            <a:srgbClr val="FFFFFF">
              <a:alpha val="49000"/>
            </a:srgbClr>
          </a:solidFill>
        </p:spPr>
        <p:txBody>
          <a:bodyPr wrap="none" rtlCol="0">
            <a:spAutoFit/>
          </a:bodyPr>
          <a:lstStyle/>
          <a:p>
            <a:pPr algn="ctr"/>
            <a:r>
              <a:rPr lang="en-US" dirty="0" smtClean="0"/>
              <a:t>Localization</a:t>
            </a:r>
          </a:p>
          <a:p>
            <a:pPr algn="ctr"/>
            <a:r>
              <a:rPr lang="en-US" dirty="0" smtClean="0"/>
              <a:t>29%</a:t>
            </a:r>
            <a:endParaRPr lang="en-US" dirty="0"/>
          </a:p>
        </p:txBody>
      </p:sp>
      <p:sp>
        <p:nvSpPr>
          <p:cNvPr id="46" name="TextBox 45"/>
          <p:cNvSpPr txBox="1"/>
          <p:nvPr/>
        </p:nvSpPr>
        <p:spPr>
          <a:xfrm>
            <a:off x="3906781" y="2373868"/>
            <a:ext cx="1200008" cy="369332"/>
          </a:xfrm>
          <a:prstGeom prst="rect">
            <a:avLst/>
          </a:prstGeom>
          <a:noFill/>
        </p:spPr>
        <p:txBody>
          <a:bodyPr wrap="none" rtlCol="0">
            <a:spAutoFit/>
          </a:bodyPr>
          <a:lstStyle/>
          <a:p>
            <a:r>
              <a:rPr lang="en-US" dirty="0" smtClean="0"/>
              <a:t>AP = 0.36</a:t>
            </a:r>
            <a:endParaRPr lang="en-US" dirty="0"/>
          </a:p>
        </p:txBody>
      </p:sp>
      <p:sp>
        <p:nvSpPr>
          <p:cNvPr id="48" name="TextBox 47"/>
          <p:cNvSpPr txBox="1"/>
          <p:nvPr/>
        </p:nvSpPr>
        <p:spPr>
          <a:xfrm>
            <a:off x="0" y="6581001"/>
            <a:ext cx="1967205" cy="276999"/>
          </a:xfrm>
          <a:prstGeom prst="rect">
            <a:avLst/>
          </a:prstGeom>
          <a:noFill/>
        </p:spPr>
        <p:txBody>
          <a:bodyPr wrap="none" rtlCol="0">
            <a:spAutoFit/>
          </a:bodyPr>
          <a:lstStyle/>
          <a:p>
            <a:r>
              <a:rPr lang="en-US" dirty="0" smtClean="0">
                <a:solidFill>
                  <a:schemeClr val="bg1">
                    <a:lumMod val="65000"/>
                  </a:schemeClr>
                </a:solidFill>
              </a:rPr>
              <a:t>Slide Credit: Derek </a:t>
            </a:r>
            <a:r>
              <a:rPr lang="en-US" dirty="0" err="1" smtClean="0">
                <a:solidFill>
                  <a:schemeClr val="bg1">
                    <a:lumMod val="65000"/>
                  </a:schemeClr>
                </a:solidFill>
              </a:rPr>
              <a:t>Hoiem</a:t>
            </a:r>
            <a:endParaRPr lang="en-US" dirty="0">
              <a:solidFill>
                <a:schemeClr val="bg1">
                  <a:lumMod val="65000"/>
                </a:schemeClr>
              </a:solidFill>
            </a:endParaRPr>
          </a:p>
        </p:txBody>
      </p:sp>
      <p:sp>
        <p:nvSpPr>
          <p:cNvPr id="49" name="Content Placeholder 2"/>
          <p:cNvSpPr>
            <a:spLocks noGrp="1"/>
          </p:cNvSpPr>
          <p:nvPr>
            <p:ph idx="1"/>
          </p:nvPr>
        </p:nvSpPr>
        <p:spPr>
          <a:xfrm>
            <a:off x="685800" y="1143000"/>
            <a:ext cx="7772400" cy="5257800"/>
          </a:xfrm>
        </p:spPr>
        <p:txBody>
          <a:bodyPr/>
          <a:lstStyle/>
          <a:p>
            <a:r>
              <a:rPr lang="en-US" dirty="0" smtClean="0"/>
              <a:t>False positives (DPM): Airplanes</a:t>
            </a:r>
            <a:endParaRPr lang="en-US" dirty="0"/>
          </a:p>
        </p:txBody>
      </p:sp>
    </p:spTree>
    <p:extLst>
      <p:ext uri="{BB962C8B-B14F-4D97-AF65-F5344CB8AC3E}">
        <p14:creationId xmlns:p14="http://schemas.microsoft.com/office/powerpoint/2010/main" val="2722783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17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17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7" grpId="0" animBg="1"/>
      <p:bldP spid="29" grpId="0" animBg="1"/>
      <p:bldP spid="3" grpId="0" animBg="1"/>
      <p:bldP spid="10" grpId="0" animBg="1"/>
      <p:bldP spid="11" grpId="0" animBg="1"/>
      <p:bldP spid="34" grpId="0" animBg="1"/>
      <p:bldP spid="35" grpId="0" animBg="1"/>
      <p:bldP spid="7175" grpId="0" animBg="1"/>
      <p:bldP spid="57" grpId="0" animBg="1"/>
      <p:bldP spid="65" grpId="0" animBg="1"/>
      <p:bldP spid="7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00200"/>
            <a:ext cx="9144000" cy="1143000"/>
          </a:xfrm>
        </p:spPr>
        <p:txBody>
          <a:bodyPr>
            <a:normAutofit/>
          </a:bodyPr>
          <a:lstStyle/>
          <a:p>
            <a:r>
              <a:rPr lang="en-US" dirty="0"/>
              <a:t>Towards Transparent </a:t>
            </a:r>
            <a:r>
              <a:rPr lang="en-US" strike="sngStrike" dirty="0"/>
              <a:t>VQA Models</a:t>
            </a:r>
          </a:p>
        </p:txBody>
      </p:sp>
      <p:sp>
        <p:nvSpPr>
          <p:cNvPr id="10" name="Subtitle 3"/>
          <p:cNvSpPr>
            <a:spLocks noGrp="1"/>
          </p:cNvSpPr>
          <p:nvPr>
            <p:ph type="subTitle" idx="1"/>
          </p:nvPr>
        </p:nvSpPr>
        <p:spPr>
          <a:xfrm>
            <a:off x="0" y="4114800"/>
            <a:ext cx="9144000" cy="1752600"/>
          </a:xfrm>
        </p:spPr>
        <p:txBody>
          <a:bodyPr/>
          <a:lstStyle/>
          <a:p>
            <a:r>
              <a:rPr lang="en-US" dirty="0" smtClean="0"/>
              <a:t>Dhruv Batra </a:t>
            </a:r>
          </a:p>
          <a:p>
            <a:r>
              <a:rPr lang="en-US" dirty="0" smtClean="0"/>
              <a:t>Assistant Professor</a:t>
            </a:r>
          </a:p>
          <a:p>
            <a:r>
              <a:rPr lang="en-US" dirty="0" smtClean="0"/>
              <a:t>Lead: Machine Learning &amp; Perception Group</a:t>
            </a:r>
            <a:endParaRPr lang="en-US" dirty="0"/>
          </a:p>
        </p:txBody>
      </p:sp>
      <p:pic>
        <p:nvPicPr>
          <p:cNvPr id="5" name="Picture 4"/>
          <p:cNvPicPr>
            <a:picLocks noChangeAspect="1"/>
          </p:cNvPicPr>
          <p:nvPr/>
        </p:nvPicPr>
        <p:blipFill rotWithShape="1">
          <a:blip r:embed="rId3"/>
          <a:srcRect b="25913"/>
          <a:stretch/>
        </p:blipFill>
        <p:spPr>
          <a:xfrm>
            <a:off x="3352800" y="5638800"/>
            <a:ext cx="2505682" cy="621003"/>
          </a:xfrm>
          <a:prstGeom prst="rect">
            <a:avLst/>
          </a:prstGeom>
        </p:spPr>
      </p:pic>
      <p:pic>
        <p:nvPicPr>
          <p:cNvPr id="7" name="Picture 6"/>
          <p:cNvPicPr>
            <a:picLocks noChangeAspect="1"/>
          </p:cNvPicPr>
          <p:nvPr/>
        </p:nvPicPr>
        <p:blipFill rotWithShape="1">
          <a:blip r:embed="rId3"/>
          <a:srcRect t="65376" r="65559" b="4859"/>
          <a:stretch/>
        </p:blipFill>
        <p:spPr>
          <a:xfrm>
            <a:off x="4368502" y="6128633"/>
            <a:ext cx="1337580" cy="131169"/>
          </a:xfrm>
          <a:prstGeom prst="rect">
            <a:avLst/>
          </a:prstGeom>
        </p:spPr>
      </p:pic>
      <p:sp>
        <p:nvSpPr>
          <p:cNvPr id="3" name="TextBox 2"/>
          <p:cNvSpPr txBox="1"/>
          <p:nvPr/>
        </p:nvSpPr>
        <p:spPr>
          <a:xfrm>
            <a:off x="5439082" y="2667000"/>
            <a:ext cx="3628718" cy="584776"/>
          </a:xfrm>
          <a:prstGeom prst="rect">
            <a:avLst/>
          </a:prstGeom>
          <a:noFill/>
        </p:spPr>
        <p:txBody>
          <a:bodyPr wrap="none" rtlCol="0">
            <a:spAutoFit/>
          </a:bodyPr>
          <a:lstStyle/>
          <a:p>
            <a:r>
              <a:rPr lang="en-US" sz="3200" dirty="0" smtClean="0"/>
              <a:t>Intelligent Systems</a:t>
            </a:r>
            <a:endParaRPr lang="en-US" sz="3200" dirty="0"/>
          </a:p>
        </p:txBody>
      </p:sp>
    </p:spTree>
    <p:extLst>
      <p:ext uri="{BB962C8B-B14F-4D97-AF65-F5344CB8AC3E}">
        <p14:creationId xmlns:p14="http://schemas.microsoft.com/office/powerpoint/2010/main" val="36513492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Transparent Intelligent Systems</a:t>
            </a:r>
          </a:p>
        </p:txBody>
      </p:sp>
      <p:sp>
        <p:nvSpPr>
          <p:cNvPr id="3" name="Content Placeholder 2"/>
          <p:cNvSpPr>
            <a:spLocks noGrp="1"/>
          </p:cNvSpPr>
          <p:nvPr>
            <p:ph idx="1"/>
          </p:nvPr>
        </p:nvSpPr>
        <p:spPr/>
        <p:txBody>
          <a:bodyPr/>
          <a:lstStyle/>
          <a:p>
            <a:r>
              <a:rPr lang="en-US" dirty="0" smtClean="0"/>
              <a:t>When AI is weaker than humans</a:t>
            </a:r>
          </a:p>
          <a:p>
            <a:pPr lvl="1"/>
            <a:r>
              <a:rPr lang="en-US" dirty="0" smtClean="0"/>
              <a:t>Transparency = finding error modes</a:t>
            </a:r>
          </a:p>
          <a:p>
            <a:pPr lvl="1"/>
            <a:r>
              <a:rPr lang="en-US" dirty="0" smtClean="0"/>
              <a:t>Goal = improving machines</a:t>
            </a:r>
          </a:p>
          <a:p>
            <a:endParaRPr lang="en-US" dirty="0"/>
          </a:p>
          <a:p>
            <a:r>
              <a:rPr lang="en-US" dirty="0" smtClean="0"/>
              <a:t>When AI is at par with humans</a:t>
            </a:r>
          </a:p>
          <a:p>
            <a:pPr lvl="1"/>
            <a:r>
              <a:rPr lang="en-US" dirty="0" smtClean="0"/>
              <a:t>Transparency = providing rationales</a:t>
            </a:r>
          </a:p>
          <a:p>
            <a:pPr lvl="1"/>
            <a:r>
              <a:rPr lang="en-US" dirty="0" smtClean="0"/>
              <a:t>Goal = building trust with humans</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20</a:t>
            </a:fld>
            <a:endParaRPr lang="en-US"/>
          </a:p>
        </p:txBody>
      </p:sp>
    </p:spTree>
    <p:extLst>
      <p:ext uri="{BB962C8B-B14F-4D97-AF65-F5344CB8AC3E}">
        <p14:creationId xmlns:p14="http://schemas.microsoft.com/office/powerpoint/2010/main" val="379408239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ctrTitle"/>
          </p:nvPr>
        </p:nvSpPr>
        <p:spPr>
          <a:xfrm>
            <a:off x="311708" y="992767"/>
            <a:ext cx="8520600" cy="2736800"/>
          </a:xfrm>
          <a:prstGeom prst="rect">
            <a:avLst/>
          </a:prstGeom>
        </p:spPr>
        <p:txBody>
          <a:bodyPr lIns="91425" tIns="91425" rIns="91425" bIns="91425" anchor="b" anchorCtr="0">
            <a:noAutofit/>
          </a:bodyPr>
          <a:lstStyle/>
          <a:p>
            <a:pPr lvl="0" rtl="0">
              <a:spcBef>
                <a:spcPts val="0"/>
              </a:spcBef>
              <a:buNone/>
            </a:pPr>
            <a:r>
              <a:rPr lang="en" dirty="0"/>
              <a:t>What do </a:t>
            </a:r>
            <a:r>
              <a:rPr lang="en-US" dirty="0" smtClean="0"/>
              <a:t>we do today</a:t>
            </a:r>
            <a:r>
              <a:rPr lang="en" dirty="0" smtClean="0"/>
              <a:t> for </a:t>
            </a:r>
            <a:r>
              <a:rPr lang="en" dirty="0"/>
              <a:t>trust?</a:t>
            </a:r>
          </a:p>
        </p:txBody>
      </p:sp>
      <p:sp>
        <p:nvSpPr>
          <p:cNvPr id="4" name="TextBox 3"/>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40422868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1. </a:t>
            </a:r>
            <a:r>
              <a:rPr lang="en" dirty="0" smtClean="0"/>
              <a:t>Us</a:t>
            </a:r>
            <a:r>
              <a:rPr lang="en-US" dirty="0" smtClean="0"/>
              <a:t>e</a:t>
            </a:r>
            <a:r>
              <a:rPr lang="en" dirty="0" smtClean="0"/>
              <a:t> </a:t>
            </a:r>
            <a:r>
              <a:rPr lang="en-US" dirty="0" smtClean="0"/>
              <a:t>simple/</a:t>
            </a:r>
            <a:r>
              <a:rPr lang="en" dirty="0" smtClean="0"/>
              <a:t>interpretable </a:t>
            </a:r>
            <a:r>
              <a:rPr lang="en" dirty="0"/>
              <a:t>models</a:t>
            </a:r>
            <a:endParaRPr lang="en-US" dirty="0"/>
          </a:p>
        </p:txBody>
      </p:sp>
      <p:sp>
        <p:nvSpPr>
          <p:cNvPr id="3" name="Content Placeholder 2"/>
          <p:cNvSpPr>
            <a:spLocks noGrp="1"/>
          </p:cNvSpPr>
          <p:nvPr>
            <p:ph idx="1"/>
          </p:nvPr>
        </p:nvSpPr>
        <p:spPr/>
        <p:txBody>
          <a:bodyPr/>
          <a:lstStyle/>
          <a:p>
            <a:r>
              <a:rPr lang="en-US" dirty="0"/>
              <a:t>Can be great, but usually at the cost of:</a:t>
            </a:r>
          </a:p>
          <a:p>
            <a:pPr lvl="1"/>
            <a:r>
              <a:rPr lang="en-US" dirty="0"/>
              <a:t>Accuracy</a:t>
            </a:r>
          </a:p>
          <a:p>
            <a:pPr lvl="1"/>
            <a:r>
              <a:rPr lang="en-US" dirty="0"/>
              <a:t>Flexibility</a:t>
            </a:r>
          </a:p>
          <a:p>
            <a:pPr lvl="1"/>
            <a:r>
              <a:rPr lang="en-US" dirty="0"/>
              <a:t>Speed</a:t>
            </a:r>
          </a:p>
          <a:p>
            <a:endParaRPr lang="en-US" dirty="0"/>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22</a:t>
            </a:fld>
            <a:endParaRPr lang="en-US"/>
          </a:p>
        </p:txBody>
      </p:sp>
      <p:pic>
        <p:nvPicPr>
          <p:cNvPr id="6" name="Shape 186"/>
          <p:cNvPicPr preferRelativeResize="0">
            <a:picLocks noChangeAspect="1"/>
          </p:cNvPicPr>
          <p:nvPr/>
        </p:nvPicPr>
        <p:blipFill rotWithShape="1">
          <a:blip r:embed="rId2">
            <a:alphaModFix/>
          </a:blip>
          <a:srcRect/>
          <a:stretch/>
        </p:blipFill>
        <p:spPr>
          <a:xfrm>
            <a:off x="2752107" y="1828800"/>
            <a:ext cx="5325093" cy="5029200"/>
          </a:xfrm>
          <a:prstGeom prst="rect">
            <a:avLst/>
          </a:prstGeom>
          <a:noFill/>
          <a:ln>
            <a:noFill/>
          </a:ln>
        </p:spPr>
      </p:pic>
      <p:sp>
        <p:nvSpPr>
          <p:cNvPr id="7" name="TextBox 6"/>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34231558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Dark Magic</a:t>
            </a:r>
            <a:endParaRPr lang="en-US" dirty="0"/>
          </a:p>
        </p:txBody>
      </p:sp>
      <p:sp>
        <p:nvSpPr>
          <p:cNvPr id="3" name="Content Placeholder 2"/>
          <p:cNvSpPr>
            <a:spLocks noGrp="1"/>
          </p:cNvSpPr>
          <p:nvPr>
            <p:ph idx="1"/>
          </p:nvPr>
        </p:nvSpPr>
        <p:spPr/>
        <p:txBody>
          <a:bodyPr/>
          <a:lstStyle/>
          <a:p>
            <a:pPr lvl="0"/>
            <a:r>
              <a:rPr lang="en-US" dirty="0" smtClean="0"/>
              <a:t>“Trust me” / Gut Feeling</a:t>
            </a:r>
          </a:p>
          <a:p>
            <a:pPr lvl="1"/>
            <a:r>
              <a:rPr lang="en" dirty="0" smtClean="0"/>
              <a:t>"</a:t>
            </a:r>
            <a:r>
              <a:rPr lang="en" dirty="0"/>
              <a:t>I looked at a few examples and it seems to </a:t>
            </a:r>
            <a:r>
              <a:rPr lang="en" dirty="0" smtClean="0"/>
              <a:t>work”</a:t>
            </a:r>
            <a:endParaRPr lang="en-US" dirty="0" smtClean="0"/>
          </a:p>
          <a:p>
            <a:pPr lvl="1"/>
            <a:r>
              <a:rPr lang="en" dirty="0" smtClean="0"/>
              <a:t>"</a:t>
            </a:r>
            <a:r>
              <a:rPr lang="en" dirty="0"/>
              <a:t>I've done this before"</a:t>
            </a:r>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p:grpSp>
        <p:nvGrpSpPr>
          <p:cNvPr id="11" name="Group 10"/>
          <p:cNvGrpSpPr/>
          <p:nvPr/>
        </p:nvGrpSpPr>
        <p:grpSpPr>
          <a:xfrm>
            <a:off x="4953000" y="2667000"/>
            <a:ext cx="3733800" cy="4181561"/>
            <a:chOff x="4953000" y="2667000"/>
            <a:chExt cx="3733800" cy="4181561"/>
          </a:xfrm>
        </p:grpSpPr>
        <p:pic>
          <p:nvPicPr>
            <p:cNvPr id="8" name="Picture 7"/>
            <p:cNvPicPr>
              <a:picLocks noChangeAspect="1"/>
            </p:cNvPicPr>
            <p:nvPr/>
          </p:nvPicPr>
          <p:blipFill rotWithShape="1">
            <a:blip r:embed="rId2"/>
            <a:srcRect l="17059" r="16866"/>
            <a:stretch/>
          </p:blipFill>
          <p:spPr>
            <a:xfrm>
              <a:off x="4953000" y="3029974"/>
              <a:ext cx="3733800" cy="3818587"/>
            </a:xfrm>
            <a:prstGeom prst="rect">
              <a:avLst/>
            </a:prstGeom>
          </p:spPr>
        </p:pic>
        <p:sp>
          <p:nvSpPr>
            <p:cNvPr id="9" name="TextBox 8"/>
            <p:cNvSpPr txBox="1"/>
            <p:nvPr/>
          </p:nvSpPr>
          <p:spPr>
            <a:xfrm>
              <a:off x="5236176" y="2667000"/>
              <a:ext cx="3122482" cy="369332"/>
            </a:xfrm>
            <a:prstGeom prst="rect">
              <a:avLst/>
            </a:prstGeom>
            <a:noFill/>
          </p:spPr>
          <p:txBody>
            <a:bodyPr wrap="none" rtlCol="0">
              <a:spAutoFit/>
            </a:bodyPr>
            <a:lstStyle/>
            <a:p>
              <a:r>
                <a:rPr lang="en-US" sz="1800" dirty="0" smtClean="0"/>
                <a:t>“I know how the brain works”</a:t>
              </a:r>
              <a:endParaRPr lang="en-US" sz="1800" dirty="0"/>
            </a:p>
          </p:txBody>
        </p:sp>
      </p:grpSp>
      <p:grpSp>
        <p:nvGrpSpPr>
          <p:cNvPr id="7" name="Group 6"/>
          <p:cNvGrpSpPr/>
          <p:nvPr/>
        </p:nvGrpSpPr>
        <p:grpSpPr>
          <a:xfrm>
            <a:off x="990600" y="2669977"/>
            <a:ext cx="2971800" cy="4188023"/>
            <a:chOff x="990600" y="2669977"/>
            <a:chExt cx="2971800" cy="4188023"/>
          </a:xfrm>
        </p:grpSpPr>
        <p:pic>
          <p:nvPicPr>
            <p:cNvPr id="6" name="Shape 203"/>
            <p:cNvPicPr preferRelativeResize="0">
              <a:picLocks noChangeAspect="1"/>
            </p:cNvPicPr>
            <p:nvPr/>
          </p:nvPicPr>
          <p:blipFill>
            <a:blip r:embed="rId3">
              <a:alphaModFix/>
            </a:blip>
            <a:stretch>
              <a:fillRect/>
            </a:stretch>
          </p:blipFill>
          <p:spPr>
            <a:xfrm>
              <a:off x="990600" y="3035809"/>
              <a:ext cx="2971800" cy="3822191"/>
            </a:xfrm>
            <a:prstGeom prst="rect">
              <a:avLst/>
            </a:prstGeom>
            <a:noFill/>
            <a:ln>
              <a:noFill/>
            </a:ln>
          </p:spPr>
        </p:pic>
        <p:sp>
          <p:nvSpPr>
            <p:cNvPr id="10" name="TextBox 9"/>
            <p:cNvSpPr txBox="1"/>
            <p:nvPr/>
          </p:nvSpPr>
          <p:spPr>
            <a:xfrm>
              <a:off x="1640569" y="2669977"/>
              <a:ext cx="1779303" cy="369332"/>
            </a:xfrm>
            <a:prstGeom prst="rect">
              <a:avLst/>
            </a:prstGeom>
            <a:noFill/>
          </p:spPr>
          <p:txBody>
            <a:bodyPr wrap="none" rtlCol="0">
              <a:spAutoFit/>
            </a:bodyPr>
            <a:lstStyle/>
            <a:p>
              <a:r>
                <a:rPr lang="en-US" sz="1800" dirty="0" smtClean="0"/>
                <a:t>“Trust me child”</a:t>
              </a:r>
              <a:endParaRPr lang="en-US" sz="1800" dirty="0"/>
            </a:p>
          </p:txBody>
        </p:sp>
      </p:grpSp>
    </p:spTree>
    <p:extLst>
      <p:ext uri="{BB962C8B-B14F-4D97-AF65-F5344CB8AC3E}">
        <p14:creationId xmlns:p14="http://schemas.microsoft.com/office/powerpoint/2010/main" val="960716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3. High Accuracy = High Trust?</a:t>
            </a:r>
            <a:endParaRPr lang="en-US" dirty="0"/>
          </a:p>
        </p:txBody>
      </p:sp>
      <p:sp>
        <p:nvSpPr>
          <p:cNvPr id="3" name="Content Placeholder 2"/>
          <p:cNvSpPr>
            <a:spLocks noGrp="1"/>
          </p:cNvSpPr>
          <p:nvPr>
            <p:ph idx="1"/>
          </p:nvPr>
        </p:nvSpPr>
        <p:spPr/>
        <p:txBody>
          <a:bodyPr/>
          <a:lstStyle/>
          <a:p>
            <a:r>
              <a:rPr lang="en-US" dirty="0" smtClean="0"/>
              <a:t>“It works therefore I trust it”</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24</a:t>
            </a:fld>
            <a:endParaRPr lang="en-US"/>
          </a:p>
        </p:txBody>
      </p:sp>
      <p:grpSp>
        <p:nvGrpSpPr>
          <p:cNvPr id="4" name="Group 3"/>
          <p:cNvGrpSpPr/>
          <p:nvPr/>
        </p:nvGrpSpPr>
        <p:grpSpPr>
          <a:xfrm>
            <a:off x="609600" y="1905000"/>
            <a:ext cx="7992449" cy="4800600"/>
            <a:chOff x="609600" y="1905000"/>
            <a:chExt cx="7992449" cy="4800600"/>
          </a:xfrm>
        </p:grpSpPr>
        <p:pic>
          <p:nvPicPr>
            <p:cNvPr id="10" name="Picture 9"/>
            <p:cNvPicPr>
              <a:picLocks noChangeAspect="1"/>
            </p:cNvPicPr>
            <p:nvPr/>
          </p:nvPicPr>
          <p:blipFill>
            <a:blip r:embed="rId2"/>
            <a:stretch>
              <a:fillRect/>
            </a:stretch>
          </p:blipFill>
          <p:spPr>
            <a:xfrm>
              <a:off x="609600" y="2057400"/>
              <a:ext cx="7992449" cy="4648200"/>
            </a:xfrm>
            <a:prstGeom prst="rect">
              <a:avLst/>
            </a:prstGeom>
          </p:spPr>
        </p:pic>
        <p:sp>
          <p:nvSpPr>
            <p:cNvPr id="11" name="Rectangle 10"/>
            <p:cNvSpPr/>
            <p:nvPr/>
          </p:nvSpPr>
          <p:spPr bwMode="auto">
            <a:xfrm>
              <a:off x="609600" y="1905000"/>
              <a:ext cx="4038600" cy="533400"/>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sp>
        <p:nvSpPr>
          <p:cNvPr id="12" name="TextBox 11"/>
          <p:cNvSpPr txBox="1"/>
          <p:nvPr/>
        </p:nvSpPr>
        <p:spPr>
          <a:xfrm>
            <a:off x="3685937" y="6581001"/>
            <a:ext cx="2451212" cy="276999"/>
          </a:xfrm>
          <a:prstGeom prst="rect">
            <a:avLst/>
          </a:prstGeom>
          <a:noFill/>
        </p:spPr>
        <p:txBody>
          <a:bodyPr wrap="none" rtlCol="0">
            <a:spAutoFit/>
          </a:bodyPr>
          <a:lstStyle/>
          <a:p>
            <a:r>
              <a:rPr lang="en-US" dirty="0" smtClean="0">
                <a:solidFill>
                  <a:schemeClr val="bg1">
                    <a:lumMod val="65000"/>
                  </a:schemeClr>
                </a:solidFill>
              </a:rPr>
              <a:t>Image Credit: </a:t>
            </a:r>
            <a:r>
              <a:rPr lang="da-DK" dirty="0" smtClean="0">
                <a:solidFill>
                  <a:schemeClr val="bg1">
                    <a:lumMod val="65000"/>
                  </a:schemeClr>
                </a:solidFill>
              </a:rPr>
              <a:t>[He et al. CVPR16]</a:t>
            </a:r>
            <a:endParaRPr lang="en-US" dirty="0">
              <a:solidFill>
                <a:schemeClr val="bg1">
                  <a:lumMod val="65000"/>
                </a:schemeClr>
              </a:solidFill>
            </a:endParaRPr>
          </a:p>
        </p:txBody>
      </p:sp>
    </p:spTree>
    <p:extLst>
      <p:ext uri="{BB962C8B-B14F-4D97-AF65-F5344CB8AC3E}">
        <p14:creationId xmlns:p14="http://schemas.microsoft.com/office/powerpoint/2010/main" val="23681464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a:t>High Accuracy = High Trust?</a:t>
            </a:r>
          </a:p>
        </p:txBody>
      </p:sp>
      <p:sp>
        <p:nvSpPr>
          <p:cNvPr id="3" name="Content Placeholder 2"/>
          <p:cNvSpPr>
            <a:spLocks noGrp="1"/>
          </p:cNvSpPr>
          <p:nvPr>
            <p:ph idx="1"/>
          </p:nvPr>
        </p:nvSpPr>
        <p:spPr/>
        <p:txBody>
          <a:bodyPr/>
          <a:lstStyle/>
          <a:p>
            <a:r>
              <a:rPr lang="en-US" dirty="0"/>
              <a:t>“It works therefore I trust it”</a:t>
            </a:r>
          </a:p>
          <a:p>
            <a:endParaRPr lang="en-US" dirty="0" smtClean="0"/>
          </a:p>
          <a:p>
            <a:r>
              <a:rPr lang="en-US" dirty="0" smtClean="0"/>
              <a:t>What works on benchmarks </a:t>
            </a:r>
            <a:br>
              <a:rPr lang="en-US" dirty="0" smtClean="0"/>
            </a:br>
            <a:r>
              <a:rPr lang="en-US" dirty="0" smtClean="0"/>
              <a:t>may not work in the real world</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25</a:t>
            </a:fld>
            <a:endParaRPr lang="en-US"/>
          </a:p>
        </p:txBody>
      </p:sp>
    </p:spTree>
    <p:extLst>
      <p:ext uri="{BB962C8B-B14F-4D97-AF65-F5344CB8AC3E}">
        <p14:creationId xmlns:p14="http://schemas.microsoft.com/office/powerpoint/2010/main" val="40541360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a:t>High Accuracy = High Trust?</a:t>
            </a:r>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26</a:t>
            </a:fld>
            <a:endParaRPr lang="en-US"/>
          </a:p>
        </p:txBody>
      </p:sp>
      <p:pic>
        <p:nvPicPr>
          <p:cNvPr id="6" name="Picture 5" descr="Screen Shot 2016-07-20 at 8.10.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102014"/>
            <a:ext cx="6324600" cy="5755985"/>
          </a:xfrm>
          <a:prstGeom prst="rect">
            <a:avLst/>
          </a:prstGeom>
        </p:spPr>
      </p:pic>
    </p:spTree>
    <p:extLst>
      <p:ext uri="{BB962C8B-B14F-4D97-AF65-F5344CB8AC3E}">
        <p14:creationId xmlns:p14="http://schemas.microsoft.com/office/powerpoint/2010/main" val="271463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
            </a:r>
            <a:r>
              <a:rPr lang="en-US" dirty="0"/>
              <a:t>High Accuracy = High Trust?</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27</a:t>
            </a:fld>
            <a:endParaRPr lang="en-US"/>
          </a:p>
        </p:txBody>
      </p:sp>
      <p:pic>
        <p:nvPicPr>
          <p:cNvPr id="7" name="Picture 6" descr="Screen Shot 2016-07-20 at 8.12.00 AM.png"/>
          <p:cNvPicPr>
            <a:picLocks noChangeAspect="1"/>
          </p:cNvPicPr>
          <p:nvPr/>
        </p:nvPicPr>
        <p:blipFill rotWithShape="1">
          <a:blip r:embed="rId2">
            <a:extLst>
              <a:ext uri="{28A0092B-C50C-407E-A947-70E740481C1C}">
                <a14:useLocalDpi xmlns:a14="http://schemas.microsoft.com/office/drawing/2010/main" val="0"/>
              </a:ext>
            </a:extLst>
          </a:blip>
          <a:srcRect t="58848" b="15131"/>
          <a:stretch/>
        </p:blipFill>
        <p:spPr>
          <a:xfrm>
            <a:off x="762000" y="4997257"/>
            <a:ext cx="7960741" cy="1784543"/>
          </a:xfrm>
          <a:prstGeom prst="rect">
            <a:avLst/>
          </a:prstGeom>
        </p:spPr>
      </p:pic>
      <p:pic>
        <p:nvPicPr>
          <p:cNvPr id="9" name="Picture 8" descr="Screen Shot 2016-07-20 at 8.13.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941" y="1143000"/>
            <a:ext cx="7951796" cy="4027050"/>
          </a:xfrm>
          <a:prstGeom prst="rect">
            <a:avLst/>
          </a:prstGeom>
        </p:spPr>
      </p:pic>
    </p:spTree>
    <p:extLst>
      <p:ext uri="{BB962C8B-B14F-4D97-AF65-F5344CB8AC3E}">
        <p14:creationId xmlns:p14="http://schemas.microsoft.com/office/powerpoint/2010/main" val="41008745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Transparent Intelligent Systems</a:t>
            </a:r>
            <a:endParaRPr lang="en-US" dirty="0"/>
          </a:p>
        </p:txBody>
      </p:sp>
      <p:sp>
        <p:nvSpPr>
          <p:cNvPr id="3" name="Content Placeholder 2"/>
          <p:cNvSpPr>
            <a:spLocks noGrp="1"/>
          </p:cNvSpPr>
          <p:nvPr>
            <p:ph idx="1"/>
          </p:nvPr>
        </p:nvSpPr>
        <p:spPr/>
        <p:txBody>
          <a:bodyPr>
            <a:normAutofit/>
          </a:bodyPr>
          <a:lstStyle/>
          <a:p>
            <a:r>
              <a:rPr lang="en-US" i="1" dirty="0" smtClean="0"/>
              <a:t>Why does an intelligent system do what it does?</a:t>
            </a:r>
          </a:p>
          <a:p>
            <a:endParaRPr lang="en-US" dirty="0" smtClean="0"/>
          </a:p>
          <a:p>
            <a:r>
              <a:rPr lang="en-US" dirty="0" smtClean="0"/>
              <a:t>Justification from Test Data</a:t>
            </a:r>
            <a:endParaRPr lang="en-US" dirty="0"/>
          </a:p>
          <a:p>
            <a:pPr lvl="1"/>
            <a:r>
              <a:rPr lang="en-US" dirty="0" smtClean="0"/>
              <a:t>What evidence in test data supports this prediction?</a:t>
            </a:r>
          </a:p>
          <a:p>
            <a:endParaRPr lang="en-US" dirty="0"/>
          </a:p>
          <a:p>
            <a:r>
              <a:rPr lang="en-US" dirty="0" smtClean="0"/>
              <a:t>Justification from Training Data</a:t>
            </a:r>
          </a:p>
          <a:p>
            <a:pPr lvl="1"/>
            <a:r>
              <a:rPr lang="en-US" dirty="0" smtClean="0"/>
              <a:t>What training data/annotations support these predictions?</a:t>
            </a:r>
          </a:p>
          <a:p>
            <a:endParaRPr lang="en-US" dirty="0"/>
          </a:p>
          <a:p>
            <a:r>
              <a:rPr lang="en-US" dirty="0" smtClean="0"/>
              <a:t>Justification from Experience</a:t>
            </a:r>
          </a:p>
          <a:p>
            <a:pPr lvl="1"/>
            <a:r>
              <a:rPr lang="en-US" dirty="0" smtClean="0"/>
              <a:t>Reinforcement Learning</a:t>
            </a:r>
          </a:p>
          <a:p>
            <a:pPr lvl="1"/>
            <a:r>
              <a:rPr lang="en-US" dirty="0" smtClean="0"/>
              <a:t>What past state/action/reward tuple support these predictions?</a:t>
            </a:r>
          </a:p>
          <a:p>
            <a:pPr lvl="1"/>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28</a:t>
            </a:fld>
            <a:endParaRPr lang="en-US"/>
          </a:p>
        </p:txBody>
      </p:sp>
    </p:spTree>
    <p:extLst>
      <p:ext uri="{BB962C8B-B14F-4D97-AF65-F5344CB8AC3E}">
        <p14:creationId xmlns:p14="http://schemas.microsoft.com/office/powerpoint/2010/main" val="3134373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Transparent Intelligent Systems</a:t>
            </a:r>
            <a:endParaRPr lang="en-US" dirty="0"/>
          </a:p>
        </p:txBody>
      </p:sp>
      <p:sp>
        <p:nvSpPr>
          <p:cNvPr id="3" name="Content Placeholder 2"/>
          <p:cNvSpPr>
            <a:spLocks noGrp="1"/>
          </p:cNvSpPr>
          <p:nvPr>
            <p:ph idx="1"/>
          </p:nvPr>
        </p:nvSpPr>
        <p:spPr/>
        <p:txBody>
          <a:bodyPr>
            <a:normAutofit/>
          </a:bodyPr>
          <a:lstStyle/>
          <a:p>
            <a:r>
              <a:rPr lang="en-US" i="1" dirty="0" smtClean="0"/>
              <a:t>Why does an intelligent system do what it does?</a:t>
            </a:r>
          </a:p>
          <a:p>
            <a:endParaRPr lang="en-US" dirty="0" smtClean="0"/>
          </a:p>
          <a:p>
            <a:r>
              <a:rPr lang="en-US" dirty="0" smtClean="0"/>
              <a:t>Allow users to “poll’’ the machine about it’s outputs</a:t>
            </a:r>
          </a:p>
          <a:p>
            <a:endParaRPr lang="en-US" dirty="0" smtClean="0"/>
          </a:p>
          <a:p>
            <a:r>
              <a:rPr lang="en-US" dirty="0" smtClean="0"/>
              <a:t>Justification for predictions</a:t>
            </a:r>
          </a:p>
          <a:p>
            <a:pPr lvl="1"/>
            <a:r>
              <a:rPr lang="en-US" dirty="0" smtClean="0"/>
              <a:t>Machine has to identify support from test/training data. </a:t>
            </a:r>
          </a:p>
          <a:p>
            <a:pPr lvl="1"/>
            <a:r>
              <a:rPr lang="en-US" dirty="0" smtClean="0"/>
              <a:t>“Here’s the test/training evidence that supports by beliefs”</a:t>
            </a:r>
          </a:p>
          <a:p>
            <a:pPr lvl="1"/>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29</a:t>
            </a:fld>
            <a:endParaRPr lang="en-US"/>
          </a:p>
        </p:txBody>
      </p:sp>
    </p:spTree>
    <p:extLst>
      <p:ext uri="{BB962C8B-B14F-4D97-AF65-F5344CB8AC3E}">
        <p14:creationId xmlns:p14="http://schemas.microsoft.com/office/powerpoint/2010/main" val="1305444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Shape 67"/>
          <p:cNvSpPr txBox="1">
            <a:spLocks noGrp="1"/>
          </p:cNvSpPr>
          <p:nvPr>
            <p:ph type="body" idx="1"/>
          </p:nvPr>
        </p:nvSpPr>
        <p:spPr>
          <a:xfrm>
            <a:off x="311700" y="1536633"/>
            <a:ext cx="8520600" cy="4555200"/>
          </a:xfrm>
          <a:prstGeom prst="rect">
            <a:avLst/>
          </a:prstGeom>
        </p:spPr>
        <p:txBody>
          <a:bodyPr lIns="91425" tIns="91425" rIns="91425" bIns="91425" anchor="t" anchorCtr="0">
            <a:noAutofit/>
          </a:bodyPr>
          <a:lstStyle/>
          <a:p>
            <a:pPr lvl="0">
              <a:spcBef>
                <a:spcPts val="0"/>
              </a:spcBef>
              <a:buNone/>
            </a:pPr>
            <a:endParaRPr/>
          </a:p>
        </p:txBody>
      </p:sp>
      <p:pic>
        <p:nvPicPr>
          <p:cNvPr id="68" name="Shape 68"/>
          <p:cNvPicPr preferRelativeResize="0"/>
          <p:nvPr/>
        </p:nvPicPr>
        <p:blipFill>
          <a:blip r:embed="rId3">
            <a:alphaModFix/>
          </a:blip>
          <a:stretch>
            <a:fillRect/>
          </a:stretch>
        </p:blipFill>
        <p:spPr>
          <a:xfrm>
            <a:off x="2907738" y="4038600"/>
            <a:ext cx="2962275" cy="2057400"/>
          </a:xfrm>
          <a:prstGeom prst="rect">
            <a:avLst/>
          </a:prstGeom>
          <a:noFill/>
          <a:ln>
            <a:noFill/>
          </a:ln>
        </p:spPr>
      </p:pic>
      <p:pic>
        <p:nvPicPr>
          <p:cNvPr id="69" name="Shape 69"/>
          <p:cNvPicPr preferRelativeResize="0"/>
          <p:nvPr/>
        </p:nvPicPr>
        <p:blipFill>
          <a:blip r:embed="rId4">
            <a:alphaModFix/>
          </a:blip>
          <a:stretch>
            <a:fillRect/>
          </a:stretch>
        </p:blipFill>
        <p:spPr>
          <a:xfrm>
            <a:off x="2675424" y="1524000"/>
            <a:ext cx="1784150" cy="1784133"/>
          </a:xfrm>
          <a:prstGeom prst="rect">
            <a:avLst/>
          </a:prstGeom>
          <a:noFill/>
          <a:ln>
            <a:noFill/>
          </a:ln>
        </p:spPr>
      </p:pic>
      <p:pic>
        <p:nvPicPr>
          <p:cNvPr id="70" name="Shape 70"/>
          <p:cNvPicPr preferRelativeResize="0"/>
          <p:nvPr/>
        </p:nvPicPr>
        <p:blipFill>
          <a:blip r:embed="rId5">
            <a:alphaModFix/>
          </a:blip>
          <a:stretch>
            <a:fillRect/>
          </a:stretch>
        </p:blipFill>
        <p:spPr>
          <a:xfrm>
            <a:off x="6614173" y="1645322"/>
            <a:ext cx="2381925" cy="1762044"/>
          </a:xfrm>
          <a:prstGeom prst="rect">
            <a:avLst/>
          </a:prstGeom>
          <a:noFill/>
          <a:ln>
            <a:noFill/>
          </a:ln>
        </p:spPr>
      </p:pic>
      <p:pic>
        <p:nvPicPr>
          <p:cNvPr id="71" name="Shape 71"/>
          <p:cNvPicPr preferRelativeResize="0"/>
          <p:nvPr/>
        </p:nvPicPr>
        <p:blipFill>
          <a:blip r:embed="rId6">
            <a:alphaModFix/>
          </a:blip>
          <a:stretch>
            <a:fillRect/>
          </a:stretch>
        </p:blipFill>
        <p:spPr>
          <a:xfrm>
            <a:off x="293496" y="1536634"/>
            <a:ext cx="2381925" cy="4234533"/>
          </a:xfrm>
          <a:prstGeom prst="rect">
            <a:avLst/>
          </a:prstGeom>
          <a:noFill/>
          <a:ln>
            <a:noFill/>
          </a:ln>
        </p:spPr>
      </p:pic>
      <p:pic>
        <p:nvPicPr>
          <p:cNvPr id="72" name="Shape 72"/>
          <p:cNvPicPr preferRelativeResize="0"/>
          <p:nvPr/>
        </p:nvPicPr>
        <p:blipFill>
          <a:blip r:embed="rId7">
            <a:alphaModFix/>
          </a:blip>
          <a:stretch>
            <a:fillRect/>
          </a:stretch>
        </p:blipFill>
        <p:spPr>
          <a:xfrm>
            <a:off x="6102349" y="3796201"/>
            <a:ext cx="3019675" cy="2299799"/>
          </a:xfrm>
          <a:prstGeom prst="rect">
            <a:avLst/>
          </a:prstGeom>
          <a:noFill/>
          <a:ln>
            <a:noFill/>
          </a:ln>
        </p:spPr>
      </p:pic>
      <p:pic>
        <p:nvPicPr>
          <p:cNvPr id="73" name="Shape 73"/>
          <p:cNvPicPr preferRelativeResize="0"/>
          <p:nvPr/>
        </p:nvPicPr>
        <p:blipFill>
          <a:blip r:embed="rId8">
            <a:alphaModFix/>
          </a:blip>
          <a:stretch>
            <a:fillRect/>
          </a:stretch>
        </p:blipFill>
        <p:spPr>
          <a:xfrm>
            <a:off x="4459574" y="1536634"/>
            <a:ext cx="2057736" cy="2057397"/>
          </a:xfrm>
          <a:prstGeom prst="rect">
            <a:avLst/>
          </a:prstGeom>
          <a:noFill/>
          <a:ln>
            <a:noFill/>
          </a:ln>
        </p:spPr>
      </p:pic>
      <p:sp>
        <p:nvSpPr>
          <p:cNvPr id="11" name="Title 1"/>
          <p:cNvSpPr>
            <a:spLocks noGrp="1"/>
          </p:cNvSpPr>
          <p:nvPr>
            <p:ph type="title"/>
          </p:nvPr>
        </p:nvSpPr>
        <p:spPr>
          <a:xfrm>
            <a:off x="0" y="228600"/>
            <a:ext cx="9144000" cy="685800"/>
          </a:xfrm>
        </p:spPr>
        <p:txBody>
          <a:bodyPr>
            <a:noAutofit/>
          </a:bodyPr>
          <a:lstStyle/>
          <a:p>
            <a:r>
              <a:rPr lang="en-US" dirty="0" smtClean="0"/>
              <a:t>Progress in Machine Learning</a:t>
            </a:r>
            <a:endParaRPr lang="en-US" dirty="0"/>
          </a:p>
        </p:txBody>
      </p:sp>
      <p:sp>
        <p:nvSpPr>
          <p:cNvPr id="12" name="TextBox 11"/>
          <p:cNvSpPr txBox="1"/>
          <p:nvPr/>
        </p:nvSpPr>
        <p:spPr>
          <a:xfrm>
            <a:off x="0" y="6581001"/>
            <a:ext cx="3084123" cy="276999"/>
          </a:xfrm>
          <a:prstGeom prst="rect">
            <a:avLst/>
          </a:prstGeom>
          <a:noFill/>
        </p:spPr>
        <p:txBody>
          <a:bodyPr wrap="none" rtlCol="0">
            <a:spAutoFit/>
          </a:bodyPr>
          <a:lstStyle/>
          <a:p>
            <a:r>
              <a:rPr lang="en-US" dirty="0" smtClean="0">
                <a:solidFill>
                  <a:schemeClr val="bg1">
                    <a:lumMod val="65000"/>
                  </a:schemeClr>
                </a:solidFill>
              </a:rPr>
              <a:t>Slide Credit: Marco </a:t>
            </a:r>
            <a:r>
              <a:rPr lang="en-US" dirty="0" err="1" smtClean="0">
                <a:solidFill>
                  <a:schemeClr val="bg1">
                    <a:lumMod val="65000"/>
                  </a:schemeClr>
                </a:solidFill>
              </a:rPr>
              <a:t>Ribeiro</a:t>
            </a:r>
            <a:r>
              <a:rPr lang="en-US" dirty="0" smtClean="0">
                <a:solidFill>
                  <a:schemeClr val="bg1">
                    <a:lumMod val="65000"/>
                  </a:schemeClr>
                </a:solidFill>
              </a:rPr>
              <a:t>, Sameer Singh</a:t>
            </a:r>
            <a:endParaRPr lang="en-US" dirty="0">
              <a:solidFill>
                <a:schemeClr val="bg1">
                  <a:lumMod val="65000"/>
                </a:schemeClr>
              </a:solidFill>
            </a:endParaRPr>
          </a:p>
        </p:txBody>
      </p:sp>
    </p:spTree>
    <p:extLst>
      <p:ext uri="{BB962C8B-B14F-4D97-AF65-F5344CB8AC3E}">
        <p14:creationId xmlns:p14="http://schemas.microsoft.com/office/powerpoint/2010/main" val="85818978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Visual Question Answering (VQA)</a:t>
            </a:r>
          </a:p>
        </p:txBody>
      </p:sp>
      <p:sp>
        <p:nvSpPr>
          <p:cNvPr id="4" name="Footer Placeholder 3"/>
          <p:cNvSpPr>
            <a:spLocks noGrp="1"/>
          </p:cNvSpPr>
          <p:nvPr>
            <p:ph type="ftr" sz="quarter" idx="11"/>
          </p:nvPr>
        </p:nvSpPr>
        <p:spPr/>
        <p:txBody>
          <a:bodyPr/>
          <a:lstStyle/>
          <a:p>
            <a:pPr>
              <a:defRPr/>
            </a:pPr>
            <a:r>
              <a:rPr lang="en-US" dirty="0"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30</a:t>
            </a:fld>
            <a:endParaRPr lang="en-US"/>
          </a:p>
        </p:txBody>
      </p:sp>
      <p:pic>
        <p:nvPicPr>
          <p:cNvPr id="7" name="Picture 6"/>
          <p:cNvPicPr>
            <a:picLocks noChangeAspect="1"/>
          </p:cNvPicPr>
          <p:nvPr/>
        </p:nvPicPr>
        <p:blipFill>
          <a:blip r:embed="rId2"/>
          <a:stretch>
            <a:fillRect/>
          </a:stretch>
        </p:blipFill>
        <p:spPr>
          <a:xfrm>
            <a:off x="0" y="1752600"/>
            <a:ext cx="9144000" cy="3329162"/>
          </a:xfrm>
          <a:prstGeom prst="rect">
            <a:avLst/>
          </a:prstGeom>
        </p:spPr>
      </p:pic>
    </p:spTree>
    <p:extLst>
      <p:ext uri="{BB962C8B-B14F-4D97-AF65-F5344CB8AC3E}">
        <p14:creationId xmlns:p14="http://schemas.microsoft.com/office/powerpoint/2010/main" val="34286514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VQA dataset</a:t>
            </a:r>
            <a:endParaRPr lang="en-US" dirty="0"/>
          </a:p>
        </p:txBody>
      </p:sp>
      <p:sp>
        <p:nvSpPr>
          <p:cNvPr id="6" name="TextBox 5"/>
          <p:cNvSpPr txBox="1"/>
          <p:nvPr/>
        </p:nvSpPr>
        <p:spPr>
          <a:xfrm>
            <a:off x="3222631" y="1219200"/>
            <a:ext cx="2568569" cy="430887"/>
          </a:xfrm>
          <a:prstGeom prst="rect">
            <a:avLst/>
          </a:prstGeom>
          <a:noFill/>
        </p:spPr>
        <p:txBody>
          <a:bodyPr wrap="none" rtlCol="0">
            <a:spAutoFit/>
          </a:bodyPr>
          <a:lstStyle/>
          <a:p>
            <a:r>
              <a:rPr lang="en-US" sz="2200" dirty="0" smtClean="0">
                <a:hlinkClick r:id="rId2"/>
              </a:rPr>
              <a:t>http://visqualqa.org</a:t>
            </a:r>
            <a:endParaRPr lang="en-US" sz="2200" dirty="0" smtClean="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0"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31</a:t>
            </a:fld>
            <a:endParaRPr lang="en-US"/>
          </a:p>
        </p:txBody>
      </p:sp>
      <p:pic>
        <p:nvPicPr>
          <p:cNvPr id="4" name="Picture 3" descr="Screen Shot 2015-08-18 at 11.24.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2428" cy="1222527"/>
          </a:xfrm>
          <a:prstGeom prst="rect">
            <a:avLst/>
          </a:prstGeom>
        </p:spPr>
      </p:pic>
      <p:pic>
        <p:nvPicPr>
          <p:cNvPr id="7" name="Picture 6" descr="Screen Shot 2015-10-14 at 8.36.02 PM.png"/>
          <p:cNvPicPr>
            <a:picLocks noChangeAspect="1"/>
          </p:cNvPicPr>
          <p:nvPr/>
        </p:nvPicPr>
        <p:blipFill rotWithShape="1">
          <a:blip r:embed="rId4">
            <a:extLst>
              <a:ext uri="{28A0092B-C50C-407E-A947-70E740481C1C}">
                <a14:useLocalDpi xmlns:a14="http://schemas.microsoft.com/office/drawing/2010/main" val="0"/>
              </a:ext>
            </a:extLst>
          </a:blip>
          <a:srcRect l="1191" r="34136"/>
          <a:stretch/>
        </p:blipFill>
        <p:spPr>
          <a:xfrm>
            <a:off x="3947210" y="1828800"/>
            <a:ext cx="5196789" cy="3733800"/>
          </a:xfrm>
          <a:prstGeom prst="rect">
            <a:avLst/>
          </a:prstGeom>
        </p:spPr>
      </p:pic>
      <p:sp>
        <p:nvSpPr>
          <p:cNvPr id="3" name="Content Placeholder 2"/>
          <p:cNvSpPr>
            <a:spLocks noGrp="1"/>
          </p:cNvSpPr>
          <p:nvPr>
            <p:ph idx="1"/>
          </p:nvPr>
        </p:nvSpPr>
        <p:spPr>
          <a:xfrm>
            <a:off x="152400" y="1143000"/>
            <a:ext cx="8305800" cy="5486400"/>
          </a:xfrm>
        </p:spPr>
        <p:txBody>
          <a:bodyPr>
            <a:normAutofit lnSpcReduction="10000"/>
          </a:bodyPr>
          <a:lstStyle/>
          <a:p>
            <a:endParaRPr lang="en-US" dirty="0" smtClean="0"/>
          </a:p>
          <a:p>
            <a:r>
              <a:rPr lang="en-US" b="1" dirty="0" smtClean="0"/>
              <a:t>&gt;250K images</a:t>
            </a:r>
          </a:p>
          <a:p>
            <a:pPr lvl="1"/>
            <a:r>
              <a:rPr lang="en-US" dirty="0" smtClean="0"/>
              <a:t>200K from MS COCO</a:t>
            </a:r>
          </a:p>
          <a:p>
            <a:pPr lvl="2"/>
            <a:r>
              <a:rPr lang="en-US" dirty="0" smtClean="0"/>
              <a:t>80 train / 40 </a:t>
            </a:r>
            <a:r>
              <a:rPr lang="en-US" dirty="0" err="1" smtClean="0"/>
              <a:t>val</a:t>
            </a:r>
            <a:r>
              <a:rPr lang="en-US" dirty="0" smtClean="0"/>
              <a:t> / 80 test</a:t>
            </a:r>
          </a:p>
          <a:p>
            <a:pPr lvl="1"/>
            <a:r>
              <a:rPr lang="en-US" dirty="0"/>
              <a:t>5</a:t>
            </a:r>
            <a:r>
              <a:rPr lang="en-US" dirty="0" smtClean="0"/>
              <a:t>0K from Abstract</a:t>
            </a:r>
          </a:p>
          <a:p>
            <a:endParaRPr lang="en-US" dirty="0" smtClean="0"/>
          </a:p>
          <a:p>
            <a:r>
              <a:rPr lang="en-US" dirty="0" smtClean="0"/>
              <a:t>QAs</a:t>
            </a:r>
          </a:p>
          <a:p>
            <a:pPr lvl="1"/>
            <a:r>
              <a:rPr lang="en-US" dirty="0" smtClean="0"/>
              <a:t>3 questions/image</a:t>
            </a:r>
          </a:p>
          <a:p>
            <a:pPr lvl="1"/>
            <a:r>
              <a:rPr lang="en-US" dirty="0" smtClean="0"/>
              <a:t>10 answers/question </a:t>
            </a:r>
          </a:p>
          <a:p>
            <a:pPr lvl="2"/>
            <a:r>
              <a:rPr lang="en-US" dirty="0" smtClean="0"/>
              <a:t>+3 answers/question </a:t>
            </a:r>
            <a:br>
              <a:rPr lang="en-US" dirty="0" smtClean="0"/>
            </a:br>
            <a:r>
              <a:rPr lang="en-US" dirty="0" smtClean="0"/>
              <a:t>without showing the image</a:t>
            </a:r>
          </a:p>
          <a:p>
            <a:endParaRPr lang="en-US" dirty="0" smtClean="0"/>
          </a:p>
          <a:p>
            <a:r>
              <a:rPr lang="en-US" b="1" dirty="0" smtClean="0"/>
              <a:t>&gt;750K questions</a:t>
            </a:r>
          </a:p>
          <a:p>
            <a:r>
              <a:rPr lang="en-US" b="1" dirty="0" smtClean="0"/>
              <a:t>~10M answers</a:t>
            </a:r>
          </a:p>
          <a:p>
            <a:pPr lvl="1"/>
            <a:r>
              <a:rPr lang="en-US" dirty="0" smtClean="0"/>
              <a:t>may grow over the years</a:t>
            </a:r>
          </a:p>
        </p:txBody>
      </p:sp>
      <p:pic>
        <p:nvPicPr>
          <p:cNvPr id="5" name="Picture 4" descr="Screen Shot 2015-08-20 at 4.47.22 PM.png"/>
          <p:cNvPicPr>
            <a:picLocks noChangeAspect="1"/>
          </p:cNvPicPr>
          <p:nvPr/>
        </p:nvPicPr>
        <p:blipFill rotWithShape="1">
          <a:blip r:embed="rId5">
            <a:extLst>
              <a:ext uri="{28A0092B-C50C-407E-A947-70E740481C1C}">
                <a14:useLocalDpi xmlns:a14="http://schemas.microsoft.com/office/drawing/2010/main" val="0"/>
              </a:ext>
            </a:extLst>
          </a:blip>
          <a:srcRect l="64859" b="20513"/>
          <a:stretch/>
        </p:blipFill>
        <p:spPr>
          <a:xfrm>
            <a:off x="7010400" y="4610306"/>
            <a:ext cx="1495770" cy="2247694"/>
          </a:xfrm>
          <a:prstGeom prst="rect">
            <a:avLst/>
          </a:prstGeom>
        </p:spPr>
      </p:pic>
    </p:spTree>
    <p:extLst>
      <p:ext uri="{BB962C8B-B14F-4D97-AF65-F5344CB8AC3E}">
        <p14:creationId xmlns:p14="http://schemas.microsoft.com/office/powerpoint/2010/main" val="3756789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VQA dataset</a:t>
            </a:r>
            <a:endParaRPr lang="en-US" dirty="0"/>
          </a:p>
        </p:txBody>
      </p:sp>
      <p:sp>
        <p:nvSpPr>
          <p:cNvPr id="3" name="Content Placeholder 2"/>
          <p:cNvSpPr>
            <a:spLocks noGrp="1"/>
          </p:cNvSpPr>
          <p:nvPr>
            <p:ph idx="1"/>
          </p:nvPr>
        </p:nvSpPr>
        <p:spPr>
          <a:xfrm>
            <a:off x="152400" y="1143000"/>
            <a:ext cx="8305800" cy="5486400"/>
          </a:xfrm>
        </p:spPr>
        <p:txBody>
          <a:bodyPr>
            <a:normAutofit/>
          </a:bodyPr>
          <a:lstStyle/>
          <a:p>
            <a:endParaRPr lang="en-US" dirty="0" smtClean="0"/>
          </a:p>
          <a:p>
            <a:endParaRPr lang="en-US" dirty="0"/>
          </a:p>
          <a:p>
            <a:r>
              <a:rPr lang="en-US" dirty="0" smtClean="0"/>
              <a:t>Mechanical Turk</a:t>
            </a:r>
          </a:p>
          <a:p>
            <a:endParaRPr lang="en-US" dirty="0" smtClean="0"/>
          </a:p>
          <a:p>
            <a:r>
              <a:rPr lang="en-US" b="1" dirty="0" smtClean="0"/>
              <a:t>&gt;10,000 </a:t>
            </a:r>
            <a:r>
              <a:rPr lang="en-US" b="1" dirty="0" err="1" smtClean="0"/>
              <a:t>Turkers</a:t>
            </a:r>
            <a:endParaRPr lang="en-US" b="1" dirty="0" smtClean="0"/>
          </a:p>
          <a:p>
            <a:r>
              <a:rPr lang="en-US" b="1" dirty="0" smtClean="0"/>
              <a:t>&gt;</a:t>
            </a:r>
            <a:r>
              <a:rPr lang="en-US" b="1" dirty="0"/>
              <a:t>4</a:t>
            </a:r>
            <a:r>
              <a:rPr lang="en-US" b="1" dirty="0" smtClean="0"/>
              <a:t>1,000 Human Hours</a:t>
            </a:r>
          </a:p>
          <a:p>
            <a:pPr marL="0" indent="0">
              <a:buNone/>
            </a:pPr>
            <a:r>
              <a:rPr lang="en-US" b="1" dirty="0" smtClean="0"/>
              <a:t>    4.7 Human </a:t>
            </a:r>
            <a:r>
              <a:rPr lang="en-US" b="1" i="1" dirty="0" smtClean="0"/>
              <a:t>Years!</a:t>
            </a:r>
            <a:r>
              <a:rPr lang="en-US" b="1" i="1" dirty="0"/>
              <a:t/>
            </a:r>
            <a:br>
              <a:rPr lang="en-US" b="1" i="1" dirty="0"/>
            </a:br>
            <a:r>
              <a:rPr lang="en-US" b="1" i="1" dirty="0" smtClean="0"/>
              <a:t> 20.61 Person-Job-Years!</a:t>
            </a:r>
          </a:p>
        </p:txBody>
      </p:sp>
      <p:sp>
        <p:nvSpPr>
          <p:cNvPr id="6" name="TextBox 5"/>
          <p:cNvSpPr txBox="1"/>
          <p:nvPr/>
        </p:nvSpPr>
        <p:spPr>
          <a:xfrm>
            <a:off x="3222631" y="1219200"/>
            <a:ext cx="2568569" cy="430887"/>
          </a:xfrm>
          <a:prstGeom prst="rect">
            <a:avLst/>
          </a:prstGeom>
          <a:noFill/>
        </p:spPr>
        <p:txBody>
          <a:bodyPr wrap="none" rtlCol="0">
            <a:spAutoFit/>
          </a:bodyPr>
          <a:lstStyle/>
          <a:p>
            <a:r>
              <a:rPr lang="en-US" sz="2200" dirty="0" smtClean="0">
                <a:hlinkClick r:id="rId2"/>
              </a:rPr>
              <a:t>http://visqualqa.org</a:t>
            </a:r>
            <a:endParaRPr lang="en-US" sz="2200" dirty="0" smtClean="0"/>
          </a:p>
        </p:txBody>
      </p:sp>
      <p:sp>
        <p:nvSpPr>
          <p:cNvPr id="8"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10"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32</a:t>
            </a:fld>
            <a:endParaRPr lang="en-US"/>
          </a:p>
        </p:txBody>
      </p:sp>
      <p:pic>
        <p:nvPicPr>
          <p:cNvPr id="4" name="Picture 3" descr="Screen Shot 2015-08-18 at 11.24.1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62428" cy="1222527"/>
          </a:xfrm>
          <a:prstGeom prst="rect">
            <a:avLst/>
          </a:prstGeom>
        </p:spPr>
      </p:pic>
      <p:pic>
        <p:nvPicPr>
          <p:cNvPr id="11" name="Picture 10" descr="Screen Shot 2015-10-14 at 8.36.02 PM.png"/>
          <p:cNvPicPr>
            <a:picLocks noChangeAspect="1"/>
          </p:cNvPicPr>
          <p:nvPr/>
        </p:nvPicPr>
        <p:blipFill rotWithShape="1">
          <a:blip r:embed="rId4">
            <a:extLst>
              <a:ext uri="{28A0092B-C50C-407E-A947-70E740481C1C}">
                <a14:useLocalDpi xmlns:a14="http://schemas.microsoft.com/office/drawing/2010/main" val="0"/>
              </a:ext>
            </a:extLst>
          </a:blip>
          <a:srcRect l="1191" r="34136"/>
          <a:stretch/>
        </p:blipFill>
        <p:spPr>
          <a:xfrm>
            <a:off x="3947210" y="1828800"/>
            <a:ext cx="5196789" cy="3733800"/>
          </a:xfrm>
          <a:prstGeom prst="rect">
            <a:avLst/>
          </a:prstGeom>
        </p:spPr>
      </p:pic>
      <p:pic>
        <p:nvPicPr>
          <p:cNvPr id="12" name="Picture 11" descr="Screen Shot 2015-08-20 at 4.47.22 PM.png"/>
          <p:cNvPicPr>
            <a:picLocks noChangeAspect="1"/>
          </p:cNvPicPr>
          <p:nvPr/>
        </p:nvPicPr>
        <p:blipFill rotWithShape="1">
          <a:blip r:embed="rId5">
            <a:extLst>
              <a:ext uri="{28A0092B-C50C-407E-A947-70E740481C1C}">
                <a14:useLocalDpi xmlns:a14="http://schemas.microsoft.com/office/drawing/2010/main" val="0"/>
              </a:ext>
            </a:extLst>
          </a:blip>
          <a:srcRect l="64859" b="20513"/>
          <a:stretch/>
        </p:blipFill>
        <p:spPr>
          <a:xfrm>
            <a:off x="7010400" y="4610306"/>
            <a:ext cx="1495770" cy="2247694"/>
          </a:xfrm>
          <a:prstGeom prst="rect">
            <a:avLst/>
          </a:prstGeom>
        </p:spPr>
      </p:pic>
    </p:spTree>
    <p:extLst>
      <p:ext uri="{BB962C8B-B14F-4D97-AF65-F5344CB8AC3E}">
        <p14:creationId xmlns:p14="http://schemas.microsoft.com/office/powerpoint/2010/main" val="1841621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1"/>
          <p:cNvSpPr txBox="1">
            <a:spLocks/>
          </p:cNvSpPr>
          <p:nvPr/>
        </p:nvSpPr>
        <p:spPr>
          <a:xfrm>
            <a:off x="483326" y="141514"/>
            <a:ext cx="8229600" cy="99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cs typeface="Times New Roman" panose="02020603050405020304" pitchFamily="18" charset="0"/>
              </a:rPr>
              <a:t>Dataset Stats</a:t>
            </a:r>
            <a:endParaRPr lang="en-US" sz="4000" dirty="0">
              <a:cs typeface="Times New Roman" panose="02020603050405020304" pitchFamily="18" charset="0"/>
            </a:endParaRPr>
          </a:p>
        </p:txBody>
      </p:sp>
      <p:sp>
        <p:nvSpPr>
          <p:cNvPr id="7" name="Content Placeholder 2"/>
          <p:cNvSpPr txBox="1">
            <a:spLocks/>
          </p:cNvSpPr>
          <p:nvPr/>
        </p:nvSpPr>
        <p:spPr>
          <a:xfrm>
            <a:off x="164756" y="1165647"/>
            <a:ext cx="8826843" cy="38671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smtClean="0">
              <a:cs typeface="Times New Roman" panose="02020603050405020304" pitchFamily="18" charset="0"/>
            </a:endParaRPr>
          </a:p>
          <a:p>
            <a:r>
              <a:rPr lang="en-US" sz="2400" dirty="0" smtClean="0">
                <a:cs typeface="Times New Roman" panose="02020603050405020304" pitchFamily="18" charset="0"/>
              </a:rPr>
              <a:t>&gt;250K images (COCO + 50K Abstract Scenes)</a:t>
            </a:r>
          </a:p>
          <a:p>
            <a:pPr marL="0" indent="0">
              <a:buNone/>
            </a:pPr>
            <a:endParaRPr lang="en-US" sz="2400" dirty="0" smtClean="0">
              <a:cs typeface="Times New Roman" panose="02020603050405020304" pitchFamily="18" charset="0"/>
            </a:endParaRPr>
          </a:p>
          <a:p>
            <a:r>
              <a:rPr lang="en-US" sz="2400" dirty="0" smtClean="0">
                <a:cs typeface="Times New Roman" panose="02020603050405020304" pitchFamily="18" charset="0"/>
              </a:rPr>
              <a:t>&gt;750K questions (3 per image)</a:t>
            </a:r>
          </a:p>
          <a:p>
            <a:endParaRPr lang="en-US" sz="2400" dirty="0" smtClean="0">
              <a:cs typeface="Times New Roman" panose="02020603050405020304" pitchFamily="18" charset="0"/>
            </a:endParaRPr>
          </a:p>
          <a:p>
            <a:r>
              <a:rPr lang="en-US" sz="2400" dirty="0" smtClean="0">
                <a:cs typeface="Times New Roman" panose="02020603050405020304" pitchFamily="18" charset="0"/>
              </a:rPr>
              <a:t>~10M answers (10 w/ image + 3 w/o image)</a:t>
            </a:r>
            <a:endParaRPr lang="en-US" sz="2400" dirty="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33</a:t>
            </a:fld>
            <a:endParaRPr lang="en-US">
              <a:solidFill>
                <a:prstClr val="white">
                  <a:lumMod val="50000"/>
                </a:prstClr>
              </a:solidFill>
            </a:endParaRPr>
          </a:p>
        </p:txBody>
      </p:sp>
    </p:spTree>
    <p:extLst>
      <p:ext uri="{BB962C8B-B14F-4D97-AF65-F5344CB8AC3E}">
        <p14:creationId xmlns:p14="http://schemas.microsoft.com/office/powerpoint/2010/main" val="3401219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Two modalities of answering</a:t>
            </a:r>
            <a:endParaRPr lang="en-US" dirty="0"/>
          </a:p>
        </p:txBody>
      </p:sp>
      <p:sp>
        <p:nvSpPr>
          <p:cNvPr id="3" name="Content Placeholder 2"/>
          <p:cNvSpPr>
            <a:spLocks noGrp="1"/>
          </p:cNvSpPr>
          <p:nvPr>
            <p:ph idx="1"/>
          </p:nvPr>
        </p:nvSpPr>
        <p:spPr>
          <a:xfrm>
            <a:off x="364524" y="1278924"/>
            <a:ext cx="7772400" cy="5257800"/>
          </a:xfrm>
        </p:spPr>
        <p:txBody>
          <a:bodyPr/>
          <a:lstStyle/>
          <a:p>
            <a:r>
              <a:rPr lang="en-US" sz="2800" dirty="0" smtClean="0"/>
              <a:t>Open Ended</a:t>
            </a:r>
            <a:endParaRPr lang="en-US" sz="2600" dirty="0" smtClean="0"/>
          </a:p>
          <a:p>
            <a:r>
              <a:rPr lang="en-US" sz="2800" dirty="0" smtClean="0"/>
              <a:t>Multiple </a:t>
            </a:r>
            <a:r>
              <a:rPr lang="en-US" sz="2800" smtClean="0"/>
              <a:t>Choice </a:t>
            </a:r>
            <a:r>
              <a:rPr lang="en-US" sz="2600" smtClean="0"/>
              <a:t>(18 choices)</a:t>
            </a:r>
            <a:endParaRPr lang="en-US" sz="2600" dirty="0" smtClean="0"/>
          </a:p>
          <a:p>
            <a:pPr lvl="1"/>
            <a:r>
              <a:rPr lang="en-US" sz="2600" dirty="0" smtClean="0"/>
              <a:t>1 correct answer</a:t>
            </a:r>
          </a:p>
          <a:p>
            <a:pPr lvl="1"/>
            <a:r>
              <a:rPr lang="en-US" sz="2600" dirty="0" smtClean="0"/>
              <a:t>3 plausible choices</a:t>
            </a:r>
          </a:p>
          <a:p>
            <a:pPr lvl="1"/>
            <a:r>
              <a:rPr lang="en-US" sz="2600" dirty="0" smtClean="0"/>
              <a:t>10 most popular answers</a:t>
            </a:r>
          </a:p>
          <a:p>
            <a:pPr lvl="1"/>
            <a:r>
              <a:rPr lang="en-US" sz="2600" dirty="0" smtClean="0"/>
              <a:t>Rest random answers</a:t>
            </a:r>
            <a:endParaRPr lang="en-US" sz="2600" dirty="0"/>
          </a:p>
        </p:txBody>
      </p:sp>
      <p:sp>
        <p:nvSpPr>
          <p:cNvPr id="6" name="Slide Number Placeholder 5"/>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34</a:t>
            </a:fld>
            <a:endParaRPr lang="en-US">
              <a:solidFill>
                <a:prstClr val="white">
                  <a:lumMod val="50000"/>
                </a:prstClr>
              </a:solidFill>
            </a:endParaRPr>
          </a:p>
        </p:txBody>
      </p:sp>
      <p:sp>
        <p:nvSpPr>
          <p:cNvPr id="7" name="Rectangle 6"/>
          <p:cNvSpPr/>
          <p:nvPr/>
        </p:nvSpPr>
        <p:spPr bwMode="auto">
          <a:xfrm>
            <a:off x="3131470" y="1867954"/>
            <a:ext cx="1959513" cy="455115"/>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4233041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180373"/>
            <a:ext cx="9144000" cy="5403096"/>
          </a:xfrm>
          <a:prstGeom prst="rect">
            <a:avLst/>
          </a:prstGeom>
        </p:spPr>
      </p:pic>
      <p:sp>
        <p:nvSpPr>
          <p:cNvPr id="3" name="Title 2"/>
          <p:cNvSpPr>
            <a:spLocks noGrp="1"/>
          </p:cNvSpPr>
          <p:nvPr>
            <p:ph type="title"/>
          </p:nvPr>
        </p:nvSpPr>
        <p:spPr/>
        <p:txBody>
          <a:bodyPr/>
          <a:lstStyle/>
          <a:p>
            <a:r>
              <a:rPr lang="en-US" dirty="0"/>
              <a:t>Questions</a:t>
            </a:r>
          </a:p>
        </p:txBody>
      </p:sp>
      <p:sp>
        <p:nvSpPr>
          <p:cNvPr id="8" name="TextBox 7"/>
          <p:cNvSpPr txBox="1"/>
          <p:nvPr/>
        </p:nvSpPr>
        <p:spPr>
          <a:xfrm>
            <a:off x="919729" y="1524000"/>
            <a:ext cx="7233671" cy="17081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3000" dirty="0" smtClean="0"/>
              <a:t>Stump a smart robot! </a:t>
            </a:r>
          </a:p>
          <a:p>
            <a:r>
              <a:rPr lang="en-US" sz="3000" dirty="0" smtClean="0"/>
              <a:t>Ask a question that a human can answer,</a:t>
            </a:r>
            <a:br>
              <a:rPr lang="en-US" sz="3000" dirty="0" smtClean="0"/>
            </a:br>
            <a:r>
              <a:rPr lang="en-US" sz="3000" dirty="0" smtClean="0"/>
              <a:t>but a smart robot probably can’t!</a:t>
            </a:r>
          </a:p>
        </p:txBody>
      </p:sp>
      <p:sp>
        <p:nvSpPr>
          <p:cNvPr id="5"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35</a:t>
            </a:fld>
            <a:endParaRPr lang="en-US"/>
          </a:p>
        </p:txBody>
      </p:sp>
    </p:spTree>
    <p:extLst>
      <p:ext uri="{BB962C8B-B14F-4D97-AF65-F5344CB8AC3E}">
        <p14:creationId xmlns:p14="http://schemas.microsoft.com/office/powerpoint/2010/main" val="32483329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28600"/>
            <a:ext cx="9144000" cy="685800"/>
          </a:xfrm>
        </p:spPr>
        <p:txBody>
          <a:bodyPr/>
          <a:lstStyle/>
          <a:p>
            <a:r>
              <a:rPr lang="en-US" dirty="0">
                <a:hlinkClick r:id="rId2"/>
              </a:rPr>
              <a:t>Visual </a:t>
            </a:r>
            <a:r>
              <a:rPr lang="en-US" dirty="0" smtClean="0">
                <a:hlinkClick r:id="rId2"/>
              </a:rPr>
              <a:t>Question Answering (VQA)</a:t>
            </a:r>
            <a:endParaRPr lang="en-US" dirty="0"/>
          </a:p>
        </p:txBody>
      </p:sp>
      <p:sp>
        <p:nvSpPr>
          <p:cNvPr id="6" name="Footer Placeholder 3"/>
          <p:cNvSpPr>
            <a:spLocks noGrp="1"/>
          </p:cNvSpPr>
          <p:nvPr>
            <p:ph type="ftr" sz="quarter" idx="11"/>
          </p:nvPr>
        </p:nvSpPr>
        <p:spPr>
          <a:xfrm>
            <a:off x="152400" y="6400800"/>
            <a:ext cx="2895600" cy="457200"/>
          </a:xfrm>
        </p:spPr>
        <p:txBody>
          <a:bodyPr/>
          <a:lstStyle/>
          <a:p>
            <a:pPr>
              <a:defRPr/>
            </a:pPr>
            <a:r>
              <a:rPr lang="en-US" dirty="0" smtClean="0"/>
              <a:t>(C) Dhruv Batra </a:t>
            </a:r>
            <a:endParaRPr lang="en-US" dirty="0"/>
          </a:p>
        </p:txBody>
      </p:sp>
      <p:sp>
        <p:nvSpPr>
          <p:cNvPr id="7" name="Slide Number Placeholder 4"/>
          <p:cNvSpPr>
            <a:spLocks noGrp="1"/>
          </p:cNvSpPr>
          <p:nvPr>
            <p:ph type="sldNum" sz="quarter" idx="12"/>
          </p:nvPr>
        </p:nvSpPr>
        <p:spPr>
          <a:xfrm>
            <a:off x="7086600" y="6400800"/>
            <a:ext cx="1905000" cy="457200"/>
          </a:xfrm>
        </p:spPr>
        <p:txBody>
          <a:bodyPr/>
          <a:lstStyle/>
          <a:p>
            <a:pPr>
              <a:defRPr/>
            </a:pPr>
            <a:fld id="{7134A590-6033-DE48-865B-A0558AEFCBD1}" type="slidenum">
              <a:rPr lang="en-US" smtClean="0"/>
              <a:pPr>
                <a:defRPr/>
              </a:pPr>
              <a:t>36</a:t>
            </a:fld>
            <a:endParaRPr lang="en-US"/>
          </a:p>
        </p:txBody>
      </p:sp>
      <p:pic>
        <p:nvPicPr>
          <p:cNvPr id="2" name="Picture 1" descr="teaser_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14400"/>
            <a:ext cx="7528559" cy="5943600"/>
          </a:xfrm>
          <a:prstGeom prst="rect">
            <a:avLst/>
          </a:prstGeom>
        </p:spPr>
      </p:pic>
    </p:spTree>
    <p:extLst>
      <p:ext uri="{BB962C8B-B14F-4D97-AF65-F5344CB8AC3E}">
        <p14:creationId xmlns:p14="http://schemas.microsoft.com/office/powerpoint/2010/main" val="3396838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5735"/>
            <a:ext cx="7772400" cy="685800"/>
          </a:xfrm>
        </p:spPr>
        <p:txBody>
          <a:bodyPr/>
          <a:lstStyle/>
          <a:p>
            <a:pPr algn="ctr"/>
            <a:r>
              <a:rPr lang="en-US" dirty="0" smtClean="0"/>
              <a:t>Open Ended Task</a:t>
            </a:r>
            <a:endParaRPr lang="en-US" dirty="0"/>
          </a:p>
        </p:txBody>
      </p:sp>
      <p:pic>
        <p:nvPicPr>
          <p:cNvPr id="10" name="Picture 2" descr="https://vision.ece.vt.edu/data/mscoco/images/train2014/COCO_train2014_0000000006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240" y="1676400"/>
            <a:ext cx="3017520" cy="301752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0" y="4679443"/>
            <a:ext cx="91440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1"/>
                </a:solidFill>
                <a:latin typeface="+mj-lt"/>
                <a:ea typeface="+mj-ea"/>
                <a:cs typeface="+mj-cs"/>
              </a:defRPr>
            </a:lvl1pPr>
          </a:lstStyle>
          <a:p>
            <a:pPr algn="ctr"/>
            <a:r>
              <a:rPr lang="en-US" sz="3200" dirty="0"/>
              <a:t>How many mirrors?</a:t>
            </a:r>
          </a:p>
        </p:txBody>
      </p:sp>
      <p:sp>
        <p:nvSpPr>
          <p:cNvPr id="12" name="Title 2"/>
          <p:cNvSpPr txBox="1">
            <a:spLocks/>
          </p:cNvSpPr>
          <p:nvPr/>
        </p:nvSpPr>
        <p:spPr>
          <a:xfrm>
            <a:off x="100965" y="4687983"/>
            <a:ext cx="9144000" cy="762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1"/>
                </a:solidFill>
                <a:latin typeface="+mj-lt"/>
                <a:ea typeface="+mj-ea"/>
                <a:cs typeface="+mj-cs"/>
              </a:defRPr>
            </a:lvl1pPr>
          </a:lstStyle>
          <a:p>
            <a:pPr algn="ctr"/>
            <a:r>
              <a:rPr lang="en-US" sz="3200" dirty="0"/>
              <a:t>Why is the girl holding an umbrella?</a:t>
            </a:r>
          </a:p>
        </p:txBody>
      </p:sp>
      <p:pic>
        <p:nvPicPr>
          <p:cNvPr id="13" name="Picture 4" descr="https://vision.ece.vt.edu/data/mscoco/images/train2014/COCO_train2014_000000000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075" y="1676401"/>
            <a:ext cx="2267853" cy="301752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37</a:t>
            </a:fld>
            <a:endParaRPr lang="en-US">
              <a:solidFill>
                <a:prstClr val="white">
                  <a:lumMod val="50000"/>
                </a:prstClr>
              </a:solidFill>
            </a:endParaRPr>
          </a:p>
        </p:txBody>
      </p:sp>
      <p:sp>
        <p:nvSpPr>
          <p:cNvPr id="8" name="TextBox 7"/>
          <p:cNvSpPr txBox="1"/>
          <p:nvPr/>
        </p:nvSpPr>
        <p:spPr>
          <a:xfrm>
            <a:off x="4989" y="6581001"/>
            <a:ext cx="2357211"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Aishwarya</a:t>
            </a:r>
            <a:r>
              <a:rPr lang="en-US" dirty="0" smtClean="0">
                <a:solidFill>
                  <a:schemeClr val="bg1">
                    <a:lumMod val="65000"/>
                  </a:schemeClr>
                </a:solidFill>
              </a:rPr>
              <a:t> </a:t>
            </a:r>
            <a:r>
              <a:rPr lang="en-US" dirty="0" err="1" smtClean="0">
                <a:solidFill>
                  <a:schemeClr val="bg1">
                    <a:lumMod val="65000"/>
                  </a:schemeClr>
                </a:solidFill>
              </a:rPr>
              <a:t>Agrawal</a:t>
            </a:r>
            <a:endParaRPr lang="en-US" dirty="0">
              <a:solidFill>
                <a:schemeClr val="bg1">
                  <a:lumMod val="65000"/>
                </a:schemeClr>
              </a:solidFill>
            </a:endParaRPr>
          </a:p>
        </p:txBody>
      </p:sp>
    </p:spTree>
    <p:extLst>
      <p:ext uri="{BB962C8B-B14F-4D97-AF65-F5344CB8AC3E}">
        <p14:creationId xmlns:p14="http://schemas.microsoft.com/office/powerpoint/2010/main" val="3147603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9218"/>
            <a:ext cx="7886700" cy="1325563"/>
          </a:xfrm>
        </p:spPr>
        <p:txBody>
          <a:bodyPr/>
          <a:lstStyle/>
          <a:p>
            <a:pPr algn="ctr"/>
            <a:r>
              <a:rPr lang="en-US" dirty="0" smtClean="0"/>
              <a:t>Multiple Choice Task</a:t>
            </a:r>
            <a:endParaRPr lang="en-US" dirty="0"/>
          </a:p>
        </p:txBody>
      </p:sp>
      <p:sp>
        <p:nvSpPr>
          <p:cNvPr id="15" name="Title 2"/>
          <p:cNvSpPr txBox="1">
            <a:spLocks/>
          </p:cNvSpPr>
          <p:nvPr/>
        </p:nvSpPr>
        <p:spPr>
          <a:xfrm>
            <a:off x="0" y="4038600"/>
            <a:ext cx="9144000" cy="609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cs typeface="Times New Roman" panose="02020603050405020304" pitchFamily="18" charset="0"/>
              </a:rPr>
              <a:t>What is the bus number?</a:t>
            </a:r>
            <a:endParaRPr lang="en-US" sz="3200" dirty="0">
              <a:cs typeface="Times New Roman" panose="02020603050405020304" pitchFamily="18" charset="0"/>
            </a:endParaRPr>
          </a:p>
        </p:txBody>
      </p:sp>
      <p:graphicFrame>
        <p:nvGraphicFramePr>
          <p:cNvPr id="16" name="Table 15"/>
          <p:cNvGraphicFramePr>
            <a:graphicFrameLocks noGrp="1"/>
          </p:cNvGraphicFramePr>
          <p:nvPr>
            <p:extLst/>
          </p:nvPr>
        </p:nvGraphicFramePr>
        <p:xfrm>
          <a:off x="345121" y="4695191"/>
          <a:ext cx="8453756" cy="1051560"/>
        </p:xfrm>
        <a:graphic>
          <a:graphicData uri="http://schemas.openxmlformats.org/drawingml/2006/table">
            <a:tbl>
              <a:tblPr firstRow="1" bandRow="1">
                <a:tableStyleId>{5940675A-B579-460E-94D1-54222C63F5DA}</a:tableStyleId>
              </a:tblPr>
              <a:tblGrid>
                <a:gridCol w="876618"/>
                <a:gridCol w="2878455"/>
                <a:gridCol w="995680"/>
                <a:gridCol w="736918"/>
                <a:gridCol w="1725930"/>
                <a:gridCol w="1240155"/>
              </a:tblGrid>
              <a:tr h="330200">
                <a:tc>
                  <a:txBody>
                    <a:bodyPr/>
                    <a:lstStyle/>
                    <a:p>
                      <a:r>
                        <a:rPr lang="en-US" sz="1700" dirty="0" smtClean="0"/>
                        <a:t>a) 3</a:t>
                      </a:r>
                      <a:endParaRPr lang="en-US" sz="1700" b="0" dirty="0">
                        <a:solidFill>
                          <a:schemeClr val="tx1"/>
                        </a:solidFill>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dirty="0" smtClean="0"/>
                        <a:t>b) 1</a:t>
                      </a:r>
                      <a:endParaRPr lang="en-US" sz="17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c) green</a:t>
                      </a:r>
                      <a:endParaRPr lang="en-US" sz="17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d) 4</a:t>
                      </a:r>
                      <a:endParaRPr lang="en-US" sz="17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e) window trim</a:t>
                      </a:r>
                      <a:endParaRPr lang="en-US" sz="17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f)</a:t>
                      </a:r>
                      <a:r>
                        <a:rPr lang="en-US" sz="1700" baseline="0" dirty="0" smtClean="0"/>
                        <a:t> </a:t>
                      </a:r>
                      <a:r>
                        <a:rPr lang="en-US" sz="1700" dirty="0" smtClean="0"/>
                        <a:t>blue</a:t>
                      </a:r>
                      <a:endParaRPr lang="en-US" sz="1700" b="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30200">
                <a:tc>
                  <a:txBody>
                    <a:bodyPr/>
                    <a:lstStyle/>
                    <a:p>
                      <a:r>
                        <a:rPr lang="en-US" sz="1700" b="1" dirty="0" smtClean="0">
                          <a:solidFill>
                            <a:srgbClr val="07EF44"/>
                          </a:solidFill>
                        </a:rPr>
                        <a:t>g) m5</a:t>
                      </a:r>
                      <a:endParaRPr lang="en-US" sz="1700" b="1" dirty="0">
                        <a:solidFill>
                          <a:srgbClr val="07EF44"/>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dirty="0" smtClean="0"/>
                        <a:t>h) corn, carrots, onions,</a:t>
                      </a:r>
                      <a:r>
                        <a:rPr lang="en-US" sz="1700" baseline="0" dirty="0" smtClean="0"/>
                        <a:t> rice</a:t>
                      </a:r>
                      <a:endParaRPr lang="en-US" sz="1700" dirty="0">
                        <a:solidFill>
                          <a:schemeClr val="tx1"/>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buNone/>
                      </a:pPr>
                      <a:r>
                        <a:rPr lang="en-US" sz="1700" dirty="0" err="1" smtClean="0"/>
                        <a:t>i</a:t>
                      </a:r>
                      <a:r>
                        <a:rPr lang="en-US" sz="1700" dirty="0" smtClean="0"/>
                        <a:t>) red</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j) 125</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k) san </a:t>
                      </a:r>
                      <a:r>
                        <a:rPr lang="en-US" sz="1700" dirty="0" err="1" smtClean="0"/>
                        <a:t>antonio</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l) sign pen</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330200">
                <a:tc>
                  <a:txBody>
                    <a:bodyPr/>
                    <a:lstStyle/>
                    <a:p>
                      <a:r>
                        <a:rPr lang="en-US" sz="1700" dirty="0" smtClean="0"/>
                        <a:t>m) 478</a:t>
                      </a:r>
                      <a:endParaRPr lang="en-US" sz="1700" dirty="0">
                        <a:solidFill>
                          <a:schemeClr val="tx1"/>
                        </a:solidFill>
                      </a:endParaRP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sz="1700" dirty="0" smtClean="0"/>
                        <a:t>n) no</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o)</a:t>
                      </a:r>
                      <a:r>
                        <a:rPr lang="en-US" sz="1700" baseline="0" dirty="0" smtClean="0"/>
                        <a:t> </a:t>
                      </a:r>
                      <a:r>
                        <a:rPr lang="en-US" sz="1700" dirty="0" smtClean="0"/>
                        <a:t>25</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p) 2</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q) yes</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1700" dirty="0" smtClean="0"/>
                        <a:t>r) white</a:t>
                      </a:r>
                      <a:endParaRPr lang="en-US" sz="17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17" name="Picture 2" descr="https://vision.ece.vt.edu/data/mscoco/images/train2014/COCO_train2014_0000004436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307" y="1371600"/>
            <a:ext cx="3997385" cy="26670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7134A590-6033-DE48-865B-A0558AEFCBD1}" type="slidenum">
              <a:rPr lang="en-US" smtClean="0">
                <a:solidFill>
                  <a:prstClr val="white">
                    <a:lumMod val="50000"/>
                  </a:prstClr>
                </a:solidFill>
              </a:rPr>
              <a:pPr>
                <a:defRPr/>
              </a:pPr>
              <a:t>38</a:t>
            </a:fld>
            <a:endParaRPr lang="en-US">
              <a:solidFill>
                <a:prstClr val="white">
                  <a:lumMod val="50000"/>
                </a:prstClr>
              </a:solidFill>
            </a:endParaRPr>
          </a:p>
        </p:txBody>
      </p:sp>
      <p:sp>
        <p:nvSpPr>
          <p:cNvPr id="7" name="TextBox 6"/>
          <p:cNvSpPr txBox="1"/>
          <p:nvPr/>
        </p:nvSpPr>
        <p:spPr>
          <a:xfrm>
            <a:off x="4989" y="6581001"/>
            <a:ext cx="2357211"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Aishwarya</a:t>
            </a:r>
            <a:r>
              <a:rPr lang="en-US" dirty="0" smtClean="0">
                <a:solidFill>
                  <a:schemeClr val="bg1">
                    <a:lumMod val="65000"/>
                  </a:schemeClr>
                </a:solidFill>
              </a:rPr>
              <a:t> </a:t>
            </a:r>
            <a:r>
              <a:rPr lang="en-US" dirty="0" err="1" smtClean="0">
                <a:solidFill>
                  <a:schemeClr val="bg1">
                    <a:lumMod val="65000"/>
                  </a:schemeClr>
                </a:solidFill>
              </a:rPr>
              <a:t>Agrawal</a:t>
            </a:r>
            <a:endParaRPr lang="en-US" dirty="0">
              <a:solidFill>
                <a:schemeClr val="bg1">
                  <a:lumMod val="65000"/>
                </a:schemeClr>
              </a:solidFill>
            </a:endParaRPr>
          </a:p>
        </p:txBody>
      </p:sp>
    </p:spTree>
    <p:extLst>
      <p:ext uri="{BB962C8B-B14F-4D97-AF65-F5344CB8AC3E}">
        <p14:creationId xmlns:p14="http://schemas.microsoft.com/office/powerpoint/2010/main" val="21454343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405A14-F2E9-4A35-8909-B84B0A998A9A}" type="slidenum">
              <a:rPr lang="en-IN" smtClean="0"/>
              <a:t>39</a:t>
            </a:fld>
            <a:endParaRPr lang="en-IN"/>
          </a:p>
        </p:txBody>
      </p:sp>
      <p:sp>
        <p:nvSpPr>
          <p:cNvPr id="5" name="Title 1"/>
          <p:cNvSpPr>
            <a:spLocks noGrp="1"/>
          </p:cNvSpPr>
          <p:nvPr>
            <p:ph type="title"/>
          </p:nvPr>
        </p:nvSpPr>
        <p:spPr>
          <a:xfrm>
            <a:off x="0" y="228600"/>
            <a:ext cx="9144000" cy="685800"/>
          </a:xfrm>
        </p:spPr>
        <p:txBody>
          <a:bodyPr/>
          <a:lstStyle/>
          <a:p>
            <a:r>
              <a:rPr lang="en-US" dirty="0" smtClean="0"/>
              <a:t>VQA Challenge @ CVPR ‘16</a:t>
            </a:r>
            <a:endParaRPr lang="en-US" dirty="0"/>
          </a:p>
        </p:txBody>
      </p:sp>
      <p:pic>
        <p:nvPicPr>
          <p:cNvPr id="6" name="Picture 5"/>
          <p:cNvPicPr>
            <a:picLocks noChangeAspect="1"/>
          </p:cNvPicPr>
          <p:nvPr/>
        </p:nvPicPr>
        <p:blipFill rotWithShape="1">
          <a:blip r:embed="rId3"/>
          <a:srcRect l="19557" t="7153" r="19362"/>
          <a:stretch/>
        </p:blipFill>
        <p:spPr>
          <a:xfrm>
            <a:off x="457200" y="990600"/>
            <a:ext cx="8248813" cy="5867400"/>
          </a:xfrm>
          <a:prstGeom prst="rect">
            <a:avLst/>
          </a:prstGeom>
        </p:spPr>
      </p:pic>
    </p:spTree>
    <p:extLst>
      <p:ext uri="{BB962C8B-B14F-4D97-AF65-F5344CB8AC3E}">
        <p14:creationId xmlns:p14="http://schemas.microsoft.com/office/powerpoint/2010/main" val="26628307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987069" y="911859"/>
            <a:ext cx="4625579" cy="998327"/>
          </a:xfrm>
          <a:prstGeom prst="rect">
            <a:avLst/>
          </a:prstGeom>
        </p:spPr>
      </p:pic>
      <p:pic>
        <p:nvPicPr>
          <p:cNvPr id="16" name="Picture 15"/>
          <p:cNvPicPr>
            <a:picLocks noChangeAspect="1"/>
          </p:cNvPicPr>
          <p:nvPr/>
        </p:nvPicPr>
        <p:blipFill>
          <a:blip r:embed="rId4"/>
          <a:stretch>
            <a:fillRect/>
          </a:stretch>
        </p:blipFill>
        <p:spPr>
          <a:xfrm>
            <a:off x="2578331" y="2076882"/>
            <a:ext cx="5759038" cy="829601"/>
          </a:xfrm>
          <a:prstGeom prst="rect">
            <a:avLst/>
          </a:prstGeom>
        </p:spPr>
      </p:pic>
      <p:pic>
        <p:nvPicPr>
          <p:cNvPr id="17" name="Picture 16"/>
          <p:cNvPicPr>
            <a:picLocks noChangeAspect="1"/>
          </p:cNvPicPr>
          <p:nvPr/>
        </p:nvPicPr>
        <p:blipFill>
          <a:blip r:embed="rId5"/>
          <a:stretch>
            <a:fillRect/>
          </a:stretch>
        </p:blipFill>
        <p:spPr>
          <a:xfrm>
            <a:off x="2322945" y="3134145"/>
            <a:ext cx="6654404" cy="825761"/>
          </a:xfrm>
          <a:prstGeom prst="rect">
            <a:avLst/>
          </a:prstGeom>
        </p:spPr>
      </p:pic>
      <p:pic>
        <p:nvPicPr>
          <p:cNvPr id="21" name="Picture 20"/>
          <p:cNvPicPr>
            <a:picLocks noChangeAspect="1"/>
          </p:cNvPicPr>
          <p:nvPr/>
        </p:nvPicPr>
        <p:blipFill>
          <a:blip r:embed="rId6"/>
          <a:stretch>
            <a:fillRect/>
          </a:stretch>
        </p:blipFill>
        <p:spPr>
          <a:xfrm>
            <a:off x="2606844" y="4184120"/>
            <a:ext cx="2905077" cy="2319882"/>
          </a:xfrm>
          <a:prstGeom prst="rect">
            <a:avLst/>
          </a:prstGeom>
        </p:spPr>
      </p:pic>
      <p:sp>
        <p:nvSpPr>
          <p:cNvPr id="11" name="Title 1"/>
          <p:cNvSpPr>
            <a:spLocks noGrp="1"/>
          </p:cNvSpPr>
          <p:nvPr>
            <p:ph type="title"/>
          </p:nvPr>
        </p:nvSpPr>
        <p:spPr>
          <a:xfrm>
            <a:off x="628650" y="274320"/>
            <a:ext cx="7846484" cy="522026"/>
          </a:xfrm>
        </p:spPr>
        <p:txBody>
          <a:bodyPr>
            <a:normAutofit fontScale="90000"/>
          </a:bodyPr>
          <a:lstStyle/>
          <a:p>
            <a:pPr algn="ctr"/>
            <a:r>
              <a:rPr lang="en-US" dirty="0" smtClean="0"/>
              <a:t>Progress in Deep Learning</a:t>
            </a:r>
            <a:endParaRPr lang="en-IN" dirty="0"/>
          </a:p>
        </p:txBody>
      </p:sp>
      <p:sp>
        <p:nvSpPr>
          <p:cNvPr id="2" name="Slide Number Placeholder 1"/>
          <p:cNvSpPr>
            <a:spLocks noGrp="1"/>
          </p:cNvSpPr>
          <p:nvPr>
            <p:ph type="sldNum" sz="quarter" idx="12"/>
          </p:nvPr>
        </p:nvSpPr>
        <p:spPr/>
        <p:txBody>
          <a:bodyPr/>
          <a:lstStyle/>
          <a:p>
            <a:fld id="{8F405A14-F2E9-4A35-8909-B84B0A998A9A}" type="slidenum">
              <a:rPr lang="en-IN" smtClean="0"/>
              <a:t>4</a:t>
            </a:fld>
            <a:endParaRPr lang="en-IN" dirty="0"/>
          </a:p>
        </p:txBody>
      </p:sp>
      <p:grpSp>
        <p:nvGrpSpPr>
          <p:cNvPr id="12" name="Group 11"/>
          <p:cNvGrpSpPr>
            <a:grpSpLocks noChangeAspect="1"/>
          </p:cNvGrpSpPr>
          <p:nvPr/>
        </p:nvGrpSpPr>
        <p:grpSpPr>
          <a:xfrm>
            <a:off x="6360696" y="4196093"/>
            <a:ext cx="2520539" cy="2194674"/>
            <a:chOff x="4502527" y="0"/>
            <a:chExt cx="4099561" cy="3569551"/>
          </a:xfrm>
        </p:grpSpPr>
        <p:pic>
          <p:nvPicPr>
            <p:cNvPr id="13" name="Picture 12"/>
            <p:cNvPicPr>
              <a:picLocks noChangeAspect="1"/>
            </p:cNvPicPr>
            <p:nvPr/>
          </p:nvPicPr>
          <p:blipFill>
            <a:blip r:embed="rId7"/>
            <a:stretch>
              <a:fillRect/>
            </a:stretch>
          </p:blipFill>
          <p:spPr>
            <a:xfrm>
              <a:off x="4502527" y="0"/>
              <a:ext cx="4099561" cy="2743200"/>
            </a:xfrm>
            <a:prstGeom prst="rect">
              <a:avLst/>
            </a:prstGeom>
          </p:spPr>
        </p:pic>
        <p:sp>
          <p:nvSpPr>
            <p:cNvPr id="14" name="TextBox 13"/>
            <p:cNvSpPr txBox="1"/>
            <p:nvPr/>
          </p:nvSpPr>
          <p:spPr>
            <a:xfrm>
              <a:off x="4506232" y="2668495"/>
              <a:ext cx="4067921" cy="901056"/>
            </a:xfrm>
            <a:prstGeom prst="rect">
              <a:avLst/>
            </a:prstGeom>
            <a:noFill/>
          </p:spPr>
          <p:txBody>
            <a:bodyPr wrap="square" rtlCol="0">
              <a:spAutoFit/>
            </a:bodyPr>
            <a:lstStyle/>
            <a:p>
              <a:pPr algn="ctr"/>
              <a:r>
                <a:rPr lang="en-US" sz="1500" dirty="0"/>
                <a:t>A group of young people playing a game of Frisbee</a:t>
              </a:r>
            </a:p>
          </p:txBody>
        </p:sp>
      </p:grpSp>
      <p:sp>
        <p:nvSpPr>
          <p:cNvPr id="18" name="TextBox 17"/>
          <p:cNvSpPr txBox="1"/>
          <p:nvPr/>
        </p:nvSpPr>
        <p:spPr>
          <a:xfrm>
            <a:off x="6705600" y="6294498"/>
            <a:ext cx="1964632" cy="249586"/>
          </a:xfrm>
          <a:prstGeom prst="rect">
            <a:avLst/>
          </a:prstGeom>
          <a:noFill/>
        </p:spPr>
        <p:txBody>
          <a:bodyPr wrap="square" lIns="64291" tIns="32146" rIns="64291" bIns="32146" rtlCol="0">
            <a:spAutoFit/>
          </a:bodyPr>
          <a:lstStyle/>
          <a:p>
            <a:pPr algn="ctr"/>
            <a:r>
              <a:rPr lang="en-US" dirty="0" err="1"/>
              <a:t>Vinyals</a:t>
            </a:r>
            <a:r>
              <a:rPr lang="en-US" dirty="0"/>
              <a:t> et al., 2015</a:t>
            </a:r>
          </a:p>
        </p:txBody>
      </p:sp>
      <p:sp>
        <p:nvSpPr>
          <p:cNvPr id="20" name="TextBox 19"/>
          <p:cNvSpPr txBox="1"/>
          <p:nvPr/>
        </p:nvSpPr>
        <p:spPr>
          <a:xfrm>
            <a:off x="4343401" y="1824519"/>
            <a:ext cx="1996718" cy="249586"/>
          </a:xfrm>
          <a:prstGeom prst="rect">
            <a:avLst/>
          </a:prstGeom>
          <a:noFill/>
        </p:spPr>
        <p:txBody>
          <a:bodyPr wrap="square" lIns="64291" tIns="32146" rIns="64291" bIns="32146" rtlCol="0">
            <a:spAutoFit/>
          </a:bodyPr>
          <a:lstStyle/>
          <a:p>
            <a:pPr algn="ctr"/>
            <a:r>
              <a:rPr lang="en-US" dirty="0" err="1"/>
              <a:t>Sutskever</a:t>
            </a:r>
            <a:r>
              <a:rPr lang="en-US" dirty="0"/>
              <a:t> et al., 2014</a:t>
            </a:r>
          </a:p>
        </p:txBody>
      </p:sp>
      <p:sp>
        <p:nvSpPr>
          <p:cNvPr id="22" name="TextBox 21"/>
          <p:cNvSpPr txBox="1"/>
          <p:nvPr/>
        </p:nvSpPr>
        <p:spPr>
          <a:xfrm>
            <a:off x="4692317" y="2843192"/>
            <a:ext cx="1523473" cy="249633"/>
          </a:xfrm>
          <a:prstGeom prst="rect">
            <a:avLst/>
          </a:prstGeom>
          <a:noFill/>
        </p:spPr>
        <p:txBody>
          <a:bodyPr wrap="square" lIns="64291" tIns="32146" rIns="64291" bIns="32146" rtlCol="0">
            <a:spAutoFit/>
          </a:bodyPr>
          <a:lstStyle/>
          <a:p>
            <a:pPr algn="ctr"/>
            <a:r>
              <a:rPr lang="en-US" dirty="0" err="1"/>
              <a:t>Mnih</a:t>
            </a:r>
            <a:r>
              <a:rPr lang="en-US" dirty="0"/>
              <a:t> et al., 2013</a:t>
            </a:r>
          </a:p>
        </p:txBody>
      </p:sp>
      <p:sp>
        <p:nvSpPr>
          <p:cNvPr id="23" name="TextBox 22"/>
          <p:cNvSpPr txBox="1"/>
          <p:nvPr/>
        </p:nvSpPr>
        <p:spPr>
          <a:xfrm>
            <a:off x="4732421" y="3885929"/>
            <a:ext cx="1435242" cy="249633"/>
          </a:xfrm>
          <a:prstGeom prst="rect">
            <a:avLst/>
          </a:prstGeom>
          <a:noFill/>
        </p:spPr>
        <p:txBody>
          <a:bodyPr wrap="square" lIns="64291" tIns="32146" rIns="64291" bIns="32146" rtlCol="0">
            <a:spAutoFit/>
          </a:bodyPr>
          <a:lstStyle/>
          <a:p>
            <a:pPr algn="ctr"/>
            <a:r>
              <a:rPr lang="en-US" dirty="0" err="1"/>
              <a:t>Bordes</a:t>
            </a:r>
            <a:r>
              <a:rPr lang="en-US" dirty="0"/>
              <a:t> et al., 2015</a:t>
            </a:r>
          </a:p>
        </p:txBody>
      </p:sp>
      <p:sp>
        <p:nvSpPr>
          <p:cNvPr id="24" name="TextBox 23"/>
          <p:cNvSpPr txBox="1"/>
          <p:nvPr/>
        </p:nvSpPr>
        <p:spPr>
          <a:xfrm>
            <a:off x="3489158" y="6487005"/>
            <a:ext cx="1387116" cy="249633"/>
          </a:xfrm>
          <a:prstGeom prst="rect">
            <a:avLst/>
          </a:prstGeom>
          <a:noFill/>
        </p:spPr>
        <p:txBody>
          <a:bodyPr wrap="square" lIns="64291" tIns="32146" rIns="64291" bIns="32146" rtlCol="0">
            <a:spAutoFit/>
          </a:bodyPr>
          <a:lstStyle/>
          <a:p>
            <a:pPr algn="ctr"/>
            <a:r>
              <a:rPr lang="en-US" dirty="0" err="1"/>
              <a:t>Antol</a:t>
            </a:r>
            <a:r>
              <a:rPr lang="en-US" dirty="0"/>
              <a:t> et al., 2015</a:t>
            </a:r>
          </a:p>
        </p:txBody>
      </p:sp>
      <p:sp>
        <p:nvSpPr>
          <p:cNvPr id="25" name="TextBox 24"/>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a:t>
            </a:r>
            <a:r>
              <a:rPr lang="en-US" dirty="0" err="1" smtClean="0">
                <a:solidFill>
                  <a:schemeClr val="bg1">
                    <a:lumMod val="65000"/>
                  </a:schemeClr>
                </a:solidFill>
              </a:rPr>
              <a:t>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pic>
        <p:nvPicPr>
          <p:cNvPr id="3" name="Picture 2"/>
          <p:cNvPicPr>
            <a:picLocks noChangeAspect="1"/>
          </p:cNvPicPr>
          <p:nvPr/>
        </p:nvPicPr>
        <p:blipFill>
          <a:blip r:embed="rId8"/>
          <a:stretch>
            <a:fillRect/>
          </a:stretch>
        </p:blipFill>
        <p:spPr>
          <a:xfrm>
            <a:off x="496389" y="935756"/>
            <a:ext cx="1272583" cy="5647430"/>
          </a:xfrm>
          <a:prstGeom prst="rect">
            <a:avLst/>
          </a:prstGeom>
        </p:spPr>
      </p:pic>
      <p:sp>
        <p:nvSpPr>
          <p:cNvPr id="19" name="TextBox 18"/>
          <p:cNvSpPr txBox="1"/>
          <p:nvPr/>
        </p:nvSpPr>
        <p:spPr>
          <a:xfrm>
            <a:off x="304800" y="6532877"/>
            <a:ext cx="1852338" cy="249586"/>
          </a:xfrm>
          <a:prstGeom prst="rect">
            <a:avLst/>
          </a:prstGeom>
          <a:solidFill>
            <a:schemeClr val="bg1"/>
          </a:solidFill>
        </p:spPr>
        <p:txBody>
          <a:bodyPr wrap="square" lIns="64291" tIns="32146" rIns="64291" bIns="32146" rtlCol="0">
            <a:spAutoFit/>
          </a:bodyPr>
          <a:lstStyle/>
          <a:p>
            <a:pPr algn="ctr"/>
            <a:r>
              <a:rPr lang="en-US" dirty="0" err="1"/>
              <a:t>Szegedy</a:t>
            </a:r>
            <a:r>
              <a:rPr lang="en-US" dirty="0"/>
              <a:t> et al., 2015</a:t>
            </a:r>
          </a:p>
        </p:txBody>
      </p:sp>
    </p:spTree>
    <p:extLst>
      <p:ext uri="{BB962C8B-B14F-4D97-AF65-F5344CB8AC3E}">
        <p14:creationId xmlns:p14="http://schemas.microsoft.com/office/powerpoint/2010/main" val="1972806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P spid="23" grpId="0"/>
      <p:bldP spid="24" grpId="0"/>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405A14-F2E9-4A35-8909-B84B0A998A9A}" type="slidenum">
              <a:rPr lang="en-IN" smtClean="0"/>
              <a:t>40</a:t>
            </a:fld>
            <a:endParaRPr lang="en-IN" dirty="0"/>
          </a:p>
        </p:txBody>
      </p:sp>
      <p:pic>
        <p:nvPicPr>
          <p:cNvPr id="6" name="Picture 5"/>
          <p:cNvPicPr>
            <a:picLocks noChangeAspect="1"/>
          </p:cNvPicPr>
          <p:nvPr/>
        </p:nvPicPr>
        <p:blipFill>
          <a:blip r:embed="rId3"/>
          <a:stretch>
            <a:fillRect/>
          </a:stretch>
        </p:blipFill>
        <p:spPr>
          <a:xfrm>
            <a:off x="1083364" y="815438"/>
            <a:ext cx="7076660" cy="1488642"/>
          </a:xfrm>
          <a:prstGeom prst="rect">
            <a:avLst/>
          </a:prstGeom>
        </p:spPr>
      </p:pic>
      <p:pic>
        <p:nvPicPr>
          <p:cNvPr id="3" name="Picture 2"/>
          <p:cNvPicPr>
            <a:picLocks noChangeAspect="1"/>
          </p:cNvPicPr>
          <p:nvPr/>
        </p:nvPicPr>
        <p:blipFill>
          <a:blip r:embed="rId4"/>
          <a:stretch>
            <a:fillRect/>
          </a:stretch>
        </p:blipFill>
        <p:spPr>
          <a:xfrm>
            <a:off x="2547937" y="2277070"/>
            <a:ext cx="4614863" cy="4580930"/>
          </a:xfrm>
          <a:prstGeom prst="rect">
            <a:avLst/>
          </a:prstGeom>
        </p:spPr>
      </p:pic>
      <p:sp>
        <p:nvSpPr>
          <p:cNvPr id="7" name="Title 1"/>
          <p:cNvSpPr>
            <a:spLocks noGrp="1"/>
          </p:cNvSpPr>
          <p:nvPr>
            <p:ph type="title"/>
          </p:nvPr>
        </p:nvSpPr>
        <p:spPr>
          <a:xfrm>
            <a:off x="0" y="228600"/>
            <a:ext cx="9144000" cy="685800"/>
          </a:xfrm>
        </p:spPr>
        <p:txBody>
          <a:bodyPr/>
          <a:lstStyle/>
          <a:p>
            <a:r>
              <a:rPr lang="en-US" dirty="0" smtClean="0"/>
              <a:t>VQA Challenge @ CVPR ‘16</a:t>
            </a:r>
            <a:endParaRPr lang="en-US" dirty="0"/>
          </a:p>
        </p:txBody>
      </p:sp>
    </p:spTree>
    <p:extLst>
      <p:ext uri="{BB962C8B-B14F-4D97-AF65-F5344CB8AC3E}">
        <p14:creationId xmlns:p14="http://schemas.microsoft.com/office/powerpoint/2010/main" val="12862593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41</a:t>
            </a:fld>
            <a:endParaRPr lang="en-US"/>
          </a:p>
        </p:txBody>
      </p:sp>
      <p:pic>
        <p:nvPicPr>
          <p:cNvPr id="6" name="Picture 5" descr="IMG-20160626-WA0019.jpg"/>
          <p:cNvPicPr>
            <a:picLocks noChangeAspect="1"/>
          </p:cNvPicPr>
          <p:nvPr/>
        </p:nvPicPr>
        <p:blipFill rotWithShape="1">
          <a:blip r:embed="rId2">
            <a:extLst>
              <a:ext uri="{28A0092B-C50C-407E-A947-70E740481C1C}">
                <a14:useLocalDpi xmlns:a14="http://schemas.microsoft.com/office/drawing/2010/main" val="0"/>
              </a:ext>
            </a:extLst>
          </a:blip>
          <a:srcRect l="24022" t="30198" r="6413"/>
          <a:stretch/>
        </p:blipFill>
        <p:spPr>
          <a:xfrm>
            <a:off x="31002" y="0"/>
            <a:ext cx="9112998" cy="6857999"/>
          </a:xfrm>
          <a:prstGeom prst="rect">
            <a:avLst/>
          </a:prstGeom>
        </p:spPr>
      </p:pic>
    </p:spTree>
    <p:extLst>
      <p:ext uri="{BB962C8B-B14F-4D97-AF65-F5344CB8AC3E}">
        <p14:creationId xmlns:p14="http://schemas.microsoft.com/office/powerpoint/2010/main" val="3647592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www.visualqa.org</a:t>
            </a:r>
          </a:p>
        </p:txBody>
      </p:sp>
      <p:pic>
        <p:nvPicPr>
          <p:cNvPr id="6" name="vqa_demo_hq_2x.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66800"/>
            <a:ext cx="9144000" cy="5143500"/>
          </a:xfrm>
          <a:prstGeom prst="rect">
            <a:avLst/>
          </a:prstGeom>
        </p:spPr>
      </p:pic>
      <p:sp>
        <p:nvSpPr>
          <p:cNvPr id="7" name="Title 1"/>
          <p:cNvSpPr>
            <a:spLocks noGrp="1"/>
          </p:cNvSpPr>
          <p:nvPr>
            <p:ph type="title"/>
          </p:nvPr>
        </p:nvSpPr>
        <p:spPr>
          <a:xfrm>
            <a:off x="0" y="228600"/>
            <a:ext cx="9144000" cy="685800"/>
          </a:xfrm>
        </p:spPr>
        <p:txBody>
          <a:bodyPr/>
          <a:lstStyle/>
          <a:p>
            <a:r>
              <a:rPr lang="en-US" dirty="0"/>
              <a:t>Visual </a:t>
            </a:r>
            <a:r>
              <a:rPr lang="en-US" dirty="0" smtClean="0"/>
              <a:t>Question Answering (VQA)</a:t>
            </a:r>
            <a:endParaRPr lang="en-US" dirty="0"/>
          </a:p>
        </p:txBody>
      </p:sp>
      <p:sp>
        <p:nvSpPr>
          <p:cNvPr id="8" name="TextBox 7"/>
          <p:cNvSpPr txBox="1"/>
          <p:nvPr/>
        </p:nvSpPr>
        <p:spPr>
          <a:xfrm>
            <a:off x="3602907" y="6550223"/>
            <a:ext cx="2030962" cy="307777"/>
          </a:xfrm>
          <a:prstGeom prst="rect">
            <a:avLst/>
          </a:prstGeom>
          <a:noFill/>
        </p:spPr>
        <p:txBody>
          <a:bodyPr wrap="none" rtlCol="0">
            <a:spAutoFit/>
          </a:bodyPr>
          <a:lstStyle/>
          <a:p>
            <a:r>
              <a:rPr lang="en-US" sz="1400" dirty="0" smtClean="0">
                <a:solidFill>
                  <a:schemeClr val="bg1">
                    <a:lumMod val="75000"/>
                  </a:schemeClr>
                </a:solidFill>
              </a:rPr>
              <a:t>Slide Credit: Stan </a:t>
            </a:r>
            <a:r>
              <a:rPr lang="en-US" sz="1400" dirty="0" err="1" smtClean="0">
                <a:solidFill>
                  <a:schemeClr val="bg1">
                    <a:lumMod val="75000"/>
                  </a:schemeClr>
                </a:solidFill>
              </a:rPr>
              <a:t>Antol</a:t>
            </a:r>
            <a:endParaRPr lang="en-US" sz="1400" dirty="0" smtClean="0">
              <a:solidFill>
                <a:schemeClr val="bg1">
                  <a:lumMod val="75000"/>
                </a:schemeClr>
              </a:solidFill>
            </a:endParaRPr>
          </a:p>
        </p:txBody>
      </p:sp>
    </p:spTree>
    <p:extLst>
      <p:ext uri="{BB962C8B-B14F-4D97-AF65-F5344CB8AC3E}">
        <p14:creationId xmlns:p14="http://schemas.microsoft.com/office/powerpoint/2010/main" val="4175552235"/>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2000" fill="hold"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46484" cy="522026"/>
          </a:xfrm>
        </p:spPr>
        <p:txBody>
          <a:bodyPr>
            <a:normAutofit fontScale="90000"/>
          </a:bodyPr>
          <a:lstStyle/>
          <a:p>
            <a:pPr algn="ctr"/>
            <a:r>
              <a:rPr lang="en-US" dirty="0" smtClean="0"/>
              <a:t>Interpreting VQA models</a:t>
            </a:r>
            <a:endParaRPr lang="en-IN" dirty="0"/>
          </a:p>
        </p:txBody>
      </p:sp>
      <p:sp>
        <p:nvSpPr>
          <p:cNvPr id="3" name="Slide Number Placeholder 2"/>
          <p:cNvSpPr>
            <a:spLocks noGrp="1"/>
          </p:cNvSpPr>
          <p:nvPr>
            <p:ph type="sldNum" sz="quarter" idx="12"/>
          </p:nvPr>
        </p:nvSpPr>
        <p:spPr/>
        <p:txBody>
          <a:bodyPr/>
          <a:lstStyle/>
          <a:p>
            <a:fld id="{8F405A14-F2E9-4A35-8909-B84B0A998A9A}" type="slidenum">
              <a:rPr lang="en-IN" smtClean="0"/>
              <a:t>43</a:t>
            </a:fld>
            <a:endParaRPr lang="en-IN"/>
          </a:p>
        </p:txBody>
      </p:sp>
      <p:pic>
        <p:nvPicPr>
          <p:cNvPr id="4" name="Picture 2" descr="https://vision.ece.vt.edu/mscoco/images/val2014/COCO_val2014_000000354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3300171" cy="440022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a:grpSpLocks noChangeAspect="1"/>
          </p:cNvGrpSpPr>
          <p:nvPr/>
        </p:nvGrpSpPr>
        <p:grpSpPr>
          <a:xfrm>
            <a:off x="6830288" y="3049292"/>
            <a:ext cx="2008912" cy="2284708"/>
            <a:chOff x="5063440" y="3931133"/>
            <a:chExt cx="5283249" cy="6008567"/>
          </a:xfrm>
        </p:grpSpPr>
        <p:pic>
          <p:nvPicPr>
            <p:cNvPr id="7" name="Picture 6"/>
            <p:cNvPicPr>
              <a:picLocks noChangeAspect="1"/>
            </p:cNvPicPr>
            <p:nvPr/>
          </p:nvPicPr>
          <p:blipFill>
            <a:blip r:embed="rId4"/>
            <a:srcRect l="22696" t="13451" r="12703"/>
            <a:stretch>
              <a:fillRect/>
            </a:stretch>
          </p:blipFill>
          <p:spPr>
            <a:xfrm>
              <a:off x="5070217" y="5260122"/>
              <a:ext cx="5276472" cy="4679578"/>
            </a:xfrm>
            <a:prstGeom prst="rect">
              <a:avLst/>
            </a:prstGeom>
          </p:spPr>
        </p:pic>
        <p:sp>
          <p:nvSpPr>
            <p:cNvPr id="8" name="TextBox 13"/>
            <p:cNvSpPr txBox="1"/>
            <p:nvPr/>
          </p:nvSpPr>
          <p:spPr>
            <a:xfrm>
              <a:off x="5063440" y="3931133"/>
              <a:ext cx="2287679" cy="1295078"/>
            </a:xfrm>
            <a:prstGeom prst="rect">
              <a:avLst/>
            </a:prstGeom>
            <a:noFill/>
            <a:ln w="25400">
              <a:solidFill>
                <a:schemeClr val="tx1"/>
              </a:solidFill>
            </a:ln>
          </p:spPr>
          <p:txBody>
            <a:bodyPr wrap="square" rtlCol="0">
              <a:spAutoFit/>
            </a:bodyPr>
            <a:ls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r>
                <a:rPr lang="en-US" sz="1300" b="1" dirty="0"/>
                <a:t>Human: </a:t>
              </a:r>
              <a:r>
                <a:rPr lang="en-US" sz="1300" dirty="0"/>
                <a:t>Why?</a:t>
              </a:r>
            </a:p>
          </p:txBody>
        </p:sp>
      </p:grpSp>
      <p:sp>
        <p:nvSpPr>
          <p:cNvPr id="9" name="Left Arrow 8"/>
          <p:cNvSpPr/>
          <p:nvPr/>
        </p:nvSpPr>
        <p:spPr>
          <a:xfrm rot="1031881">
            <a:off x="6701651" y="2776544"/>
            <a:ext cx="768730" cy="175045"/>
          </a:xfrm>
          <a:prstGeom prst="leftArrow">
            <a:avLst/>
          </a:prstGeom>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defPPr>
              <a:defRPr lang="en-US"/>
            </a:defPPr>
            <a:lvl1pPr algn="ctr" rtl="0" eaLnBrk="0" fontAlgn="base" hangingPunct="0">
              <a:spcBef>
                <a:spcPct val="50000"/>
              </a:spcBef>
              <a:spcAft>
                <a:spcPct val="0"/>
              </a:spcAft>
              <a:defRPr sz="1200" kern="1200">
                <a:solidFill>
                  <a:schemeClr val="lt1"/>
                </a:solidFill>
                <a:latin typeface="+mn-lt"/>
                <a:ea typeface="+mn-ea"/>
                <a:cs typeface="+mn-cs"/>
              </a:defRPr>
            </a:lvl1pPr>
            <a:lvl2pPr marL="457200" algn="ctr" rtl="0" eaLnBrk="0" fontAlgn="base" hangingPunct="0">
              <a:spcBef>
                <a:spcPct val="50000"/>
              </a:spcBef>
              <a:spcAft>
                <a:spcPct val="0"/>
              </a:spcAft>
              <a:defRPr sz="1200" kern="1200">
                <a:solidFill>
                  <a:schemeClr val="lt1"/>
                </a:solidFill>
                <a:latin typeface="+mn-lt"/>
                <a:ea typeface="+mn-ea"/>
                <a:cs typeface="+mn-cs"/>
              </a:defRPr>
            </a:lvl2pPr>
            <a:lvl3pPr marL="914400" algn="ctr" rtl="0" eaLnBrk="0" fontAlgn="base" hangingPunct="0">
              <a:spcBef>
                <a:spcPct val="50000"/>
              </a:spcBef>
              <a:spcAft>
                <a:spcPct val="0"/>
              </a:spcAft>
              <a:defRPr sz="1200" kern="1200">
                <a:solidFill>
                  <a:schemeClr val="lt1"/>
                </a:solidFill>
                <a:latin typeface="+mn-lt"/>
                <a:ea typeface="+mn-ea"/>
                <a:cs typeface="+mn-cs"/>
              </a:defRPr>
            </a:lvl3pPr>
            <a:lvl4pPr marL="1371600" algn="ctr" rtl="0" eaLnBrk="0" fontAlgn="base" hangingPunct="0">
              <a:spcBef>
                <a:spcPct val="50000"/>
              </a:spcBef>
              <a:spcAft>
                <a:spcPct val="0"/>
              </a:spcAft>
              <a:defRPr sz="1200" kern="1200">
                <a:solidFill>
                  <a:schemeClr val="lt1"/>
                </a:solidFill>
                <a:latin typeface="+mn-lt"/>
                <a:ea typeface="+mn-ea"/>
                <a:cs typeface="+mn-cs"/>
              </a:defRPr>
            </a:lvl4pPr>
            <a:lvl5pPr marL="1828800" algn="ctr" rtl="0" eaLnBrk="0" fontAlgn="base" hangingPunct="0">
              <a:spcBef>
                <a:spcPct val="50000"/>
              </a:spcBef>
              <a:spcAft>
                <a:spcPct val="0"/>
              </a:spcAft>
              <a:defRPr sz="1200" kern="1200">
                <a:solidFill>
                  <a:schemeClr val="lt1"/>
                </a:solidFill>
                <a:latin typeface="+mn-lt"/>
                <a:ea typeface="+mn-ea"/>
                <a:cs typeface="+mn-cs"/>
              </a:defRPr>
            </a:lvl5pPr>
            <a:lvl6pPr marL="2286000" algn="l" defTabSz="457200" rtl="0" eaLnBrk="1" latinLnBrk="0" hangingPunct="1">
              <a:defRPr sz="1200" kern="1200">
                <a:solidFill>
                  <a:schemeClr val="lt1"/>
                </a:solidFill>
                <a:latin typeface="+mn-lt"/>
                <a:ea typeface="+mn-ea"/>
                <a:cs typeface="+mn-cs"/>
              </a:defRPr>
            </a:lvl6pPr>
            <a:lvl7pPr marL="2743200" algn="l" defTabSz="457200" rtl="0" eaLnBrk="1" latinLnBrk="0" hangingPunct="1">
              <a:defRPr sz="1200" kern="1200">
                <a:solidFill>
                  <a:schemeClr val="lt1"/>
                </a:solidFill>
                <a:latin typeface="+mn-lt"/>
                <a:ea typeface="+mn-ea"/>
                <a:cs typeface="+mn-cs"/>
              </a:defRPr>
            </a:lvl7pPr>
            <a:lvl8pPr marL="3200400" algn="l" defTabSz="457200" rtl="0" eaLnBrk="1" latinLnBrk="0" hangingPunct="1">
              <a:defRPr sz="1200" kern="1200">
                <a:solidFill>
                  <a:schemeClr val="lt1"/>
                </a:solidFill>
                <a:latin typeface="+mn-lt"/>
                <a:ea typeface="+mn-ea"/>
                <a:cs typeface="+mn-cs"/>
              </a:defRPr>
            </a:lvl8pPr>
            <a:lvl9pPr marL="3657600" algn="l" defTabSz="457200" rtl="0" eaLnBrk="1" latinLnBrk="0" hangingPunct="1">
              <a:defRPr sz="1200" kern="1200">
                <a:solidFill>
                  <a:schemeClr val="lt1"/>
                </a:solidFill>
                <a:latin typeface="+mn-lt"/>
                <a:ea typeface="+mn-ea"/>
                <a:cs typeface="+mn-cs"/>
              </a:defRPr>
            </a:lvl9pPr>
          </a:lstStyle>
          <a:p>
            <a:pPr algn="ctr"/>
            <a:endParaRPr lang="en-US" sz="900"/>
          </a:p>
        </p:txBody>
      </p:sp>
      <p:sp>
        <p:nvSpPr>
          <p:cNvPr id="11" name="TextBox 10"/>
          <p:cNvSpPr txBox="1"/>
          <p:nvPr/>
        </p:nvSpPr>
        <p:spPr>
          <a:xfrm>
            <a:off x="3464007" y="1949511"/>
            <a:ext cx="4945701" cy="449672"/>
          </a:xfrm>
          <a:prstGeom prst="rect">
            <a:avLst/>
          </a:prstGeom>
          <a:noFill/>
        </p:spPr>
        <p:txBody>
          <a:bodyPr wrap="square" lIns="64291" tIns="32146" rIns="64291" bIns="32146" rtlCol="0">
            <a:spAutoFit/>
          </a:bodyPr>
          <a:lstStyle/>
          <a:p>
            <a:pPr algn="l" defTabSz="342865">
              <a:defRPr/>
            </a:pPr>
            <a:r>
              <a:rPr lang="en-US" sz="2500" kern="0" dirty="0">
                <a:solidFill>
                  <a:srgbClr val="0070C0"/>
                </a:solidFill>
              </a:rPr>
              <a:t>Question</a:t>
            </a:r>
            <a:r>
              <a:rPr lang="en-US" sz="2500" kern="0" dirty="0">
                <a:solidFill>
                  <a:prstClr val="black"/>
                </a:solidFill>
              </a:rPr>
              <a:t> : Is this a whole orange?</a:t>
            </a:r>
          </a:p>
        </p:txBody>
      </p:sp>
      <p:sp>
        <p:nvSpPr>
          <p:cNvPr id="15" name="TextBox 14"/>
          <p:cNvSpPr txBox="1"/>
          <p:nvPr/>
        </p:nvSpPr>
        <p:spPr>
          <a:xfrm>
            <a:off x="3472030" y="2307545"/>
            <a:ext cx="4381464" cy="449672"/>
          </a:xfrm>
          <a:prstGeom prst="rect">
            <a:avLst/>
          </a:prstGeom>
          <a:noFill/>
        </p:spPr>
        <p:txBody>
          <a:bodyPr wrap="square" lIns="64291" tIns="32146" rIns="64291" bIns="32146" rtlCol="0">
            <a:spAutoFit/>
          </a:bodyPr>
          <a:lstStyle/>
          <a:p>
            <a:pPr algn="l" defTabSz="342865">
              <a:defRPr/>
            </a:pPr>
            <a:r>
              <a:rPr lang="en-US" sz="2500" kern="0" dirty="0">
                <a:solidFill>
                  <a:srgbClr val="00B050"/>
                </a:solidFill>
              </a:rPr>
              <a:t>Predicted Answer </a:t>
            </a:r>
            <a:r>
              <a:rPr lang="en-US" sz="2500" kern="0" dirty="0">
                <a:solidFill>
                  <a:prstClr val="black"/>
                </a:solidFill>
              </a:rPr>
              <a:t>: no</a:t>
            </a:r>
          </a:p>
        </p:txBody>
      </p:sp>
      <p:sp>
        <p:nvSpPr>
          <p:cNvPr id="16" name="Rectangle 15"/>
          <p:cNvSpPr/>
          <p:nvPr/>
        </p:nvSpPr>
        <p:spPr>
          <a:xfrm>
            <a:off x="6216046" y="1981202"/>
            <a:ext cx="909836" cy="3879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algn="ctr"/>
            <a:endParaRPr lang="en-IN" sz="2600"/>
          </a:p>
        </p:txBody>
      </p:sp>
      <p:sp>
        <p:nvSpPr>
          <p:cNvPr id="5" name="TextBox 4"/>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Tree>
    <p:extLst>
      <p:ext uri="{BB962C8B-B14F-4D97-AF65-F5344CB8AC3E}">
        <p14:creationId xmlns:p14="http://schemas.microsoft.com/office/powerpoint/2010/main" val="1649711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s://vision.ece.vt.edu/mscoco/images/val2014/COCO_val2014_0000001057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0" y="197031"/>
            <a:ext cx="9152192" cy="394688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44</a:t>
            </a:fld>
            <a:endParaRPr lang="en-IN"/>
          </a:p>
        </p:txBody>
      </p:sp>
      <p:sp>
        <p:nvSpPr>
          <p:cNvPr id="6" name="TextBox 5"/>
          <p:cNvSpPr txBox="1"/>
          <p:nvPr/>
        </p:nvSpPr>
        <p:spPr>
          <a:xfrm>
            <a:off x="1496290" y="4423439"/>
            <a:ext cx="6123709" cy="449641"/>
          </a:xfrm>
          <a:prstGeom prst="rect">
            <a:avLst/>
          </a:prstGeom>
          <a:noFill/>
        </p:spPr>
        <p:txBody>
          <a:bodyPr wrap="square" lIns="64291" tIns="32146" rIns="64291" bIns="32146" rtlCol="0">
            <a:spAutoFit/>
          </a:bodyPr>
          <a:lstStyle/>
          <a:p>
            <a:pPr algn="l" defTabSz="342865">
              <a:defRPr/>
            </a:pPr>
            <a:r>
              <a:rPr lang="en-US" sz="2500" kern="0" dirty="0">
                <a:solidFill>
                  <a:srgbClr val="0070C0"/>
                </a:solidFill>
              </a:rPr>
              <a:t>Question</a:t>
            </a:r>
            <a:r>
              <a:rPr lang="en-US" sz="2500" kern="0" dirty="0">
                <a:solidFill>
                  <a:prstClr val="black"/>
                </a:solidFill>
              </a:rPr>
              <a:t> : How many birds are in the sky?</a:t>
            </a:r>
          </a:p>
        </p:txBody>
      </p:sp>
      <p:sp>
        <p:nvSpPr>
          <p:cNvPr id="7" name="TextBox 6"/>
          <p:cNvSpPr txBox="1"/>
          <p:nvPr/>
        </p:nvSpPr>
        <p:spPr>
          <a:xfrm>
            <a:off x="1524001" y="4770254"/>
            <a:ext cx="5638800" cy="449672"/>
          </a:xfrm>
          <a:prstGeom prst="rect">
            <a:avLst/>
          </a:prstGeom>
          <a:noFill/>
        </p:spPr>
        <p:txBody>
          <a:bodyPr wrap="square" lIns="64291" tIns="32146" rIns="64291" bIns="32146" rtlCol="0">
            <a:spAutoFit/>
          </a:bodyPr>
          <a:lstStyle/>
          <a:p>
            <a:pPr algn="l" defTabSz="342865">
              <a:defRPr/>
            </a:pPr>
            <a:r>
              <a:rPr lang="en-US" sz="2500" kern="0" dirty="0">
                <a:solidFill>
                  <a:srgbClr val="00B050"/>
                </a:solidFill>
              </a:rPr>
              <a:t>Predicted Answer </a:t>
            </a:r>
            <a:r>
              <a:rPr lang="en-US" sz="2500" kern="0" dirty="0">
                <a:solidFill>
                  <a:prstClr val="black"/>
                </a:solidFill>
              </a:rPr>
              <a:t>: 1</a:t>
            </a:r>
          </a:p>
        </p:txBody>
      </p:sp>
      <p:sp>
        <p:nvSpPr>
          <p:cNvPr id="8" name="Rectangle 7"/>
          <p:cNvSpPr/>
          <p:nvPr/>
        </p:nvSpPr>
        <p:spPr>
          <a:xfrm>
            <a:off x="4632999" y="4453033"/>
            <a:ext cx="777201" cy="387927"/>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algn="ctr"/>
            <a:endParaRPr lang="en-IN" sz="2600"/>
          </a:p>
        </p:txBody>
      </p:sp>
      <p:sp>
        <p:nvSpPr>
          <p:cNvPr id="10" name="TextBox 9"/>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Tree>
    <p:extLst>
      <p:ext uri="{BB962C8B-B14F-4D97-AF65-F5344CB8AC3E}">
        <p14:creationId xmlns:p14="http://schemas.microsoft.com/office/powerpoint/2010/main" val="16274294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405A14-F2E9-4A35-8909-B84B0A998A9A}" type="slidenum">
              <a:rPr lang="en-IN" smtClean="0"/>
              <a:t>45</a:t>
            </a:fld>
            <a:endParaRPr lang="en-IN"/>
          </a:p>
        </p:txBody>
      </p:sp>
      <p:sp>
        <p:nvSpPr>
          <p:cNvPr id="6" name="TextBox 5"/>
          <p:cNvSpPr txBox="1"/>
          <p:nvPr/>
        </p:nvSpPr>
        <p:spPr>
          <a:xfrm>
            <a:off x="685800" y="5153150"/>
            <a:ext cx="8077200" cy="449641"/>
          </a:xfrm>
          <a:prstGeom prst="rect">
            <a:avLst/>
          </a:prstGeom>
          <a:noFill/>
        </p:spPr>
        <p:txBody>
          <a:bodyPr wrap="square" lIns="64291" tIns="32146" rIns="64291" bIns="32146" rtlCol="0">
            <a:spAutoFit/>
          </a:bodyPr>
          <a:lstStyle/>
          <a:p>
            <a:pPr algn="l" defTabSz="342865">
              <a:defRPr/>
            </a:pPr>
            <a:r>
              <a:rPr lang="en-US" sz="2500" kern="0" dirty="0">
                <a:solidFill>
                  <a:srgbClr val="0070C0"/>
                </a:solidFill>
              </a:rPr>
              <a:t>Question</a:t>
            </a:r>
            <a:r>
              <a:rPr lang="en-US" sz="2500" kern="0" dirty="0">
                <a:solidFill>
                  <a:prstClr val="black"/>
                </a:solidFill>
              </a:rPr>
              <a:t> : </a:t>
            </a:r>
            <a:r>
              <a:rPr lang="en-US" sz="2500" dirty="0"/>
              <a:t>What kind of bird is perched on the sill?</a:t>
            </a:r>
            <a:endParaRPr lang="en-US" sz="2500" kern="0" dirty="0">
              <a:solidFill>
                <a:prstClr val="black"/>
              </a:solidFill>
            </a:endParaRPr>
          </a:p>
        </p:txBody>
      </p:sp>
      <p:sp>
        <p:nvSpPr>
          <p:cNvPr id="7" name="TextBox 6"/>
          <p:cNvSpPr txBox="1"/>
          <p:nvPr/>
        </p:nvSpPr>
        <p:spPr>
          <a:xfrm>
            <a:off x="701515" y="5646328"/>
            <a:ext cx="8057404" cy="449672"/>
          </a:xfrm>
          <a:prstGeom prst="rect">
            <a:avLst/>
          </a:prstGeom>
          <a:noFill/>
        </p:spPr>
        <p:txBody>
          <a:bodyPr wrap="square" lIns="64291" tIns="32146" rIns="64291" bIns="32146" rtlCol="0">
            <a:spAutoFit/>
          </a:bodyPr>
          <a:lstStyle/>
          <a:p>
            <a:pPr algn="l" defTabSz="342865">
              <a:defRPr/>
            </a:pPr>
            <a:r>
              <a:rPr lang="en-US" sz="2500" kern="0" dirty="0">
                <a:solidFill>
                  <a:srgbClr val="00B050"/>
                </a:solidFill>
              </a:rPr>
              <a:t>Predicted Answer </a:t>
            </a:r>
            <a:r>
              <a:rPr lang="en-US" sz="2500" kern="0" dirty="0">
                <a:solidFill>
                  <a:prstClr val="black"/>
                </a:solidFill>
              </a:rPr>
              <a:t>: parrot</a:t>
            </a:r>
          </a:p>
        </p:txBody>
      </p:sp>
      <p:pic>
        <p:nvPicPr>
          <p:cNvPr id="1026" name="Picture 2" descr="https://vision.ece.vt.edu/mscoco/images/val2014/COCO_val2014_0000004642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7853"/>
            <a:ext cx="7107920" cy="508660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62909" y="2518228"/>
            <a:ext cx="1775691" cy="1291771"/>
          </a:xfrm>
          <a:prstGeom prst="rect">
            <a:avLst/>
          </a:prstGeom>
          <a:noFill/>
          <a:ln w="889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algn="ctr"/>
            <a:endParaRPr lang="en-IN" sz="2600"/>
          </a:p>
        </p:txBody>
      </p:sp>
      <p:sp>
        <p:nvSpPr>
          <p:cNvPr id="10" name="Rectangle 9"/>
          <p:cNvSpPr/>
          <p:nvPr/>
        </p:nvSpPr>
        <p:spPr>
          <a:xfrm flipV="1">
            <a:off x="4191000" y="0"/>
            <a:ext cx="3810000" cy="3429000"/>
          </a:xfrm>
          <a:prstGeom prst="rect">
            <a:avLst/>
          </a:prstGeom>
          <a:noFill/>
          <a:ln w="889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8" rIns="91437" bIns="45718" numCol="1" spcCol="0" rtlCol="0" fromWordArt="0" anchor="ctr" anchorCtr="0" forceAA="0" compatLnSpc="1">
            <a:prstTxWarp prst="textNoShape">
              <a:avLst/>
            </a:prstTxWarp>
            <a:noAutofit/>
          </a:bodyPr>
          <a:lstStyle/>
          <a:p>
            <a:pPr algn="ctr"/>
            <a:endParaRPr lang="en-IN" sz="2600"/>
          </a:p>
        </p:txBody>
      </p:sp>
      <p:sp>
        <p:nvSpPr>
          <p:cNvPr id="8" name="TextBox 7"/>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Tree>
    <p:extLst>
      <p:ext uri="{BB962C8B-B14F-4D97-AF65-F5344CB8AC3E}">
        <p14:creationId xmlns:p14="http://schemas.microsoft.com/office/powerpoint/2010/main" val="11559429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46</a:t>
            </a:fld>
            <a:endParaRPr lang="en-US"/>
          </a:p>
        </p:txBody>
      </p:sp>
      <p:grpSp>
        <p:nvGrpSpPr>
          <p:cNvPr id="3" name="Group 2"/>
          <p:cNvGrpSpPr/>
          <p:nvPr/>
        </p:nvGrpSpPr>
        <p:grpSpPr>
          <a:xfrm>
            <a:off x="609600" y="1295400"/>
            <a:ext cx="7924800" cy="838200"/>
            <a:chOff x="609600" y="1295400"/>
            <a:chExt cx="7924800" cy="838200"/>
          </a:xfrm>
        </p:grpSpPr>
        <p:sp>
          <p:nvSpPr>
            <p:cNvPr id="6" name="Rounded Rectangle 5"/>
            <p:cNvSpPr/>
            <p:nvPr/>
          </p:nvSpPr>
          <p:spPr bwMode="auto">
            <a:xfrm>
              <a:off x="609600" y="12954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12954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1. </a:t>
              </a:r>
              <a:r>
                <a:rPr lang="en-US" sz="2600" dirty="0"/>
                <a:t>Occlusion </a:t>
              </a:r>
              <a:r>
                <a:rPr lang="en-US" sz="2600" dirty="0" smtClean="0"/>
                <a:t>Visualizations</a:t>
              </a:r>
              <a:endParaRPr lang="en-US" sz="2600" dirty="0"/>
            </a:p>
          </p:txBody>
        </p:sp>
      </p:grpSp>
      <p:grpSp>
        <p:nvGrpSpPr>
          <p:cNvPr id="14" name="Group 13"/>
          <p:cNvGrpSpPr/>
          <p:nvPr/>
        </p:nvGrpSpPr>
        <p:grpSpPr>
          <a:xfrm>
            <a:off x="609600" y="2514600"/>
            <a:ext cx="7924800" cy="838200"/>
            <a:chOff x="609600" y="2514600"/>
            <a:chExt cx="7924800" cy="838200"/>
          </a:xfrm>
        </p:grpSpPr>
        <p:sp>
          <p:nvSpPr>
            <p:cNvPr id="8" name="Rounded Rectangle 7"/>
            <p:cNvSpPr/>
            <p:nvPr/>
          </p:nvSpPr>
          <p:spPr bwMode="auto">
            <a:xfrm>
              <a:off x="609600" y="25146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Content Placeholder 2"/>
            <p:cNvSpPr txBox="1">
              <a:spLocks/>
            </p:cNvSpPr>
            <p:nvPr/>
          </p:nvSpPr>
          <p:spPr bwMode="auto">
            <a:xfrm>
              <a:off x="609600" y="25146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2</a:t>
              </a:r>
              <a:r>
                <a:rPr lang="en-US" sz="2600" dirty="0" smtClean="0"/>
                <a:t>. Gradient Visualizations  </a:t>
              </a:r>
              <a:endParaRPr lang="en-US" sz="2600" dirty="0"/>
            </a:p>
          </p:txBody>
        </p:sp>
      </p:grpSp>
      <p:grpSp>
        <p:nvGrpSpPr>
          <p:cNvPr id="16" name="Group 15"/>
          <p:cNvGrpSpPr/>
          <p:nvPr/>
        </p:nvGrpSpPr>
        <p:grpSpPr>
          <a:xfrm>
            <a:off x="609600" y="3810000"/>
            <a:ext cx="7924800" cy="838200"/>
            <a:chOff x="609600" y="3810000"/>
            <a:chExt cx="7924800" cy="838200"/>
          </a:xfrm>
        </p:grpSpPr>
        <p:sp>
          <p:nvSpPr>
            <p:cNvPr id="10" name="Rounded Rectangle 9"/>
            <p:cNvSpPr/>
            <p:nvPr/>
          </p:nvSpPr>
          <p:spPr bwMode="auto">
            <a:xfrm>
              <a:off x="609600" y="38100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Content Placeholder 2"/>
            <p:cNvSpPr txBox="1">
              <a:spLocks/>
            </p:cNvSpPr>
            <p:nvPr/>
          </p:nvSpPr>
          <p:spPr bwMode="auto">
            <a:xfrm>
              <a:off x="609600" y="38100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3</a:t>
              </a:r>
              <a:r>
                <a:rPr lang="en-US" sz="2600" dirty="0" smtClean="0"/>
                <a:t>. </a:t>
              </a:r>
              <a:r>
                <a:rPr lang="en-US" sz="2600" dirty="0"/>
                <a:t>Post-Hoc </a:t>
              </a:r>
              <a:r>
                <a:rPr lang="en-US" sz="2600" dirty="0" smtClean="0"/>
                <a:t>Justifications  </a:t>
              </a:r>
              <a:endParaRPr lang="en-US" sz="2600" dirty="0"/>
            </a:p>
          </p:txBody>
        </p:sp>
      </p:grpSp>
      <p:grpSp>
        <p:nvGrpSpPr>
          <p:cNvPr id="17" name="Group 16"/>
          <p:cNvGrpSpPr/>
          <p:nvPr/>
        </p:nvGrpSpPr>
        <p:grpSpPr>
          <a:xfrm>
            <a:off x="609600" y="5029200"/>
            <a:ext cx="7924800" cy="838200"/>
            <a:chOff x="609600" y="5029200"/>
            <a:chExt cx="7924800" cy="838200"/>
          </a:xfrm>
        </p:grpSpPr>
        <p:sp>
          <p:nvSpPr>
            <p:cNvPr id="12" name="Rounded Rectangle 11"/>
            <p:cNvSpPr/>
            <p:nvPr/>
          </p:nvSpPr>
          <p:spPr bwMode="auto">
            <a:xfrm>
              <a:off x="609600" y="50292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Content Placeholder 2"/>
            <p:cNvSpPr txBox="1">
              <a:spLocks/>
            </p:cNvSpPr>
            <p:nvPr/>
          </p:nvSpPr>
          <p:spPr bwMode="auto">
            <a:xfrm>
              <a:off x="609600" y="50292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4. Evaluation                     </a:t>
              </a:r>
              <a:endParaRPr lang="en-US" sz="2600" dirty="0"/>
            </a:p>
          </p:txBody>
        </p:sp>
      </p:grpSp>
      <p:sp>
        <p:nvSpPr>
          <p:cNvPr id="15" name="Rectangle 14"/>
          <p:cNvSpPr/>
          <p:nvPr/>
        </p:nvSpPr>
        <p:spPr bwMode="auto">
          <a:xfrm>
            <a:off x="533400" y="2362200"/>
            <a:ext cx="8077200" cy="3581400"/>
          </a:xfrm>
          <a:prstGeom prst="rect">
            <a:avLst/>
          </a:prstGeom>
          <a:solidFill>
            <a:srgbClr val="FFFFFF">
              <a:alpha val="7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95674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200"/>
                            </p:stCondLst>
                            <p:childTnLst>
                              <p:par>
                                <p:cTn id="11" presetID="1" presetClass="entr" presetSubtype="0" fill="hold" nodeType="afterEffect">
                                  <p:stCondLst>
                                    <p:cond delay="2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400"/>
                            </p:stCondLst>
                            <p:childTnLst>
                              <p:par>
                                <p:cTn id="14" presetID="1" presetClass="entr" presetSubtype="0" fill="hold" nodeType="afterEffect">
                                  <p:stCondLst>
                                    <p:cond delay="20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Occlusion Visualization</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47</a:t>
            </a:fld>
            <a:endParaRPr lang="en-US"/>
          </a:p>
        </p:txBody>
      </p:sp>
      <p:pic>
        <p:nvPicPr>
          <p:cNvPr id="89" name="Picture 2" descr="https://vision.ece.vt.edu/mscoco/images/val2014/COCO_val2014_000000464251.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73" y="2225636"/>
            <a:ext cx="1755131" cy="164592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p:cNvGrpSpPr/>
          <p:nvPr/>
        </p:nvGrpSpPr>
        <p:grpSpPr>
          <a:xfrm>
            <a:off x="838200" y="2790159"/>
            <a:ext cx="5652023" cy="1629441"/>
            <a:chOff x="838200" y="2119003"/>
            <a:chExt cx="5652023" cy="1629441"/>
          </a:xfrm>
        </p:grpSpPr>
        <p:grpSp>
          <p:nvGrpSpPr>
            <p:cNvPr id="8" name="Group 7"/>
            <p:cNvGrpSpPr/>
            <p:nvPr/>
          </p:nvGrpSpPr>
          <p:grpSpPr>
            <a:xfrm>
              <a:off x="3310521" y="2510342"/>
              <a:ext cx="1277574" cy="436917"/>
              <a:chOff x="3310521" y="2510342"/>
              <a:chExt cx="1277574" cy="436917"/>
            </a:xfrm>
          </p:grpSpPr>
          <p:sp>
            <p:nvSpPr>
              <p:cNvPr id="75" name="Rectangle 74"/>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6" idx="0"/>
                <a:endCxn id="75"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82" idx="0"/>
                <a:endCxn id="75"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82" idx="2"/>
                <a:endCxn id="75"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0" name="Rectangle 79"/>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3" name="Straight Connector 82"/>
              <p:cNvCxnSpPr>
                <a:stCxn id="81" idx="0"/>
                <a:endCxn id="75"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0" idx="0"/>
                <a:endCxn id="75"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9" name="Group 206"/>
            <p:cNvGrpSpPr/>
            <p:nvPr/>
          </p:nvGrpSpPr>
          <p:grpSpPr>
            <a:xfrm>
              <a:off x="4021151" y="2265098"/>
              <a:ext cx="749014" cy="749014"/>
              <a:chOff x="8773045" y="1214694"/>
              <a:chExt cx="1645920" cy="1645920"/>
            </a:xfrm>
          </p:grpSpPr>
          <p:sp>
            <p:nvSpPr>
              <p:cNvPr id="68" name="Rectangle 67"/>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57" idx="0"/>
              <a:endCxn id="30"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3" idx="2"/>
              <a:endCxn id="34"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Rectangle 16"/>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7" idx="0"/>
              <a:endCxn id="20"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7" idx="2"/>
              <a:endCxn id="20"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0" name="Rectangle 19"/>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a:stCxn id="21" idx="0"/>
              <a:endCxn id="2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1" idx="2"/>
              <a:endCxn id="2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25" name="Group 226"/>
            <p:cNvGrpSpPr/>
            <p:nvPr/>
          </p:nvGrpSpPr>
          <p:grpSpPr>
            <a:xfrm>
              <a:off x="4760257" y="2346326"/>
              <a:ext cx="582566" cy="582567"/>
              <a:chOff x="11541722" y="1891905"/>
              <a:chExt cx="1280160" cy="1280160"/>
            </a:xfrm>
          </p:grpSpPr>
          <p:sp>
            <p:nvSpPr>
              <p:cNvPr id="57" name="Rectangle 56"/>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a:stCxn id="26" idx="2"/>
              <a:endCxn id="27"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6" idx="0"/>
              <a:endCxn id="27"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Oval 30"/>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Oval 31"/>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Oval 32"/>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Oval 33"/>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5" name="Straight Connector 34"/>
            <p:cNvCxnSpPr>
              <a:stCxn id="63" idx="2"/>
              <a:endCxn id="30"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57" idx="0"/>
              <a:endCxn id="34"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Oval 37"/>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Oval 38"/>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Oval 39"/>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Oval 40"/>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42" name="Straight Connector 41"/>
            <p:cNvCxnSpPr>
              <a:stCxn id="34" idx="6"/>
              <a:endCxn id="41"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0" idx="6"/>
              <a:endCxn id="37"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0" idx="6"/>
              <a:endCxn id="41"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4" idx="6"/>
              <a:endCxn id="37"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6" name="Left Brace 45"/>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TextBox 46"/>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48" name="Left Brace 47"/>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TextBox 48"/>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50" name="Left Brace 49"/>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TextBox 50"/>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52" name="Left Brace 51"/>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TextBox 52"/>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54" name="Left Brace 53"/>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TextBox 54"/>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grpSp>
          <p:nvGrpSpPr>
            <p:cNvPr id="93" name="Group 92"/>
            <p:cNvGrpSpPr/>
            <p:nvPr/>
          </p:nvGrpSpPr>
          <p:grpSpPr>
            <a:xfrm>
              <a:off x="2133600" y="2119003"/>
              <a:ext cx="984504" cy="999101"/>
              <a:chOff x="2133600" y="2119003"/>
              <a:chExt cx="984504" cy="999101"/>
            </a:xfrm>
          </p:grpSpPr>
          <p:sp>
            <p:nvSpPr>
              <p:cNvPr id="64" name="Rectangle 63"/>
              <p:cNvSpPr>
                <a:spLocks noChangeAspect="1"/>
              </p:cNvSpPr>
              <p:nvPr/>
            </p:nvSpPr>
            <p:spPr>
              <a:xfrm>
                <a:off x="2133600" y="2119003"/>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a:spLocks noChangeAspect="1"/>
              </p:cNvSpPr>
              <p:nvPr/>
            </p:nvSpPr>
            <p:spPr>
              <a:xfrm>
                <a:off x="2202953" y="2188356"/>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a:spLocks noChangeAspect="1"/>
              </p:cNvSpPr>
              <p:nvPr/>
            </p:nvSpPr>
            <p:spPr>
              <a:xfrm>
                <a:off x="2272306" y="2257709"/>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0" name="Picture 89" descr="grad_y.png"/>
              <p:cNvPicPr>
                <a:picLocks/>
              </p:cNvPicPr>
              <p:nvPr/>
            </p:nvPicPr>
            <p:blipFill>
              <a:blip r:embed="rId4">
                <a:extLst>
                  <a:ext uri="{28A0092B-C50C-407E-A947-70E740481C1C}">
                    <a14:useLocalDpi xmlns:a14="http://schemas.microsoft.com/office/drawing/2010/main" val="0"/>
                  </a:ext>
                </a:extLst>
              </a:blip>
              <a:stretch>
                <a:fillRect/>
              </a:stretch>
            </p:blipFill>
            <p:spPr>
              <a:xfrm>
                <a:off x="2286000" y="2286000"/>
                <a:ext cx="832104" cy="832104"/>
              </a:xfrm>
              <a:prstGeom prst="rect">
                <a:avLst/>
              </a:prstGeom>
            </p:spPr>
          </p:pic>
        </p:grpSp>
      </p:grpSp>
      <p:pic>
        <p:nvPicPr>
          <p:cNvPr id="98" name="Picture 97"/>
          <p:cNvPicPr>
            <a:picLocks noChangeAspect="1"/>
          </p:cNvPicPr>
          <p:nvPr/>
        </p:nvPicPr>
        <p:blipFill>
          <a:blip r:embed="rId5"/>
          <a:stretch>
            <a:fillRect/>
          </a:stretch>
        </p:blipFill>
        <p:spPr>
          <a:xfrm>
            <a:off x="7046915" y="2322880"/>
            <a:ext cx="2047492" cy="2483427"/>
          </a:xfrm>
          <a:prstGeom prst="rect">
            <a:avLst/>
          </a:prstGeom>
        </p:spPr>
      </p:pic>
      <p:sp>
        <p:nvSpPr>
          <p:cNvPr id="99" name="Rectangle 98"/>
          <p:cNvSpPr/>
          <p:nvPr/>
        </p:nvSpPr>
        <p:spPr>
          <a:xfrm>
            <a:off x="7862963" y="3589978"/>
            <a:ext cx="415393" cy="569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sp>
        <p:nvSpPr>
          <p:cNvPr id="100" name="Rectangle 99"/>
          <p:cNvSpPr/>
          <p:nvPr/>
        </p:nvSpPr>
        <p:spPr>
          <a:xfrm>
            <a:off x="7862963" y="3373205"/>
            <a:ext cx="415393" cy="349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pic>
        <p:nvPicPr>
          <p:cNvPr id="103" name="Picture 10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6700" y="2971800"/>
            <a:ext cx="2552700" cy="685800"/>
          </a:xfrm>
          <a:prstGeom prst="rect">
            <a:avLst/>
          </a:prstGeom>
        </p:spPr>
      </p:pic>
    </p:spTree>
    <p:extLst>
      <p:ext uri="{BB962C8B-B14F-4D97-AF65-F5344CB8AC3E}">
        <p14:creationId xmlns:p14="http://schemas.microsoft.com/office/powerpoint/2010/main" val="2336024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96"/>
                                        </p:tgtEl>
                                      </p:cBhvr>
                                      <p:by x="25000" y="25000"/>
                                    </p:animScale>
                                  </p:childTnLst>
                                  <p:subTnLst>
                                    <p:set>
                                      <p:cBhvr override="childStyle">
                                        <p:cTn dur="1" fill="hold" display="0" masterRel="sameClick" afterEffect="1">
                                          <p:stCondLst>
                                            <p:cond evt="end" delay="0">
                                              <p:tn val="5"/>
                                            </p:cond>
                                          </p:stCondLst>
                                        </p:cTn>
                                        <p:tgtEl>
                                          <p:spTgt spid="96"/>
                                        </p:tgtEl>
                                        <p:attrNameLst>
                                          <p:attrName>style.visibility</p:attrName>
                                        </p:attrNameLst>
                                      </p:cBhvr>
                                      <p:to>
                                        <p:strVal val="hidden"/>
                                      </p:to>
                                    </p:set>
                                  </p:subTnLst>
                                </p:cTn>
                              </p:par>
                              <p:par>
                                <p:cTn id="7" presetID="42" presetClass="path" presetSubtype="0" accel="50000" decel="50000" fill="hold" nodeType="withEffect">
                                  <p:stCondLst>
                                    <p:cond delay="0"/>
                                  </p:stCondLst>
                                  <p:childTnLst>
                                    <p:animMotion origin="layout" path="M 4.14194E-6 2.06577E-6 L 0.14089 -0.02571 " pathEditMode="relative" rAng="0" ptsTypes="AA">
                                      <p:cBhvr>
                                        <p:cTn id="8" dur="500" fill="hold"/>
                                        <p:tgtEl>
                                          <p:spTgt spid="96"/>
                                        </p:tgtEl>
                                        <p:attrNameLst>
                                          <p:attrName>ppt_x</p:attrName>
                                          <p:attrName>ppt_y</p:attrName>
                                        </p:attrNameLst>
                                      </p:cBhvr>
                                      <p:rCtr x="7045" y="-1297"/>
                                    </p:animMotion>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2" descr="https://vision.ece.vt.edu/mscoco/images/val2014/COCO_val2014_000000464251.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73" y="1959428"/>
            <a:ext cx="3403827" cy="33745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28600"/>
            <a:ext cx="9144000" cy="685800"/>
          </a:xfrm>
        </p:spPr>
        <p:txBody>
          <a:bodyPr/>
          <a:lstStyle/>
          <a:p>
            <a:r>
              <a:rPr lang="en-US" dirty="0"/>
              <a:t>Occlusion Visualization</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48</a:t>
            </a:fld>
            <a:endParaRPr lang="en-US"/>
          </a:p>
        </p:txBody>
      </p:sp>
      <p:pic>
        <p:nvPicPr>
          <p:cNvPr id="89" name="Picture 2" descr="https://vision.ece.vt.edu/mscoco/images/val2014/COCO_val2014_000000464251.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73" y="2225636"/>
            <a:ext cx="175513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p:cNvPicPr>
            <a:picLocks noChangeAspect="1"/>
          </p:cNvPicPr>
          <p:nvPr/>
        </p:nvPicPr>
        <p:blipFill>
          <a:blip r:embed="rId3"/>
          <a:stretch>
            <a:fillRect/>
          </a:stretch>
        </p:blipFill>
        <p:spPr>
          <a:xfrm>
            <a:off x="7046915" y="2322880"/>
            <a:ext cx="2047492" cy="2483427"/>
          </a:xfrm>
          <a:prstGeom prst="rect">
            <a:avLst/>
          </a:prstGeom>
        </p:spPr>
      </p:pic>
      <p:sp>
        <p:nvSpPr>
          <p:cNvPr id="99" name="Rectangle 98"/>
          <p:cNvSpPr/>
          <p:nvPr/>
        </p:nvSpPr>
        <p:spPr>
          <a:xfrm>
            <a:off x="7862963" y="3589978"/>
            <a:ext cx="415393" cy="569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sp>
        <p:nvSpPr>
          <p:cNvPr id="100" name="Rectangle 99"/>
          <p:cNvSpPr/>
          <p:nvPr/>
        </p:nvSpPr>
        <p:spPr>
          <a:xfrm>
            <a:off x="7862963" y="3373205"/>
            <a:ext cx="415393" cy="349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pic>
        <p:nvPicPr>
          <p:cNvPr id="103" name="Picture 10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6700" y="2971800"/>
            <a:ext cx="2552700" cy="685800"/>
          </a:xfrm>
          <a:prstGeom prst="rect">
            <a:avLst/>
          </a:prstGeom>
        </p:spPr>
      </p:pic>
    </p:spTree>
    <p:extLst>
      <p:ext uri="{BB962C8B-B14F-4D97-AF65-F5344CB8AC3E}">
        <p14:creationId xmlns:p14="http://schemas.microsoft.com/office/powerpoint/2010/main" val="1230764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2000" fill="hold"/>
                                        <p:tgtEl>
                                          <p:spTgt spid="89"/>
                                        </p:tgtEl>
                                      </p:cBhvr>
                                      <p:by x="400000" y="400000"/>
                                    </p:animScale>
                                  </p:childTnLst>
                                </p:cTn>
                              </p:par>
                              <p:par>
                                <p:cTn id="7" presetID="42" presetClass="path" presetSubtype="0" accel="50000" decel="50000" fill="hold" nodeType="withEffect">
                                  <p:stCondLst>
                                    <p:cond delay="0"/>
                                  </p:stCondLst>
                                  <p:childTnLst>
                                    <p:animMotion origin="layout" path="M 3.23616E-6 -3.01065E-7 L 0.21794 0.26679 " pathEditMode="relative" rAng="0" ptsTypes="AA">
                                      <p:cBhvr>
                                        <p:cTn id="8" dur="2000" fill="hold"/>
                                        <p:tgtEl>
                                          <p:spTgt spid="89"/>
                                        </p:tgtEl>
                                        <p:attrNameLst>
                                          <p:attrName>ppt_x</p:attrName>
                                          <p:attrName>ppt_y</p:attrName>
                                        </p:attrNameLst>
                                      </p:cBhvr>
                                      <p:rCtr x="10897" y="13340"/>
                                    </p:animMotion>
                                  </p:childTnLst>
                                </p:cTn>
                              </p:par>
                              <p:par>
                                <p:cTn id="9" presetID="1" presetClass="exit" presetSubtype="0" fill="hold" nodeType="withEffect">
                                  <p:stCondLst>
                                    <p:cond delay="900"/>
                                  </p:stCondLst>
                                  <p:childTnLst>
                                    <p:set>
                                      <p:cBhvr>
                                        <p:cTn id="10" dur="1" fill="hold">
                                          <p:stCondLst>
                                            <p:cond delay="0"/>
                                          </p:stCondLst>
                                        </p:cTn>
                                        <p:tgtEl>
                                          <p:spTgt spid="89"/>
                                        </p:tgtEl>
                                        <p:attrNameLst>
                                          <p:attrName>style.visibility</p:attrName>
                                        </p:attrNameLst>
                                      </p:cBhvr>
                                      <p:to>
                                        <p:strVal val="hidden"/>
                                      </p:to>
                                    </p:set>
                                  </p:childTnLst>
                                </p:cTn>
                              </p:par>
                              <p:par>
                                <p:cTn id="11" presetID="1" presetClass="entr" presetSubtype="0" fill="hold" nodeType="withEffect">
                                  <p:stCondLst>
                                    <p:cond delay="900"/>
                                  </p:stCondLst>
                                  <p:childTnLst>
                                    <p:set>
                                      <p:cBhvr>
                                        <p:cTn id="12"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405A14-F2E9-4A35-8909-B84B0A998A9A}" type="slidenum">
              <a:rPr lang="en-IN" smtClean="0"/>
              <a:t>49</a:t>
            </a:fld>
            <a:endParaRPr lang="en-IN"/>
          </a:p>
        </p:txBody>
      </p:sp>
      <p:sp>
        <p:nvSpPr>
          <p:cNvPr id="28" name="TextBox 27"/>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pic>
        <p:nvPicPr>
          <p:cNvPr id="10" name="Picture 2" descr="https://vision.ece.vt.edu/mscoco/images/val2014/COCO_val2014_000000464251.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773" y="1959428"/>
            <a:ext cx="3403827" cy="337457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spect="1"/>
          </p:cNvSpPr>
          <p:nvPr/>
        </p:nvSpPr>
        <p:spPr bwMode="auto">
          <a:xfrm>
            <a:off x="267601" y="1975757"/>
            <a:ext cx="843649" cy="843643"/>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12" name="Rectangle 11"/>
          <p:cNvSpPr>
            <a:spLocks noChangeAspect="1"/>
          </p:cNvSpPr>
          <p:nvPr/>
        </p:nvSpPr>
        <p:spPr bwMode="auto">
          <a:xfrm>
            <a:off x="266176" y="2813957"/>
            <a:ext cx="843649" cy="843643"/>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13" name="Rectangle 12"/>
          <p:cNvSpPr>
            <a:spLocks noChangeAspect="1"/>
          </p:cNvSpPr>
          <p:nvPr/>
        </p:nvSpPr>
        <p:spPr bwMode="auto">
          <a:xfrm>
            <a:off x="266181" y="3652157"/>
            <a:ext cx="843649" cy="843643"/>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14" name="Rectangle 13"/>
          <p:cNvSpPr>
            <a:spLocks noChangeAspect="1"/>
          </p:cNvSpPr>
          <p:nvPr/>
        </p:nvSpPr>
        <p:spPr bwMode="auto">
          <a:xfrm>
            <a:off x="266176" y="4477657"/>
            <a:ext cx="843649" cy="843643"/>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pic>
        <p:nvPicPr>
          <p:cNvPr id="27" name="Picture 26"/>
          <p:cNvPicPr>
            <a:picLocks noChangeAspect="1"/>
          </p:cNvPicPr>
          <p:nvPr/>
        </p:nvPicPr>
        <p:blipFill>
          <a:blip r:embed="rId4"/>
          <a:stretch>
            <a:fillRect/>
          </a:stretch>
        </p:blipFill>
        <p:spPr>
          <a:xfrm>
            <a:off x="7046915" y="2322880"/>
            <a:ext cx="2047492" cy="2483427"/>
          </a:xfrm>
          <a:prstGeom prst="rect">
            <a:avLst/>
          </a:prstGeom>
        </p:spPr>
      </p:pic>
      <p:sp>
        <p:nvSpPr>
          <p:cNvPr id="29" name="Rectangle 28"/>
          <p:cNvSpPr/>
          <p:nvPr/>
        </p:nvSpPr>
        <p:spPr>
          <a:xfrm>
            <a:off x="7862963" y="3589978"/>
            <a:ext cx="415393" cy="569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sp>
        <p:nvSpPr>
          <p:cNvPr id="30" name="Rectangle 29"/>
          <p:cNvSpPr/>
          <p:nvPr/>
        </p:nvSpPr>
        <p:spPr>
          <a:xfrm>
            <a:off x="7862963" y="3373205"/>
            <a:ext cx="415393" cy="349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pic>
        <p:nvPicPr>
          <p:cNvPr id="32" name="Picture 3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6700" y="2971800"/>
            <a:ext cx="2552700" cy="685800"/>
          </a:xfrm>
          <a:prstGeom prst="rect">
            <a:avLst/>
          </a:prstGeom>
        </p:spPr>
      </p:pic>
      <p:sp>
        <p:nvSpPr>
          <p:cNvPr id="8" name="Title 7"/>
          <p:cNvSpPr>
            <a:spLocks noGrp="1"/>
          </p:cNvSpPr>
          <p:nvPr>
            <p:ph type="title"/>
          </p:nvPr>
        </p:nvSpPr>
        <p:spPr/>
        <p:txBody>
          <a:bodyPr/>
          <a:lstStyle/>
          <a:p>
            <a:r>
              <a:rPr lang="en-US" dirty="0"/>
              <a:t>Occlusion Visualization</a:t>
            </a:r>
          </a:p>
        </p:txBody>
      </p:sp>
    </p:spTree>
    <p:extLst>
      <p:ext uri="{BB962C8B-B14F-4D97-AF65-F5344CB8AC3E}">
        <p14:creationId xmlns:p14="http://schemas.microsoft.com/office/powerpoint/2010/main" val="9600005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3"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grpId="2" nodeType="withEffect">
                                  <p:stCondLst>
                                    <p:cond delay="0"/>
                                  </p:stCondLst>
                                  <p:childTnLst>
                                    <p:animMotion origin="layout" path="M 2.77778E-6 2.96296E-6 L 0.27986 0.00092 " pathEditMode="relative" rAng="0" ptsTypes="AA">
                                      <p:cBhvr>
                                        <p:cTn id="8" dur="1000" fill="hold"/>
                                        <p:tgtEl>
                                          <p:spTgt spid="11"/>
                                        </p:tgtEl>
                                        <p:attrNameLst>
                                          <p:attrName>ppt_x</p:attrName>
                                          <p:attrName>ppt_y</p:attrName>
                                        </p:attrNameLst>
                                      </p:cBhvr>
                                      <p:rCtr x="13993" y="46"/>
                                    </p:animMotion>
                                  </p:childTnLst>
                                </p:cTn>
                              </p:par>
                              <p:par>
                                <p:cTn id="9" presetID="6" presetClass="emph" presetSubtype="0" fill="hold" grpId="0" nodeType="withEffect">
                                  <p:stCondLst>
                                    <p:cond delay="0"/>
                                  </p:stCondLst>
                                  <p:childTnLst>
                                    <p:animScale>
                                      <p:cBhvr>
                                        <p:cTn id="10" dur="1000" fill="hold"/>
                                        <p:tgtEl>
                                          <p:spTgt spid="30"/>
                                        </p:tgtEl>
                                      </p:cBhvr>
                                      <p:by x="100000" y="200000"/>
                                    </p:animScale>
                                  </p:childTnLst>
                                </p:cTn>
                              </p:par>
                            </p:childTnLst>
                          </p:cTn>
                        </p:par>
                        <p:par>
                          <p:cTn id="11" fill="hold">
                            <p:stCondLst>
                              <p:cond delay="1000"/>
                            </p:stCondLst>
                            <p:childTnLst>
                              <p:par>
                                <p:cTn id="12" presetID="1" presetClass="exit" presetSubtype="0" fill="hold" grpId="1" nodeType="after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par>
                          <p:cTn id="14" fill="hold">
                            <p:stCondLst>
                              <p:cond delay="1000"/>
                            </p:stCondLst>
                            <p:childTnLst>
                              <p:par>
                                <p:cTn id="15" presetID="1" presetClass="entr" presetSubtype="0" fill="hold" grpId="1"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par>
                          <p:cTn id="17" fill="hold">
                            <p:stCondLst>
                              <p:cond delay="1000"/>
                            </p:stCondLst>
                            <p:childTnLst>
                              <p:par>
                                <p:cTn id="18" presetID="63" presetClass="path" presetSubtype="0" accel="50000" decel="50000" fill="hold" grpId="0" nodeType="afterEffect">
                                  <p:stCondLst>
                                    <p:cond delay="0"/>
                                  </p:stCondLst>
                                  <p:childTnLst>
                                    <p:animMotion origin="layout" path="M -3.61111E-6 7.40741E-7 L 0.27743 0.00046 " pathEditMode="fixed" rAng="0" ptsTypes="AA">
                                      <p:cBhvr>
                                        <p:cTn id="19" dur="1000" fill="hold"/>
                                        <p:tgtEl>
                                          <p:spTgt spid="12"/>
                                        </p:tgtEl>
                                        <p:attrNameLst>
                                          <p:attrName>ppt_x</p:attrName>
                                          <p:attrName>ppt_y</p:attrName>
                                        </p:attrNameLst>
                                      </p:cBhvr>
                                      <p:rCtr x="13872" y="23"/>
                                    </p:animMotion>
                                  </p:childTnLst>
                                </p:cTn>
                              </p:par>
                              <p:par>
                                <p:cTn id="20" presetID="6" presetClass="emph" presetSubtype="0" fill="hold" grpId="1" nodeType="withEffect">
                                  <p:stCondLst>
                                    <p:cond delay="0"/>
                                  </p:stCondLst>
                                  <p:childTnLst>
                                    <p:animScale>
                                      <p:cBhvr>
                                        <p:cTn id="21" dur="1000" fill="hold"/>
                                        <p:tgtEl>
                                          <p:spTgt spid="30"/>
                                        </p:tgtEl>
                                      </p:cBhvr>
                                      <p:by x="100000" y="150000"/>
                                    </p:animScale>
                                  </p:childTnLst>
                                </p:cTn>
                              </p:par>
                            </p:childTnLst>
                          </p:cTn>
                        </p:par>
                        <p:par>
                          <p:cTn id="22" fill="hold">
                            <p:stCondLst>
                              <p:cond delay="2000"/>
                            </p:stCondLst>
                            <p:childTnLst>
                              <p:par>
                                <p:cTn id="23" presetID="1" presetClass="exit" presetSubtype="0" fill="hold" grpId="2" nodeType="after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1"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2000"/>
                            </p:stCondLst>
                            <p:childTnLst>
                              <p:par>
                                <p:cTn id="29" presetID="63" presetClass="path" presetSubtype="0" accel="50000" decel="50000" fill="hold" grpId="0" nodeType="afterEffect">
                                  <p:stCondLst>
                                    <p:cond delay="0"/>
                                  </p:stCondLst>
                                  <p:childTnLst>
                                    <p:animMotion origin="layout" path="M -3.61111E-6 -1.48148E-6 L 0.27361 0.00255 " pathEditMode="fixed" rAng="0" ptsTypes="AA">
                                      <p:cBhvr>
                                        <p:cTn id="30" dur="1000" fill="hold"/>
                                        <p:tgtEl>
                                          <p:spTgt spid="13"/>
                                        </p:tgtEl>
                                        <p:attrNameLst>
                                          <p:attrName>ppt_x</p:attrName>
                                          <p:attrName>ppt_y</p:attrName>
                                        </p:attrNameLst>
                                      </p:cBhvr>
                                      <p:rCtr x="13681" y="116"/>
                                    </p:animMotion>
                                  </p:childTnLst>
                                </p:cTn>
                              </p:par>
                              <p:par>
                                <p:cTn id="31" presetID="6" presetClass="emph" presetSubtype="0" fill="hold" grpId="2" nodeType="withEffect">
                                  <p:stCondLst>
                                    <p:cond delay="0"/>
                                  </p:stCondLst>
                                  <p:childTnLst>
                                    <p:animScale>
                                      <p:cBhvr>
                                        <p:cTn id="32" dur="300" fill="hold"/>
                                        <p:tgtEl>
                                          <p:spTgt spid="30"/>
                                        </p:tgtEl>
                                      </p:cBhvr>
                                      <p:by x="100000" y="30000"/>
                                    </p:animScale>
                                  </p:childTnLst>
                                </p:cTn>
                              </p:par>
                              <p:par>
                                <p:cTn id="33" presetID="6" presetClass="emph" presetSubtype="0" fill="hold" grpId="4" nodeType="withEffect">
                                  <p:stCondLst>
                                    <p:cond delay="300"/>
                                  </p:stCondLst>
                                  <p:childTnLst>
                                    <p:animScale>
                                      <p:cBhvr>
                                        <p:cTn id="34" dur="500" fill="hold"/>
                                        <p:tgtEl>
                                          <p:spTgt spid="30"/>
                                        </p:tgtEl>
                                      </p:cBhvr>
                                      <p:by x="100000" y="400000"/>
                                    </p:animScale>
                                  </p:childTnLst>
                                </p:cTn>
                              </p:par>
                            </p:childTnLst>
                          </p:cTn>
                        </p:par>
                        <p:par>
                          <p:cTn id="35" fill="hold">
                            <p:stCondLst>
                              <p:cond delay="3000"/>
                            </p:stCondLst>
                            <p:childTnLst>
                              <p:par>
                                <p:cTn id="36" presetID="1" presetClass="exit" presetSubtype="0" fill="hold" grpId="2" nodeType="after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par>
                          <p:cTn id="38" fill="hold">
                            <p:stCondLst>
                              <p:cond delay="3000"/>
                            </p:stCondLst>
                            <p:childTnLst>
                              <p:par>
                                <p:cTn id="39" presetID="1" presetClass="entr" presetSubtype="0" fill="hold" grpId="1"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par>
                          <p:cTn id="41" fill="hold">
                            <p:stCondLst>
                              <p:cond delay="3000"/>
                            </p:stCondLst>
                            <p:childTnLst>
                              <p:par>
                                <p:cTn id="42" presetID="63" presetClass="path" presetSubtype="0" accel="50000" decel="50000" fill="hold" grpId="0" nodeType="afterEffect">
                                  <p:stCondLst>
                                    <p:cond delay="0"/>
                                  </p:stCondLst>
                                  <p:childTnLst>
                                    <p:animMotion origin="layout" path="M -3.61111E-6 -1.85185E-6 L 0.27674 0.00139 " pathEditMode="fixed" rAng="0" ptsTypes="AA">
                                      <p:cBhvr>
                                        <p:cTn id="43" dur="1000" fill="hold"/>
                                        <p:tgtEl>
                                          <p:spTgt spid="14"/>
                                        </p:tgtEl>
                                        <p:attrNameLst>
                                          <p:attrName>ppt_x</p:attrName>
                                          <p:attrName>ppt_y</p:attrName>
                                        </p:attrNameLst>
                                      </p:cBhvr>
                                      <p:rCtr x="13837" y="69"/>
                                    </p:animMotion>
                                  </p:childTnLst>
                                </p:cTn>
                              </p:par>
                              <p:par>
                                <p:cTn id="44" presetID="6" presetClass="emph" presetSubtype="0" fill="hold" grpId="3" nodeType="withEffect">
                                  <p:stCondLst>
                                    <p:cond delay="0"/>
                                  </p:stCondLst>
                                  <p:childTnLst>
                                    <p:animScale>
                                      <p:cBhvr>
                                        <p:cTn id="45" dur="1000" fill="hold"/>
                                        <p:tgtEl>
                                          <p:spTgt spid="30"/>
                                        </p:tgtEl>
                                      </p:cBhvr>
                                      <p:by x="100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1" grpId="2" animBg="1"/>
      <p:bldP spid="11" grpId="3" animBg="1"/>
      <p:bldP spid="12" grpId="0" animBg="1"/>
      <p:bldP spid="12" grpId="1" animBg="1"/>
      <p:bldP spid="12" grpId="2" animBg="1"/>
      <p:bldP spid="13" grpId="0" animBg="1"/>
      <p:bldP spid="13" grpId="1" animBg="1"/>
      <p:bldP spid="13" grpId="2" animBg="1"/>
      <p:bldP spid="14" grpId="0" animBg="1"/>
      <p:bldP spid="14" grpId="1" animBg="1"/>
      <p:bldP spid="30" grpId="0" animBg="1"/>
      <p:bldP spid="30" grpId="1" animBg="1"/>
      <p:bldP spid="30" grpId="2" animBg="1"/>
      <p:bldP spid="30" grpId="3" animBg="1"/>
      <p:bldP spid="30" grpId="4"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Boxes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a:t>
            </a:fld>
            <a:endParaRPr lang="en-US"/>
          </a:p>
        </p:txBody>
      </p:sp>
      <p:pic>
        <p:nvPicPr>
          <p:cNvPr id="8" name="Picture 7" descr="fig1_sol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674" y="1981200"/>
            <a:ext cx="3351726" cy="2514600"/>
          </a:xfrm>
          <a:prstGeom prst="rect">
            <a:avLst/>
          </a:prstGeom>
        </p:spPr>
      </p:pic>
      <p:grpSp>
        <p:nvGrpSpPr>
          <p:cNvPr id="3" name="Group 2"/>
          <p:cNvGrpSpPr/>
          <p:nvPr/>
        </p:nvGrpSpPr>
        <p:grpSpPr>
          <a:xfrm>
            <a:off x="5069867" y="4154349"/>
            <a:ext cx="4074133" cy="2627451"/>
            <a:chOff x="5069867" y="4154349"/>
            <a:chExt cx="4074133" cy="2627451"/>
          </a:xfrm>
        </p:grpSpPr>
        <p:grpSp>
          <p:nvGrpSpPr>
            <p:cNvPr id="97" name="Group 96"/>
            <p:cNvGrpSpPr/>
            <p:nvPr/>
          </p:nvGrpSpPr>
          <p:grpSpPr>
            <a:xfrm>
              <a:off x="6611213" y="4535532"/>
              <a:ext cx="2532787" cy="2246268"/>
              <a:chOff x="7475573" y="3456530"/>
              <a:chExt cx="2532787" cy="2246268"/>
            </a:xfrm>
          </p:grpSpPr>
          <p:pic>
            <p:nvPicPr>
              <p:cNvPr id="11" name="Picture 10"/>
              <p:cNvPicPr>
                <a:picLocks noChangeAspect="1"/>
              </p:cNvPicPr>
              <p:nvPr/>
            </p:nvPicPr>
            <p:blipFill>
              <a:blip r:embed="rId3"/>
              <a:srcRect l="22696" t="13451" r="12703"/>
              <a:stretch>
                <a:fillRect/>
              </a:stretch>
            </p:blipFill>
            <p:spPr>
              <a:xfrm>
                <a:off x="7475573" y="3456530"/>
                <a:ext cx="2532787" cy="2246268"/>
              </a:xfrm>
              <a:prstGeom prst="rect">
                <a:avLst/>
              </a:prstGeom>
            </p:spPr>
          </p:pic>
          <p:sp>
            <p:nvSpPr>
              <p:cNvPr id="14" name="TextBox 13"/>
              <p:cNvSpPr txBox="1"/>
              <p:nvPr/>
            </p:nvSpPr>
            <p:spPr>
              <a:xfrm>
                <a:off x="7491691" y="3486090"/>
                <a:ext cx="840269" cy="400110"/>
              </a:xfrm>
              <a:prstGeom prst="rect">
                <a:avLst/>
              </a:prstGeom>
              <a:noFill/>
            </p:spPr>
            <p:txBody>
              <a:bodyPr wrap="none" rtlCol="0">
                <a:spAutoFit/>
              </a:bodyPr>
              <a:lstStyle/>
              <a:p>
                <a:r>
                  <a:rPr lang="en-US" sz="2000" dirty="0" smtClean="0"/>
                  <a:t>Why?</a:t>
                </a:r>
                <a:endParaRPr lang="en-US" sz="2000" dirty="0"/>
              </a:p>
            </p:txBody>
          </p:sp>
        </p:grpSp>
        <p:sp>
          <p:nvSpPr>
            <p:cNvPr id="16" name="Left Arrow 15"/>
            <p:cNvSpPr/>
            <p:nvPr/>
          </p:nvSpPr>
          <p:spPr>
            <a:xfrm rot="1568339">
              <a:off x="5069867" y="4154349"/>
              <a:ext cx="1633358" cy="30190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Right Arrow 17"/>
          <p:cNvSpPr/>
          <p:nvPr/>
        </p:nvSpPr>
        <p:spPr>
          <a:xfrm>
            <a:off x="2888891" y="3153161"/>
            <a:ext cx="1013646" cy="434685"/>
          </a:xfrm>
          <a:prstGeom prst="rightArrow">
            <a:avLst/>
          </a:prstGeom>
          <a:gradFill>
            <a:gsLst>
              <a:gs pos="0">
                <a:srgbClr val="008000"/>
              </a:gs>
              <a:gs pos="100000">
                <a:srgbClr val="92E874"/>
              </a:gs>
            </a:gsLst>
          </a:gradFill>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a:p>
        </p:txBody>
      </p:sp>
      <p:sp>
        <p:nvSpPr>
          <p:cNvPr id="25" name="Rectangle 24"/>
          <p:cNvSpPr>
            <a:spLocks noChangeAspect="1"/>
          </p:cNvSpPr>
          <p:nvPr/>
        </p:nvSpPr>
        <p:spPr>
          <a:xfrm>
            <a:off x="847364" y="1938876"/>
            <a:ext cx="120999" cy="120998"/>
          </a:xfrm>
          <a:prstGeom prst="rect">
            <a:avLst/>
          </a:prstGeom>
          <a:blipFill rotWithShape="1">
            <a:blip r:embed="rId4"/>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49" idx="0"/>
            <a:endCxn id="25" idx="0"/>
          </p:cNvCxnSpPr>
          <p:nvPr/>
        </p:nvCxnSpPr>
        <p:spPr>
          <a:xfrm flipH="1" flipV="1">
            <a:off x="907864" y="1938876"/>
            <a:ext cx="826031" cy="73280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52" idx="0"/>
            <a:endCxn id="25" idx="0"/>
          </p:cNvCxnSpPr>
          <p:nvPr/>
        </p:nvCxnSpPr>
        <p:spPr>
          <a:xfrm flipH="1" flipV="1">
            <a:off x="907864" y="1938876"/>
            <a:ext cx="608318" cy="103529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52" idx="2"/>
            <a:endCxn id="25" idx="2"/>
          </p:cNvCxnSpPr>
          <p:nvPr/>
        </p:nvCxnSpPr>
        <p:spPr>
          <a:xfrm flipH="1" flipV="1">
            <a:off x="907864" y="2059874"/>
            <a:ext cx="608318" cy="109579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29" name="Picture 28" descr="2007_00490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44" y="4005425"/>
            <a:ext cx="2279445" cy="1709575"/>
          </a:xfrm>
          <a:prstGeom prst="rect">
            <a:avLst/>
          </a:prstGeom>
          <a:ln>
            <a:solidFill>
              <a:schemeClr val="tx1"/>
            </a:solidFill>
          </a:ln>
          <a:scene3d>
            <a:camera prst="orthographicFront">
              <a:rot lat="2100000" lon="19140765" rev="19980000"/>
            </a:camera>
            <a:lightRig rig="threePt" dir="t"/>
          </a:scene3d>
        </p:spPr>
      </p:pic>
      <p:grpSp>
        <p:nvGrpSpPr>
          <p:cNvPr id="30" name="Group 211"/>
          <p:cNvGrpSpPr/>
          <p:nvPr/>
        </p:nvGrpSpPr>
        <p:grpSpPr>
          <a:xfrm>
            <a:off x="964283" y="3153546"/>
            <a:ext cx="1429127" cy="1455781"/>
            <a:chOff x="6029862" y="2403177"/>
            <a:chExt cx="2160006" cy="2200300"/>
          </a:xfrm>
          <a:scene3d>
            <a:camera prst="orthographicFront">
              <a:rot lat="2100000" lon="19140000" rev="19980000"/>
            </a:camera>
            <a:lightRig rig="threePt" dir="t"/>
          </a:scene3d>
        </p:grpSpPr>
        <p:sp>
          <p:nvSpPr>
            <p:cNvPr id="31" name="Rectangle 30"/>
            <p:cNvSpPr>
              <a:spLocks noChangeAspect="1"/>
            </p:cNvSpPr>
            <p:nvPr/>
          </p:nvSpPr>
          <p:spPr>
            <a:xfrm>
              <a:off x="6361075" y="2403177"/>
              <a:ext cx="1828793"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6256386" y="2538435"/>
              <a:ext cx="1828802"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a:spLocks noChangeAspect="1"/>
            </p:cNvSpPr>
            <p:nvPr/>
          </p:nvSpPr>
          <p:spPr>
            <a:xfrm>
              <a:off x="6134558" y="2656556"/>
              <a:ext cx="1828802"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a:spLocks noChangeAspect="1"/>
            </p:cNvSpPr>
            <p:nvPr/>
          </p:nvSpPr>
          <p:spPr>
            <a:xfrm>
              <a:off x="6029862" y="2774677"/>
              <a:ext cx="1828800" cy="1828800"/>
            </a:xfrm>
            <a:prstGeom prst="rect">
              <a:avLst/>
            </a:prstGeom>
            <a:blipFill rotWithShape="1">
              <a:blip r:embed="rId6"/>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tangle 34"/>
          <p:cNvSpPr>
            <a:spLocks noChangeAspect="1"/>
          </p:cNvSpPr>
          <p:nvPr/>
        </p:nvSpPr>
        <p:spPr>
          <a:xfrm>
            <a:off x="890090" y="4707053"/>
            <a:ext cx="302496" cy="302496"/>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p:cNvCxnSpPr>
            <a:stCxn id="35" idx="1"/>
            <a:endCxn id="38" idx="1"/>
          </p:cNvCxnSpPr>
          <p:nvPr/>
        </p:nvCxnSpPr>
        <p:spPr>
          <a:xfrm flipV="1">
            <a:off x="890090" y="4014857"/>
            <a:ext cx="547821" cy="843444"/>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5" idx="3"/>
            <a:endCxn id="38" idx="3"/>
          </p:cNvCxnSpPr>
          <p:nvPr/>
        </p:nvCxnSpPr>
        <p:spPr>
          <a:xfrm flipV="1">
            <a:off x="1192586" y="4014857"/>
            <a:ext cx="366323" cy="843444"/>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38" name="Rectangle 37"/>
          <p:cNvSpPr>
            <a:spLocks noChangeAspect="1"/>
          </p:cNvSpPr>
          <p:nvPr/>
        </p:nvSpPr>
        <p:spPr>
          <a:xfrm>
            <a:off x="1437911" y="3954358"/>
            <a:ext cx="120998" cy="12099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a:spLocks noChangeAspect="1"/>
          </p:cNvSpPr>
          <p:nvPr/>
        </p:nvSpPr>
        <p:spPr>
          <a:xfrm>
            <a:off x="1214872" y="3685262"/>
            <a:ext cx="241997" cy="241997"/>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1659952" y="2651484"/>
            <a:ext cx="812796" cy="816768"/>
            <a:chOff x="4311427" y="4427733"/>
            <a:chExt cx="812796" cy="816768"/>
          </a:xfrm>
          <a:scene3d>
            <a:camera prst="orthographicFront">
              <a:rot lat="2100000" lon="19140000" rev="19980000"/>
            </a:camera>
            <a:lightRig rig="threePt" dir="t"/>
          </a:scene3d>
        </p:grpSpPr>
        <p:sp>
          <p:nvSpPr>
            <p:cNvPr id="41" name="Rectangle 40"/>
            <p:cNvSpPr>
              <a:spLocks noChangeAspect="1"/>
            </p:cNvSpPr>
            <p:nvPr/>
          </p:nvSpPr>
          <p:spPr>
            <a:xfrm>
              <a:off x="4519231" y="4427733"/>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4449963" y="4505885"/>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4380695" y="4572697"/>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a:spLocks noChangeAspect="1"/>
            </p:cNvSpPr>
            <p:nvPr/>
          </p:nvSpPr>
          <p:spPr>
            <a:xfrm>
              <a:off x="4311427" y="4639509"/>
              <a:ext cx="604992" cy="604992"/>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5" name="Straight Connector 44"/>
          <p:cNvCxnSpPr>
            <a:stCxn id="39" idx="1"/>
            <a:endCxn id="47" idx="1"/>
          </p:cNvCxnSpPr>
          <p:nvPr/>
        </p:nvCxnSpPr>
        <p:spPr>
          <a:xfrm flipV="1">
            <a:off x="1214872" y="3190941"/>
            <a:ext cx="708292" cy="61532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39" idx="3"/>
            <a:endCxn id="47" idx="3"/>
          </p:cNvCxnSpPr>
          <p:nvPr/>
        </p:nvCxnSpPr>
        <p:spPr>
          <a:xfrm flipV="1">
            <a:off x="1456869" y="3190941"/>
            <a:ext cx="587293" cy="615320"/>
          </a:xfrm>
          <a:prstGeom prst="line">
            <a:avLst/>
          </a:prstGeom>
          <a:ln w="12700">
            <a:solidFill>
              <a:srgbClr val="FF0000"/>
            </a:solidFill>
            <a:prstDash val="dash"/>
          </a:ln>
        </p:spPr>
        <p:style>
          <a:lnRef idx="2">
            <a:schemeClr val="accent1"/>
          </a:lnRef>
          <a:fillRef idx="0">
            <a:schemeClr val="accent1"/>
          </a:fillRef>
          <a:effectRef idx="1">
            <a:schemeClr val="accent1"/>
          </a:effectRef>
          <a:fontRef idx="minor">
            <a:schemeClr val="tx1"/>
          </a:fontRef>
        </p:style>
      </p:cxnSp>
      <p:sp>
        <p:nvSpPr>
          <p:cNvPr id="47" name="Rectangle 46"/>
          <p:cNvSpPr>
            <a:spLocks noChangeAspect="1"/>
          </p:cNvSpPr>
          <p:nvPr/>
        </p:nvSpPr>
        <p:spPr>
          <a:xfrm>
            <a:off x="1923164" y="3130442"/>
            <a:ext cx="120998" cy="12099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1425433" y="2671677"/>
            <a:ext cx="399211" cy="483994"/>
            <a:chOff x="3118495" y="2007130"/>
            <a:chExt cx="399211" cy="483994"/>
          </a:xfrm>
        </p:grpSpPr>
        <p:sp>
          <p:nvSpPr>
            <p:cNvPr id="49" name="Rectangle 48"/>
            <p:cNvSpPr>
              <a:spLocks noChangeAspect="1"/>
            </p:cNvSpPr>
            <p:nvPr/>
          </p:nvSpPr>
          <p:spPr>
            <a:xfrm>
              <a:off x="3336208" y="2007130"/>
              <a:ext cx="181498" cy="181498"/>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a:spLocks noChangeAspect="1"/>
            </p:cNvSpPr>
            <p:nvPr/>
          </p:nvSpPr>
          <p:spPr>
            <a:xfrm>
              <a:off x="3246555" y="2107962"/>
              <a:ext cx="181498" cy="181498"/>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3188631" y="2208794"/>
              <a:ext cx="181498" cy="181498"/>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3118495" y="2309626"/>
              <a:ext cx="181498" cy="181498"/>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3" name="Straight Connector 52"/>
            <p:cNvCxnSpPr/>
            <p:nvPr/>
          </p:nvCxnSpPr>
          <p:spPr>
            <a:xfrm flipH="1">
              <a:off x="3128433" y="2015598"/>
              <a:ext cx="200926" cy="278868"/>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flipH="1">
              <a:off x="3285343" y="2022009"/>
              <a:ext cx="219870" cy="28073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H="1">
              <a:off x="3299207" y="2208261"/>
              <a:ext cx="218447" cy="28073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533159" y="1253091"/>
            <a:ext cx="2191057" cy="1484100"/>
            <a:chOff x="3583521" y="1641590"/>
            <a:chExt cx="2191057" cy="1484100"/>
          </a:xfrm>
        </p:grpSpPr>
        <p:cxnSp>
          <p:nvCxnSpPr>
            <p:cNvPr id="57" name="Straight Connector 56"/>
            <p:cNvCxnSpPr>
              <a:stCxn id="70" idx="6"/>
              <a:endCxn id="64" idx="2"/>
            </p:cNvCxnSpPr>
            <p:nvPr/>
          </p:nvCxnSpPr>
          <p:spPr>
            <a:xfrm flipV="1">
              <a:off x="4192871" y="2079950"/>
              <a:ext cx="1448538" cy="229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72" idx="6"/>
              <a:endCxn id="63" idx="2"/>
            </p:cNvCxnSpPr>
            <p:nvPr/>
          </p:nvCxnSpPr>
          <p:spPr>
            <a:xfrm>
              <a:off x="3849859" y="2724596"/>
              <a:ext cx="1400252" cy="16332"/>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71" idx="6"/>
              <a:endCxn id="62" idx="2"/>
            </p:cNvCxnSpPr>
            <p:nvPr/>
          </p:nvCxnSpPr>
          <p:spPr>
            <a:xfrm>
              <a:off x="4006269" y="2374374"/>
              <a:ext cx="1432446" cy="1001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73" idx="6"/>
              <a:endCxn id="65" idx="2"/>
            </p:cNvCxnSpPr>
            <p:nvPr/>
          </p:nvCxnSpPr>
          <p:spPr>
            <a:xfrm flipV="1">
              <a:off x="3716690" y="3056863"/>
              <a:ext cx="1383783" cy="2513"/>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64" idx="3"/>
              <a:endCxn id="65" idx="0"/>
            </p:cNvCxnSpPr>
            <p:nvPr/>
          </p:nvCxnSpPr>
          <p:spPr>
            <a:xfrm flipH="1">
              <a:off x="5167058" y="2126841"/>
              <a:ext cx="493853" cy="86370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62" name="Oval 61"/>
            <p:cNvSpPr>
              <a:spLocks noChangeAspect="1"/>
            </p:cNvSpPr>
            <p:nvPr/>
          </p:nvSpPr>
          <p:spPr>
            <a:xfrm>
              <a:off x="5438715" y="231807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63" name="Oval 62"/>
            <p:cNvSpPr>
              <a:spLocks noChangeAspect="1"/>
            </p:cNvSpPr>
            <p:nvPr/>
          </p:nvSpPr>
          <p:spPr>
            <a:xfrm>
              <a:off x="5250111" y="2674613"/>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64" name="Oval 63"/>
            <p:cNvSpPr>
              <a:spLocks noChangeAspect="1"/>
            </p:cNvSpPr>
            <p:nvPr/>
          </p:nvSpPr>
          <p:spPr>
            <a:xfrm>
              <a:off x="5641409" y="201363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65" name="Oval 64"/>
            <p:cNvSpPr>
              <a:spLocks noChangeAspect="1"/>
            </p:cNvSpPr>
            <p:nvPr/>
          </p:nvSpPr>
          <p:spPr>
            <a:xfrm>
              <a:off x="5100473" y="2990548"/>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cxnSp>
          <p:nvCxnSpPr>
            <p:cNvPr id="66" name="Straight Connector 65"/>
            <p:cNvCxnSpPr>
              <a:stCxn id="82" idx="3"/>
              <a:endCxn id="85" idx="0"/>
            </p:cNvCxnSpPr>
            <p:nvPr/>
          </p:nvCxnSpPr>
          <p:spPr>
            <a:xfrm flipH="1">
              <a:off x="4832739" y="2138622"/>
              <a:ext cx="477607" cy="85192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75" idx="4"/>
              <a:endCxn id="81" idx="0"/>
            </p:cNvCxnSpPr>
            <p:nvPr/>
          </p:nvCxnSpPr>
          <p:spPr>
            <a:xfrm flipH="1">
              <a:off x="4461935" y="2145345"/>
              <a:ext cx="429779" cy="84771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74" idx="4"/>
              <a:endCxn id="80" idx="0"/>
            </p:cNvCxnSpPr>
            <p:nvPr/>
          </p:nvCxnSpPr>
          <p:spPr>
            <a:xfrm flipH="1">
              <a:off x="4079204" y="2146264"/>
              <a:ext cx="407416" cy="84679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70" idx="3"/>
              <a:endCxn id="73" idx="0"/>
            </p:cNvCxnSpPr>
            <p:nvPr/>
          </p:nvCxnSpPr>
          <p:spPr>
            <a:xfrm flipH="1">
              <a:off x="3650106" y="2129131"/>
              <a:ext cx="429098" cy="86393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70" name="Oval 69"/>
            <p:cNvSpPr>
              <a:spLocks noChangeAspect="1"/>
            </p:cNvSpPr>
            <p:nvPr/>
          </p:nvSpPr>
          <p:spPr>
            <a:xfrm>
              <a:off x="4059702" y="201592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1" name="Oval 70"/>
            <p:cNvSpPr>
              <a:spLocks noChangeAspect="1"/>
            </p:cNvSpPr>
            <p:nvPr/>
          </p:nvSpPr>
          <p:spPr>
            <a:xfrm>
              <a:off x="3873100" y="2308059"/>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2" name="Oval 71"/>
            <p:cNvSpPr>
              <a:spLocks noChangeAspect="1"/>
            </p:cNvSpPr>
            <p:nvPr/>
          </p:nvSpPr>
          <p:spPr>
            <a:xfrm>
              <a:off x="3716690" y="265828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3" name="Oval 72"/>
            <p:cNvSpPr>
              <a:spLocks noChangeAspect="1"/>
            </p:cNvSpPr>
            <p:nvPr/>
          </p:nvSpPr>
          <p:spPr>
            <a:xfrm>
              <a:off x="3583521" y="299306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4" name="Oval 73"/>
            <p:cNvSpPr>
              <a:spLocks noChangeAspect="1"/>
            </p:cNvSpPr>
            <p:nvPr/>
          </p:nvSpPr>
          <p:spPr>
            <a:xfrm>
              <a:off x="4420035" y="201363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5" name="Oval 74"/>
            <p:cNvSpPr>
              <a:spLocks noChangeAspect="1"/>
            </p:cNvSpPr>
            <p:nvPr/>
          </p:nvSpPr>
          <p:spPr>
            <a:xfrm>
              <a:off x="4825129" y="201271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6" name="Oval 75"/>
            <p:cNvSpPr>
              <a:spLocks noChangeAspect="1"/>
            </p:cNvSpPr>
            <p:nvPr/>
          </p:nvSpPr>
          <p:spPr>
            <a:xfrm>
              <a:off x="4314176" y="2308385"/>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7" name="Oval 76"/>
            <p:cNvSpPr>
              <a:spLocks noChangeAspect="1"/>
            </p:cNvSpPr>
            <p:nvPr/>
          </p:nvSpPr>
          <p:spPr>
            <a:xfrm>
              <a:off x="4700874" y="231050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8" name="Oval 77"/>
            <p:cNvSpPr>
              <a:spLocks noChangeAspect="1"/>
            </p:cNvSpPr>
            <p:nvPr/>
          </p:nvSpPr>
          <p:spPr>
            <a:xfrm>
              <a:off x="4152138" y="264454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79" name="Oval 78"/>
            <p:cNvSpPr>
              <a:spLocks noChangeAspect="1"/>
            </p:cNvSpPr>
            <p:nvPr/>
          </p:nvSpPr>
          <p:spPr>
            <a:xfrm>
              <a:off x="4515819" y="265193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0" name="Oval 79"/>
            <p:cNvSpPr>
              <a:spLocks noChangeAspect="1"/>
            </p:cNvSpPr>
            <p:nvPr/>
          </p:nvSpPr>
          <p:spPr>
            <a:xfrm>
              <a:off x="4012619" y="299306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1" name="Oval 80"/>
            <p:cNvSpPr>
              <a:spLocks noChangeAspect="1"/>
            </p:cNvSpPr>
            <p:nvPr/>
          </p:nvSpPr>
          <p:spPr>
            <a:xfrm>
              <a:off x="4395350" y="2993061"/>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2" name="Oval 81"/>
            <p:cNvSpPr>
              <a:spLocks noChangeAspect="1"/>
            </p:cNvSpPr>
            <p:nvPr/>
          </p:nvSpPr>
          <p:spPr>
            <a:xfrm>
              <a:off x="5290844" y="2025416"/>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3" name="Oval 82"/>
            <p:cNvSpPr>
              <a:spLocks noChangeAspect="1"/>
            </p:cNvSpPr>
            <p:nvPr/>
          </p:nvSpPr>
          <p:spPr>
            <a:xfrm>
              <a:off x="5100473" y="230338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4" name="Oval 83"/>
            <p:cNvSpPr>
              <a:spLocks noChangeAspect="1"/>
            </p:cNvSpPr>
            <p:nvPr/>
          </p:nvSpPr>
          <p:spPr>
            <a:xfrm>
              <a:off x="4912796" y="265828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sp>
          <p:nvSpPr>
            <p:cNvPr id="85" name="Oval 84"/>
            <p:cNvSpPr>
              <a:spLocks noChangeAspect="1"/>
            </p:cNvSpPr>
            <p:nvPr/>
          </p:nvSpPr>
          <p:spPr>
            <a:xfrm>
              <a:off x="4766154" y="2990548"/>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cxnSp>
          <p:nvCxnSpPr>
            <p:cNvPr id="86" name="Straight Connector 85"/>
            <p:cNvCxnSpPr>
              <a:stCxn id="96" idx="4"/>
              <a:endCxn id="63" idx="0"/>
            </p:cNvCxnSpPr>
            <p:nvPr/>
          </p:nvCxnSpPr>
          <p:spPr>
            <a:xfrm>
              <a:off x="5128672" y="1774219"/>
              <a:ext cx="188024" cy="900394"/>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96" idx="4"/>
              <a:endCxn id="64" idx="0"/>
            </p:cNvCxnSpPr>
            <p:nvPr/>
          </p:nvCxnSpPr>
          <p:spPr>
            <a:xfrm>
              <a:off x="5128672" y="1774219"/>
              <a:ext cx="579322" cy="239416"/>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a:stCxn id="84" idx="0"/>
              <a:endCxn id="96" idx="4"/>
            </p:cNvCxnSpPr>
            <p:nvPr/>
          </p:nvCxnSpPr>
          <p:spPr>
            <a:xfrm flipV="1">
              <a:off x="4979381" y="1774219"/>
              <a:ext cx="149291" cy="884061"/>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a:stCxn id="96" idx="4"/>
              <a:endCxn id="62" idx="0"/>
            </p:cNvCxnSpPr>
            <p:nvPr/>
          </p:nvCxnSpPr>
          <p:spPr>
            <a:xfrm>
              <a:off x="5128672" y="1774219"/>
              <a:ext cx="376628" cy="543857"/>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a:stCxn id="76" idx="0"/>
              <a:endCxn id="94" idx="3"/>
            </p:cNvCxnSpPr>
            <p:nvPr/>
          </p:nvCxnSpPr>
          <p:spPr>
            <a:xfrm flipV="1">
              <a:off x="4380761" y="1754796"/>
              <a:ext cx="225149" cy="55358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a:stCxn id="72" idx="7"/>
              <a:endCxn id="94" idx="3"/>
            </p:cNvCxnSpPr>
            <p:nvPr/>
          </p:nvCxnSpPr>
          <p:spPr>
            <a:xfrm flipV="1">
              <a:off x="3830357" y="1754796"/>
              <a:ext cx="775553" cy="922908"/>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78" idx="0"/>
              <a:endCxn id="94" idx="3"/>
            </p:cNvCxnSpPr>
            <p:nvPr/>
          </p:nvCxnSpPr>
          <p:spPr>
            <a:xfrm flipV="1">
              <a:off x="4218723" y="1754796"/>
              <a:ext cx="387187" cy="8897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70" idx="0"/>
              <a:endCxn id="94" idx="3"/>
            </p:cNvCxnSpPr>
            <p:nvPr/>
          </p:nvCxnSpPr>
          <p:spPr>
            <a:xfrm flipV="1">
              <a:off x="4126287" y="1754796"/>
              <a:ext cx="479623" cy="261129"/>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94" name="Oval 93"/>
            <p:cNvSpPr>
              <a:spLocks noChangeAspect="1"/>
            </p:cNvSpPr>
            <p:nvPr/>
          </p:nvSpPr>
          <p:spPr>
            <a:xfrm>
              <a:off x="4586408" y="164159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cxnSp>
          <p:nvCxnSpPr>
            <p:cNvPr id="95" name="Straight Connector 94"/>
            <p:cNvCxnSpPr>
              <a:stCxn id="96" idx="2"/>
              <a:endCxn id="94" idx="6"/>
            </p:cNvCxnSpPr>
            <p:nvPr/>
          </p:nvCxnSpPr>
          <p:spPr>
            <a:xfrm flipH="1">
              <a:off x="4719577" y="1707905"/>
              <a:ext cx="342510" cy="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sp>
          <p:nvSpPr>
            <p:cNvPr id="96" name="Oval 95"/>
            <p:cNvSpPr>
              <a:spLocks noChangeAspect="1"/>
            </p:cNvSpPr>
            <p:nvPr/>
          </p:nvSpPr>
          <p:spPr>
            <a:xfrm>
              <a:off x="5062087" y="1641590"/>
              <a:ext cx="133169" cy="132629"/>
            </a:xfrm>
            <a:prstGeom prst="ellipse">
              <a:avLst/>
            </a:prstGeom>
            <a:gradFill>
              <a:gsLst>
                <a:gs pos="0">
                  <a:srgbClr val="3F80CD"/>
                </a:gs>
                <a:gs pos="100000">
                  <a:srgbClr val="9BC1FF"/>
                </a:gs>
              </a:gsLst>
            </a:gradFill>
            <a:ln w="0">
              <a:solidFill>
                <a:srgbClr val="4A7EBB"/>
              </a:solidFill>
            </a:ln>
          </p:spPr>
          <p:style>
            <a:lnRef idx="1">
              <a:schemeClr val="accent1"/>
            </a:lnRef>
            <a:fillRef idx="3">
              <a:schemeClr val="accent1"/>
            </a:fillRef>
            <a:effectRef idx="2">
              <a:schemeClr val="accent1"/>
            </a:effectRef>
            <a:fontRef idx="minor">
              <a:schemeClr val="lt1"/>
            </a:fontRef>
          </p:style>
          <p:txBody>
            <a:bodyPr lIns="91427" tIns="45713" rIns="91427" bIns="45713" spcCol="0" rtlCol="0" anchor="ctr"/>
            <a:lstStyle/>
            <a:p>
              <a:pPr algn="ctr"/>
              <a:endParaRPr lang="en-US" baseline="30000"/>
            </a:p>
          </p:txBody>
        </p:sp>
      </p:grpSp>
    </p:spTree>
    <p:extLst>
      <p:ext uri="{BB962C8B-B14F-4D97-AF65-F5344CB8AC3E}">
        <p14:creationId xmlns:p14="http://schemas.microsoft.com/office/powerpoint/2010/main" val="2295952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Zeiler</a:t>
            </a:r>
            <a:r>
              <a:rPr lang="en-US" dirty="0"/>
              <a:t> </a:t>
            </a:r>
            <a:r>
              <a:rPr lang="en-US" dirty="0" smtClean="0"/>
              <a:t>&amp; Fergus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50</a:t>
            </a:fld>
            <a:endParaRPr lang="en-US"/>
          </a:p>
        </p:txBody>
      </p:sp>
      <p:pic>
        <p:nvPicPr>
          <p:cNvPr id="6" name="Picture 5"/>
          <p:cNvPicPr>
            <a:picLocks noChangeAspect="1"/>
          </p:cNvPicPr>
          <p:nvPr/>
        </p:nvPicPr>
        <p:blipFill rotWithShape="1">
          <a:blip r:embed="rId2"/>
          <a:srcRect r="51458"/>
          <a:stretch/>
        </p:blipFill>
        <p:spPr>
          <a:xfrm>
            <a:off x="1141199" y="152400"/>
            <a:ext cx="2287801" cy="6858000"/>
          </a:xfrm>
          <a:prstGeom prst="rect">
            <a:avLst/>
          </a:prstGeom>
        </p:spPr>
      </p:pic>
      <p:pic>
        <p:nvPicPr>
          <p:cNvPr id="7" name="Picture 6"/>
          <p:cNvPicPr>
            <a:picLocks noChangeAspect="1"/>
          </p:cNvPicPr>
          <p:nvPr/>
        </p:nvPicPr>
        <p:blipFill>
          <a:blip r:embed="rId3"/>
          <a:stretch>
            <a:fillRect/>
          </a:stretch>
        </p:blipFill>
        <p:spPr>
          <a:xfrm>
            <a:off x="3429000" y="0"/>
            <a:ext cx="5042647" cy="6858000"/>
          </a:xfrm>
          <a:prstGeom prst="rect">
            <a:avLst/>
          </a:prstGeom>
        </p:spPr>
      </p:pic>
    </p:spTree>
    <p:extLst>
      <p:ext uri="{BB962C8B-B14F-4D97-AF65-F5344CB8AC3E}">
        <p14:creationId xmlns:p14="http://schemas.microsoft.com/office/powerpoint/2010/main" val="429076785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9609"/>
            <a:ext cx="9144000" cy="2387600"/>
          </a:xfrm>
        </p:spPr>
        <p:txBody>
          <a:bodyPr>
            <a:normAutofit/>
          </a:bodyPr>
          <a:lstStyle/>
          <a:p>
            <a:r>
              <a:rPr lang="en-US" dirty="0" smtClean="0"/>
              <a:t>What Do Deep VQA Models Attend To?</a:t>
            </a:r>
            <a:endParaRPr lang="en-IN" dirty="0"/>
          </a:p>
        </p:txBody>
      </p:sp>
      <p:pic>
        <p:nvPicPr>
          <p:cNvPr id="6" name="Picture 5" descr="dhruv_batra_1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161" y="4343400"/>
            <a:ext cx="1609344" cy="1609344"/>
          </a:xfrm>
          <a:prstGeom prst="rect">
            <a:avLst/>
          </a:prstGeom>
        </p:spPr>
      </p:pic>
      <p:pic>
        <p:nvPicPr>
          <p:cNvPr id="7" name="Picture 2" descr="dev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85" y="4343402"/>
            <a:ext cx="1606731" cy="1606731"/>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287379" y="3836126"/>
            <a:ext cx="1933304" cy="535577"/>
          </a:xfrm>
          <a:prstGeom prst="rect">
            <a:avLst/>
          </a:prstGeom>
        </p:spPr>
        <p:txBody>
          <a:bodyPr vert="horz" lIns="91437" tIns="45718" rIns="91437" bIns="4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Yash Goyal</a:t>
            </a:r>
            <a:endParaRPr lang="en-IN" dirty="0"/>
          </a:p>
        </p:txBody>
      </p:sp>
      <p:sp>
        <p:nvSpPr>
          <p:cNvPr id="9" name="Subtitle 2"/>
          <p:cNvSpPr txBox="1">
            <a:spLocks/>
          </p:cNvSpPr>
          <p:nvPr/>
        </p:nvSpPr>
        <p:spPr>
          <a:xfrm>
            <a:off x="2285998" y="3840480"/>
            <a:ext cx="2233748" cy="535577"/>
          </a:xfrm>
          <a:prstGeom prst="rect">
            <a:avLst/>
          </a:prstGeom>
        </p:spPr>
        <p:txBody>
          <a:bodyPr vert="horz" lIns="91437" tIns="45718" rIns="91437" bIns="45718"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t>Akrit</a:t>
            </a:r>
            <a:r>
              <a:rPr lang="en-US" dirty="0"/>
              <a:t> </a:t>
            </a:r>
            <a:r>
              <a:rPr lang="en-US" dirty="0" err="1"/>
              <a:t>Mohapatra</a:t>
            </a:r>
            <a:endParaRPr lang="en-IN" dirty="0"/>
          </a:p>
        </p:txBody>
      </p:sp>
      <p:sp>
        <p:nvSpPr>
          <p:cNvPr id="10" name="Subtitle 2"/>
          <p:cNvSpPr txBox="1">
            <a:spLocks/>
          </p:cNvSpPr>
          <p:nvPr/>
        </p:nvSpPr>
        <p:spPr>
          <a:xfrm>
            <a:off x="4567647" y="3840480"/>
            <a:ext cx="2098771" cy="535577"/>
          </a:xfrm>
          <a:prstGeom prst="rect">
            <a:avLst/>
          </a:prstGeom>
        </p:spPr>
        <p:txBody>
          <a:bodyPr vert="horz" lIns="91437" tIns="45718" rIns="91437" bIns="4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Devi Parikh</a:t>
            </a:r>
            <a:endParaRPr lang="en-IN" dirty="0"/>
          </a:p>
        </p:txBody>
      </p:sp>
      <p:sp>
        <p:nvSpPr>
          <p:cNvPr id="11" name="Subtitle 2"/>
          <p:cNvSpPr txBox="1">
            <a:spLocks/>
          </p:cNvSpPr>
          <p:nvPr/>
        </p:nvSpPr>
        <p:spPr>
          <a:xfrm>
            <a:off x="6770919" y="3840480"/>
            <a:ext cx="2098771" cy="535577"/>
          </a:xfrm>
          <a:prstGeom prst="rect">
            <a:avLst/>
          </a:prstGeom>
        </p:spPr>
        <p:txBody>
          <a:bodyPr vert="horz" lIns="91437" tIns="45718" rIns="91437" bIns="45718"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err="1"/>
              <a:t>Dhruv</a:t>
            </a:r>
            <a:r>
              <a:rPr lang="en-US" dirty="0"/>
              <a:t> </a:t>
            </a:r>
            <a:r>
              <a:rPr lang="en-US" dirty="0" err="1"/>
              <a:t>Batra</a:t>
            </a:r>
            <a:endParaRPr lang="en-IN" dirty="0"/>
          </a:p>
        </p:txBody>
      </p:sp>
      <p:pic>
        <p:nvPicPr>
          <p:cNvPr id="1026" name="Picture 2" descr="https://computing.ece.vt.edu/~ygoyal/yash.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22" b="29548"/>
          <a:stretch/>
        </p:blipFill>
        <p:spPr bwMode="auto">
          <a:xfrm>
            <a:off x="429892" y="4343400"/>
            <a:ext cx="1609344" cy="16093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p:cNvPicPr>
          <p:nvPr/>
        </p:nvPicPr>
        <p:blipFill>
          <a:blip r:embed="rId6"/>
          <a:stretch>
            <a:fillRect/>
          </a:stretch>
        </p:blipFill>
        <p:spPr>
          <a:xfrm>
            <a:off x="2621873" y="4345224"/>
            <a:ext cx="1609344" cy="1609344"/>
          </a:xfrm>
          <a:prstGeom prst="rect">
            <a:avLst/>
          </a:prstGeom>
        </p:spPr>
      </p:pic>
      <p:sp>
        <p:nvSpPr>
          <p:cNvPr id="13" name="Slide Number Placeholder 2"/>
          <p:cNvSpPr>
            <a:spLocks noGrp="1"/>
          </p:cNvSpPr>
          <p:nvPr>
            <p:ph type="sldNum" sz="quarter" idx="12"/>
          </p:nvPr>
        </p:nvSpPr>
        <p:spPr>
          <a:xfrm>
            <a:off x="7086600" y="6400800"/>
            <a:ext cx="1905000" cy="457200"/>
          </a:xfrm>
        </p:spPr>
        <p:txBody>
          <a:bodyPr/>
          <a:lstStyle/>
          <a:p>
            <a:fld id="{8F405A14-F2E9-4A35-8909-B84B0A998A9A}" type="slidenum">
              <a:rPr lang="en-IN" smtClean="0"/>
              <a:t>51</a:t>
            </a:fld>
            <a:endParaRPr lang="en-IN" dirty="0"/>
          </a:p>
        </p:txBody>
      </p:sp>
    </p:spTree>
    <p:extLst>
      <p:ext uri="{BB962C8B-B14F-4D97-AF65-F5344CB8AC3E}">
        <p14:creationId xmlns:p14="http://schemas.microsoft.com/office/powerpoint/2010/main" val="95439042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2-Channel VQA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52</a:t>
            </a:fld>
            <a:endParaRPr lang="en-US"/>
          </a:p>
        </p:txBody>
      </p:sp>
      <p:pic>
        <p:nvPicPr>
          <p:cNvPr id="23" name="Picture 22"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TextBox 85"/>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sp>
          <p:nvSpPr>
            <p:cNvPr id="87" name="TextBox 86"/>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89" name="TextBox 88"/>
          <p:cNvSpPr txBox="1"/>
          <p:nvPr/>
        </p:nvSpPr>
        <p:spPr>
          <a:xfrm>
            <a:off x="207532" y="1371600"/>
            <a:ext cx="4135868" cy="461665"/>
          </a:xfrm>
          <a:prstGeom prst="rect">
            <a:avLst/>
          </a:prstGeom>
          <a:noFill/>
        </p:spPr>
        <p:txBody>
          <a:bodyPr wrap="none" rtlCol="0">
            <a:spAutoFit/>
          </a:bodyPr>
          <a:lstStyle/>
          <a:p>
            <a:r>
              <a:rPr lang="en-US" sz="2400" dirty="0" smtClean="0">
                <a:solidFill>
                  <a:schemeClr val="accent1"/>
                </a:solidFill>
              </a:rPr>
              <a:t>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sp>
        <p:nvSpPr>
          <p:cNvPr id="90" name="TextBox 89"/>
          <p:cNvSpPr txBox="1"/>
          <p:nvPr/>
        </p:nvSpPr>
        <p:spPr>
          <a:xfrm>
            <a:off x="66146" y="4186535"/>
            <a:ext cx="4306738" cy="461665"/>
          </a:xfrm>
          <a:prstGeom prst="rect">
            <a:avLst/>
          </a:prstGeom>
          <a:noFill/>
        </p:spPr>
        <p:txBody>
          <a:bodyPr wrap="none" rtlCol="0">
            <a:spAutoFit/>
          </a:bodyPr>
          <a:lstStyle/>
          <a:p>
            <a:r>
              <a:rPr lang="en-US" sz="2400" dirty="0" smtClean="0">
                <a:solidFill>
                  <a:schemeClr val="accent2"/>
                </a:solidFill>
              </a:rPr>
              <a:t>                 Embedding (LSTM)</a:t>
            </a:r>
            <a:endParaRPr lang="en-US" sz="2400" dirty="0">
              <a:solidFill>
                <a:schemeClr val="accent2"/>
              </a:solidFill>
            </a:endParaRPr>
          </a:p>
        </p:txBody>
      </p:sp>
      <p:sp>
        <p:nvSpPr>
          <p:cNvPr id="108" name="Rectangle 107"/>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TextBox 101"/>
          <p:cNvSpPr txBox="1"/>
          <p:nvPr/>
        </p:nvSpPr>
        <p:spPr>
          <a:xfrm>
            <a:off x="221312" y="1371600"/>
            <a:ext cx="1040068" cy="461665"/>
          </a:xfrm>
          <a:prstGeom prst="rect">
            <a:avLst/>
          </a:prstGeom>
          <a:noFill/>
        </p:spPr>
        <p:txBody>
          <a:bodyPr wrap="none" rtlCol="0">
            <a:spAutoFit/>
          </a:bodyPr>
          <a:lstStyle/>
          <a:p>
            <a:r>
              <a:rPr lang="en-US" sz="2400" dirty="0" smtClean="0">
                <a:solidFill>
                  <a:schemeClr val="accent1"/>
                </a:solidFill>
              </a:rPr>
              <a:t>Image</a:t>
            </a:r>
            <a:endParaRPr lang="en-US" sz="2400" dirty="0">
              <a:solidFill>
                <a:schemeClr val="accent1"/>
              </a:solidFill>
            </a:endParaRPr>
          </a:p>
        </p:txBody>
      </p:sp>
      <p:sp>
        <p:nvSpPr>
          <p:cNvPr id="103" name="TextBox 102"/>
          <p:cNvSpPr txBox="1"/>
          <p:nvPr/>
        </p:nvSpPr>
        <p:spPr>
          <a:xfrm>
            <a:off x="217260" y="4182070"/>
            <a:ext cx="1416524" cy="461665"/>
          </a:xfrm>
          <a:prstGeom prst="rect">
            <a:avLst/>
          </a:prstGeom>
          <a:noFill/>
        </p:spPr>
        <p:txBody>
          <a:bodyPr wrap="none" rtlCol="0">
            <a:spAutoFit/>
          </a:bodyPr>
          <a:lstStyle/>
          <a:p>
            <a:r>
              <a:rPr lang="en-US" sz="2400" dirty="0" smtClean="0">
                <a:solidFill>
                  <a:schemeClr val="accent2"/>
                </a:solidFill>
              </a:rPr>
              <a:t>Question</a:t>
            </a:r>
            <a:endParaRPr lang="en-US" sz="2400" dirty="0">
              <a:solidFill>
                <a:schemeClr val="accent2"/>
              </a:solidFill>
            </a:endParaRPr>
          </a:p>
        </p:txBody>
      </p:sp>
      <p:sp>
        <p:nvSpPr>
          <p:cNvPr id="112" name="TextBox 111"/>
          <p:cNvSpPr txBox="1"/>
          <p:nvPr/>
        </p:nvSpPr>
        <p:spPr>
          <a:xfrm>
            <a:off x="838200" y="4648200"/>
            <a:ext cx="5537171" cy="369332"/>
          </a:xfrm>
          <a:prstGeom prst="rect">
            <a:avLst/>
          </a:prstGeom>
          <a:noFill/>
        </p:spPr>
        <p:txBody>
          <a:bodyPr wrap="none" rtlCol="0">
            <a:spAutoFit/>
          </a:bodyPr>
          <a:lstStyle/>
          <a:p>
            <a:r>
              <a:rPr lang="en-US" sz="1800" i="1" dirty="0" smtClean="0"/>
              <a:t>“How   many   horses    are      in       this     image?”</a:t>
            </a:r>
            <a:endParaRPr lang="en-US" sz="1800" i="1" dirty="0"/>
          </a:p>
        </p:txBody>
      </p:sp>
      <p:grpSp>
        <p:nvGrpSpPr>
          <p:cNvPr id="3" name="Group 2"/>
          <p:cNvGrpSpPr/>
          <p:nvPr/>
        </p:nvGrpSpPr>
        <p:grpSpPr>
          <a:xfrm>
            <a:off x="990600" y="5181600"/>
            <a:ext cx="4953000" cy="990600"/>
            <a:chOff x="990600" y="5181600"/>
            <a:chExt cx="4953000" cy="990600"/>
          </a:xfrm>
        </p:grpSpPr>
        <p:sp>
          <p:nvSpPr>
            <p:cNvPr id="115" name="Rectangle 114"/>
            <p:cNvSpPr/>
            <p:nvPr/>
          </p:nvSpPr>
          <p:spPr bwMode="auto">
            <a:xfrm>
              <a:off x="99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175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Rectangle 116"/>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Rectangle 117"/>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Rectangle 118"/>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Rectangle 119"/>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Rectangle 120"/>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2" name="Straight Arrow Connector 121"/>
            <p:cNvCxnSpPr>
              <a:stCxn id="115" idx="3"/>
              <a:endCxn id="116" idx="1"/>
            </p:cNvCxnSpPr>
            <p:nvPr/>
          </p:nvCxnSpPr>
          <p:spPr bwMode="auto">
            <a:xfrm>
              <a:off x="137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Straight Arrow Connector 122"/>
            <p:cNvCxnSpPr>
              <a:stCxn id="116" idx="3"/>
              <a:endCxn id="117" idx="1"/>
            </p:cNvCxnSpPr>
            <p:nvPr/>
          </p:nvCxnSpPr>
          <p:spPr bwMode="auto">
            <a:xfrm>
              <a:off x="2133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4" name="Straight Arrow Connector 123"/>
            <p:cNvCxnSpPr>
              <a:stCxn id="117" idx="3"/>
              <a:endCxn id="118"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a:stCxn id="118" idx="3"/>
              <a:endCxn id="119"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a:stCxn id="119" idx="3"/>
              <a:endCxn id="121"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7" name="Straight Arrow Connector 126"/>
            <p:cNvCxnSpPr>
              <a:stCxn id="121" idx="3"/>
              <a:endCxn id="120"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5943600" y="1219200"/>
            <a:ext cx="3218228" cy="4457700"/>
            <a:chOff x="5943600" y="1219200"/>
            <a:chExt cx="3218228" cy="44577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1" name="Picture 110"/>
            <p:cNvPicPr>
              <a:picLocks noChangeAspect="1"/>
            </p:cNvPicPr>
            <p:nvPr/>
          </p:nvPicPr>
          <p:blipFill>
            <a:blip r:embed="rId5"/>
            <a:stretch>
              <a:fillRect/>
            </a:stretch>
          </p:blipFill>
          <p:spPr>
            <a:xfrm>
              <a:off x="7315200" y="2667000"/>
              <a:ext cx="1818409" cy="1600200"/>
            </a:xfrm>
            <a:prstGeom prst="rect">
              <a:avLst/>
            </a:prstGeom>
          </p:spPr>
        </p:pic>
        <p:sp>
          <p:nvSpPr>
            <p:cNvPr id="113" name="TextBox 112"/>
            <p:cNvSpPr txBox="1"/>
            <p:nvPr/>
          </p:nvSpPr>
          <p:spPr>
            <a:xfrm>
              <a:off x="6781800" y="1219200"/>
              <a:ext cx="2380028" cy="1015663"/>
            </a:xfrm>
            <a:prstGeom prst="rect">
              <a:avLst/>
            </a:prstGeom>
            <a:noFill/>
          </p:spPr>
          <p:txBody>
            <a:bodyPr wrap="none" rtlCol="0">
              <a:spAutoFit/>
            </a:bodyPr>
            <a:lstStyle/>
            <a:p>
              <a:r>
                <a:rPr lang="en-US" sz="2000" dirty="0" smtClean="0"/>
                <a:t>Neural Network </a:t>
              </a:r>
              <a:br>
                <a:rPr lang="en-US" sz="2000" dirty="0" smtClean="0"/>
              </a:br>
              <a:r>
                <a:rPr lang="en-US" sz="2000" dirty="0" err="1" smtClean="0"/>
                <a:t>Softmax</a:t>
              </a:r>
              <a:r>
                <a:rPr lang="en-US" sz="2000" dirty="0" smtClean="0"/>
                <a:t> </a:t>
              </a:r>
              <a:br>
                <a:rPr lang="en-US" sz="2000" dirty="0" smtClean="0"/>
              </a:br>
              <a:r>
                <a:rPr lang="en-US" sz="2000" dirty="0" smtClean="0"/>
                <a:t>over top K answers</a:t>
              </a:r>
            </a:p>
          </p:txBody>
        </p:sp>
        <p:cxnSp>
          <p:nvCxnSpPr>
            <p:cNvPr id="128" name="Curved Connector 127"/>
            <p:cNvCxnSpPr>
              <a:stCxn id="120"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1720287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10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2-Channel VQA Model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pic>
        <p:nvPicPr>
          <p:cNvPr id="23" name="Picture 22" descr="2007_0049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390" y="1933044"/>
            <a:ext cx="1689810" cy="1267356"/>
          </a:xfrm>
          <a:prstGeom prst="rect">
            <a:avLst/>
          </a:prstGeom>
          <a:ln w="12700">
            <a:solidFill>
              <a:schemeClr val="tx1"/>
            </a:solidFill>
          </a:ln>
        </p:spPr>
      </p:pic>
      <p:grpSp>
        <p:nvGrpSpPr>
          <p:cNvPr id="99" name="Group 98"/>
          <p:cNvGrpSpPr/>
          <p:nvPr/>
        </p:nvGrpSpPr>
        <p:grpSpPr>
          <a:xfrm>
            <a:off x="838200" y="1902023"/>
            <a:ext cx="5867400" cy="1846421"/>
            <a:chOff x="838200" y="1902023"/>
            <a:chExt cx="5867400" cy="1846421"/>
          </a:xfrm>
        </p:grpSpPr>
        <p:grpSp>
          <p:nvGrpSpPr>
            <p:cNvPr id="92" name="Group 91"/>
            <p:cNvGrpSpPr/>
            <p:nvPr/>
          </p:nvGrpSpPr>
          <p:grpSpPr>
            <a:xfrm>
              <a:off x="3310521" y="2510342"/>
              <a:ext cx="1277574" cy="436917"/>
              <a:chOff x="3310521" y="2510342"/>
              <a:chExt cx="1277574" cy="436917"/>
            </a:xfrm>
          </p:grpSpPr>
          <p:sp>
            <p:nvSpPr>
              <p:cNvPr id="36" name="Rectangle 35"/>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8" name="Straight Connector 37"/>
              <p:cNvCxnSpPr>
                <a:stCxn id="37" idx="0"/>
                <a:endCxn id="36"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43" idx="0"/>
                <a:endCxn id="36"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43" idx="2"/>
                <a:endCxn id="36"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1" name="Rectangle 40"/>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42" idx="0"/>
                <a:endCxn id="36"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41" idx="0"/>
                <a:endCxn id="36"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6" name="Group 206"/>
            <p:cNvGrpSpPr/>
            <p:nvPr/>
          </p:nvGrpSpPr>
          <p:grpSpPr>
            <a:xfrm>
              <a:off x="4021151" y="2265098"/>
              <a:ext cx="749014" cy="749014"/>
              <a:chOff x="8773045" y="1214694"/>
              <a:chExt cx="1645920" cy="1645920"/>
            </a:xfrm>
          </p:grpSpPr>
          <p:sp>
            <p:nvSpPr>
              <p:cNvPr id="7" name="Rectangle 6"/>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Rectangle 13"/>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211"/>
            <p:cNvGrpSpPr/>
            <p:nvPr/>
          </p:nvGrpSpPr>
          <p:grpSpPr>
            <a:xfrm>
              <a:off x="2133600" y="2119003"/>
              <a:ext cx="1040298" cy="1040298"/>
              <a:chOff x="5572662" y="2317477"/>
              <a:chExt cx="2286000" cy="2286000"/>
            </a:xfrm>
          </p:grpSpPr>
          <p:sp>
            <p:nvSpPr>
              <p:cNvPr id="19" name="Rectangle 18"/>
              <p:cNvSpPr>
                <a:spLocks noChangeAspect="1"/>
              </p:cNvSpPr>
              <p:nvPr/>
            </p:nvSpPr>
            <p:spPr>
              <a:xfrm>
                <a:off x="5572662" y="23174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5725062" y="24698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5877462" y="2622277"/>
                <a:ext cx="1828800" cy="182880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6029862" y="2774677"/>
                <a:ext cx="1828800" cy="1828800"/>
              </a:xfrm>
              <a:prstGeom prst="rect">
                <a:avLst/>
              </a:prstGeom>
              <a:blipFill rotWithShape="1">
                <a:blip r:embed="rId4"/>
                <a:stretch>
                  <a:fillRect/>
                </a:stretch>
              </a:blip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Connector 23"/>
            <p:cNvCxnSpPr>
              <a:stCxn id="50" idx="0"/>
              <a:endCxn id="61"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56" idx="2"/>
              <a:endCxn id="65"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6" name="Rectangle 25"/>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stCxn id="26" idx="0"/>
              <a:endCxn id="29"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6" idx="2"/>
              <a:endCxn id="29"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9" name="Rectangle 28"/>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a:stCxn id="31" idx="0"/>
              <a:endCxn id="3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31" idx="2"/>
              <a:endCxn id="3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49" name="Group 226"/>
            <p:cNvGrpSpPr/>
            <p:nvPr/>
          </p:nvGrpSpPr>
          <p:grpSpPr>
            <a:xfrm>
              <a:off x="4760257" y="2346326"/>
              <a:ext cx="582566" cy="582567"/>
              <a:chOff x="11541722" y="1891905"/>
              <a:chExt cx="1280160" cy="1280160"/>
            </a:xfrm>
          </p:grpSpPr>
          <p:sp>
            <p:nvSpPr>
              <p:cNvPr id="50" name="Rectangle 49"/>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7" name="Rectangle 56"/>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9" name="Straight Connector 58"/>
            <p:cNvCxnSpPr>
              <a:stCxn id="57" idx="2"/>
              <a:endCxn id="58"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7" idx="0"/>
              <a:endCxn id="58"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1" name="Oval 60"/>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2" name="Oval 61"/>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3" name="Oval 62"/>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4" name="Oval 63"/>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5" name="Oval 64"/>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66" name="Straight Connector 65"/>
            <p:cNvCxnSpPr>
              <a:stCxn id="56" idx="2"/>
              <a:endCxn id="61"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50" idx="0"/>
              <a:endCxn id="65"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68" name="Oval 67"/>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69" name="Oval 68"/>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0" name="Oval 69"/>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1" name="Oval 70"/>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2" name="Oval 71"/>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73" name="Straight Connector 72"/>
            <p:cNvCxnSpPr>
              <a:stCxn id="65" idx="6"/>
              <a:endCxn id="72"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61" idx="6"/>
              <a:endCxn id="68"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a:stCxn id="61" idx="6"/>
              <a:endCxn id="72"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5" idx="6"/>
              <a:endCxn id="68"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7" name="Left Brace 76"/>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8" name="TextBox 77"/>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79" name="Left Brace 78"/>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0" name="TextBox 79"/>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81" name="Left Brace 80"/>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2" name="TextBox 81"/>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83" name="Left Brace 82"/>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4" name="TextBox 83"/>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85" name="Left Brace 84"/>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86" name="TextBox 85"/>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sp>
          <p:nvSpPr>
            <p:cNvPr id="87" name="TextBox 86"/>
            <p:cNvSpPr txBox="1"/>
            <p:nvPr/>
          </p:nvSpPr>
          <p:spPr>
            <a:xfrm>
              <a:off x="5486840" y="1902023"/>
              <a:ext cx="1218760" cy="307777"/>
            </a:xfrm>
            <a:prstGeom prst="rect">
              <a:avLst/>
            </a:prstGeom>
            <a:noFill/>
          </p:spPr>
          <p:txBody>
            <a:bodyPr wrap="square" rtlCol="0">
              <a:spAutoFit/>
            </a:bodyPr>
            <a:lstStyle/>
            <a:p>
              <a:pPr algn="ctr"/>
              <a:r>
                <a:rPr lang="en-US" sz="1400" dirty="0" smtClean="0"/>
                <a:t>4096-dim</a:t>
              </a:r>
              <a:endParaRPr lang="en-US" sz="1400" dirty="0"/>
            </a:p>
          </p:txBody>
        </p:sp>
      </p:grpSp>
      <p:sp>
        <p:nvSpPr>
          <p:cNvPr id="89" name="TextBox 88"/>
          <p:cNvSpPr txBox="1"/>
          <p:nvPr/>
        </p:nvSpPr>
        <p:spPr>
          <a:xfrm>
            <a:off x="207532" y="1371600"/>
            <a:ext cx="4135868" cy="461665"/>
          </a:xfrm>
          <a:prstGeom prst="rect">
            <a:avLst/>
          </a:prstGeom>
          <a:noFill/>
        </p:spPr>
        <p:txBody>
          <a:bodyPr wrap="none" rtlCol="0">
            <a:spAutoFit/>
          </a:bodyPr>
          <a:lstStyle/>
          <a:p>
            <a:r>
              <a:rPr lang="en-US" sz="2400" dirty="0" smtClean="0">
                <a:solidFill>
                  <a:schemeClr val="accent1"/>
                </a:solidFill>
              </a:rPr>
              <a:t>           Embedding (</a:t>
            </a:r>
            <a:r>
              <a:rPr lang="en-US" sz="2400" dirty="0" err="1" smtClean="0">
                <a:solidFill>
                  <a:schemeClr val="accent1"/>
                </a:solidFill>
              </a:rPr>
              <a:t>VGGNet</a:t>
            </a:r>
            <a:r>
              <a:rPr lang="en-US" sz="2400" dirty="0" smtClean="0">
                <a:solidFill>
                  <a:schemeClr val="accent1"/>
                </a:solidFill>
              </a:rPr>
              <a:t>)</a:t>
            </a:r>
            <a:endParaRPr lang="en-US" sz="2400" dirty="0">
              <a:solidFill>
                <a:schemeClr val="accent1"/>
              </a:solidFill>
            </a:endParaRPr>
          </a:p>
        </p:txBody>
      </p:sp>
      <p:sp>
        <p:nvSpPr>
          <p:cNvPr id="90" name="TextBox 89"/>
          <p:cNvSpPr txBox="1"/>
          <p:nvPr/>
        </p:nvSpPr>
        <p:spPr>
          <a:xfrm>
            <a:off x="66146" y="4186535"/>
            <a:ext cx="4306738" cy="461665"/>
          </a:xfrm>
          <a:prstGeom prst="rect">
            <a:avLst/>
          </a:prstGeom>
          <a:noFill/>
        </p:spPr>
        <p:txBody>
          <a:bodyPr wrap="none" rtlCol="0">
            <a:spAutoFit/>
          </a:bodyPr>
          <a:lstStyle/>
          <a:p>
            <a:r>
              <a:rPr lang="en-US" sz="2400" dirty="0" smtClean="0">
                <a:solidFill>
                  <a:schemeClr val="accent2"/>
                </a:solidFill>
              </a:rPr>
              <a:t>                 Embedding (LSTM)</a:t>
            </a:r>
            <a:endParaRPr lang="en-US" sz="2400" dirty="0">
              <a:solidFill>
                <a:schemeClr val="accent2"/>
              </a:solidFill>
            </a:endParaRPr>
          </a:p>
        </p:txBody>
      </p:sp>
      <p:sp>
        <p:nvSpPr>
          <p:cNvPr id="108" name="Rectangle 107"/>
          <p:cNvSpPr/>
          <p:nvPr/>
        </p:nvSpPr>
        <p:spPr bwMode="auto">
          <a:xfrm>
            <a:off x="5867400" y="2209800"/>
            <a:ext cx="533400" cy="914400"/>
          </a:xfrm>
          <a:prstGeom prst="rect">
            <a:avLst/>
          </a:prstGeom>
          <a:noFill/>
          <a:ln w="158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02" name="TextBox 101"/>
          <p:cNvSpPr txBox="1"/>
          <p:nvPr/>
        </p:nvSpPr>
        <p:spPr>
          <a:xfrm>
            <a:off x="221312" y="1371600"/>
            <a:ext cx="1040068" cy="461665"/>
          </a:xfrm>
          <a:prstGeom prst="rect">
            <a:avLst/>
          </a:prstGeom>
          <a:noFill/>
        </p:spPr>
        <p:txBody>
          <a:bodyPr wrap="none" rtlCol="0">
            <a:spAutoFit/>
          </a:bodyPr>
          <a:lstStyle/>
          <a:p>
            <a:r>
              <a:rPr lang="en-US" sz="2400" dirty="0" smtClean="0">
                <a:solidFill>
                  <a:schemeClr val="accent1"/>
                </a:solidFill>
              </a:rPr>
              <a:t>Image</a:t>
            </a:r>
            <a:endParaRPr lang="en-US" sz="2400" dirty="0">
              <a:solidFill>
                <a:schemeClr val="accent1"/>
              </a:solidFill>
            </a:endParaRPr>
          </a:p>
        </p:txBody>
      </p:sp>
      <p:sp>
        <p:nvSpPr>
          <p:cNvPr id="103" name="TextBox 102"/>
          <p:cNvSpPr txBox="1"/>
          <p:nvPr/>
        </p:nvSpPr>
        <p:spPr>
          <a:xfrm>
            <a:off x="217260" y="4182070"/>
            <a:ext cx="1416524" cy="461665"/>
          </a:xfrm>
          <a:prstGeom prst="rect">
            <a:avLst/>
          </a:prstGeom>
          <a:noFill/>
        </p:spPr>
        <p:txBody>
          <a:bodyPr wrap="none" rtlCol="0">
            <a:spAutoFit/>
          </a:bodyPr>
          <a:lstStyle/>
          <a:p>
            <a:r>
              <a:rPr lang="en-US" sz="2400" dirty="0" smtClean="0">
                <a:solidFill>
                  <a:schemeClr val="accent2"/>
                </a:solidFill>
              </a:rPr>
              <a:t>Question</a:t>
            </a:r>
            <a:endParaRPr lang="en-US" sz="2400" dirty="0">
              <a:solidFill>
                <a:schemeClr val="accent2"/>
              </a:solidFill>
            </a:endParaRPr>
          </a:p>
        </p:txBody>
      </p:sp>
      <p:sp>
        <p:nvSpPr>
          <p:cNvPr id="112" name="TextBox 111"/>
          <p:cNvSpPr txBox="1"/>
          <p:nvPr/>
        </p:nvSpPr>
        <p:spPr>
          <a:xfrm>
            <a:off x="838200" y="4648200"/>
            <a:ext cx="5537171" cy="369332"/>
          </a:xfrm>
          <a:prstGeom prst="rect">
            <a:avLst/>
          </a:prstGeom>
          <a:noFill/>
        </p:spPr>
        <p:txBody>
          <a:bodyPr wrap="none" rtlCol="0">
            <a:spAutoFit/>
          </a:bodyPr>
          <a:lstStyle/>
          <a:p>
            <a:r>
              <a:rPr lang="en-US" sz="1800" i="1" dirty="0" smtClean="0"/>
              <a:t>“How   many   horses    are      in       this     image?”</a:t>
            </a:r>
            <a:endParaRPr lang="en-US" sz="1800" i="1" dirty="0"/>
          </a:p>
        </p:txBody>
      </p:sp>
      <p:grpSp>
        <p:nvGrpSpPr>
          <p:cNvPr id="3" name="Group 2"/>
          <p:cNvGrpSpPr/>
          <p:nvPr/>
        </p:nvGrpSpPr>
        <p:grpSpPr>
          <a:xfrm>
            <a:off x="990600" y="5181600"/>
            <a:ext cx="4953000" cy="990600"/>
            <a:chOff x="990600" y="5181600"/>
            <a:chExt cx="4953000" cy="990600"/>
          </a:xfrm>
        </p:grpSpPr>
        <p:sp>
          <p:nvSpPr>
            <p:cNvPr id="115" name="Rectangle 114"/>
            <p:cNvSpPr/>
            <p:nvPr/>
          </p:nvSpPr>
          <p:spPr bwMode="auto">
            <a:xfrm>
              <a:off x="99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6" name="Rectangle 115"/>
            <p:cNvSpPr/>
            <p:nvPr/>
          </p:nvSpPr>
          <p:spPr bwMode="auto">
            <a:xfrm>
              <a:off x="175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7" name="Rectangle 116"/>
            <p:cNvSpPr/>
            <p:nvPr/>
          </p:nvSpPr>
          <p:spPr bwMode="auto">
            <a:xfrm>
              <a:off x="2514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8" name="Rectangle 117"/>
            <p:cNvSpPr/>
            <p:nvPr/>
          </p:nvSpPr>
          <p:spPr bwMode="auto">
            <a:xfrm>
              <a:off x="3276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9" name="Rectangle 118"/>
            <p:cNvSpPr/>
            <p:nvPr/>
          </p:nvSpPr>
          <p:spPr bwMode="auto">
            <a:xfrm>
              <a:off x="4038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0" name="Rectangle 119"/>
            <p:cNvSpPr/>
            <p:nvPr/>
          </p:nvSpPr>
          <p:spPr bwMode="auto">
            <a:xfrm>
              <a:off x="5562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21" name="Rectangle 120"/>
            <p:cNvSpPr/>
            <p:nvPr/>
          </p:nvSpPr>
          <p:spPr bwMode="auto">
            <a:xfrm>
              <a:off x="4800600" y="5181600"/>
              <a:ext cx="381000" cy="99060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22" name="Straight Arrow Connector 121"/>
            <p:cNvCxnSpPr>
              <a:stCxn id="115" idx="3"/>
              <a:endCxn id="116" idx="1"/>
            </p:cNvCxnSpPr>
            <p:nvPr/>
          </p:nvCxnSpPr>
          <p:spPr bwMode="auto">
            <a:xfrm>
              <a:off x="137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3" name="Straight Arrow Connector 122"/>
            <p:cNvCxnSpPr>
              <a:stCxn id="116" idx="3"/>
              <a:endCxn id="117" idx="1"/>
            </p:cNvCxnSpPr>
            <p:nvPr/>
          </p:nvCxnSpPr>
          <p:spPr bwMode="auto">
            <a:xfrm>
              <a:off x="2133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4" name="Straight Arrow Connector 123"/>
            <p:cNvCxnSpPr>
              <a:stCxn id="117" idx="3"/>
              <a:endCxn id="118" idx="1"/>
            </p:cNvCxnSpPr>
            <p:nvPr/>
          </p:nvCxnSpPr>
          <p:spPr bwMode="auto">
            <a:xfrm>
              <a:off x="2895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5" name="Straight Arrow Connector 124"/>
            <p:cNvCxnSpPr>
              <a:stCxn id="118" idx="3"/>
              <a:endCxn id="119" idx="1"/>
            </p:cNvCxnSpPr>
            <p:nvPr/>
          </p:nvCxnSpPr>
          <p:spPr bwMode="auto">
            <a:xfrm>
              <a:off x="3657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6" name="Straight Arrow Connector 125"/>
            <p:cNvCxnSpPr>
              <a:stCxn id="119" idx="3"/>
              <a:endCxn id="121" idx="1"/>
            </p:cNvCxnSpPr>
            <p:nvPr/>
          </p:nvCxnSpPr>
          <p:spPr bwMode="auto">
            <a:xfrm>
              <a:off x="4419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27" name="Straight Arrow Connector 126"/>
            <p:cNvCxnSpPr>
              <a:stCxn id="121" idx="3"/>
              <a:endCxn id="120" idx="1"/>
            </p:cNvCxnSpPr>
            <p:nvPr/>
          </p:nvCxnSpPr>
          <p:spPr bwMode="auto">
            <a:xfrm>
              <a:off x="5181600" y="5676900"/>
              <a:ext cx="381000" cy="0"/>
            </a:xfrm>
            <a:prstGeom prst="straightConnector1">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5943600" y="2667000"/>
            <a:ext cx="3190009" cy="3009900"/>
            <a:chOff x="5943600" y="2667000"/>
            <a:chExt cx="3190009" cy="3009900"/>
          </a:xfrm>
        </p:grpSpPr>
        <p:sp>
          <p:nvSpPr>
            <p:cNvPr id="109" name="Right Arrow 108"/>
            <p:cNvSpPr/>
            <p:nvPr/>
          </p:nvSpPr>
          <p:spPr bwMode="auto">
            <a:xfrm rot="1011734">
              <a:off x="6485833" y="2706227"/>
              <a:ext cx="822960" cy="18288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0" name="Right Arrow 109"/>
            <p:cNvSpPr/>
            <p:nvPr/>
          </p:nvSpPr>
          <p:spPr bwMode="auto">
            <a:xfrm rot="20442843">
              <a:off x="6487431" y="3696262"/>
              <a:ext cx="822960" cy="182880"/>
            </a:xfrm>
            <a:prstGeom prst="rightArrow">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1" name="Picture 110"/>
            <p:cNvPicPr>
              <a:picLocks noChangeAspect="1"/>
            </p:cNvPicPr>
            <p:nvPr/>
          </p:nvPicPr>
          <p:blipFill>
            <a:blip r:embed="rId5"/>
            <a:stretch>
              <a:fillRect/>
            </a:stretch>
          </p:blipFill>
          <p:spPr>
            <a:xfrm>
              <a:off x="7315200" y="2667000"/>
              <a:ext cx="1818409" cy="1600200"/>
            </a:xfrm>
            <a:prstGeom prst="rect">
              <a:avLst/>
            </a:prstGeom>
          </p:spPr>
        </p:pic>
        <p:cxnSp>
          <p:nvCxnSpPr>
            <p:cNvPr id="128" name="Curved Connector 127"/>
            <p:cNvCxnSpPr>
              <a:stCxn id="120" idx="3"/>
            </p:cNvCxnSpPr>
            <p:nvPr/>
          </p:nvCxnSpPr>
          <p:spPr bwMode="auto">
            <a:xfrm flipV="1">
              <a:off x="5943600" y="3923607"/>
              <a:ext cx="566922" cy="1753293"/>
            </a:xfrm>
            <a:prstGeom prst="curvedConnector3">
              <a:avLst>
                <a:gd name="adj1" fmla="val 50000"/>
              </a:avLst>
            </a:prstGeom>
            <a:ln>
              <a:headEnd type="none" w="med" len="med"/>
              <a:tailEnd type="arrow"/>
            </a:ln>
          </p:spPr>
          <p:style>
            <a:lnRef idx="2">
              <a:schemeClr val="accent2"/>
            </a:lnRef>
            <a:fillRef idx="0">
              <a:schemeClr val="accent2"/>
            </a:fillRef>
            <a:effectRef idx="1">
              <a:schemeClr val="accent2"/>
            </a:effectRef>
            <a:fontRef idx="minor">
              <a:schemeClr val="tx1"/>
            </a:fontRef>
          </p:style>
        </p:cxnSp>
      </p:grpSp>
      <p:sp>
        <p:nvSpPr>
          <p:cNvPr id="114" name="Rectangle 113"/>
          <p:cNvSpPr/>
          <p:nvPr/>
        </p:nvSpPr>
        <p:spPr bwMode="auto">
          <a:xfrm>
            <a:off x="2119746" y="1884218"/>
            <a:ext cx="4350328" cy="1814946"/>
          </a:xfrm>
          <a:prstGeom prst="rect">
            <a:avLst/>
          </a:prstGeom>
          <a:solidFill>
            <a:schemeClr val="accent6">
              <a:lumMod val="60000"/>
              <a:lumOff val="40000"/>
              <a:alpha val="5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129" name="TextBox 128"/>
          <p:cNvSpPr txBox="1"/>
          <p:nvPr/>
        </p:nvSpPr>
        <p:spPr>
          <a:xfrm>
            <a:off x="3408219" y="1854147"/>
            <a:ext cx="1959553" cy="372668"/>
          </a:xfrm>
          <a:prstGeom prst="rect">
            <a:avLst/>
          </a:prstGeom>
          <a:noFill/>
        </p:spPr>
        <p:txBody>
          <a:bodyPr wrap="square" lIns="64291" tIns="32146" rIns="64291" bIns="32146" rtlCol="0">
            <a:spAutoFit/>
          </a:bodyPr>
          <a:lstStyle/>
          <a:p>
            <a:pPr defTabSz="342865">
              <a:defRPr/>
            </a:pPr>
            <a:r>
              <a:rPr lang="en-US" sz="2000" b="1" kern="0" dirty="0">
                <a:solidFill>
                  <a:prstClr val="black"/>
                </a:solidFill>
              </a:rPr>
              <a:t>Image channel</a:t>
            </a:r>
          </a:p>
        </p:txBody>
      </p:sp>
      <p:sp>
        <p:nvSpPr>
          <p:cNvPr id="130" name="Rectangle 129"/>
          <p:cNvSpPr/>
          <p:nvPr/>
        </p:nvSpPr>
        <p:spPr bwMode="auto">
          <a:xfrm>
            <a:off x="872836" y="5043055"/>
            <a:ext cx="5223164" cy="1634837"/>
          </a:xfrm>
          <a:prstGeom prst="rect">
            <a:avLst/>
          </a:prstGeom>
          <a:solidFill>
            <a:schemeClr val="accent6">
              <a:lumMod val="60000"/>
              <a:lumOff val="40000"/>
              <a:alpha val="5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131" name="TextBox 130"/>
          <p:cNvSpPr txBox="1"/>
          <p:nvPr/>
        </p:nvSpPr>
        <p:spPr>
          <a:xfrm>
            <a:off x="2057401" y="6273746"/>
            <a:ext cx="3012498" cy="372696"/>
          </a:xfrm>
          <a:prstGeom prst="rect">
            <a:avLst/>
          </a:prstGeom>
          <a:noFill/>
        </p:spPr>
        <p:txBody>
          <a:bodyPr wrap="square" lIns="64291" tIns="32146" rIns="64291" bIns="32146" rtlCol="0">
            <a:spAutoFit/>
          </a:bodyPr>
          <a:lstStyle/>
          <a:p>
            <a:pPr defTabSz="342865">
              <a:defRPr/>
            </a:pPr>
            <a:r>
              <a:rPr lang="en-US" sz="2000" b="1" kern="0" dirty="0">
                <a:solidFill>
                  <a:prstClr val="black"/>
                </a:solidFill>
              </a:rPr>
              <a:t>Question channel</a:t>
            </a:r>
          </a:p>
        </p:txBody>
      </p:sp>
      <p:sp>
        <p:nvSpPr>
          <p:cNvPr id="132" name="Rectangle 131"/>
          <p:cNvSpPr/>
          <p:nvPr/>
        </p:nvSpPr>
        <p:spPr bwMode="auto">
          <a:xfrm>
            <a:off x="7329055" y="2313709"/>
            <a:ext cx="955965" cy="2050473"/>
          </a:xfrm>
          <a:prstGeom prst="rect">
            <a:avLst/>
          </a:prstGeom>
          <a:solidFill>
            <a:schemeClr val="accent6">
              <a:lumMod val="60000"/>
              <a:lumOff val="40000"/>
              <a:alpha val="5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133" name="TextBox 132"/>
          <p:cNvSpPr txBox="1"/>
          <p:nvPr/>
        </p:nvSpPr>
        <p:spPr>
          <a:xfrm>
            <a:off x="6747166" y="2269783"/>
            <a:ext cx="2111953" cy="372668"/>
          </a:xfrm>
          <a:prstGeom prst="rect">
            <a:avLst/>
          </a:prstGeom>
          <a:noFill/>
        </p:spPr>
        <p:txBody>
          <a:bodyPr wrap="square" lIns="64291" tIns="32146" rIns="64291" bIns="32146" rtlCol="0">
            <a:spAutoFit/>
          </a:bodyPr>
          <a:lstStyle/>
          <a:p>
            <a:pPr defTabSz="342865">
              <a:defRPr/>
            </a:pPr>
            <a:r>
              <a:rPr lang="en-US" sz="2000" b="1" kern="0" dirty="0">
                <a:solidFill>
                  <a:prstClr val="black"/>
                </a:solidFill>
              </a:rPr>
              <a:t>MLP</a:t>
            </a:r>
          </a:p>
        </p:txBody>
      </p:sp>
    </p:spTree>
    <p:extLst>
      <p:ext uri="{BB962C8B-B14F-4D97-AF65-F5344CB8AC3E}">
        <p14:creationId xmlns:p14="http://schemas.microsoft.com/office/powerpoint/2010/main" val="3177777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 name="Group 228"/>
          <p:cNvGrpSpPr/>
          <p:nvPr/>
        </p:nvGrpSpPr>
        <p:grpSpPr>
          <a:xfrm>
            <a:off x="431075" y="2417186"/>
            <a:ext cx="8302504" cy="2621296"/>
            <a:chOff x="574766" y="2208502"/>
            <a:chExt cx="11070003" cy="3495062"/>
          </a:xfrm>
        </p:grpSpPr>
        <p:grpSp>
          <p:nvGrpSpPr>
            <p:cNvPr id="230" name="Group 229"/>
            <p:cNvGrpSpPr/>
            <p:nvPr/>
          </p:nvGrpSpPr>
          <p:grpSpPr>
            <a:xfrm>
              <a:off x="6982693" y="2734976"/>
              <a:ext cx="1233057" cy="2258291"/>
              <a:chOff x="5310249" y="1585356"/>
              <a:chExt cx="1233057" cy="2258291"/>
            </a:xfrm>
          </p:grpSpPr>
          <p:cxnSp>
            <p:nvCxnSpPr>
              <p:cNvPr id="243" name="Straight Arrow Connector 242"/>
              <p:cNvCxnSpPr>
                <a:stCxn id="233" idx="3"/>
                <a:endCxn id="240" idx="1"/>
              </p:cNvCxnSpPr>
              <p:nvPr/>
            </p:nvCxnSpPr>
            <p:spPr bwMode="auto">
              <a:xfrm>
                <a:off x="5310249" y="1585356"/>
                <a:ext cx="1233057" cy="119841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3" y="2783774"/>
                <a:ext cx="1191493"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a:endCxn id="232" idx="1"/>
            </p:cNvCxnSpPr>
            <p:nvPr/>
          </p:nvCxnSpPr>
          <p:spPr bwMode="auto">
            <a:xfrm>
              <a:off x="10280076" y="3933394"/>
              <a:ext cx="466328" cy="17484"/>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2" name="Rectangle 231"/>
            <p:cNvSpPr/>
            <p:nvPr/>
          </p:nvSpPr>
          <p:spPr>
            <a:xfrm>
              <a:off x="10746404" y="3622582"/>
              <a:ext cx="898365" cy="656591"/>
            </a:xfrm>
            <a:prstGeom prst="rect">
              <a:avLst/>
            </a:prstGeom>
          </p:spPr>
          <p:txBody>
            <a:bodyPr wrap="none">
              <a:spAutoFit/>
            </a:bodyPr>
            <a:lstStyle/>
            <a:p>
              <a:pPr defTabSz="342865">
                <a:defRPr/>
              </a:pPr>
              <a:r>
                <a:rPr lang="en-US" altLang="zh-CN" sz="2600" i="1" kern="0" dirty="0">
                  <a:solidFill>
                    <a:prstClr val="black"/>
                  </a:solidFill>
                </a:rPr>
                <a:t>“2”</a:t>
              </a:r>
              <a:endParaRPr lang="en-US" sz="2600" i="1" kern="0" dirty="0">
                <a:solidFill>
                  <a:prstClr val="black"/>
                </a:solidFill>
              </a:endParaRPr>
            </a:p>
          </p:txBody>
        </p:sp>
        <p:sp>
          <p:nvSpPr>
            <p:cNvPr id="233" name="Rectangle 232"/>
            <p:cNvSpPr/>
            <p:nvPr/>
          </p:nvSpPr>
          <p:spPr bwMode="auto">
            <a:xfrm>
              <a:off x="4724402" y="2208502"/>
              <a:ext cx="2258291" cy="1052947"/>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97536" tIns="48768" rIns="97536" bIns="48768"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574766" y="4226236"/>
              <a:ext cx="2678529" cy="1477328"/>
            </a:xfrm>
            <a:prstGeom prst="rect">
              <a:avLst/>
            </a:prstGeom>
            <a:noFill/>
          </p:spPr>
          <p:txBody>
            <a:bodyPr wrap="square" rtlCol="0">
              <a:spAutoFit/>
            </a:bodyPr>
            <a:lstStyle/>
            <a:p>
              <a:pPr defTabSz="342865">
                <a:defRPr/>
              </a:pPr>
              <a:r>
                <a:rPr lang="en-US" sz="2200" i="1" kern="0" dirty="0">
                  <a:solidFill>
                    <a:prstClr val="black"/>
                  </a:solidFill>
                </a:rPr>
                <a:t>How many horses are in this image?</a:t>
              </a:r>
            </a:p>
          </p:txBody>
        </p:sp>
        <p:cxnSp>
          <p:nvCxnSpPr>
            <p:cNvPr id="235" name="Straight Arrow Connector 234"/>
            <p:cNvCxnSpPr>
              <a:endCxn id="233" idx="1"/>
            </p:cNvCxnSpPr>
            <p:nvPr/>
          </p:nvCxnSpPr>
          <p:spPr bwMode="auto">
            <a:xfrm flipV="1">
              <a:off x="3107216" y="2734976"/>
              <a:ext cx="1554480" cy="1504"/>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6" name="TextBox 235"/>
            <p:cNvSpPr txBox="1"/>
            <p:nvPr/>
          </p:nvSpPr>
          <p:spPr>
            <a:xfrm>
              <a:off x="4750593" y="2296415"/>
              <a:ext cx="2250281" cy="943848"/>
            </a:xfrm>
            <a:prstGeom prst="rect">
              <a:avLst/>
            </a:prstGeom>
            <a:noFill/>
          </p:spPr>
          <p:txBody>
            <a:bodyPr wrap="square"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37" name="Rectangle 236"/>
            <p:cNvSpPr/>
            <p:nvPr/>
          </p:nvSpPr>
          <p:spPr bwMode="auto">
            <a:xfrm>
              <a:off x="4752114" y="4466794"/>
              <a:ext cx="2272143" cy="1052946"/>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97536" tIns="48768" rIns="97536" bIns="48768"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3108960" y="4992720"/>
              <a:ext cx="1554480" cy="547"/>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9" name="TextBox 238"/>
            <p:cNvSpPr txBox="1"/>
            <p:nvPr/>
          </p:nvSpPr>
          <p:spPr>
            <a:xfrm>
              <a:off x="4757740" y="4555578"/>
              <a:ext cx="2257424" cy="943848"/>
            </a:xfrm>
            <a:prstGeom prst="rect">
              <a:avLst/>
            </a:prstGeom>
            <a:noFill/>
          </p:spPr>
          <p:txBody>
            <a:bodyPr wrap="square" rtlCol="0">
              <a:spAutoFit/>
            </a:bodyPr>
            <a:lstStyle/>
            <a:p>
              <a:pPr defTabSz="342865">
                <a:defRPr/>
              </a:pPr>
              <a:r>
                <a:rPr lang="en-US" sz="2000" kern="0" dirty="0">
                  <a:solidFill>
                    <a:prstClr val="black"/>
                  </a:solidFill>
                </a:rPr>
                <a:t>Question channel</a:t>
              </a:r>
            </a:p>
          </p:txBody>
        </p:sp>
        <p:sp>
          <p:nvSpPr>
            <p:cNvPr id="240" name="Rectangle 239"/>
            <p:cNvSpPr/>
            <p:nvPr/>
          </p:nvSpPr>
          <p:spPr bwMode="auto">
            <a:xfrm>
              <a:off x="8215750" y="3344575"/>
              <a:ext cx="2064326" cy="1177637"/>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97536" tIns="48768" rIns="97536" bIns="48768"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41" name="TextBox 240"/>
            <p:cNvSpPr txBox="1"/>
            <p:nvPr/>
          </p:nvSpPr>
          <p:spPr>
            <a:xfrm>
              <a:off x="8215312" y="3716508"/>
              <a:ext cx="2085976" cy="533480"/>
            </a:xfrm>
            <a:prstGeom prst="rect">
              <a:avLst/>
            </a:prstGeom>
            <a:noFill/>
          </p:spPr>
          <p:txBody>
            <a:bodyPr wrap="square" rtlCol="0">
              <a:spAutoFit/>
            </a:bodyPr>
            <a:lstStyle/>
            <a:p>
              <a:pPr defTabSz="342865">
                <a:defRPr/>
              </a:pPr>
              <a:r>
                <a:rPr lang="en-US" sz="2000" kern="0" dirty="0">
                  <a:solidFill>
                    <a:prstClr val="black"/>
                  </a:solidFill>
                </a:rPr>
                <a:t>MLP</a:t>
              </a:r>
            </a:p>
          </p:txBody>
        </p:sp>
      </p:grpSp>
      <p:sp>
        <p:nvSpPr>
          <p:cNvPr id="2" name="Slide Number Placeholder 1"/>
          <p:cNvSpPr>
            <a:spLocks noGrp="1"/>
          </p:cNvSpPr>
          <p:nvPr>
            <p:ph type="sldNum" sz="quarter" idx="12"/>
          </p:nvPr>
        </p:nvSpPr>
        <p:spPr/>
        <p:txBody>
          <a:bodyPr/>
          <a:lstStyle/>
          <a:p>
            <a:fld id="{8F405A14-F2E9-4A35-8909-B84B0A998A9A}" type="slidenum">
              <a:rPr lang="en-IN" smtClean="0"/>
              <a:t>54</a:t>
            </a:fld>
            <a:endParaRPr lang="en-IN"/>
          </a:p>
        </p:txBody>
      </p:sp>
      <p:pic>
        <p:nvPicPr>
          <p:cNvPr id="22" name="Picture 21" descr="2007_00490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335" y="2154717"/>
            <a:ext cx="1689810" cy="1267356"/>
          </a:xfrm>
          <a:prstGeom prst="rect">
            <a:avLst/>
          </a:prstGeom>
          <a:ln w="12700">
            <a:solidFill>
              <a:schemeClr val="tx1"/>
            </a:solidFill>
          </a:ln>
        </p:spPr>
      </p:pic>
      <p:sp>
        <p:nvSpPr>
          <p:cNvPr id="20" name="TextBox 19"/>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3" name="Title 2"/>
          <p:cNvSpPr>
            <a:spLocks noGrp="1"/>
          </p:cNvSpPr>
          <p:nvPr>
            <p:ph type="title"/>
          </p:nvPr>
        </p:nvSpPr>
        <p:spPr/>
        <p:txBody>
          <a:bodyPr/>
          <a:lstStyle/>
          <a:p>
            <a:r>
              <a:rPr lang="en-US" dirty="0"/>
              <a:t>Simplified VQA model</a:t>
            </a:r>
          </a:p>
        </p:txBody>
      </p:sp>
    </p:spTree>
    <p:extLst>
      <p:ext uri="{BB962C8B-B14F-4D97-AF65-F5344CB8AC3E}">
        <p14:creationId xmlns:p14="http://schemas.microsoft.com/office/powerpoint/2010/main" val="292060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156620" y="2812041"/>
            <a:ext cx="924794" cy="1693719"/>
            <a:chOff x="5310246" y="1585356"/>
            <a:chExt cx="1233058" cy="2258292"/>
          </a:xfrm>
        </p:grpSpPr>
        <p:cxnSp>
          <p:nvCxnSpPr>
            <p:cNvPr id="243" name="Straight Arrow Connector 242"/>
            <p:cNvCxnSpPr>
              <a:stCxn id="233" idx="3"/>
              <a:endCxn id="240" idx="1"/>
            </p:cNvCxnSpPr>
            <p:nvPr/>
          </p:nvCxnSpPr>
          <p:spPr bwMode="auto">
            <a:xfrm>
              <a:off x="5310246" y="1585356"/>
              <a:ext cx="1233058"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0" y="2783775"/>
              <a:ext cx="1191494"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629661" y="3710855"/>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462904" y="2417185"/>
            <a:ext cx="169371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5" name="Straight Arrow Connector 234"/>
          <p:cNvCxnSpPr/>
          <p:nvPr/>
        </p:nvCxnSpPr>
        <p:spPr bwMode="auto">
          <a:xfrm flipV="1">
            <a:off x="2011680" y="2812040"/>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6" name="TextBox 235"/>
          <p:cNvSpPr txBox="1"/>
          <p:nvPr/>
        </p:nvSpPr>
        <p:spPr>
          <a:xfrm>
            <a:off x="2455758" y="2483121"/>
            <a:ext cx="1693069" cy="680473"/>
          </a:xfrm>
          <a:prstGeom prst="rect">
            <a:avLst/>
          </a:prstGeom>
          <a:noFill/>
        </p:spPr>
        <p:txBody>
          <a:bodyPr wrap="square" lIns="64291" tIns="32146" rIns="64291" bIns="32146" rtlCol="0">
            <a:spAutoFit/>
          </a:bodyPr>
          <a:lstStyle/>
          <a:p>
            <a:pPr defTabSz="342882">
              <a:spcBef>
                <a:spcPts val="0"/>
              </a:spcBef>
              <a:defRPr/>
            </a:pPr>
            <a:r>
              <a:rPr lang="en-US" sz="2000" kern="0" dirty="0">
                <a:solidFill>
                  <a:prstClr val="black"/>
                </a:solidFill>
              </a:rPr>
              <a:t>Image</a:t>
            </a:r>
          </a:p>
          <a:p>
            <a:pPr defTabSz="342882">
              <a:spcBef>
                <a:spcPts val="0"/>
              </a:spcBef>
              <a:defRPr/>
            </a:pPr>
            <a:r>
              <a:rPr lang="en-US" sz="2000" kern="0" dirty="0">
                <a:solidFill>
                  <a:prstClr val="black"/>
                </a:solidFill>
              </a:rPr>
              <a:t>channel</a:t>
            </a:r>
          </a:p>
        </p:txBody>
      </p:sp>
      <p:sp>
        <p:nvSpPr>
          <p:cNvPr id="237" name="Rectangle 236"/>
          <p:cNvSpPr/>
          <p:nvPr/>
        </p:nvSpPr>
        <p:spPr bwMode="auto">
          <a:xfrm>
            <a:off x="2483688" y="4110905"/>
            <a:ext cx="1704107" cy="789709"/>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2011680" y="4505348"/>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9" name="TextBox 238"/>
          <p:cNvSpPr txBox="1"/>
          <p:nvPr/>
        </p:nvSpPr>
        <p:spPr>
          <a:xfrm>
            <a:off x="2487906" y="4177492"/>
            <a:ext cx="1693068" cy="680473"/>
          </a:xfrm>
          <a:prstGeom prst="rect">
            <a:avLst/>
          </a:prstGeom>
          <a:noFill/>
        </p:spPr>
        <p:txBody>
          <a:bodyPr wrap="square" lIns="64291" tIns="32146" rIns="64291" bIns="32146" rtlCol="0">
            <a:spAutoFit/>
          </a:bodyPr>
          <a:lstStyle/>
          <a:p>
            <a:pPr defTabSz="342882">
              <a:defRPr/>
            </a:pPr>
            <a:r>
              <a:rPr lang="en-US" sz="2000" kern="0" dirty="0">
                <a:solidFill>
                  <a:prstClr val="black"/>
                </a:solidFill>
              </a:rPr>
              <a:t>Question channel</a:t>
            </a:r>
          </a:p>
        </p:txBody>
      </p:sp>
      <p:sp>
        <p:nvSpPr>
          <p:cNvPr id="240" name="Rectangle 239"/>
          <p:cNvSpPr/>
          <p:nvPr/>
        </p:nvSpPr>
        <p:spPr bwMode="auto">
          <a:xfrm>
            <a:off x="5081415"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41" name="TextBox 240"/>
          <p:cNvSpPr txBox="1"/>
          <p:nvPr/>
        </p:nvSpPr>
        <p:spPr>
          <a:xfrm>
            <a:off x="5081087" y="3548190"/>
            <a:ext cx="1564481" cy="372696"/>
          </a:xfrm>
          <a:prstGeom prst="rect">
            <a:avLst/>
          </a:prstGeom>
          <a:noFill/>
        </p:spPr>
        <p:txBody>
          <a:bodyPr wrap="square" lIns="64291" tIns="32146" rIns="64291" bIns="32146" rtlCol="0">
            <a:spAutoFit/>
          </a:bodyPr>
          <a:lstStyle/>
          <a:p>
            <a:pPr defTabSz="342882">
              <a:defRPr/>
            </a:pPr>
            <a:r>
              <a:rPr lang="en-US" sz="2000" kern="0" dirty="0">
                <a:solidFill>
                  <a:prstClr val="black"/>
                </a:solidFill>
              </a:rPr>
              <a:t>MLP</a:t>
            </a:r>
          </a:p>
        </p:txBody>
      </p:sp>
      <p:pic>
        <p:nvPicPr>
          <p:cNvPr id="19" name="Picture 2" descr="https://vision.ece.vt.edu/mscoco/images/val2014/COCO_val2014_000000464251.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773" y="1959429"/>
            <a:ext cx="1755131" cy="164592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a:spLocks noChangeAspect="1"/>
          </p:cNvSpPr>
          <p:nvPr/>
        </p:nvSpPr>
        <p:spPr bwMode="auto">
          <a:xfrm>
            <a:off x="266181" y="1962294"/>
            <a:ext cx="411483" cy="411480"/>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3" name="Slide Number Placeholder 2"/>
          <p:cNvSpPr>
            <a:spLocks noGrp="1"/>
          </p:cNvSpPr>
          <p:nvPr>
            <p:ph type="sldNum" sz="quarter" idx="12"/>
          </p:nvPr>
        </p:nvSpPr>
        <p:spPr/>
        <p:txBody>
          <a:bodyPr/>
          <a:lstStyle/>
          <a:p>
            <a:fld id="{8F405A14-F2E9-4A35-8909-B84B0A998A9A}" type="slidenum">
              <a:rPr lang="en-IN" smtClean="0"/>
              <a:t>55</a:t>
            </a:fld>
            <a:endParaRPr lang="en-IN"/>
          </a:p>
        </p:txBody>
      </p:sp>
      <p:sp>
        <p:nvSpPr>
          <p:cNvPr id="22" name="TextBox 21"/>
          <p:cNvSpPr txBox="1"/>
          <p:nvPr/>
        </p:nvSpPr>
        <p:spPr>
          <a:xfrm>
            <a:off x="60491" y="3945529"/>
            <a:ext cx="2015662" cy="1080674"/>
          </a:xfrm>
          <a:prstGeom prst="rect">
            <a:avLst/>
          </a:prstGeom>
          <a:noFill/>
        </p:spPr>
        <p:txBody>
          <a:bodyPr wrap="square" lIns="64291" tIns="32146" rIns="64291" bIns="32146" rtlCol="0">
            <a:spAutoFit/>
          </a:bodyPr>
          <a:lstStyle/>
          <a:p>
            <a:pPr defTabSz="342882">
              <a:defRPr/>
            </a:pPr>
            <a:r>
              <a:rPr lang="en-US" sz="2200" i="1" kern="0" dirty="0">
                <a:solidFill>
                  <a:prstClr val="black"/>
                </a:solidFill>
              </a:rPr>
              <a:t>“What kind of bird is perched on the sill?”</a:t>
            </a:r>
          </a:p>
        </p:txBody>
      </p:sp>
      <p:sp>
        <p:nvSpPr>
          <p:cNvPr id="38" name="Rectangle 37"/>
          <p:cNvSpPr>
            <a:spLocks noChangeAspect="1"/>
          </p:cNvSpPr>
          <p:nvPr/>
        </p:nvSpPr>
        <p:spPr bwMode="auto">
          <a:xfrm>
            <a:off x="266176" y="2364081"/>
            <a:ext cx="411483" cy="411480"/>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39" name="Rectangle 38"/>
          <p:cNvSpPr>
            <a:spLocks noChangeAspect="1"/>
          </p:cNvSpPr>
          <p:nvPr/>
        </p:nvSpPr>
        <p:spPr bwMode="auto">
          <a:xfrm>
            <a:off x="266181" y="2779712"/>
            <a:ext cx="411483" cy="411480"/>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40" name="Rectangle 39"/>
          <p:cNvSpPr>
            <a:spLocks noChangeAspect="1"/>
          </p:cNvSpPr>
          <p:nvPr/>
        </p:nvSpPr>
        <p:spPr bwMode="auto">
          <a:xfrm>
            <a:off x="266176" y="3181500"/>
            <a:ext cx="411483" cy="411480"/>
          </a:xfrm>
          <a:prstGeom prst="rect">
            <a:avLst/>
          </a:prstGeom>
          <a:solidFill>
            <a:schemeClr val="bg1">
              <a:lumMod val="65000"/>
            </a:schemeClr>
          </a:solidFill>
          <a:ln w="25400" cap="flat" cmpd="sng" algn="ctr">
            <a:solidFill>
              <a:schemeClr val="bg1">
                <a:lumMod val="65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65">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 name="TextBox 1"/>
          <p:cNvSpPr txBox="1"/>
          <p:nvPr/>
        </p:nvSpPr>
        <p:spPr>
          <a:xfrm>
            <a:off x="2923108" y="5951096"/>
            <a:ext cx="129838" cy="465029"/>
          </a:xfrm>
          <a:prstGeom prst="rect">
            <a:avLst/>
          </a:prstGeom>
          <a:noFill/>
        </p:spPr>
        <p:txBody>
          <a:bodyPr wrap="none" lIns="64291" tIns="32146" rIns="64291" bIns="32146" rtlCol="0">
            <a:spAutoFit/>
          </a:bodyPr>
          <a:lstStyle/>
          <a:p>
            <a:endParaRPr lang="en-US" sz="2600" dirty="0"/>
          </a:p>
        </p:txBody>
      </p:sp>
      <p:pic>
        <p:nvPicPr>
          <p:cNvPr id="4" name="Picture 3"/>
          <p:cNvPicPr>
            <a:picLocks noChangeAspect="1"/>
          </p:cNvPicPr>
          <p:nvPr/>
        </p:nvPicPr>
        <p:blipFill>
          <a:blip r:embed="rId4"/>
          <a:stretch>
            <a:fillRect/>
          </a:stretch>
        </p:blipFill>
        <p:spPr>
          <a:xfrm>
            <a:off x="7046915" y="2322880"/>
            <a:ext cx="2047492" cy="2483427"/>
          </a:xfrm>
          <a:prstGeom prst="rect">
            <a:avLst/>
          </a:prstGeom>
        </p:spPr>
      </p:pic>
      <p:sp>
        <p:nvSpPr>
          <p:cNvPr id="27" name="Rectangle 26"/>
          <p:cNvSpPr/>
          <p:nvPr/>
        </p:nvSpPr>
        <p:spPr>
          <a:xfrm>
            <a:off x="7862963" y="3589978"/>
            <a:ext cx="415393" cy="569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sp>
        <p:nvSpPr>
          <p:cNvPr id="25" name="Rectangle 24"/>
          <p:cNvSpPr/>
          <p:nvPr/>
        </p:nvSpPr>
        <p:spPr>
          <a:xfrm>
            <a:off x="7862963" y="3373205"/>
            <a:ext cx="415393" cy="349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sp>
        <p:nvSpPr>
          <p:cNvPr id="26" name="TextBox 25"/>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5"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2315772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0052 -2.22222E-6 L 0.14497 -0.00092 " pathEditMode="fixed" rAng="0" ptsTypes="AA">
                                      <p:cBhvr>
                                        <p:cTn id="6" dur="1000" fill="hold"/>
                                        <p:tgtEl>
                                          <p:spTgt spid="21"/>
                                        </p:tgtEl>
                                        <p:attrNameLst>
                                          <p:attrName>ppt_x</p:attrName>
                                          <p:attrName>ppt_y</p:attrName>
                                        </p:attrNameLst>
                                      </p:cBhvr>
                                      <p:rCtr x="7274" y="-46"/>
                                    </p:animMotion>
                                  </p:childTnLst>
                                </p:cTn>
                              </p:par>
                              <p:par>
                                <p:cTn id="7" presetID="6" presetClass="emph" presetSubtype="0" fill="hold" grpId="0" nodeType="withEffect">
                                  <p:stCondLst>
                                    <p:cond delay="0"/>
                                  </p:stCondLst>
                                  <p:childTnLst>
                                    <p:animScale>
                                      <p:cBhvr>
                                        <p:cTn id="8" dur="1000" fill="hold"/>
                                        <p:tgtEl>
                                          <p:spTgt spid="25"/>
                                        </p:tgtEl>
                                      </p:cBhvr>
                                      <p:by x="100000" y="200000"/>
                                    </p:animScale>
                                  </p:childTnLst>
                                </p:cTn>
                              </p:par>
                            </p:childTnLst>
                          </p:cTn>
                        </p:par>
                        <p:par>
                          <p:cTn id="9" fill="hold">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21"/>
                                        </p:tgtEl>
                                        <p:attrNameLst>
                                          <p:attrName>style.visibility</p:attrName>
                                        </p:attrNameLst>
                                      </p:cBhvr>
                                      <p:to>
                                        <p:strVal val="hidden"/>
                                      </p:to>
                                    </p:set>
                                  </p:childTnLst>
                                </p:cTn>
                              </p:par>
                            </p:childTnLst>
                          </p:cTn>
                        </p:par>
                        <p:par>
                          <p:cTn id="12" fill="hold">
                            <p:stCondLst>
                              <p:cond delay="1000"/>
                            </p:stCondLst>
                            <p:childTnLst>
                              <p:par>
                                <p:cTn id="13" presetID="1" presetClass="entr" presetSubtype="0" fill="hold" grpId="1" nodeType="after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par>
                          <p:cTn id="15" fill="hold">
                            <p:stCondLst>
                              <p:cond delay="1000"/>
                            </p:stCondLst>
                            <p:childTnLst>
                              <p:par>
                                <p:cTn id="16" presetID="63" presetClass="path" presetSubtype="0" accel="50000" decel="50000" fill="hold" grpId="0" nodeType="afterEffect">
                                  <p:stCondLst>
                                    <p:cond delay="0"/>
                                  </p:stCondLst>
                                  <p:childTnLst>
                                    <p:animMotion origin="layout" path="M 0.00157 2.96296E-6 L 0.14549 0.00115 " pathEditMode="fixed" rAng="0" ptsTypes="AA">
                                      <p:cBhvr>
                                        <p:cTn id="17" dur="1000" fill="hold"/>
                                        <p:tgtEl>
                                          <p:spTgt spid="38"/>
                                        </p:tgtEl>
                                        <p:attrNameLst>
                                          <p:attrName>ppt_x</p:attrName>
                                          <p:attrName>ppt_y</p:attrName>
                                        </p:attrNameLst>
                                      </p:cBhvr>
                                      <p:rCtr x="7187" y="46"/>
                                    </p:animMotion>
                                  </p:childTnLst>
                                </p:cTn>
                              </p:par>
                              <p:par>
                                <p:cTn id="18" presetID="6" presetClass="emph" presetSubtype="0" fill="hold" grpId="1" nodeType="withEffect">
                                  <p:stCondLst>
                                    <p:cond delay="0"/>
                                  </p:stCondLst>
                                  <p:childTnLst>
                                    <p:animScale>
                                      <p:cBhvr>
                                        <p:cTn id="19" dur="1000" fill="hold"/>
                                        <p:tgtEl>
                                          <p:spTgt spid="25"/>
                                        </p:tgtEl>
                                      </p:cBhvr>
                                      <p:by x="100000" y="150000"/>
                                    </p:animScale>
                                  </p:childTnLst>
                                </p:cTn>
                              </p:par>
                            </p:childTnLst>
                          </p:cTn>
                        </p:par>
                        <p:par>
                          <p:cTn id="20" fill="hold">
                            <p:stCondLst>
                              <p:cond delay="2000"/>
                            </p:stCondLst>
                            <p:childTnLst>
                              <p:par>
                                <p:cTn id="21" presetID="1" presetClass="exit" presetSubtype="0" fill="hold" grpId="2" nodeType="afterEffect">
                                  <p:stCondLst>
                                    <p:cond delay="0"/>
                                  </p:stCondLst>
                                  <p:childTnLst>
                                    <p:set>
                                      <p:cBhvr>
                                        <p:cTn id="22" dur="1" fill="hold">
                                          <p:stCondLst>
                                            <p:cond delay="0"/>
                                          </p:stCondLst>
                                        </p:cTn>
                                        <p:tgtEl>
                                          <p:spTgt spid="38"/>
                                        </p:tgtEl>
                                        <p:attrNameLst>
                                          <p:attrName>style.visibility</p:attrName>
                                        </p:attrNameLst>
                                      </p:cBhvr>
                                      <p:to>
                                        <p:strVal val="hidden"/>
                                      </p:to>
                                    </p:set>
                                  </p:childTnLst>
                                </p:cTn>
                              </p:par>
                            </p:childTnLst>
                          </p:cTn>
                        </p:par>
                        <p:par>
                          <p:cTn id="23" fill="hold">
                            <p:stCondLst>
                              <p:cond delay="2000"/>
                            </p:stCondLst>
                            <p:childTnLst>
                              <p:par>
                                <p:cTn id="24" presetID="1" presetClass="entr" presetSubtype="0" fill="hold" grpId="1" nodeType="after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par>
                          <p:cTn id="26" fill="hold">
                            <p:stCondLst>
                              <p:cond delay="2000"/>
                            </p:stCondLst>
                            <p:childTnLst>
                              <p:par>
                                <p:cTn id="27" presetID="63" presetClass="path" presetSubtype="0" accel="50000" decel="50000" fill="hold" grpId="0" nodeType="afterEffect">
                                  <p:stCondLst>
                                    <p:cond delay="0"/>
                                  </p:stCondLst>
                                  <p:childTnLst>
                                    <p:animMotion origin="layout" path="M 0.00018 -0.00186 L 0.14566 -0.00278 " pathEditMode="fixed" rAng="0" ptsTypes="AA">
                                      <p:cBhvr>
                                        <p:cTn id="28" dur="1000" fill="hold"/>
                                        <p:tgtEl>
                                          <p:spTgt spid="39"/>
                                        </p:tgtEl>
                                        <p:attrNameLst>
                                          <p:attrName>ppt_x</p:attrName>
                                          <p:attrName>ppt_y</p:attrName>
                                        </p:attrNameLst>
                                      </p:cBhvr>
                                      <p:rCtr x="7274" y="-46"/>
                                    </p:animMotion>
                                  </p:childTnLst>
                                </p:cTn>
                              </p:par>
                              <p:par>
                                <p:cTn id="29" presetID="6" presetClass="emph" presetSubtype="0" fill="hold" grpId="2" nodeType="withEffect">
                                  <p:stCondLst>
                                    <p:cond delay="0"/>
                                  </p:stCondLst>
                                  <p:childTnLst>
                                    <p:animScale>
                                      <p:cBhvr>
                                        <p:cTn id="30" dur="300" fill="hold"/>
                                        <p:tgtEl>
                                          <p:spTgt spid="25"/>
                                        </p:tgtEl>
                                      </p:cBhvr>
                                      <p:by x="100000" y="30000"/>
                                    </p:animScale>
                                  </p:childTnLst>
                                </p:cTn>
                              </p:par>
                              <p:par>
                                <p:cTn id="31" presetID="6" presetClass="emph" presetSubtype="0" fill="hold" grpId="4" nodeType="withEffect">
                                  <p:stCondLst>
                                    <p:cond delay="300"/>
                                  </p:stCondLst>
                                  <p:childTnLst>
                                    <p:animScale>
                                      <p:cBhvr>
                                        <p:cTn id="32" dur="500" fill="hold"/>
                                        <p:tgtEl>
                                          <p:spTgt spid="25"/>
                                        </p:tgtEl>
                                      </p:cBhvr>
                                      <p:by x="100000" y="400000"/>
                                    </p:animScale>
                                  </p:childTnLst>
                                </p:cTn>
                              </p:par>
                            </p:childTnLst>
                          </p:cTn>
                        </p:par>
                        <p:par>
                          <p:cTn id="33" fill="hold">
                            <p:stCondLst>
                              <p:cond delay="3000"/>
                            </p:stCondLst>
                            <p:childTnLst>
                              <p:par>
                                <p:cTn id="34" presetID="1" presetClass="exit" presetSubtype="0" fill="hold" grpId="2" nodeType="afterEffect">
                                  <p:stCondLst>
                                    <p:cond delay="0"/>
                                  </p:stCondLst>
                                  <p:childTnLst>
                                    <p:set>
                                      <p:cBhvr>
                                        <p:cTn id="35" dur="1" fill="hold">
                                          <p:stCondLst>
                                            <p:cond delay="0"/>
                                          </p:stCondLst>
                                        </p:cTn>
                                        <p:tgtEl>
                                          <p:spTgt spid="39"/>
                                        </p:tgtEl>
                                        <p:attrNameLst>
                                          <p:attrName>style.visibility</p:attrName>
                                        </p:attrNameLst>
                                      </p:cBhvr>
                                      <p:to>
                                        <p:strVal val="hidden"/>
                                      </p:to>
                                    </p:set>
                                  </p:childTnLst>
                                </p:cTn>
                              </p:par>
                            </p:childTnLst>
                          </p:cTn>
                        </p:par>
                        <p:par>
                          <p:cTn id="36" fill="hold">
                            <p:stCondLst>
                              <p:cond delay="3000"/>
                            </p:stCondLst>
                            <p:childTnLst>
                              <p:par>
                                <p:cTn id="37" presetID="1" presetClass="entr" presetSubtype="0" fill="hold" grpId="1" nodeType="after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par>
                          <p:cTn id="39" fill="hold">
                            <p:stCondLst>
                              <p:cond delay="3000"/>
                            </p:stCondLst>
                            <p:childTnLst>
                              <p:par>
                                <p:cTn id="40" presetID="63" presetClass="path" presetSubtype="0" accel="50000" decel="50000" fill="hold" grpId="0" nodeType="afterEffect">
                                  <p:stCondLst>
                                    <p:cond delay="0"/>
                                  </p:stCondLst>
                                  <p:childTnLst>
                                    <p:animMotion origin="layout" path="M 0.00139 0.00023 L 0.14532 0.00139 " pathEditMode="fixed" rAng="0" ptsTypes="AA">
                                      <p:cBhvr>
                                        <p:cTn id="41" dur="1000" fill="hold"/>
                                        <p:tgtEl>
                                          <p:spTgt spid="40"/>
                                        </p:tgtEl>
                                        <p:attrNameLst>
                                          <p:attrName>ppt_x</p:attrName>
                                          <p:attrName>ppt_y</p:attrName>
                                        </p:attrNameLst>
                                      </p:cBhvr>
                                      <p:rCtr x="7187" y="46"/>
                                    </p:animMotion>
                                  </p:childTnLst>
                                </p:cTn>
                              </p:par>
                              <p:par>
                                <p:cTn id="42" presetID="6" presetClass="emph" presetSubtype="0" fill="hold" grpId="3" nodeType="withEffect">
                                  <p:stCondLst>
                                    <p:cond delay="0"/>
                                  </p:stCondLst>
                                  <p:childTnLst>
                                    <p:animScale>
                                      <p:cBhvr>
                                        <p:cTn id="43" dur="1000" fill="hold"/>
                                        <p:tgtEl>
                                          <p:spTgt spid="25"/>
                                        </p:tgtEl>
                                      </p:cBhvr>
                                      <p:by x="100000" y="7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38" grpId="0" animBg="1"/>
      <p:bldP spid="38" grpId="1" animBg="1"/>
      <p:bldP spid="38" grpId="2" animBg="1"/>
      <p:bldP spid="39" grpId="0" animBg="1"/>
      <p:bldP spid="39" grpId="1" animBg="1"/>
      <p:bldP spid="39" grpId="2" animBg="1"/>
      <p:bldP spid="40" grpId="0" animBg="1"/>
      <p:bldP spid="40" grpId="1" animBg="1"/>
      <p:bldP spid="25" grpId="0" animBg="1"/>
      <p:bldP spid="25" grpId="1" animBg="1"/>
      <p:bldP spid="25" grpId="2" animBg="1"/>
      <p:bldP spid="25" grpId="3" animBg="1"/>
      <p:bldP spid="25" grpId="4"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F405A14-F2E9-4A35-8909-B84B0A998A9A}" type="slidenum">
              <a:rPr lang="en-IN" smtClean="0"/>
              <a:t>56</a:t>
            </a:fld>
            <a:endParaRPr lang="en-IN"/>
          </a:p>
        </p:txBody>
      </p:sp>
      <p:pic>
        <p:nvPicPr>
          <p:cNvPr id="6" name="Picture 2" descr="https://computing.ece.vt.edu/~ygoyal/Webpages/interpretability/masked_image_jpgs/46425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48" y="1789293"/>
            <a:ext cx="4680433" cy="3675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18387" y="2830255"/>
            <a:ext cx="3436070" cy="1526859"/>
          </a:xfrm>
          <a:prstGeom prst="rect">
            <a:avLst/>
          </a:prstGeom>
          <a:noFill/>
        </p:spPr>
        <p:txBody>
          <a:bodyPr wrap="square" lIns="64291" tIns="32146" rIns="64291" bIns="32146" rtlCol="0">
            <a:spAutoFit/>
          </a:bodyPr>
          <a:lstStyle/>
          <a:p>
            <a:pPr algn="ctr"/>
            <a:r>
              <a:rPr lang="en-US" sz="1900" dirty="0">
                <a:solidFill>
                  <a:srgbClr val="111CEF"/>
                </a:solidFill>
              </a:rPr>
              <a:t>Question</a:t>
            </a:r>
            <a:r>
              <a:rPr lang="en-US" sz="1900" dirty="0">
                <a:solidFill>
                  <a:srgbClr val="0C14B4"/>
                </a:solidFill>
              </a:rPr>
              <a:t> </a:t>
            </a:r>
            <a:r>
              <a:rPr lang="en-US" sz="1900" dirty="0"/>
              <a:t>: </a:t>
            </a:r>
            <a:r>
              <a:rPr lang="en-US" sz="1900" i="1" dirty="0"/>
              <a:t>What kind of bird is perched on the sill?</a:t>
            </a:r>
          </a:p>
          <a:p>
            <a:pPr algn="ctr"/>
            <a:endParaRPr lang="en-US" sz="1900" dirty="0"/>
          </a:p>
          <a:p>
            <a:pPr algn="ctr"/>
            <a:r>
              <a:rPr lang="en-US" sz="1900" dirty="0">
                <a:solidFill>
                  <a:srgbClr val="00B050"/>
                </a:solidFill>
              </a:rPr>
              <a:t>Predicted Answer </a:t>
            </a:r>
            <a:r>
              <a:rPr lang="en-US" sz="1900" dirty="0"/>
              <a:t>: </a:t>
            </a:r>
            <a:r>
              <a:rPr lang="en-US" sz="1900" i="1" dirty="0"/>
              <a:t>parrot</a:t>
            </a:r>
            <a:endParaRPr lang="en-IN" sz="1900" i="1" dirty="0"/>
          </a:p>
        </p:txBody>
      </p:sp>
      <p:sp>
        <p:nvSpPr>
          <p:cNvPr id="8" name="TextBox 7"/>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9"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320150332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087071" y="2812042"/>
            <a:ext cx="924792" cy="1693719"/>
            <a:chOff x="5310248" y="1585355"/>
            <a:chExt cx="1233056" cy="2258292"/>
          </a:xfrm>
        </p:grpSpPr>
        <p:cxnSp>
          <p:nvCxnSpPr>
            <p:cNvPr id="243" name="Straight Arrow Connector 242"/>
            <p:cNvCxnSpPr>
              <a:stCxn id="233" idx="3"/>
              <a:endCxn id="240" idx="1"/>
            </p:cNvCxnSpPr>
            <p:nvPr/>
          </p:nvCxnSpPr>
          <p:spPr bwMode="auto">
            <a:xfrm>
              <a:off x="5310248" y="1585355"/>
              <a:ext cx="1233056"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2" y="2783774"/>
              <a:ext cx="1191492"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560110" y="3710856"/>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393355" y="2417185"/>
            <a:ext cx="1693719"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15425" y="4193726"/>
            <a:ext cx="2008898" cy="742090"/>
          </a:xfrm>
          <a:prstGeom prst="rect">
            <a:avLst/>
          </a:prstGeom>
          <a:noFill/>
        </p:spPr>
        <p:txBody>
          <a:bodyPr wrap="square" lIns="64291" tIns="32146" rIns="64291" bIns="32146" rtlCol="0">
            <a:spAutoFit/>
          </a:bodyPr>
          <a:lstStyle/>
          <a:p>
            <a:pPr defTabSz="342865">
              <a:defRPr/>
            </a:pPr>
            <a:r>
              <a:rPr lang="en-US" sz="2200" i="1" kern="0" dirty="0">
                <a:solidFill>
                  <a:prstClr val="black"/>
                </a:solidFill>
              </a:rPr>
              <a:t>Is this a whole orange?</a:t>
            </a:r>
          </a:p>
        </p:txBody>
      </p:sp>
      <p:cxnSp>
        <p:nvCxnSpPr>
          <p:cNvPr id="235" name="Straight Arrow Connector 234"/>
          <p:cNvCxnSpPr/>
          <p:nvPr/>
        </p:nvCxnSpPr>
        <p:spPr bwMode="auto">
          <a:xfrm flipV="1">
            <a:off x="1920240" y="2825897"/>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6" name="TextBox 235"/>
          <p:cNvSpPr txBox="1"/>
          <p:nvPr/>
        </p:nvSpPr>
        <p:spPr>
          <a:xfrm>
            <a:off x="2399603" y="2483121"/>
            <a:ext cx="1693069" cy="680473"/>
          </a:xfrm>
          <a:prstGeom prst="rect">
            <a:avLst/>
          </a:prstGeom>
          <a:noFill/>
        </p:spPr>
        <p:txBody>
          <a:bodyPr wrap="square" lIns="64291" tIns="32146" rIns="64291" bIns="32146"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37" name="Rectangle 236"/>
          <p:cNvSpPr/>
          <p:nvPr/>
        </p:nvSpPr>
        <p:spPr bwMode="auto">
          <a:xfrm>
            <a:off x="2414137" y="4110904"/>
            <a:ext cx="170410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1916070" y="4505350"/>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9" name="TextBox 238"/>
          <p:cNvSpPr txBox="1"/>
          <p:nvPr/>
        </p:nvSpPr>
        <p:spPr>
          <a:xfrm>
            <a:off x="2418355" y="4177493"/>
            <a:ext cx="1693068" cy="680473"/>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Question channel</a:t>
            </a:r>
          </a:p>
        </p:txBody>
      </p:sp>
      <p:sp>
        <p:nvSpPr>
          <p:cNvPr id="240" name="Rectangle 239"/>
          <p:cNvSpPr/>
          <p:nvPr/>
        </p:nvSpPr>
        <p:spPr bwMode="auto">
          <a:xfrm>
            <a:off x="5011864"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41" name="TextBox 240"/>
          <p:cNvSpPr txBox="1"/>
          <p:nvPr/>
        </p:nvSpPr>
        <p:spPr>
          <a:xfrm>
            <a:off x="5011536" y="3548192"/>
            <a:ext cx="1564482" cy="372696"/>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MLP</a:t>
            </a:r>
          </a:p>
        </p:txBody>
      </p:sp>
      <p:pic>
        <p:nvPicPr>
          <p:cNvPr id="245" name="Picture 2" descr="https://vision.ece.vt.edu/mscoco/images/val2014/COCO_val2014_000000354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49" y="1794839"/>
            <a:ext cx="1533877" cy="2045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57</a:t>
            </a:fld>
            <a:endParaRPr lang="en-IN"/>
          </a:p>
        </p:txBody>
      </p:sp>
      <p:graphicFrame>
        <p:nvGraphicFramePr>
          <p:cNvPr id="26" name="Chart 25"/>
          <p:cNvGraphicFramePr>
            <a:graphicFrameLocks/>
          </p:cNvGraphicFramePr>
          <p:nvPr>
            <p:extLst>
              <p:ext uri="{D42A27DB-BD31-4B8C-83A1-F6EECF244321}">
                <p14:modId xmlns:p14="http://schemas.microsoft.com/office/powerpoint/2010/main" val="3047912195"/>
              </p:ext>
            </p:extLst>
          </p:nvPr>
        </p:nvGraphicFramePr>
        <p:xfrm>
          <a:off x="6996545" y="2493820"/>
          <a:ext cx="1995055" cy="2078182"/>
        </p:xfrm>
        <a:graphic>
          <a:graphicData uri="http://schemas.openxmlformats.org/drawingml/2006/chart">
            <c:chart xmlns:c="http://schemas.openxmlformats.org/drawingml/2006/chart" xmlns:r="http://schemas.openxmlformats.org/officeDocument/2006/relationships" r:id="rId4"/>
          </a:graphicData>
        </a:graphic>
      </p:graphicFrame>
      <p:sp>
        <p:nvSpPr>
          <p:cNvPr id="20" name="Rectangle 19"/>
          <p:cNvSpPr/>
          <p:nvPr/>
        </p:nvSpPr>
        <p:spPr>
          <a:xfrm>
            <a:off x="7681149" y="4184453"/>
            <a:ext cx="372533" cy="334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IN" sz="2600"/>
          </a:p>
        </p:txBody>
      </p:sp>
      <p:sp>
        <p:nvSpPr>
          <p:cNvPr id="22" name="TextBox 21"/>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23"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2361805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087071" y="2812042"/>
            <a:ext cx="924792" cy="1693719"/>
            <a:chOff x="5310248" y="1585355"/>
            <a:chExt cx="1233056" cy="2258292"/>
          </a:xfrm>
        </p:grpSpPr>
        <p:cxnSp>
          <p:nvCxnSpPr>
            <p:cNvPr id="243" name="Straight Arrow Connector 242"/>
            <p:cNvCxnSpPr>
              <a:stCxn id="233" idx="3"/>
              <a:endCxn id="240" idx="1"/>
            </p:cNvCxnSpPr>
            <p:nvPr/>
          </p:nvCxnSpPr>
          <p:spPr bwMode="auto">
            <a:xfrm>
              <a:off x="5310248" y="1585355"/>
              <a:ext cx="1233056"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2" y="2783774"/>
              <a:ext cx="1191492"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560110" y="3710856"/>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393355" y="2417185"/>
            <a:ext cx="1693719"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15425" y="4193726"/>
            <a:ext cx="2008898" cy="742090"/>
          </a:xfrm>
          <a:prstGeom prst="rect">
            <a:avLst/>
          </a:prstGeom>
          <a:noFill/>
        </p:spPr>
        <p:txBody>
          <a:bodyPr wrap="square" lIns="64291" tIns="32146" rIns="64291" bIns="32146" rtlCol="0">
            <a:spAutoFit/>
          </a:bodyPr>
          <a:lstStyle/>
          <a:p>
            <a:pPr defTabSz="342865">
              <a:defRPr/>
            </a:pPr>
            <a:r>
              <a:rPr lang="en-US" sz="2200" i="1" kern="0" dirty="0">
                <a:solidFill>
                  <a:prstClr val="black"/>
                </a:solidFill>
              </a:rPr>
              <a:t>Is this a whole orange?</a:t>
            </a:r>
          </a:p>
        </p:txBody>
      </p:sp>
      <p:cxnSp>
        <p:nvCxnSpPr>
          <p:cNvPr id="235" name="Straight Arrow Connector 234"/>
          <p:cNvCxnSpPr/>
          <p:nvPr/>
        </p:nvCxnSpPr>
        <p:spPr bwMode="auto">
          <a:xfrm flipV="1">
            <a:off x="1920240" y="2825897"/>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7" name="Rectangle 236"/>
          <p:cNvSpPr/>
          <p:nvPr/>
        </p:nvSpPr>
        <p:spPr bwMode="auto">
          <a:xfrm>
            <a:off x="2414137" y="4110904"/>
            <a:ext cx="170410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1916070" y="4505350"/>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40" name="Rectangle 239"/>
          <p:cNvSpPr/>
          <p:nvPr/>
        </p:nvSpPr>
        <p:spPr bwMode="auto">
          <a:xfrm>
            <a:off x="5011864"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pic>
        <p:nvPicPr>
          <p:cNvPr id="245" name="Picture 2" descr="https://vision.ece.vt.edu/mscoco/images/val2014/COCO_val2014_000000354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49" y="1794839"/>
            <a:ext cx="1533877" cy="2045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58</a:t>
            </a:fld>
            <a:endParaRPr lang="en-IN"/>
          </a:p>
        </p:txBody>
      </p:sp>
      <p:sp>
        <p:nvSpPr>
          <p:cNvPr id="19" name="Rectangle 18"/>
          <p:cNvSpPr/>
          <p:nvPr/>
        </p:nvSpPr>
        <p:spPr bwMode="auto">
          <a:xfrm>
            <a:off x="99082" y="4271555"/>
            <a:ext cx="222066" cy="313509"/>
          </a:xfrm>
          <a:prstGeom prst="rect">
            <a:avLst/>
          </a:prstGeom>
          <a:solidFill>
            <a:schemeClr val="bg1">
              <a:alpha val="79000"/>
            </a:schemeClr>
          </a:solidFill>
          <a:ln w="25400" cap="flat" cmpd="sng" algn="ctr">
            <a:solidFill>
              <a:schemeClr val="bg1"/>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graphicFrame>
        <p:nvGraphicFramePr>
          <p:cNvPr id="26" name="Chart 25"/>
          <p:cNvGraphicFramePr>
            <a:graphicFrameLocks/>
          </p:cNvGraphicFramePr>
          <p:nvPr>
            <p:extLst>
              <p:ext uri="{D42A27DB-BD31-4B8C-83A1-F6EECF244321}">
                <p14:modId xmlns:p14="http://schemas.microsoft.com/office/powerpoint/2010/main" val="1565729530"/>
              </p:ext>
            </p:extLst>
          </p:nvPr>
        </p:nvGraphicFramePr>
        <p:xfrm>
          <a:off x="6996545" y="2493820"/>
          <a:ext cx="1995055" cy="2078182"/>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tangle 21"/>
          <p:cNvSpPr/>
          <p:nvPr/>
        </p:nvSpPr>
        <p:spPr>
          <a:xfrm>
            <a:off x="7655892" y="2880207"/>
            <a:ext cx="489315" cy="334481"/>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IN" dirty="0"/>
          </a:p>
        </p:txBody>
      </p:sp>
      <p:cxnSp>
        <p:nvCxnSpPr>
          <p:cNvPr id="23" name="Straight Arrow Connector 22"/>
          <p:cNvCxnSpPr/>
          <p:nvPr/>
        </p:nvCxnSpPr>
        <p:spPr>
          <a:xfrm>
            <a:off x="8216718" y="2880206"/>
            <a:ext cx="0" cy="334328"/>
          </a:xfrm>
          <a:prstGeom prst="straightConnector1">
            <a:avLst/>
          </a:prstGeom>
          <a:ln w="38100" cmpd="sng">
            <a:solidFill>
              <a:srgbClr val="FF0000"/>
            </a:solidFill>
            <a:headEnd type="triangle" w="lg" len="sm"/>
            <a:tailEnd type="triangle" w="lg" len="sm"/>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450932" y="2355837"/>
            <a:ext cx="1693068" cy="557362"/>
          </a:xfrm>
          <a:prstGeom prst="rect">
            <a:avLst/>
          </a:prstGeom>
          <a:noFill/>
        </p:spPr>
        <p:txBody>
          <a:bodyPr wrap="square" lIns="64291" tIns="32146" rIns="64291" bIns="32146" rtlCol="0">
            <a:spAutoFit/>
          </a:bodyPr>
          <a:lstStyle/>
          <a:p>
            <a:pPr defTabSz="342865">
              <a:defRPr/>
            </a:pPr>
            <a:r>
              <a:rPr lang="en-US" sz="1600" kern="0" dirty="0">
                <a:solidFill>
                  <a:srgbClr val="FF0000"/>
                </a:solidFill>
              </a:rPr>
              <a:t>importance score of “is”</a:t>
            </a:r>
          </a:p>
        </p:txBody>
      </p:sp>
      <p:sp>
        <p:nvSpPr>
          <p:cNvPr id="27" name="TextBox 26"/>
          <p:cNvSpPr txBox="1"/>
          <p:nvPr/>
        </p:nvSpPr>
        <p:spPr>
          <a:xfrm>
            <a:off x="2399603" y="2483121"/>
            <a:ext cx="1693069" cy="680473"/>
          </a:xfrm>
          <a:prstGeom prst="rect">
            <a:avLst/>
          </a:prstGeom>
          <a:noFill/>
        </p:spPr>
        <p:txBody>
          <a:bodyPr wrap="square" lIns="64291" tIns="32146" rIns="64291" bIns="32146"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8" name="TextBox 27"/>
          <p:cNvSpPr txBox="1"/>
          <p:nvPr/>
        </p:nvSpPr>
        <p:spPr>
          <a:xfrm>
            <a:off x="2418355" y="4177493"/>
            <a:ext cx="1693068" cy="680473"/>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Question channel</a:t>
            </a:r>
          </a:p>
        </p:txBody>
      </p:sp>
      <p:sp>
        <p:nvSpPr>
          <p:cNvPr id="29" name="TextBox 28"/>
          <p:cNvSpPr txBox="1"/>
          <p:nvPr/>
        </p:nvSpPr>
        <p:spPr>
          <a:xfrm>
            <a:off x="5011536" y="3548192"/>
            <a:ext cx="1564482" cy="372696"/>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MLP</a:t>
            </a:r>
          </a:p>
        </p:txBody>
      </p:sp>
      <p:sp>
        <p:nvSpPr>
          <p:cNvPr id="30" name="Rectangle 29"/>
          <p:cNvSpPr/>
          <p:nvPr/>
        </p:nvSpPr>
        <p:spPr>
          <a:xfrm>
            <a:off x="7681149" y="4184453"/>
            <a:ext cx="372533" cy="334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IN" sz="2600"/>
          </a:p>
        </p:txBody>
      </p:sp>
      <p:sp>
        <p:nvSpPr>
          <p:cNvPr id="32" name="TextBox 31"/>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33"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3542821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087071" y="2812042"/>
            <a:ext cx="924792" cy="1693719"/>
            <a:chOff x="5310248" y="1585355"/>
            <a:chExt cx="1233056" cy="2258292"/>
          </a:xfrm>
        </p:grpSpPr>
        <p:cxnSp>
          <p:nvCxnSpPr>
            <p:cNvPr id="243" name="Straight Arrow Connector 242"/>
            <p:cNvCxnSpPr>
              <a:stCxn id="233" idx="3"/>
              <a:endCxn id="240" idx="1"/>
            </p:cNvCxnSpPr>
            <p:nvPr/>
          </p:nvCxnSpPr>
          <p:spPr bwMode="auto">
            <a:xfrm>
              <a:off x="5310248" y="1585355"/>
              <a:ext cx="1233056"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2" y="2783774"/>
              <a:ext cx="1191492"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560110" y="3710856"/>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393355" y="2417185"/>
            <a:ext cx="1693719"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15425" y="4193726"/>
            <a:ext cx="2008898" cy="742090"/>
          </a:xfrm>
          <a:prstGeom prst="rect">
            <a:avLst/>
          </a:prstGeom>
          <a:noFill/>
        </p:spPr>
        <p:txBody>
          <a:bodyPr wrap="square" lIns="64291" tIns="32146" rIns="64291" bIns="32146" rtlCol="0">
            <a:spAutoFit/>
          </a:bodyPr>
          <a:lstStyle/>
          <a:p>
            <a:pPr defTabSz="342865">
              <a:defRPr/>
            </a:pPr>
            <a:r>
              <a:rPr lang="en-US" sz="2200" i="1" kern="0" dirty="0">
                <a:solidFill>
                  <a:prstClr val="black"/>
                </a:solidFill>
              </a:rPr>
              <a:t>Is this a whole orange?</a:t>
            </a:r>
          </a:p>
        </p:txBody>
      </p:sp>
      <p:cxnSp>
        <p:nvCxnSpPr>
          <p:cNvPr id="235" name="Straight Arrow Connector 234"/>
          <p:cNvCxnSpPr/>
          <p:nvPr/>
        </p:nvCxnSpPr>
        <p:spPr bwMode="auto">
          <a:xfrm flipV="1">
            <a:off x="1920240" y="2825897"/>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7" name="Rectangle 236"/>
          <p:cNvSpPr/>
          <p:nvPr/>
        </p:nvSpPr>
        <p:spPr bwMode="auto">
          <a:xfrm>
            <a:off x="2414137" y="4110904"/>
            <a:ext cx="170410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1916070" y="4505350"/>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40" name="Rectangle 239"/>
          <p:cNvSpPr/>
          <p:nvPr/>
        </p:nvSpPr>
        <p:spPr bwMode="auto">
          <a:xfrm>
            <a:off x="5011864"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pic>
        <p:nvPicPr>
          <p:cNvPr id="245" name="Picture 2" descr="https://vision.ece.vt.edu/mscoco/images/val2014/COCO_val2014_000000354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49" y="1794839"/>
            <a:ext cx="1533877" cy="2045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59</a:t>
            </a:fld>
            <a:endParaRPr lang="en-IN"/>
          </a:p>
        </p:txBody>
      </p:sp>
      <p:sp>
        <p:nvSpPr>
          <p:cNvPr id="19" name="Rectangle 18"/>
          <p:cNvSpPr/>
          <p:nvPr/>
        </p:nvSpPr>
        <p:spPr bwMode="auto">
          <a:xfrm>
            <a:off x="392078" y="4271554"/>
            <a:ext cx="437409" cy="314302"/>
          </a:xfrm>
          <a:prstGeom prst="rect">
            <a:avLst/>
          </a:prstGeom>
          <a:solidFill>
            <a:schemeClr val="bg1">
              <a:alpha val="79000"/>
            </a:schemeClr>
          </a:solidFill>
          <a:ln w="25400" cap="flat" cmpd="sng" algn="ctr">
            <a:solidFill>
              <a:schemeClr val="bg1"/>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graphicFrame>
        <p:nvGraphicFramePr>
          <p:cNvPr id="22" name="Chart 21"/>
          <p:cNvGraphicFramePr>
            <a:graphicFrameLocks/>
          </p:cNvGraphicFramePr>
          <p:nvPr>
            <p:extLst>
              <p:ext uri="{D42A27DB-BD31-4B8C-83A1-F6EECF244321}">
                <p14:modId xmlns:p14="http://schemas.microsoft.com/office/powerpoint/2010/main" val="1166637114"/>
              </p:ext>
            </p:extLst>
          </p:nvPr>
        </p:nvGraphicFramePr>
        <p:xfrm>
          <a:off x="6996545" y="2493820"/>
          <a:ext cx="1995055" cy="2078182"/>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p:cNvSpPr/>
          <p:nvPr/>
        </p:nvSpPr>
        <p:spPr>
          <a:xfrm>
            <a:off x="7655892" y="2880206"/>
            <a:ext cx="489315" cy="267509"/>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IN" dirty="0"/>
          </a:p>
        </p:txBody>
      </p:sp>
      <p:cxnSp>
        <p:nvCxnSpPr>
          <p:cNvPr id="25" name="Straight Arrow Connector 24"/>
          <p:cNvCxnSpPr/>
          <p:nvPr/>
        </p:nvCxnSpPr>
        <p:spPr>
          <a:xfrm>
            <a:off x="8216718" y="2880206"/>
            <a:ext cx="0" cy="270034"/>
          </a:xfrm>
          <a:prstGeom prst="straightConnector1">
            <a:avLst/>
          </a:prstGeom>
          <a:ln w="38100" cmpd="sng">
            <a:solidFill>
              <a:srgbClr val="FF0000"/>
            </a:solidFill>
            <a:headEnd type="triangle" w="lg" len="sm"/>
            <a:tailEnd type="triangle" w="lg" len="sm"/>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450932" y="2355837"/>
            <a:ext cx="1693068" cy="557362"/>
          </a:xfrm>
          <a:prstGeom prst="rect">
            <a:avLst/>
          </a:prstGeom>
          <a:noFill/>
        </p:spPr>
        <p:txBody>
          <a:bodyPr wrap="square" lIns="64291" tIns="32146" rIns="64291" bIns="32146" rtlCol="0">
            <a:spAutoFit/>
          </a:bodyPr>
          <a:lstStyle/>
          <a:p>
            <a:pPr defTabSz="342865">
              <a:defRPr/>
            </a:pPr>
            <a:r>
              <a:rPr lang="en-US" sz="1600" kern="0" dirty="0">
                <a:solidFill>
                  <a:srgbClr val="FF0000"/>
                </a:solidFill>
              </a:rPr>
              <a:t>importance score of “this”</a:t>
            </a:r>
          </a:p>
        </p:txBody>
      </p:sp>
      <p:sp>
        <p:nvSpPr>
          <p:cNvPr id="26" name="TextBox 25"/>
          <p:cNvSpPr txBox="1"/>
          <p:nvPr/>
        </p:nvSpPr>
        <p:spPr>
          <a:xfrm>
            <a:off x="2399603" y="2483121"/>
            <a:ext cx="1693069" cy="680473"/>
          </a:xfrm>
          <a:prstGeom prst="rect">
            <a:avLst/>
          </a:prstGeom>
          <a:noFill/>
        </p:spPr>
        <p:txBody>
          <a:bodyPr wrap="square" lIns="64291" tIns="32146" rIns="64291" bIns="32146"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8" name="TextBox 27"/>
          <p:cNvSpPr txBox="1"/>
          <p:nvPr/>
        </p:nvSpPr>
        <p:spPr>
          <a:xfrm>
            <a:off x="2418355" y="4177493"/>
            <a:ext cx="1693068" cy="680473"/>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Question channel</a:t>
            </a:r>
          </a:p>
        </p:txBody>
      </p:sp>
      <p:sp>
        <p:nvSpPr>
          <p:cNvPr id="29" name="TextBox 28"/>
          <p:cNvSpPr txBox="1"/>
          <p:nvPr/>
        </p:nvSpPr>
        <p:spPr>
          <a:xfrm>
            <a:off x="5011536" y="3548192"/>
            <a:ext cx="1564482" cy="372696"/>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MLP</a:t>
            </a:r>
          </a:p>
        </p:txBody>
      </p:sp>
      <p:sp>
        <p:nvSpPr>
          <p:cNvPr id="30" name="Rectangle 29"/>
          <p:cNvSpPr/>
          <p:nvPr/>
        </p:nvSpPr>
        <p:spPr>
          <a:xfrm>
            <a:off x="7681149" y="4184453"/>
            <a:ext cx="372533" cy="334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IN" sz="2600"/>
          </a:p>
        </p:txBody>
      </p:sp>
      <p:sp>
        <p:nvSpPr>
          <p:cNvPr id="31" name="TextBox 30"/>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32"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2871991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noAutofit/>
          </a:bodyPr>
          <a:lstStyle/>
          <a:p>
            <a:r>
              <a:rPr lang="en-US" dirty="0" smtClean="0"/>
              <a:t>Transparent Intelligent Systems</a:t>
            </a:r>
            <a:endParaRPr lang="en-US" dirty="0"/>
          </a:p>
        </p:txBody>
      </p:sp>
      <p:sp>
        <p:nvSpPr>
          <p:cNvPr id="3" name="Content Placeholder 2"/>
          <p:cNvSpPr>
            <a:spLocks noGrp="1"/>
          </p:cNvSpPr>
          <p:nvPr>
            <p:ph idx="1"/>
          </p:nvPr>
        </p:nvSpPr>
        <p:spPr/>
        <p:txBody>
          <a:bodyPr>
            <a:normAutofit/>
          </a:bodyPr>
          <a:lstStyle/>
          <a:p>
            <a:pPr algn="ctr"/>
            <a:endParaRPr lang="en-US" sz="2800" i="1" dirty="0" smtClean="0"/>
          </a:p>
          <a:p>
            <a:pPr marL="0" indent="0" algn="ctr">
              <a:buNone/>
            </a:pPr>
            <a:endParaRPr lang="en-US" sz="2800" i="1" dirty="0" smtClean="0"/>
          </a:p>
          <a:p>
            <a:pPr marL="0" indent="0" algn="ctr">
              <a:buNone/>
            </a:pPr>
            <a:endParaRPr lang="en-US" sz="2800" i="1" dirty="0" smtClean="0"/>
          </a:p>
          <a:p>
            <a:pPr marL="0" indent="0" algn="ctr">
              <a:buNone/>
            </a:pPr>
            <a:r>
              <a:rPr lang="en-US" sz="2800" i="1" dirty="0" smtClean="0"/>
              <a:t>Why does an intelligent system do what it does?</a:t>
            </a:r>
          </a:p>
          <a:p>
            <a:pPr algn="ctr"/>
            <a:endParaRPr lang="en-US" sz="2800"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a:t>
            </a:fld>
            <a:endParaRPr lang="en-US"/>
          </a:p>
        </p:txBody>
      </p:sp>
    </p:spTree>
    <p:extLst>
      <p:ext uri="{BB962C8B-B14F-4D97-AF65-F5344CB8AC3E}">
        <p14:creationId xmlns:p14="http://schemas.microsoft.com/office/powerpoint/2010/main" val="152843213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087071" y="2812042"/>
            <a:ext cx="924792" cy="1693719"/>
            <a:chOff x="5310248" y="1585355"/>
            <a:chExt cx="1233056" cy="2258292"/>
          </a:xfrm>
        </p:grpSpPr>
        <p:cxnSp>
          <p:nvCxnSpPr>
            <p:cNvPr id="243" name="Straight Arrow Connector 242"/>
            <p:cNvCxnSpPr>
              <a:stCxn id="233" idx="3"/>
              <a:endCxn id="240" idx="1"/>
            </p:cNvCxnSpPr>
            <p:nvPr/>
          </p:nvCxnSpPr>
          <p:spPr bwMode="auto">
            <a:xfrm>
              <a:off x="5310248" y="1585355"/>
              <a:ext cx="1233056"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2" y="2783774"/>
              <a:ext cx="1191492"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560110" y="3710856"/>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393355" y="2417185"/>
            <a:ext cx="1693719"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15425" y="4193726"/>
            <a:ext cx="2008898" cy="742090"/>
          </a:xfrm>
          <a:prstGeom prst="rect">
            <a:avLst/>
          </a:prstGeom>
          <a:noFill/>
        </p:spPr>
        <p:txBody>
          <a:bodyPr wrap="square" lIns="64291" tIns="32146" rIns="64291" bIns="32146" rtlCol="0">
            <a:spAutoFit/>
          </a:bodyPr>
          <a:lstStyle/>
          <a:p>
            <a:pPr defTabSz="342865">
              <a:defRPr/>
            </a:pPr>
            <a:r>
              <a:rPr lang="en-US" sz="2200" i="1" kern="0" dirty="0">
                <a:solidFill>
                  <a:prstClr val="black"/>
                </a:solidFill>
              </a:rPr>
              <a:t>Is this a whole orange?</a:t>
            </a:r>
          </a:p>
        </p:txBody>
      </p:sp>
      <p:cxnSp>
        <p:nvCxnSpPr>
          <p:cNvPr id="235" name="Straight Arrow Connector 234"/>
          <p:cNvCxnSpPr/>
          <p:nvPr/>
        </p:nvCxnSpPr>
        <p:spPr bwMode="auto">
          <a:xfrm flipV="1">
            <a:off x="1920240" y="2825897"/>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7" name="Rectangle 236"/>
          <p:cNvSpPr/>
          <p:nvPr/>
        </p:nvSpPr>
        <p:spPr bwMode="auto">
          <a:xfrm>
            <a:off x="2414137" y="4110904"/>
            <a:ext cx="170410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1916070" y="4505350"/>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40" name="Rectangle 239"/>
          <p:cNvSpPr/>
          <p:nvPr/>
        </p:nvSpPr>
        <p:spPr bwMode="auto">
          <a:xfrm>
            <a:off x="5011864"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pic>
        <p:nvPicPr>
          <p:cNvPr id="245" name="Picture 2" descr="https://vision.ece.vt.edu/mscoco/images/val2014/COCO_val2014_000000354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49" y="1794839"/>
            <a:ext cx="1533877" cy="2045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60</a:t>
            </a:fld>
            <a:endParaRPr lang="en-IN"/>
          </a:p>
        </p:txBody>
      </p:sp>
      <p:sp>
        <p:nvSpPr>
          <p:cNvPr id="19" name="Rectangle 18"/>
          <p:cNvSpPr/>
          <p:nvPr/>
        </p:nvSpPr>
        <p:spPr bwMode="auto">
          <a:xfrm>
            <a:off x="902959" y="4271553"/>
            <a:ext cx="193962" cy="342011"/>
          </a:xfrm>
          <a:prstGeom prst="rect">
            <a:avLst/>
          </a:prstGeom>
          <a:solidFill>
            <a:schemeClr val="bg1">
              <a:alpha val="79000"/>
            </a:schemeClr>
          </a:solidFill>
          <a:ln w="25400" cap="flat" cmpd="sng" algn="ctr">
            <a:solidFill>
              <a:schemeClr val="bg1"/>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graphicFrame>
        <p:nvGraphicFramePr>
          <p:cNvPr id="22" name="Chart 21"/>
          <p:cNvGraphicFramePr>
            <a:graphicFrameLocks/>
          </p:cNvGraphicFramePr>
          <p:nvPr>
            <p:extLst>
              <p:ext uri="{D42A27DB-BD31-4B8C-83A1-F6EECF244321}">
                <p14:modId xmlns:p14="http://schemas.microsoft.com/office/powerpoint/2010/main" val="4097971827"/>
              </p:ext>
            </p:extLst>
          </p:nvPr>
        </p:nvGraphicFramePr>
        <p:xfrm>
          <a:off x="6996545" y="2493820"/>
          <a:ext cx="1995055" cy="2078182"/>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p:cNvSpPr/>
          <p:nvPr/>
        </p:nvSpPr>
        <p:spPr>
          <a:xfrm>
            <a:off x="7655892" y="2880206"/>
            <a:ext cx="489315" cy="146958"/>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IN" dirty="0"/>
          </a:p>
        </p:txBody>
      </p:sp>
      <p:cxnSp>
        <p:nvCxnSpPr>
          <p:cNvPr id="25" name="Straight Arrow Connector 24"/>
          <p:cNvCxnSpPr/>
          <p:nvPr/>
        </p:nvCxnSpPr>
        <p:spPr>
          <a:xfrm>
            <a:off x="8216718" y="2880206"/>
            <a:ext cx="0" cy="147876"/>
          </a:xfrm>
          <a:prstGeom prst="straightConnector1">
            <a:avLst/>
          </a:prstGeom>
          <a:ln w="38100" cmpd="sng">
            <a:solidFill>
              <a:srgbClr val="FF0000"/>
            </a:solidFill>
            <a:headEnd type="triangle" w="lg" len="sm"/>
            <a:tailEnd type="triangle" w="lg" len="sm"/>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450932" y="2355837"/>
            <a:ext cx="1693068" cy="557362"/>
          </a:xfrm>
          <a:prstGeom prst="rect">
            <a:avLst/>
          </a:prstGeom>
          <a:noFill/>
        </p:spPr>
        <p:txBody>
          <a:bodyPr wrap="square" lIns="64291" tIns="32146" rIns="64291" bIns="32146" rtlCol="0">
            <a:spAutoFit/>
          </a:bodyPr>
          <a:lstStyle/>
          <a:p>
            <a:pPr defTabSz="342865">
              <a:defRPr/>
            </a:pPr>
            <a:r>
              <a:rPr lang="en-US" sz="1600" kern="0" dirty="0">
                <a:solidFill>
                  <a:srgbClr val="FF0000"/>
                </a:solidFill>
              </a:rPr>
              <a:t>importance score of “a”</a:t>
            </a:r>
          </a:p>
        </p:txBody>
      </p:sp>
      <p:sp>
        <p:nvSpPr>
          <p:cNvPr id="26" name="TextBox 25"/>
          <p:cNvSpPr txBox="1"/>
          <p:nvPr/>
        </p:nvSpPr>
        <p:spPr>
          <a:xfrm>
            <a:off x="2399603" y="2483121"/>
            <a:ext cx="1693069" cy="680473"/>
          </a:xfrm>
          <a:prstGeom prst="rect">
            <a:avLst/>
          </a:prstGeom>
          <a:noFill/>
        </p:spPr>
        <p:txBody>
          <a:bodyPr wrap="square" lIns="64291" tIns="32146" rIns="64291" bIns="32146"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8" name="TextBox 27"/>
          <p:cNvSpPr txBox="1"/>
          <p:nvPr/>
        </p:nvSpPr>
        <p:spPr>
          <a:xfrm>
            <a:off x="2418355" y="4177493"/>
            <a:ext cx="1693068" cy="680473"/>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Question channel</a:t>
            </a:r>
          </a:p>
        </p:txBody>
      </p:sp>
      <p:sp>
        <p:nvSpPr>
          <p:cNvPr id="29" name="TextBox 28"/>
          <p:cNvSpPr txBox="1"/>
          <p:nvPr/>
        </p:nvSpPr>
        <p:spPr>
          <a:xfrm>
            <a:off x="5011536" y="3548192"/>
            <a:ext cx="1564482" cy="372696"/>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MLP</a:t>
            </a:r>
          </a:p>
        </p:txBody>
      </p:sp>
      <p:sp>
        <p:nvSpPr>
          <p:cNvPr id="30" name="Rectangle 29"/>
          <p:cNvSpPr/>
          <p:nvPr/>
        </p:nvSpPr>
        <p:spPr>
          <a:xfrm>
            <a:off x="7681149" y="4184453"/>
            <a:ext cx="372533" cy="334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IN" sz="2600"/>
          </a:p>
        </p:txBody>
      </p:sp>
      <p:sp>
        <p:nvSpPr>
          <p:cNvPr id="31" name="TextBox 30"/>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32"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3466542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087071" y="2812042"/>
            <a:ext cx="924792" cy="1693719"/>
            <a:chOff x="5310248" y="1585355"/>
            <a:chExt cx="1233056" cy="2258292"/>
          </a:xfrm>
        </p:grpSpPr>
        <p:cxnSp>
          <p:nvCxnSpPr>
            <p:cNvPr id="243" name="Straight Arrow Connector 242"/>
            <p:cNvCxnSpPr>
              <a:stCxn id="233" idx="3"/>
              <a:endCxn id="240" idx="1"/>
            </p:cNvCxnSpPr>
            <p:nvPr/>
          </p:nvCxnSpPr>
          <p:spPr bwMode="auto">
            <a:xfrm>
              <a:off x="5310248" y="1585355"/>
              <a:ext cx="1233056"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2" y="2783774"/>
              <a:ext cx="1191492"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560110" y="3710856"/>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393355" y="2417185"/>
            <a:ext cx="1693719"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15425" y="4193726"/>
            <a:ext cx="2008898" cy="742090"/>
          </a:xfrm>
          <a:prstGeom prst="rect">
            <a:avLst/>
          </a:prstGeom>
          <a:noFill/>
        </p:spPr>
        <p:txBody>
          <a:bodyPr wrap="square" lIns="64291" tIns="32146" rIns="64291" bIns="32146" rtlCol="0">
            <a:spAutoFit/>
          </a:bodyPr>
          <a:lstStyle/>
          <a:p>
            <a:pPr defTabSz="342865">
              <a:defRPr/>
            </a:pPr>
            <a:r>
              <a:rPr lang="en-US" sz="2200" i="1" kern="0" dirty="0">
                <a:solidFill>
                  <a:prstClr val="black"/>
                </a:solidFill>
              </a:rPr>
              <a:t>Is this a whole orange?</a:t>
            </a:r>
          </a:p>
        </p:txBody>
      </p:sp>
      <p:cxnSp>
        <p:nvCxnSpPr>
          <p:cNvPr id="235" name="Straight Arrow Connector 234"/>
          <p:cNvCxnSpPr/>
          <p:nvPr/>
        </p:nvCxnSpPr>
        <p:spPr bwMode="auto">
          <a:xfrm flipV="1">
            <a:off x="1920240" y="2825897"/>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7" name="Rectangle 236"/>
          <p:cNvSpPr/>
          <p:nvPr/>
        </p:nvSpPr>
        <p:spPr bwMode="auto">
          <a:xfrm>
            <a:off x="2414137" y="4110904"/>
            <a:ext cx="170410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1916070" y="4505350"/>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40" name="Rectangle 239"/>
          <p:cNvSpPr/>
          <p:nvPr/>
        </p:nvSpPr>
        <p:spPr bwMode="auto">
          <a:xfrm>
            <a:off x="5011864"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pic>
        <p:nvPicPr>
          <p:cNvPr id="245" name="Picture 2" descr="https://vision.ece.vt.edu/mscoco/images/val2014/COCO_val2014_000000354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49" y="1794839"/>
            <a:ext cx="1533877" cy="2045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61</a:t>
            </a:fld>
            <a:endParaRPr lang="en-IN"/>
          </a:p>
        </p:txBody>
      </p:sp>
      <p:sp>
        <p:nvSpPr>
          <p:cNvPr id="19" name="Rectangle 18"/>
          <p:cNvSpPr/>
          <p:nvPr/>
        </p:nvSpPr>
        <p:spPr bwMode="auto">
          <a:xfrm>
            <a:off x="1132632" y="4271553"/>
            <a:ext cx="744346" cy="342011"/>
          </a:xfrm>
          <a:prstGeom prst="rect">
            <a:avLst/>
          </a:prstGeom>
          <a:solidFill>
            <a:schemeClr val="bg1">
              <a:alpha val="79000"/>
            </a:schemeClr>
          </a:solidFill>
          <a:ln w="25400" cap="flat" cmpd="sng" algn="ctr">
            <a:solidFill>
              <a:schemeClr val="bg1"/>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graphicFrame>
        <p:nvGraphicFramePr>
          <p:cNvPr id="22" name="Chart 21"/>
          <p:cNvGraphicFramePr>
            <a:graphicFrameLocks/>
          </p:cNvGraphicFramePr>
          <p:nvPr>
            <p:extLst>
              <p:ext uri="{D42A27DB-BD31-4B8C-83A1-F6EECF244321}">
                <p14:modId xmlns:p14="http://schemas.microsoft.com/office/powerpoint/2010/main" val="78671026"/>
              </p:ext>
            </p:extLst>
          </p:nvPr>
        </p:nvGraphicFramePr>
        <p:xfrm>
          <a:off x="6996545" y="2493820"/>
          <a:ext cx="1995055" cy="2078182"/>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p:cNvSpPr/>
          <p:nvPr/>
        </p:nvSpPr>
        <p:spPr>
          <a:xfrm>
            <a:off x="7655892" y="2880206"/>
            <a:ext cx="489315" cy="707231"/>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IN" dirty="0"/>
          </a:p>
        </p:txBody>
      </p:sp>
      <p:cxnSp>
        <p:nvCxnSpPr>
          <p:cNvPr id="25" name="Straight Arrow Connector 24"/>
          <p:cNvCxnSpPr/>
          <p:nvPr/>
        </p:nvCxnSpPr>
        <p:spPr>
          <a:xfrm>
            <a:off x="8216718" y="2880206"/>
            <a:ext cx="0" cy="707231"/>
          </a:xfrm>
          <a:prstGeom prst="straightConnector1">
            <a:avLst/>
          </a:prstGeom>
          <a:ln w="38100" cmpd="sng">
            <a:solidFill>
              <a:srgbClr val="FF0000"/>
            </a:solidFill>
            <a:headEnd type="triangle" w="lg" len="sm"/>
            <a:tailEnd type="triangle" w="lg" len="sm"/>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450932" y="2355837"/>
            <a:ext cx="1693068" cy="557362"/>
          </a:xfrm>
          <a:prstGeom prst="rect">
            <a:avLst/>
          </a:prstGeom>
          <a:noFill/>
        </p:spPr>
        <p:txBody>
          <a:bodyPr wrap="square" lIns="64291" tIns="32146" rIns="64291" bIns="32146" rtlCol="0">
            <a:spAutoFit/>
          </a:bodyPr>
          <a:lstStyle/>
          <a:p>
            <a:pPr defTabSz="342865">
              <a:defRPr/>
            </a:pPr>
            <a:r>
              <a:rPr lang="en-US" sz="1600" kern="0" dirty="0">
                <a:solidFill>
                  <a:srgbClr val="FF0000"/>
                </a:solidFill>
              </a:rPr>
              <a:t>importance score of “whole”</a:t>
            </a:r>
          </a:p>
        </p:txBody>
      </p:sp>
      <p:sp>
        <p:nvSpPr>
          <p:cNvPr id="26" name="TextBox 25"/>
          <p:cNvSpPr txBox="1"/>
          <p:nvPr/>
        </p:nvSpPr>
        <p:spPr>
          <a:xfrm>
            <a:off x="2399603" y="2483121"/>
            <a:ext cx="1693069" cy="680473"/>
          </a:xfrm>
          <a:prstGeom prst="rect">
            <a:avLst/>
          </a:prstGeom>
          <a:noFill/>
        </p:spPr>
        <p:txBody>
          <a:bodyPr wrap="square" lIns="64291" tIns="32146" rIns="64291" bIns="32146"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8" name="TextBox 27"/>
          <p:cNvSpPr txBox="1"/>
          <p:nvPr/>
        </p:nvSpPr>
        <p:spPr>
          <a:xfrm>
            <a:off x="2418355" y="4177493"/>
            <a:ext cx="1693068" cy="680473"/>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Question channel</a:t>
            </a:r>
          </a:p>
        </p:txBody>
      </p:sp>
      <p:sp>
        <p:nvSpPr>
          <p:cNvPr id="29" name="TextBox 28"/>
          <p:cNvSpPr txBox="1"/>
          <p:nvPr/>
        </p:nvSpPr>
        <p:spPr>
          <a:xfrm>
            <a:off x="5011536" y="3548192"/>
            <a:ext cx="1564482" cy="372696"/>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MLP</a:t>
            </a:r>
          </a:p>
        </p:txBody>
      </p:sp>
      <p:sp>
        <p:nvSpPr>
          <p:cNvPr id="30" name="Rectangle 29"/>
          <p:cNvSpPr/>
          <p:nvPr/>
        </p:nvSpPr>
        <p:spPr>
          <a:xfrm>
            <a:off x="7681149" y="4184453"/>
            <a:ext cx="372533" cy="334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IN" sz="2600"/>
          </a:p>
        </p:txBody>
      </p:sp>
      <p:sp>
        <p:nvSpPr>
          <p:cNvPr id="31" name="TextBox 30"/>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32"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710501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087071" y="2812042"/>
            <a:ext cx="924792" cy="1693719"/>
            <a:chOff x="5310248" y="1585355"/>
            <a:chExt cx="1233056" cy="2258292"/>
          </a:xfrm>
        </p:grpSpPr>
        <p:cxnSp>
          <p:nvCxnSpPr>
            <p:cNvPr id="243" name="Straight Arrow Connector 242"/>
            <p:cNvCxnSpPr>
              <a:stCxn id="233" idx="3"/>
              <a:endCxn id="240" idx="1"/>
            </p:cNvCxnSpPr>
            <p:nvPr/>
          </p:nvCxnSpPr>
          <p:spPr bwMode="auto">
            <a:xfrm>
              <a:off x="5310248" y="1585355"/>
              <a:ext cx="1233056"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2" y="2783774"/>
              <a:ext cx="1191492"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560110" y="3710856"/>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393355" y="2417185"/>
            <a:ext cx="1693719"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15425" y="4193726"/>
            <a:ext cx="2008898" cy="742090"/>
          </a:xfrm>
          <a:prstGeom prst="rect">
            <a:avLst/>
          </a:prstGeom>
          <a:noFill/>
        </p:spPr>
        <p:txBody>
          <a:bodyPr wrap="square" lIns="64291" tIns="32146" rIns="64291" bIns="32146" rtlCol="0">
            <a:spAutoFit/>
          </a:bodyPr>
          <a:lstStyle/>
          <a:p>
            <a:pPr defTabSz="342865">
              <a:defRPr/>
            </a:pPr>
            <a:r>
              <a:rPr lang="en-US" sz="2200" i="1" kern="0" dirty="0">
                <a:solidFill>
                  <a:prstClr val="black"/>
                </a:solidFill>
              </a:rPr>
              <a:t>Is this a whole orange?</a:t>
            </a:r>
          </a:p>
        </p:txBody>
      </p:sp>
      <p:cxnSp>
        <p:nvCxnSpPr>
          <p:cNvPr id="235" name="Straight Arrow Connector 234"/>
          <p:cNvCxnSpPr/>
          <p:nvPr/>
        </p:nvCxnSpPr>
        <p:spPr bwMode="auto">
          <a:xfrm flipV="1">
            <a:off x="1920240" y="2825897"/>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7" name="Rectangle 236"/>
          <p:cNvSpPr/>
          <p:nvPr/>
        </p:nvSpPr>
        <p:spPr bwMode="auto">
          <a:xfrm>
            <a:off x="2414137" y="4110904"/>
            <a:ext cx="170410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1916070" y="4505350"/>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40" name="Rectangle 239"/>
          <p:cNvSpPr/>
          <p:nvPr/>
        </p:nvSpPr>
        <p:spPr bwMode="auto">
          <a:xfrm>
            <a:off x="5011864"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pic>
        <p:nvPicPr>
          <p:cNvPr id="245" name="Picture 2" descr="https://vision.ece.vt.edu/mscoco/images/val2014/COCO_val2014_000000354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49" y="1794839"/>
            <a:ext cx="1533877" cy="2045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62</a:t>
            </a:fld>
            <a:endParaRPr lang="en-IN"/>
          </a:p>
        </p:txBody>
      </p:sp>
      <p:sp>
        <p:nvSpPr>
          <p:cNvPr id="19" name="Rectangle 18"/>
          <p:cNvSpPr/>
          <p:nvPr/>
        </p:nvSpPr>
        <p:spPr bwMode="auto">
          <a:xfrm>
            <a:off x="380999" y="4617916"/>
            <a:ext cx="1026209" cy="342011"/>
          </a:xfrm>
          <a:prstGeom prst="rect">
            <a:avLst/>
          </a:prstGeom>
          <a:solidFill>
            <a:schemeClr val="bg1">
              <a:alpha val="79000"/>
            </a:schemeClr>
          </a:solidFill>
          <a:ln w="25400" cap="flat" cmpd="sng" algn="ctr">
            <a:solidFill>
              <a:schemeClr val="bg1"/>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graphicFrame>
        <p:nvGraphicFramePr>
          <p:cNvPr id="22" name="Chart 21"/>
          <p:cNvGraphicFramePr>
            <a:graphicFrameLocks/>
          </p:cNvGraphicFramePr>
          <p:nvPr>
            <p:extLst>
              <p:ext uri="{D42A27DB-BD31-4B8C-83A1-F6EECF244321}">
                <p14:modId xmlns:p14="http://schemas.microsoft.com/office/powerpoint/2010/main" val="2200012859"/>
              </p:ext>
            </p:extLst>
          </p:nvPr>
        </p:nvGraphicFramePr>
        <p:xfrm>
          <a:off x="6996545" y="2493820"/>
          <a:ext cx="1995055" cy="2078182"/>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p:cNvSpPr/>
          <p:nvPr/>
        </p:nvSpPr>
        <p:spPr>
          <a:xfrm>
            <a:off x="7655892" y="2880206"/>
            <a:ext cx="489315" cy="374665"/>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IN" dirty="0"/>
          </a:p>
        </p:txBody>
      </p:sp>
      <p:cxnSp>
        <p:nvCxnSpPr>
          <p:cNvPr id="25" name="Straight Arrow Connector 24"/>
          <p:cNvCxnSpPr/>
          <p:nvPr/>
        </p:nvCxnSpPr>
        <p:spPr>
          <a:xfrm>
            <a:off x="8216718" y="2880206"/>
            <a:ext cx="0" cy="372904"/>
          </a:xfrm>
          <a:prstGeom prst="straightConnector1">
            <a:avLst/>
          </a:prstGeom>
          <a:ln w="38100" cmpd="sng">
            <a:solidFill>
              <a:srgbClr val="FF0000"/>
            </a:solidFill>
            <a:headEnd type="triangle" w="lg" len="sm"/>
            <a:tailEnd type="triangle" w="lg" len="sm"/>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450932" y="2355837"/>
            <a:ext cx="1693068" cy="557362"/>
          </a:xfrm>
          <a:prstGeom prst="rect">
            <a:avLst/>
          </a:prstGeom>
          <a:noFill/>
        </p:spPr>
        <p:txBody>
          <a:bodyPr wrap="square" lIns="64291" tIns="32146" rIns="64291" bIns="32146" rtlCol="0">
            <a:spAutoFit/>
          </a:bodyPr>
          <a:lstStyle/>
          <a:p>
            <a:pPr defTabSz="342865">
              <a:defRPr/>
            </a:pPr>
            <a:r>
              <a:rPr lang="en-US" sz="1600" kern="0" dirty="0">
                <a:solidFill>
                  <a:srgbClr val="FF0000"/>
                </a:solidFill>
              </a:rPr>
              <a:t>importance score of “orange”</a:t>
            </a:r>
          </a:p>
        </p:txBody>
      </p:sp>
      <p:sp>
        <p:nvSpPr>
          <p:cNvPr id="26" name="TextBox 25"/>
          <p:cNvSpPr txBox="1"/>
          <p:nvPr/>
        </p:nvSpPr>
        <p:spPr>
          <a:xfrm>
            <a:off x="2399603" y="2483121"/>
            <a:ext cx="1693069" cy="680473"/>
          </a:xfrm>
          <a:prstGeom prst="rect">
            <a:avLst/>
          </a:prstGeom>
          <a:noFill/>
        </p:spPr>
        <p:txBody>
          <a:bodyPr wrap="square" lIns="64291" tIns="32146" rIns="64291" bIns="32146"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8" name="TextBox 27"/>
          <p:cNvSpPr txBox="1"/>
          <p:nvPr/>
        </p:nvSpPr>
        <p:spPr>
          <a:xfrm>
            <a:off x="2418355" y="4177493"/>
            <a:ext cx="1693068" cy="680473"/>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Question channel</a:t>
            </a:r>
          </a:p>
        </p:txBody>
      </p:sp>
      <p:sp>
        <p:nvSpPr>
          <p:cNvPr id="29" name="TextBox 28"/>
          <p:cNvSpPr txBox="1"/>
          <p:nvPr/>
        </p:nvSpPr>
        <p:spPr>
          <a:xfrm>
            <a:off x="5011536" y="3548192"/>
            <a:ext cx="1564482" cy="372696"/>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MLP</a:t>
            </a:r>
          </a:p>
        </p:txBody>
      </p:sp>
      <p:sp>
        <p:nvSpPr>
          <p:cNvPr id="30" name="Rectangle 29"/>
          <p:cNvSpPr/>
          <p:nvPr/>
        </p:nvSpPr>
        <p:spPr>
          <a:xfrm>
            <a:off x="7681149" y="4184453"/>
            <a:ext cx="372533" cy="334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IN" sz="2600"/>
          </a:p>
        </p:txBody>
      </p:sp>
      <p:sp>
        <p:nvSpPr>
          <p:cNvPr id="31" name="TextBox 30"/>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33"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1927359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0" name="Group 229"/>
          <p:cNvGrpSpPr/>
          <p:nvPr/>
        </p:nvGrpSpPr>
        <p:grpSpPr>
          <a:xfrm>
            <a:off x="4087071" y="2812042"/>
            <a:ext cx="924792" cy="1693719"/>
            <a:chOff x="5310248" y="1585355"/>
            <a:chExt cx="1233056" cy="2258292"/>
          </a:xfrm>
        </p:grpSpPr>
        <p:cxnSp>
          <p:nvCxnSpPr>
            <p:cNvPr id="243" name="Straight Arrow Connector 242"/>
            <p:cNvCxnSpPr>
              <a:stCxn id="233" idx="3"/>
              <a:endCxn id="240" idx="1"/>
            </p:cNvCxnSpPr>
            <p:nvPr/>
          </p:nvCxnSpPr>
          <p:spPr bwMode="auto">
            <a:xfrm>
              <a:off x="5310248" y="1585355"/>
              <a:ext cx="1233056" cy="1198419"/>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cxnSp>
          <p:nvCxnSpPr>
            <p:cNvPr id="244" name="Straight Arrow Connector 243"/>
            <p:cNvCxnSpPr>
              <a:stCxn id="237" idx="3"/>
              <a:endCxn id="240" idx="1"/>
            </p:cNvCxnSpPr>
            <p:nvPr/>
          </p:nvCxnSpPr>
          <p:spPr bwMode="auto">
            <a:xfrm flipV="1">
              <a:off x="5351812" y="2783774"/>
              <a:ext cx="1191492" cy="1059873"/>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grpSp>
      <p:cxnSp>
        <p:nvCxnSpPr>
          <p:cNvPr id="231" name="Straight Arrow Connector 230"/>
          <p:cNvCxnSpPr>
            <a:stCxn id="240" idx="3"/>
          </p:cNvCxnSpPr>
          <p:nvPr/>
        </p:nvCxnSpPr>
        <p:spPr bwMode="auto">
          <a:xfrm>
            <a:off x="6560110" y="3710856"/>
            <a:ext cx="400796" cy="5135"/>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3" name="Rectangle 232"/>
          <p:cNvSpPr/>
          <p:nvPr/>
        </p:nvSpPr>
        <p:spPr bwMode="auto">
          <a:xfrm>
            <a:off x="2393355" y="2417185"/>
            <a:ext cx="1693719"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sp>
        <p:nvSpPr>
          <p:cNvPr id="234" name="TextBox 233"/>
          <p:cNvSpPr txBox="1"/>
          <p:nvPr/>
        </p:nvSpPr>
        <p:spPr>
          <a:xfrm>
            <a:off x="15425" y="4193726"/>
            <a:ext cx="2008898" cy="742090"/>
          </a:xfrm>
          <a:prstGeom prst="rect">
            <a:avLst/>
          </a:prstGeom>
          <a:noFill/>
        </p:spPr>
        <p:txBody>
          <a:bodyPr wrap="square" lIns="64291" tIns="32146" rIns="64291" bIns="32146" rtlCol="0">
            <a:spAutoFit/>
          </a:bodyPr>
          <a:lstStyle/>
          <a:p>
            <a:pPr defTabSz="342865">
              <a:defRPr/>
            </a:pPr>
            <a:r>
              <a:rPr lang="en-US" sz="2200" i="1" kern="0" dirty="0">
                <a:solidFill>
                  <a:prstClr val="black"/>
                </a:solidFill>
              </a:rPr>
              <a:t>Is this a whole orange?</a:t>
            </a:r>
          </a:p>
        </p:txBody>
      </p:sp>
      <p:cxnSp>
        <p:nvCxnSpPr>
          <p:cNvPr id="235" name="Straight Arrow Connector 234"/>
          <p:cNvCxnSpPr/>
          <p:nvPr/>
        </p:nvCxnSpPr>
        <p:spPr bwMode="auto">
          <a:xfrm flipV="1">
            <a:off x="1920240" y="2825897"/>
            <a:ext cx="457200" cy="1128"/>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37" name="Rectangle 236"/>
          <p:cNvSpPr/>
          <p:nvPr/>
        </p:nvSpPr>
        <p:spPr bwMode="auto">
          <a:xfrm>
            <a:off x="2414137" y="4110904"/>
            <a:ext cx="1704108" cy="789710"/>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cxnSp>
        <p:nvCxnSpPr>
          <p:cNvPr id="238" name="Straight Arrow Connector 237"/>
          <p:cNvCxnSpPr/>
          <p:nvPr/>
        </p:nvCxnSpPr>
        <p:spPr bwMode="auto">
          <a:xfrm>
            <a:off x="1916070" y="4505350"/>
            <a:ext cx="457200" cy="410"/>
          </a:xfrm>
          <a:prstGeom prst="straightConnector1">
            <a:avLst/>
          </a:prstGeom>
          <a:noFill/>
          <a:ln w="25400" cap="flat" cmpd="sng" algn="ctr">
            <a:solidFill>
              <a:srgbClr val="C0504D"/>
            </a:solidFill>
            <a:prstDash val="solid"/>
            <a:headEnd type="none" w="med" len="med"/>
            <a:tailEnd type="arrow"/>
          </a:ln>
          <a:effectLst>
            <a:outerShdw blurRad="40000" dist="20000" dir="5400000" rotWithShape="0">
              <a:srgbClr val="000000">
                <a:alpha val="38000"/>
              </a:srgbClr>
            </a:outerShdw>
          </a:effectLst>
        </p:spPr>
      </p:cxnSp>
      <p:sp>
        <p:nvSpPr>
          <p:cNvPr id="240" name="Rectangle 239"/>
          <p:cNvSpPr/>
          <p:nvPr/>
        </p:nvSpPr>
        <p:spPr bwMode="auto">
          <a:xfrm>
            <a:off x="5011864" y="3269240"/>
            <a:ext cx="1548245" cy="883228"/>
          </a:xfrm>
          <a:prstGeom prst="rect">
            <a:avLst/>
          </a:prstGeom>
          <a:solidFill>
            <a:schemeClr val="accent6">
              <a:lumMod val="60000"/>
              <a:lumOff val="40000"/>
            </a:schemeClr>
          </a:solidFill>
          <a:ln w="25400" cap="flat" cmpd="sng" algn="ctr">
            <a:solidFill>
              <a:schemeClr val="accent6">
                <a:lumMod val="60000"/>
                <a:lumOff val="40000"/>
              </a:schemeClr>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pic>
        <p:nvPicPr>
          <p:cNvPr id="245" name="Picture 2" descr="https://vision.ece.vt.edu/mscoco/images/val2014/COCO_val2014_0000003543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249" y="1794839"/>
            <a:ext cx="1533877" cy="204516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8F405A14-F2E9-4A35-8909-B84B0A998A9A}" type="slidenum">
              <a:rPr lang="en-IN" smtClean="0"/>
              <a:t>63</a:t>
            </a:fld>
            <a:endParaRPr lang="en-IN"/>
          </a:p>
        </p:txBody>
      </p:sp>
      <p:sp>
        <p:nvSpPr>
          <p:cNvPr id="19" name="Rectangle 18"/>
          <p:cNvSpPr/>
          <p:nvPr/>
        </p:nvSpPr>
        <p:spPr bwMode="auto">
          <a:xfrm>
            <a:off x="1394484" y="4590208"/>
            <a:ext cx="166259" cy="342011"/>
          </a:xfrm>
          <a:prstGeom prst="rect">
            <a:avLst/>
          </a:prstGeom>
          <a:solidFill>
            <a:schemeClr val="bg1">
              <a:alpha val="79000"/>
            </a:schemeClr>
          </a:solidFill>
          <a:ln w="25400" cap="flat" cmpd="sng" algn="ctr">
            <a:solidFill>
              <a:schemeClr val="bg1"/>
            </a:solidFill>
            <a:prstDash val="solid"/>
            <a:headEnd type="none" w="med" len="med"/>
            <a:tailEnd type="none" w="med" len="med"/>
          </a:ln>
          <a:effectLst/>
        </p:spPr>
        <p:txBody>
          <a:bodyPr vert="horz" wrap="none" lIns="68578" tIns="34289" rIns="68578" bIns="34289" numCol="1" rtlCol="0" anchor="ctr" anchorCtr="0" compatLnSpc="1">
            <a:prstTxWarp prst="textNoShape">
              <a:avLst/>
            </a:prstTxWarp>
          </a:bodyPr>
          <a:lstStyle/>
          <a:p>
            <a:pPr defTabSz="685730">
              <a:defRPr/>
            </a:pPr>
            <a:endParaRPr lang="en-US" sz="900" kern="0" dirty="0">
              <a:solidFill>
                <a:prstClr val="black"/>
              </a:solidFill>
              <a:latin typeface="Arial" pitchFamily="-112" charset="0"/>
              <a:ea typeface="ＭＳ Ｐゴシック" pitchFamily="-112" charset="-128"/>
              <a:cs typeface="ＭＳ Ｐゴシック" pitchFamily="-112" charset="-128"/>
            </a:endParaRPr>
          </a:p>
        </p:txBody>
      </p:sp>
      <p:graphicFrame>
        <p:nvGraphicFramePr>
          <p:cNvPr id="22" name="Chart 21"/>
          <p:cNvGraphicFramePr>
            <a:graphicFrameLocks/>
          </p:cNvGraphicFramePr>
          <p:nvPr>
            <p:extLst>
              <p:ext uri="{D42A27DB-BD31-4B8C-83A1-F6EECF244321}">
                <p14:modId xmlns:p14="http://schemas.microsoft.com/office/powerpoint/2010/main" val="4193481327"/>
              </p:ext>
            </p:extLst>
          </p:nvPr>
        </p:nvGraphicFramePr>
        <p:xfrm>
          <a:off x="6996545" y="2493820"/>
          <a:ext cx="1995055" cy="2078182"/>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p:cNvSpPr/>
          <p:nvPr/>
        </p:nvSpPr>
        <p:spPr>
          <a:xfrm>
            <a:off x="7655892" y="2880206"/>
            <a:ext cx="489315" cy="240720"/>
          </a:xfrm>
          <a:prstGeom prst="rect">
            <a:avLst/>
          </a:prstGeom>
          <a:solidFill>
            <a:srgbClr val="FFFFFF">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a:endParaRPr lang="en-IN" dirty="0"/>
          </a:p>
        </p:txBody>
      </p:sp>
      <p:cxnSp>
        <p:nvCxnSpPr>
          <p:cNvPr id="25" name="Straight Arrow Connector 24"/>
          <p:cNvCxnSpPr/>
          <p:nvPr/>
        </p:nvCxnSpPr>
        <p:spPr>
          <a:xfrm>
            <a:off x="8216718" y="2880206"/>
            <a:ext cx="0" cy="237887"/>
          </a:xfrm>
          <a:prstGeom prst="straightConnector1">
            <a:avLst/>
          </a:prstGeom>
          <a:ln w="38100" cmpd="sng">
            <a:solidFill>
              <a:srgbClr val="FF0000"/>
            </a:solidFill>
            <a:headEnd type="triangle" w="lg" len="sm"/>
            <a:tailEnd type="triangle" w="lg" len="sm"/>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450932" y="2355837"/>
            <a:ext cx="1693068" cy="557362"/>
          </a:xfrm>
          <a:prstGeom prst="rect">
            <a:avLst/>
          </a:prstGeom>
          <a:noFill/>
        </p:spPr>
        <p:txBody>
          <a:bodyPr wrap="square" lIns="64291" tIns="32146" rIns="64291" bIns="32146" rtlCol="0">
            <a:spAutoFit/>
          </a:bodyPr>
          <a:lstStyle/>
          <a:p>
            <a:pPr defTabSz="342865">
              <a:defRPr/>
            </a:pPr>
            <a:r>
              <a:rPr lang="en-US" sz="1600" kern="0" dirty="0">
                <a:solidFill>
                  <a:srgbClr val="FF0000"/>
                </a:solidFill>
              </a:rPr>
              <a:t>importance score of “?”</a:t>
            </a:r>
          </a:p>
        </p:txBody>
      </p:sp>
      <p:sp>
        <p:nvSpPr>
          <p:cNvPr id="26" name="TextBox 25"/>
          <p:cNvSpPr txBox="1"/>
          <p:nvPr/>
        </p:nvSpPr>
        <p:spPr>
          <a:xfrm>
            <a:off x="2399603" y="2483121"/>
            <a:ext cx="1693069" cy="680473"/>
          </a:xfrm>
          <a:prstGeom prst="rect">
            <a:avLst/>
          </a:prstGeom>
          <a:noFill/>
        </p:spPr>
        <p:txBody>
          <a:bodyPr wrap="square" lIns="64291" tIns="32146" rIns="64291" bIns="32146" rtlCol="0">
            <a:spAutoFit/>
          </a:bodyPr>
          <a:lstStyle/>
          <a:p>
            <a:pPr defTabSz="342865">
              <a:spcBef>
                <a:spcPts val="0"/>
              </a:spcBef>
              <a:defRPr/>
            </a:pPr>
            <a:r>
              <a:rPr lang="en-US" sz="2000" kern="0" dirty="0">
                <a:solidFill>
                  <a:prstClr val="black"/>
                </a:solidFill>
              </a:rPr>
              <a:t>Image</a:t>
            </a:r>
          </a:p>
          <a:p>
            <a:pPr defTabSz="342865">
              <a:spcBef>
                <a:spcPts val="0"/>
              </a:spcBef>
              <a:defRPr/>
            </a:pPr>
            <a:r>
              <a:rPr lang="en-US" sz="2000" kern="0" dirty="0">
                <a:solidFill>
                  <a:prstClr val="black"/>
                </a:solidFill>
              </a:rPr>
              <a:t>channel</a:t>
            </a:r>
          </a:p>
        </p:txBody>
      </p:sp>
      <p:sp>
        <p:nvSpPr>
          <p:cNvPr id="28" name="TextBox 27"/>
          <p:cNvSpPr txBox="1"/>
          <p:nvPr/>
        </p:nvSpPr>
        <p:spPr>
          <a:xfrm>
            <a:off x="2418355" y="4177493"/>
            <a:ext cx="1693068" cy="680473"/>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Question channel</a:t>
            </a:r>
          </a:p>
        </p:txBody>
      </p:sp>
      <p:sp>
        <p:nvSpPr>
          <p:cNvPr id="29" name="TextBox 28"/>
          <p:cNvSpPr txBox="1"/>
          <p:nvPr/>
        </p:nvSpPr>
        <p:spPr>
          <a:xfrm>
            <a:off x="5011536" y="3548192"/>
            <a:ext cx="1564482" cy="372696"/>
          </a:xfrm>
          <a:prstGeom prst="rect">
            <a:avLst/>
          </a:prstGeom>
          <a:noFill/>
        </p:spPr>
        <p:txBody>
          <a:bodyPr wrap="square" lIns="64291" tIns="32146" rIns="64291" bIns="32146" rtlCol="0">
            <a:spAutoFit/>
          </a:bodyPr>
          <a:lstStyle/>
          <a:p>
            <a:pPr defTabSz="342865">
              <a:defRPr/>
            </a:pPr>
            <a:r>
              <a:rPr lang="en-US" sz="2000" kern="0" dirty="0">
                <a:solidFill>
                  <a:prstClr val="black"/>
                </a:solidFill>
              </a:rPr>
              <a:t>MLP</a:t>
            </a:r>
          </a:p>
        </p:txBody>
      </p:sp>
      <p:sp>
        <p:nvSpPr>
          <p:cNvPr id="30" name="Rectangle 29"/>
          <p:cNvSpPr/>
          <p:nvPr/>
        </p:nvSpPr>
        <p:spPr>
          <a:xfrm>
            <a:off x="7681149" y="4184453"/>
            <a:ext cx="372533" cy="33486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IN" sz="2600"/>
          </a:p>
        </p:txBody>
      </p:sp>
      <p:sp>
        <p:nvSpPr>
          <p:cNvPr id="31" name="TextBox 30"/>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32"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742517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https://vision.ece.vt.edu/mscoco/images/val2014/COCO_val2014_0000003543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90" y="1842982"/>
            <a:ext cx="2930879" cy="39078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4"/>
          <a:stretch>
            <a:fillRect/>
          </a:stretch>
        </p:blipFill>
        <p:spPr>
          <a:xfrm>
            <a:off x="3198541" y="2501484"/>
            <a:ext cx="5866046" cy="672305"/>
          </a:xfrm>
          <a:prstGeom prst="rect">
            <a:avLst/>
          </a:prstGeom>
        </p:spPr>
      </p:pic>
      <p:pic>
        <p:nvPicPr>
          <p:cNvPr id="22" name="Picture 21"/>
          <p:cNvPicPr>
            <a:picLocks noChangeAspect="1"/>
          </p:cNvPicPr>
          <p:nvPr/>
        </p:nvPicPr>
        <p:blipFill>
          <a:blip r:embed="rId5"/>
          <a:stretch>
            <a:fillRect/>
          </a:stretch>
        </p:blipFill>
        <p:spPr>
          <a:xfrm>
            <a:off x="3230824" y="5098713"/>
            <a:ext cx="5887469" cy="211656"/>
          </a:xfrm>
          <a:prstGeom prst="rect">
            <a:avLst/>
          </a:prstGeom>
        </p:spPr>
      </p:pic>
      <p:sp>
        <p:nvSpPr>
          <p:cNvPr id="3" name="Slide Number Placeholder 2"/>
          <p:cNvSpPr>
            <a:spLocks noGrp="1"/>
          </p:cNvSpPr>
          <p:nvPr>
            <p:ph type="sldNum" sz="quarter" idx="12"/>
          </p:nvPr>
        </p:nvSpPr>
        <p:spPr/>
        <p:txBody>
          <a:bodyPr/>
          <a:lstStyle/>
          <a:p>
            <a:fld id="{8F405A14-F2E9-4A35-8909-B84B0A998A9A}" type="slidenum">
              <a:rPr lang="en-IN" smtClean="0"/>
              <a:t>64</a:t>
            </a:fld>
            <a:endParaRPr lang="en-IN"/>
          </a:p>
        </p:txBody>
      </p:sp>
      <p:sp>
        <p:nvSpPr>
          <p:cNvPr id="7" name="TextBox 6"/>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
        <p:nvSpPr>
          <p:cNvPr id="9" name="Title 4"/>
          <p:cNvSpPr>
            <a:spLocks noGrp="1"/>
          </p:cNvSpPr>
          <p:nvPr>
            <p:ph type="title"/>
          </p:nvPr>
        </p:nvSpPr>
        <p:spPr/>
        <p:txBody>
          <a:bodyPr/>
          <a:lstStyle/>
          <a:p>
            <a:r>
              <a:rPr lang="en-US" dirty="0"/>
              <a:t>Occlusion </a:t>
            </a:r>
            <a:r>
              <a:rPr lang="en-US" dirty="0" smtClean="0"/>
              <a:t>Visualization for VQA</a:t>
            </a:r>
            <a:endParaRPr lang="en-US" dirty="0"/>
          </a:p>
        </p:txBody>
      </p:sp>
    </p:spTree>
    <p:extLst>
      <p:ext uri="{BB962C8B-B14F-4D97-AF65-F5344CB8AC3E}">
        <p14:creationId xmlns:p14="http://schemas.microsoft.com/office/powerpoint/2010/main" val="1683564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46484" cy="522026"/>
          </a:xfrm>
        </p:spPr>
        <p:txBody>
          <a:bodyPr>
            <a:normAutofit fontScale="90000"/>
          </a:bodyPr>
          <a:lstStyle/>
          <a:p>
            <a:pPr algn="ctr"/>
            <a:r>
              <a:rPr lang="en-US" dirty="0" smtClean="0"/>
              <a:t>Importance maps</a:t>
            </a:r>
            <a:endParaRPr lang="en-IN" dirty="0"/>
          </a:p>
        </p:txBody>
      </p:sp>
      <p:sp>
        <p:nvSpPr>
          <p:cNvPr id="3" name="Slide Number Placeholder 2"/>
          <p:cNvSpPr>
            <a:spLocks noGrp="1"/>
          </p:cNvSpPr>
          <p:nvPr>
            <p:ph type="sldNum" sz="quarter" idx="12"/>
          </p:nvPr>
        </p:nvSpPr>
        <p:spPr/>
        <p:txBody>
          <a:bodyPr/>
          <a:lstStyle/>
          <a:p>
            <a:fld id="{8F405A14-F2E9-4A35-8909-B84B0A998A9A}" type="slidenum">
              <a:rPr lang="en-IN" smtClean="0"/>
              <a:t>65</a:t>
            </a:fld>
            <a:endParaRPr lang="en-IN"/>
          </a:p>
        </p:txBody>
      </p:sp>
      <p:pic>
        <p:nvPicPr>
          <p:cNvPr id="5" name="Picture 4"/>
          <p:cNvPicPr>
            <a:picLocks noChangeAspect="1"/>
          </p:cNvPicPr>
          <p:nvPr/>
        </p:nvPicPr>
        <p:blipFill>
          <a:blip r:embed="rId3"/>
          <a:stretch>
            <a:fillRect/>
          </a:stretch>
        </p:blipFill>
        <p:spPr>
          <a:xfrm>
            <a:off x="1772512" y="1071564"/>
            <a:ext cx="6255697" cy="5135274"/>
          </a:xfrm>
          <a:prstGeom prst="rect">
            <a:avLst/>
          </a:prstGeom>
        </p:spPr>
      </p:pic>
      <p:sp>
        <p:nvSpPr>
          <p:cNvPr id="6" name="TextBox 5"/>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Tree>
    <p:extLst>
      <p:ext uri="{BB962C8B-B14F-4D97-AF65-F5344CB8AC3E}">
        <p14:creationId xmlns:p14="http://schemas.microsoft.com/office/powerpoint/2010/main" val="116411446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Explaining Predictions in VQA</a:t>
            </a:r>
          </a:p>
        </p:txBody>
      </p:sp>
      <p:sp>
        <p:nvSpPr>
          <p:cNvPr id="3" name="Content Placeholder 2"/>
          <p:cNvSpPr>
            <a:spLocks noGrp="1"/>
          </p:cNvSpPr>
          <p:nvPr>
            <p:ph idx="1"/>
          </p:nvPr>
        </p:nvSpPr>
        <p:spPr/>
        <p:txBody>
          <a:bodyPr/>
          <a:lstStyle/>
          <a:p>
            <a:r>
              <a:rPr lang="en-US" dirty="0" smtClean="0">
                <a:hlinkClick r:id="rId2"/>
              </a:rPr>
              <a:t>Question Visualizations</a:t>
            </a:r>
            <a:endParaRPr lang="en-US" dirty="0" smtClean="0"/>
          </a:p>
          <a:p>
            <a:endParaRPr lang="en-US" dirty="0"/>
          </a:p>
          <a:p>
            <a:r>
              <a:rPr lang="en-US" dirty="0" smtClean="0">
                <a:hlinkClick r:id="rId3"/>
              </a:rPr>
              <a:t>Image Visualizations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66</a:t>
            </a:fld>
            <a:endParaRPr lang="en-US"/>
          </a:p>
        </p:txBody>
      </p:sp>
    </p:spTree>
    <p:extLst>
      <p:ext uri="{BB962C8B-B14F-4D97-AF65-F5344CB8AC3E}">
        <p14:creationId xmlns:p14="http://schemas.microsoft.com/office/powerpoint/2010/main" val="90988968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4320"/>
            <a:ext cx="7846484" cy="522026"/>
          </a:xfrm>
        </p:spPr>
        <p:txBody>
          <a:bodyPr>
            <a:normAutofit fontScale="90000"/>
          </a:bodyPr>
          <a:lstStyle/>
          <a:p>
            <a:pPr algn="ctr"/>
            <a:r>
              <a:rPr lang="en-US" dirty="0" smtClean="0"/>
              <a:t>Analyzing question importance </a:t>
            </a:r>
            <a:endParaRPr lang="en-IN" dirty="0"/>
          </a:p>
        </p:txBody>
      </p:sp>
      <p:sp>
        <p:nvSpPr>
          <p:cNvPr id="3" name="Slide Number Placeholder 2"/>
          <p:cNvSpPr>
            <a:spLocks noGrp="1"/>
          </p:cNvSpPr>
          <p:nvPr>
            <p:ph type="sldNum" sz="quarter" idx="12"/>
          </p:nvPr>
        </p:nvSpPr>
        <p:spPr/>
        <p:txBody>
          <a:bodyPr/>
          <a:lstStyle/>
          <a:p>
            <a:fld id="{8F405A14-F2E9-4A35-8909-B84B0A998A9A}" type="slidenum">
              <a:rPr lang="en-IN" smtClean="0"/>
              <a:t>67</a:t>
            </a:fld>
            <a:endParaRPr lang="en-IN" dirty="0"/>
          </a:p>
        </p:txBody>
      </p:sp>
      <p:graphicFrame>
        <p:nvGraphicFramePr>
          <p:cNvPr id="7" name="Chart 6" title="Chart"/>
          <p:cNvGraphicFramePr>
            <a:graphicFrameLocks/>
          </p:cNvGraphicFramePr>
          <p:nvPr>
            <p:extLst>
              <p:ext uri="{D42A27DB-BD31-4B8C-83A1-F6EECF244321}">
                <p14:modId xmlns:p14="http://schemas.microsoft.com/office/powerpoint/2010/main" val="451841784"/>
              </p:ext>
            </p:extLst>
          </p:nvPr>
        </p:nvGraphicFramePr>
        <p:xfrm>
          <a:off x="275657" y="1120854"/>
          <a:ext cx="8063346" cy="510817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0" y="6581001"/>
            <a:ext cx="1846930"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Yash</a:t>
            </a:r>
            <a:r>
              <a:rPr lang="en-US" dirty="0" smtClean="0">
                <a:solidFill>
                  <a:schemeClr val="bg1">
                    <a:lumMod val="65000"/>
                  </a:schemeClr>
                </a:solidFill>
              </a:rPr>
              <a:t> </a:t>
            </a:r>
            <a:r>
              <a:rPr lang="en-US" dirty="0" err="1" smtClean="0">
                <a:solidFill>
                  <a:schemeClr val="bg1">
                    <a:lumMod val="65000"/>
                  </a:schemeClr>
                </a:solidFill>
              </a:rPr>
              <a:t>Goyal</a:t>
            </a:r>
            <a:endParaRPr lang="en-US" dirty="0">
              <a:solidFill>
                <a:schemeClr val="bg1">
                  <a:lumMod val="65000"/>
                </a:schemeClr>
              </a:solidFill>
            </a:endParaRPr>
          </a:p>
        </p:txBody>
      </p:sp>
    </p:spTree>
    <p:extLst>
      <p:ext uri="{BB962C8B-B14F-4D97-AF65-F5344CB8AC3E}">
        <p14:creationId xmlns:p14="http://schemas.microsoft.com/office/powerpoint/2010/main" val="58177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68</a:t>
            </a:fld>
            <a:endParaRPr lang="en-US"/>
          </a:p>
        </p:txBody>
      </p:sp>
      <p:sp>
        <p:nvSpPr>
          <p:cNvPr id="6" name="Rounded Rectangle 5"/>
          <p:cNvSpPr/>
          <p:nvPr/>
        </p:nvSpPr>
        <p:spPr bwMode="auto">
          <a:xfrm>
            <a:off x="609600" y="12954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12954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1. </a:t>
            </a:r>
            <a:r>
              <a:rPr lang="en-US" sz="2600" dirty="0"/>
              <a:t>Occlusion </a:t>
            </a:r>
            <a:r>
              <a:rPr lang="en-US" sz="2600" dirty="0" smtClean="0"/>
              <a:t>Visualizations</a:t>
            </a:r>
            <a:endParaRPr lang="en-US" sz="2600" dirty="0"/>
          </a:p>
        </p:txBody>
      </p:sp>
      <p:sp>
        <p:nvSpPr>
          <p:cNvPr id="8" name="Rounded Rectangle 7"/>
          <p:cNvSpPr/>
          <p:nvPr/>
        </p:nvSpPr>
        <p:spPr bwMode="auto">
          <a:xfrm>
            <a:off x="609600" y="25146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Content Placeholder 2"/>
          <p:cNvSpPr txBox="1">
            <a:spLocks/>
          </p:cNvSpPr>
          <p:nvPr/>
        </p:nvSpPr>
        <p:spPr bwMode="auto">
          <a:xfrm>
            <a:off x="609600" y="25146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2</a:t>
            </a:r>
            <a:r>
              <a:rPr lang="en-US" sz="2600" dirty="0" smtClean="0"/>
              <a:t>. Gradient Visualizations  </a:t>
            </a:r>
            <a:endParaRPr lang="en-US" sz="2600" dirty="0"/>
          </a:p>
        </p:txBody>
      </p:sp>
      <p:sp>
        <p:nvSpPr>
          <p:cNvPr id="10" name="Rounded Rectangle 9"/>
          <p:cNvSpPr/>
          <p:nvPr/>
        </p:nvSpPr>
        <p:spPr bwMode="auto">
          <a:xfrm>
            <a:off x="609600" y="38100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Content Placeholder 2"/>
          <p:cNvSpPr txBox="1">
            <a:spLocks/>
          </p:cNvSpPr>
          <p:nvPr/>
        </p:nvSpPr>
        <p:spPr bwMode="auto">
          <a:xfrm>
            <a:off x="609600" y="38100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a:t>3</a:t>
            </a:r>
            <a:r>
              <a:rPr lang="en-US" sz="2600" dirty="0" smtClean="0"/>
              <a:t>. </a:t>
            </a:r>
            <a:r>
              <a:rPr lang="en-US" sz="2600" dirty="0"/>
              <a:t>Post-Hoc </a:t>
            </a:r>
            <a:r>
              <a:rPr lang="en-US" sz="2600" dirty="0" smtClean="0"/>
              <a:t>Justifications  </a:t>
            </a:r>
            <a:endParaRPr lang="en-US" sz="2600" dirty="0"/>
          </a:p>
        </p:txBody>
      </p:sp>
      <p:sp>
        <p:nvSpPr>
          <p:cNvPr id="12" name="Rounded Rectangle 11"/>
          <p:cNvSpPr/>
          <p:nvPr/>
        </p:nvSpPr>
        <p:spPr bwMode="auto">
          <a:xfrm>
            <a:off x="609600" y="5029200"/>
            <a:ext cx="7924800" cy="838200"/>
          </a:xfrm>
          <a:prstGeom prst="roundRect">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3" name="Content Placeholder 2"/>
          <p:cNvSpPr txBox="1">
            <a:spLocks/>
          </p:cNvSpPr>
          <p:nvPr/>
        </p:nvSpPr>
        <p:spPr bwMode="auto">
          <a:xfrm>
            <a:off x="609600" y="5029200"/>
            <a:ext cx="79248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2600" dirty="0" smtClean="0"/>
              <a:t>4. Evaluation                     </a:t>
            </a:r>
            <a:endParaRPr lang="en-US" sz="2600" dirty="0"/>
          </a:p>
        </p:txBody>
      </p:sp>
      <p:sp>
        <p:nvSpPr>
          <p:cNvPr id="15" name="Rectangle 14"/>
          <p:cNvSpPr/>
          <p:nvPr/>
        </p:nvSpPr>
        <p:spPr bwMode="auto">
          <a:xfrm>
            <a:off x="533400" y="3657600"/>
            <a:ext cx="8077200" cy="2286000"/>
          </a:xfrm>
          <a:prstGeom prst="rect">
            <a:avLst/>
          </a:prstGeom>
          <a:solidFill>
            <a:srgbClr val="FFFFFF">
              <a:alpha val="7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4" name="Rectangle 13"/>
          <p:cNvSpPr/>
          <p:nvPr/>
        </p:nvSpPr>
        <p:spPr bwMode="auto">
          <a:xfrm>
            <a:off x="533400" y="1143000"/>
            <a:ext cx="8077200" cy="1143000"/>
          </a:xfrm>
          <a:prstGeom prst="rect">
            <a:avLst/>
          </a:prstGeom>
          <a:solidFill>
            <a:srgbClr val="FFFFFF">
              <a:alpha val="75000"/>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38610747"/>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Feature Importance</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69</a:t>
            </a:fld>
            <a:endParaRPr lang="en-US"/>
          </a:p>
        </p:txBody>
      </p:sp>
      <p:pic>
        <p:nvPicPr>
          <p:cNvPr id="89" name="Picture 2" descr="https://vision.ece.vt.edu/mscoco/images/val2014/COCO_val2014_000000464251.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73" y="2225636"/>
            <a:ext cx="1755131" cy="1645920"/>
          </a:xfrm>
          <a:prstGeom prst="rect">
            <a:avLst/>
          </a:prstGeom>
          <a:noFill/>
          <a:extLst>
            <a:ext uri="{909E8E84-426E-40dd-AFC4-6F175D3DCCD1}">
              <a14:hiddenFill xmlns:a14="http://schemas.microsoft.com/office/drawing/2010/main">
                <a:solidFill>
                  <a:srgbClr val="FFFFFF"/>
                </a:solidFill>
              </a14:hiddenFill>
            </a:ext>
          </a:extLst>
        </p:spPr>
      </p:pic>
      <p:grpSp>
        <p:nvGrpSpPr>
          <p:cNvPr id="96" name="Group 95"/>
          <p:cNvGrpSpPr/>
          <p:nvPr/>
        </p:nvGrpSpPr>
        <p:grpSpPr>
          <a:xfrm>
            <a:off x="838200" y="2790159"/>
            <a:ext cx="5652023" cy="1629441"/>
            <a:chOff x="838200" y="2119003"/>
            <a:chExt cx="5652023" cy="1629441"/>
          </a:xfrm>
        </p:grpSpPr>
        <p:grpSp>
          <p:nvGrpSpPr>
            <p:cNvPr id="8" name="Group 7"/>
            <p:cNvGrpSpPr/>
            <p:nvPr/>
          </p:nvGrpSpPr>
          <p:grpSpPr>
            <a:xfrm>
              <a:off x="3310521" y="2510342"/>
              <a:ext cx="1277574" cy="436917"/>
              <a:chOff x="3310521" y="2510342"/>
              <a:chExt cx="1277574" cy="436917"/>
            </a:xfrm>
          </p:grpSpPr>
          <p:sp>
            <p:nvSpPr>
              <p:cNvPr id="75" name="Rectangle 74"/>
              <p:cNvSpPr>
                <a:spLocks noChangeAspect="1"/>
              </p:cNvSpPr>
              <p:nvPr/>
            </p:nvSpPr>
            <p:spPr>
              <a:xfrm>
                <a:off x="4504871" y="2864035"/>
                <a:ext cx="83224" cy="83224"/>
              </a:xfrm>
              <a:prstGeom prst="rect">
                <a:avLst/>
              </a:prstGeom>
              <a:blipFill rotWithShape="1">
                <a:blip r:embed="rId3"/>
                <a:stretch>
                  <a:fillRect/>
                </a:stretch>
              </a:blip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a:spLocks noChangeAspect="1"/>
              </p:cNvSpPr>
              <p:nvPr/>
            </p:nvSpPr>
            <p:spPr>
              <a:xfrm>
                <a:off x="3310521" y="2510342"/>
                <a:ext cx="124836" cy="124836"/>
              </a:xfrm>
              <a:prstGeom prst="rect">
                <a:avLst/>
              </a:prstGeom>
              <a:no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6" idx="0"/>
                <a:endCxn id="75" idx="0"/>
              </p:cNvCxnSpPr>
              <p:nvPr/>
            </p:nvCxnSpPr>
            <p:spPr>
              <a:xfrm>
                <a:off x="3372939" y="2510342"/>
                <a:ext cx="1173544" cy="35369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a:stCxn id="82" idx="0"/>
                <a:endCxn id="75" idx="0"/>
              </p:cNvCxnSpPr>
              <p:nvPr/>
            </p:nvCxnSpPr>
            <p:spPr>
              <a:xfrm>
                <a:off x="3580999" y="2718402"/>
                <a:ext cx="965484" cy="145633"/>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a:stCxn id="82" idx="2"/>
                <a:endCxn id="75" idx="2"/>
              </p:cNvCxnSpPr>
              <p:nvPr/>
            </p:nvCxnSpPr>
            <p:spPr>
              <a:xfrm>
                <a:off x="3580999" y="2843238"/>
                <a:ext cx="965484" cy="10402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80" name="Rectangle 79"/>
              <p:cNvSpPr>
                <a:spLocks noChangeAspect="1"/>
              </p:cNvSpPr>
              <p:nvPr/>
            </p:nvSpPr>
            <p:spPr>
              <a:xfrm>
                <a:off x="3379874" y="2579695"/>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a:spLocks noChangeAspect="1"/>
              </p:cNvSpPr>
              <p:nvPr/>
            </p:nvSpPr>
            <p:spPr>
              <a:xfrm>
                <a:off x="3449227" y="2649048"/>
                <a:ext cx="124836" cy="124836"/>
              </a:xfrm>
              <a:prstGeom prst="rect">
                <a:avLst/>
              </a:prstGeom>
              <a:solidFill>
                <a:schemeClr val="bg1"/>
              </a:solidFill>
              <a:ln w="9525">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ectangle 81"/>
              <p:cNvSpPr>
                <a:spLocks noChangeAspect="1"/>
              </p:cNvSpPr>
              <p:nvPr/>
            </p:nvSpPr>
            <p:spPr>
              <a:xfrm>
                <a:off x="3518581" y="2718402"/>
                <a:ext cx="124836" cy="124836"/>
              </a:xfrm>
              <a:prstGeom prst="rect">
                <a:avLst/>
              </a:prstGeom>
              <a:solidFill>
                <a:schemeClr val="bg1">
                  <a:lumMod val="75000"/>
                </a:schemeClr>
              </a:solidFill>
              <a:ln w="9525">
                <a:solidFill>
                  <a:schemeClr val="tx1"/>
                </a:solidFill>
              </a:ln>
              <a:effectLst>
                <a:glow>
                  <a:schemeClr val="tx1">
                    <a:alpha val="75000"/>
                  </a:schemeClr>
                </a:glow>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3" name="Straight Connector 82"/>
              <p:cNvCxnSpPr>
                <a:stCxn id="81" idx="0"/>
                <a:endCxn id="75" idx="0"/>
              </p:cNvCxnSpPr>
              <p:nvPr/>
            </p:nvCxnSpPr>
            <p:spPr>
              <a:xfrm>
                <a:off x="3511645" y="2649048"/>
                <a:ext cx="1034838" cy="214987"/>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a:stCxn id="80" idx="0"/>
                <a:endCxn id="75" idx="0"/>
              </p:cNvCxnSpPr>
              <p:nvPr/>
            </p:nvCxnSpPr>
            <p:spPr>
              <a:xfrm>
                <a:off x="3442292" y="2579695"/>
                <a:ext cx="1104191" cy="284340"/>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433912" y="2510342"/>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312033" y="2634958"/>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314922" y="2512006"/>
                <a:ext cx="208060" cy="2097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9" name="Group 206"/>
            <p:cNvGrpSpPr/>
            <p:nvPr/>
          </p:nvGrpSpPr>
          <p:grpSpPr>
            <a:xfrm>
              <a:off x="4021151" y="2265098"/>
              <a:ext cx="749014" cy="749014"/>
              <a:chOff x="8773045" y="1214694"/>
              <a:chExt cx="1645920" cy="1645920"/>
            </a:xfrm>
          </p:grpSpPr>
          <p:sp>
            <p:nvSpPr>
              <p:cNvPr id="68" name="Rectangle 67"/>
              <p:cNvSpPr>
                <a:spLocks noChangeAspect="1"/>
              </p:cNvSpPr>
              <p:nvPr/>
            </p:nvSpPr>
            <p:spPr>
              <a:xfrm>
                <a:off x="8773045" y="1214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ectangle 68"/>
              <p:cNvSpPr>
                <a:spLocks noChangeAspect="1"/>
              </p:cNvSpPr>
              <p:nvPr/>
            </p:nvSpPr>
            <p:spPr>
              <a:xfrm>
                <a:off x="8925445" y="1367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ectangle 69"/>
              <p:cNvSpPr>
                <a:spLocks noChangeAspect="1"/>
              </p:cNvSpPr>
              <p:nvPr/>
            </p:nvSpPr>
            <p:spPr>
              <a:xfrm>
                <a:off x="9077845" y="15194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a:spLocks noChangeAspect="1"/>
              </p:cNvSpPr>
              <p:nvPr/>
            </p:nvSpPr>
            <p:spPr>
              <a:xfrm>
                <a:off x="9230245" y="16718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a:spLocks noChangeAspect="1"/>
              </p:cNvSpPr>
              <p:nvPr/>
            </p:nvSpPr>
            <p:spPr>
              <a:xfrm>
                <a:off x="9382645" y="18242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ectangle 72"/>
              <p:cNvSpPr>
                <a:spLocks noChangeAspect="1"/>
              </p:cNvSpPr>
              <p:nvPr/>
            </p:nvSpPr>
            <p:spPr>
              <a:xfrm>
                <a:off x="9535045" y="19766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p:cNvSpPr>
                <a:spLocks noChangeAspect="1"/>
              </p:cNvSpPr>
              <p:nvPr/>
            </p:nvSpPr>
            <p:spPr>
              <a:xfrm>
                <a:off x="9687445" y="2129094"/>
                <a:ext cx="731520" cy="73152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a:spLocks noChangeAspect="1"/>
            </p:cNvSpPr>
            <p:nvPr/>
          </p:nvSpPr>
          <p:spPr>
            <a:xfrm>
              <a:off x="3276600" y="2327063"/>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a:spLocks noChangeAspect="1"/>
            </p:cNvSpPr>
            <p:nvPr/>
          </p:nvSpPr>
          <p:spPr>
            <a:xfrm>
              <a:off x="3345953" y="2396416"/>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a:spLocks noChangeAspect="1"/>
            </p:cNvSpPr>
            <p:nvPr/>
          </p:nvSpPr>
          <p:spPr>
            <a:xfrm>
              <a:off x="3415306" y="2465769"/>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a:spLocks noChangeAspect="1"/>
            </p:cNvSpPr>
            <p:nvPr/>
          </p:nvSpPr>
          <p:spPr>
            <a:xfrm>
              <a:off x="3484659" y="2535122"/>
              <a:ext cx="416119" cy="416119"/>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a:stCxn id="57" idx="0"/>
              <a:endCxn id="30" idx="2"/>
            </p:cNvCxnSpPr>
            <p:nvPr/>
          </p:nvCxnSpPr>
          <p:spPr>
            <a:xfrm>
              <a:off x="4843481" y="2346326"/>
              <a:ext cx="536371" cy="7463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3" idx="2"/>
              <a:endCxn id="34" idx="3"/>
            </p:cNvCxnSpPr>
            <p:nvPr/>
          </p:nvCxnSpPr>
          <p:spPr>
            <a:xfrm flipV="1">
              <a:off x="5259600" y="2821189"/>
              <a:ext cx="500945" cy="10770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7" name="Rectangle 16"/>
            <p:cNvSpPr>
              <a:spLocks noChangeAspect="1"/>
            </p:cNvSpPr>
            <p:nvPr/>
          </p:nvSpPr>
          <p:spPr>
            <a:xfrm>
              <a:off x="1464485" y="2398342"/>
              <a:ext cx="208059" cy="208059"/>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a:stCxn id="17" idx="0"/>
              <a:endCxn id="20" idx="0"/>
            </p:cNvCxnSpPr>
            <p:nvPr/>
          </p:nvCxnSpPr>
          <p:spPr>
            <a:xfrm>
              <a:off x="1568515" y="2398342"/>
              <a:ext cx="1406337" cy="6241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7" idx="2"/>
              <a:endCxn id="20" idx="2"/>
            </p:cNvCxnSpPr>
            <p:nvPr/>
          </p:nvCxnSpPr>
          <p:spPr>
            <a:xfrm flipV="1">
              <a:off x="1568515" y="2543984"/>
              <a:ext cx="1406337" cy="62417"/>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20" name="Rectangle 19"/>
            <p:cNvSpPr>
              <a:spLocks noChangeAspect="1"/>
            </p:cNvSpPr>
            <p:nvPr/>
          </p:nvSpPr>
          <p:spPr>
            <a:xfrm>
              <a:off x="2933240" y="2460761"/>
              <a:ext cx="83223" cy="83223"/>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a:spLocks noChangeAspect="1"/>
            </p:cNvSpPr>
            <p:nvPr/>
          </p:nvSpPr>
          <p:spPr>
            <a:xfrm>
              <a:off x="2464403" y="2874952"/>
              <a:ext cx="166448" cy="166448"/>
            </a:xfrm>
            <a:prstGeom prst="rect">
              <a:avLst/>
            </a:prstGeom>
            <a:solidFill>
              <a:schemeClr val="bg1">
                <a:lumMod val="85000"/>
                <a:alpha val="50000"/>
              </a:schemeClr>
            </a:solid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a:spLocks noChangeAspect="1"/>
            </p:cNvSpPr>
            <p:nvPr/>
          </p:nvSpPr>
          <p:spPr>
            <a:xfrm>
              <a:off x="3552220" y="2801748"/>
              <a:ext cx="83223" cy="83223"/>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a:stCxn id="21" idx="0"/>
              <a:endCxn id="22" idx="0"/>
            </p:cNvCxnSpPr>
            <p:nvPr/>
          </p:nvCxnSpPr>
          <p:spPr>
            <a:xfrm flipV="1">
              <a:off x="2547627" y="2801748"/>
              <a:ext cx="1046205" cy="73204"/>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a:stCxn id="21" idx="2"/>
              <a:endCxn id="22" idx="2"/>
            </p:cNvCxnSpPr>
            <p:nvPr/>
          </p:nvCxnSpPr>
          <p:spPr>
            <a:xfrm flipV="1">
              <a:off x="2547627" y="2884971"/>
              <a:ext cx="1046205" cy="156429"/>
            </a:xfrm>
            <a:prstGeom prst="line">
              <a:avLst/>
            </a:prstGeom>
            <a:ln w="12700">
              <a:solidFill>
                <a:schemeClr val="bg2">
                  <a:lumMod val="50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25" name="Group 226"/>
            <p:cNvGrpSpPr/>
            <p:nvPr/>
          </p:nvGrpSpPr>
          <p:grpSpPr>
            <a:xfrm>
              <a:off x="4760257" y="2346326"/>
              <a:ext cx="582566" cy="582567"/>
              <a:chOff x="11541722" y="1891905"/>
              <a:chExt cx="1280160" cy="1280160"/>
            </a:xfrm>
          </p:grpSpPr>
          <p:sp>
            <p:nvSpPr>
              <p:cNvPr id="57" name="Rectangle 56"/>
              <p:cNvSpPr>
                <a:spLocks noChangeAspect="1"/>
              </p:cNvSpPr>
              <p:nvPr/>
            </p:nvSpPr>
            <p:spPr>
              <a:xfrm>
                <a:off x="11541722" y="1891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a:spLocks noChangeAspect="1"/>
              </p:cNvSpPr>
              <p:nvPr/>
            </p:nvSpPr>
            <p:spPr>
              <a:xfrm>
                <a:off x="11694122" y="2044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a:spLocks noChangeAspect="1"/>
              </p:cNvSpPr>
              <p:nvPr/>
            </p:nvSpPr>
            <p:spPr>
              <a:xfrm>
                <a:off x="11846522" y="21967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a:spLocks noChangeAspect="1"/>
              </p:cNvSpPr>
              <p:nvPr/>
            </p:nvSpPr>
            <p:spPr>
              <a:xfrm>
                <a:off x="11998922" y="23491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a:spLocks noChangeAspect="1"/>
              </p:cNvSpPr>
              <p:nvPr/>
            </p:nvSpPr>
            <p:spPr>
              <a:xfrm>
                <a:off x="12151322" y="25015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12303722" y="26539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a:spLocks noChangeAspect="1"/>
              </p:cNvSpPr>
              <p:nvPr/>
            </p:nvSpPr>
            <p:spPr>
              <a:xfrm>
                <a:off x="12456122" y="2806305"/>
                <a:ext cx="365760" cy="365760"/>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p:cNvSpPr>
              <a:spLocks noChangeAspect="1"/>
            </p:cNvSpPr>
            <p:nvPr/>
          </p:nvSpPr>
          <p:spPr>
            <a:xfrm>
              <a:off x="4613736" y="2711975"/>
              <a:ext cx="124836" cy="124836"/>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a:spLocks noChangeAspect="1"/>
            </p:cNvSpPr>
            <p:nvPr/>
          </p:nvSpPr>
          <p:spPr>
            <a:xfrm>
              <a:off x="5263730" y="2779017"/>
              <a:ext cx="62418" cy="62418"/>
            </a:xfrm>
            <a:prstGeom prst="rect">
              <a:avLst/>
            </a:prstGeom>
            <a:noFill/>
            <a:ln w="95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8" name="Straight Connector 27"/>
            <p:cNvCxnSpPr>
              <a:stCxn id="26" idx="2"/>
              <a:endCxn id="27" idx="2"/>
            </p:cNvCxnSpPr>
            <p:nvPr/>
          </p:nvCxnSpPr>
          <p:spPr>
            <a:xfrm>
              <a:off x="4676154" y="2836811"/>
              <a:ext cx="618785" cy="4624"/>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26" idx="0"/>
              <a:endCxn id="27" idx="0"/>
            </p:cNvCxnSpPr>
            <p:nvPr/>
          </p:nvCxnSpPr>
          <p:spPr>
            <a:xfrm>
              <a:off x="4676154" y="2711975"/>
              <a:ext cx="618785" cy="670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bwMode="auto">
            <a:xfrm>
              <a:off x="5379852" y="237378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1" name="Oval 30"/>
            <p:cNvSpPr>
              <a:spLocks noChangeAspect="1"/>
            </p:cNvSpPr>
            <p:nvPr/>
          </p:nvSpPr>
          <p:spPr bwMode="auto">
            <a:xfrm>
              <a:off x="5477011" y="24673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2" name="Oval 31"/>
            <p:cNvSpPr>
              <a:spLocks noChangeAspect="1"/>
            </p:cNvSpPr>
            <p:nvPr/>
          </p:nvSpPr>
          <p:spPr bwMode="auto">
            <a:xfrm>
              <a:off x="5566507" y="2554008"/>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Oval 32"/>
            <p:cNvSpPr>
              <a:spLocks noChangeAspect="1"/>
            </p:cNvSpPr>
            <p:nvPr/>
          </p:nvSpPr>
          <p:spPr bwMode="auto">
            <a:xfrm>
              <a:off x="5657233" y="264350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4" name="Oval 33"/>
            <p:cNvSpPr>
              <a:spLocks noChangeAspect="1"/>
            </p:cNvSpPr>
            <p:nvPr/>
          </p:nvSpPr>
          <p:spPr bwMode="auto">
            <a:xfrm>
              <a:off x="5746729" y="2740665"/>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35" name="Straight Connector 34"/>
            <p:cNvCxnSpPr>
              <a:stCxn id="63" idx="2"/>
              <a:endCxn id="30" idx="3"/>
            </p:cNvCxnSpPr>
            <p:nvPr/>
          </p:nvCxnSpPr>
          <p:spPr>
            <a:xfrm flipV="1">
              <a:off x="5259600" y="2454312"/>
              <a:ext cx="134068" cy="474581"/>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57" idx="0"/>
              <a:endCxn id="34" idx="2"/>
            </p:cNvCxnSpPr>
            <p:nvPr/>
          </p:nvCxnSpPr>
          <p:spPr>
            <a:xfrm>
              <a:off x="4843481" y="2346326"/>
              <a:ext cx="903248" cy="44150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7" name="Oval 36"/>
            <p:cNvSpPr>
              <a:spLocks noChangeAspect="1"/>
            </p:cNvSpPr>
            <p:nvPr/>
          </p:nvSpPr>
          <p:spPr bwMode="auto">
            <a:xfrm>
              <a:off x="5867400" y="237863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8" name="Oval 37"/>
            <p:cNvSpPr>
              <a:spLocks noChangeAspect="1"/>
            </p:cNvSpPr>
            <p:nvPr/>
          </p:nvSpPr>
          <p:spPr bwMode="auto">
            <a:xfrm>
              <a:off x="5964559" y="2472172"/>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9" name="Oval 38"/>
            <p:cNvSpPr>
              <a:spLocks noChangeAspect="1"/>
            </p:cNvSpPr>
            <p:nvPr/>
          </p:nvSpPr>
          <p:spPr bwMode="auto">
            <a:xfrm>
              <a:off x="6054055" y="2558850"/>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Oval 39"/>
            <p:cNvSpPr>
              <a:spLocks noChangeAspect="1"/>
            </p:cNvSpPr>
            <p:nvPr/>
          </p:nvSpPr>
          <p:spPr bwMode="auto">
            <a:xfrm>
              <a:off x="6144781" y="264834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1" name="Oval 40"/>
            <p:cNvSpPr>
              <a:spLocks noChangeAspect="1"/>
            </p:cNvSpPr>
            <p:nvPr/>
          </p:nvSpPr>
          <p:spPr bwMode="auto">
            <a:xfrm>
              <a:off x="6234277" y="2745507"/>
              <a:ext cx="94340" cy="94340"/>
            </a:xfrm>
            <a:prstGeom prst="ellipse">
              <a:avLst/>
            </a:prstGeom>
            <a:ln>
              <a:solidFill>
                <a:schemeClr val="tx1"/>
              </a:solidFill>
              <a:headEnd type="none" w="med" len="med"/>
              <a:tailEnd type="none" w="med" len="med"/>
            </a:ln>
            <a:effectLst>
              <a:glow rad="12700">
                <a:schemeClr val="bg2">
                  <a:alpha val="75000"/>
                </a:schemeClr>
              </a:glow>
              <a:outerShdw blurRad="50800" dist="38100" dir="2700000" algn="tl" rotWithShape="0">
                <a:schemeClr val="bg2">
                  <a:lumMod val="50000"/>
                  <a:alpha val="43000"/>
                </a:schemeClr>
              </a:outerShdw>
            </a:effectLst>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42" name="Straight Connector 41"/>
            <p:cNvCxnSpPr>
              <a:stCxn id="34" idx="6"/>
              <a:endCxn id="41" idx="2"/>
            </p:cNvCxnSpPr>
            <p:nvPr/>
          </p:nvCxnSpPr>
          <p:spPr>
            <a:xfrm>
              <a:off x="5841069" y="2787835"/>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a:stCxn id="30" idx="6"/>
              <a:endCxn id="37" idx="2"/>
            </p:cNvCxnSpPr>
            <p:nvPr/>
          </p:nvCxnSpPr>
          <p:spPr>
            <a:xfrm>
              <a:off x="5474192" y="2420958"/>
              <a:ext cx="393208" cy="4842"/>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30" idx="6"/>
              <a:endCxn id="41" idx="2"/>
            </p:cNvCxnSpPr>
            <p:nvPr/>
          </p:nvCxnSpPr>
          <p:spPr>
            <a:xfrm>
              <a:off x="5474192" y="2420958"/>
              <a:ext cx="760085" cy="371719"/>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34" idx="6"/>
              <a:endCxn id="37" idx="2"/>
            </p:cNvCxnSpPr>
            <p:nvPr/>
          </p:nvCxnSpPr>
          <p:spPr>
            <a:xfrm flipV="1">
              <a:off x="5841069" y="2425800"/>
              <a:ext cx="26331" cy="362035"/>
            </a:xfrm>
            <a:prstGeom prst="line">
              <a:avLst/>
            </a:prstGeom>
            <a:ln w="9525">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46" name="Left Brace 45"/>
            <p:cNvSpPr/>
            <p:nvPr/>
          </p:nvSpPr>
          <p:spPr bwMode="auto">
            <a:xfrm rot="16200000">
              <a:off x="1585889" y="2521928"/>
              <a:ext cx="104822" cy="16002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7" name="TextBox 46"/>
            <p:cNvSpPr txBox="1"/>
            <p:nvPr/>
          </p:nvSpPr>
          <p:spPr>
            <a:xfrm>
              <a:off x="1073126" y="3409410"/>
              <a:ext cx="1018227" cy="338554"/>
            </a:xfrm>
            <a:prstGeom prst="rect">
              <a:avLst/>
            </a:prstGeom>
            <a:noFill/>
          </p:spPr>
          <p:txBody>
            <a:bodyPr wrap="none" rtlCol="0">
              <a:spAutoFit/>
            </a:bodyPr>
            <a:lstStyle/>
            <a:p>
              <a:r>
                <a:rPr lang="en-US" sz="800" dirty="0"/>
                <a:t>C</a:t>
              </a:r>
              <a:r>
                <a:rPr lang="en-US" sz="800" dirty="0" smtClean="0"/>
                <a:t>onvolution </a:t>
              </a:r>
              <a:r>
                <a:rPr lang="en-US" sz="800" dirty="0"/>
                <a:t>L</a:t>
              </a:r>
              <a:r>
                <a:rPr lang="en-US" sz="800" dirty="0" smtClean="0"/>
                <a:t>ayer</a:t>
              </a:r>
              <a:br>
                <a:rPr lang="en-US" sz="800" dirty="0" smtClean="0"/>
              </a:br>
              <a:r>
                <a:rPr lang="en-US" sz="800" dirty="0" smtClean="0"/>
                <a:t>+ Non-Linearity</a:t>
              </a:r>
              <a:endParaRPr lang="en-US" sz="800" dirty="0"/>
            </a:p>
          </p:txBody>
        </p:sp>
        <p:sp>
          <p:nvSpPr>
            <p:cNvPr id="48" name="Left Brace 47"/>
            <p:cNvSpPr/>
            <p:nvPr/>
          </p:nvSpPr>
          <p:spPr bwMode="auto">
            <a:xfrm rot="16200000">
              <a:off x="3135043" y="2864828"/>
              <a:ext cx="104822" cy="91440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9" name="TextBox 48"/>
            <p:cNvSpPr txBox="1"/>
            <p:nvPr/>
          </p:nvSpPr>
          <p:spPr>
            <a:xfrm>
              <a:off x="2819400" y="3409890"/>
              <a:ext cx="813043" cy="215444"/>
            </a:xfrm>
            <a:prstGeom prst="rect">
              <a:avLst/>
            </a:prstGeom>
            <a:noFill/>
          </p:spPr>
          <p:txBody>
            <a:bodyPr wrap="none" rtlCol="0">
              <a:spAutoFit/>
            </a:bodyPr>
            <a:lstStyle/>
            <a:p>
              <a:r>
                <a:rPr lang="en-US" sz="800" dirty="0" smtClean="0"/>
                <a:t>Pooling </a:t>
              </a:r>
              <a:r>
                <a:rPr lang="en-US" sz="800" dirty="0"/>
                <a:t>L</a:t>
              </a:r>
              <a:r>
                <a:rPr lang="en-US" sz="800" dirty="0" smtClean="0"/>
                <a:t>ayer</a:t>
              </a:r>
              <a:endParaRPr lang="en-US" sz="800" dirty="0"/>
            </a:p>
          </p:txBody>
        </p:sp>
        <p:sp>
          <p:nvSpPr>
            <p:cNvPr id="50" name="Left Brace 49"/>
            <p:cNvSpPr/>
            <p:nvPr/>
          </p:nvSpPr>
          <p:spPr bwMode="auto">
            <a:xfrm rot="16200000">
              <a:off x="4082055" y="2956268"/>
              <a:ext cx="104822" cy="73152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1" name="TextBox 50"/>
            <p:cNvSpPr txBox="1"/>
            <p:nvPr/>
          </p:nvSpPr>
          <p:spPr>
            <a:xfrm>
              <a:off x="3657600" y="3409890"/>
              <a:ext cx="1018227" cy="338554"/>
            </a:xfrm>
            <a:prstGeom prst="rect">
              <a:avLst/>
            </a:prstGeom>
            <a:noFill/>
          </p:spPr>
          <p:txBody>
            <a:bodyPr wrap="none" rtlCol="0">
              <a:spAutoFit/>
            </a:bodyPr>
            <a:lstStyle/>
            <a:p>
              <a:r>
                <a:rPr lang="en-US" sz="800" dirty="0"/>
                <a:t>Convolution Layer</a:t>
              </a:r>
              <a:br>
                <a:rPr lang="en-US" sz="800" dirty="0"/>
              </a:br>
              <a:r>
                <a:rPr lang="en-US" sz="800" dirty="0"/>
                <a:t>+ Non-Linearity</a:t>
              </a:r>
            </a:p>
          </p:txBody>
        </p:sp>
        <p:sp>
          <p:nvSpPr>
            <p:cNvPr id="52" name="Left Brace 51"/>
            <p:cNvSpPr/>
            <p:nvPr/>
          </p:nvSpPr>
          <p:spPr bwMode="auto">
            <a:xfrm rot="16200000">
              <a:off x="4867188" y="3001988"/>
              <a:ext cx="104822" cy="64008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3" name="TextBox 52"/>
            <p:cNvSpPr txBox="1"/>
            <p:nvPr/>
          </p:nvSpPr>
          <p:spPr>
            <a:xfrm>
              <a:off x="4597157" y="3409890"/>
              <a:ext cx="813043" cy="215444"/>
            </a:xfrm>
            <a:prstGeom prst="rect">
              <a:avLst/>
            </a:prstGeom>
            <a:noFill/>
          </p:spPr>
          <p:txBody>
            <a:bodyPr wrap="none" rtlCol="0">
              <a:spAutoFit/>
            </a:bodyPr>
            <a:lstStyle/>
            <a:p>
              <a:r>
                <a:rPr lang="en-US" sz="800" dirty="0"/>
                <a:t>Pooling Layer</a:t>
              </a:r>
            </a:p>
          </p:txBody>
        </p:sp>
        <p:sp>
          <p:nvSpPr>
            <p:cNvPr id="54" name="Left Brace 53"/>
            <p:cNvSpPr/>
            <p:nvPr/>
          </p:nvSpPr>
          <p:spPr bwMode="auto">
            <a:xfrm rot="16200000">
              <a:off x="5844950" y="2819108"/>
              <a:ext cx="104822" cy="1005840"/>
            </a:xfrm>
            <a:prstGeom prst="leftBrac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5" name="TextBox 54"/>
            <p:cNvSpPr txBox="1"/>
            <p:nvPr/>
          </p:nvSpPr>
          <p:spPr>
            <a:xfrm>
              <a:off x="5318107" y="3410522"/>
              <a:ext cx="1172116" cy="215444"/>
            </a:xfrm>
            <a:prstGeom prst="rect">
              <a:avLst/>
            </a:prstGeom>
            <a:noFill/>
          </p:spPr>
          <p:txBody>
            <a:bodyPr wrap="none" rtlCol="0">
              <a:spAutoFit/>
            </a:bodyPr>
            <a:lstStyle/>
            <a:p>
              <a:r>
                <a:rPr lang="en-US" sz="800" dirty="0" smtClean="0"/>
                <a:t>Fully-Connected MLP</a:t>
              </a:r>
              <a:endParaRPr lang="en-US" sz="800" dirty="0"/>
            </a:p>
          </p:txBody>
        </p:sp>
        <p:grpSp>
          <p:nvGrpSpPr>
            <p:cNvPr id="93" name="Group 92"/>
            <p:cNvGrpSpPr/>
            <p:nvPr/>
          </p:nvGrpSpPr>
          <p:grpSpPr>
            <a:xfrm>
              <a:off x="2133600" y="2119003"/>
              <a:ext cx="984504" cy="999101"/>
              <a:chOff x="2133600" y="2119003"/>
              <a:chExt cx="984504" cy="999101"/>
            </a:xfrm>
          </p:grpSpPr>
          <p:sp>
            <p:nvSpPr>
              <p:cNvPr id="64" name="Rectangle 63"/>
              <p:cNvSpPr>
                <a:spLocks noChangeAspect="1"/>
              </p:cNvSpPr>
              <p:nvPr/>
            </p:nvSpPr>
            <p:spPr>
              <a:xfrm>
                <a:off x="2133600" y="2119003"/>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ectangle 64"/>
              <p:cNvSpPr>
                <a:spLocks noChangeAspect="1"/>
              </p:cNvSpPr>
              <p:nvPr/>
            </p:nvSpPr>
            <p:spPr>
              <a:xfrm>
                <a:off x="2202953" y="2188356"/>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p:cNvSpPr>
                <a:spLocks noChangeAspect="1"/>
              </p:cNvSpPr>
              <p:nvPr/>
            </p:nvSpPr>
            <p:spPr>
              <a:xfrm>
                <a:off x="2272306" y="2257709"/>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0" name="Picture 89" descr="grad_y.png"/>
              <p:cNvPicPr>
                <a:picLocks/>
              </p:cNvPicPr>
              <p:nvPr/>
            </p:nvPicPr>
            <p:blipFill>
              <a:blip r:embed="rId4">
                <a:extLst>
                  <a:ext uri="{28A0092B-C50C-407E-A947-70E740481C1C}">
                    <a14:useLocalDpi xmlns:a14="http://schemas.microsoft.com/office/drawing/2010/main" val="0"/>
                  </a:ext>
                </a:extLst>
              </a:blip>
              <a:stretch>
                <a:fillRect/>
              </a:stretch>
            </p:blipFill>
            <p:spPr>
              <a:xfrm>
                <a:off x="2286000" y="2286000"/>
                <a:ext cx="832104" cy="832104"/>
              </a:xfrm>
              <a:prstGeom prst="rect">
                <a:avLst/>
              </a:prstGeom>
            </p:spPr>
          </p:pic>
        </p:grpSp>
      </p:grpSp>
      <p:pic>
        <p:nvPicPr>
          <p:cNvPr id="98" name="Picture 97"/>
          <p:cNvPicPr>
            <a:picLocks noChangeAspect="1"/>
          </p:cNvPicPr>
          <p:nvPr/>
        </p:nvPicPr>
        <p:blipFill>
          <a:blip r:embed="rId5"/>
          <a:stretch>
            <a:fillRect/>
          </a:stretch>
        </p:blipFill>
        <p:spPr>
          <a:xfrm>
            <a:off x="7046915" y="2322880"/>
            <a:ext cx="2047492" cy="2483427"/>
          </a:xfrm>
          <a:prstGeom prst="rect">
            <a:avLst/>
          </a:prstGeom>
        </p:spPr>
      </p:pic>
      <p:sp>
        <p:nvSpPr>
          <p:cNvPr id="99" name="Rectangle 98"/>
          <p:cNvSpPr/>
          <p:nvPr/>
        </p:nvSpPr>
        <p:spPr>
          <a:xfrm>
            <a:off x="7862963" y="3589978"/>
            <a:ext cx="415393" cy="569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sp>
        <p:nvSpPr>
          <p:cNvPr id="100" name="Rectangle 99"/>
          <p:cNvSpPr/>
          <p:nvPr/>
        </p:nvSpPr>
        <p:spPr>
          <a:xfrm>
            <a:off x="7862963" y="3373205"/>
            <a:ext cx="415393" cy="34996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4291" tIns="32146" rIns="64291" bIns="32146" rtlCol="0" anchor="ctr"/>
          <a:lstStyle/>
          <a:p>
            <a:pPr algn="ctr"/>
            <a:endParaRPr lang="en-US" sz="2600"/>
          </a:p>
        </p:txBody>
      </p:sp>
      <p:pic>
        <p:nvPicPr>
          <p:cNvPr id="103" name="Picture 10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6700" y="2971800"/>
            <a:ext cx="2552700" cy="685800"/>
          </a:xfrm>
          <a:prstGeom prst="rect">
            <a:avLst/>
          </a:prstGeom>
        </p:spPr>
      </p:pic>
    </p:spTree>
    <p:extLst>
      <p:ext uri="{BB962C8B-B14F-4D97-AF65-F5344CB8AC3E}">
        <p14:creationId xmlns:p14="http://schemas.microsoft.com/office/powerpoint/2010/main" val="872114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96"/>
                                        </p:tgtEl>
                                      </p:cBhvr>
                                      <p:by x="25000" y="25000"/>
                                    </p:animScale>
                                  </p:childTnLst>
                                  <p:subTnLst>
                                    <p:set>
                                      <p:cBhvr override="childStyle">
                                        <p:cTn dur="1" fill="hold" display="0" masterRel="sameClick" afterEffect="1">
                                          <p:stCondLst>
                                            <p:cond evt="end" delay="0">
                                              <p:tn val="5"/>
                                            </p:cond>
                                          </p:stCondLst>
                                        </p:cTn>
                                        <p:tgtEl>
                                          <p:spTgt spid="96"/>
                                        </p:tgtEl>
                                        <p:attrNameLst>
                                          <p:attrName>style.visibility</p:attrName>
                                        </p:attrNameLst>
                                      </p:cBhvr>
                                      <p:to>
                                        <p:strVal val="hidden"/>
                                      </p:to>
                                    </p:set>
                                  </p:subTnLst>
                                </p:cTn>
                              </p:par>
                              <p:par>
                                <p:cTn id="7" presetID="42" presetClass="path" presetSubtype="0" accel="50000" decel="50000" fill="hold" nodeType="withEffect">
                                  <p:stCondLst>
                                    <p:cond delay="0"/>
                                  </p:stCondLst>
                                  <p:childTnLst>
                                    <p:animMotion origin="layout" path="M 4.14194E-6 2.06577E-6 L 0.14089 -0.02571 " pathEditMode="relative" rAng="0" ptsTypes="AA">
                                      <p:cBhvr>
                                        <p:cTn id="8" dur="500" fill="hold"/>
                                        <p:tgtEl>
                                          <p:spTgt spid="96"/>
                                        </p:tgtEl>
                                        <p:attrNameLst>
                                          <p:attrName>ppt_x</p:attrName>
                                          <p:attrName>ppt_y</p:attrName>
                                        </p:attrNameLst>
                                      </p:cBhvr>
                                      <p:rCtr x="7045" y="-1297"/>
                                    </p:animMotion>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AlphaGo</a:t>
            </a:r>
            <a:r>
              <a:rPr lang="en-US" dirty="0" smtClean="0"/>
              <a:t> </a:t>
            </a:r>
            <a:r>
              <a:rPr lang="en-US" dirty="0" err="1" smtClean="0"/>
              <a:t>vs</a:t>
            </a:r>
            <a:r>
              <a:rPr lang="en-US" dirty="0" smtClean="0"/>
              <a:t> Lee </a:t>
            </a:r>
            <a:r>
              <a:rPr lang="en-US" dirty="0" err="1" smtClean="0"/>
              <a:t>Sedol</a:t>
            </a:r>
            <a:endParaRPr lang="en-US" dirty="0"/>
          </a:p>
        </p:txBody>
      </p:sp>
      <p:sp>
        <p:nvSpPr>
          <p:cNvPr id="3" name="Content Placeholder 2"/>
          <p:cNvSpPr>
            <a:spLocks noGrp="1"/>
          </p:cNvSpPr>
          <p:nvPr>
            <p:ph idx="1"/>
          </p:nvPr>
        </p:nvSpPr>
        <p:spPr/>
        <p:txBody>
          <a:bodyPr/>
          <a:lstStyle/>
          <a:p>
            <a:r>
              <a:rPr lang="en-US" dirty="0" smtClean="0"/>
              <a:t>Match 4, Move 78</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a:t>
            </a:fld>
            <a:endParaRPr lang="en-US"/>
          </a:p>
        </p:txBody>
      </p:sp>
      <p:pic>
        <p:nvPicPr>
          <p:cNvPr id="6" name="Picture 5" descr="mjZJ1K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300" y="1587500"/>
            <a:ext cx="5270500" cy="5270500"/>
          </a:xfrm>
          <a:prstGeom prst="rect">
            <a:avLst/>
          </a:prstGeom>
        </p:spPr>
      </p:pic>
    </p:spTree>
    <p:extLst>
      <p:ext uri="{BB962C8B-B14F-4D97-AF65-F5344CB8AC3E}">
        <p14:creationId xmlns:p14="http://schemas.microsoft.com/office/powerpoint/2010/main" val="586286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What if our model was linear?</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70</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Tree>
    <p:extLst>
      <p:ext uri="{BB962C8B-B14F-4D97-AF65-F5344CB8AC3E}">
        <p14:creationId xmlns:p14="http://schemas.microsoft.com/office/powerpoint/2010/main" val="40124755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What if our model was linear?</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71</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
        <p:nvSpPr>
          <p:cNvPr id="8" name="Double Bracket 7"/>
          <p:cNvSpPr/>
          <p:nvPr/>
        </p:nvSpPr>
        <p:spPr bwMode="auto">
          <a:xfrm>
            <a:off x="3311877" y="2353031"/>
            <a:ext cx="68580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235677" y="2325231"/>
            <a:ext cx="838200" cy="2246769"/>
          </a:xfrm>
          <a:prstGeom prst="rect">
            <a:avLst/>
          </a:prstGeom>
          <a:noFill/>
        </p:spPr>
        <p:txBody>
          <a:bodyPr wrap="square" rtlCol="0">
            <a:spAutoFit/>
          </a:bodyPr>
          <a:lstStyle/>
          <a:p>
            <a:r>
              <a:rPr lang="en-US" sz="2000" dirty="0"/>
              <a:t>1</a:t>
            </a:r>
            <a:endParaRPr lang="en-US" sz="2000" dirty="0" smtClean="0"/>
          </a:p>
          <a:p>
            <a:r>
              <a:rPr lang="en-US" sz="2000" dirty="0" smtClean="0"/>
              <a:t>0.9</a:t>
            </a:r>
          </a:p>
          <a:p>
            <a:r>
              <a:rPr lang="en-US" sz="2000" dirty="0" smtClean="0"/>
              <a:t>-0.2</a:t>
            </a:r>
          </a:p>
          <a:p>
            <a:r>
              <a:rPr lang="en-US" sz="2000" dirty="0" smtClean="0"/>
              <a:t>0.5</a:t>
            </a:r>
          </a:p>
          <a:p>
            <a:r>
              <a:rPr lang="en-US" sz="2000" dirty="0" smtClean="0"/>
              <a:t>-0.9</a:t>
            </a:r>
            <a:endParaRPr lang="en-US" sz="2000" dirty="0"/>
          </a:p>
        </p:txBody>
      </p:sp>
      <p:sp>
        <p:nvSpPr>
          <p:cNvPr id="10" name="Double Bracket 9"/>
          <p:cNvSpPr/>
          <p:nvPr/>
        </p:nvSpPr>
        <p:spPr bwMode="auto">
          <a:xfrm>
            <a:off x="2209800" y="2353031"/>
            <a:ext cx="75438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125980" y="2325231"/>
            <a:ext cx="922020" cy="2246769"/>
          </a:xfrm>
          <a:prstGeom prst="rect">
            <a:avLst/>
          </a:prstGeom>
          <a:noFill/>
        </p:spPr>
        <p:txBody>
          <a:bodyPr wrap="square" rtlCol="0">
            <a:spAutoFit/>
          </a:bodyPr>
          <a:lstStyle/>
          <a:p>
            <a:r>
              <a:rPr lang="en-US" sz="2000" b="1" dirty="0" smtClean="0"/>
              <a:t>100</a:t>
            </a:r>
          </a:p>
          <a:p>
            <a:r>
              <a:rPr lang="en-US" sz="2000" dirty="0" smtClean="0"/>
              <a:t>0.1</a:t>
            </a:r>
          </a:p>
          <a:p>
            <a:r>
              <a:rPr lang="en-US" sz="2000" dirty="0" smtClean="0"/>
              <a:t>-0.1</a:t>
            </a:r>
          </a:p>
          <a:p>
            <a:r>
              <a:rPr lang="en-US" sz="2000" b="1" dirty="0" smtClean="0"/>
              <a:t>510</a:t>
            </a:r>
          </a:p>
          <a:p>
            <a:r>
              <a:rPr lang="en-US" sz="2000" b="1" dirty="0" smtClean="0"/>
              <a:t>-200</a:t>
            </a:r>
            <a:endParaRPr lang="en-US" sz="2000" b="1" dirty="0"/>
          </a:p>
        </p:txBody>
      </p:sp>
    </p:spTree>
    <p:extLst>
      <p:ext uri="{BB962C8B-B14F-4D97-AF65-F5344CB8AC3E}">
        <p14:creationId xmlns:p14="http://schemas.microsoft.com/office/powerpoint/2010/main" val="93114708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But it’s not </a:t>
            </a:r>
            <a:r>
              <a:rPr lang="en-US" dirty="0">
                <a:sym typeface="Wingdings"/>
              </a:rPr>
              <a: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72</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Tree>
    <p:extLst>
      <p:ext uri="{BB962C8B-B14F-4D97-AF65-F5344CB8AC3E}">
        <p14:creationId xmlns:p14="http://schemas.microsoft.com/office/powerpoint/2010/main" val="307836094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Can we make it linear?</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73</a:t>
            </a:fld>
            <a:endParaRPr lang="en-US"/>
          </a:p>
        </p:txBody>
      </p:sp>
      <p:pic>
        <p:nvPicPr>
          <p:cNvPr id="3" name="Picture 2"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2971800"/>
            <a:ext cx="3822700" cy="685800"/>
          </a:xfrm>
          <a:prstGeom prst="rect">
            <a:avLst/>
          </a:prstGeom>
        </p:spPr>
      </p:pic>
      <p:pic>
        <p:nvPicPr>
          <p:cNvPr id="8" name="Shape 80"/>
          <p:cNvPicPr preferRelativeResize="0"/>
          <p:nvPr/>
        </p:nvPicPr>
        <p:blipFill>
          <a:blip r:embed="rId3">
            <a:alphaModFix/>
          </a:blip>
          <a:stretch>
            <a:fillRect/>
          </a:stretch>
        </p:blipFill>
        <p:spPr>
          <a:xfrm>
            <a:off x="2209800" y="4267200"/>
            <a:ext cx="4117250" cy="2468850"/>
          </a:xfrm>
          <a:prstGeom prst="rect">
            <a:avLst/>
          </a:prstGeom>
          <a:noFill/>
          <a:ln>
            <a:noFill/>
          </a:ln>
        </p:spPr>
      </p:pic>
    </p:spTree>
    <p:extLst>
      <p:ext uri="{BB962C8B-B14F-4D97-AF65-F5344CB8AC3E}">
        <p14:creationId xmlns:p14="http://schemas.microsoft.com/office/powerpoint/2010/main" val="3882777168"/>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74</a:t>
            </a:fld>
            <a:endParaRPr lang="en-US"/>
          </a:p>
        </p:txBody>
      </p:sp>
      <p:grpSp>
        <p:nvGrpSpPr>
          <p:cNvPr id="10" name="Group 9"/>
          <p:cNvGrpSpPr/>
          <p:nvPr/>
        </p:nvGrpSpPr>
        <p:grpSpPr>
          <a:xfrm>
            <a:off x="-25400" y="304800"/>
            <a:ext cx="6350000" cy="6019800"/>
            <a:chOff x="2794000" y="304800"/>
            <a:chExt cx="6350000" cy="6019800"/>
          </a:xfrm>
        </p:grpSpPr>
        <p:pic>
          <p:nvPicPr>
            <p:cNvPr id="6" name="Picture 5"/>
            <p:cNvPicPr>
              <a:picLocks noChangeAspect="1"/>
            </p:cNvPicPr>
            <p:nvPr/>
          </p:nvPicPr>
          <p:blipFill>
            <a:blip r:embed="rId2"/>
            <a:stretch>
              <a:fillRect/>
            </a:stretch>
          </p:blipFill>
          <p:spPr>
            <a:xfrm>
              <a:off x="2794000" y="304800"/>
              <a:ext cx="6350000" cy="6019800"/>
            </a:xfrm>
            <a:prstGeom prst="rect">
              <a:avLst/>
            </a:prstGeom>
          </p:spPr>
        </p:pic>
        <p:sp>
          <p:nvSpPr>
            <p:cNvPr id="8" name="Rectangle 7"/>
            <p:cNvSpPr/>
            <p:nvPr/>
          </p:nvSpPr>
          <p:spPr bwMode="auto">
            <a:xfrm>
              <a:off x="7391400" y="2667000"/>
              <a:ext cx="1752600" cy="445442"/>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Rectangle 8"/>
            <p:cNvSpPr/>
            <p:nvPr/>
          </p:nvSpPr>
          <p:spPr bwMode="auto">
            <a:xfrm>
              <a:off x="7127523" y="2666362"/>
              <a:ext cx="304800" cy="346364"/>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pSp>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2667000"/>
            <a:ext cx="4572000" cy="386687"/>
          </a:xfrm>
          <a:prstGeom prst="rect">
            <a:avLst/>
          </a:prstGeom>
        </p:spPr>
      </p:pic>
    </p:spTree>
    <p:extLst>
      <p:ext uri="{BB962C8B-B14F-4D97-AF65-F5344CB8AC3E}">
        <p14:creationId xmlns:p14="http://schemas.microsoft.com/office/powerpoint/2010/main" val="291258454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Feature </a:t>
            </a:r>
            <a:r>
              <a:rPr lang="en-US" dirty="0" smtClean="0"/>
              <a:t>Importance in Deep Models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75</a:t>
            </a:fld>
            <a:endParaRPr lang="en-US"/>
          </a:p>
        </p:txBody>
      </p:sp>
      <p:pic>
        <p:nvPicPr>
          <p:cNvPr id="8" name="Shape 80"/>
          <p:cNvPicPr preferRelativeResize="0"/>
          <p:nvPr/>
        </p:nvPicPr>
        <p:blipFill rotWithShape="1">
          <a:blip r:embed="rId2">
            <a:alphaModFix/>
          </a:blip>
          <a:srcRect t="10044"/>
          <a:stretch/>
        </p:blipFill>
        <p:spPr>
          <a:xfrm>
            <a:off x="2209800" y="4515168"/>
            <a:ext cx="4117250" cy="2220882"/>
          </a:xfrm>
          <a:prstGeom prst="rect">
            <a:avLst/>
          </a:prstGeom>
          <a:noFill/>
          <a:ln>
            <a:noFill/>
          </a:ln>
        </p:spPr>
      </p:pic>
      <p:pic>
        <p:nvPicPr>
          <p:cNvPr id="6" name="Picture 5"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219199"/>
            <a:ext cx="2514600" cy="1179163"/>
          </a:xfrm>
          <a:prstGeom prst="rect">
            <a:avLst/>
          </a:prstGeom>
        </p:spPr>
      </p:pic>
      <p:cxnSp>
        <p:nvCxnSpPr>
          <p:cNvPr id="11" name="Straight Arrow Connector 10"/>
          <p:cNvCxnSpPr/>
          <p:nvPr/>
        </p:nvCxnSpPr>
        <p:spPr bwMode="auto">
          <a:xfrm flipH="1">
            <a:off x="2286000" y="4495800"/>
            <a:ext cx="3962400" cy="0"/>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12" name="TextBox 11"/>
          <p:cNvSpPr txBox="1"/>
          <p:nvPr/>
        </p:nvSpPr>
        <p:spPr>
          <a:xfrm>
            <a:off x="3733800" y="4114800"/>
            <a:ext cx="1108497" cy="338554"/>
          </a:xfrm>
          <a:prstGeom prst="rect">
            <a:avLst/>
          </a:prstGeom>
          <a:noFill/>
        </p:spPr>
        <p:txBody>
          <a:bodyPr wrap="none" rtlCol="0">
            <a:spAutoFit/>
          </a:bodyPr>
          <a:lstStyle/>
          <a:p>
            <a:r>
              <a:rPr lang="en-US" sz="1600" dirty="0" err="1" smtClean="0"/>
              <a:t>Backprop</a:t>
            </a:r>
            <a:r>
              <a:rPr lang="en-US" sz="1600" dirty="0" smtClean="0"/>
              <a:t>!</a:t>
            </a:r>
            <a:endParaRPr lang="en-US" sz="1600" dirty="0"/>
          </a:p>
        </p:txBody>
      </p:sp>
    </p:spTree>
    <p:extLst>
      <p:ext uri="{BB962C8B-B14F-4D97-AF65-F5344CB8AC3E}">
        <p14:creationId xmlns:p14="http://schemas.microsoft.com/office/powerpoint/2010/main" val="3062788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2"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p:tgtEl>
                                          <p:spTgt spid="11"/>
                                        </p:tgtEl>
                                        <p:attrNameLst>
                                          <p:attrName>ppt_x</p:attrName>
                                        </p:attrNameLst>
                                      </p:cBhvr>
                                      <p:tavLst>
                                        <p:tav tm="0">
                                          <p:val>
                                            <p:strVal val="#ppt_x+#ppt_w*1.125000"/>
                                          </p:val>
                                        </p:tav>
                                        <p:tav tm="100000">
                                          <p:val>
                                            <p:strVal val="#ppt_x"/>
                                          </p:val>
                                        </p:tav>
                                      </p:tavLst>
                                    </p:anim>
                                    <p:animEffect transition="in" filter="wipe(left)">
                                      <p:cBhvr>
                                        <p:cTn id="12" dur="1000"/>
                                        <p:tgtEl>
                                          <p:spTgt spid="11"/>
                                        </p:tgtEl>
                                      </p:cBhvr>
                                    </p:animEffect>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Simonyan</a:t>
            </a:r>
            <a:r>
              <a:rPr lang="en-US" dirty="0" smtClean="0"/>
              <a:t> et al. ICLRw14]</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76</a:t>
            </a:fld>
            <a:endParaRPr lang="en-US"/>
          </a:p>
        </p:txBody>
      </p:sp>
      <p:pic>
        <p:nvPicPr>
          <p:cNvPr id="6" name="Picture 5"/>
          <p:cNvPicPr>
            <a:picLocks noChangeAspect="1"/>
          </p:cNvPicPr>
          <p:nvPr/>
        </p:nvPicPr>
        <p:blipFill>
          <a:blip r:embed="rId2"/>
          <a:stretch>
            <a:fillRect/>
          </a:stretch>
        </p:blipFill>
        <p:spPr>
          <a:xfrm>
            <a:off x="0" y="1409700"/>
            <a:ext cx="9144000" cy="4017543"/>
          </a:xfrm>
          <a:prstGeom prst="rect">
            <a:avLst/>
          </a:prstGeom>
        </p:spPr>
      </p:pic>
    </p:spTree>
    <p:extLst>
      <p:ext uri="{BB962C8B-B14F-4D97-AF65-F5344CB8AC3E}">
        <p14:creationId xmlns:p14="http://schemas.microsoft.com/office/powerpoint/2010/main" val="183365716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Simonyan</a:t>
            </a:r>
            <a:r>
              <a:rPr lang="en-US" dirty="0" smtClean="0"/>
              <a:t> et al. ICLRw14]</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77</a:t>
            </a:fld>
            <a:endParaRPr lang="en-US"/>
          </a:p>
        </p:txBody>
      </p:sp>
      <p:pic>
        <p:nvPicPr>
          <p:cNvPr id="7" name="Picture 6"/>
          <p:cNvPicPr>
            <a:picLocks noChangeAspect="1"/>
          </p:cNvPicPr>
          <p:nvPr/>
        </p:nvPicPr>
        <p:blipFill>
          <a:blip r:embed="rId2"/>
          <a:stretch>
            <a:fillRect/>
          </a:stretch>
        </p:blipFill>
        <p:spPr>
          <a:xfrm>
            <a:off x="0" y="1244600"/>
            <a:ext cx="9144000" cy="4350409"/>
          </a:xfrm>
          <a:prstGeom prst="rect">
            <a:avLst/>
          </a:prstGeom>
        </p:spPr>
      </p:pic>
    </p:spTree>
    <p:extLst>
      <p:ext uri="{BB962C8B-B14F-4D97-AF65-F5344CB8AC3E}">
        <p14:creationId xmlns:p14="http://schemas.microsoft.com/office/powerpoint/2010/main" val="132339129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Weakly Supervised Localization</a:t>
            </a:r>
            <a:endParaRPr lang="en-US" dirty="0"/>
          </a:p>
        </p:txBody>
      </p:sp>
      <p:sp>
        <p:nvSpPr>
          <p:cNvPr id="3" name="Content Placeholder 2"/>
          <p:cNvSpPr>
            <a:spLocks noGrp="1"/>
          </p:cNvSpPr>
          <p:nvPr>
            <p:ph idx="1"/>
          </p:nvPr>
        </p:nvSpPr>
        <p:spPr/>
        <p:txBody>
          <a:bodyPr/>
          <a:lstStyle/>
          <a:p>
            <a:r>
              <a:rPr lang="en-US" dirty="0" smtClean="0"/>
              <a:t>Given an image and “importance map”</a:t>
            </a:r>
          </a:p>
          <a:p>
            <a:endParaRPr lang="en-US" dirty="0"/>
          </a:p>
          <a:p>
            <a:endParaRPr lang="en-US" dirty="0" smtClean="0"/>
          </a:p>
          <a:p>
            <a:endParaRPr lang="en-US" dirty="0"/>
          </a:p>
          <a:p>
            <a:endParaRPr lang="en-US" dirty="0" smtClean="0"/>
          </a:p>
          <a:p>
            <a:endParaRPr lang="en-US" dirty="0"/>
          </a:p>
          <a:p>
            <a:r>
              <a:rPr lang="en-US" dirty="0" smtClean="0"/>
              <a:t>Foreground</a:t>
            </a:r>
            <a:r>
              <a:rPr lang="en-US" dirty="0"/>
              <a:t>/Background </a:t>
            </a:r>
            <a:r>
              <a:rPr lang="en-US" dirty="0" smtClean="0"/>
              <a:t>mask</a:t>
            </a:r>
          </a:p>
          <a:p>
            <a:pPr lvl="1"/>
            <a:r>
              <a:rPr lang="en-US" dirty="0" smtClean="0"/>
              <a:t>Threshold mask</a:t>
            </a:r>
            <a:endParaRPr lang="en-US" dirty="0"/>
          </a:p>
          <a:p>
            <a:endParaRPr lang="en-US" dirty="0" smtClean="0"/>
          </a:p>
          <a:p>
            <a:r>
              <a:rPr lang="en-US" dirty="0" err="1" smtClean="0"/>
              <a:t>Grabcut</a:t>
            </a:r>
            <a:r>
              <a:rPr lang="en-US" dirty="0" smtClean="0"/>
              <a:t>!</a:t>
            </a:r>
          </a:p>
          <a:p>
            <a:endParaRPr lang="en-US" dirty="0" smtClean="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78</a:t>
            </a:fld>
            <a:endParaRPr lang="en-US"/>
          </a:p>
        </p:txBody>
      </p:sp>
      <p:pic>
        <p:nvPicPr>
          <p:cNvPr id="7" name="Picture 6"/>
          <p:cNvPicPr>
            <a:picLocks noChangeAspect="1"/>
          </p:cNvPicPr>
          <p:nvPr/>
        </p:nvPicPr>
        <p:blipFill>
          <a:blip r:embed="rId2"/>
          <a:stretch>
            <a:fillRect/>
          </a:stretch>
        </p:blipFill>
        <p:spPr>
          <a:xfrm>
            <a:off x="551985" y="1524000"/>
            <a:ext cx="5620215" cy="2133600"/>
          </a:xfrm>
          <a:prstGeom prst="rect">
            <a:avLst/>
          </a:prstGeom>
        </p:spPr>
      </p:pic>
      <p:pic>
        <p:nvPicPr>
          <p:cNvPr id="8" name="Picture 7"/>
          <p:cNvPicPr>
            <a:picLocks noChangeAspect="1"/>
          </p:cNvPicPr>
          <p:nvPr/>
        </p:nvPicPr>
        <p:blipFill>
          <a:blip r:embed="rId3"/>
          <a:stretch>
            <a:fillRect/>
          </a:stretch>
        </p:blipFill>
        <p:spPr>
          <a:xfrm>
            <a:off x="6389032" y="1600200"/>
            <a:ext cx="2818468" cy="2908300"/>
          </a:xfrm>
          <a:prstGeom prst="rect">
            <a:avLst/>
          </a:prstGeom>
        </p:spPr>
      </p:pic>
      <p:pic>
        <p:nvPicPr>
          <p:cNvPr id="9" name="Picture 8"/>
          <p:cNvPicPr>
            <a:picLocks noChangeAspect="1"/>
          </p:cNvPicPr>
          <p:nvPr/>
        </p:nvPicPr>
        <p:blipFill>
          <a:blip r:embed="rId4"/>
          <a:stretch>
            <a:fillRect/>
          </a:stretch>
        </p:blipFill>
        <p:spPr>
          <a:xfrm>
            <a:off x="6019800" y="4495800"/>
            <a:ext cx="3200400" cy="2374900"/>
          </a:xfrm>
          <a:prstGeom prst="rect">
            <a:avLst/>
          </a:prstGeom>
        </p:spPr>
      </p:pic>
    </p:spTree>
    <p:extLst>
      <p:ext uri="{BB962C8B-B14F-4D97-AF65-F5344CB8AC3E}">
        <p14:creationId xmlns:p14="http://schemas.microsoft.com/office/powerpoint/2010/main" val="811358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Weakly Supervised Localization</a:t>
            </a:r>
            <a:endParaRPr lang="en-US" dirty="0"/>
          </a:p>
        </p:txBody>
      </p:sp>
      <p:sp>
        <p:nvSpPr>
          <p:cNvPr id="3" name="Content Placeholder 2"/>
          <p:cNvSpPr>
            <a:spLocks noGrp="1"/>
          </p:cNvSpPr>
          <p:nvPr>
            <p:ph idx="1"/>
          </p:nvPr>
        </p:nvSpPr>
        <p:spPr/>
        <p:txBody>
          <a:bodyPr/>
          <a:lstStyle/>
          <a:p>
            <a:r>
              <a:rPr lang="en-US" dirty="0" smtClean="0"/>
              <a:t>Given an image and “importance map”</a:t>
            </a:r>
          </a:p>
          <a:p>
            <a:endParaRPr lang="en-US" dirty="0"/>
          </a:p>
          <a:p>
            <a:endParaRPr lang="en-US" dirty="0" smtClean="0"/>
          </a:p>
          <a:p>
            <a:endParaRPr lang="en-US" dirty="0"/>
          </a:p>
          <a:p>
            <a:endParaRPr lang="en-US" dirty="0" smtClean="0"/>
          </a:p>
          <a:p>
            <a:endParaRPr lang="en-US" dirty="0"/>
          </a:p>
          <a:p>
            <a:r>
              <a:rPr lang="en-US" dirty="0" smtClean="0"/>
              <a:t>Foreground</a:t>
            </a:r>
            <a:r>
              <a:rPr lang="en-US" dirty="0"/>
              <a:t>/Background </a:t>
            </a:r>
            <a:r>
              <a:rPr lang="en-US" dirty="0" smtClean="0"/>
              <a:t>mask</a:t>
            </a:r>
          </a:p>
          <a:p>
            <a:pPr lvl="1"/>
            <a:r>
              <a:rPr lang="en-US" dirty="0" smtClean="0"/>
              <a:t>Threshold mask</a:t>
            </a:r>
            <a:endParaRPr lang="en-US" dirty="0"/>
          </a:p>
          <a:p>
            <a:endParaRPr lang="en-US" dirty="0" smtClean="0"/>
          </a:p>
          <a:p>
            <a:r>
              <a:rPr lang="en-US" dirty="0" err="1" smtClean="0"/>
              <a:t>Grabcut</a:t>
            </a:r>
            <a:r>
              <a:rPr lang="en-US" dirty="0" smtClean="0"/>
              <a:t>!</a:t>
            </a:r>
            <a:endParaRPr lang="en-US" dirty="0"/>
          </a:p>
          <a:p>
            <a:endParaRPr lang="en-US" dirty="0"/>
          </a:p>
          <a:p>
            <a:r>
              <a:rPr lang="en-US" dirty="0" smtClean="0"/>
              <a:t>Bounding box</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79</a:t>
            </a:fld>
            <a:endParaRPr lang="en-US"/>
          </a:p>
        </p:txBody>
      </p:sp>
      <p:pic>
        <p:nvPicPr>
          <p:cNvPr id="7" name="Picture 6"/>
          <p:cNvPicPr>
            <a:picLocks noChangeAspect="1"/>
          </p:cNvPicPr>
          <p:nvPr/>
        </p:nvPicPr>
        <p:blipFill>
          <a:blip r:embed="rId2"/>
          <a:stretch>
            <a:fillRect/>
          </a:stretch>
        </p:blipFill>
        <p:spPr>
          <a:xfrm>
            <a:off x="551985" y="1524000"/>
            <a:ext cx="5620215" cy="2133600"/>
          </a:xfrm>
          <a:prstGeom prst="rect">
            <a:avLst/>
          </a:prstGeom>
        </p:spPr>
      </p:pic>
      <p:pic>
        <p:nvPicPr>
          <p:cNvPr id="8" name="Picture 7"/>
          <p:cNvPicPr>
            <a:picLocks noChangeAspect="1"/>
          </p:cNvPicPr>
          <p:nvPr/>
        </p:nvPicPr>
        <p:blipFill>
          <a:blip r:embed="rId3"/>
          <a:stretch>
            <a:fillRect/>
          </a:stretch>
        </p:blipFill>
        <p:spPr>
          <a:xfrm>
            <a:off x="6389032" y="1600200"/>
            <a:ext cx="2818468" cy="2908300"/>
          </a:xfrm>
          <a:prstGeom prst="rect">
            <a:avLst/>
          </a:prstGeom>
        </p:spPr>
      </p:pic>
      <p:pic>
        <p:nvPicPr>
          <p:cNvPr id="9" name="Picture 8"/>
          <p:cNvPicPr>
            <a:picLocks noChangeAspect="1"/>
          </p:cNvPicPr>
          <p:nvPr/>
        </p:nvPicPr>
        <p:blipFill>
          <a:blip r:embed="rId4"/>
          <a:stretch>
            <a:fillRect/>
          </a:stretch>
        </p:blipFill>
        <p:spPr>
          <a:xfrm>
            <a:off x="6019800" y="4495800"/>
            <a:ext cx="3200400" cy="2374900"/>
          </a:xfrm>
          <a:prstGeom prst="rect">
            <a:avLst/>
          </a:prstGeom>
        </p:spPr>
      </p:pic>
      <p:pic>
        <p:nvPicPr>
          <p:cNvPr id="10" name="Picture 9"/>
          <p:cNvPicPr>
            <a:picLocks noChangeAspect="1"/>
          </p:cNvPicPr>
          <p:nvPr/>
        </p:nvPicPr>
        <p:blipFill>
          <a:blip r:embed="rId5"/>
          <a:stretch>
            <a:fillRect/>
          </a:stretch>
        </p:blipFill>
        <p:spPr>
          <a:xfrm>
            <a:off x="6026854" y="4488108"/>
            <a:ext cx="3187700" cy="2400300"/>
          </a:xfrm>
          <a:prstGeom prst="rect">
            <a:avLst/>
          </a:prstGeom>
        </p:spPr>
      </p:pic>
    </p:spTree>
    <p:extLst>
      <p:ext uri="{BB962C8B-B14F-4D97-AF65-F5344CB8AC3E}">
        <p14:creationId xmlns:p14="http://schemas.microsoft.com/office/powerpoint/2010/main" val="225950992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AlphaGo</a:t>
            </a:r>
            <a:r>
              <a:rPr lang="en-US" dirty="0"/>
              <a:t> </a:t>
            </a:r>
            <a:r>
              <a:rPr lang="en-US" dirty="0" err="1"/>
              <a:t>vs</a:t>
            </a:r>
            <a:r>
              <a:rPr lang="en-US" dirty="0"/>
              <a:t> Lee </a:t>
            </a:r>
            <a:r>
              <a:rPr lang="en-US" dirty="0" err="1"/>
              <a:t>Sedol</a:t>
            </a:r>
            <a:endParaRPr lang="en-US" dirty="0"/>
          </a:p>
        </p:txBody>
      </p:sp>
      <p:sp>
        <p:nvSpPr>
          <p:cNvPr id="3" name="Content Placeholder 2"/>
          <p:cNvSpPr>
            <a:spLocks noGrp="1"/>
          </p:cNvSpPr>
          <p:nvPr>
            <p:ph idx="1"/>
          </p:nvPr>
        </p:nvSpPr>
        <p:spPr/>
        <p:txBody>
          <a:bodyPr/>
          <a:lstStyle/>
          <a:p>
            <a:r>
              <a:rPr lang="en-US" dirty="0"/>
              <a:t>Match 4, Move </a:t>
            </a:r>
            <a:r>
              <a:rPr lang="en-US" dirty="0" smtClean="0"/>
              <a:t>78-97</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a:t>
            </a:fld>
            <a:endParaRPr lang="en-US"/>
          </a:p>
        </p:txBody>
      </p:sp>
      <p:pic>
        <p:nvPicPr>
          <p:cNvPr id="7" name="Picture 6"/>
          <p:cNvPicPr>
            <a:picLocks noChangeAspect="1"/>
          </p:cNvPicPr>
          <p:nvPr/>
        </p:nvPicPr>
        <p:blipFill>
          <a:blip r:embed="rId2"/>
          <a:stretch>
            <a:fillRect/>
          </a:stretch>
        </p:blipFill>
        <p:spPr>
          <a:xfrm>
            <a:off x="0" y="1981200"/>
            <a:ext cx="9144000" cy="3494314"/>
          </a:xfrm>
          <a:prstGeom prst="rect">
            <a:avLst/>
          </a:prstGeom>
        </p:spPr>
      </p:pic>
    </p:spTree>
    <p:extLst>
      <p:ext uri="{BB962C8B-B14F-4D97-AF65-F5344CB8AC3E}">
        <p14:creationId xmlns:p14="http://schemas.microsoft.com/office/powerpoint/2010/main" val="4048796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 Visualizations</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80</a:t>
            </a:fld>
            <a:endParaRPr lang="en-US"/>
          </a:p>
        </p:txBody>
      </p:sp>
      <p:pic>
        <p:nvPicPr>
          <p:cNvPr id="6" name="Picture 5"/>
          <p:cNvPicPr>
            <a:picLocks noChangeAspect="1"/>
          </p:cNvPicPr>
          <p:nvPr/>
        </p:nvPicPr>
        <p:blipFill>
          <a:blip r:embed="rId2"/>
          <a:stretch>
            <a:fillRect/>
          </a:stretch>
        </p:blipFill>
        <p:spPr>
          <a:xfrm>
            <a:off x="0" y="2209800"/>
            <a:ext cx="9144000" cy="4017543"/>
          </a:xfrm>
          <a:prstGeom prst="rect">
            <a:avLst/>
          </a:prstGeom>
        </p:spPr>
      </p:pic>
      <p:sp>
        <p:nvSpPr>
          <p:cNvPr id="7" name="Content Placeholder 2"/>
          <p:cNvSpPr>
            <a:spLocks noGrp="1"/>
          </p:cNvSpPr>
          <p:nvPr>
            <p:ph idx="1"/>
          </p:nvPr>
        </p:nvSpPr>
        <p:spPr>
          <a:xfrm>
            <a:off x="685800" y="1143000"/>
            <a:ext cx="7772400" cy="5257800"/>
          </a:xfrm>
        </p:spPr>
        <p:txBody>
          <a:bodyPr/>
          <a:lstStyle/>
          <a:p>
            <a:r>
              <a:rPr lang="en-US" dirty="0" smtClean="0"/>
              <a:t>Seem noisy. Can we do better?</a:t>
            </a:r>
            <a:endParaRPr lang="en-US" dirty="0"/>
          </a:p>
        </p:txBody>
      </p:sp>
    </p:spTree>
    <p:extLst>
      <p:ext uri="{BB962C8B-B14F-4D97-AF65-F5344CB8AC3E}">
        <p14:creationId xmlns:p14="http://schemas.microsoft.com/office/powerpoint/2010/main" val="298007437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Gradient-based Visualizations</a:t>
            </a:r>
            <a:endParaRPr lang="en-US" dirty="0"/>
          </a:p>
        </p:txBody>
      </p:sp>
      <p:sp>
        <p:nvSpPr>
          <p:cNvPr id="3" name="Content Placeholder 2"/>
          <p:cNvSpPr>
            <a:spLocks noGrp="1"/>
          </p:cNvSpPr>
          <p:nvPr>
            <p:ph idx="1"/>
          </p:nvPr>
        </p:nvSpPr>
        <p:spPr/>
        <p:txBody>
          <a:bodyPr>
            <a:normAutofit lnSpcReduction="10000"/>
          </a:bodyPr>
          <a:lstStyle/>
          <a:p>
            <a:r>
              <a:rPr lang="en-US" dirty="0" smtClean="0"/>
              <a:t>Raw Gradients</a:t>
            </a:r>
          </a:p>
          <a:p>
            <a:pPr lvl="1"/>
            <a:r>
              <a:rPr lang="en-US" dirty="0" smtClean="0"/>
              <a:t>[</a:t>
            </a:r>
            <a:r>
              <a:rPr lang="en-US" dirty="0" err="1" smtClean="0"/>
              <a:t>Simoyan</a:t>
            </a:r>
            <a:r>
              <a:rPr lang="en-US" dirty="0" smtClean="0"/>
              <a:t> et al. </a:t>
            </a:r>
            <a:r>
              <a:rPr lang="en-US" dirty="0" err="1" smtClean="0"/>
              <a:t>ICLRw</a:t>
            </a:r>
            <a:r>
              <a:rPr lang="en-US" dirty="0" smtClean="0"/>
              <a:t> ‘14]</a:t>
            </a:r>
          </a:p>
          <a:p>
            <a:pPr lvl="1"/>
            <a:endParaRPr lang="en-US" dirty="0"/>
          </a:p>
          <a:p>
            <a:r>
              <a:rPr lang="en-US" dirty="0" smtClean="0"/>
              <a:t>‘</a:t>
            </a:r>
            <a:r>
              <a:rPr lang="en-US" dirty="0" err="1" smtClean="0"/>
              <a:t>Deconvolution</a:t>
            </a:r>
            <a:r>
              <a:rPr lang="en-US" dirty="0" smtClean="0"/>
              <a:t>’</a:t>
            </a:r>
          </a:p>
          <a:p>
            <a:pPr lvl="1"/>
            <a:r>
              <a:rPr lang="en-US" dirty="0" smtClean="0"/>
              <a:t>[</a:t>
            </a:r>
            <a:r>
              <a:rPr lang="en-US" dirty="0" err="1" smtClean="0"/>
              <a:t>Zeiler</a:t>
            </a:r>
            <a:r>
              <a:rPr lang="en-US" dirty="0" smtClean="0"/>
              <a:t> &amp; Fergus, ECCV ‘14]</a:t>
            </a:r>
          </a:p>
          <a:p>
            <a:endParaRPr lang="en-US" dirty="0"/>
          </a:p>
          <a:p>
            <a:r>
              <a:rPr lang="en-US" dirty="0" smtClean="0"/>
              <a:t>Guided </a:t>
            </a:r>
            <a:r>
              <a:rPr lang="en-US" dirty="0" err="1" smtClean="0"/>
              <a:t>Backprop</a:t>
            </a:r>
            <a:endParaRPr lang="en-US" dirty="0" smtClean="0"/>
          </a:p>
          <a:p>
            <a:pPr lvl="1"/>
            <a:r>
              <a:rPr lang="en-US" dirty="0" smtClean="0"/>
              <a:t>[</a:t>
            </a:r>
            <a:r>
              <a:rPr lang="en-US" dirty="0" err="1" smtClean="0"/>
              <a:t>Springenber</a:t>
            </a:r>
            <a:r>
              <a:rPr lang="en-US" dirty="0" smtClean="0"/>
              <a:t> et al. ICLR ‘15]</a:t>
            </a:r>
          </a:p>
          <a:p>
            <a:endParaRPr lang="en-US" dirty="0"/>
          </a:p>
          <a:p>
            <a:r>
              <a:rPr lang="en-US" dirty="0" smtClean="0"/>
              <a:t>Class Attention Maps (CAM)</a:t>
            </a:r>
          </a:p>
          <a:p>
            <a:pPr lvl="1"/>
            <a:r>
              <a:rPr lang="en-US" dirty="0" smtClean="0"/>
              <a:t>[Zhu et al. CVPR ‘16]</a:t>
            </a:r>
          </a:p>
          <a:p>
            <a:endParaRPr lang="en-US" dirty="0"/>
          </a:p>
          <a:p>
            <a:r>
              <a:rPr lang="en-US" dirty="0" smtClean="0"/>
              <a:t>Grad-CAM</a:t>
            </a:r>
          </a:p>
          <a:p>
            <a:pPr lvl="1"/>
            <a:r>
              <a:rPr lang="en-US" dirty="0" smtClean="0"/>
              <a:t>[</a:t>
            </a:r>
            <a:r>
              <a:rPr lang="en-US" dirty="0" err="1" smtClean="0"/>
              <a:t>Selvaraju</a:t>
            </a:r>
            <a:r>
              <a:rPr lang="en-US" dirty="0" smtClean="0"/>
              <a:t> et al., unpublished]</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81</a:t>
            </a:fld>
            <a:endParaRPr lang="en-US"/>
          </a:p>
        </p:txBody>
      </p:sp>
      <p:sp>
        <p:nvSpPr>
          <p:cNvPr id="6" name="Rounded Rectangle 5"/>
          <p:cNvSpPr/>
          <p:nvPr/>
        </p:nvSpPr>
        <p:spPr bwMode="auto">
          <a:xfrm>
            <a:off x="609600" y="1143000"/>
            <a:ext cx="7924800" cy="3048000"/>
          </a:xfrm>
          <a:prstGeom prst="roundRect">
            <a:avLst/>
          </a:prstGeom>
          <a:gradFill flip="none" rotWithShape="1">
            <a:gsLst>
              <a:gs pos="0">
                <a:schemeClr val="accent5">
                  <a:tint val="100000"/>
                  <a:shade val="100000"/>
                  <a:satMod val="130000"/>
                  <a:alpha val="95000"/>
                </a:schemeClr>
              </a:gs>
              <a:gs pos="100000">
                <a:schemeClr val="accent5">
                  <a:tint val="50000"/>
                  <a:shade val="100000"/>
                  <a:satMod val="350000"/>
                  <a:alpha val="95000"/>
                </a:schemeClr>
              </a:gs>
            </a:gsLst>
            <a:lin ang="16200000" scaled="0"/>
            <a:tileRect/>
          </a:gradFill>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Content Placeholder 2"/>
          <p:cNvSpPr txBox="1">
            <a:spLocks/>
          </p:cNvSpPr>
          <p:nvPr/>
        </p:nvSpPr>
        <p:spPr bwMode="auto">
          <a:xfrm>
            <a:off x="609600" y="1143000"/>
            <a:ext cx="7924800" cy="3048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marL="0" indent="0" algn="ctr">
              <a:buNone/>
            </a:pPr>
            <a:r>
              <a:rPr lang="en-US" sz="3200" dirty="0" smtClean="0"/>
              <a:t>Identical for all layers except </a:t>
            </a:r>
            <a:r>
              <a:rPr lang="en-US" sz="3200" dirty="0" err="1" smtClean="0"/>
              <a:t>ReLU</a:t>
            </a:r>
            <a:endParaRPr lang="en-US" sz="3200" dirty="0" smtClean="0"/>
          </a:p>
        </p:txBody>
      </p:sp>
    </p:spTree>
    <p:extLst>
      <p:ext uri="{BB962C8B-B14F-4D97-AF65-F5344CB8AC3E}">
        <p14:creationId xmlns:p14="http://schemas.microsoft.com/office/powerpoint/2010/main" val="38551761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
                                  </p:stCondLst>
                                  <p:childTnLst>
                                    <p:set>
                                      <p:cBhvr>
                                        <p:cTn id="11" dur="1" fill="hold">
                                          <p:stCondLst>
                                            <p:cond delay="0"/>
                                          </p:stCondLst>
                                        </p:cTn>
                                        <p:tgtEl>
                                          <p:spTgt spid="3">
                                            <p:txEl>
                                              <p:pRg st="3" end="3"/>
                                            </p:txEl>
                                          </p:spTgt>
                                        </p:tgtEl>
                                        <p:attrNameLst>
                                          <p:attrName>style.visibility</p:attrName>
                                        </p:attrNameLst>
                                      </p:cBhvr>
                                      <p:to>
                                        <p:strVal val="visible"/>
                                      </p:to>
                                    </p:set>
                                  </p:childTnLst>
                                </p:cTn>
                              </p:par>
                            </p:childTnLst>
                          </p:cTn>
                        </p:par>
                        <p:par>
                          <p:cTn id="12" fill="hold">
                            <p:stCondLst>
                              <p:cond delay="200"/>
                            </p:stCondLst>
                            <p:childTnLst>
                              <p:par>
                                <p:cTn id="13" presetID="1" presetClass="entr" presetSubtype="0" fill="hold" grpId="0" nodeType="afterEffect">
                                  <p:stCondLst>
                                    <p:cond delay="20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par>
                          <p:cTn id="15" fill="hold">
                            <p:stCondLst>
                              <p:cond delay="400"/>
                            </p:stCondLst>
                            <p:childTnLst>
                              <p:par>
                                <p:cTn id="16" presetID="1" presetClass="entr" presetSubtype="0" fill="hold" grpId="0" nodeType="afterEffect">
                                  <p:stCondLst>
                                    <p:cond delay="200"/>
                                  </p:stCondLst>
                                  <p:childTnLst>
                                    <p:set>
                                      <p:cBhvr>
                                        <p:cTn id="17" dur="1" fill="hold">
                                          <p:stCondLst>
                                            <p:cond delay="0"/>
                                          </p:stCondLst>
                                        </p:cTn>
                                        <p:tgtEl>
                                          <p:spTgt spid="3">
                                            <p:txEl>
                                              <p:pRg st="6" end="6"/>
                                            </p:txEl>
                                          </p:spTgt>
                                        </p:tgtEl>
                                        <p:attrNameLst>
                                          <p:attrName>style.visibility</p:attrName>
                                        </p:attrNameLst>
                                      </p:cBhvr>
                                      <p:to>
                                        <p:strVal val="visible"/>
                                      </p:to>
                                    </p:set>
                                  </p:childTnLst>
                                </p:cTn>
                              </p:par>
                            </p:childTnLst>
                          </p:cTn>
                        </p:par>
                        <p:par>
                          <p:cTn id="18" fill="hold">
                            <p:stCondLst>
                              <p:cond delay="600"/>
                            </p:stCondLst>
                            <p:childTnLst>
                              <p:par>
                                <p:cTn id="19" presetID="1" presetClass="entr" presetSubtype="0" fill="hold" grpId="0" nodeType="afterEffect">
                                  <p:stCondLst>
                                    <p:cond delay="20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par>
                          <p:cTn id="21" fill="hold">
                            <p:stCondLst>
                              <p:cond delay="800"/>
                            </p:stCondLst>
                            <p:childTnLst>
                              <p:par>
                                <p:cTn id="22" presetID="1" presetClass="entr" presetSubtype="0" fill="hold" grpId="0" nodeType="afterEffect">
                                  <p:stCondLst>
                                    <p:cond delay="200"/>
                                  </p:stCondLst>
                                  <p:childTnLst>
                                    <p:set>
                                      <p:cBhvr>
                                        <p:cTn id="23" dur="1" fill="hold">
                                          <p:stCondLst>
                                            <p:cond delay="0"/>
                                          </p:stCondLst>
                                        </p:cTn>
                                        <p:tgtEl>
                                          <p:spTgt spid="3">
                                            <p:txEl>
                                              <p:pRg st="9" end="9"/>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20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par>
                          <p:cTn id="27" fill="hold">
                            <p:stCondLst>
                              <p:cond delay="1200"/>
                            </p:stCondLst>
                            <p:childTnLst>
                              <p:par>
                                <p:cTn id="28" presetID="1" presetClass="entr" presetSubtype="0" fill="hold" grpId="0" nodeType="afterEffect">
                                  <p:stCondLst>
                                    <p:cond delay="200"/>
                                  </p:stCondLst>
                                  <p:childTnLst>
                                    <p:set>
                                      <p:cBhvr>
                                        <p:cTn id="29" dur="1" fill="hold">
                                          <p:stCondLst>
                                            <p:cond delay="0"/>
                                          </p:stCondLst>
                                        </p:cTn>
                                        <p:tgtEl>
                                          <p:spTgt spid="3">
                                            <p:txEl>
                                              <p:pRg st="12" end="12"/>
                                            </p:txEl>
                                          </p:spTgt>
                                        </p:tgtEl>
                                        <p:attrNameLst>
                                          <p:attrName>style.visibility</p:attrName>
                                        </p:attrNameLst>
                                      </p:cBhvr>
                                      <p:to>
                                        <p:strVal val="visible"/>
                                      </p:to>
                                    </p:set>
                                  </p:childTnLst>
                                </p:cTn>
                              </p:par>
                            </p:childTnLst>
                          </p:cTn>
                        </p:par>
                        <p:par>
                          <p:cTn id="30" fill="hold">
                            <p:stCondLst>
                              <p:cond delay="1400"/>
                            </p:stCondLst>
                            <p:childTnLst>
                              <p:par>
                                <p:cTn id="31" presetID="1" presetClass="entr" presetSubtype="0" fill="hold" grpId="0" nodeType="afterEffect">
                                  <p:stCondLst>
                                    <p:cond delay="20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strVal val="#ppt_w*0.70"/>
                                          </p:val>
                                        </p:tav>
                                        <p:tav tm="100000">
                                          <p:val>
                                            <p:strVal val="#ppt_w"/>
                                          </p:val>
                                        </p:tav>
                                      </p:tavLst>
                                    </p:anim>
                                    <p:anim calcmode="lin" valueType="num">
                                      <p:cBhvr>
                                        <p:cTn id="38" dur="500" fill="hold"/>
                                        <p:tgtEl>
                                          <p:spTgt spid="6"/>
                                        </p:tgtEl>
                                        <p:attrNameLst>
                                          <p:attrName>ppt_h</p:attrName>
                                        </p:attrNameLst>
                                      </p:cBhvr>
                                      <p:tavLst>
                                        <p:tav tm="0">
                                          <p:val>
                                            <p:strVal val="#ppt_h"/>
                                          </p:val>
                                        </p:tav>
                                        <p:tav tm="100000">
                                          <p:val>
                                            <p:strVal val="#ppt_h"/>
                                          </p:val>
                                        </p:tav>
                                      </p:tavLst>
                                    </p:anim>
                                    <p:animEffect transition="in" filter="fade">
                                      <p:cBhvr>
                                        <p:cTn id="39" dur="500"/>
                                        <p:tgtEl>
                                          <p:spTgt spid="6"/>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a:t>
            </a:r>
            <a:r>
              <a:rPr lang="en-US" dirty="0" err="1" smtClean="0"/>
              <a:t>ReLUs</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82</a:t>
            </a:fld>
            <a:endParaRPr lang="en-US"/>
          </a:p>
        </p:txBody>
      </p:sp>
      <p:pic>
        <p:nvPicPr>
          <p:cNvPr id="6" name="Picture 5"/>
          <p:cNvPicPr>
            <a:picLocks noChangeAspect="1"/>
          </p:cNvPicPr>
          <p:nvPr/>
        </p:nvPicPr>
        <p:blipFill>
          <a:blip r:embed="rId2"/>
          <a:stretch>
            <a:fillRect/>
          </a:stretch>
        </p:blipFill>
        <p:spPr>
          <a:xfrm>
            <a:off x="2514600" y="3505200"/>
            <a:ext cx="4044463" cy="3206383"/>
          </a:xfrm>
          <a:prstGeom prst="rect">
            <a:avLst/>
          </a:prstGeom>
        </p:spPr>
      </p:pic>
      <p:pic>
        <p:nvPicPr>
          <p:cNvPr id="10" name="Picture 9"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219200"/>
            <a:ext cx="5410200" cy="469900"/>
          </a:xfrm>
          <a:prstGeom prst="rect">
            <a:avLst/>
          </a:prstGeom>
        </p:spPr>
      </p:pic>
      <p:pic>
        <p:nvPicPr>
          <p:cNvPr id="11" name="Picture 10"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2133600"/>
            <a:ext cx="3987800" cy="1219200"/>
          </a:xfrm>
          <a:prstGeom prst="rect">
            <a:avLst/>
          </a:prstGeom>
        </p:spPr>
      </p:pic>
      <p:pic>
        <p:nvPicPr>
          <p:cNvPr id="12" name="Picture 1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2438400"/>
            <a:ext cx="1841500" cy="469900"/>
          </a:xfrm>
          <a:prstGeom prst="rect">
            <a:avLst/>
          </a:prstGeom>
        </p:spPr>
      </p:pic>
    </p:spTree>
    <p:extLst>
      <p:ext uri="{BB962C8B-B14F-4D97-AF65-F5344CB8AC3E}">
        <p14:creationId xmlns:p14="http://schemas.microsoft.com/office/powerpoint/2010/main" val="3730124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83</a:t>
            </a:fld>
            <a:endParaRPr lang="en-US"/>
          </a:p>
        </p:txBody>
      </p:sp>
      <p:pic>
        <p:nvPicPr>
          <p:cNvPr id="14" name="Picture 1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05" y="762000"/>
            <a:ext cx="2374900" cy="368300"/>
          </a:xfrm>
          <a:prstGeom prst="rect">
            <a:avLst/>
          </a:prstGeom>
        </p:spPr>
      </p:pic>
      <p:grpSp>
        <p:nvGrpSpPr>
          <p:cNvPr id="29" name="Group 28"/>
          <p:cNvGrpSpPr/>
          <p:nvPr/>
        </p:nvGrpSpPr>
        <p:grpSpPr>
          <a:xfrm>
            <a:off x="2705755" y="0"/>
            <a:ext cx="6438245" cy="1549683"/>
            <a:chOff x="2705755" y="0"/>
            <a:chExt cx="6438245" cy="1549683"/>
          </a:xfrm>
        </p:grpSpPr>
        <p:pic>
          <p:nvPicPr>
            <p:cNvPr id="8" name="Picture 7"/>
            <p:cNvPicPr>
              <a:picLocks noChangeAspect="1"/>
            </p:cNvPicPr>
            <p:nvPr/>
          </p:nvPicPr>
          <p:blipFill>
            <a:blip r:embed="rId3"/>
            <a:stretch>
              <a:fillRect/>
            </a:stretch>
          </p:blipFill>
          <p:spPr>
            <a:xfrm>
              <a:off x="2705755" y="0"/>
              <a:ext cx="5943600" cy="1549683"/>
            </a:xfrm>
            <a:prstGeom prst="rect">
              <a:avLst/>
            </a:prstGeom>
          </p:spPr>
        </p:pic>
        <p:sp>
          <p:nvSpPr>
            <p:cNvPr id="16" name="Rectangle 15"/>
            <p:cNvSpPr/>
            <p:nvPr/>
          </p:nvSpPr>
          <p:spPr bwMode="auto">
            <a:xfrm>
              <a:off x="2705755" y="0"/>
              <a:ext cx="533400" cy="457200"/>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355" y="609600"/>
              <a:ext cx="241300" cy="279400"/>
            </a:xfrm>
            <a:prstGeom prst="rect">
              <a:avLst/>
            </a:prstGeom>
          </p:spPr>
        </p:pic>
        <p:pic>
          <p:nvPicPr>
            <p:cNvPr id="18" name="Picture 1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600" y="609600"/>
              <a:ext cx="533400" cy="279400"/>
            </a:xfrm>
            <a:prstGeom prst="rect">
              <a:avLst/>
            </a:prstGeom>
          </p:spPr>
        </p:pic>
      </p:grpSp>
      <p:grpSp>
        <p:nvGrpSpPr>
          <p:cNvPr id="30" name="Group 29"/>
          <p:cNvGrpSpPr/>
          <p:nvPr/>
        </p:nvGrpSpPr>
        <p:grpSpPr>
          <a:xfrm>
            <a:off x="2743200" y="1752600"/>
            <a:ext cx="6294330" cy="1546836"/>
            <a:chOff x="2743200" y="1752600"/>
            <a:chExt cx="6294330" cy="1546836"/>
          </a:xfrm>
        </p:grpSpPr>
        <p:pic>
          <p:nvPicPr>
            <p:cNvPr id="9" name="Picture 8"/>
            <p:cNvPicPr>
              <a:picLocks noChangeAspect="1"/>
            </p:cNvPicPr>
            <p:nvPr/>
          </p:nvPicPr>
          <p:blipFill>
            <a:blip r:embed="rId6"/>
            <a:stretch>
              <a:fillRect/>
            </a:stretch>
          </p:blipFill>
          <p:spPr>
            <a:xfrm>
              <a:off x="2743200" y="1752600"/>
              <a:ext cx="5943600" cy="1546836"/>
            </a:xfrm>
            <a:prstGeom prst="rect">
              <a:avLst/>
            </a:prstGeom>
          </p:spPr>
        </p:pic>
        <p:pic>
          <p:nvPicPr>
            <p:cNvPr id="19" name="Picture 18"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18" y="2324100"/>
              <a:ext cx="403412" cy="342900"/>
            </a:xfrm>
            <a:prstGeom prst="rect">
              <a:avLst/>
            </a:prstGeom>
          </p:spPr>
        </p:pic>
      </p:grpSp>
      <p:grpSp>
        <p:nvGrpSpPr>
          <p:cNvPr id="31" name="Group 30"/>
          <p:cNvGrpSpPr/>
          <p:nvPr/>
        </p:nvGrpSpPr>
        <p:grpSpPr>
          <a:xfrm>
            <a:off x="2743200" y="3581400"/>
            <a:ext cx="6294330" cy="1530501"/>
            <a:chOff x="2743200" y="3581400"/>
            <a:chExt cx="6294330" cy="1530501"/>
          </a:xfrm>
        </p:grpSpPr>
        <p:pic>
          <p:nvPicPr>
            <p:cNvPr id="10" name="Picture 9"/>
            <p:cNvPicPr>
              <a:picLocks noChangeAspect="1"/>
            </p:cNvPicPr>
            <p:nvPr/>
          </p:nvPicPr>
          <p:blipFill>
            <a:blip r:embed="rId8"/>
            <a:stretch>
              <a:fillRect/>
            </a:stretch>
          </p:blipFill>
          <p:spPr>
            <a:xfrm>
              <a:off x="2743200" y="3581400"/>
              <a:ext cx="5943600" cy="1530501"/>
            </a:xfrm>
            <a:prstGeom prst="rect">
              <a:avLst/>
            </a:prstGeom>
          </p:spPr>
        </p:pic>
        <p:pic>
          <p:nvPicPr>
            <p:cNvPr id="20" name="Picture 19"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18" y="4152900"/>
              <a:ext cx="403412" cy="342900"/>
            </a:xfrm>
            <a:prstGeom prst="rect">
              <a:avLst/>
            </a:prstGeom>
          </p:spPr>
        </p:pic>
      </p:grpSp>
      <p:grpSp>
        <p:nvGrpSpPr>
          <p:cNvPr id="32" name="Group 31"/>
          <p:cNvGrpSpPr/>
          <p:nvPr/>
        </p:nvGrpSpPr>
        <p:grpSpPr>
          <a:xfrm>
            <a:off x="2743200" y="5341680"/>
            <a:ext cx="6294330" cy="1516320"/>
            <a:chOff x="2743200" y="5341680"/>
            <a:chExt cx="6294330" cy="1516320"/>
          </a:xfrm>
        </p:grpSpPr>
        <p:pic>
          <p:nvPicPr>
            <p:cNvPr id="11" name="Picture 10"/>
            <p:cNvPicPr>
              <a:picLocks noChangeAspect="1"/>
            </p:cNvPicPr>
            <p:nvPr/>
          </p:nvPicPr>
          <p:blipFill>
            <a:blip r:embed="rId9"/>
            <a:stretch>
              <a:fillRect/>
            </a:stretch>
          </p:blipFill>
          <p:spPr>
            <a:xfrm>
              <a:off x="2743200" y="5341680"/>
              <a:ext cx="5943600" cy="1516320"/>
            </a:xfrm>
            <a:prstGeom prst="rect">
              <a:avLst/>
            </a:prstGeom>
          </p:spPr>
        </p:pic>
        <p:pic>
          <p:nvPicPr>
            <p:cNvPr id="21" name="Picture 20"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118" y="5867400"/>
              <a:ext cx="403412" cy="342900"/>
            </a:xfrm>
            <a:prstGeom prst="rect">
              <a:avLst/>
            </a:prstGeom>
          </p:spPr>
        </p:pic>
      </p:grpSp>
      <p:pic>
        <p:nvPicPr>
          <p:cNvPr id="25" name="Picture 24"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0" y="2209800"/>
            <a:ext cx="2552700" cy="596900"/>
          </a:xfrm>
          <a:prstGeom prst="rect">
            <a:avLst/>
          </a:prstGeom>
        </p:spPr>
      </p:pic>
      <p:pic>
        <p:nvPicPr>
          <p:cNvPr id="26" name="Picture 25"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4009896"/>
            <a:ext cx="2667000" cy="562103"/>
          </a:xfrm>
          <a:prstGeom prst="rect">
            <a:avLst/>
          </a:prstGeom>
        </p:spPr>
      </p:pic>
      <p:pic>
        <p:nvPicPr>
          <p:cNvPr id="28" name="Picture 27"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562600"/>
            <a:ext cx="2667000" cy="925660"/>
          </a:xfrm>
          <a:prstGeom prst="rect">
            <a:avLst/>
          </a:prstGeom>
        </p:spPr>
      </p:pic>
    </p:spTree>
    <p:extLst>
      <p:ext uri="{BB962C8B-B14F-4D97-AF65-F5344CB8AC3E}">
        <p14:creationId xmlns:p14="http://schemas.microsoft.com/office/powerpoint/2010/main" val="39550994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err="1" smtClean="0"/>
              <a:t>Backprop</a:t>
            </a:r>
            <a:r>
              <a:rPr lang="en-US" dirty="0" smtClean="0"/>
              <a:t> </a:t>
            </a:r>
            <a:r>
              <a:rPr lang="en-US" dirty="0" err="1" smtClean="0"/>
              <a:t>vs</a:t>
            </a:r>
            <a:r>
              <a:rPr lang="en-US" dirty="0" smtClean="0"/>
              <a:t> </a:t>
            </a:r>
            <a:r>
              <a:rPr lang="en-US" dirty="0" err="1" smtClean="0"/>
              <a:t>Deconv</a:t>
            </a:r>
            <a:r>
              <a:rPr lang="en-US" dirty="0" smtClean="0"/>
              <a:t> </a:t>
            </a:r>
            <a:r>
              <a:rPr lang="en-US" dirty="0" err="1" smtClean="0"/>
              <a:t>vs</a:t>
            </a:r>
            <a:r>
              <a:rPr lang="en-US" dirty="0" smtClean="0"/>
              <a:t> Guided BP</a:t>
            </a:r>
            <a:endParaRPr lang="en-US" dirty="0"/>
          </a:p>
        </p:txBody>
      </p:sp>
      <p:sp>
        <p:nvSpPr>
          <p:cNvPr id="3" name="Content Placeholder 2"/>
          <p:cNvSpPr>
            <a:spLocks noGrp="1"/>
          </p:cNvSpPr>
          <p:nvPr>
            <p:ph idx="1"/>
          </p:nvPr>
        </p:nvSpPr>
        <p:spPr/>
        <p:txBody>
          <a:bodyPr/>
          <a:lstStyle/>
          <a:p>
            <a:r>
              <a:rPr lang="en-US" dirty="0" smtClean="0"/>
              <a:t>Guided </a:t>
            </a:r>
            <a:r>
              <a:rPr lang="en-US" dirty="0" err="1" smtClean="0"/>
              <a:t>Backprop</a:t>
            </a:r>
            <a:r>
              <a:rPr lang="en-US" dirty="0" smtClean="0"/>
              <a:t> tends to be “cleanest”</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84</a:t>
            </a:fld>
            <a:endParaRPr lang="en-US"/>
          </a:p>
        </p:txBody>
      </p:sp>
      <p:pic>
        <p:nvPicPr>
          <p:cNvPr id="6" name="Picture 5"/>
          <p:cNvPicPr>
            <a:picLocks noChangeAspect="1"/>
          </p:cNvPicPr>
          <p:nvPr/>
        </p:nvPicPr>
        <p:blipFill>
          <a:blip r:embed="rId2"/>
          <a:stretch>
            <a:fillRect/>
          </a:stretch>
        </p:blipFill>
        <p:spPr>
          <a:xfrm>
            <a:off x="-1739" y="3987800"/>
            <a:ext cx="2870200" cy="2870200"/>
          </a:xfrm>
          <a:prstGeom prst="rect">
            <a:avLst/>
          </a:prstGeom>
        </p:spPr>
      </p:pic>
      <p:pic>
        <p:nvPicPr>
          <p:cNvPr id="7" name="Picture 6"/>
          <p:cNvPicPr>
            <a:picLocks noChangeAspect="1"/>
          </p:cNvPicPr>
          <p:nvPr/>
        </p:nvPicPr>
        <p:blipFill>
          <a:blip r:embed="rId3"/>
          <a:stretch>
            <a:fillRect/>
          </a:stretch>
        </p:blipFill>
        <p:spPr>
          <a:xfrm>
            <a:off x="3124200" y="3987800"/>
            <a:ext cx="2870200" cy="2870200"/>
          </a:xfrm>
          <a:prstGeom prst="rect">
            <a:avLst/>
          </a:prstGeom>
        </p:spPr>
      </p:pic>
      <p:pic>
        <p:nvPicPr>
          <p:cNvPr id="8" name="Picture 7"/>
          <p:cNvPicPr>
            <a:picLocks noChangeAspect="1"/>
          </p:cNvPicPr>
          <p:nvPr/>
        </p:nvPicPr>
        <p:blipFill>
          <a:blip r:embed="rId4"/>
          <a:stretch>
            <a:fillRect/>
          </a:stretch>
        </p:blipFill>
        <p:spPr>
          <a:xfrm>
            <a:off x="6248543" y="3987800"/>
            <a:ext cx="2870200" cy="2870200"/>
          </a:xfrm>
          <a:prstGeom prst="rect">
            <a:avLst/>
          </a:prstGeom>
        </p:spPr>
      </p:pic>
      <p:sp>
        <p:nvSpPr>
          <p:cNvPr id="9" name="object 6"/>
          <p:cNvSpPr>
            <a:spLocks/>
          </p:cNvSpPr>
          <p:nvPr/>
        </p:nvSpPr>
        <p:spPr>
          <a:xfrm>
            <a:off x="6858000" y="990600"/>
            <a:ext cx="2286000" cy="2286000"/>
          </a:xfrm>
          <a:prstGeom prst="rect">
            <a:avLst/>
          </a:prstGeom>
          <a:blipFill>
            <a:blip r:embed="rId5" cstate="print"/>
            <a:stretch>
              <a:fillRect/>
            </a:stretch>
          </a:blipFill>
        </p:spPr>
        <p:txBody>
          <a:bodyPr wrap="square" lIns="0" tIns="0" rIns="0" bIns="0" rtlCol="0"/>
          <a:lstStyle/>
          <a:p>
            <a:endParaRPr sz="2400"/>
          </a:p>
        </p:txBody>
      </p:sp>
      <p:sp>
        <p:nvSpPr>
          <p:cNvPr id="10" name="TextBox 9"/>
          <p:cNvSpPr txBox="1"/>
          <p:nvPr/>
        </p:nvSpPr>
        <p:spPr>
          <a:xfrm>
            <a:off x="762000" y="3581400"/>
            <a:ext cx="1268196" cy="400110"/>
          </a:xfrm>
          <a:prstGeom prst="rect">
            <a:avLst/>
          </a:prstGeom>
          <a:noFill/>
        </p:spPr>
        <p:txBody>
          <a:bodyPr wrap="none" rtlCol="0">
            <a:spAutoFit/>
          </a:bodyPr>
          <a:lstStyle/>
          <a:p>
            <a:r>
              <a:rPr lang="en-US" sz="2000" dirty="0" err="1" smtClean="0"/>
              <a:t>Backprop</a:t>
            </a:r>
            <a:endParaRPr lang="en-US" sz="2000" dirty="0"/>
          </a:p>
        </p:txBody>
      </p:sp>
      <p:sp>
        <p:nvSpPr>
          <p:cNvPr id="11" name="TextBox 10"/>
          <p:cNvSpPr txBox="1"/>
          <p:nvPr/>
        </p:nvSpPr>
        <p:spPr>
          <a:xfrm>
            <a:off x="4068149" y="3581400"/>
            <a:ext cx="1056700" cy="400110"/>
          </a:xfrm>
          <a:prstGeom prst="rect">
            <a:avLst/>
          </a:prstGeom>
          <a:noFill/>
        </p:spPr>
        <p:txBody>
          <a:bodyPr wrap="none" rtlCol="0">
            <a:spAutoFit/>
          </a:bodyPr>
          <a:lstStyle/>
          <a:p>
            <a:r>
              <a:rPr lang="en-US" sz="2000" dirty="0" err="1"/>
              <a:t>Deconv</a:t>
            </a:r>
            <a:endParaRPr lang="en-US" sz="2000" dirty="0"/>
          </a:p>
        </p:txBody>
      </p:sp>
      <p:sp>
        <p:nvSpPr>
          <p:cNvPr id="12" name="TextBox 11"/>
          <p:cNvSpPr txBox="1"/>
          <p:nvPr/>
        </p:nvSpPr>
        <p:spPr>
          <a:xfrm>
            <a:off x="6607899" y="3581400"/>
            <a:ext cx="2166504" cy="400110"/>
          </a:xfrm>
          <a:prstGeom prst="rect">
            <a:avLst/>
          </a:prstGeom>
          <a:noFill/>
        </p:spPr>
        <p:txBody>
          <a:bodyPr wrap="none" rtlCol="0">
            <a:spAutoFit/>
          </a:bodyPr>
          <a:lstStyle/>
          <a:p>
            <a:r>
              <a:rPr lang="en-US" sz="2000" dirty="0" smtClean="0"/>
              <a:t>Guided </a:t>
            </a:r>
            <a:r>
              <a:rPr lang="en-US" sz="2000" dirty="0" err="1" smtClean="0"/>
              <a:t>Backprop</a:t>
            </a:r>
            <a:endParaRPr lang="en-US" sz="2000" dirty="0"/>
          </a:p>
        </p:txBody>
      </p:sp>
    </p:spTree>
    <p:extLst>
      <p:ext uri="{BB962C8B-B14F-4D97-AF65-F5344CB8AC3E}">
        <p14:creationId xmlns:p14="http://schemas.microsoft.com/office/powerpoint/2010/main" val="2966072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with Guided Backup</a:t>
            </a:r>
            <a:endParaRPr lang="en-US" dirty="0"/>
          </a:p>
        </p:txBody>
      </p:sp>
      <p:sp>
        <p:nvSpPr>
          <p:cNvPr id="3" name="Content Placeholder 2"/>
          <p:cNvSpPr>
            <a:spLocks noGrp="1"/>
          </p:cNvSpPr>
          <p:nvPr>
            <p:ph idx="1"/>
          </p:nvPr>
        </p:nvSpPr>
        <p:spPr/>
        <p:txBody>
          <a:bodyPr/>
          <a:lstStyle/>
          <a:p>
            <a:r>
              <a:rPr lang="en-US" dirty="0" smtClean="0"/>
              <a:t>Not very “class-discriminative”</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04546"/>
            <a:ext cx="2971800" cy="2971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304546"/>
            <a:ext cx="2971800" cy="2971800"/>
          </a:xfrm>
          <a:prstGeom prst="rect">
            <a:avLst/>
          </a:prstGeom>
        </p:spPr>
      </p:pic>
      <p:sp>
        <p:nvSpPr>
          <p:cNvPr id="8" name="TextBox 7"/>
          <p:cNvSpPr txBox="1"/>
          <p:nvPr/>
        </p:nvSpPr>
        <p:spPr>
          <a:xfrm>
            <a:off x="7086600" y="1981200"/>
            <a:ext cx="1302059" cy="338554"/>
          </a:xfrm>
          <a:prstGeom prst="rect">
            <a:avLst/>
          </a:prstGeom>
          <a:noFill/>
        </p:spPr>
        <p:txBody>
          <a:bodyPr wrap="none" rtlCol="0">
            <a:spAutoFit/>
          </a:bodyPr>
          <a:lstStyle/>
          <a:p>
            <a:r>
              <a:rPr lang="en-US" sz="1600" dirty="0" smtClean="0"/>
              <a:t>GB for “bus”</a:t>
            </a:r>
            <a:endParaRPr lang="en-US" sz="16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923" y="2304546"/>
            <a:ext cx="2971800" cy="2971800"/>
          </a:xfrm>
          <a:prstGeom prst="rect">
            <a:avLst/>
          </a:prstGeom>
        </p:spPr>
      </p:pic>
      <p:sp>
        <p:nvSpPr>
          <p:cNvPr id="10" name="TextBox 9"/>
          <p:cNvSpPr txBox="1"/>
          <p:nvPr/>
        </p:nvSpPr>
        <p:spPr>
          <a:xfrm>
            <a:off x="546562" y="1981200"/>
            <a:ext cx="1586993" cy="338554"/>
          </a:xfrm>
          <a:prstGeom prst="rect">
            <a:avLst/>
          </a:prstGeom>
          <a:noFill/>
        </p:spPr>
        <p:txBody>
          <a:bodyPr wrap="none" rtlCol="0">
            <a:spAutoFit/>
          </a:bodyPr>
          <a:lstStyle/>
          <a:p>
            <a:r>
              <a:rPr lang="en-US" sz="1600" dirty="0" smtClean="0"/>
              <a:t>GB for “airliner”</a:t>
            </a:r>
            <a:endParaRPr lang="en-US" sz="1600" dirty="0"/>
          </a:p>
        </p:txBody>
      </p:sp>
      <p:sp>
        <p:nvSpPr>
          <p:cNvPr id="11" name="TextBox 10"/>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2542007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Gradient-based Visualizations</a:t>
            </a:r>
            <a:endParaRPr lang="en-US" dirty="0"/>
          </a:p>
        </p:txBody>
      </p:sp>
      <p:sp>
        <p:nvSpPr>
          <p:cNvPr id="3" name="Content Placeholder 2"/>
          <p:cNvSpPr>
            <a:spLocks noGrp="1"/>
          </p:cNvSpPr>
          <p:nvPr>
            <p:ph idx="1"/>
          </p:nvPr>
        </p:nvSpPr>
        <p:spPr/>
        <p:txBody>
          <a:bodyPr>
            <a:normAutofit lnSpcReduction="10000"/>
          </a:bodyPr>
          <a:lstStyle/>
          <a:p>
            <a:r>
              <a:rPr lang="en-US" dirty="0" smtClean="0"/>
              <a:t>Raw Gradients</a:t>
            </a:r>
          </a:p>
          <a:p>
            <a:pPr lvl="1"/>
            <a:r>
              <a:rPr lang="en-US" dirty="0" smtClean="0"/>
              <a:t>[</a:t>
            </a:r>
            <a:r>
              <a:rPr lang="en-US" dirty="0" err="1" smtClean="0"/>
              <a:t>Simoyan</a:t>
            </a:r>
            <a:r>
              <a:rPr lang="en-US" dirty="0" smtClean="0"/>
              <a:t> et al. </a:t>
            </a:r>
            <a:r>
              <a:rPr lang="en-US" dirty="0" err="1" smtClean="0"/>
              <a:t>ICLRw</a:t>
            </a:r>
            <a:r>
              <a:rPr lang="en-US" dirty="0" smtClean="0"/>
              <a:t> ‘14]</a:t>
            </a:r>
          </a:p>
          <a:p>
            <a:pPr lvl="1"/>
            <a:endParaRPr lang="en-US" dirty="0"/>
          </a:p>
          <a:p>
            <a:r>
              <a:rPr lang="en-US" dirty="0" smtClean="0"/>
              <a:t>‘</a:t>
            </a:r>
            <a:r>
              <a:rPr lang="en-US" dirty="0" err="1" smtClean="0"/>
              <a:t>Deconvolution</a:t>
            </a:r>
            <a:r>
              <a:rPr lang="en-US" dirty="0" smtClean="0"/>
              <a:t>’</a:t>
            </a:r>
          </a:p>
          <a:p>
            <a:pPr lvl="1"/>
            <a:r>
              <a:rPr lang="en-US" dirty="0" smtClean="0"/>
              <a:t>[</a:t>
            </a:r>
            <a:r>
              <a:rPr lang="en-US" dirty="0" err="1" smtClean="0"/>
              <a:t>Zeiler</a:t>
            </a:r>
            <a:r>
              <a:rPr lang="en-US" dirty="0" smtClean="0"/>
              <a:t> &amp; Fergus, ECCV ‘14]</a:t>
            </a:r>
          </a:p>
          <a:p>
            <a:endParaRPr lang="en-US" dirty="0"/>
          </a:p>
          <a:p>
            <a:r>
              <a:rPr lang="en-US" dirty="0" smtClean="0"/>
              <a:t>Guided </a:t>
            </a:r>
            <a:r>
              <a:rPr lang="en-US" dirty="0" err="1" smtClean="0"/>
              <a:t>Backprop</a:t>
            </a:r>
            <a:endParaRPr lang="en-US" dirty="0" smtClean="0"/>
          </a:p>
          <a:p>
            <a:pPr lvl="1"/>
            <a:r>
              <a:rPr lang="en-US" dirty="0" smtClean="0"/>
              <a:t>[</a:t>
            </a:r>
            <a:r>
              <a:rPr lang="en-US" dirty="0" err="1" smtClean="0"/>
              <a:t>Springenber</a:t>
            </a:r>
            <a:r>
              <a:rPr lang="en-US" dirty="0" smtClean="0"/>
              <a:t> et al. ICLR ‘15]</a:t>
            </a:r>
          </a:p>
          <a:p>
            <a:endParaRPr lang="en-US" dirty="0"/>
          </a:p>
          <a:p>
            <a:r>
              <a:rPr lang="en-US" dirty="0" smtClean="0"/>
              <a:t>Class Attention Maps (CAM)</a:t>
            </a:r>
          </a:p>
          <a:p>
            <a:pPr lvl="1"/>
            <a:r>
              <a:rPr lang="en-US" dirty="0" smtClean="0"/>
              <a:t>[Zhu et al. CVPR ‘16]</a:t>
            </a:r>
          </a:p>
          <a:p>
            <a:endParaRPr lang="en-US" dirty="0"/>
          </a:p>
          <a:p>
            <a:r>
              <a:rPr lang="en-US" dirty="0" smtClean="0"/>
              <a:t>Grad-CAM</a:t>
            </a:r>
          </a:p>
          <a:p>
            <a:pPr lvl="1"/>
            <a:r>
              <a:rPr lang="en-US" dirty="0" smtClean="0"/>
              <a:t>[</a:t>
            </a:r>
            <a:r>
              <a:rPr lang="en-US" dirty="0" err="1" smtClean="0"/>
              <a:t>Selvaraju</a:t>
            </a:r>
            <a:r>
              <a:rPr lang="en-US" dirty="0" smtClean="0"/>
              <a:t> et al., unpublished]</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86</a:t>
            </a:fld>
            <a:endParaRPr lang="en-US"/>
          </a:p>
        </p:txBody>
      </p:sp>
      <p:sp>
        <p:nvSpPr>
          <p:cNvPr id="8" name="Rounded Rectangle 7"/>
          <p:cNvSpPr/>
          <p:nvPr/>
        </p:nvSpPr>
        <p:spPr bwMode="auto">
          <a:xfrm>
            <a:off x="152400" y="4267200"/>
            <a:ext cx="8991600" cy="1219200"/>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233545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Why not look at </a:t>
            </a:r>
            <a:r>
              <a:rPr lang="en-US" i="1" dirty="0"/>
              <a:t>entire</a:t>
            </a:r>
            <a:r>
              <a:rPr lang="en-US" dirty="0"/>
              <a:t> inner product?</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87</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
        <p:nvSpPr>
          <p:cNvPr id="6" name="Content Placeholder 2"/>
          <p:cNvSpPr>
            <a:spLocks noGrp="1"/>
          </p:cNvSpPr>
          <p:nvPr>
            <p:ph idx="1"/>
          </p:nvPr>
        </p:nvSpPr>
        <p:spPr>
          <a:xfrm>
            <a:off x="685800" y="1143000"/>
            <a:ext cx="7772400" cy="5257800"/>
          </a:xfrm>
        </p:spPr>
        <p:txBody>
          <a:bodyPr>
            <a:normAutofit/>
          </a:bodyPr>
          <a:lstStyle/>
          <a:p>
            <a:endParaRPr lang="en-US" dirty="0"/>
          </a:p>
        </p:txBody>
      </p:sp>
    </p:spTree>
    <p:extLst>
      <p:ext uri="{BB962C8B-B14F-4D97-AF65-F5344CB8AC3E}">
        <p14:creationId xmlns:p14="http://schemas.microsoft.com/office/powerpoint/2010/main" val="130686673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Why </a:t>
            </a:r>
            <a:r>
              <a:rPr lang="en-US" dirty="0"/>
              <a:t>not look at </a:t>
            </a:r>
            <a:r>
              <a:rPr lang="en-US" i="1" dirty="0"/>
              <a:t>entire</a:t>
            </a:r>
            <a:r>
              <a:rPr lang="en-US" dirty="0"/>
              <a:t> inner product</a:t>
            </a:r>
            <a:r>
              <a:rPr lang="en-US" dirty="0" smtClean="0"/>
              <a:t>?</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88</a:t>
            </a:fld>
            <a:endParaRPr lang="en-US"/>
          </a:p>
        </p:txBody>
      </p:sp>
      <p:pic>
        <p:nvPicPr>
          <p:cNvPr id="7" name="Picture 6"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2971800"/>
            <a:ext cx="5880100" cy="685800"/>
          </a:xfrm>
          <a:prstGeom prst="rect">
            <a:avLst/>
          </a:prstGeom>
        </p:spPr>
      </p:pic>
      <p:sp>
        <p:nvSpPr>
          <p:cNvPr id="8" name="Double Bracket 7"/>
          <p:cNvSpPr/>
          <p:nvPr/>
        </p:nvSpPr>
        <p:spPr bwMode="auto">
          <a:xfrm>
            <a:off x="3311877" y="2353031"/>
            <a:ext cx="68580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9" name="TextBox 8"/>
          <p:cNvSpPr txBox="1"/>
          <p:nvPr/>
        </p:nvSpPr>
        <p:spPr>
          <a:xfrm>
            <a:off x="3235677" y="2325231"/>
            <a:ext cx="838200" cy="2246769"/>
          </a:xfrm>
          <a:prstGeom prst="rect">
            <a:avLst/>
          </a:prstGeom>
          <a:noFill/>
        </p:spPr>
        <p:txBody>
          <a:bodyPr wrap="square" rtlCol="0">
            <a:spAutoFit/>
          </a:bodyPr>
          <a:lstStyle/>
          <a:p>
            <a:r>
              <a:rPr lang="en-US" sz="2000" dirty="0"/>
              <a:t>1</a:t>
            </a:r>
            <a:endParaRPr lang="en-US" sz="2000" dirty="0" smtClean="0"/>
          </a:p>
          <a:p>
            <a:r>
              <a:rPr lang="en-US" sz="2000" dirty="0" smtClean="0"/>
              <a:t>0.9</a:t>
            </a:r>
          </a:p>
          <a:p>
            <a:r>
              <a:rPr lang="en-US" sz="2000" dirty="0" smtClean="0"/>
              <a:t>-0.2</a:t>
            </a:r>
          </a:p>
          <a:p>
            <a:r>
              <a:rPr lang="en-US" sz="2000" dirty="0" smtClean="0"/>
              <a:t>0.5</a:t>
            </a:r>
          </a:p>
          <a:p>
            <a:r>
              <a:rPr lang="en-US" sz="2000" dirty="0" smtClean="0"/>
              <a:t>-0.9</a:t>
            </a:r>
            <a:endParaRPr lang="en-US" sz="2000" dirty="0"/>
          </a:p>
        </p:txBody>
      </p:sp>
      <p:sp>
        <p:nvSpPr>
          <p:cNvPr id="10" name="Double Bracket 9"/>
          <p:cNvSpPr/>
          <p:nvPr/>
        </p:nvSpPr>
        <p:spPr bwMode="auto">
          <a:xfrm>
            <a:off x="2209800" y="2353031"/>
            <a:ext cx="754380" cy="2181999"/>
          </a:xfrm>
          <a:prstGeom prst="bracketPair">
            <a:avLst/>
          </a:prstGeom>
          <a:solidFill>
            <a:schemeClr val="bg1"/>
          </a:solidFill>
          <a:ln w="38100" cap="flat" cmpd="sng" algn="ctr">
            <a:solidFill>
              <a:schemeClr val="tx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1" name="TextBox 10"/>
          <p:cNvSpPr txBox="1"/>
          <p:nvPr/>
        </p:nvSpPr>
        <p:spPr>
          <a:xfrm>
            <a:off x="2125980" y="2325231"/>
            <a:ext cx="922020" cy="2246769"/>
          </a:xfrm>
          <a:prstGeom prst="rect">
            <a:avLst/>
          </a:prstGeom>
          <a:noFill/>
        </p:spPr>
        <p:txBody>
          <a:bodyPr wrap="square" rtlCol="0">
            <a:spAutoFit/>
          </a:bodyPr>
          <a:lstStyle/>
          <a:p>
            <a:r>
              <a:rPr lang="en-US" sz="2000" b="1" dirty="0" smtClean="0"/>
              <a:t>100</a:t>
            </a:r>
          </a:p>
          <a:p>
            <a:r>
              <a:rPr lang="en-US" sz="2000" dirty="0" smtClean="0"/>
              <a:t>0.1</a:t>
            </a:r>
          </a:p>
          <a:p>
            <a:r>
              <a:rPr lang="en-US" sz="2000" dirty="0" smtClean="0"/>
              <a:t>-0.1</a:t>
            </a:r>
          </a:p>
          <a:p>
            <a:r>
              <a:rPr lang="en-US" sz="2000" b="1" dirty="0" smtClean="0"/>
              <a:t>510</a:t>
            </a:r>
          </a:p>
          <a:p>
            <a:r>
              <a:rPr lang="en-US" sz="2000" b="1" dirty="0" smtClean="0"/>
              <a:t>-200</a:t>
            </a:r>
            <a:endParaRPr lang="en-US" sz="2000" b="1" dirty="0"/>
          </a:p>
        </p:txBody>
      </p:sp>
      <p:sp>
        <p:nvSpPr>
          <p:cNvPr id="12" name="Content Placeholder 2"/>
          <p:cNvSpPr>
            <a:spLocks noGrp="1"/>
          </p:cNvSpPr>
          <p:nvPr>
            <p:ph idx="1"/>
          </p:nvPr>
        </p:nvSpPr>
        <p:spPr>
          <a:xfrm>
            <a:off x="685800" y="1143000"/>
            <a:ext cx="7772400" cy="5257800"/>
          </a:xfrm>
        </p:spPr>
        <p:txBody>
          <a:bodyPr>
            <a:normAutofit/>
          </a:bodyPr>
          <a:lstStyle/>
          <a:p>
            <a:r>
              <a:rPr lang="en-US" dirty="0" smtClean="0"/>
              <a:t>Problem: Can’t visualize a scalar!</a:t>
            </a:r>
            <a:endParaRPr lang="en-US" dirty="0"/>
          </a:p>
        </p:txBody>
      </p:sp>
    </p:spTree>
    <p:extLst>
      <p:ext uri="{BB962C8B-B14F-4D97-AF65-F5344CB8AC3E}">
        <p14:creationId xmlns:p14="http://schemas.microsoft.com/office/powerpoint/2010/main" val="177521568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a:t>Why not look at </a:t>
            </a:r>
            <a:r>
              <a:rPr lang="en-US" i="1" dirty="0"/>
              <a:t>entire</a:t>
            </a:r>
            <a:r>
              <a:rPr lang="en-US" dirty="0"/>
              <a:t> inner product?</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89</a:t>
            </a:fld>
            <a:endParaRPr lang="en-US"/>
          </a:p>
        </p:txBody>
      </p:sp>
      <p:pic>
        <p:nvPicPr>
          <p:cNvPr id="7" name="Picture 6" descr="latex-image-1.pdf"/>
          <p:cNvPicPr>
            <a:picLocks noChangeAspect="1"/>
          </p:cNvPicPr>
          <p:nvPr/>
        </p:nvPicPr>
        <p:blipFill rotWithShape="1">
          <a:blip r:embed="rId2">
            <a:extLst>
              <a:ext uri="{28A0092B-C50C-407E-A947-70E740481C1C}">
                <a14:useLocalDpi xmlns:a14="http://schemas.microsoft.com/office/drawing/2010/main" val="0"/>
              </a:ext>
            </a:extLst>
          </a:blip>
          <a:srcRect l="39298"/>
          <a:stretch/>
        </p:blipFill>
        <p:spPr>
          <a:xfrm>
            <a:off x="4291992" y="2971800"/>
            <a:ext cx="3569308" cy="685800"/>
          </a:xfrm>
          <a:prstGeom prst="rect">
            <a:avLst/>
          </a:prstGeom>
        </p:spPr>
      </p:pic>
      <p:grpSp>
        <p:nvGrpSpPr>
          <p:cNvPr id="60" name="Group 59"/>
          <p:cNvGrpSpPr/>
          <p:nvPr/>
        </p:nvGrpSpPr>
        <p:grpSpPr>
          <a:xfrm>
            <a:off x="1371600" y="2887099"/>
            <a:ext cx="984504" cy="999101"/>
            <a:chOff x="2133600" y="2119003"/>
            <a:chExt cx="984504" cy="999101"/>
          </a:xfrm>
        </p:grpSpPr>
        <p:sp>
          <p:nvSpPr>
            <p:cNvPr id="61" name="Rectangle 60"/>
            <p:cNvSpPr>
              <a:spLocks noChangeAspect="1"/>
            </p:cNvSpPr>
            <p:nvPr/>
          </p:nvSpPr>
          <p:spPr>
            <a:xfrm>
              <a:off x="2133600" y="2119003"/>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a:spLocks noChangeAspect="1"/>
            </p:cNvSpPr>
            <p:nvPr/>
          </p:nvSpPr>
          <p:spPr>
            <a:xfrm>
              <a:off x="2202953" y="2188356"/>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a:spLocks noChangeAspect="1"/>
            </p:cNvSpPr>
            <p:nvPr/>
          </p:nvSpPr>
          <p:spPr>
            <a:xfrm>
              <a:off x="2272306" y="2257709"/>
              <a:ext cx="832238" cy="832238"/>
            </a:xfrm>
            <a:prstGeom prst="rect">
              <a:avLst/>
            </a:prstGeom>
            <a:solidFill>
              <a:schemeClr val="bg1"/>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Picture 63" descr="grad_y.png"/>
            <p:cNvPicPr>
              <a:picLocks/>
            </p:cNvPicPr>
            <p:nvPr/>
          </p:nvPicPr>
          <p:blipFill>
            <a:blip r:embed="rId3">
              <a:extLst>
                <a:ext uri="{28A0092B-C50C-407E-A947-70E740481C1C}">
                  <a14:useLocalDpi xmlns:a14="http://schemas.microsoft.com/office/drawing/2010/main" val="0"/>
                </a:ext>
              </a:extLst>
            </a:blip>
            <a:stretch>
              <a:fillRect/>
            </a:stretch>
          </p:blipFill>
          <p:spPr>
            <a:xfrm>
              <a:off x="2286000" y="2286000"/>
              <a:ext cx="832104" cy="832104"/>
            </a:xfrm>
            <a:prstGeom prst="rect">
              <a:avLst/>
            </a:prstGeom>
          </p:spPr>
        </p:pic>
      </p:grpSp>
      <p:pic>
        <p:nvPicPr>
          <p:cNvPr id="6" name="Picture 5"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895600"/>
            <a:ext cx="215900" cy="838200"/>
          </a:xfrm>
          <a:prstGeom prst="rect">
            <a:avLst/>
          </a:prstGeom>
        </p:spPr>
      </p:pic>
      <p:grpSp>
        <p:nvGrpSpPr>
          <p:cNvPr id="178" name="Group 177"/>
          <p:cNvGrpSpPr/>
          <p:nvPr/>
        </p:nvGrpSpPr>
        <p:grpSpPr>
          <a:xfrm>
            <a:off x="3124200" y="2325231"/>
            <a:ext cx="838200" cy="2246769"/>
            <a:chOff x="3172177" y="2325231"/>
            <a:chExt cx="838200" cy="2246769"/>
          </a:xfrm>
        </p:grpSpPr>
        <p:sp>
          <p:nvSpPr>
            <p:cNvPr id="174" name="Double Bracket 173"/>
            <p:cNvSpPr/>
            <p:nvPr/>
          </p:nvSpPr>
          <p:spPr bwMode="auto">
            <a:xfrm>
              <a:off x="3248377" y="2353031"/>
              <a:ext cx="685800" cy="2181999"/>
            </a:xfrm>
            <a:prstGeom prst="bracketPair">
              <a:avLst/>
            </a:prstGeom>
            <a:solidFill>
              <a:schemeClr val="bg1"/>
            </a:solidFill>
            <a:ln w="38100" cap="flat" cmpd="sng" algn="ctr">
              <a:solidFill>
                <a:schemeClr val="tx2"/>
              </a:solidFill>
              <a:prstDash val="solid"/>
              <a:round/>
              <a:headEnd type="none" w="med" len="med"/>
              <a:tailEnd type="none" w="med" len="med"/>
            </a:ln>
            <a:effectLst/>
            <a:scene3d>
              <a:camera prst="orthographicFront">
                <a:rot lat="18961833" lon="19442459" rev="1603957"/>
              </a:camera>
              <a:lightRig rig="threePt" dir="t"/>
            </a:scene3d>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75" name="TextBox 174"/>
            <p:cNvSpPr txBox="1"/>
            <p:nvPr/>
          </p:nvSpPr>
          <p:spPr>
            <a:xfrm>
              <a:off x="3172177" y="2325231"/>
              <a:ext cx="838200" cy="2246769"/>
            </a:xfrm>
            <a:prstGeom prst="rect">
              <a:avLst/>
            </a:prstGeom>
            <a:noFill/>
            <a:scene3d>
              <a:camera prst="orthographicFront">
                <a:rot lat="18961833" lon="19442459" rev="1603957"/>
              </a:camera>
              <a:lightRig rig="threePt" dir="t"/>
            </a:scene3d>
          </p:spPr>
          <p:txBody>
            <a:bodyPr wrap="square" rtlCol="0">
              <a:spAutoFit/>
            </a:bodyPr>
            <a:lstStyle/>
            <a:p>
              <a:r>
                <a:rPr lang="en-US" sz="2000" dirty="0"/>
                <a:t>1</a:t>
              </a:r>
              <a:endParaRPr lang="en-US" sz="2000" dirty="0" smtClean="0"/>
            </a:p>
            <a:p>
              <a:r>
                <a:rPr lang="en-US" sz="2000" dirty="0" smtClean="0"/>
                <a:t>0.9</a:t>
              </a:r>
            </a:p>
            <a:p>
              <a:r>
                <a:rPr lang="en-US" sz="2000" dirty="0" smtClean="0"/>
                <a:t>-0.2</a:t>
              </a:r>
            </a:p>
            <a:p>
              <a:r>
                <a:rPr lang="en-US" sz="2000" dirty="0" smtClean="0"/>
                <a:t>0.5</a:t>
              </a:r>
            </a:p>
            <a:p>
              <a:r>
                <a:rPr lang="en-US" sz="2000" dirty="0" smtClean="0"/>
                <a:t>-0.9</a:t>
              </a:r>
              <a:endParaRPr lang="en-US" sz="2000" dirty="0"/>
            </a:p>
          </p:txBody>
        </p:sp>
      </p:grpSp>
      <p:pic>
        <p:nvPicPr>
          <p:cNvPr id="177" name="Picture 17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600" y="2895600"/>
            <a:ext cx="215900" cy="838200"/>
          </a:xfrm>
          <a:prstGeom prst="rect">
            <a:avLst/>
          </a:prstGeom>
        </p:spPr>
      </p:pic>
      <p:sp>
        <p:nvSpPr>
          <p:cNvPr id="179" name="TextBox 178"/>
          <p:cNvSpPr txBox="1"/>
          <p:nvPr/>
        </p:nvSpPr>
        <p:spPr>
          <a:xfrm>
            <a:off x="2514600" y="2895600"/>
            <a:ext cx="380627" cy="938719"/>
          </a:xfrm>
          <a:prstGeom prst="rect">
            <a:avLst/>
          </a:prstGeom>
          <a:noFill/>
        </p:spPr>
        <p:txBody>
          <a:bodyPr wrap="none" rtlCol="0">
            <a:spAutoFit/>
          </a:bodyPr>
          <a:lstStyle/>
          <a:p>
            <a:r>
              <a:rPr lang="en-US" sz="5500" dirty="0" smtClean="0"/>
              <a:t>,</a:t>
            </a:r>
            <a:endParaRPr lang="en-US" sz="5500" dirty="0"/>
          </a:p>
        </p:txBody>
      </p:sp>
      <p:sp>
        <p:nvSpPr>
          <p:cNvPr id="183" name="Content Placeholder 2"/>
          <p:cNvSpPr>
            <a:spLocks noGrp="1"/>
          </p:cNvSpPr>
          <p:nvPr>
            <p:ph idx="1"/>
          </p:nvPr>
        </p:nvSpPr>
        <p:spPr>
          <a:xfrm>
            <a:off x="685800" y="1143000"/>
            <a:ext cx="7772400" cy="5257800"/>
          </a:xfrm>
        </p:spPr>
        <p:txBody>
          <a:bodyPr>
            <a:normAutofit/>
          </a:bodyPr>
          <a:lstStyle/>
          <a:p>
            <a:r>
              <a:rPr lang="en-US" dirty="0" smtClean="0"/>
              <a:t>Problem: Can’t visualize a scalar!</a:t>
            </a:r>
          </a:p>
          <a:p>
            <a:r>
              <a:rPr lang="en-US" dirty="0" smtClean="0"/>
              <a:t>Need a tensor product</a:t>
            </a:r>
            <a:endParaRPr lang="en-US" dirty="0"/>
          </a:p>
        </p:txBody>
      </p:sp>
    </p:spTree>
    <p:extLst>
      <p:ext uri="{BB962C8B-B14F-4D97-AF65-F5344CB8AC3E}">
        <p14:creationId xmlns:p14="http://schemas.microsoft.com/office/powerpoint/2010/main" val="265895301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AlphaGo</a:t>
            </a:r>
            <a:r>
              <a:rPr lang="en-US" dirty="0"/>
              <a:t> </a:t>
            </a:r>
            <a:r>
              <a:rPr lang="en-US" dirty="0" err="1"/>
              <a:t>vs</a:t>
            </a:r>
            <a:r>
              <a:rPr lang="en-US" dirty="0"/>
              <a:t> Lee </a:t>
            </a:r>
            <a:r>
              <a:rPr lang="en-US" dirty="0" err="1"/>
              <a:t>Sedol</a:t>
            </a:r>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a:t>
            </a:fld>
            <a:endParaRPr lang="en-US"/>
          </a:p>
        </p:txBody>
      </p:sp>
      <p:sp>
        <p:nvSpPr>
          <p:cNvPr id="7" name="Content Placeholder 6"/>
          <p:cNvSpPr>
            <a:spLocks noGrp="1"/>
          </p:cNvSpPr>
          <p:nvPr>
            <p:ph idx="1"/>
          </p:nvPr>
        </p:nvSpPr>
        <p:spPr/>
        <p:txBody>
          <a:bodyPr/>
          <a:lstStyle/>
          <a:p>
            <a:r>
              <a:rPr lang="en-US" dirty="0" smtClean="0"/>
              <a:t>Match 4, Press Conference</a:t>
            </a:r>
            <a:endParaRPr lang="en-US" dirty="0"/>
          </a:p>
        </p:txBody>
      </p:sp>
      <p:pic>
        <p:nvPicPr>
          <p:cNvPr id="3" name="Picture 2" descr="repor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1882802"/>
            <a:ext cx="4114800" cy="4975197"/>
          </a:xfrm>
          <a:prstGeom prst="rect">
            <a:avLst/>
          </a:prstGeom>
        </p:spPr>
      </p:pic>
      <p:pic>
        <p:nvPicPr>
          <p:cNvPr id="9" name="Picture 8" descr="Screen Shot 2016-03-24 at 12.57.25 AM.png"/>
          <p:cNvPicPr>
            <a:picLocks noChangeAspect="1"/>
          </p:cNvPicPr>
          <p:nvPr/>
        </p:nvPicPr>
        <p:blipFill rotWithShape="1">
          <a:blip r:embed="rId3">
            <a:extLst>
              <a:ext uri="{28A0092B-C50C-407E-A947-70E740481C1C}">
                <a14:useLocalDpi xmlns:a14="http://schemas.microsoft.com/office/drawing/2010/main" val="0"/>
              </a:ext>
            </a:extLst>
          </a:blip>
          <a:srcRect r="23321"/>
          <a:stretch/>
        </p:blipFill>
        <p:spPr>
          <a:xfrm>
            <a:off x="0" y="2057400"/>
            <a:ext cx="4895615" cy="3990368"/>
          </a:xfrm>
          <a:prstGeom prst="rect">
            <a:avLst/>
          </a:prstGeom>
        </p:spPr>
      </p:pic>
    </p:spTree>
    <p:extLst>
      <p:ext uri="{BB962C8B-B14F-4D97-AF65-F5344CB8AC3E}">
        <p14:creationId xmlns:p14="http://schemas.microsoft.com/office/powerpoint/2010/main" val="2034680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altLang="en-US" dirty="0"/>
              <a:t>Simplifying the Network </a:t>
            </a:r>
            <a:r>
              <a:rPr lang="en-US" altLang="en-US" dirty="0" smtClean="0"/>
              <a:t>Architecture</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90</a:t>
            </a:fld>
            <a:endParaRPr lang="en-US"/>
          </a:p>
        </p:txBody>
      </p:sp>
      <p:sp>
        <p:nvSpPr>
          <p:cNvPr id="7" name="Text Box 2"/>
          <p:cNvSpPr txBox="1">
            <a:spLocks noChangeArrowheads="1"/>
          </p:cNvSpPr>
          <p:nvPr/>
        </p:nvSpPr>
        <p:spPr bwMode="auto">
          <a:xfrm>
            <a:off x="1217344" y="2448257"/>
            <a:ext cx="6816235" cy="495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1881" rIns="0" bIns="0"/>
          <a:lstStyle>
            <a:lvl1pPr marL="558800" indent="-547688">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Lst>
              <a:defRPr>
                <a:solidFill>
                  <a:srgbClr val="000000"/>
                </a:solidFill>
                <a:latin typeface="Arial" charset="0"/>
                <a:ea typeface="Droid Sans Fallback" charset="0"/>
                <a:cs typeface="Droid Sans Fallback" charset="0"/>
              </a:defRPr>
            </a:lvl9pPr>
          </a:lstStyle>
          <a:p>
            <a:pPr>
              <a:spcAft>
                <a:spcPts val="1293"/>
              </a:spcAft>
              <a:buClr>
                <a:srgbClr val="000000"/>
              </a:buClr>
              <a:buSzPct val="45000"/>
              <a:defRPr/>
            </a:pPr>
            <a:r>
              <a:rPr lang="en-US" altLang="en-US" sz="2903" dirty="0">
                <a:latin typeface="Avenir Book" charset="0"/>
              </a:rPr>
              <a:t>conv layers + FC layers + </a:t>
            </a:r>
            <a:r>
              <a:rPr lang="en-US" altLang="en-US" sz="2903" dirty="0" err="1">
                <a:latin typeface="Avenir Book" charset="0"/>
              </a:rPr>
              <a:t>softmax</a:t>
            </a:r>
            <a:r>
              <a:rPr lang="en-US" altLang="en-US" sz="2903" dirty="0">
                <a:latin typeface="Avenir Book" charset="0"/>
              </a:rPr>
              <a:t> layer</a:t>
            </a:r>
          </a:p>
        </p:txBody>
      </p:sp>
      <p:grpSp>
        <p:nvGrpSpPr>
          <p:cNvPr id="8" name="Group 3"/>
          <p:cNvGrpSpPr>
            <a:grpSpLocks/>
          </p:cNvGrpSpPr>
          <p:nvPr/>
        </p:nvGrpSpPr>
        <p:grpSpPr bwMode="auto">
          <a:xfrm>
            <a:off x="3420775" y="2430976"/>
            <a:ext cx="1732501" cy="570300"/>
            <a:chOff x="2269" y="1688"/>
            <a:chExt cx="1203" cy="396"/>
          </a:xfrm>
        </p:grpSpPr>
        <p:sp>
          <p:nvSpPr>
            <p:cNvPr id="9" name="Line 4"/>
            <p:cNvSpPr>
              <a:spLocks noChangeShapeType="1"/>
            </p:cNvSpPr>
            <p:nvPr/>
          </p:nvSpPr>
          <p:spPr bwMode="auto">
            <a:xfrm>
              <a:off x="2269" y="1694"/>
              <a:ext cx="1203" cy="384"/>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10" name="Line 5"/>
            <p:cNvSpPr>
              <a:spLocks noChangeShapeType="1"/>
            </p:cNvSpPr>
            <p:nvPr/>
          </p:nvSpPr>
          <p:spPr bwMode="auto">
            <a:xfrm flipV="1">
              <a:off x="2269" y="1687"/>
              <a:ext cx="1145" cy="398"/>
            </a:xfrm>
            <a:prstGeom prst="line">
              <a:avLst/>
            </a:prstGeom>
            <a:noFill/>
            <a:ln w="5472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grpSp>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011" y="4118833"/>
            <a:ext cx="6057276" cy="26628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12" name="Group 7"/>
          <p:cNvGrpSpPr>
            <a:grpSpLocks/>
          </p:cNvGrpSpPr>
          <p:nvPr/>
        </p:nvGrpSpPr>
        <p:grpSpPr bwMode="auto">
          <a:xfrm>
            <a:off x="2602769" y="1510720"/>
            <a:ext cx="4192280" cy="738797"/>
            <a:chOff x="1701" y="1049"/>
            <a:chExt cx="2911" cy="513"/>
          </a:xfrm>
        </p:grpSpPr>
        <p:sp>
          <p:nvSpPr>
            <p:cNvPr id="13" name="Text Box 8"/>
            <p:cNvSpPr txBox="1">
              <a:spLocks noChangeArrowheads="1"/>
            </p:cNvSpPr>
            <p:nvPr/>
          </p:nvSpPr>
          <p:spPr bwMode="auto">
            <a:xfrm>
              <a:off x="1701" y="1049"/>
              <a:ext cx="2911" cy="3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1881" rIns="0" bIns="0"/>
            <a:lstStyle>
              <a:lvl1pPr marL="558800" indent="-547688">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Lst>
                <a:defRPr>
                  <a:solidFill>
                    <a:srgbClr val="000000"/>
                  </a:solidFill>
                  <a:latin typeface="Arial" charset="0"/>
                  <a:ea typeface="Droid Sans Fallback" charset="0"/>
                  <a:cs typeface="Droid Sans Fallback" charset="0"/>
                </a:defRPr>
              </a:lvl9pPr>
            </a:lstStyle>
            <a:p>
              <a:pPr>
                <a:spcAft>
                  <a:spcPts val="1293"/>
                </a:spcAft>
                <a:buClr>
                  <a:srgbClr val="000000"/>
                </a:buClr>
                <a:buSzPct val="45000"/>
                <a:defRPr/>
              </a:pPr>
              <a:r>
                <a:rPr lang="en-US" altLang="en-US" sz="2540" dirty="0">
                  <a:latin typeface="Avenir Book" charset="0"/>
                </a:rPr>
                <a:t>Global Average Pooling</a:t>
              </a:r>
            </a:p>
          </p:txBody>
        </p:sp>
        <p:sp>
          <p:nvSpPr>
            <p:cNvPr id="14" name="AutoShape 9"/>
            <p:cNvSpPr>
              <a:spLocks noChangeArrowheads="1"/>
            </p:cNvSpPr>
            <p:nvPr/>
          </p:nvSpPr>
          <p:spPr bwMode="auto">
            <a:xfrm rot="5400000">
              <a:off x="2787" y="1338"/>
              <a:ext cx="202" cy="245"/>
            </a:xfrm>
            <a:prstGeom prst="leftRightArrow">
              <a:avLst>
                <a:gd name="adj1" fmla="val 50000"/>
                <a:gd name="adj2" fmla="val 19907"/>
              </a:avLst>
            </a:prstGeom>
            <a:solidFill>
              <a:srgbClr val="729FCF"/>
            </a:solidFill>
            <a:ln w="9360" cap="flat">
              <a:solidFill>
                <a:srgbClr val="3465A4"/>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100000"/>
                <a:buFont typeface="Times New Roman" charset="0"/>
                <a:buNone/>
              </a:pPr>
              <a:endParaRPr lang="en-US" altLang="en-US" sz="1633">
                <a:latin typeface="Avenir Book" charset="0"/>
              </a:endParaRPr>
            </a:p>
          </p:txBody>
        </p:sp>
      </p:grpSp>
      <p:sp>
        <p:nvSpPr>
          <p:cNvPr id="15" name="Rectangle 10"/>
          <p:cNvSpPr>
            <a:spLocks noChangeArrowheads="1"/>
          </p:cNvSpPr>
          <p:nvPr/>
        </p:nvSpPr>
        <p:spPr bwMode="auto">
          <a:xfrm>
            <a:off x="2725181" y="4396782"/>
            <a:ext cx="3567255" cy="2073818"/>
          </a:xfrm>
          <a:prstGeom prst="rect">
            <a:avLst/>
          </a:prstGeom>
          <a:noFill/>
          <a:ln w="18360"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100000"/>
              <a:buFont typeface="Times New Roman" charset="0"/>
              <a:buNone/>
            </a:pPr>
            <a:endParaRPr lang="en-US" altLang="en-US" sz="1633">
              <a:latin typeface="Avenir Book" charset="0"/>
            </a:endParaRPr>
          </a:p>
        </p:txBody>
      </p:sp>
      <p:sp>
        <p:nvSpPr>
          <p:cNvPr id="16" name="Rectangle 11"/>
          <p:cNvSpPr>
            <a:spLocks noChangeArrowheads="1"/>
          </p:cNvSpPr>
          <p:nvPr/>
        </p:nvSpPr>
        <p:spPr bwMode="auto">
          <a:xfrm>
            <a:off x="6407649" y="4396782"/>
            <a:ext cx="249146" cy="2073818"/>
          </a:xfrm>
          <a:prstGeom prst="rect">
            <a:avLst/>
          </a:prstGeom>
          <a:noFill/>
          <a:ln w="18360" cap="flat">
            <a:solidFill>
              <a:srgbClr val="FF6633"/>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100000"/>
              <a:buFont typeface="Times New Roman" charset="0"/>
              <a:buNone/>
            </a:pPr>
            <a:endParaRPr lang="en-US" altLang="en-US" sz="1633">
              <a:latin typeface="Avenir Book" charset="0"/>
            </a:endParaRPr>
          </a:p>
        </p:txBody>
      </p:sp>
      <p:sp>
        <p:nvSpPr>
          <p:cNvPr id="17" name="Rectangle 12"/>
          <p:cNvSpPr>
            <a:spLocks noChangeArrowheads="1"/>
          </p:cNvSpPr>
          <p:nvPr/>
        </p:nvSpPr>
        <p:spPr bwMode="auto">
          <a:xfrm>
            <a:off x="6701439" y="4396782"/>
            <a:ext cx="668230" cy="2073818"/>
          </a:xfrm>
          <a:prstGeom prst="rect">
            <a:avLst/>
          </a:prstGeom>
          <a:noFill/>
          <a:ln w="18360" cap="flat">
            <a:solidFill>
              <a:srgbClr val="AEC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a:lnSpc>
                <a:spcPct val="93000"/>
              </a:lnSpc>
              <a:buClr>
                <a:srgbClr val="000000"/>
              </a:buClr>
              <a:buSzPct val="100000"/>
              <a:buFont typeface="Times New Roman" charset="0"/>
              <a:buNone/>
            </a:pPr>
            <a:endParaRPr lang="en-US" altLang="en-US" sz="1633">
              <a:latin typeface="Avenir Book" charset="0"/>
            </a:endParaRPr>
          </a:p>
        </p:txBody>
      </p:sp>
      <p:sp>
        <p:nvSpPr>
          <p:cNvPr id="18" name="Line 13"/>
          <p:cNvSpPr>
            <a:spLocks noChangeShapeType="1"/>
          </p:cNvSpPr>
          <p:nvPr/>
        </p:nvSpPr>
        <p:spPr bwMode="auto">
          <a:xfrm>
            <a:off x="2310419" y="2943670"/>
            <a:ext cx="1327819" cy="14531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19" name="Line 14"/>
          <p:cNvSpPr>
            <a:spLocks noChangeShapeType="1"/>
          </p:cNvSpPr>
          <p:nvPr/>
        </p:nvSpPr>
        <p:spPr bwMode="auto">
          <a:xfrm>
            <a:off x="4631942" y="2943670"/>
            <a:ext cx="1824672" cy="14531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20" name="Line 15"/>
          <p:cNvSpPr>
            <a:spLocks noChangeShapeType="1"/>
          </p:cNvSpPr>
          <p:nvPr/>
        </p:nvSpPr>
        <p:spPr bwMode="auto">
          <a:xfrm>
            <a:off x="6872817" y="2943670"/>
            <a:ext cx="83529" cy="14531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21" name="TextBox 20"/>
          <p:cNvSpPr txBox="1"/>
          <p:nvPr/>
        </p:nvSpPr>
        <p:spPr>
          <a:xfrm>
            <a:off x="0" y="6581001"/>
            <a:ext cx="171573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Bolei</a:t>
            </a:r>
            <a:r>
              <a:rPr lang="en-US" dirty="0" smtClean="0">
                <a:solidFill>
                  <a:schemeClr val="bg1">
                    <a:lumMod val="65000"/>
                  </a:schemeClr>
                </a:solidFill>
              </a:rPr>
              <a:t> Zhu</a:t>
            </a:r>
            <a:endParaRPr lang="en-US" dirty="0">
              <a:solidFill>
                <a:schemeClr val="bg1">
                  <a:lumMod val="65000"/>
                </a:schemeClr>
              </a:solidFill>
            </a:endParaRPr>
          </a:p>
        </p:txBody>
      </p:sp>
    </p:spTree>
    <p:extLst>
      <p:ext uri="{BB962C8B-B14F-4D97-AF65-F5344CB8AC3E}">
        <p14:creationId xmlns:p14="http://schemas.microsoft.com/office/powerpoint/2010/main" val="12500989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685800"/>
          </a:xfrm>
        </p:spPr>
        <p:txBody>
          <a:bodyPr/>
          <a:lstStyle/>
          <a:p>
            <a:r>
              <a:rPr lang="en-US" dirty="0" smtClean="0"/>
              <a:t>Class Activation Maps (CAM)</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91</a:t>
            </a:fld>
            <a:endParaRPr lang="en-US"/>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42" y="3158253"/>
            <a:ext cx="8753239" cy="21515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7" name="Group 2"/>
          <p:cNvGrpSpPr>
            <a:grpSpLocks/>
          </p:cNvGrpSpPr>
          <p:nvPr/>
        </p:nvGrpSpPr>
        <p:grpSpPr bwMode="auto">
          <a:xfrm>
            <a:off x="565980" y="5219108"/>
            <a:ext cx="5625231" cy="668230"/>
            <a:chOff x="335" y="3624"/>
            <a:chExt cx="3906" cy="464"/>
          </a:xfrm>
        </p:grpSpPr>
        <p:sp>
          <p:nvSpPr>
            <p:cNvPr id="8" name="Text Box 3"/>
            <p:cNvSpPr txBox="1">
              <a:spLocks noChangeArrowheads="1"/>
            </p:cNvSpPr>
            <p:nvPr/>
          </p:nvSpPr>
          <p:spPr bwMode="auto">
            <a:xfrm>
              <a:off x="335" y="3789"/>
              <a:ext cx="3869" cy="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1881" rIns="0" bIns="0"/>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Lst>
                <a:defRPr>
                  <a:solidFill>
                    <a:srgbClr val="000000"/>
                  </a:solidFill>
                  <a:latin typeface="Arial" charset="0"/>
                  <a:ea typeface="Droid Sans Fallback" charset="0"/>
                  <a:cs typeface="Droid Sans Fallback" charset="0"/>
                </a:defRPr>
              </a:lvl9pPr>
            </a:lstStyle>
            <a:p>
              <a:pPr algn="l">
                <a:spcAft>
                  <a:spcPts val="1293"/>
                </a:spcAft>
                <a:buClr>
                  <a:srgbClr val="000000"/>
                </a:buClr>
                <a:buSzPct val="45000"/>
                <a:defRPr/>
              </a:pPr>
              <a:r>
                <a:rPr lang="en-US" altLang="en-US" sz="2177" dirty="0">
                  <a:solidFill>
                    <a:srgbClr val="FF6600"/>
                  </a:solidFill>
                  <a:latin typeface="Avenir Book" charset="0"/>
                </a:rPr>
                <a:t>Activation of </a:t>
              </a:r>
              <a:r>
                <a:rPr lang="en-US" altLang="en-US" sz="2177" dirty="0" smtClean="0">
                  <a:solidFill>
                    <a:srgbClr val="FF6600"/>
                  </a:solidFill>
                  <a:latin typeface="Avenir Book" charset="0"/>
                </a:rPr>
                <a:t>units</a:t>
              </a:r>
              <a:endParaRPr lang="en-US" altLang="en-US" sz="2177" dirty="0">
                <a:solidFill>
                  <a:srgbClr val="FF6600"/>
                </a:solidFill>
                <a:latin typeface="Avenir Book" charset="0"/>
              </a:endParaRPr>
            </a:p>
          </p:txBody>
        </p:sp>
        <p:sp>
          <p:nvSpPr>
            <p:cNvPr id="9" name="Line 4"/>
            <p:cNvSpPr>
              <a:spLocks noChangeShapeType="1"/>
            </p:cNvSpPr>
            <p:nvPr/>
          </p:nvSpPr>
          <p:spPr bwMode="auto">
            <a:xfrm flipV="1">
              <a:off x="727" y="3623"/>
              <a:ext cx="0" cy="184"/>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10" name="Line 5"/>
            <p:cNvSpPr>
              <a:spLocks noChangeShapeType="1"/>
            </p:cNvSpPr>
            <p:nvPr/>
          </p:nvSpPr>
          <p:spPr bwMode="auto">
            <a:xfrm flipV="1">
              <a:off x="727" y="3623"/>
              <a:ext cx="1575" cy="184"/>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11" name="Line 6"/>
            <p:cNvSpPr>
              <a:spLocks noChangeShapeType="1"/>
            </p:cNvSpPr>
            <p:nvPr/>
          </p:nvSpPr>
          <p:spPr bwMode="auto">
            <a:xfrm flipV="1">
              <a:off x="727" y="3623"/>
              <a:ext cx="3514" cy="184"/>
            </a:xfrm>
            <a:prstGeom prst="line">
              <a:avLst/>
            </a:prstGeom>
            <a:noFill/>
            <a:ln w="9360" cap="flat">
              <a:solidFill>
                <a:srgbClr val="FF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grpSp>
      <p:grpSp>
        <p:nvGrpSpPr>
          <p:cNvPr id="12" name="Group 7"/>
          <p:cNvGrpSpPr>
            <a:grpSpLocks/>
          </p:cNvGrpSpPr>
          <p:nvPr/>
        </p:nvGrpSpPr>
        <p:grpSpPr bwMode="auto">
          <a:xfrm>
            <a:off x="0" y="3125129"/>
            <a:ext cx="4794264" cy="1307657"/>
            <a:chOff x="-58" y="2170"/>
            <a:chExt cx="3329" cy="908"/>
          </a:xfrm>
        </p:grpSpPr>
        <p:sp>
          <p:nvSpPr>
            <p:cNvPr id="13" name="Text Box 8"/>
            <p:cNvSpPr txBox="1">
              <a:spLocks noChangeArrowheads="1"/>
            </p:cNvSpPr>
            <p:nvPr/>
          </p:nvSpPr>
          <p:spPr bwMode="auto">
            <a:xfrm>
              <a:off x="-58" y="2170"/>
              <a:ext cx="2764" cy="3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21881" rIns="0" bIns="0"/>
            <a:lstStyle>
              <a:lvl1pPr marL="215900" indent="-21590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Lst>
                <a:defRPr>
                  <a:solidFill>
                    <a:srgbClr val="000000"/>
                  </a:solidFill>
                  <a:latin typeface="Arial" charset="0"/>
                  <a:ea typeface="Droid Sans Fallback" charset="0"/>
                  <a:cs typeface="Droid Sans Fallback" charset="0"/>
                </a:defRPr>
              </a:lvl9pPr>
            </a:lstStyle>
            <a:p>
              <a:pPr>
                <a:spcAft>
                  <a:spcPts val="1293"/>
                </a:spcAft>
                <a:buClr>
                  <a:srgbClr val="000000"/>
                </a:buClr>
                <a:buSzPct val="45000"/>
                <a:defRPr/>
              </a:pPr>
              <a:r>
                <a:rPr lang="en-US" altLang="en-US" sz="2177" dirty="0" err="1">
                  <a:solidFill>
                    <a:srgbClr val="00CC00"/>
                  </a:solidFill>
                  <a:latin typeface="Avenir Book" charset="0"/>
                </a:rPr>
                <a:t>Softmax</a:t>
              </a:r>
              <a:r>
                <a:rPr lang="en-US" altLang="en-US" sz="2177" dirty="0">
                  <a:solidFill>
                    <a:srgbClr val="00CC00"/>
                  </a:solidFill>
                  <a:latin typeface="Avenir Book" charset="0"/>
                </a:rPr>
                <a:t> class weights</a:t>
              </a:r>
            </a:p>
          </p:txBody>
        </p:sp>
        <p:sp>
          <p:nvSpPr>
            <p:cNvPr id="14" name="Line 9"/>
            <p:cNvSpPr>
              <a:spLocks noChangeShapeType="1"/>
            </p:cNvSpPr>
            <p:nvPr/>
          </p:nvSpPr>
          <p:spPr bwMode="auto">
            <a:xfrm flipH="1">
              <a:off x="240" y="2412"/>
              <a:ext cx="244" cy="665"/>
            </a:xfrm>
            <a:prstGeom prst="line">
              <a:avLst/>
            </a:prstGeom>
            <a:noFill/>
            <a:ln w="9360" cap="flat">
              <a:solidFill>
                <a:srgbClr val="00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15" name="Line 10"/>
            <p:cNvSpPr>
              <a:spLocks noChangeShapeType="1"/>
            </p:cNvSpPr>
            <p:nvPr/>
          </p:nvSpPr>
          <p:spPr bwMode="auto">
            <a:xfrm>
              <a:off x="485" y="2412"/>
              <a:ext cx="1090" cy="665"/>
            </a:xfrm>
            <a:prstGeom prst="line">
              <a:avLst/>
            </a:prstGeom>
            <a:noFill/>
            <a:ln w="9360" cap="flat">
              <a:solidFill>
                <a:srgbClr val="00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sp>
          <p:nvSpPr>
            <p:cNvPr id="16" name="Line 11"/>
            <p:cNvSpPr>
              <a:spLocks noChangeShapeType="1"/>
            </p:cNvSpPr>
            <p:nvPr/>
          </p:nvSpPr>
          <p:spPr bwMode="auto">
            <a:xfrm>
              <a:off x="485" y="2412"/>
              <a:ext cx="2787" cy="665"/>
            </a:xfrm>
            <a:prstGeom prst="line">
              <a:avLst/>
            </a:prstGeom>
            <a:noFill/>
            <a:ln w="9360" cap="flat">
              <a:solidFill>
                <a:srgbClr val="0099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eaLnBrk="1">
                <a:lnSpc>
                  <a:spcPct val="93000"/>
                </a:lnSpc>
                <a:buClr>
                  <a:srgbClr val="000000"/>
                </a:buClr>
                <a:buSzPct val="100000"/>
                <a:buFont typeface="Times New Roman" charset="0"/>
                <a:buNone/>
                <a:defRPr/>
              </a:pPr>
              <a:endParaRPr lang="en-US" sz="1633" dirty="0">
                <a:latin typeface="Avenir Book" charset="0"/>
              </a:endParaRPr>
            </a:p>
          </p:txBody>
        </p:sp>
      </p:grpSp>
      <p:pic>
        <p:nvPicPr>
          <p:cNvPr id="17"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36" y="1425751"/>
            <a:ext cx="8702834" cy="17425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TextBox 18"/>
          <p:cNvSpPr txBox="1"/>
          <p:nvPr/>
        </p:nvSpPr>
        <p:spPr>
          <a:xfrm>
            <a:off x="0" y="6581001"/>
            <a:ext cx="1715734" cy="276999"/>
          </a:xfrm>
          <a:prstGeom prst="rect">
            <a:avLst/>
          </a:prstGeom>
          <a:noFill/>
        </p:spPr>
        <p:txBody>
          <a:bodyPr wrap="none" rtlCol="0">
            <a:spAutoFit/>
          </a:bodyPr>
          <a:lstStyle/>
          <a:p>
            <a:r>
              <a:rPr lang="en-US" dirty="0" smtClean="0">
                <a:solidFill>
                  <a:schemeClr val="bg1">
                    <a:lumMod val="65000"/>
                  </a:schemeClr>
                </a:solidFill>
              </a:rPr>
              <a:t>Slide Credit: </a:t>
            </a:r>
            <a:r>
              <a:rPr lang="en-US" dirty="0" err="1" smtClean="0">
                <a:solidFill>
                  <a:schemeClr val="bg1">
                    <a:lumMod val="65000"/>
                  </a:schemeClr>
                </a:solidFill>
              </a:rPr>
              <a:t>Bolei</a:t>
            </a:r>
            <a:r>
              <a:rPr lang="en-US" dirty="0" smtClean="0">
                <a:solidFill>
                  <a:schemeClr val="bg1">
                    <a:lumMod val="65000"/>
                  </a:schemeClr>
                </a:solidFill>
              </a:rPr>
              <a:t> Zhu</a:t>
            </a:r>
            <a:endParaRPr lang="en-US" dirty="0">
              <a:solidFill>
                <a:schemeClr val="bg1">
                  <a:lumMod val="65000"/>
                </a:schemeClr>
              </a:solidFill>
            </a:endParaRPr>
          </a:p>
        </p:txBody>
      </p:sp>
    </p:spTree>
    <p:extLst>
      <p:ext uri="{BB962C8B-B14F-4D97-AF65-F5344CB8AC3E}">
        <p14:creationId xmlns:p14="http://schemas.microsoft.com/office/powerpoint/2010/main" val="2123210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 Activation Maps (CAM)</a:t>
            </a:r>
          </a:p>
        </p:txBody>
      </p:sp>
      <p:sp>
        <p:nvSpPr>
          <p:cNvPr id="3" name="Content Placeholder 2"/>
          <p:cNvSpPr>
            <a:spLocks noGrp="1"/>
          </p:cNvSpPr>
          <p:nvPr>
            <p:ph idx="1"/>
          </p:nvPr>
        </p:nvSpPr>
        <p:spPr/>
        <p:txBody>
          <a:bodyPr/>
          <a:lstStyle/>
          <a:p>
            <a:r>
              <a:rPr lang="en-US" dirty="0" smtClean="0"/>
              <a:t>Different </a:t>
            </a:r>
            <a:r>
              <a:rPr lang="en-US" dirty="0"/>
              <a:t>classes have different </a:t>
            </a:r>
            <a:r>
              <a:rPr lang="en-US" dirty="0" smtClean="0"/>
              <a:t>CAMs</a:t>
            </a:r>
          </a:p>
          <a:p>
            <a:pPr lvl="2"/>
            <a:r>
              <a:rPr lang="en-US" dirty="0" smtClean="0"/>
              <a:t>Top5 </a:t>
            </a:r>
            <a:r>
              <a:rPr lang="en-US" dirty="0"/>
              <a:t>predictions: palace, dome, church, altar, monastery</a:t>
            </a:r>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92</a:t>
            </a:fld>
            <a:endParaRPr lang="en-US"/>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36698"/>
            <a:ext cx="7535864" cy="50975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83901963"/>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Gradient-based Visualizations</a:t>
            </a:r>
            <a:endParaRPr lang="en-US" dirty="0"/>
          </a:p>
        </p:txBody>
      </p:sp>
      <p:sp>
        <p:nvSpPr>
          <p:cNvPr id="3" name="Content Placeholder 2"/>
          <p:cNvSpPr>
            <a:spLocks noGrp="1"/>
          </p:cNvSpPr>
          <p:nvPr>
            <p:ph idx="1"/>
          </p:nvPr>
        </p:nvSpPr>
        <p:spPr/>
        <p:txBody>
          <a:bodyPr>
            <a:normAutofit lnSpcReduction="10000"/>
          </a:bodyPr>
          <a:lstStyle/>
          <a:p>
            <a:r>
              <a:rPr lang="en-US" dirty="0" smtClean="0"/>
              <a:t>Raw Gradients</a:t>
            </a:r>
          </a:p>
          <a:p>
            <a:pPr lvl="1"/>
            <a:r>
              <a:rPr lang="en-US" dirty="0" smtClean="0"/>
              <a:t>[</a:t>
            </a:r>
            <a:r>
              <a:rPr lang="en-US" dirty="0" err="1" smtClean="0"/>
              <a:t>Simoyan</a:t>
            </a:r>
            <a:r>
              <a:rPr lang="en-US" dirty="0" smtClean="0"/>
              <a:t> et al. </a:t>
            </a:r>
            <a:r>
              <a:rPr lang="en-US" dirty="0" err="1" smtClean="0"/>
              <a:t>ICLRw</a:t>
            </a:r>
            <a:r>
              <a:rPr lang="en-US" dirty="0" smtClean="0"/>
              <a:t> ‘14]</a:t>
            </a:r>
          </a:p>
          <a:p>
            <a:pPr lvl="1"/>
            <a:endParaRPr lang="en-US" dirty="0"/>
          </a:p>
          <a:p>
            <a:r>
              <a:rPr lang="en-US" dirty="0" smtClean="0"/>
              <a:t>‘</a:t>
            </a:r>
            <a:r>
              <a:rPr lang="en-US" dirty="0" err="1" smtClean="0"/>
              <a:t>Deconvolution</a:t>
            </a:r>
            <a:r>
              <a:rPr lang="en-US" dirty="0" smtClean="0"/>
              <a:t>’</a:t>
            </a:r>
          </a:p>
          <a:p>
            <a:pPr lvl="1"/>
            <a:r>
              <a:rPr lang="en-US" dirty="0" smtClean="0"/>
              <a:t>[</a:t>
            </a:r>
            <a:r>
              <a:rPr lang="en-US" dirty="0" err="1" smtClean="0"/>
              <a:t>Zeiler</a:t>
            </a:r>
            <a:r>
              <a:rPr lang="en-US" dirty="0" smtClean="0"/>
              <a:t> &amp; Fergus, ECCV ‘14]</a:t>
            </a:r>
          </a:p>
          <a:p>
            <a:endParaRPr lang="en-US" dirty="0"/>
          </a:p>
          <a:p>
            <a:r>
              <a:rPr lang="en-US" dirty="0" smtClean="0"/>
              <a:t>Guided </a:t>
            </a:r>
            <a:r>
              <a:rPr lang="en-US" dirty="0" err="1" smtClean="0"/>
              <a:t>Backprop</a:t>
            </a:r>
            <a:endParaRPr lang="en-US" dirty="0" smtClean="0"/>
          </a:p>
          <a:p>
            <a:pPr lvl="1"/>
            <a:r>
              <a:rPr lang="en-US" dirty="0" smtClean="0"/>
              <a:t>[</a:t>
            </a:r>
            <a:r>
              <a:rPr lang="en-US" dirty="0" err="1" smtClean="0"/>
              <a:t>Springenber</a:t>
            </a:r>
            <a:r>
              <a:rPr lang="en-US" dirty="0" smtClean="0"/>
              <a:t> et al. ICLR ‘15]</a:t>
            </a:r>
          </a:p>
          <a:p>
            <a:endParaRPr lang="en-US" dirty="0"/>
          </a:p>
          <a:p>
            <a:r>
              <a:rPr lang="en-US" dirty="0" smtClean="0"/>
              <a:t>Class Attention Maps (CAM)</a:t>
            </a:r>
          </a:p>
          <a:p>
            <a:pPr lvl="1"/>
            <a:r>
              <a:rPr lang="en-US" dirty="0" smtClean="0"/>
              <a:t>[Zhu et al. CVPR ‘16]</a:t>
            </a:r>
          </a:p>
          <a:p>
            <a:endParaRPr lang="en-US" dirty="0"/>
          </a:p>
          <a:p>
            <a:r>
              <a:rPr lang="en-US" dirty="0" smtClean="0"/>
              <a:t>Grad-CAM</a:t>
            </a:r>
          </a:p>
          <a:p>
            <a:pPr lvl="1"/>
            <a:r>
              <a:rPr lang="en-US" dirty="0" smtClean="0"/>
              <a:t>[</a:t>
            </a:r>
            <a:r>
              <a:rPr lang="en-US" dirty="0" err="1" smtClean="0"/>
              <a:t>Selvaraju</a:t>
            </a:r>
            <a:r>
              <a:rPr lang="en-US" dirty="0" smtClean="0"/>
              <a:t> et al., unpublished]</a:t>
            </a:r>
            <a:endParaRPr lang="en-US" dirty="0"/>
          </a:p>
          <a:p>
            <a:endParaRPr lang="en-US" dirty="0"/>
          </a:p>
        </p:txBody>
      </p:sp>
      <p:sp>
        <p:nvSpPr>
          <p:cNvPr id="4" name="Footer Placeholder 3"/>
          <p:cNvSpPr>
            <a:spLocks noGrp="1"/>
          </p:cNvSpPr>
          <p:nvPr>
            <p:ph type="ftr" sz="quarter" idx="11"/>
          </p:nvPr>
        </p:nvSpPr>
        <p:spPr/>
        <p:txBody>
          <a:bodyPr/>
          <a:lstStyle/>
          <a:p>
            <a:pPr>
              <a:defRPr/>
            </a:pPr>
            <a:r>
              <a:rPr lang="en-US" smtClean="0"/>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93</a:t>
            </a:fld>
            <a:endParaRPr lang="en-US"/>
          </a:p>
        </p:txBody>
      </p:sp>
      <p:sp>
        <p:nvSpPr>
          <p:cNvPr id="8" name="Rounded Rectangle 7"/>
          <p:cNvSpPr/>
          <p:nvPr/>
        </p:nvSpPr>
        <p:spPr bwMode="auto">
          <a:xfrm>
            <a:off x="152400" y="4372998"/>
            <a:ext cx="8991600" cy="1007604"/>
          </a:xfrm>
          <a:prstGeom prst="roundRect">
            <a:avLst/>
          </a:prstGeom>
          <a:noFill/>
          <a:ln w="63500">
            <a:solidFill>
              <a:schemeClr val="accent2"/>
            </a:solid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209762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1" nodeType="withEffect">
                                  <p:stCondLst>
                                    <p:cond delay="0"/>
                                  </p:stCondLst>
                                  <p:childTnLst>
                                    <p:animMotion origin="layout" path="M 1.28579E-6 -4.81704E-7 L 1.28579E-6 0.17786 " pathEditMode="relative" rAng="0" ptsTypes="AA">
                                      <p:cBhvr>
                                        <p:cTn id="6" dur="1000" fill="hold"/>
                                        <p:tgtEl>
                                          <p:spTgt spid="8"/>
                                        </p:tgtEl>
                                        <p:attrNameLst>
                                          <p:attrName>ppt_x</p:attrName>
                                          <p:attrName>ppt_y</p:attrName>
                                        </p:attrNameLst>
                                      </p:cBhvr>
                                      <p:rCtr x="0" y="88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p:cNvSpPr>
          <p:nvPr>
            <p:ph type="title"/>
          </p:nvPr>
        </p:nvSpPr>
        <p:spPr>
          <a:xfrm>
            <a:off x="249692" y="392906"/>
            <a:ext cx="8644617" cy="1518047"/>
          </a:xfrm>
          <a:prstGeom prst="rect">
            <a:avLst/>
          </a:prstGeom>
        </p:spPr>
        <p:txBody>
          <a:bodyPr anchor="t"/>
          <a:lstStyle/>
          <a:p>
            <a:pPr>
              <a:defRPr sz="6000">
                <a:latin typeface="Roboto Regular"/>
                <a:ea typeface="Roboto Regular"/>
                <a:cs typeface="Roboto Regular"/>
                <a:sym typeface="Roboto Regular"/>
              </a:defRPr>
            </a:pPr>
            <a:r>
              <a:rPr sz="4500" smtClean="0"/>
              <a:t>Grad</a:t>
            </a:r>
            <a:r>
              <a:rPr sz="4500" dirty="0" smtClean="0"/>
              <a:t>-CAM</a:t>
            </a:r>
          </a:p>
          <a:p>
            <a:pPr>
              <a:defRPr sz="4800">
                <a:latin typeface="Roboto Regular"/>
                <a:ea typeface="Roboto Regular"/>
                <a:cs typeface="Roboto Regular"/>
                <a:sym typeface="Roboto Regular"/>
              </a:defRPr>
            </a:pPr>
            <a:r>
              <a:rPr sz="3200" dirty="0" smtClean="0"/>
              <a:t>(Gradient-weighted Class Activation Map)</a:t>
            </a:r>
            <a:endParaRPr sz="3200" dirty="0"/>
          </a:p>
        </p:txBody>
      </p:sp>
      <p:sp>
        <p:nvSpPr>
          <p:cNvPr id="363" name="Shape 363"/>
          <p:cNvSpPr>
            <a:spLocks noGrp="1"/>
          </p:cNvSpPr>
          <p:nvPr>
            <p:ph type="body" sz="quarter" idx="4294967295"/>
          </p:nvPr>
        </p:nvSpPr>
        <p:spPr>
          <a:xfrm>
            <a:off x="-56555" y="2331116"/>
            <a:ext cx="9167813" cy="448754"/>
          </a:xfrm>
          <a:prstGeom prst="rect">
            <a:avLst/>
          </a:prstGeom>
        </p:spPr>
        <p:txBody>
          <a:bodyPr anchor="t"/>
          <a:lstStyle/>
          <a:p>
            <a:pPr marL="0" lvl="1" indent="160729" algn="ctr">
              <a:spcBef>
                <a:spcPts val="0"/>
              </a:spcBef>
              <a:buNone/>
              <a:defRPr sz="2400"/>
            </a:pPr>
            <a:r>
              <a:rPr sz="1600" dirty="0"/>
              <a:t>  Ramprasaath Selvaraju   Abhishek Das    Ramakrishna Vedantam    Michael Cogswell</a:t>
            </a:r>
          </a:p>
        </p:txBody>
      </p:sp>
      <p:pic>
        <p:nvPicPr>
          <p:cNvPr id="364" name="abhishek.jpg"/>
          <p:cNvPicPr>
            <a:picLocks noChangeAspect="1"/>
          </p:cNvPicPr>
          <p:nvPr/>
        </p:nvPicPr>
        <p:blipFill>
          <a:blip r:embed="rId2">
            <a:extLst/>
          </a:blip>
          <a:srcRect l="39488" t="24509" r="39488" b="35686"/>
          <a:stretch>
            <a:fillRect/>
          </a:stretch>
        </p:blipFill>
        <p:spPr>
          <a:xfrm>
            <a:off x="3043034" y="2649338"/>
            <a:ext cx="1207329" cy="1518044"/>
          </a:xfrm>
          <a:prstGeom prst="rect">
            <a:avLst/>
          </a:prstGeom>
          <a:ln w="12700">
            <a:miter lim="400000"/>
          </a:ln>
        </p:spPr>
      </p:pic>
      <p:pic>
        <p:nvPicPr>
          <p:cNvPr id="365" name="devi.jpg"/>
          <p:cNvPicPr>
            <a:picLocks noChangeAspect="1"/>
          </p:cNvPicPr>
          <p:nvPr/>
        </p:nvPicPr>
        <p:blipFill>
          <a:blip r:embed="rId3">
            <a:extLst/>
          </a:blip>
          <a:srcRect l="15449" r="9379" b="37640"/>
          <a:stretch>
            <a:fillRect/>
          </a:stretch>
        </p:blipFill>
        <p:spPr>
          <a:xfrm>
            <a:off x="3038429" y="4597931"/>
            <a:ext cx="1216609" cy="1518105"/>
          </a:xfrm>
          <a:prstGeom prst="rect">
            <a:avLst/>
          </a:prstGeom>
          <a:ln w="12700">
            <a:miter lim="400000"/>
          </a:ln>
        </p:spPr>
      </p:pic>
      <p:pic>
        <p:nvPicPr>
          <p:cNvPr id="366" name="image7.jpeg" descr="dhruv_batra_crop_square.jpg"/>
          <p:cNvPicPr>
            <a:picLocks noChangeAspect="1"/>
          </p:cNvPicPr>
          <p:nvPr/>
        </p:nvPicPr>
        <p:blipFill>
          <a:blip r:embed="rId4">
            <a:extLst/>
          </a:blip>
          <a:srcRect l="4743" r="9487"/>
          <a:stretch>
            <a:fillRect/>
          </a:stretch>
        </p:blipFill>
        <p:spPr>
          <a:xfrm>
            <a:off x="5103185" y="4597932"/>
            <a:ext cx="1278619" cy="1518169"/>
          </a:xfrm>
          <a:prstGeom prst="rect">
            <a:avLst/>
          </a:prstGeom>
          <a:ln w="12700">
            <a:miter lim="400000"/>
          </a:ln>
        </p:spPr>
      </p:pic>
      <p:pic>
        <p:nvPicPr>
          <p:cNvPr id="367" name="image3.png" descr="logo_vt.png"/>
          <p:cNvPicPr>
            <a:picLocks noChangeAspect="1"/>
          </p:cNvPicPr>
          <p:nvPr/>
        </p:nvPicPr>
        <p:blipFill>
          <a:blip r:embed="rId5">
            <a:extLst/>
          </a:blip>
          <a:stretch>
            <a:fillRect/>
          </a:stretch>
        </p:blipFill>
        <p:spPr>
          <a:xfrm>
            <a:off x="3646874" y="6546525"/>
            <a:ext cx="1850252" cy="311475"/>
          </a:xfrm>
          <a:prstGeom prst="rect">
            <a:avLst/>
          </a:prstGeom>
          <a:ln w="12700">
            <a:miter lim="400000"/>
          </a:ln>
        </p:spPr>
      </p:pic>
      <p:pic>
        <p:nvPicPr>
          <p:cNvPr id="368" name="ram.jpg"/>
          <p:cNvPicPr>
            <a:picLocks noChangeAspect="1"/>
          </p:cNvPicPr>
          <p:nvPr/>
        </p:nvPicPr>
        <p:blipFill>
          <a:blip r:embed="rId6">
            <a:extLst/>
          </a:blip>
          <a:srcRect l="8648" r="12252"/>
          <a:stretch>
            <a:fillRect/>
          </a:stretch>
        </p:blipFill>
        <p:spPr>
          <a:xfrm>
            <a:off x="1140324" y="2649338"/>
            <a:ext cx="1200661" cy="1517921"/>
          </a:xfrm>
          <a:prstGeom prst="rect">
            <a:avLst/>
          </a:prstGeom>
          <a:ln w="12700">
            <a:miter lim="400000"/>
          </a:ln>
        </p:spPr>
      </p:pic>
      <p:pic>
        <p:nvPicPr>
          <p:cNvPr id="369" name="rama.jpg"/>
          <p:cNvPicPr>
            <a:picLocks noChangeAspect="1"/>
          </p:cNvPicPr>
          <p:nvPr/>
        </p:nvPicPr>
        <p:blipFill>
          <a:blip r:embed="rId7">
            <a:extLst/>
          </a:blip>
          <a:srcRect l="8737" r="8737"/>
          <a:stretch>
            <a:fillRect/>
          </a:stretch>
        </p:blipFill>
        <p:spPr>
          <a:xfrm>
            <a:off x="5116161" y="2649338"/>
            <a:ext cx="1252763" cy="1518048"/>
          </a:xfrm>
          <a:prstGeom prst="rect">
            <a:avLst/>
          </a:prstGeom>
          <a:ln w="12700">
            <a:miter lim="400000"/>
          </a:ln>
        </p:spPr>
      </p:pic>
      <p:pic>
        <p:nvPicPr>
          <p:cNvPr id="370" name="michael.jpg"/>
          <p:cNvPicPr>
            <a:picLocks noChangeAspect="1"/>
          </p:cNvPicPr>
          <p:nvPr/>
        </p:nvPicPr>
        <p:blipFill>
          <a:blip r:embed="rId8">
            <a:extLst/>
          </a:blip>
          <a:srcRect l="10679" r="10679"/>
          <a:stretch>
            <a:fillRect/>
          </a:stretch>
        </p:blipFill>
        <p:spPr>
          <a:xfrm>
            <a:off x="7367137" y="2649338"/>
            <a:ext cx="1193810" cy="1518048"/>
          </a:xfrm>
          <a:prstGeom prst="rect">
            <a:avLst/>
          </a:prstGeom>
          <a:ln w="12700">
            <a:miter lim="400000"/>
          </a:ln>
        </p:spPr>
      </p:pic>
      <p:sp>
        <p:nvSpPr>
          <p:cNvPr id="371" name="Shape 371"/>
          <p:cNvSpPr/>
          <p:nvPr/>
        </p:nvSpPr>
        <p:spPr>
          <a:xfrm>
            <a:off x="2438400" y="4267640"/>
            <a:ext cx="4114800" cy="44875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oAutofit/>
          </a:bodyPr>
          <a:lstStyle/>
          <a:p>
            <a:pPr lvl="1">
              <a:defRPr sz="2400">
                <a:latin typeface="Roboto Regular"/>
                <a:ea typeface="Roboto Regular"/>
                <a:cs typeface="Roboto Regular"/>
                <a:sym typeface="Roboto Regular"/>
              </a:defRPr>
            </a:pPr>
            <a:r>
              <a:rPr sz="1600" dirty="0" smtClean="0"/>
              <a:t>Devi </a:t>
            </a:r>
            <a:r>
              <a:rPr sz="1600" dirty="0"/>
              <a:t>Parikh                 Dhruv Batra</a:t>
            </a:r>
          </a:p>
        </p:txBody>
      </p:sp>
    </p:spTree>
    <p:extLst>
      <p:ext uri="{BB962C8B-B14F-4D97-AF65-F5344CB8AC3E}">
        <p14:creationId xmlns:p14="http://schemas.microsoft.com/office/powerpoint/2010/main" val="188367068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Grad-CAM</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95</a:t>
            </a:fld>
            <a:endParaRPr lang="en-US"/>
          </a:p>
        </p:txBody>
      </p:sp>
      <p:pic>
        <p:nvPicPr>
          <p:cNvPr id="233" name="Picture 232"/>
          <p:cNvPicPr>
            <a:picLocks noChangeAspect="1"/>
          </p:cNvPicPr>
          <p:nvPr/>
        </p:nvPicPr>
        <p:blipFill>
          <a:blip r:embed="rId2"/>
          <a:stretch>
            <a:fillRect/>
          </a:stretch>
        </p:blipFill>
        <p:spPr>
          <a:xfrm>
            <a:off x="7162800" y="3181607"/>
            <a:ext cx="1095375" cy="1381125"/>
          </a:xfrm>
          <a:prstGeom prst="rect">
            <a:avLst/>
          </a:prstGeom>
        </p:spPr>
      </p:pic>
      <p:pic>
        <p:nvPicPr>
          <p:cNvPr id="243" name="Content Placeholder 30"/>
          <p:cNvPicPr>
            <a:picLocks noGrp="1" noChangeAspect="1"/>
          </p:cNvPicPr>
          <p:nvPr>
            <p:ph idx="1"/>
          </p:nvPr>
        </p:nvPicPr>
        <p:blipFill>
          <a:blip r:embed="rId3"/>
          <a:stretch>
            <a:fillRect/>
          </a:stretch>
        </p:blipFill>
        <p:spPr>
          <a:xfrm>
            <a:off x="6482166" y="3498881"/>
            <a:ext cx="506251" cy="962378"/>
          </a:xfrm>
          <a:prstGeom prst="rect">
            <a:avLst/>
          </a:prstGeom>
        </p:spPr>
      </p:pic>
      <p:pic>
        <p:nvPicPr>
          <p:cNvPr id="244" name="Picture 243"/>
          <p:cNvPicPr>
            <a:picLocks noChangeAspect="1"/>
          </p:cNvPicPr>
          <p:nvPr/>
        </p:nvPicPr>
        <p:blipFill>
          <a:blip r:embed="rId4"/>
          <a:stretch>
            <a:fillRect/>
          </a:stretch>
        </p:blipFill>
        <p:spPr>
          <a:xfrm>
            <a:off x="3657600" y="3124513"/>
            <a:ext cx="2792008" cy="1790700"/>
          </a:xfrm>
          <a:prstGeom prst="rect">
            <a:avLst/>
          </a:prstGeom>
        </p:spPr>
      </p:pic>
      <p:sp>
        <p:nvSpPr>
          <p:cNvPr id="246" name="Right Arrow 245"/>
          <p:cNvSpPr/>
          <p:nvPr/>
        </p:nvSpPr>
        <p:spPr>
          <a:xfrm>
            <a:off x="3766307" y="2865255"/>
            <a:ext cx="4632463" cy="297935"/>
          </a:xfrm>
          <a:prstGeom prs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Forward</a:t>
            </a:r>
          </a:p>
        </p:txBody>
      </p:sp>
      <p:grpSp>
        <p:nvGrpSpPr>
          <p:cNvPr id="247" name="Group 246"/>
          <p:cNvGrpSpPr/>
          <p:nvPr/>
        </p:nvGrpSpPr>
        <p:grpSpPr>
          <a:xfrm>
            <a:off x="7087287" y="5596257"/>
            <a:ext cx="777048" cy="414440"/>
            <a:chOff x="8702893" y="5596257"/>
            <a:chExt cx="777048" cy="414440"/>
          </a:xfrm>
        </p:grpSpPr>
        <p:pic>
          <p:nvPicPr>
            <p:cNvPr id="248" name="Picture 2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3772" y="5603445"/>
              <a:ext cx="406169" cy="406169"/>
            </a:xfrm>
            <a:prstGeom prst="rect">
              <a:avLst/>
            </a:prstGeom>
            <a:scene3d>
              <a:camera prst="isometricRightUp">
                <a:rot lat="2100000" lon="18000000" rev="10799999"/>
              </a:camera>
              <a:lightRig rig="threePt" dir="t"/>
            </a:scene3d>
          </p:spPr>
        </p:pic>
        <p:pic>
          <p:nvPicPr>
            <p:cNvPr id="249" name="Picture 2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384" y="5598654"/>
              <a:ext cx="406169" cy="406169"/>
            </a:xfrm>
            <a:prstGeom prst="rect">
              <a:avLst/>
            </a:prstGeom>
            <a:scene3d>
              <a:camera prst="isometricRightUp">
                <a:rot lat="2100000" lon="18000000" rev="10799999"/>
              </a:camera>
              <a:lightRig rig="threePt" dir="t"/>
            </a:scene3d>
          </p:spPr>
        </p:pic>
        <p:pic>
          <p:nvPicPr>
            <p:cNvPr id="250" name="Picture 2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799978" y="5601050"/>
              <a:ext cx="406169" cy="406169"/>
            </a:xfrm>
            <a:prstGeom prst="rect">
              <a:avLst/>
            </a:prstGeom>
            <a:scene3d>
              <a:camera prst="isometricRightUp">
                <a:rot lat="2100000" lon="18000000" rev="10799999"/>
              </a:camera>
              <a:lightRig rig="threePt" dir="t"/>
            </a:scene3d>
          </p:spPr>
        </p:pic>
        <p:pic>
          <p:nvPicPr>
            <p:cNvPr id="251" name="Picture 2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836" y="5601049"/>
              <a:ext cx="406169" cy="406169"/>
            </a:xfrm>
            <a:prstGeom prst="rect">
              <a:avLst/>
            </a:prstGeom>
            <a:scene3d>
              <a:camera prst="isometricRightUp">
                <a:rot lat="2100000" lon="18000000" rev="10799999"/>
              </a:camera>
              <a:lightRig rig="threePt" dir="t"/>
            </a:scene3d>
          </p:spPr>
        </p:pic>
        <p:pic>
          <p:nvPicPr>
            <p:cNvPr id="252" name="Picture 2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3797" y="5598423"/>
              <a:ext cx="406169" cy="406169"/>
            </a:xfrm>
            <a:prstGeom prst="rect">
              <a:avLst/>
            </a:prstGeom>
            <a:scene3d>
              <a:camera prst="isometricRightUp">
                <a:rot lat="2100000" lon="18000000" rev="10799999"/>
              </a:camera>
              <a:lightRig rig="threePt" dir="t"/>
            </a:scene3d>
          </p:spPr>
        </p:pic>
        <p:pic>
          <p:nvPicPr>
            <p:cNvPr id="253" name="Picture 2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1874" y="5596258"/>
              <a:ext cx="406169" cy="406169"/>
            </a:xfrm>
            <a:prstGeom prst="rect">
              <a:avLst/>
            </a:prstGeom>
            <a:scene3d>
              <a:camera prst="isometricRightUp">
                <a:rot lat="2100000" lon="18000000" rev="10799999"/>
              </a:camera>
              <a:lightRig rig="threePt" dir="t"/>
            </a:scene3d>
          </p:spPr>
        </p:pic>
        <p:pic>
          <p:nvPicPr>
            <p:cNvPr id="254" name="Picture 2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361" y="5596257"/>
              <a:ext cx="406169" cy="406169"/>
            </a:xfrm>
            <a:prstGeom prst="rect">
              <a:avLst/>
            </a:prstGeom>
            <a:scene3d>
              <a:camera prst="isometricRightUp">
                <a:rot lat="2100000" lon="18000000" rev="10799999"/>
              </a:camera>
              <a:lightRig rig="threePt" dir="t"/>
            </a:scene3d>
          </p:spPr>
        </p:pic>
        <p:pic>
          <p:nvPicPr>
            <p:cNvPr id="25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8702893" y="5602361"/>
              <a:ext cx="408336" cy="408336"/>
            </a:xfrm>
            <a:prstGeom prst="rect">
              <a:avLst/>
            </a:prstGeom>
            <a:scene3d>
              <a:camera prst="isometricRightUp">
                <a:rot lat="2100000" lon="18000000" rev="10799999"/>
              </a:camera>
              <a:lightRig rig="threePt" dir="t"/>
            </a:scene3d>
          </p:spPr>
        </p:pic>
      </p:grpSp>
      <p:cxnSp>
        <p:nvCxnSpPr>
          <p:cNvPr id="258" name="Straight Arrow Connector 257"/>
          <p:cNvCxnSpPr>
            <a:endCxn id="270" idx="0"/>
          </p:cNvCxnSpPr>
          <p:nvPr/>
        </p:nvCxnSpPr>
        <p:spPr>
          <a:xfrm flipH="1">
            <a:off x="5342059" y="4419600"/>
            <a:ext cx="1299847" cy="119380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59" name="Straight Arrow Connector 258"/>
          <p:cNvCxnSpPr>
            <a:stCxn id="243" idx="2"/>
            <a:endCxn id="269" idx="0"/>
          </p:cNvCxnSpPr>
          <p:nvPr/>
        </p:nvCxnSpPr>
        <p:spPr>
          <a:xfrm flipH="1">
            <a:off x="6207146" y="4461259"/>
            <a:ext cx="528146" cy="115341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0" name="Group 259"/>
          <p:cNvGrpSpPr/>
          <p:nvPr/>
        </p:nvGrpSpPr>
        <p:grpSpPr>
          <a:xfrm>
            <a:off x="4337091" y="5596258"/>
            <a:ext cx="2139909" cy="325918"/>
            <a:chOff x="5933850" y="5596258"/>
            <a:chExt cx="2139909" cy="325918"/>
          </a:xfrm>
        </p:grpSpPr>
        <p:sp>
          <p:nvSpPr>
            <p:cNvPr id="261" name="Rounded Rectangle 260"/>
            <p:cNvSpPr/>
            <p:nvPr/>
          </p:nvSpPr>
          <p:spPr>
            <a:xfrm rot="16200000">
              <a:off x="6827902" y="4776897"/>
              <a:ext cx="325918" cy="19646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Oval 261"/>
            <p:cNvSpPr/>
            <p:nvPr/>
          </p:nvSpPr>
          <p:spPr>
            <a:xfrm rot="16200000">
              <a:off x="6064331" y="5601312"/>
              <a:ext cx="282898" cy="32171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Oval 262"/>
            <p:cNvSpPr/>
            <p:nvPr/>
          </p:nvSpPr>
          <p:spPr>
            <a:xfrm rot="16200000">
              <a:off x="6428046" y="5601661"/>
              <a:ext cx="282898" cy="321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Oval 263"/>
            <p:cNvSpPr/>
            <p:nvPr/>
          </p:nvSpPr>
          <p:spPr>
            <a:xfrm rot="16200000">
              <a:off x="7630980" y="5603826"/>
              <a:ext cx="282898"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Oval 264"/>
            <p:cNvSpPr/>
            <p:nvPr/>
          </p:nvSpPr>
          <p:spPr>
            <a:xfrm rot="16200000">
              <a:off x="6800323" y="5601661"/>
              <a:ext cx="282898" cy="321712"/>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white"/>
                </a:solidFill>
              </a:endParaRPr>
            </a:p>
          </p:txBody>
        </p:sp>
        <p:sp>
          <p:nvSpPr>
            <p:cNvPr id="266" name="TextBox 265"/>
            <p:cNvSpPr txBox="1"/>
            <p:nvPr/>
          </p:nvSpPr>
          <p:spPr>
            <a:xfrm rot="16200000">
              <a:off x="7368228" y="5638283"/>
              <a:ext cx="213132" cy="276999"/>
            </a:xfrm>
            <a:prstGeom prst="rect">
              <a:avLst/>
            </a:prstGeom>
            <a:noFill/>
          </p:spPr>
          <p:txBody>
            <a:bodyPr wrap="square" rtlCol="0">
              <a:spAutoFit/>
            </a:bodyPr>
            <a:lstStyle/>
            <a:p>
              <a:r>
                <a:rPr lang="en-US" dirty="0">
                  <a:solidFill>
                    <a:prstClr val="black"/>
                  </a:solidFill>
                </a:rPr>
                <a:t>.</a:t>
              </a:r>
            </a:p>
          </p:txBody>
        </p:sp>
        <p:sp>
          <p:nvSpPr>
            <p:cNvPr id="267" name="TextBox 266"/>
            <p:cNvSpPr txBox="1"/>
            <p:nvPr/>
          </p:nvSpPr>
          <p:spPr>
            <a:xfrm rot="16200000">
              <a:off x="7077163" y="5638283"/>
              <a:ext cx="213132" cy="276999"/>
            </a:xfrm>
            <a:prstGeom prst="rect">
              <a:avLst/>
            </a:prstGeom>
            <a:noFill/>
          </p:spPr>
          <p:txBody>
            <a:bodyPr wrap="square" rtlCol="0">
              <a:spAutoFit/>
            </a:bodyPr>
            <a:lstStyle/>
            <a:p>
              <a:r>
                <a:rPr lang="en-US" dirty="0">
                  <a:solidFill>
                    <a:prstClr val="black"/>
                  </a:solidFill>
                </a:rPr>
                <a:t>.</a:t>
              </a:r>
            </a:p>
          </p:txBody>
        </p:sp>
        <p:sp>
          <p:nvSpPr>
            <p:cNvPr id="268" name="TextBox 267"/>
            <p:cNvSpPr txBox="1"/>
            <p:nvPr/>
          </p:nvSpPr>
          <p:spPr>
            <a:xfrm rot="16200000">
              <a:off x="7175993" y="5638283"/>
              <a:ext cx="213132" cy="276999"/>
            </a:xfrm>
            <a:prstGeom prst="rect">
              <a:avLst/>
            </a:prstGeom>
            <a:noFill/>
          </p:spPr>
          <p:txBody>
            <a:bodyPr wrap="square" rtlCol="0">
              <a:spAutoFit/>
            </a:bodyPr>
            <a:lstStyle/>
            <a:p>
              <a:r>
                <a:rPr lang="en-US" dirty="0">
                  <a:solidFill>
                    <a:prstClr val="black"/>
                  </a:solidFill>
                </a:rPr>
                <a:t>.</a:t>
              </a:r>
            </a:p>
          </p:txBody>
        </p:sp>
        <p:sp>
          <p:nvSpPr>
            <p:cNvPr id="269" name="TextBox 268"/>
            <p:cNvSpPr txBox="1"/>
            <p:nvPr/>
          </p:nvSpPr>
          <p:spPr>
            <a:xfrm>
              <a:off x="7534050" y="5614675"/>
              <a:ext cx="539709" cy="276999"/>
            </a:xfrm>
            <a:prstGeom prst="rect">
              <a:avLst/>
            </a:prstGeom>
            <a:noFill/>
          </p:spPr>
          <p:txBody>
            <a:bodyPr wrap="square" rtlCol="0">
              <a:spAutoFit/>
            </a:bodyPr>
            <a:lstStyle/>
            <a:p>
              <a:r>
                <a:rPr lang="en-US" dirty="0" err="1">
                  <a:solidFill>
                    <a:prstClr val="black"/>
                  </a:solidFill>
                </a:rPr>
                <a:t>W</a:t>
              </a:r>
              <a:r>
                <a:rPr lang="en-US" baseline="-25000" dirty="0" err="1">
                  <a:solidFill>
                    <a:prstClr val="black"/>
                  </a:solidFill>
                </a:rPr>
                <a:t>n</a:t>
              </a:r>
              <a:endParaRPr lang="en-US" baseline="-25000" dirty="0">
                <a:solidFill>
                  <a:prstClr val="black"/>
                </a:solidFill>
              </a:endParaRPr>
            </a:p>
          </p:txBody>
        </p:sp>
        <p:sp>
          <p:nvSpPr>
            <p:cNvPr id="270" name="TextBox 269"/>
            <p:cNvSpPr txBox="1"/>
            <p:nvPr/>
          </p:nvSpPr>
          <p:spPr>
            <a:xfrm>
              <a:off x="6668963" y="5613400"/>
              <a:ext cx="539709" cy="276999"/>
            </a:xfrm>
            <a:prstGeom prst="rect">
              <a:avLst/>
            </a:prstGeom>
            <a:noFill/>
          </p:spPr>
          <p:txBody>
            <a:bodyPr wrap="square" rtlCol="0">
              <a:spAutoFit/>
            </a:bodyPr>
            <a:lstStyle/>
            <a:p>
              <a:r>
                <a:rPr lang="en-US" dirty="0">
                  <a:solidFill>
                    <a:prstClr val="black"/>
                  </a:solidFill>
                </a:rPr>
                <a:t>W</a:t>
              </a:r>
              <a:r>
                <a:rPr lang="en-US" baseline="-25000" dirty="0">
                  <a:solidFill>
                    <a:prstClr val="black"/>
                  </a:solidFill>
                </a:rPr>
                <a:t>3</a:t>
              </a:r>
            </a:p>
          </p:txBody>
        </p:sp>
        <p:sp>
          <p:nvSpPr>
            <p:cNvPr id="271" name="TextBox 270"/>
            <p:cNvSpPr txBox="1"/>
            <p:nvPr/>
          </p:nvSpPr>
          <p:spPr>
            <a:xfrm>
              <a:off x="5933850" y="5609725"/>
              <a:ext cx="539709" cy="276999"/>
            </a:xfrm>
            <a:prstGeom prst="rect">
              <a:avLst/>
            </a:prstGeom>
            <a:noFill/>
          </p:spPr>
          <p:txBody>
            <a:bodyPr wrap="square" rtlCol="0">
              <a:spAutoFit/>
            </a:bodyPr>
            <a:lstStyle/>
            <a:p>
              <a:r>
                <a:rPr lang="en-US" dirty="0">
                  <a:solidFill>
                    <a:prstClr val="black"/>
                  </a:solidFill>
                </a:rPr>
                <a:t>W</a:t>
              </a:r>
              <a:r>
                <a:rPr lang="en-US" baseline="-25000" dirty="0">
                  <a:solidFill>
                    <a:prstClr val="black"/>
                  </a:solidFill>
                </a:rPr>
                <a:t>1</a:t>
              </a:r>
            </a:p>
          </p:txBody>
        </p:sp>
        <p:sp>
          <p:nvSpPr>
            <p:cNvPr id="272" name="TextBox 271"/>
            <p:cNvSpPr txBox="1"/>
            <p:nvPr/>
          </p:nvSpPr>
          <p:spPr>
            <a:xfrm>
              <a:off x="6314850" y="5614675"/>
              <a:ext cx="539709" cy="276999"/>
            </a:xfrm>
            <a:prstGeom prst="rect">
              <a:avLst/>
            </a:prstGeom>
            <a:noFill/>
          </p:spPr>
          <p:txBody>
            <a:bodyPr wrap="square" rtlCol="0">
              <a:spAutoFit/>
            </a:bodyPr>
            <a:lstStyle/>
            <a:p>
              <a:r>
                <a:rPr lang="en-US" dirty="0">
                  <a:solidFill>
                    <a:prstClr val="black"/>
                  </a:solidFill>
                </a:rPr>
                <a:t>W</a:t>
              </a:r>
              <a:r>
                <a:rPr lang="en-US" baseline="-25000" dirty="0">
                  <a:solidFill>
                    <a:prstClr val="black"/>
                  </a:solidFill>
                </a:rPr>
                <a:t>2</a:t>
              </a:r>
            </a:p>
          </p:txBody>
        </p:sp>
      </p:grpSp>
      <p:sp>
        <p:nvSpPr>
          <p:cNvPr id="273" name="Left Arrow 272"/>
          <p:cNvSpPr/>
          <p:nvPr/>
        </p:nvSpPr>
        <p:spPr>
          <a:xfrm>
            <a:off x="3740954" y="1979220"/>
            <a:ext cx="4585648" cy="356867"/>
          </a:xfrm>
          <a:prstGeom prst="leftArrow">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Guided </a:t>
            </a:r>
            <a:r>
              <a:rPr lang="en-US" dirty="0" err="1">
                <a:solidFill>
                  <a:prstClr val="black"/>
                </a:solidFill>
              </a:rPr>
              <a:t>Backprop</a:t>
            </a:r>
            <a:endParaRPr lang="en-US" dirty="0">
              <a:solidFill>
                <a:prstClr val="white"/>
              </a:solidFill>
            </a:endParaRPr>
          </a:p>
        </p:txBody>
      </p:sp>
      <p:sp>
        <p:nvSpPr>
          <p:cNvPr id="274" name="Left Arrow 273"/>
          <p:cNvSpPr/>
          <p:nvPr/>
        </p:nvSpPr>
        <p:spPr>
          <a:xfrm>
            <a:off x="7852413" y="5621067"/>
            <a:ext cx="986787" cy="301413"/>
          </a:xfrm>
          <a:prstGeom prst="leftArrow">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Backprop</a:t>
            </a:r>
            <a:endParaRPr lang="en-US" dirty="0">
              <a:solidFill>
                <a:prstClr val="black"/>
              </a:solidFill>
            </a:endParaRPr>
          </a:p>
        </p:txBody>
      </p:sp>
      <p:sp>
        <p:nvSpPr>
          <p:cNvPr id="275" name="Left Arrow 274"/>
          <p:cNvSpPr/>
          <p:nvPr/>
        </p:nvSpPr>
        <p:spPr>
          <a:xfrm>
            <a:off x="3066579" y="5598424"/>
            <a:ext cx="1267658" cy="34435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Weighted Sum</a:t>
            </a:r>
            <a:endParaRPr lang="en-US" dirty="0">
              <a:solidFill>
                <a:prstClr val="black"/>
              </a:solidFill>
            </a:endParaRPr>
          </a:p>
        </p:txBody>
      </p:sp>
      <p:grpSp>
        <p:nvGrpSpPr>
          <p:cNvPr id="276" name="Group 275"/>
          <p:cNvGrpSpPr/>
          <p:nvPr/>
        </p:nvGrpSpPr>
        <p:grpSpPr>
          <a:xfrm>
            <a:off x="1484839" y="2169311"/>
            <a:ext cx="496361" cy="3531778"/>
            <a:chOff x="2203166" y="2169311"/>
            <a:chExt cx="496361" cy="3531778"/>
          </a:xfrm>
        </p:grpSpPr>
        <p:sp>
          <p:nvSpPr>
            <p:cNvPr id="277" name="Rectangle 276"/>
            <p:cNvSpPr/>
            <p:nvPr/>
          </p:nvSpPr>
          <p:spPr>
            <a:xfrm>
              <a:off x="2203166" y="3700225"/>
              <a:ext cx="496361" cy="4656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a:t>
              </a:r>
            </a:p>
          </p:txBody>
        </p:sp>
        <p:cxnSp>
          <p:nvCxnSpPr>
            <p:cNvPr id="278" name="Straight Arrow Connector 277"/>
            <p:cNvCxnSpPr>
              <a:stCxn id="299" idx="1"/>
              <a:endCxn id="277" idx="0"/>
            </p:cNvCxnSpPr>
            <p:nvPr/>
          </p:nvCxnSpPr>
          <p:spPr>
            <a:xfrm flipH="1">
              <a:off x="2451347" y="2169311"/>
              <a:ext cx="130258" cy="1530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a:stCxn id="305" idx="1"/>
              <a:endCxn id="277" idx="2"/>
            </p:cNvCxnSpPr>
            <p:nvPr/>
          </p:nvCxnSpPr>
          <p:spPr>
            <a:xfrm flipH="1" flipV="1">
              <a:off x="2451347" y="4165907"/>
              <a:ext cx="57681" cy="15351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0" name="Left Arrow 279"/>
          <p:cNvSpPr/>
          <p:nvPr/>
        </p:nvSpPr>
        <p:spPr>
          <a:xfrm>
            <a:off x="848259" y="3835793"/>
            <a:ext cx="239718" cy="168249"/>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81" name="Group 280"/>
          <p:cNvGrpSpPr>
            <a:grpSpLocks noChangeAspect="1"/>
          </p:cNvGrpSpPr>
          <p:nvPr/>
        </p:nvGrpSpPr>
        <p:grpSpPr>
          <a:xfrm>
            <a:off x="8474660" y="2667000"/>
            <a:ext cx="458168" cy="2362200"/>
            <a:chOff x="10785532" y="1423412"/>
            <a:chExt cx="827336" cy="4265541"/>
          </a:xfrm>
        </p:grpSpPr>
        <p:grpSp>
          <p:nvGrpSpPr>
            <p:cNvPr id="282" name="Group 281"/>
            <p:cNvGrpSpPr/>
            <p:nvPr/>
          </p:nvGrpSpPr>
          <p:grpSpPr>
            <a:xfrm>
              <a:off x="10919311" y="2311545"/>
              <a:ext cx="637156" cy="3377408"/>
              <a:chOff x="11342624" y="2849289"/>
              <a:chExt cx="370634" cy="1964640"/>
            </a:xfrm>
          </p:grpSpPr>
          <p:sp>
            <p:nvSpPr>
              <p:cNvPr id="284" name="Rounded Rectangle 283"/>
              <p:cNvSpPr/>
              <p:nvPr/>
            </p:nvSpPr>
            <p:spPr>
              <a:xfrm>
                <a:off x="11342624" y="2849289"/>
                <a:ext cx="370634" cy="1964640"/>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5" name="Oval 284"/>
              <p:cNvSpPr/>
              <p:nvPr/>
            </p:nvSpPr>
            <p:spPr>
              <a:xfrm>
                <a:off x="11367085" y="2885672"/>
                <a:ext cx="321712"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6" name="Oval 285"/>
              <p:cNvSpPr/>
              <p:nvPr/>
            </p:nvSpPr>
            <p:spPr>
              <a:xfrm>
                <a:off x="11366736" y="3249387"/>
                <a:ext cx="321712"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7" name="Oval 286"/>
              <p:cNvSpPr/>
              <p:nvPr/>
            </p:nvSpPr>
            <p:spPr>
              <a:xfrm>
                <a:off x="11364571" y="4452321"/>
                <a:ext cx="321712"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8" name="Oval 287"/>
              <p:cNvSpPr/>
              <p:nvPr/>
            </p:nvSpPr>
            <p:spPr>
              <a:xfrm>
                <a:off x="11366736" y="3621664"/>
                <a:ext cx="321712" cy="321712"/>
              </a:xfrm>
              <a:prstGeom prst="ellipse">
                <a:avLst/>
              </a:prstGeom>
              <a:solidFill>
                <a:schemeClr val="tx1"/>
              </a:solidFill>
              <a:ln w="349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prstClr val="white"/>
                    </a:solidFill>
                  </a:rPr>
                  <a:t>1</a:t>
                </a:r>
              </a:p>
            </p:txBody>
          </p:sp>
          <p:sp>
            <p:nvSpPr>
              <p:cNvPr id="289" name="TextBox 288"/>
              <p:cNvSpPr txBox="1"/>
              <p:nvPr/>
            </p:nvSpPr>
            <p:spPr>
              <a:xfrm>
                <a:off x="11396925" y="4130876"/>
                <a:ext cx="242374" cy="369332"/>
              </a:xfrm>
              <a:prstGeom prst="rect">
                <a:avLst/>
              </a:prstGeom>
              <a:noFill/>
            </p:spPr>
            <p:txBody>
              <a:bodyPr wrap="none" rtlCol="0">
                <a:spAutoFit/>
              </a:bodyPr>
              <a:lstStyle/>
              <a:p>
                <a:r>
                  <a:rPr lang="en-US" dirty="0">
                    <a:solidFill>
                      <a:prstClr val="black"/>
                    </a:solidFill>
                  </a:rPr>
                  <a:t>.</a:t>
                </a:r>
              </a:p>
            </p:txBody>
          </p:sp>
          <p:sp>
            <p:nvSpPr>
              <p:cNvPr id="290" name="TextBox 289"/>
              <p:cNvSpPr txBox="1"/>
              <p:nvPr/>
            </p:nvSpPr>
            <p:spPr>
              <a:xfrm>
                <a:off x="11396925" y="3839811"/>
                <a:ext cx="242374" cy="369332"/>
              </a:xfrm>
              <a:prstGeom prst="rect">
                <a:avLst/>
              </a:prstGeom>
              <a:noFill/>
            </p:spPr>
            <p:txBody>
              <a:bodyPr wrap="none" rtlCol="0">
                <a:spAutoFit/>
              </a:bodyPr>
              <a:lstStyle/>
              <a:p>
                <a:r>
                  <a:rPr lang="en-US" dirty="0">
                    <a:solidFill>
                      <a:prstClr val="black"/>
                    </a:solidFill>
                  </a:rPr>
                  <a:t>.</a:t>
                </a:r>
              </a:p>
            </p:txBody>
          </p:sp>
          <p:sp>
            <p:nvSpPr>
              <p:cNvPr id="291" name="TextBox 290"/>
              <p:cNvSpPr txBox="1"/>
              <p:nvPr/>
            </p:nvSpPr>
            <p:spPr>
              <a:xfrm>
                <a:off x="11396925" y="3938641"/>
                <a:ext cx="242374" cy="369332"/>
              </a:xfrm>
              <a:prstGeom prst="rect">
                <a:avLst/>
              </a:prstGeom>
              <a:noFill/>
            </p:spPr>
            <p:txBody>
              <a:bodyPr wrap="none" rtlCol="0">
                <a:spAutoFit/>
              </a:bodyPr>
              <a:lstStyle/>
              <a:p>
                <a:r>
                  <a:rPr lang="en-US" dirty="0">
                    <a:solidFill>
                      <a:prstClr val="black"/>
                    </a:solidFill>
                  </a:rPr>
                  <a:t>.</a:t>
                </a:r>
              </a:p>
            </p:txBody>
          </p:sp>
        </p:grpSp>
        <p:sp>
          <p:nvSpPr>
            <p:cNvPr id="283" name="TextBox 282"/>
            <p:cNvSpPr txBox="1"/>
            <p:nvPr/>
          </p:nvSpPr>
          <p:spPr>
            <a:xfrm>
              <a:off x="10785532" y="1423412"/>
              <a:ext cx="827336" cy="568399"/>
            </a:xfrm>
            <a:prstGeom prst="rect">
              <a:avLst/>
            </a:prstGeom>
            <a:noFill/>
          </p:spPr>
          <p:txBody>
            <a:bodyPr wrap="none" rtlCol="0">
              <a:spAutoFit/>
            </a:bodyPr>
            <a:lstStyle/>
            <a:p>
              <a:r>
                <a:rPr lang="en-US" sz="2400" dirty="0">
                  <a:solidFill>
                    <a:srgbClr val="4472C4"/>
                  </a:solidFill>
                </a:rPr>
                <a:t>Cat</a:t>
              </a:r>
            </a:p>
          </p:txBody>
        </p:sp>
      </p:grpSp>
      <p:sp>
        <p:nvSpPr>
          <p:cNvPr id="292" name="Rectangle 291"/>
          <p:cNvSpPr/>
          <p:nvPr/>
        </p:nvSpPr>
        <p:spPr>
          <a:xfrm>
            <a:off x="7063214" y="4388107"/>
            <a:ext cx="175786" cy="174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Left Arrow 292"/>
          <p:cNvSpPr/>
          <p:nvPr/>
        </p:nvSpPr>
        <p:spPr>
          <a:xfrm>
            <a:off x="6400987" y="5590878"/>
            <a:ext cx="739974" cy="345361"/>
          </a:xfrm>
          <a:prstGeom prst="leftArrow">
            <a:avLst/>
          </a:prstGeom>
          <a:gradFill>
            <a:gsLst>
              <a:gs pos="100000">
                <a:schemeClr val="tx1">
                  <a:lumMod val="65000"/>
                  <a:lumOff val="35000"/>
                </a:schemeClr>
              </a:gs>
              <a:gs pos="100000">
                <a:schemeClr val="bg2">
                  <a:lumMod val="90000"/>
                </a:schemeClr>
              </a:gs>
              <a:gs pos="100000">
                <a:schemeClr val="accent1">
                  <a:lumMod val="30000"/>
                  <a:lumOff val="70000"/>
                </a:schemeClr>
              </a:gs>
            </a:gsLst>
            <a:lin ang="5400000" scaled="1"/>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GAP</a:t>
            </a:r>
          </a:p>
        </p:txBody>
      </p:sp>
      <p:sp>
        <p:nvSpPr>
          <p:cNvPr id="294" name="Rectangle 293"/>
          <p:cNvSpPr/>
          <p:nvPr/>
        </p:nvSpPr>
        <p:spPr>
          <a:xfrm>
            <a:off x="5664626" y="6462691"/>
            <a:ext cx="3022174" cy="369332"/>
          </a:xfrm>
          <a:prstGeom prst="rect">
            <a:avLst/>
          </a:prstGeom>
        </p:spPr>
        <p:txBody>
          <a:bodyPr wrap="none">
            <a:spAutoFit/>
          </a:bodyPr>
          <a:lstStyle/>
          <a:p>
            <a:pPr algn="ctr"/>
            <a:r>
              <a:rPr lang="en-US" b="1" dirty="0">
                <a:solidFill>
                  <a:srgbClr val="FFC000"/>
                </a:solidFill>
              </a:rPr>
              <a:t>GAP </a:t>
            </a:r>
            <a:r>
              <a:rPr lang="en-US" b="1" dirty="0">
                <a:solidFill>
                  <a:prstClr val="black"/>
                </a:solidFill>
              </a:rPr>
              <a:t>= Global Average Pooling</a:t>
            </a:r>
          </a:p>
        </p:txBody>
      </p:sp>
      <p:grpSp>
        <p:nvGrpSpPr>
          <p:cNvPr id="295" name="Group 294"/>
          <p:cNvGrpSpPr/>
          <p:nvPr/>
        </p:nvGrpSpPr>
        <p:grpSpPr>
          <a:xfrm>
            <a:off x="2105088" y="3274375"/>
            <a:ext cx="1476312" cy="1754825"/>
            <a:chOff x="2734005" y="3177239"/>
            <a:chExt cx="1476312" cy="1754825"/>
          </a:xfrm>
        </p:grpSpPr>
        <p:pic>
          <p:nvPicPr>
            <p:cNvPr id="296" name="Picture 2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4005" y="3177239"/>
              <a:ext cx="1476312" cy="1476312"/>
            </a:xfrm>
            <a:prstGeom prst="rect">
              <a:avLst/>
            </a:prstGeom>
          </p:spPr>
        </p:pic>
        <p:sp>
          <p:nvSpPr>
            <p:cNvPr id="297" name="TextBox 296"/>
            <p:cNvSpPr txBox="1"/>
            <p:nvPr/>
          </p:nvSpPr>
          <p:spPr>
            <a:xfrm>
              <a:off x="3149899" y="4562732"/>
              <a:ext cx="684803" cy="369332"/>
            </a:xfrm>
            <a:prstGeom prst="rect">
              <a:avLst/>
            </a:prstGeom>
            <a:noFill/>
          </p:spPr>
          <p:txBody>
            <a:bodyPr wrap="none" rtlCol="0">
              <a:spAutoFit/>
            </a:bodyPr>
            <a:lstStyle/>
            <a:p>
              <a:r>
                <a:rPr lang="en-US" dirty="0" smtClean="0"/>
                <a:t>Input</a:t>
              </a:r>
              <a:endParaRPr lang="en-US" dirty="0"/>
            </a:p>
          </p:txBody>
        </p:sp>
      </p:grpSp>
      <p:grpSp>
        <p:nvGrpSpPr>
          <p:cNvPr id="298" name="Group 297"/>
          <p:cNvGrpSpPr/>
          <p:nvPr/>
        </p:nvGrpSpPr>
        <p:grpSpPr>
          <a:xfrm>
            <a:off x="1520377" y="1219200"/>
            <a:ext cx="1474042" cy="1687132"/>
            <a:chOff x="2734005" y="1219200"/>
            <a:chExt cx="1474042" cy="1687132"/>
          </a:xfrm>
        </p:grpSpPr>
        <p:pic>
          <p:nvPicPr>
            <p:cNvPr id="299" name="Picture 2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4005" y="1432290"/>
              <a:ext cx="1474042" cy="1474042"/>
            </a:xfrm>
            <a:prstGeom prst="rect">
              <a:avLst/>
            </a:prstGeom>
          </p:spPr>
        </p:pic>
        <p:sp>
          <p:nvSpPr>
            <p:cNvPr id="300" name="TextBox 299"/>
            <p:cNvSpPr txBox="1"/>
            <p:nvPr/>
          </p:nvSpPr>
          <p:spPr>
            <a:xfrm>
              <a:off x="2870331" y="1219200"/>
              <a:ext cx="1223292" cy="184666"/>
            </a:xfrm>
            <a:prstGeom prst="rect">
              <a:avLst/>
            </a:prstGeom>
            <a:noFill/>
          </p:spPr>
          <p:txBody>
            <a:bodyPr wrap="none" lIns="0" tIns="0" rIns="0" bIns="0" rtlCol="0">
              <a:spAutoFit/>
            </a:bodyPr>
            <a:lstStyle/>
            <a:p>
              <a:r>
                <a:rPr lang="en-US" dirty="0" smtClean="0"/>
                <a:t>Guided back-prop</a:t>
              </a:r>
              <a:endParaRPr lang="en-US" dirty="0"/>
            </a:p>
          </p:txBody>
        </p:sp>
      </p:grpSp>
      <p:grpSp>
        <p:nvGrpSpPr>
          <p:cNvPr id="301" name="Group 300"/>
          <p:cNvGrpSpPr/>
          <p:nvPr/>
        </p:nvGrpSpPr>
        <p:grpSpPr>
          <a:xfrm>
            <a:off x="-218734" y="3163189"/>
            <a:ext cx="1895134" cy="1771928"/>
            <a:chOff x="218850" y="3163189"/>
            <a:chExt cx="1895134" cy="1771928"/>
          </a:xfrm>
        </p:grpSpPr>
        <p:pic>
          <p:nvPicPr>
            <p:cNvPr id="302" name="Picture 30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192" y="3163189"/>
              <a:ext cx="1486077" cy="1486077"/>
            </a:xfrm>
            <a:prstGeom prst="rect">
              <a:avLst/>
            </a:prstGeom>
          </p:spPr>
        </p:pic>
        <p:sp>
          <p:nvSpPr>
            <p:cNvPr id="303" name="TextBox 302"/>
            <p:cNvSpPr txBox="1"/>
            <p:nvPr/>
          </p:nvSpPr>
          <p:spPr>
            <a:xfrm>
              <a:off x="218850" y="4565785"/>
              <a:ext cx="1895134" cy="369332"/>
            </a:xfrm>
            <a:prstGeom prst="rect">
              <a:avLst/>
            </a:prstGeom>
            <a:noFill/>
          </p:spPr>
          <p:txBody>
            <a:bodyPr wrap="none" rtlCol="0">
              <a:spAutoFit/>
            </a:bodyPr>
            <a:lstStyle/>
            <a:p>
              <a:r>
                <a:rPr lang="en-US" dirty="0" smtClean="0"/>
                <a:t>Guided Grad-CAM</a:t>
              </a:r>
              <a:endParaRPr lang="en-US" dirty="0"/>
            </a:p>
          </p:txBody>
        </p:sp>
      </p:grpSp>
      <p:grpSp>
        <p:nvGrpSpPr>
          <p:cNvPr id="304" name="Group 303"/>
          <p:cNvGrpSpPr/>
          <p:nvPr/>
        </p:nvGrpSpPr>
        <p:grpSpPr>
          <a:xfrm>
            <a:off x="1447800" y="4966560"/>
            <a:ext cx="1469058" cy="1772757"/>
            <a:chOff x="2747449" y="4966560"/>
            <a:chExt cx="1469058" cy="1772757"/>
          </a:xfrm>
        </p:grpSpPr>
        <p:pic>
          <p:nvPicPr>
            <p:cNvPr id="305" name="Content Placeholder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7449" y="4966560"/>
              <a:ext cx="1469058" cy="1469058"/>
            </a:xfrm>
            <a:prstGeom prst="rect">
              <a:avLst/>
            </a:prstGeom>
          </p:spPr>
        </p:pic>
        <p:sp>
          <p:nvSpPr>
            <p:cNvPr id="306" name="TextBox 305"/>
            <p:cNvSpPr txBox="1"/>
            <p:nvPr/>
          </p:nvSpPr>
          <p:spPr>
            <a:xfrm>
              <a:off x="2889745" y="6369985"/>
              <a:ext cx="1162562" cy="369332"/>
            </a:xfrm>
            <a:prstGeom prst="rect">
              <a:avLst/>
            </a:prstGeom>
            <a:noFill/>
          </p:spPr>
          <p:txBody>
            <a:bodyPr wrap="none" rtlCol="0">
              <a:spAutoFit/>
            </a:bodyPr>
            <a:lstStyle/>
            <a:p>
              <a:r>
                <a:rPr lang="en-US" dirty="0" smtClean="0"/>
                <a:t>Grad-CAM</a:t>
              </a:r>
              <a:endParaRPr lang="en-US" dirty="0"/>
            </a:p>
          </p:txBody>
        </p:sp>
      </p:grpSp>
      <p:cxnSp>
        <p:nvCxnSpPr>
          <p:cNvPr id="257" name="Straight Arrow Connector 256"/>
          <p:cNvCxnSpPr>
            <a:endCxn id="272" idx="0"/>
          </p:cNvCxnSpPr>
          <p:nvPr/>
        </p:nvCxnSpPr>
        <p:spPr>
          <a:xfrm flipH="1">
            <a:off x="4987946" y="4419600"/>
            <a:ext cx="1565254" cy="119507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a:endCxn id="271" idx="0"/>
          </p:cNvCxnSpPr>
          <p:nvPr/>
        </p:nvCxnSpPr>
        <p:spPr>
          <a:xfrm flipH="1">
            <a:off x="4606946" y="4419600"/>
            <a:ext cx="1870054" cy="119012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5" name="TextBox 324"/>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Selvajaru</a:t>
            </a:r>
            <a:endParaRPr lang="en-US" dirty="0">
              <a:solidFill>
                <a:schemeClr val="bg1">
                  <a:lumMod val="65000"/>
                </a:schemeClr>
              </a:solidFill>
            </a:endParaRPr>
          </a:p>
        </p:txBody>
      </p:sp>
    </p:spTree>
    <p:extLst>
      <p:ext uri="{BB962C8B-B14F-4D97-AF65-F5344CB8AC3E}">
        <p14:creationId xmlns:p14="http://schemas.microsoft.com/office/powerpoint/2010/main" val="1395760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246"/>
                                        </p:tgtEl>
                                        <p:attrNameLst>
                                          <p:attrName>style.visibility</p:attrName>
                                        </p:attrNameLst>
                                      </p:cBhvr>
                                      <p:to>
                                        <p:strVal val="visible"/>
                                      </p:to>
                                    </p:set>
                                    <p:anim calcmode="lin" valueType="num">
                                      <p:cBhvr additive="base">
                                        <p:cTn id="11" dur="500"/>
                                        <p:tgtEl>
                                          <p:spTgt spid="246"/>
                                        </p:tgtEl>
                                        <p:attrNameLst>
                                          <p:attrName>ppt_x</p:attrName>
                                        </p:attrNameLst>
                                      </p:cBhvr>
                                      <p:tavLst>
                                        <p:tav tm="0">
                                          <p:val>
                                            <p:strVal val="#ppt_x-#ppt_w*1.125000"/>
                                          </p:val>
                                        </p:tav>
                                        <p:tav tm="100000">
                                          <p:val>
                                            <p:strVal val="#ppt_x"/>
                                          </p:val>
                                        </p:tav>
                                      </p:tavLst>
                                    </p:anim>
                                    <p:animEffect transition="in" filter="wipe(right)">
                                      <p:cBhvr>
                                        <p:cTn id="12" dur="500"/>
                                        <p:tgtEl>
                                          <p:spTgt spid="246"/>
                                        </p:tgtEl>
                                      </p:cBhvr>
                                    </p:animEffect>
                                  </p:childTnLst>
                                </p:cTn>
                              </p:par>
                              <p:par>
                                <p:cTn id="13" presetID="12" presetClass="entr" presetSubtype="8" fill="hold" nodeType="withEffect">
                                  <p:stCondLst>
                                    <p:cond delay="0"/>
                                  </p:stCondLst>
                                  <p:childTnLst>
                                    <p:set>
                                      <p:cBhvr>
                                        <p:cTn id="14" dur="1" fill="hold">
                                          <p:stCondLst>
                                            <p:cond delay="0"/>
                                          </p:stCondLst>
                                        </p:cTn>
                                        <p:tgtEl>
                                          <p:spTgt spid="244"/>
                                        </p:tgtEl>
                                        <p:attrNameLst>
                                          <p:attrName>style.visibility</p:attrName>
                                        </p:attrNameLst>
                                      </p:cBhvr>
                                      <p:to>
                                        <p:strVal val="visible"/>
                                      </p:to>
                                    </p:set>
                                    <p:anim calcmode="lin" valueType="num">
                                      <p:cBhvr additive="base">
                                        <p:cTn id="15" dur="500"/>
                                        <p:tgtEl>
                                          <p:spTgt spid="244"/>
                                        </p:tgtEl>
                                        <p:attrNameLst>
                                          <p:attrName>ppt_x</p:attrName>
                                        </p:attrNameLst>
                                      </p:cBhvr>
                                      <p:tavLst>
                                        <p:tav tm="0">
                                          <p:val>
                                            <p:strVal val="#ppt_x-#ppt_w*1.125000"/>
                                          </p:val>
                                        </p:tav>
                                        <p:tav tm="100000">
                                          <p:val>
                                            <p:strVal val="#ppt_x"/>
                                          </p:val>
                                        </p:tav>
                                      </p:tavLst>
                                    </p:anim>
                                    <p:animEffect transition="in" filter="wipe(right)">
                                      <p:cBhvr>
                                        <p:cTn id="16" dur="500"/>
                                        <p:tgtEl>
                                          <p:spTgt spid="244"/>
                                        </p:tgtEl>
                                      </p:cBhvr>
                                    </p:animEffect>
                                  </p:childTnLst>
                                </p:cTn>
                              </p:par>
                              <p:par>
                                <p:cTn id="17" presetID="12" presetClass="entr" presetSubtype="8" fill="hold" nodeType="withEffect">
                                  <p:stCondLst>
                                    <p:cond delay="0"/>
                                  </p:stCondLst>
                                  <p:childTnLst>
                                    <p:set>
                                      <p:cBhvr>
                                        <p:cTn id="18" dur="1" fill="hold">
                                          <p:stCondLst>
                                            <p:cond delay="0"/>
                                          </p:stCondLst>
                                        </p:cTn>
                                        <p:tgtEl>
                                          <p:spTgt spid="243"/>
                                        </p:tgtEl>
                                        <p:attrNameLst>
                                          <p:attrName>style.visibility</p:attrName>
                                        </p:attrNameLst>
                                      </p:cBhvr>
                                      <p:to>
                                        <p:strVal val="visible"/>
                                      </p:to>
                                    </p:set>
                                    <p:anim calcmode="lin" valueType="num">
                                      <p:cBhvr additive="base">
                                        <p:cTn id="19" dur="500"/>
                                        <p:tgtEl>
                                          <p:spTgt spid="243"/>
                                        </p:tgtEl>
                                        <p:attrNameLst>
                                          <p:attrName>ppt_x</p:attrName>
                                        </p:attrNameLst>
                                      </p:cBhvr>
                                      <p:tavLst>
                                        <p:tav tm="0">
                                          <p:val>
                                            <p:strVal val="#ppt_x-#ppt_w*1.125000"/>
                                          </p:val>
                                        </p:tav>
                                        <p:tav tm="100000">
                                          <p:val>
                                            <p:strVal val="#ppt_x"/>
                                          </p:val>
                                        </p:tav>
                                      </p:tavLst>
                                    </p:anim>
                                    <p:animEffect transition="in" filter="wipe(right)">
                                      <p:cBhvr>
                                        <p:cTn id="20" dur="500"/>
                                        <p:tgtEl>
                                          <p:spTgt spid="243"/>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292"/>
                                        </p:tgtEl>
                                        <p:attrNameLst>
                                          <p:attrName>style.visibility</p:attrName>
                                        </p:attrNameLst>
                                      </p:cBhvr>
                                      <p:to>
                                        <p:strVal val="visible"/>
                                      </p:to>
                                    </p:set>
                                    <p:animEffect transition="in" filter="fade">
                                      <p:cBhvr>
                                        <p:cTn id="23" dur="1000"/>
                                        <p:tgtEl>
                                          <p:spTgt spid="292"/>
                                        </p:tgtEl>
                                      </p:cBhvr>
                                    </p:animEffect>
                                    <p:anim calcmode="lin" valueType="num">
                                      <p:cBhvr>
                                        <p:cTn id="24" dur="1000" fill="hold"/>
                                        <p:tgtEl>
                                          <p:spTgt spid="292"/>
                                        </p:tgtEl>
                                        <p:attrNameLst>
                                          <p:attrName>ppt_x</p:attrName>
                                        </p:attrNameLst>
                                      </p:cBhvr>
                                      <p:tavLst>
                                        <p:tav tm="0">
                                          <p:val>
                                            <p:strVal val="#ppt_x"/>
                                          </p:val>
                                        </p:tav>
                                        <p:tav tm="100000">
                                          <p:val>
                                            <p:strVal val="#ppt_x"/>
                                          </p:val>
                                        </p:tav>
                                      </p:tavLst>
                                    </p:anim>
                                    <p:anim calcmode="lin" valueType="num">
                                      <p:cBhvr>
                                        <p:cTn id="25" dur="1000" fill="hold"/>
                                        <p:tgtEl>
                                          <p:spTgt spid="29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nodeType="clickEffect">
                                  <p:stCondLst>
                                    <p:cond delay="0"/>
                                  </p:stCondLst>
                                  <p:childTnLst>
                                    <p:set>
                                      <p:cBhvr>
                                        <p:cTn id="29" dur="1" fill="hold">
                                          <p:stCondLst>
                                            <p:cond delay="0"/>
                                          </p:stCondLst>
                                        </p:cTn>
                                        <p:tgtEl>
                                          <p:spTgt spid="233"/>
                                        </p:tgtEl>
                                        <p:attrNameLst>
                                          <p:attrName>style.visibility</p:attrName>
                                        </p:attrNameLst>
                                      </p:cBhvr>
                                      <p:to>
                                        <p:strVal val="visible"/>
                                      </p:to>
                                    </p:set>
                                    <p:anim calcmode="lin" valueType="num">
                                      <p:cBhvr additive="base">
                                        <p:cTn id="30" dur="500"/>
                                        <p:tgtEl>
                                          <p:spTgt spid="233"/>
                                        </p:tgtEl>
                                        <p:attrNameLst>
                                          <p:attrName>ppt_x</p:attrName>
                                        </p:attrNameLst>
                                      </p:cBhvr>
                                      <p:tavLst>
                                        <p:tav tm="0">
                                          <p:val>
                                            <p:strVal val="#ppt_x-#ppt_w*1.125000"/>
                                          </p:val>
                                        </p:tav>
                                        <p:tav tm="100000">
                                          <p:val>
                                            <p:strVal val="#ppt_x"/>
                                          </p:val>
                                        </p:tav>
                                      </p:tavLst>
                                    </p:anim>
                                    <p:animEffect transition="in" filter="wipe(right)">
                                      <p:cBhvr>
                                        <p:cTn id="31" dur="500"/>
                                        <p:tgtEl>
                                          <p:spTgt spid="23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2" presetClass="entr" presetSubtype="2" fill="hold" grpId="0" nodeType="clickEffect">
                                  <p:stCondLst>
                                    <p:cond delay="0"/>
                                  </p:stCondLst>
                                  <p:childTnLst>
                                    <p:set>
                                      <p:cBhvr>
                                        <p:cTn id="39" dur="1" fill="hold">
                                          <p:stCondLst>
                                            <p:cond delay="0"/>
                                          </p:stCondLst>
                                        </p:cTn>
                                        <p:tgtEl>
                                          <p:spTgt spid="273"/>
                                        </p:tgtEl>
                                        <p:attrNameLst>
                                          <p:attrName>style.visibility</p:attrName>
                                        </p:attrNameLst>
                                      </p:cBhvr>
                                      <p:to>
                                        <p:strVal val="visible"/>
                                      </p:to>
                                    </p:set>
                                    <p:anim calcmode="lin" valueType="num">
                                      <p:cBhvr additive="base">
                                        <p:cTn id="40" dur="500"/>
                                        <p:tgtEl>
                                          <p:spTgt spid="273"/>
                                        </p:tgtEl>
                                        <p:attrNameLst>
                                          <p:attrName>ppt_x</p:attrName>
                                        </p:attrNameLst>
                                      </p:cBhvr>
                                      <p:tavLst>
                                        <p:tav tm="0">
                                          <p:val>
                                            <p:strVal val="#ppt_x+#ppt_w*1.125000"/>
                                          </p:val>
                                        </p:tav>
                                        <p:tav tm="100000">
                                          <p:val>
                                            <p:strVal val="#ppt_x"/>
                                          </p:val>
                                        </p:tav>
                                      </p:tavLst>
                                    </p:anim>
                                    <p:animEffect transition="in" filter="wipe(left)">
                                      <p:cBhvr>
                                        <p:cTn id="41" dur="500"/>
                                        <p:tgtEl>
                                          <p:spTgt spid="273"/>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29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274"/>
                                        </p:tgtEl>
                                        <p:attrNameLst>
                                          <p:attrName>style.visibility</p:attrName>
                                        </p:attrNameLst>
                                      </p:cBhvr>
                                      <p:to>
                                        <p:strVal val="visible"/>
                                      </p:to>
                                    </p:set>
                                    <p:anim calcmode="lin" valueType="num">
                                      <p:cBhvr additive="base">
                                        <p:cTn id="49" dur="500"/>
                                        <p:tgtEl>
                                          <p:spTgt spid="274"/>
                                        </p:tgtEl>
                                        <p:attrNameLst>
                                          <p:attrName>ppt_x</p:attrName>
                                        </p:attrNameLst>
                                      </p:cBhvr>
                                      <p:tavLst>
                                        <p:tav tm="0">
                                          <p:val>
                                            <p:strVal val="#ppt_x+#ppt_w*1.125000"/>
                                          </p:val>
                                        </p:tav>
                                        <p:tav tm="100000">
                                          <p:val>
                                            <p:strVal val="#ppt_x"/>
                                          </p:val>
                                        </p:tav>
                                      </p:tavLst>
                                    </p:anim>
                                    <p:animEffect transition="in" filter="wipe(left)">
                                      <p:cBhvr>
                                        <p:cTn id="50" dur="500"/>
                                        <p:tgtEl>
                                          <p:spTgt spid="274"/>
                                        </p:tgtEl>
                                      </p:cBhvr>
                                    </p:animEffect>
                                  </p:childTnLst>
                                </p:cTn>
                              </p:par>
                            </p:childTnLst>
                          </p:cTn>
                        </p:par>
                        <p:par>
                          <p:cTn id="51" fill="hold">
                            <p:stCondLst>
                              <p:cond delay="500"/>
                            </p:stCondLst>
                            <p:childTnLst>
                              <p:par>
                                <p:cTn id="52" presetID="1" presetClass="entr" presetSubtype="0" fill="hold" nodeType="afterEffect">
                                  <p:stCondLst>
                                    <p:cond delay="0"/>
                                  </p:stCondLst>
                                  <p:childTnLst>
                                    <p:set>
                                      <p:cBhvr>
                                        <p:cTn id="53" dur="1" fill="hold">
                                          <p:stCondLst>
                                            <p:cond delay="0"/>
                                          </p:stCondLst>
                                        </p:cTn>
                                        <p:tgtEl>
                                          <p:spTgt spid="24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93"/>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nodeType="afterEffect">
                                  <p:stCondLst>
                                    <p:cond delay="0"/>
                                  </p:stCondLst>
                                  <p:childTnLst>
                                    <p:set>
                                      <p:cBhvr>
                                        <p:cTn id="60" dur="1" fill="hold">
                                          <p:stCondLst>
                                            <p:cond delay="0"/>
                                          </p:stCondLst>
                                        </p:cTn>
                                        <p:tgtEl>
                                          <p:spTgt spid="2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9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5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5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5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2" presetClass="entr" presetSubtype="2" fill="hold" grpId="0" nodeType="clickEffect">
                                  <p:stCondLst>
                                    <p:cond delay="0"/>
                                  </p:stCondLst>
                                  <p:childTnLst>
                                    <p:set>
                                      <p:cBhvr>
                                        <p:cTn id="76" dur="1" fill="hold">
                                          <p:stCondLst>
                                            <p:cond delay="0"/>
                                          </p:stCondLst>
                                        </p:cTn>
                                        <p:tgtEl>
                                          <p:spTgt spid="275"/>
                                        </p:tgtEl>
                                        <p:attrNameLst>
                                          <p:attrName>style.visibility</p:attrName>
                                        </p:attrNameLst>
                                      </p:cBhvr>
                                      <p:to>
                                        <p:strVal val="visible"/>
                                      </p:to>
                                    </p:set>
                                    <p:anim calcmode="lin" valueType="num">
                                      <p:cBhvr additive="base">
                                        <p:cTn id="77" dur="500"/>
                                        <p:tgtEl>
                                          <p:spTgt spid="275"/>
                                        </p:tgtEl>
                                        <p:attrNameLst>
                                          <p:attrName>ppt_x</p:attrName>
                                        </p:attrNameLst>
                                      </p:cBhvr>
                                      <p:tavLst>
                                        <p:tav tm="0">
                                          <p:val>
                                            <p:strVal val="#ppt_x+#ppt_w*1.125000"/>
                                          </p:val>
                                        </p:tav>
                                        <p:tav tm="100000">
                                          <p:val>
                                            <p:strVal val="#ppt_x"/>
                                          </p:val>
                                        </p:tav>
                                      </p:tavLst>
                                    </p:anim>
                                    <p:animEffect transition="in" filter="wipe(left)">
                                      <p:cBhvr>
                                        <p:cTn id="78" dur="500"/>
                                        <p:tgtEl>
                                          <p:spTgt spid="275"/>
                                        </p:tgtEl>
                                      </p:cBhvr>
                                    </p:animEffect>
                                  </p:childTnLst>
                                </p:cTn>
                              </p:par>
                            </p:childTnLst>
                          </p:cTn>
                        </p:par>
                        <p:par>
                          <p:cTn id="79" fill="hold">
                            <p:stCondLst>
                              <p:cond delay="500"/>
                            </p:stCondLst>
                            <p:childTnLst>
                              <p:par>
                                <p:cTn id="80" presetID="1" presetClass="entr" presetSubtype="0" fill="hold" nodeType="afterEffect">
                                  <p:stCondLst>
                                    <p:cond delay="0"/>
                                  </p:stCondLst>
                                  <p:childTnLst>
                                    <p:set>
                                      <p:cBhvr>
                                        <p:cTn id="81" dur="1" fill="hold">
                                          <p:stCondLst>
                                            <p:cond delay="0"/>
                                          </p:stCondLst>
                                        </p:cTn>
                                        <p:tgtEl>
                                          <p:spTgt spid="30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7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80"/>
                                        </p:tgtEl>
                                        <p:attrNameLst>
                                          <p:attrName>style.visibility</p:attrName>
                                        </p:attrNameLst>
                                      </p:cBhvr>
                                      <p:to>
                                        <p:strVal val="visible"/>
                                      </p:to>
                                    </p:set>
                                  </p:childTnLst>
                                </p:cTn>
                              </p:par>
                            </p:childTnLst>
                          </p:cTn>
                        </p:par>
                        <p:par>
                          <p:cTn id="90" fill="hold">
                            <p:stCondLst>
                              <p:cond delay="0"/>
                            </p:stCondLst>
                            <p:childTnLst>
                              <p:par>
                                <p:cTn id="91" presetID="1" presetClass="entr" presetSubtype="0" fill="hold" nodeType="afterEffect">
                                  <p:stCondLst>
                                    <p:cond delay="0"/>
                                  </p:stCondLst>
                                  <p:childTnLst>
                                    <p:set>
                                      <p:cBhvr>
                                        <p:cTn id="92"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P spid="273" grpId="0" animBg="1"/>
      <p:bldP spid="274" grpId="0" animBg="1"/>
      <p:bldP spid="275" grpId="0" animBg="1"/>
      <p:bldP spid="280" grpId="0" animBg="1"/>
      <p:bldP spid="292" grpId="0" animBg="1"/>
      <p:bldP spid="293" grpId="0" animBg="1"/>
      <p:bldP spid="29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Grad-CAM</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96</a:t>
            </a:fld>
            <a:endParaRPr lang="en-US"/>
          </a:p>
        </p:txBody>
      </p:sp>
      <p:pic>
        <p:nvPicPr>
          <p:cNvPr id="233" name="Picture 232"/>
          <p:cNvPicPr>
            <a:picLocks noChangeAspect="1"/>
          </p:cNvPicPr>
          <p:nvPr/>
        </p:nvPicPr>
        <p:blipFill>
          <a:blip r:embed="rId2"/>
          <a:stretch>
            <a:fillRect/>
          </a:stretch>
        </p:blipFill>
        <p:spPr>
          <a:xfrm>
            <a:off x="7162800" y="3181607"/>
            <a:ext cx="1095375" cy="1381125"/>
          </a:xfrm>
          <a:prstGeom prst="rect">
            <a:avLst/>
          </a:prstGeom>
        </p:spPr>
      </p:pic>
      <p:pic>
        <p:nvPicPr>
          <p:cNvPr id="243" name="Content Placeholder 30"/>
          <p:cNvPicPr>
            <a:picLocks noGrp="1" noChangeAspect="1"/>
          </p:cNvPicPr>
          <p:nvPr>
            <p:ph idx="1"/>
          </p:nvPr>
        </p:nvPicPr>
        <p:blipFill>
          <a:blip r:embed="rId3"/>
          <a:stretch>
            <a:fillRect/>
          </a:stretch>
        </p:blipFill>
        <p:spPr>
          <a:xfrm>
            <a:off x="6482166" y="3498881"/>
            <a:ext cx="506251" cy="962378"/>
          </a:xfrm>
          <a:prstGeom prst="rect">
            <a:avLst/>
          </a:prstGeom>
        </p:spPr>
      </p:pic>
      <p:pic>
        <p:nvPicPr>
          <p:cNvPr id="244" name="Picture 243"/>
          <p:cNvPicPr>
            <a:picLocks noChangeAspect="1"/>
          </p:cNvPicPr>
          <p:nvPr/>
        </p:nvPicPr>
        <p:blipFill>
          <a:blip r:embed="rId4"/>
          <a:stretch>
            <a:fillRect/>
          </a:stretch>
        </p:blipFill>
        <p:spPr>
          <a:xfrm>
            <a:off x="3657600" y="3124513"/>
            <a:ext cx="2792008" cy="1790700"/>
          </a:xfrm>
          <a:prstGeom prst="rect">
            <a:avLst/>
          </a:prstGeom>
        </p:spPr>
      </p:pic>
      <p:sp>
        <p:nvSpPr>
          <p:cNvPr id="246" name="Right Arrow 245"/>
          <p:cNvSpPr/>
          <p:nvPr/>
        </p:nvSpPr>
        <p:spPr>
          <a:xfrm>
            <a:off x="3766307" y="2865255"/>
            <a:ext cx="4632463" cy="297935"/>
          </a:xfrm>
          <a:prstGeom prst="rightArrow">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Forward</a:t>
            </a:r>
          </a:p>
        </p:txBody>
      </p:sp>
      <p:grpSp>
        <p:nvGrpSpPr>
          <p:cNvPr id="247" name="Group 246"/>
          <p:cNvGrpSpPr/>
          <p:nvPr/>
        </p:nvGrpSpPr>
        <p:grpSpPr>
          <a:xfrm>
            <a:off x="7087287" y="5596257"/>
            <a:ext cx="777048" cy="414440"/>
            <a:chOff x="8702893" y="5596257"/>
            <a:chExt cx="777048" cy="414440"/>
          </a:xfrm>
        </p:grpSpPr>
        <p:pic>
          <p:nvPicPr>
            <p:cNvPr id="248" name="Picture 2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3772" y="5603445"/>
              <a:ext cx="406169" cy="406169"/>
            </a:xfrm>
            <a:prstGeom prst="rect">
              <a:avLst/>
            </a:prstGeom>
            <a:scene3d>
              <a:camera prst="isometricRightUp">
                <a:rot lat="2100000" lon="18000000" rev="10799999"/>
              </a:camera>
              <a:lightRig rig="threePt" dir="t"/>
            </a:scene3d>
          </p:spPr>
        </p:pic>
        <p:pic>
          <p:nvPicPr>
            <p:cNvPr id="249" name="Picture 2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6384" y="5598654"/>
              <a:ext cx="406169" cy="406169"/>
            </a:xfrm>
            <a:prstGeom prst="rect">
              <a:avLst/>
            </a:prstGeom>
            <a:scene3d>
              <a:camera prst="isometricRightUp">
                <a:rot lat="2100000" lon="18000000" rev="10799999"/>
              </a:camera>
              <a:lightRig rig="threePt" dir="t"/>
            </a:scene3d>
          </p:spPr>
        </p:pic>
        <p:pic>
          <p:nvPicPr>
            <p:cNvPr id="250" name="Picture 24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8799978" y="5601050"/>
              <a:ext cx="406169" cy="406169"/>
            </a:xfrm>
            <a:prstGeom prst="rect">
              <a:avLst/>
            </a:prstGeom>
            <a:scene3d>
              <a:camera prst="isometricRightUp">
                <a:rot lat="2100000" lon="18000000" rev="10799999"/>
              </a:camera>
              <a:lightRig rig="threePt" dir="t"/>
            </a:scene3d>
          </p:spPr>
        </p:pic>
        <p:pic>
          <p:nvPicPr>
            <p:cNvPr id="251" name="Picture 2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9836" y="5601049"/>
              <a:ext cx="406169" cy="406169"/>
            </a:xfrm>
            <a:prstGeom prst="rect">
              <a:avLst/>
            </a:prstGeom>
            <a:scene3d>
              <a:camera prst="isometricRightUp">
                <a:rot lat="2100000" lon="18000000" rev="10799999"/>
              </a:camera>
              <a:lightRig rig="threePt" dir="t"/>
            </a:scene3d>
          </p:spPr>
        </p:pic>
        <p:pic>
          <p:nvPicPr>
            <p:cNvPr id="252" name="Picture 2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3797" y="5598423"/>
              <a:ext cx="406169" cy="406169"/>
            </a:xfrm>
            <a:prstGeom prst="rect">
              <a:avLst/>
            </a:prstGeom>
            <a:scene3d>
              <a:camera prst="isometricRightUp">
                <a:rot lat="2100000" lon="18000000" rev="10799999"/>
              </a:camera>
              <a:lightRig rig="threePt" dir="t"/>
            </a:scene3d>
          </p:spPr>
        </p:pic>
        <p:pic>
          <p:nvPicPr>
            <p:cNvPr id="253" name="Picture 2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1874" y="5596258"/>
              <a:ext cx="406169" cy="406169"/>
            </a:xfrm>
            <a:prstGeom prst="rect">
              <a:avLst/>
            </a:prstGeom>
            <a:scene3d>
              <a:camera prst="isometricRightUp">
                <a:rot lat="2100000" lon="18000000" rev="10799999"/>
              </a:camera>
              <a:lightRig rig="threePt" dir="t"/>
            </a:scene3d>
          </p:spPr>
        </p:pic>
        <p:pic>
          <p:nvPicPr>
            <p:cNvPr id="254" name="Picture 2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30361" y="5596257"/>
              <a:ext cx="406169" cy="406169"/>
            </a:xfrm>
            <a:prstGeom prst="rect">
              <a:avLst/>
            </a:prstGeom>
            <a:scene3d>
              <a:camera prst="isometricRightUp">
                <a:rot lat="2100000" lon="18000000" rev="10799999"/>
              </a:camera>
              <a:lightRig rig="threePt" dir="t"/>
            </a:scene3d>
          </p:spPr>
        </p:pic>
        <p:pic>
          <p:nvPicPr>
            <p:cNvPr id="255"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V="1">
              <a:off x="8702893" y="5602361"/>
              <a:ext cx="408336" cy="408336"/>
            </a:xfrm>
            <a:prstGeom prst="rect">
              <a:avLst/>
            </a:prstGeom>
            <a:scene3d>
              <a:camera prst="isometricRightUp">
                <a:rot lat="2100000" lon="18000000" rev="10799999"/>
              </a:camera>
              <a:lightRig rig="threePt" dir="t"/>
            </a:scene3d>
          </p:spPr>
        </p:pic>
      </p:grpSp>
      <p:cxnSp>
        <p:nvCxnSpPr>
          <p:cNvPr id="258" name="Straight Arrow Connector 257"/>
          <p:cNvCxnSpPr>
            <a:endCxn id="270" idx="0"/>
          </p:cNvCxnSpPr>
          <p:nvPr/>
        </p:nvCxnSpPr>
        <p:spPr>
          <a:xfrm flipH="1">
            <a:off x="5342059" y="4419600"/>
            <a:ext cx="1299847" cy="1193800"/>
          </a:xfrm>
          <a:prstGeom prst="straightConnector1">
            <a:avLst/>
          </a:prstGeom>
          <a:ln>
            <a:headEnd type="triangle"/>
            <a:tailEnd type="triangle"/>
          </a:ln>
        </p:spPr>
        <p:style>
          <a:lnRef idx="1">
            <a:schemeClr val="accent3"/>
          </a:lnRef>
          <a:fillRef idx="0">
            <a:schemeClr val="accent3"/>
          </a:fillRef>
          <a:effectRef idx="0">
            <a:schemeClr val="accent3"/>
          </a:effectRef>
          <a:fontRef idx="minor">
            <a:schemeClr val="tx1"/>
          </a:fontRef>
        </p:style>
      </p:cxnSp>
      <p:cxnSp>
        <p:nvCxnSpPr>
          <p:cNvPr id="259" name="Straight Arrow Connector 258"/>
          <p:cNvCxnSpPr>
            <a:stCxn id="243" idx="2"/>
            <a:endCxn id="269" idx="0"/>
          </p:cNvCxnSpPr>
          <p:nvPr/>
        </p:nvCxnSpPr>
        <p:spPr>
          <a:xfrm flipH="1">
            <a:off x="6207146" y="4461259"/>
            <a:ext cx="528146" cy="115341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60" name="Group 259"/>
          <p:cNvGrpSpPr/>
          <p:nvPr/>
        </p:nvGrpSpPr>
        <p:grpSpPr>
          <a:xfrm>
            <a:off x="4337091" y="5596258"/>
            <a:ext cx="2139909" cy="325918"/>
            <a:chOff x="5933850" y="5596258"/>
            <a:chExt cx="2139909" cy="325918"/>
          </a:xfrm>
        </p:grpSpPr>
        <p:sp>
          <p:nvSpPr>
            <p:cNvPr id="261" name="Rounded Rectangle 260"/>
            <p:cNvSpPr/>
            <p:nvPr/>
          </p:nvSpPr>
          <p:spPr>
            <a:xfrm rot="16200000">
              <a:off x="6827902" y="4776897"/>
              <a:ext cx="325918" cy="19646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2" name="Oval 261"/>
            <p:cNvSpPr/>
            <p:nvPr/>
          </p:nvSpPr>
          <p:spPr>
            <a:xfrm rot="16200000">
              <a:off x="6064331" y="5601312"/>
              <a:ext cx="282898" cy="32171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3" name="Oval 262"/>
            <p:cNvSpPr/>
            <p:nvPr/>
          </p:nvSpPr>
          <p:spPr>
            <a:xfrm rot="16200000">
              <a:off x="6428046" y="5601661"/>
              <a:ext cx="282898" cy="3217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4" name="Oval 263"/>
            <p:cNvSpPr/>
            <p:nvPr/>
          </p:nvSpPr>
          <p:spPr>
            <a:xfrm rot="16200000">
              <a:off x="7630980" y="5603826"/>
              <a:ext cx="282898"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5" name="Oval 264"/>
            <p:cNvSpPr/>
            <p:nvPr/>
          </p:nvSpPr>
          <p:spPr>
            <a:xfrm rot="16200000">
              <a:off x="6800323" y="5601661"/>
              <a:ext cx="282898" cy="321712"/>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solidFill>
                  <a:prstClr val="white"/>
                </a:solidFill>
              </a:endParaRPr>
            </a:p>
          </p:txBody>
        </p:sp>
        <p:sp>
          <p:nvSpPr>
            <p:cNvPr id="266" name="TextBox 265"/>
            <p:cNvSpPr txBox="1"/>
            <p:nvPr/>
          </p:nvSpPr>
          <p:spPr>
            <a:xfrm rot="16200000">
              <a:off x="7368228" y="5638283"/>
              <a:ext cx="213132" cy="276999"/>
            </a:xfrm>
            <a:prstGeom prst="rect">
              <a:avLst/>
            </a:prstGeom>
            <a:noFill/>
          </p:spPr>
          <p:txBody>
            <a:bodyPr wrap="square" rtlCol="0">
              <a:spAutoFit/>
            </a:bodyPr>
            <a:lstStyle/>
            <a:p>
              <a:r>
                <a:rPr lang="en-US" dirty="0">
                  <a:solidFill>
                    <a:prstClr val="black"/>
                  </a:solidFill>
                </a:rPr>
                <a:t>.</a:t>
              </a:r>
            </a:p>
          </p:txBody>
        </p:sp>
        <p:sp>
          <p:nvSpPr>
            <p:cNvPr id="267" name="TextBox 266"/>
            <p:cNvSpPr txBox="1"/>
            <p:nvPr/>
          </p:nvSpPr>
          <p:spPr>
            <a:xfrm rot="16200000">
              <a:off x="7077163" y="5638283"/>
              <a:ext cx="213132" cy="276999"/>
            </a:xfrm>
            <a:prstGeom prst="rect">
              <a:avLst/>
            </a:prstGeom>
            <a:noFill/>
          </p:spPr>
          <p:txBody>
            <a:bodyPr wrap="square" rtlCol="0">
              <a:spAutoFit/>
            </a:bodyPr>
            <a:lstStyle/>
            <a:p>
              <a:r>
                <a:rPr lang="en-US" dirty="0">
                  <a:solidFill>
                    <a:prstClr val="black"/>
                  </a:solidFill>
                </a:rPr>
                <a:t>.</a:t>
              </a:r>
            </a:p>
          </p:txBody>
        </p:sp>
        <p:sp>
          <p:nvSpPr>
            <p:cNvPr id="268" name="TextBox 267"/>
            <p:cNvSpPr txBox="1"/>
            <p:nvPr/>
          </p:nvSpPr>
          <p:spPr>
            <a:xfrm rot="16200000">
              <a:off x="7175993" y="5638283"/>
              <a:ext cx="213132" cy="276999"/>
            </a:xfrm>
            <a:prstGeom prst="rect">
              <a:avLst/>
            </a:prstGeom>
            <a:noFill/>
          </p:spPr>
          <p:txBody>
            <a:bodyPr wrap="square" rtlCol="0">
              <a:spAutoFit/>
            </a:bodyPr>
            <a:lstStyle/>
            <a:p>
              <a:r>
                <a:rPr lang="en-US" dirty="0">
                  <a:solidFill>
                    <a:prstClr val="black"/>
                  </a:solidFill>
                </a:rPr>
                <a:t>.</a:t>
              </a:r>
            </a:p>
          </p:txBody>
        </p:sp>
        <p:sp>
          <p:nvSpPr>
            <p:cNvPr id="269" name="TextBox 268"/>
            <p:cNvSpPr txBox="1"/>
            <p:nvPr/>
          </p:nvSpPr>
          <p:spPr>
            <a:xfrm>
              <a:off x="7534050" y="5614675"/>
              <a:ext cx="539709" cy="276999"/>
            </a:xfrm>
            <a:prstGeom prst="rect">
              <a:avLst/>
            </a:prstGeom>
            <a:noFill/>
          </p:spPr>
          <p:txBody>
            <a:bodyPr wrap="square" rtlCol="0">
              <a:spAutoFit/>
            </a:bodyPr>
            <a:lstStyle/>
            <a:p>
              <a:r>
                <a:rPr lang="en-US" dirty="0" err="1">
                  <a:solidFill>
                    <a:prstClr val="black"/>
                  </a:solidFill>
                </a:rPr>
                <a:t>W</a:t>
              </a:r>
              <a:r>
                <a:rPr lang="en-US" baseline="-25000" dirty="0" err="1">
                  <a:solidFill>
                    <a:prstClr val="black"/>
                  </a:solidFill>
                </a:rPr>
                <a:t>n</a:t>
              </a:r>
              <a:endParaRPr lang="en-US" baseline="-25000" dirty="0">
                <a:solidFill>
                  <a:prstClr val="black"/>
                </a:solidFill>
              </a:endParaRPr>
            </a:p>
          </p:txBody>
        </p:sp>
        <p:sp>
          <p:nvSpPr>
            <p:cNvPr id="270" name="TextBox 269"/>
            <p:cNvSpPr txBox="1"/>
            <p:nvPr/>
          </p:nvSpPr>
          <p:spPr>
            <a:xfrm>
              <a:off x="6668963" y="5613400"/>
              <a:ext cx="539709" cy="276999"/>
            </a:xfrm>
            <a:prstGeom prst="rect">
              <a:avLst/>
            </a:prstGeom>
            <a:noFill/>
          </p:spPr>
          <p:txBody>
            <a:bodyPr wrap="square" rtlCol="0">
              <a:spAutoFit/>
            </a:bodyPr>
            <a:lstStyle/>
            <a:p>
              <a:r>
                <a:rPr lang="en-US" dirty="0">
                  <a:solidFill>
                    <a:prstClr val="black"/>
                  </a:solidFill>
                </a:rPr>
                <a:t>W</a:t>
              </a:r>
              <a:r>
                <a:rPr lang="en-US" baseline="-25000" dirty="0">
                  <a:solidFill>
                    <a:prstClr val="black"/>
                  </a:solidFill>
                </a:rPr>
                <a:t>3</a:t>
              </a:r>
            </a:p>
          </p:txBody>
        </p:sp>
        <p:sp>
          <p:nvSpPr>
            <p:cNvPr id="271" name="TextBox 270"/>
            <p:cNvSpPr txBox="1"/>
            <p:nvPr/>
          </p:nvSpPr>
          <p:spPr>
            <a:xfrm>
              <a:off x="5933850" y="5609725"/>
              <a:ext cx="539709" cy="276999"/>
            </a:xfrm>
            <a:prstGeom prst="rect">
              <a:avLst/>
            </a:prstGeom>
            <a:noFill/>
          </p:spPr>
          <p:txBody>
            <a:bodyPr wrap="square" rtlCol="0">
              <a:spAutoFit/>
            </a:bodyPr>
            <a:lstStyle/>
            <a:p>
              <a:r>
                <a:rPr lang="en-US" dirty="0">
                  <a:solidFill>
                    <a:prstClr val="black"/>
                  </a:solidFill>
                </a:rPr>
                <a:t>W</a:t>
              </a:r>
              <a:r>
                <a:rPr lang="en-US" baseline="-25000" dirty="0">
                  <a:solidFill>
                    <a:prstClr val="black"/>
                  </a:solidFill>
                </a:rPr>
                <a:t>1</a:t>
              </a:r>
            </a:p>
          </p:txBody>
        </p:sp>
        <p:sp>
          <p:nvSpPr>
            <p:cNvPr id="272" name="TextBox 271"/>
            <p:cNvSpPr txBox="1"/>
            <p:nvPr/>
          </p:nvSpPr>
          <p:spPr>
            <a:xfrm>
              <a:off x="6314850" y="5614675"/>
              <a:ext cx="539709" cy="276999"/>
            </a:xfrm>
            <a:prstGeom prst="rect">
              <a:avLst/>
            </a:prstGeom>
            <a:noFill/>
          </p:spPr>
          <p:txBody>
            <a:bodyPr wrap="square" rtlCol="0">
              <a:spAutoFit/>
            </a:bodyPr>
            <a:lstStyle/>
            <a:p>
              <a:r>
                <a:rPr lang="en-US" dirty="0">
                  <a:solidFill>
                    <a:prstClr val="black"/>
                  </a:solidFill>
                </a:rPr>
                <a:t>W</a:t>
              </a:r>
              <a:r>
                <a:rPr lang="en-US" baseline="-25000" dirty="0">
                  <a:solidFill>
                    <a:prstClr val="black"/>
                  </a:solidFill>
                </a:rPr>
                <a:t>2</a:t>
              </a:r>
            </a:p>
          </p:txBody>
        </p:sp>
      </p:grpSp>
      <p:sp>
        <p:nvSpPr>
          <p:cNvPr id="273" name="Left Arrow 272"/>
          <p:cNvSpPr/>
          <p:nvPr/>
        </p:nvSpPr>
        <p:spPr>
          <a:xfrm>
            <a:off x="3740954" y="1979220"/>
            <a:ext cx="4585648" cy="356867"/>
          </a:xfrm>
          <a:prstGeom prst="leftArrow">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Guided </a:t>
            </a:r>
            <a:r>
              <a:rPr lang="en-US" dirty="0" err="1">
                <a:solidFill>
                  <a:prstClr val="black"/>
                </a:solidFill>
              </a:rPr>
              <a:t>Backprop</a:t>
            </a:r>
            <a:endParaRPr lang="en-US" dirty="0">
              <a:solidFill>
                <a:prstClr val="white"/>
              </a:solidFill>
            </a:endParaRPr>
          </a:p>
        </p:txBody>
      </p:sp>
      <p:sp>
        <p:nvSpPr>
          <p:cNvPr id="274" name="Left Arrow 273"/>
          <p:cNvSpPr/>
          <p:nvPr/>
        </p:nvSpPr>
        <p:spPr>
          <a:xfrm>
            <a:off x="7852413" y="5621067"/>
            <a:ext cx="986787" cy="301413"/>
          </a:xfrm>
          <a:prstGeom prst="leftArrow">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prstClr val="black"/>
                </a:solidFill>
              </a:rPr>
              <a:t>Backprop</a:t>
            </a:r>
            <a:endParaRPr lang="en-US" dirty="0">
              <a:solidFill>
                <a:prstClr val="black"/>
              </a:solidFill>
            </a:endParaRPr>
          </a:p>
        </p:txBody>
      </p:sp>
      <p:sp>
        <p:nvSpPr>
          <p:cNvPr id="275" name="Left Arrow 274"/>
          <p:cNvSpPr/>
          <p:nvPr/>
        </p:nvSpPr>
        <p:spPr>
          <a:xfrm>
            <a:off x="3066579" y="5598424"/>
            <a:ext cx="1267658" cy="344356"/>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black"/>
                </a:solidFill>
              </a:rPr>
              <a:t>Weighted Sum</a:t>
            </a:r>
            <a:endParaRPr lang="en-US" dirty="0">
              <a:solidFill>
                <a:prstClr val="black"/>
              </a:solidFill>
            </a:endParaRPr>
          </a:p>
        </p:txBody>
      </p:sp>
      <p:grpSp>
        <p:nvGrpSpPr>
          <p:cNvPr id="276" name="Group 275"/>
          <p:cNvGrpSpPr/>
          <p:nvPr/>
        </p:nvGrpSpPr>
        <p:grpSpPr>
          <a:xfrm>
            <a:off x="1484839" y="2169311"/>
            <a:ext cx="496361" cy="3531778"/>
            <a:chOff x="2203166" y="2169311"/>
            <a:chExt cx="496361" cy="3531778"/>
          </a:xfrm>
        </p:grpSpPr>
        <p:sp>
          <p:nvSpPr>
            <p:cNvPr id="277" name="Rectangle 276"/>
            <p:cNvSpPr/>
            <p:nvPr/>
          </p:nvSpPr>
          <p:spPr>
            <a:xfrm>
              <a:off x="2203166" y="3700225"/>
              <a:ext cx="496361" cy="4656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a:t>
              </a:r>
            </a:p>
          </p:txBody>
        </p:sp>
        <p:cxnSp>
          <p:nvCxnSpPr>
            <p:cNvPr id="278" name="Straight Arrow Connector 277"/>
            <p:cNvCxnSpPr>
              <a:stCxn id="299" idx="1"/>
              <a:endCxn id="277" idx="0"/>
            </p:cNvCxnSpPr>
            <p:nvPr/>
          </p:nvCxnSpPr>
          <p:spPr>
            <a:xfrm flipH="1">
              <a:off x="2451347" y="2169311"/>
              <a:ext cx="130258" cy="15309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9" name="Straight Arrow Connector 278"/>
            <p:cNvCxnSpPr>
              <a:stCxn id="305" idx="1"/>
              <a:endCxn id="277" idx="2"/>
            </p:cNvCxnSpPr>
            <p:nvPr/>
          </p:nvCxnSpPr>
          <p:spPr>
            <a:xfrm flipH="1" flipV="1">
              <a:off x="2451347" y="4165907"/>
              <a:ext cx="57681" cy="15351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0" name="Left Arrow 279"/>
          <p:cNvSpPr/>
          <p:nvPr/>
        </p:nvSpPr>
        <p:spPr>
          <a:xfrm>
            <a:off x="848259" y="3835793"/>
            <a:ext cx="239718" cy="168249"/>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281" name="Group 280"/>
          <p:cNvGrpSpPr>
            <a:grpSpLocks noChangeAspect="1"/>
          </p:cNvGrpSpPr>
          <p:nvPr/>
        </p:nvGrpSpPr>
        <p:grpSpPr>
          <a:xfrm>
            <a:off x="8329105" y="2667000"/>
            <a:ext cx="749274" cy="2362200"/>
            <a:chOff x="10522702" y="1423412"/>
            <a:chExt cx="1353001" cy="4265541"/>
          </a:xfrm>
        </p:grpSpPr>
        <p:grpSp>
          <p:nvGrpSpPr>
            <p:cNvPr id="282" name="Group 281"/>
            <p:cNvGrpSpPr/>
            <p:nvPr/>
          </p:nvGrpSpPr>
          <p:grpSpPr>
            <a:xfrm>
              <a:off x="10919311" y="2311545"/>
              <a:ext cx="637156" cy="3377408"/>
              <a:chOff x="11342624" y="2849289"/>
              <a:chExt cx="370634" cy="1964640"/>
            </a:xfrm>
          </p:grpSpPr>
          <p:sp>
            <p:nvSpPr>
              <p:cNvPr id="284" name="Rounded Rectangle 283"/>
              <p:cNvSpPr/>
              <p:nvPr/>
            </p:nvSpPr>
            <p:spPr>
              <a:xfrm>
                <a:off x="11342624" y="2849289"/>
                <a:ext cx="370634" cy="1964640"/>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5" name="Oval 284"/>
              <p:cNvSpPr/>
              <p:nvPr/>
            </p:nvSpPr>
            <p:spPr>
              <a:xfrm>
                <a:off x="11367085" y="2885672"/>
                <a:ext cx="321712"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6" name="Oval 285"/>
              <p:cNvSpPr/>
              <p:nvPr/>
            </p:nvSpPr>
            <p:spPr>
              <a:xfrm>
                <a:off x="11366736" y="3613316"/>
                <a:ext cx="321712"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7" name="Oval 286"/>
              <p:cNvSpPr/>
              <p:nvPr/>
            </p:nvSpPr>
            <p:spPr>
              <a:xfrm>
                <a:off x="11364571" y="4452321"/>
                <a:ext cx="321712" cy="3217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8" name="Oval 287"/>
              <p:cNvSpPr/>
              <p:nvPr/>
            </p:nvSpPr>
            <p:spPr>
              <a:xfrm>
                <a:off x="11366736" y="3254552"/>
                <a:ext cx="321712" cy="321712"/>
              </a:xfrm>
              <a:prstGeom prst="ellipse">
                <a:avLst/>
              </a:prstGeom>
              <a:solidFill>
                <a:schemeClr val="tx1"/>
              </a:solidFill>
              <a:ln w="349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prstClr val="white"/>
                    </a:solidFill>
                  </a:rPr>
                  <a:t>1</a:t>
                </a:r>
              </a:p>
            </p:txBody>
          </p:sp>
          <p:sp>
            <p:nvSpPr>
              <p:cNvPr id="289" name="TextBox 288"/>
              <p:cNvSpPr txBox="1"/>
              <p:nvPr/>
            </p:nvSpPr>
            <p:spPr>
              <a:xfrm>
                <a:off x="11396925" y="4130876"/>
                <a:ext cx="242374" cy="369332"/>
              </a:xfrm>
              <a:prstGeom prst="rect">
                <a:avLst/>
              </a:prstGeom>
              <a:noFill/>
            </p:spPr>
            <p:txBody>
              <a:bodyPr wrap="none" rtlCol="0">
                <a:spAutoFit/>
              </a:bodyPr>
              <a:lstStyle/>
              <a:p>
                <a:r>
                  <a:rPr lang="en-US" dirty="0">
                    <a:solidFill>
                      <a:prstClr val="black"/>
                    </a:solidFill>
                  </a:rPr>
                  <a:t>.</a:t>
                </a:r>
              </a:p>
            </p:txBody>
          </p:sp>
          <p:sp>
            <p:nvSpPr>
              <p:cNvPr id="290" name="TextBox 289"/>
              <p:cNvSpPr txBox="1"/>
              <p:nvPr/>
            </p:nvSpPr>
            <p:spPr>
              <a:xfrm>
                <a:off x="11396925" y="3839811"/>
                <a:ext cx="242374" cy="369332"/>
              </a:xfrm>
              <a:prstGeom prst="rect">
                <a:avLst/>
              </a:prstGeom>
              <a:noFill/>
            </p:spPr>
            <p:txBody>
              <a:bodyPr wrap="none" rtlCol="0">
                <a:spAutoFit/>
              </a:bodyPr>
              <a:lstStyle/>
              <a:p>
                <a:r>
                  <a:rPr lang="en-US" dirty="0">
                    <a:solidFill>
                      <a:prstClr val="black"/>
                    </a:solidFill>
                  </a:rPr>
                  <a:t>.</a:t>
                </a:r>
              </a:p>
            </p:txBody>
          </p:sp>
          <p:sp>
            <p:nvSpPr>
              <p:cNvPr id="291" name="TextBox 290"/>
              <p:cNvSpPr txBox="1"/>
              <p:nvPr/>
            </p:nvSpPr>
            <p:spPr>
              <a:xfrm>
                <a:off x="11396925" y="3938641"/>
                <a:ext cx="242374" cy="369332"/>
              </a:xfrm>
              <a:prstGeom prst="rect">
                <a:avLst/>
              </a:prstGeom>
              <a:noFill/>
            </p:spPr>
            <p:txBody>
              <a:bodyPr wrap="none" rtlCol="0">
                <a:spAutoFit/>
              </a:bodyPr>
              <a:lstStyle/>
              <a:p>
                <a:r>
                  <a:rPr lang="en-US" dirty="0">
                    <a:solidFill>
                      <a:prstClr val="black"/>
                    </a:solidFill>
                  </a:rPr>
                  <a:t>.</a:t>
                </a:r>
              </a:p>
            </p:txBody>
          </p:sp>
        </p:grpSp>
        <p:sp>
          <p:nvSpPr>
            <p:cNvPr id="283" name="TextBox 282"/>
            <p:cNvSpPr txBox="1"/>
            <p:nvPr/>
          </p:nvSpPr>
          <p:spPr>
            <a:xfrm>
              <a:off x="10522702" y="1423412"/>
              <a:ext cx="1353001" cy="833651"/>
            </a:xfrm>
            <a:prstGeom prst="rect">
              <a:avLst/>
            </a:prstGeom>
            <a:noFill/>
          </p:spPr>
          <p:txBody>
            <a:bodyPr wrap="none" rtlCol="0">
              <a:spAutoFit/>
            </a:bodyPr>
            <a:lstStyle/>
            <a:p>
              <a:r>
                <a:rPr lang="en-US" sz="2400" dirty="0" smtClean="0">
                  <a:solidFill>
                    <a:srgbClr val="4472C4"/>
                  </a:solidFill>
                </a:rPr>
                <a:t>Dog</a:t>
              </a:r>
              <a:endParaRPr lang="en-US" sz="2400" dirty="0">
                <a:solidFill>
                  <a:srgbClr val="4472C4"/>
                </a:solidFill>
              </a:endParaRPr>
            </a:p>
          </p:txBody>
        </p:sp>
      </p:grpSp>
      <p:sp>
        <p:nvSpPr>
          <p:cNvPr id="292" name="Rectangle 291"/>
          <p:cNvSpPr/>
          <p:nvPr/>
        </p:nvSpPr>
        <p:spPr>
          <a:xfrm>
            <a:off x="7063214" y="4388107"/>
            <a:ext cx="175786" cy="174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3" name="Left Arrow 292"/>
          <p:cNvSpPr/>
          <p:nvPr/>
        </p:nvSpPr>
        <p:spPr>
          <a:xfrm>
            <a:off x="6400987" y="5590878"/>
            <a:ext cx="739974" cy="345361"/>
          </a:xfrm>
          <a:prstGeom prst="leftArrow">
            <a:avLst/>
          </a:prstGeom>
          <a:gradFill>
            <a:gsLst>
              <a:gs pos="100000">
                <a:schemeClr val="tx1">
                  <a:lumMod val="65000"/>
                  <a:lumOff val="35000"/>
                </a:schemeClr>
              </a:gs>
              <a:gs pos="100000">
                <a:schemeClr val="bg2">
                  <a:lumMod val="90000"/>
                </a:schemeClr>
              </a:gs>
              <a:gs pos="100000">
                <a:schemeClr val="accent1">
                  <a:lumMod val="30000"/>
                  <a:lumOff val="70000"/>
                </a:schemeClr>
              </a:gs>
            </a:gsLst>
            <a:lin ang="5400000" scaled="1"/>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C000"/>
                </a:solidFill>
              </a:rPr>
              <a:t>GAP</a:t>
            </a:r>
          </a:p>
        </p:txBody>
      </p:sp>
      <p:sp>
        <p:nvSpPr>
          <p:cNvPr id="294" name="Rectangle 293"/>
          <p:cNvSpPr/>
          <p:nvPr/>
        </p:nvSpPr>
        <p:spPr>
          <a:xfrm>
            <a:off x="5664626" y="6462691"/>
            <a:ext cx="3022174" cy="369332"/>
          </a:xfrm>
          <a:prstGeom prst="rect">
            <a:avLst/>
          </a:prstGeom>
        </p:spPr>
        <p:txBody>
          <a:bodyPr wrap="none">
            <a:spAutoFit/>
          </a:bodyPr>
          <a:lstStyle/>
          <a:p>
            <a:pPr algn="ctr"/>
            <a:r>
              <a:rPr lang="en-US" b="1" dirty="0">
                <a:solidFill>
                  <a:srgbClr val="FFC000"/>
                </a:solidFill>
              </a:rPr>
              <a:t>GAP </a:t>
            </a:r>
            <a:r>
              <a:rPr lang="en-US" b="1" dirty="0">
                <a:solidFill>
                  <a:prstClr val="black"/>
                </a:solidFill>
              </a:rPr>
              <a:t>= Global Average Pooling</a:t>
            </a:r>
          </a:p>
        </p:txBody>
      </p:sp>
      <p:grpSp>
        <p:nvGrpSpPr>
          <p:cNvPr id="295" name="Group 294"/>
          <p:cNvGrpSpPr/>
          <p:nvPr/>
        </p:nvGrpSpPr>
        <p:grpSpPr>
          <a:xfrm>
            <a:off x="2105088" y="3274375"/>
            <a:ext cx="1476312" cy="1754825"/>
            <a:chOff x="2734005" y="3177239"/>
            <a:chExt cx="1476312" cy="1754825"/>
          </a:xfrm>
        </p:grpSpPr>
        <p:pic>
          <p:nvPicPr>
            <p:cNvPr id="296" name="Picture 29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4005" y="3177239"/>
              <a:ext cx="1476312" cy="1476312"/>
            </a:xfrm>
            <a:prstGeom prst="rect">
              <a:avLst/>
            </a:prstGeom>
          </p:spPr>
        </p:pic>
        <p:sp>
          <p:nvSpPr>
            <p:cNvPr id="297" name="TextBox 296"/>
            <p:cNvSpPr txBox="1"/>
            <p:nvPr/>
          </p:nvSpPr>
          <p:spPr>
            <a:xfrm>
              <a:off x="3149899" y="4562732"/>
              <a:ext cx="684803" cy="369332"/>
            </a:xfrm>
            <a:prstGeom prst="rect">
              <a:avLst/>
            </a:prstGeom>
            <a:noFill/>
          </p:spPr>
          <p:txBody>
            <a:bodyPr wrap="none" rtlCol="0">
              <a:spAutoFit/>
            </a:bodyPr>
            <a:lstStyle/>
            <a:p>
              <a:r>
                <a:rPr lang="en-US" dirty="0" smtClean="0"/>
                <a:t>Input</a:t>
              </a:r>
              <a:endParaRPr lang="en-US" dirty="0"/>
            </a:p>
          </p:txBody>
        </p:sp>
      </p:grpSp>
      <p:grpSp>
        <p:nvGrpSpPr>
          <p:cNvPr id="298" name="Group 297"/>
          <p:cNvGrpSpPr/>
          <p:nvPr/>
        </p:nvGrpSpPr>
        <p:grpSpPr>
          <a:xfrm>
            <a:off x="1520377" y="1219200"/>
            <a:ext cx="1474042" cy="1687132"/>
            <a:chOff x="2734005" y="1219200"/>
            <a:chExt cx="1474042" cy="1687132"/>
          </a:xfrm>
        </p:grpSpPr>
        <p:pic>
          <p:nvPicPr>
            <p:cNvPr id="299" name="Picture 29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4005" y="1432290"/>
              <a:ext cx="1474042" cy="1474042"/>
            </a:xfrm>
            <a:prstGeom prst="rect">
              <a:avLst/>
            </a:prstGeom>
          </p:spPr>
        </p:pic>
        <p:sp>
          <p:nvSpPr>
            <p:cNvPr id="300" name="TextBox 299"/>
            <p:cNvSpPr txBox="1"/>
            <p:nvPr/>
          </p:nvSpPr>
          <p:spPr>
            <a:xfrm>
              <a:off x="2870331" y="1219200"/>
              <a:ext cx="1223292" cy="184666"/>
            </a:xfrm>
            <a:prstGeom prst="rect">
              <a:avLst/>
            </a:prstGeom>
            <a:noFill/>
          </p:spPr>
          <p:txBody>
            <a:bodyPr wrap="none" lIns="0" tIns="0" rIns="0" bIns="0" rtlCol="0">
              <a:spAutoFit/>
            </a:bodyPr>
            <a:lstStyle/>
            <a:p>
              <a:r>
                <a:rPr lang="en-US" dirty="0" smtClean="0"/>
                <a:t>Guided back-prop</a:t>
              </a:r>
              <a:endParaRPr lang="en-US" dirty="0"/>
            </a:p>
          </p:txBody>
        </p:sp>
      </p:grpSp>
      <p:cxnSp>
        <p:nvCxnSpPr>
          <p:cNvPr id="257" name="Straight Arrow Connector 256"/>
          <p:cNvCxnSpPr>
            <a:endCxn id="272" idx="0"/>
          </p:cNvCxnSpPr>
          <p:nvPr/>
        </p:nvCxnSpPr>
        <p:spPr>
          <a:xfrm flipH="1">
            <a:off x="4987946" y="4419600"/>
            <a:ext cx="1565254" cy="119507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a:endCxn id="271" idx="0"/>
          </p:cNvCxnSpPr>
          <p:nvPr/>
        </p:nvCxnSpPr>
        <p:spPr>
          <a:xfrm flipH="1">
            <a:off x="4606946" y="4419600"/>
            <a:ext cx="1870054" cy="119012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216841" y="3176884"/>
            <a:ext cx="1895134" cy="1757878"/>
            <a:chOff x="218850" y="3177239"/>
            <a:chExt cx="1895134" cy="1757878"/>
          </a:xfrm>
        </p:grpSpPr>
        <p:pic>
          <p:nvPicPr>
            <p:cNvPr id="70" name="Picture 6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933" y="3177239"/>
              <a:ext cx="1472028" cy="1472028"/>
            </a:xfrm>
            <a:prstGeom prst="rect">
              <a:avLst/>
            </a:prstGeom>
          </p:spPr>
        </p:pic>
        <p:sp>
          <p:nvSpPr>
            <p:cNvPr id="71" name="TextBox 70"/>
            <p:cNvSpPr txBox="1"/>
            <p:nvPr/>
          </p:nvSpPr>
          <p:spPr>
            <a:xfrm>
              <a:off x="218850" y="4565785"/>
              <a:ext cx="1895134" cy="369332"/>
            </a:xfrm>
            <a:prstGeom prst="rect">
              <a:avLst/>
            </a:prstGeom>
            <a:noFill/>
          </p:spPr>
          <p:txBody>
            <a:bodyPr wrap="none" rtlCol="0">
              <a:spAutoFit/>
            </a:bodyPr>
            <a:lstStyle/>
            <a:p>
              <a:r>
                <a:rPr lang="en-US" dirty="0" smtClean="0"/>
                <a:t>Guided Grad-CAM</a:t>
              </a:r>
              <a:endParaRPr lang="en-US" dirty="0"/>
            </a:p>
          </p:txBody>
        </p:sp>
      </p:grpSp>
      <p:grpSp>
        <p:nvGrpSpPr>
          <p:cNvPr id="72" name="Group 71"/>
          <p:cNvGrpSpPr/>
          <p:nvPr/>
        </p:nvGrpSpPr>
        <p:grpSpPr>
          <a:xfrm>
            <a:off x="1449439" y="4964758"/>
            <a:ext cx="1475325" cy="1781387"/>
            <a:chOff x="2744754" y="4933498"/>
            <a:chExt cx="1475325" cy="1781387"/>
          </a:xfrm>
        </p:grpSpPr>
        <p:pic>
          <p:nvPicPr>
            <p:cNvPr id="73" name="Picture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4754" y="4933498"/>
              <a:ext cx="1475325" cy="1475325"/>
            </a:xfrm>
            <a:prstGeom prst="rect">
              <a:avLst/>
            </a:prstGeom>
          </p:spPr>
        </p:pic>
        <p:sp>
          <p:nvSpPr>
            <p:cNvPr id="74" name="TextBox 73"/>
            <p:cNvSpPr txBox="1"/>
            <p:nvPr/>
          </p:nvSpPr>
          <p:spPr>
            <a:xfrm>
              <a:off x="2889376" y="6345553"/>
              <a:ext cx="1162562" cy="369332"/>
            </a:xfrm>
            <a:prstGeom prst="rect">
              <a:avLst/>
            </a:prstGeom>
            <a:noFill/>
          </p:spPr>
          <p:txBody>
            <a:bodyPr wrap="none" rtlCol="0">
              <a:spAutoFit/>
            </a:bodyPr>
            <a:lstStyle/>
            <a:p>
              <a:r>
                <a:rPr lang="en-US" dirty="0" smtClean="0"/>
                <a:t>Grad-CAM</a:t>
              </a:r>
              <a:endParaRPr lang="en-US" dirty="0"/>
            </a:p>
          </p:txBody>
        </p:sp>
      </p:grpSp>
      <p:sp>
        <p:nvSpPr>
          <p:cNvPr id="77" name="TextBox 76"/>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Selvajaru</a:t>
            </a:r>
            <a:endParaRPr lang="en-US" dirty="0">
              <a:solidFill>
                <a:schemeClr val="bg1">
                  <a:lumMod val="65000"/>
                </a:schemeClr>
              </a:solidFill>
            </a:endParaRPr>
          </a:p>
        </p:txBody>
      </p:sp>
    </p:spTree>
    <p:extLst>
      <p:ext uri="{BB962C8B-B14F-4D97-AF65-F5344CB8AC3E}">
        <p14:creationId xmlns:p14="http://schemas.microsoft.com/office/powerpoint/2010/main" val="1162076121"/>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Grad-CAM </a:t>
            </a:r>
            <a:r>
              <a:rPr lang="en-US" dirty="0" err="1" smtClean="0"/>
              <a:t>vs</a:t>
            </a:r>
            <a:r>
              <a:rPr lang="en-US" dirty="0" smtClean="0"/>
              <a:t> CAM</a:t>
            </a:r>
            <a:endParaRPr lang="en-US" dirty="0"/>
          </a:p>
        </p:txBody>
      </p:sp>
      <p:sp>
        <p:nvSpPr>
          <p:cNvPr id="3" name="Content Placeholder 2"/>
          <p:cNvSpPr>
            <a:spLocks noGrp="1"/>
          </p:cNvSpPr>
          <p:nvPr>
            <p:ph idx="1"/>
          </p:nvPr>
        </p:nvSpPr>
        <p:spPr/>
        <p:txBody>
          <a:bodyPr/>
          <a:lstStyle/>
          <a:p>
            <a:r>
              <a:rPr lang="en-US" dirty="0"/>
              <a:t>Grad-CAM requires no architectural changes</a:t>
            </a:r>
          </a:p>
          <a:p>
            <a:pPr lvl="1"/>
            <a:r>
              <a:rPr lang="en-US" dirty="0"/>
              <a:t>No need for any additional training.</a:t>
            </a:r>
          </a:p>
          <a:p>
            <a:pPr lvl="1"/>
            <a:r>
              <a:rPr lang="en-US" dirty="0" smtClean="0"/>
              <a:t>No </a:t>
            </a:r>
            <a:r>
              <a:rPr lang="en-US" dirty="0"/>
              <a:t>compromise in accuracy</a:t>
            </a:r>
          </a:p>
          <a:p>
            <a:pPr lvl="1"/>
            <a:r>
              <a:rPr lang="en-US" dirty="0"/>
              <a:t>Can make any state-of-the-art model interpretable!</a:t>
            </a:r>
          </a:p>
          <a:p>
            <a:endParaRPr lang="en-US" dirty="0" smtClean="0"/>
          </a:p>
          <a:p>
            <a:r>
              <a:rPr lang="en-US" dirty="0" smtClean="0"/>
              <a:t>Maintains </a:t>
            </a:r>
            <a:r>
              <a:rPr lang="en-US" dirty="0"/>
              <a:t>the computational efficiency of CAM</a:t>
            </a:r>
          </a:p>
          <a:p>
            <a:pPr lvl="1"/>
            <a:r>
              <a:rPr lang="en-US" dirty="0"/>
              <a:t>Requires a single forward pass and a partial backward pass</a:t>
            </a:r>
          </a:p>
          <a:p>
            <a:endParaRPr lang="en-US" dirty="0" smtClean="0"/>
          </a:p>
          <a:p>
            <a:r>
              <a:rPr lang="en-US" dirty="0" smtClean="0"/>
              <a:t>Generalization </a:t>
            </a:r>
            <a:r>
              <a:rPr lang="en-US" dirty="0"/>
              <a:t>of CAM</a:t>
            </a:r>
          </a:p>
          <a:p>
            <a:endParaRPr lang="en-US" dirty="0" smtClean="0"/>
          </a:p>
          <a:p>
            <a:r>
              <a:rPr lang="en-US" dirty="0" smtClean="0"/>
              <a:t>Can </a:t>
            </a:r>
            <a:r>
              <a:rPr lang="en-US" dirty="0"/>
              <a:t>be easily applied to various </a:t>
            </a:r>
            <a:r>
              <a:rPr lang="en-US" dirty="0" smtClean="0"/>
              <a:t>other tasks</a:t>
            </a:r>
            <a:endParaRPr lang="en-US" dirty="0"/>
          </a:p>
          <a:p>
            <a:pPr lvl="1"/>
            <a:r>
              <a:rPr lang="en-US" dirty="0"/>
              <a:t>Image Captioning</a:t>
            </a:r>
          </a:p>
          <a:p>
            <a:pPr lvl="1"/>
            <a:r>
              <a:rPr lang="en-US" dirty="0"/>
              <a:t>Visual Question Answering</a:t>
            </a:r>
          </a:p>
          <a:p>
            <a:endParaRPr lang="en-US" dirty="0"/>
          </a:p>
          <a:p>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97</a:t>
            </a:fld>
            <a:endParaRPr lang="en-US"/>
          </a:p>
        </p:txBody>
      </p:sp>
      <p:sp>
        <p:nvSpPr>
          <p:cNvPr id="6" name="TextBox 5"/>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537956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Grad-CAM for Captioning</a:t>
            </a:r>
            <a:endParaRPr lang="en-US" dirty="0"/>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98</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114340"/>
            <a:ext cx="8445184" cy="5415933"/>
          </a:xfrm>
          <a:prstGeom prst="rect">
            <a:avLst/>
          </a:prstGeom>
        </p:spPr>
      </p:pic>
      <p:sp>
        <p:nvSpPr>
          <p:cNvPr id="7" name="TextBox 6"/>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192653927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Grad-CAM for Captioning</a:t>
            </a:r>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99</a:t>
            </a:fld>
            <a:endParaRPr lang="en-US"/>
          </a:p>
        </p:txBody>
      </p:sp>
      <p:pic>
        <p:nvPicPr>
          <p:cNvPr id="6"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523" y="1110465"/>
            <a:ext cx="8415717" cy="5495419"/>
          </a:xfrm>
        </p:spPr>
      </p:pic>
      <p:sp>
        <p:nvSpPr>
          <p:cNvPr id="7" name="TextBox 6"/>
          <p:cNvSpPr txBox="1"/>
          <p:nvPr/>
        </p:nvSpPr>
        <p:spPr>
          <a:xfrm>
            <a:off x="0" y="6581001"/>
            <a:ext cx="2074832" cy="276999"/>
          </a:xfrm>
          <a:prstGeom prst="rect">
            <a:avLst/>
          </a:prstGeom>
          <a:noFill/>
        </p:spPr>
        <p:txBody>
          <a:bodyPr wrap="none" rtlCol="0">
            <a:spAutoFit/>
          </a:bodyPr>
          <a:lstStyle/>
          <a:p>
            <a:r>
              <a:rPr lang="en-US" dirty="0" smtClean="0">
                <a:solidFill>
                  <a:schemeClr val="bg1">
                    <a:lumMod val="65000"/>
                  </a:schemeClr>
                </a:solidFill>
              </a:rPr>
              <a:t>Slide Credit: Ram </a:t>
            </a:r>
            <a:r>
              <a:rPr lang="en-US" dirty="0" err="1" smtClean="0">
                <a:solidFill>
                  <a:schemeClr val="bg1">
                    <a:lumMod val="65000"/>
                  </a:schemeClr>
                </a:solidFill>
              </a:rPr>
              <a:t>Selvaraju</a:t>
            </a:r>
            <a:endParaRPr lang="en-US" dirty="0">
              <a:solidFill>
                <a:schemeClr val="bg1">
                  <a:lumMod val="65000"/>
                </a:schemeClr>
              </a:solidFill>
            </a:endParaRPr>
          </a:p>
        </p:txBody>
      </p:sp>
    </p:spTree>
    <p:extLst>
      <p:ext uri="{BB962C8B-B14F-4D97-AF65-F5344CB8AC3E}">
        <p14:creationId xmlns:p14="http://schemas.microsoft.com/office/powerpoint/2010/main" val="428373624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ictur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44744</TotalTime>
  <Words>5028</Words>
  <Application>Microsoft Macintosh PowerPoint</Application>
  <PresentationFormat>On-screen Show (4:3)</PresentationFormat>
  <Paragraphs>1328</Paragraphs>
  <Slides>162</Slides>
  <Notes>32</Notes>
  <HiddenSlides>28</HiddenSlides>
  <MMClips>2</MMClips>
  <ScaleCrop>false</ScaleCrop>
  <HeadingPairs>
    <vt:vector size="4" baseType="variant">
      <vt:variant>
        <vt:lpstr>Theme</vt:lpstr>
      </vt:variant>
      <vt:variant>
        <vt:i4>2</vt:i4>
      </vt:variant>
      <vt:variant>
        <vt:lpstr>Slide Titles</vt:lpstr>
      </vt:variant>
      <vt:variant>
        <vt:i4>162</vt:i4>
      </vt:variant>
    </vt:vector>
  </HeadingPairs>
  <TitlesOfParts>
    <vt:vector size="164" baseType="lpstr">
      <vt:lpstr>pictures</vt:lpstr>
      <vt:lpstr>Blank Presentation</vt:lpstr>
      <vt:lpstr>Towards Transparent VQA Models</vt:lpstr>
      <vt:lpstr>Towards Transparent VQA Models</vt:lpstr>
      <vt:lpstr>Progress in Machine Learning</vt:lpstr>
      <vt:lpstr>Progress in Deep Learning</vt:lpstr>
      <vt:lpstr>Black Boxes</vt:lpstr>
      <vt:lpstr>Transparent Intelligent Systems</vt:lpstr>
      <vt:lpstr>AlphaGo vs Lee Sedol</vt:lpstr>
      <vt:lpstr>AlphaGo vs Lee Sedol</vt:lpstr>
      <vt:lpstr>AlphaGo vs Lee Sedol</vt:lpstr>
      <vt:lpstr>Transparent Intelligent Systems</vt:lpstr>
      <vt:lpstr>PowerPoint Presentation</vt:lpstr>
      <vt:lpstr>Transparent Intelligent Systems</vt:lpstr>
      <vt:lpstr>Transparent Intelligent Systems</vt:lpstr>
      <vt:lpstr>PowerPoint Presentation</vt:lpstr>
      <vt:lpstr>Transparent Intelligent Systems</vt:lpstr>
      <vt:lpstr>Explaining/Trusting a Prediction</vt:lpstr>
      <vt:lpstr>Explaining/Trusting a Model</vt:lpstr>
      <vt:lpstr>Transparent Intelligent Systems</vt:lpstr>
      <vt:lpstr>[Hoiem et al. ECCV12]: Diagnosing Errors in Object Detectors</vt:lpstr>
      <vt:lpstr>Transparent Intelligent Systems</vt:lpstr>
      <vt:lpstr>What do we do today for trust?</vt:lpstr>
      <vt:lpstr>1. Use simple/interpretable models</vt:lpstr>
      <vt:lpstr>2. Dark Magic</vt:lpstr>
      <vt:lpstr>3. High Accuracy = High Trust?</vt:lpstr>
      <vt:lpstr>3. High Accuracy = High Trust?</vt:lpstr>
      <vt:lpstr>3. High Accuracy = High Trust?</vt:lpstr>
      <vt:lpstr>3. High Accuracy = High Trust?</vt:lpstr>
      <vt:lpstr>Transparent Intelligent Systems</vt:lpstr>
      <vt:lpstr>Transparent Intelligent Systems</vt:lpstr>
      <vt:lpstr>Visual Question Answering (VQA)</vt:lpstr>
      <vt:lpstr>VQA dataset</vt:lpstr>
      <vt:lpstr>VQA dataset</vt:lpstr>
      <vt:lpstr>PowerPoint Presentation</vt:lpstr>
      <vt:lpstr>Two modalities of answering</vt:lpstr>
      <vt:lpstr>Questions</vt:lpstr>
      <vt:lpstr>Visual Question Answering (VQA)</vt:lpstr>
      <vt:lpstr>Open Ended Task</vt:lpstr>
      <vt:lpstr>Multiple Choice Task</vt:lpstr>
      <vt:lpstr>VQA Challenge @ CVPR ‘16</vt:lpstr>
      <vt:lpstr>VQA Challenge @ CVPR ‘16</vt:lpstr>
      <vt:lpstr>PowerPoint Presentation</vt:lpstr>
      <vt:lpstr>Visual Question Answering (VQA)</vt:lpstr>
      <vt:lpstr>Interpreting VQA models</vt:lpstr>
      <vt:lpstr>PowerPoint Presentation</vt:lpstr>
      <vt:lpstr>PowerPoint Presentation</vt:lpstr>
      <vt:lpstr>Plan for Today</vt:lpstr>
      <vt:lpstr>Occlusion Visualization</vt:lpstr>
      <vt:lpstr>Occlusion Visualization</vt:lpstr>
      <vt:lpstr>Occlusion Visualization</vt:lpstr>
      <vt:lpstr>Zeiler &amp; Fergus</vt:lpstr>
      <vt:lpstr>What Do Deep VQA Models Attend To?</vt:lpstr>
      <vt:lpstr>2-Channel VQA Model</vt:lpstr>
      <vt:lpstr>2-Channel VQA Model</vt:lpstr>
      <vt:lpstr>Simplified VQA model</vt:lpstr>
      <vt:lpstr>Occlusion Visualization for VQA</vt:lpstr>
      <vt:lpstr>Occlusion Visualization for VQA</vt:lpstr>
      <vt:lpstr>Occlusion Visualization for VQA</vt:lpstr>
      <vt:lpstr>Occlusion Visualization for VQA</vt:lpstr>
      <vt:lpstr>Occlusion Visualization for VQA</vt:lpstr>
      <vt:lpstr>Occlusion Visualization for VQA</vt:lpstr>
      <vt:lpstr>Occlusion Visualization for VQA</vt:lpstr>
      <vt:lpstr>Occlusion Visualization for VQA</vt:lpstr>
      <vt:lpstr>Occlusion Visualization for VQA</vt:lpstr>
      <vt:lpstr>Occlusion Visualization for VQA</vt:lpstr>
      <vt:lpstr>Importance maps</vt:lpstr>
      <vt:lpstr>Explaining Predictions in VQA</vt:lpstr>
      <vt:lpstr>Analyzing question importance </vt:lpstr>
      <vt:lpstr>Plan for Today</vt:lpstr>
      <vt:lpstr>Feature Importance</vt:lpstr>
      <vt:lpstr>What if our model was linear?</vt:lpstr>
      <vt:lpstr>What if our model was linear?</vt:lpstr>
      <vt:lpstr>But it’s not </vt:lpstr>
      <vt:lpstr>Can we make it linear?</vt:lpstr>
      <vt:lpstr>PowerPoint Presentation</vt:lpstr>
      <vt:lpstr>Feature Importance in Deep Models</vt:lpstr>
      <vt:lpstr>[Simonyan et al. ICLRw14]</vt:lpstr>
      <vt:lpstr>[Simonyan et al. ICLRw14]</vt:lpstr>
      <vt:lpstr>Weakly Supervised Localization</vt:lpstr>
      <vt:lpstr>Weakly Supervised Localization</vt:lpstr>
      <vt:lpstr>Gradient Visualizations</vt:lpstr>
      <vt:lpstr>Gradient-based Visualizations</vt:lpstr>
      <vt:lpstr>Remember ReLUs?</vt:lpstr>
      <vt:lpstr>PowerPoint Presentation</vt:lpstr>
      <vt:lpstr>Backprop vs Deconv vs Guided BP</vt:lpstr>
      <vt:lpstr>Problem with Guided Backup</vt:lpstr>
      <vt:lpstr>Gradient-based Visualizations</vt:lpstr>
      <vt:lpstr>Why not look at entire inner product?</vt:lpstr>
      <vt:lpstr>Why not look at entire inner product?</vt:lpstr>
      <vt:lpstr>Why not look at entire inner product?</vt:lpstr>
      <vt:lpstr>Simplifying the Network Architecture</vt:lpstr>
      <vt:lpstr>Class Activation Maps (CAM)</vt:lpstr>
      <vt:lpstr>Class Activation Maps (CAM)</vt:lpstr>
      <vt:lpstr>Gradient-based Visualizations</vt:lpstr>
      <vt:lpstr>Grad-CAM (Gradient-weighted Class Activation Map)</vt:lpstr>
      <vt:lpstr>Grad-CAM</vt:lpstr>
      <vt:lpstr>Grad-CAM</vt:lpstr>
      <vt:lpstr>Grad-CAM vs CAM</vt:lpstr>
      <vt:lpstr>Grad-CAM for Captioning</vt:lpstr>
      <vt:lpstr>Grad-CAM for Captioning</vt:lpstr>
      <vt:lpstr>Explaining Predictions in VQA</vt:lpstr>
      <vt:lpstr>Explaining Predictions in VQA</vt:lpstr>
      <vt:lpstr>Explaining Predictions in VQA</vt:lpstr>
      <vt:lpstr>Grad-CAM for VQA</vt:lpstr>
      <vt:lpstr>Grad-CAM for VQA</vt:lpstr>
      <vt:lpstr>Grad-CAM for VQA</vt:lpstr>
      <vt:lpstr>Grad-CAM for VQA</vt:lpstr>
      <vt:lpstr>Grad-CAM to compare VQA Models</vt:lpstr>
      <vt:lpstr>Plan for Today</vt:lpstr>
      <vt:lpstr>Recent Related Work</vt:lpstr>
      <vt:lpstr>Recent Related Work</vt:lpstr>
      <vt:lpstr>PowerPoint Presentation</vt:lpstr>
      <vt:lpstr>Interpretability Regularizer</vt:lpstr>
      <vt:lpstr>PowerPoint Presentation</vt:lpstr>
      <vt:lpstr>PowerPoint Presentation</vt:lpstr>
      <vt:lpstr>PowerPoint Presentation</vt:lpstr>
      <vt:lpstr>Plan for Today</vt:lpstr>
      <vt:lpstr>How we evaluate explanations?</vt:lpstr>
      <vt:lpstr>Is Grad-CAM more class discriminative?</vt:lpstr>
      <vt:lpstr>Is Grad-CAM more class discriminative?</vt:lpstr>
      <vt:lpstr>Help establish trust in a user?</vt:lpstr>
      <vt:lpstr>Help establish trust in a user?</vt:lpstr>
      <vt:lpstr>Do Humans &amp; Deep Networks Look at the Same Regions?</vt:lpstr>
      <vt:lpstr>Visual questions target different image regions</vt:lpstr>
      <vt:lpstr>Visual questions target different image regions</vt:lpstr>
      <vt:lpstr>Implicit Attention</vt:lpstr>
      <vt:lpstr>2-Channel VQA Model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Evaluating attention maps</vt:lpstr>
      <vt:lpstr>Evaluating attention maps</vt:lpstr>
      <vt:lpstr>PowerPoint Presentation</vt:lpstr>
      <vt:lpstr>Evaluating attention maps</vt:lpstr>
      <vt:lpstr>Evaluating attention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 for Today</vt:lpstr>
      <vt:lpstr>Transparent Intelligent Systems</vt:lpstr>
      <vt:lpstr>PowerPoint Presentation</vt:lpstr>
      <vt:lpstr>Machines Teaching Humans</vt:lpstr>
      <vt:lpstr>Thanks!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Dhruv Batra Talk</dc:title>
  <dc:subject/>
  <dc:creator/>
  <cp:keywords/>
  <dc:description/>
  <cp:lastModifiedBy>Dhruv Batra</cp:lastModifiedBy>
  <cp:revision>3185</cp:revision>
  <cp:lastPrinted>2009-01-27T18:32:10Z</cp:lastPrinted>
  <dcterms:created xsi:type="dcterms:W3CDTF">2014-09-03T08:54:24Z</dcterms:created>
  <dcterms:modified xsi:type="dcterms:W3CDTF">2016-07-25T16:26:13Z</dcterms:modified>
  <cp:category/>
</cp:coreProperties>
</file>