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9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4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presProps.xml" ContentType="application/vnd.openxmlformats-officedocument.presentationml.presProps+xml"/>
  <Override PartName="/ppt/slides/slide9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Default Extension="jpeg" ContentType="image/jpeg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71.xml" ContentType="application/vnd.openxmlformats-officedocument.presentationml.slide+xml"/>
  <Override PartName="/ppt/slides/slide90.xml" ContentType="application/vnd.openxmlformats-officedocument.presentationml.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s/slide9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Override PartName="/ppt/slides/slide82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slides/slide95.xml" ContentType="application/vnd.openxmlformats-officedocument.presentationml.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10.xml" ContentType="application/vnd.openxmlformats-officedocument.presentationml.slide+xml"/>
  <Override PartName="/ppt/slides/slide83.xml" ContentType="application/vnd.openxmlformats-officedocument.presentationml.slide+xml"/>
  <Override PartName="/ppt/slides/slide64.xml" ContentType="application/vnd.openxmlformats-officedocument.presentationml.slide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Default Extension="pdf" ContentType="application/pdf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98"/>
  </p:notesMasterIdLst>
  <p:handoutMasterIdLst>
    <p:handoutMasterId r:id="rId99"/>
  </p:handoutMasterIdLst>
  <p:sldIdLst>
    <p:sldId id="256" r:id="rId3"/>
    <p:sldId id="274" r:id="rId4"/>
    <p:sldId id="276" r:id="rId5"/>
    <p:sldId id="277" r:id="rId6"/>
    <p:sldId id="278" r:id="rId7"/>
    <p:sldId id="272" r:id="rId8"/>
    <p:sldId id="537" r:id="rId9"/>
    <p:sldId id="528" r:id="rId10"/>
    <p:sldId id="529" r:id="rId11"/>
    <p:sldId id="530" r:id="rId12"/>
    <p:sldId id="531" r:id="rId13"/>
    <p:sldId id="329" r:id="rId14"/>
    <p:sldId id="579" r:id="rId15"/>
    <p:sldId id="437" r:id="rId16"/>
    <p:sldId id="509" r:id="rId17"/>
    <p:sldId id="331" r:id="rId18"/>
    <p:sldId id="332" r:id="rId19"/>
    <p:sldId id="404" r:id="rId20"/>
    <p:sldId id="511" r:id="rId21"/>
    <p:sldId id="445" r:id="rId22"/>
    <p:sldId id="444" r:id="rId23"/>
    <p:sldId id="333" r:id="rId24"/>
    <p:sldId id="354" r:id="rId25"/>
    <p:sldId id="393" r:id="rId26"/>
    <p:sldId id="533" r:id="rId27"/>
    <p:sldId id="484" r:id="rId28"/>
    <p:sldId id="534" r:id="rId29"/>
    <p:sldId id="395" r:id="rId30"/>
    <p:sldId id="535" r:id="rId31"/>
    <p:sldId id="513" r:id="rId32"/>
    <p:sldId id="486" r:id="rId33"/>
    <p:sldId id="487" r:id="rId34"/>
    <p:sldId id="514" r:id="rId35"/>
    <p:sldId id="566" r:id="rId36"/>
    <p:sldId id="551" r:id="rId37"/>
    <p:sldId id="552" r:id="rId38"/>
    <p:sldId id="553" r:id="rId39"/>
    <p:sldId id="577" r:id="rId40"/>
    <p:sldId id="526" r:id="rId41"/>
    <p:sldId id="567" r:id="rId42"/>
    <p:sldId id="568" r:id="rId43"/>
    <p:sldId id="569" r:id="rId44"/>
    <p:sldId id="573" r:id="rId45"/>
    <p:sldId id="570" r:id="rId46"/>
    <p:sldId id="555" r:id="rId47"/>
    <p:sldId id="527" r:id="rId48"/>
    <p:sldId id="489" r:id="rId49"/>
    <p:sldId id="520" r:id="rId50"/>
    <p:sldId id="521" r:id="rId51"/>
    <p:sldId id="318" r:id="rId52"/>
    <p:sldId id="580" r:id="rId53"/>
    <p:sldId id="581" r:id="rId54"/>
    <p:sldId id="587" r:id="rId55"/>
    <p:sldId id="582" r:id="rId56"/>
    <p:sldId id="583" r:id="rId57"/>
    <p:sldId id="584" r:id="rId58"/>
    <p:sldId id="585" r:id="rId59"/>
    <p:sldId id="586" r:id="rId60"/>
    <p:sldId id="571" r:id="rId61"/>
    <p:sldId id="572" r:id="rId62"/>
    <p:sldId id="578" r:id="rId63"/>
    <p:sldId id="524" r:id="rId64"/>
    <p:sldId id="525" r:id="rId65"/>
    <p:sldId id="424" r:id="rId66"/>
    <p:sldId id="443" r:id="rId67"/>
    <p:sldId id="547" r:id="rId68"/>
    <p:sldId id="548" r:id="rId69"/>
    <p:sldId id="442" r:id="rId70"/>
    <p:sldId id="546" r:id="rId71"/>
    <p:sldId id="549" r:id="rId72"/>
    <p:sldId id="510" r:id="rId73"/>
    <p:sldId id="407" r:id="rId74"/>
    <p:sldId id="440" r:id="rId75"/>
    <p:sldId id="399" r:id="rId76"/>
    <p:sldId id="400" r:id="rId77"/>
    <p:sldId id="439" r:id="rId78"/>
    <p:sldId id="357" r:id="rId79"/>
    <p:sldId id="543" r:id="rId80"/>
    <p:sldId id="544" r:id="rId81"/>
    <p:sldId id="545" r:id="rId82"/>
    <p:sldId id="343" r:id="rId83"/>
    <p:sldId id="574" r:id="rId84"/>
    <p:sldId id="575" r:id="rId85"/>
    <p:sldId id="576" r:id="rId86"/>
    <p:sldId id="408" r:id="rId87"/>
    <p:sldId id="409" r:id="rId88"/>
    <p:sldId id="410" r:id="rId89"/>
    <p:sldId id="411" r:id="rId90"/>
    <p:sldId id="412" r:id="rId91"/>
    <p:sldId id="413" r:id="rId92"/>
    <p:sldId id="414" r:id="rId93"/>
    <p:sldId id="415" r:id="rId94"/>
    <p:sldId id="416" r:id="rId95"/>
    <p:sldId id="417" r:id="rId96"/>
    <p:sldId id="418" r:id="rId97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594" autoAdjust="0"/>
    <p:restoredTop sz="94660"/>
  </p:normalViewPr>
  <p:slideViewPr>
    <p:cSldViewPr>
      <p:cViewPr varScale="1">
        <p:scale>
          <a:sx n="117" d="100"/>
          <a:sy n="117" d="100"/>
        </p:scale>
        <p:origin x="-4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72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esProps" Target="presProps.xml"/><Relationship Id="rId102" Type="http://schemas.openxmlformats.org/officeDocument/2006/relationships/viewProps" Target="viewProps.xml"/><Relationship Id="rId103" Type="http://schemas.openxmlformats.org/officeDocument/2006/relationships/theme" Target="theme/theme1.xml"/><Relationship Id="rId10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notesMaster" Target="notesMasters/notesMaster1.xml"/><Relationship Id="rId9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printerSettings" Target="printerSettings/printerSettings1.bin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4/8/12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85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smtClean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  <a:endParaRPr lang="en-US" b="1" dirty="0" smtClean="0">
              <a:latin typeface="Arial Narrow" pitchFamily="-112" charset="0"/>
              <a:ea typeface="ＭＳ Ｐゴシック" pitchFamily="-112" charset="-128"/>
              <a:cs typeface="ＭＳ Ｐゴシック" pitchFamily="-112" charset="-128"/>
              <a:sym typeface="Symbol" pitchFamily="-112" charset="2"/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8" name="Picture 9" descr="cmuredwhite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534275" y="33338"/>
            <a:ext cx="98107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df"/><Relationship Id="rId3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df"/><Relationship Id="rId3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df"/><Relationship Id="rId3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df"/><Relationship Id="rId3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df"/><Relationship Id="rId13" Type="http://schemas.openxmlformats.org/officeDocument/2006/relationships/image" Target="../media/image53.png"/><Relationship Id="rId14" Type="http://schemas.openxmlformats.org/officeDocument/2006/relationships/image" Target="../media/image54.pdf"/><Relationship Id="rId15" Type="http://schemas.openxmlformats.org/officeDocument/2006/relationships/image" Target="../media/image55.png"/><Relationship Id="rId16" Type="http://schemas.openxmlformats.org/officeDocument/2006/relationships/image" Target="../media/image56.png"/><Relationship Id="rId17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df"/><Relationship Id="rId3" Type="http://schemas.openxmlformats.org/officeDocument/2006/relationships/image" Target="../media/image43.png"/><Relationship Id="rId4" Type="http://schemas.openxmlformats.org/officeDocument/2006/relationships/image" Target="../media/image44.pdf"/><Relationship Id="rId5" Type="http://schemas.openxmlformats.org/officeDocument/2006/relationships/image" Target="../media/image45.png"/><Relationship Id="rId6" Type="http://schemas.openxmlformats.org/officeDocument/2006/relationships/image" Target="../media/image46.pdf"/><Relationship Id="rId7" Type="http://schemas.openxmlformats.org/officeDocument/2006/relationships/image" Target="../media/image47.png"/><Relationship Id="rId8" Type="http://schemas.openxmlformats.org/officeDocument/2006/relationships/image" Target="../media/image48.pdf"/><Relationship Id="rId9" Type="http://schemas.openxmlformats.org/officeDocument/2006/relationships/image" Target="../media/image49.png"/><Relationship Id="rId10" Type="http://schemas.openxmlformats.org/officeDocument/2006/relationships/image" Target="../media/image50.pd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20" Type="http://schemas.openxmlformats.org/officeDocument/2006/relationships/image" Target="../media/image76.pdf"/><Relationship Id="rId21" Type="http://schemas.openxmlformats.org/officeDocument/2006/relationships/image" Target="../media/image77.png"/><Relationship Id="rId22" Type="http://schemas.openxmlformats.org/officeDocument/2006/relationships/image" Target="../media/image32.pdf"/><Relationship Id="rId23" Type="http://schemas.openxmlformats.org/officeDocument/2006/relationships/image" Target="../media/image37.png"/><Relationship Id="rId10" Type="http://schemas.openxmlformats.org/officeDocument/2006/relationships/image" Target="../media/image66.pdf"/><Relationship Id="rId11" Type="http://schemas.openxmlformats.org/officeDocument/2006/relationships/image" Target="../media/image67.png"/><Relationship Id="rId12" Type="http://schemas.openxmlformats.org/officeDocument/2006/relationships/image" Target="../media/image68.pdf"/><Relationship Id="rId13" Type="http://schemas.openxmlformats.org/officeDocument/2006/relationships/image" Target="../media/image69.png"/><Relationship Id="rId14" Type="http://schemas.openxmlformats.org/officeDocument/2006/relationships/image" Target="../media/image70.pdf"/><Relationship Id="rId15" Type="http://schemas.openxmlformats.org/officeDocument/2006/relationships/image" Target="../media/image71.png"/><Relationship Id="rId16" Type="http://schemas.openxmlformats.org/officeDocument/2006/relationships/image" Target="../media/image72.pdf"/><Relationship Id="rId17" Type="http://schemas.openxmlformats.org/officeDocument/2006/relationships/image" Target="../media/image73.png"/><Relationship Id="rId18" Type="http://schemas.openxmlformats.org/officeDocument/2006/relationships/image" Target="../media/image74.pdf"/><Relationship Id="rId19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pdf"/><Relationship Id="rId3" Type="http://schemas.openxmlformats.org/officeDocument/2006/relationships/image" Target="../media/image59.png"/><Relationship Id="rId4" Type="http://schemas.openxmlformats.org/officeDocument/2006/relationships/image" Target="../media/image60.pdf"/><Relationship Id="rId5" Type="http://schemas.openxmlformats.org/officeDocument/2006/relationships/image" Target="../media/image61.png"/><Relationship Id="rId6" Type="http://schemas.openxmlformats.org/officeDocument/2006/relationships/image" Target="../media/image62.pdf"/><Relationship Id="rId7" Type="http://schemas.openxmlformats.org/officeDocument/2006/relationships/image" Target="../media/image63.png"/><Relationship Id="rId8" Type="http://schemas.openxmlformats.org/officeDocument/2006/relationships/image" Target="../media/image64.pd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df"/><Relationship Id="rId5" Type="http://schemas.openxmlformats.org/officeDocument/2006/relationships/image" Target="../media/image81.png"/><Relationship Id="rId6" Type="http://schemas.openxmlformats.org/officeDocument/2006/relationships/image" Target="../media/image82.pdf"/><Relationship Id="rId7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pd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df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pd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df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pd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df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2.pd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df"/><Relationship Id="rId5" Type="http://schemas.openxmlformats.org/officeDocument/2006/relationships/image" Target="../media/image99.png"/><Relationship Id="rId6" Type="http://schemas.openxmlformats.org/officeDocument/2006/relationships/image" Target="../media/image100.pdf"/><Relationship Id="rId7" Type="http://schemas.openxmlformats.org/officeDocument/2006/relationships/image" Target="../media/image101.png"/><Relationship Id="rId8" Type="http://schemas.openxmlformats.org/officeDocument/2006/relationships/image" Target="../media/image102.pdf"/><Relationship Id="rId9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6.pd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06.png"/><Relationship Id="rId9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df"/><Relationship Id="rId5" Type="http://schemas.openxmlformats.org/officeDocument/2006/relationships/image" Target="../media/image113.png"/><Relationship Id="rId6" Type="http://schemas.openxmlformats.org/officeDocument/2006/relationships/image" Target="../media/image114.pdf"/><Relationship Id="rId7" Type="http://schemas.openxmlformats.org/officeDocument/2006/relationships/image" Target="../media/image11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df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9.pdf"/><Relationship Id="rId3" Type="http://schemas.openxmlformats.org/officeDocument/2006/relationships/image" Target="../media/image1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1.jpeg"/><Relationship Id="rId3" Type="http://schemas.openxmlformats.org/officeDocument/2006/relationships/image" Target="../media/image11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dbatra/my_folders/research/talks/2009-11-24_ttic/cvpr_videos/paper955_video_high_res.mov" TargetMode="Externa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1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3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4" Type="http://schemas.openxmlformats.org/officeDocument/2006/relationships/image" Target="../media/image137.jpeg"/><Relationship Id="rId5" Type="http://schemas.openxmlformats.org/officeDocument/2006/relationships/image" Target="../media/image138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df"/><Relationship Id="rId5" Type="http://schemas.openxmlformats.org/officeDocument/2006/relationships/image" Target="../media/image14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9.pd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talks%5C2009-11-24_ttic%5Ccvpr_videos%5CiModel_video_high_res.mov" TargetMode="External"/><Relationship Id="rId3" Type="http://schemas.openxmlformats.org/officeDocument/2006/relationships/image" Target="../media/image1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1" Type="http://schemas.openxmlformats.org/officeDocument/2006/relationships/slideLayout" Target="../slideLayouts/slideLayout13.xml"/><Relationship Id="rId2" Type="http://schemas.openxmlformats.org/officeDocument/2006/relationships/hyperlink" Target="talks%5C2010-04-28_MIT%5Cvideos%5CScreen%20Recording%2010.mov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4.png"/><Relationship Id="rId5" Type="http://schemas.openxmlformats.org/officeDocument/2006/relationships/image" Target="../media/image146.png"/><Relationship Id="rId6" Type="http://schemas.openxmlformats.org/officeDocument/2006/relationships/image" Target="../media/image149.jpeg"/><Relationship Id="rId7" Type="http://schemas.openxmlformats.org/officeDocument/2006/relationships/image" Target="../media/image150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7.pd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" Type="http://schemas.openxmlformats.org/officeDocument/2006/relationships/video" Target="file://localhost/Users/dbatra/my_folders/research/thesis/proposal/slides/flowgard.mpg" TargetMode="External"/><Relationship Id="rId2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df"/><Relationship Id="rId3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df"/><Relationship Id="rId5" Type="http://schemas.openxmlformats.org/officeDocument/2006/relationships/image" Target="../media/image154.png"/><Relationship Id="rId6" Type="http://schemas.openxmlformats.org/officeDocument/2006/relationships/image" Target="../media/image155.pdf"/><Relationship Id="rId7" Type="http://schemas.openxmlformats.org/officeDocument/2006/relationships/image" Target="../media/image156.png"/><Relationship Id="rId8" Type="http://schemas.openxmlformats.org/officeDocument/2006/relationships/image" Target="../media/image157.pdf"/><Relationship Id="rId9" Type="http://schemas.openxmlformats.org/officeDocument/2006/relationships/image" Target="../media/image15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1.pd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61.pdf"/><Relationship Id="rId5" Type="http://schemas.openxmlformats.org/officeDocument/2006/relationships/image" Target="../media/image162.png"/><Relationship Id="rId6" Type="http://schemas.openxmlformats.org/officeDocument/2006/relationships/image" Target="../media/image163.pdf"/><Relationship Id="rId7" Type="http://schemas.openxmlformats.org/officeDocument/2006/relationships/image" Target="../media/image16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9.pd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68.pdf"/><Relationship Id="rId5" Type="http://schemas.openxmlformats.org/officeDocument/2006/relationships/image" Target="../media/image16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6.pd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0.pdf"/><Relationship Id="rId3" Type="http://schemas.openxmlformats.org/officeDocument/2006/relationships/image" Target="../media/image17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pdf"/><Relationship Id="rId5" Type="http://schemas.openxmlformats.org/officeDocument/2006/relationships/image" Target="../media/image17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2.pdf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df"/><Relationship Id="rId1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df"/><Relationship Id="rId4" Type="http://schemas.openxmlformats.org/officeDocument/2006/relationships/image" Target="../media/image32.png"/><Relationship Id="rId5" Type="http://schemas.openxmlformats.org/officeDocument/2006/relationships/image" Target="../media/image32.pdf"/><Relationship Id="rId6" Type="http://schemas.openxmlformats.org/officeDocument/2006/relationships/image" Target="../media/image34.png"/><Relationship Id="rId7" Type="http://schemas.openxmlformats.org/officeDocument/2006/relationships/image" Target="../media/image33.pdf"/><Relationship Id="rId8" Type="http://schemas.openxmlformats.org/officeDocument/2006/relationships/image" Target="../media/image361.png"/><Relationship Id="rId9" Type="http://schemas.openxmlformats.org/officeDocument/2006/relationships/image" Target="../media/image34.pdf"/><Relationship Id="rId10" Type="http://schemas.openxmlformats.org/officeDocument/2006/relationships/image" Target="../media/image38.png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5.png"/><Relationship Id="rId12" Type="http://schemas.openxmlformats.org/officeDocument/2006/relationships/image" Target="../media/image186.pdf"/><Relationship Id="rId13" Type="http://schemas.openxmlformats.org/officeDocument/2006/relationships/image" Target="../media/image18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6.pdf"/><Relationship Id="rId3" Type="http://schemas.openxmlformats.org/officeDocument/2006/relationships/image" Target="../media/image177.png"/><Relationship Id="rId4" Type="http://schemas.openxmlformats.org/officeDocument/2006/relationships/image" Target="../media/image178.pdf"/><Relationship Id="rId5" Type="http://schemas.openxmlformats.org/officeDocument/2006/relationships/image" Target="../media/image179.png"/><Relationship Id="rId6" Type="http://schemas.openxmlformats.org/officeDocument/2006/relationships/image" Target="../media/image180.pdf"/><Relationship Id="rId7" Type="http://schemas.openxmlformats.org/officeDocument/2006/relationships/image" Target="../media/image181.png"/><Relationship Id="rId8" Type="http://schemas.openxmlformats.org/officeDocument/2006/relationships/image" Target="../media/image182.pdf"/><Relationship Id="rId9" Type="http://schemas.openxmlformats.org/officeDocument/2006/relationships/image" Target="../media/image183.png"/><Relationship Id="rId10" Type="http://schemas.openxmlformats.org/officeDocument/2006/relationships/image" Target="../media/image184.pd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4" Type="http://schemas.openxmlformats.org/officeDocument/2006/relationships/image" Target="../media/image190.pdf"/><Relationship Id="rId5" Type="http://schemas.openxmlformats.org/officeDocument/2006/relationships/image" Target="../media/image191.png"/><Relationship Id="rId6" Type="http://schemas.openxmlformats.org/officeDocument/2006/relationships/image" Target="../media/image192.png"/><Relationship Id="rId7" Type="http://schemas.openxmlformats.org/officeDocument/2006/relationships/image" Target="../media/image193.png"/><Relationship Id="rId8" Type="http://schemas.openxmlformats.org/officeDocument/2006/relationships/image" Target="../media/image194.png"/><Relationship Id="rId9" Type="http://schemas.openxmlformats.org/officeDocument/2006/relationships/image" Target="../media/image19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8.pd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4" Type="http://schemas.openxmlformats.org/officeDocument/2006/relationships/image" Target="../media/image198.pdf"/><Relationship Id="rId5" Type="http://schemas.openxmlformats.org/officeDocument/2006/relationships/image" Target="../media/image19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6.pd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4" Type="http://schemas.openxmlformats.org/officeDocument/2006/relationships/image" Target="../media/image202.pdf"/><Relationship Id="rId5" Type="http://schemas.openxmlformats.org/officeDocument/2006/relationships/image" Target="../media/image20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0.pd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204.pdf"/><Relationship Id="rId5" Type="http://schemas.openxmlformats.org/officeDocument/2006/relationships/image" Target="../media/image205.png"/><Relationship Id="rId6" Type="http://schemas.openxmlformats.org/officeDocument/2006/relationships/image" Target="../media/image206.pdf"/><Relationship Id="rId7" Type="http://schemas.openxmlformats.org/officeDocument/2006/relationships/image" Target="../media/image207.png"/><Relationship Id="rId8" Type="http://schemas.openxmlformats.org/officeDocument/2006/relationships/image" Target="../media/image20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pd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df"/><Relationship Id="rId4" Type="http://schemas.openxmlformats.org/officeDocument/2006/relationships/image" Target="../media/image210.png"/><Relationship Id="rId5" Type="http://schemas.openxmlformats.org/officeDocument/2006/relationships/image" Target="../media/image211.pdf"/><Relationship Id="rId6" Type="http://schemas.openxmlformats.org/officeDocument/2006/relationships/image" Target="../media/image212.png"/><Relationship Id="rId7" Type="http://schemas.openxmlformats.org/officeDocument/2006/relationships/image" Target="../media/image213.pdf"/><Relationship Id="rId8" Type="http://schemas.openxmlformats.org/officeDocument/2006/relationships/image" Target="../media/image214.png"/><Relationship Id="rId9" Type="http://schemas.openxmlformats.org/officeDocument/2006/relationships/image" Target="../media/image215.pdf"/><Relationship Id="rId10" Type="http://schemas.openxmlformats.org/officeDocument/2006/relationships/image" Target="../media/image21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df"/><Relationship Id="rId4" Type="http://schemas.openxmlformats.org/officeDocument/2006/relationships/image" Target="../media/image21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219.pdf"/><Relationship Id="rId5" Type="http://schemas.openxmlformats.org/officeDocument/2006/relationships/image" Target="../media/image220.png"/><Relationship Id="rId6" Type="http://schemas.openxmlformats.org/officeDocument/2006/relationships/image" Target="../media/image221.pdf"/><Relationship Id="rId7" Type="http://schemas.openxmlformats.org/officeDocument/2006/relationships/image" Target="../media/image22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pd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df"/><Relationship Id="rId4" Type="http://schemas.openxmlformats.org/officeDocument/2006/relationships/image" Target="../media/image225.png"/><Relationship Id="rId5" Type="http://schemas.openxmlformats.org/officeDocument/2006/relationships/image" Target="../media/image226.pdf"/><Relationship Id="rId6" Type="http://schemas.openxmlformats.org/officeDocument/2006/relationships/image" Target="../media/image22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8.pdf"/><Relationship Id="rId3" Type="http://schemas.openxmlformats.org/officeDocument/2006/relationships/image" Target="../media/image22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9.png"/><Relationship Id="rId12" Type="http://schemas.openxmlformats.org/officeDocument/2006/relationships/image" Target="../media/image240.pdf"/><Relationship Id="rId13" Type="http://schemas.openxmlformats.org/officeDocument/2006/relationships/image" Target="../media/image24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0.pdf"/><Relationship Id="rId3" Type="http://schemas.openxmlformats.org/officeDocument/2006/relationships/image" Target="../media/image231.png"/><Relationship Id="rId4" Type="http://schemas.openxmlformats.org/officeDocument/2006/relationships/image" Target="../media/image232.pdf"/><Relationship Id="rId5" Type="http://schemas.openxmlformats.org/officeDocument/2006/relationships/image" Target="../media/image233.png"/><Relationship Id="rId6" Type="http://schemas.openxmlformats.org/officeDocument/2006/relationships/image" Target="../media/image234.pdf"/><Relationship Id="rId7" Type="http://schemas.openxmlformats.org/officeDocument/2006/relationships/image" Target="../media/image235.png"/><Relationship Id="rId8" Type="http://schemas.openxmlformats.org/officeDocument/2006/relationships/image" Target="../media/image236.pdf"/><Relationship Id="rId9" Type="http://schemas.openxmlformats.org/officeDocument/2006/relationships/image" Target="../media/image237.png"/><Relationship Id="rId10" Type="http://schemas.openxmlformats.org/officeDocument/2006/relationships/image" Target="../media/image238.pd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242.pdf"/><Relationship Id="rId5" Type="http://schemas.openxmlformats.org/officeDocument/2006/relationships/image" Target="../media/image24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d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0.pdf"/><Relationship Id="rId3" Type="http://schemas.openxmlformats.org/officeDocument/2006/relationships/image" Target="../media/image17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4" Type="http://schemas.openxmlformats.org/officeDocument/2006/relationships/image" Target="../media/image247.pdf"/><Relationship Id="rId5" Type="http://schemas.openxmlformats.org/officeDocument/2006/relationships/image" Target="../media/image248.png"/><Relationship Id="rId6" Type="http://schemas.openxmlformats.org/officeDocument/2006/relationships/image" Target="../media/image249.pdf"/><Relationship Id="rId7" Type="http://schemas.openxmlformats.org/officeDocument/2006/relationships/image" Target="../media/image250.png"/><Relationship Id="rId8" Type="http://schemas.openxmlformats.org/officeDocument/2006/relationships/image" Target="../media/image251.pdf"/><Relationship Id="rId9" Type="http://schemas.openxmlformats.org/officeDocument/2006/relationships/image" Target="../media/image25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5.pd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234.pdf"/><Relationship Id="rId5" Type="http://schemas.openxmlformats.org/officeDocument/2006/relationships/image" Target="../media/image23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d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4" Type="http://schemas.openxmlformats.org/officeDocument/2006/relationships/image" Target="../media/image230.pdf"/><Relationship Id="rId5" Type="http://schemas.openxmlformats.org/officeDocument/2006/relationships/image" Target="../media/image231.png"/><Relationship Id="rId6" Type="http://schemas.openxmlformats.org/officeDocument/2006/relationships/image" Target="../media/image232.pdf"/><Relationship Id="rId7" Type="http://schemas.openxmlformats.org/officeDocument/2006/relationships/image" Target="../media/image233.png"/><Relationship Id="rId8" Type="http://schemas.openxmlformats.org/officeDocument/2006/relationships/image" Target="../media/image234.pdf"/><Relationship Id="rId9" Type="http://schemas.openxmlformats.org/officeDocument/2006/relationships/image" Target="../media/image235.png"/><Relationship Id="rId10" Type="http://schemas.openxmlformats.org/officeDocument/2006/relationships/image" Target="../media/image255.pdf"/><Relationship Id="rId11" Type="http://schemas.openxmlformats.org/officeDocument/2006/relationships/image" Target="../media/image25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3.pd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2.pdf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df"/></Relationships>
</file>

<file path=ppt/slides/_rels/slide8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4.png"/><Relationship Id="rId20" Type="http://schemas.openxmlformats.org/officeDocument/2006/relationships/image" Target="../media/image234.pdf"/><Relationship Id="rId21" Type="http://schemas.openxmlformats.org/officeDocument/2006/relationships/image" Target="../media/image235.png"/><Relationship Id="rId10" Type="http://schemas.openxmlformats.org/officeDocument/2006/relationships/image" Target="../media/image265.pdf"/><Relationship Id="rId11" Type="http://schemas.openxmlformats.org/officeDocument/2006/relationships/image" Target="../media/image266.png"/><Relationship Id="rId12" Type="http://schemas.openxmlformats.org/officeDocument/2006/relationships/image" Target="../media/image267.pdf"/><Relationship Id="rId13" Type="http://schemas.openxmlformats.org/officeDocument/2006/relationships/image" Target="../media/image268.png"/><Relationship Id="rId14" Type="http://schemas.openxmlformats.org/officeDocument/2006/relationships/image" Target="../media/image269.pdf"/><Relationship Id="rId15" Type="http://schemas.openxmlformats.org/officeDocument/2006/relationships/image" Target="../media/image270.png"/><Relationship Id="rId16" Type="http://schemas.openxmlformats.org/officeDocument/2006/relationships/image" Target="../media/image271.pdf"/><Relationship Id="rId17" Type="http://schemas.openxmlformats.org/officeDocument/2006/relationships/image" Target="../media/image272.png"/><Relationship Id="rId18" Type="http://schemas.openxmlformats.org/officeDocument/2006/relationships/image" Target="../media/image232.pdf"/><Relationship Id="rId19" Type="http://schemas.openxmlformats.org/officeDocument/2006/relationships/image" Target="../media/image23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7.pdf"/><Relationship Id="rId3" Type="http://schemas.openxmlformats.org/officeDocument/2006/relationships/image" Target="../media/image258.png"/><Relationship Id="rId4" Type="http://schemas.openxmlformats.org/officeDocument/2006/relationships/image" Target="../media/image259.pdf"/><Relationship Id="rId5" Type="http://schemas.openxmlformats.org/officeDocument/2006/relationships/image" Target="../media/image260.png"/><Relationship Id="rId6" Type="http://schemas.openxmlformats.org/officeDocument/2006/relationships/image" Target="../media/image261.pdf"/><Relationship Id="rId7" Type="http://schemas.openxmlformats.org/officeDocument/2006/relationships/image" Target="../media/image262.png"/><Relationship Id="rId8" Type="http://schemas.openxmlformats.org/officeDocument/2006/relationships/image" Target="../media/image263.pd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4" Type="http://schemas.openxmlformats.org/officeDocument/2006/relationships/image" Target="../media/image275.pdf"/><Relationship Id="rId5" Type="http://schemas.openxmlformats.org/officeDocument/2006/relationships/image" Target="../media/image27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3.pd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4" Type="http://schemas.openxmlformats.org/officeDocument/2006/relationships/image" Target="../media/image279.png"/><Relationship Id="rId5" Type="http://schemas.openxmlformats.org/officeDocument/2006/relationships/image" Target="../media/image28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28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4" Type="http://schemas.openxmlformats.org/officeDocument/2006/relationships/image" Target="../media/image284.png"/><Relationship Id="rId5" Type="http://schemas.openxmlformats.org/officeDocument/2006/relationships/image" Target="../media/image279.png"/><Relationship Id="rId6" Type="http://schemas.openxmlformats.org/officeDocument/2006/relationships/image" Target="../media/image28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28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28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4" Type="http://schemas.openxmlformats.org/officeDocument/2006/relationships/image" Target="../media/image281.png"/><Relationship Id="rId5" Type="http://schemas.openxmlformats.org/officeDocument/2006/relationships/image" Target="../media/image285.png"/><Relationship Id="rId6" Type="http://schemas.openxmlformats.org/officeDocument/2006/relationships/image" Target="../media/image28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df"/><Relationship Id="rId3" Type="http://schemas.openxmlformats.org/officeDocument/2006/relationships/image" Target="../media/image3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df"/><Relationship Id="rId4" Type="http://schemas.openxmlformats.org/officeDocument/2006/relationships/image" Target="../media/image289.png"/><Relationship Id="rId5" Type="http://schemas.openxmlformats.org/officeDocument/2006/relationships/image" Target="../media/image29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7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1.png"/><Relationship Id="rId3" Type="http://schemas.openxmlformats.org/officeDocument/2006/relationships/image" Target="../media/image29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4" Type="http://schemas.openxmlformats.org/officeDocument/2006/relationships/image" Target="../media/image29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4" Type="http://schemas.openxmlformats.org/officeDocument/2006/relationships/image" Target="../media/image298.png"/><Relationship Id="rId5" Type="http://schemas.openxmlformats.org/officeDocument/2006/relationships/image" Target="../media/image299.png"/><Relationship Id="rId6" Type="http://schemas.openxmlformats.org/officeDocument/2006/relationships/image" Target="../media/image30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1.png"/><Relationship Id="rId3" Type="http://schemas.openxmlformats.org/officeDocument/2006/relationships/image" Target="../media/image30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4" Type="http://schemas.openxmlformats.org/officeDocument/2006/relationships/image" Target="../media/image305.png"/><Relationship Id="rId5" Type="http://schemas.openxmlformats.org/officeDocument/2006/relationships/image" Target="../media/image30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7772400" cy="1143000"/>
          </a:xfrm>
        </p:spPr>
        <p:txBody>
          <a:bodyPr>
            <a:noAutofit/>
          </a:bodyPr>
          <a:lstStyle/>
          <a:p>
            <a:r>
              <a:rPr lang="en-US" sz="3000" dirty="0" smtClean="0"/>
              <a:t>On Graph-Structured Discrete </a:t>
            </a:r>
            <a:r>
              <a:rPr lang="en-US" sz="3000" dirty="0" err="1" smtClean="0"/>
              <a:t>Labelling</a:t>
            </a:r>
            <a:r>
              <a:rPr lang="en-US" sz="3000" dirty="0" smtClean="0"/>
              <a:t> Problems in Computer Vision:</a:t>
            </a:r>
            <a:br>
              <a:rPr lang="en-US" sz="3000" dirty="0" smtClean="0"/>
            </a:br>
            <a:r>
              <a:rPr lang="en-US" sz="3000" dirty="0" smtClean="0"/>
              <a:t> Learning, Inference and Applications</a:t>
            </a:r>
            <a:endParaRPr lang="en-US" sz="3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57200" y="2895600"/>
            <a:ext cx="7772400" cy="1752600"/>
          </a:xfrm>
        </p:spPr>
        <p:txBody>
          <a:bodyPr>
            <a:noAutofit/>
          </a:bodyPr>
          <a:lstStyle/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err="1" smtClean="0"/>
              <a:t>Dhruv</a:t>
            </a:r>
            <a:r>
              <a:rPr lang="en-US" sz="2000" dirty="0" smtClean="0"/>
              <a:t> Batra</a:t>
            </a:r>
          </a:p>
          <a:p>
            <a:r>
              <a:rPr lang="en-US" sz="2000" dirty="0" smtClean="0"/>
              <a:t>Carnegie Mellon University</a:t>
            </a:r>
          </a:p>
          <a:p>
            <a:pPr marL="0" lvl="1" indent="0" algn="ctr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Comparisons:</a:t>
            </a:r>
          </a:p>
          <a:p>
            <a:pPr lvl="1"/>
            <a:r>
              <a:rPr lang="en-US" dirty="0" smtClean="0"/>
              <a:t>Max-Product BP	</a:t>
            </a:r>
            <a:r>
              <a:rPr lang="en-US" sz="1200" dirty="0" smtClean="0">
                <a:solidFill>
                  <a:prstClr val="black"/>
                </a:solidFill>
              </a:rPr>
              <a:t>[Pearl, ’88]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Tree-Reweighted MP  </a:t>
            </a:r>
            <a:r>
              <a:rPr lang="en-US" sz="1200" dirty="0" smtClean="0">
                <a:solidFill>
                  <a:prstClr val="black"/>
                </a:solidFill>
              </a:rPr>
              <a:t>[Wainwright ‘05, </a:t>
            </a:r>
            <a:r>
              <a:rPr lang="en-US" sz="1200" dirty="0" err="1" smtClean="0">
                <a:solidFill>
                  <a:prstClr val="black"/>
                </a:solidFill>
              </a:rPr>
              <a:t>Kolmogorov</a:t>
            </a:r>
            <a:r>
              <a:rPr lang="en-US" sz="1200" dirty="0" smtClean="0">
                <a:solidFill>
                  <a:prstClr val="black"/>
                </a:solidFill>
              </a:rPr>
              <a:t> ’06, </a:t>
            </a:r>
            <a:r>
              <a:rPr lang="en-US" sz="1200" dirty="0" err="1" smtClean="0">
                <a:solidFill>
                  <a:prstClr val="black"/>
                </a:solidFill>
              </a:rPr>
              <a:t>Komodakis</a:t>
            </a:r>
            <a:r>
              <a:rPr lang="en-US" sz="1200" dirty="0" smtClean="0">
                <a:solidFill>
                  <a:prstClr val="black"/>
                </a:solidFill>
              </a:rPr>
              <a:t> ‘07]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16" name="Group 64"/>
          <p:cNvGrpSpPr/>
          <p:nvPr/>
        </p:nvGrpSpPr>
        <p:grpSpPr>
          <a:xfrm>
            <a:off x="1676400" y="1752600"/>
            <a:ext cx="1371600" cy="914400"/>
            <a:chOff x="4648200" y="1751012"/>
            <a:chExt cx="1371600" cy="914400"/>
          </a:xfrm>
        </p:grpSpPr>
        <p:sp>
          <p:nvSpPr>
            <p:cNvPr id="6" name="Oval 5"/>
            <p:cNvSpPr/>
            <p:nvPr/>
          </p:nvSpPr>
          <p:spPr>
            <a:xfrm>
              <a:off x="4648200" y="175101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791200" y="175101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>
              <a:stCxn id="6" idx="6"/>
              <a:endCxn id="7" idx="2"/>
            </p:cNvCxnSpPr>
            <p:nvPr/>
          </p:nvCxnSpPr>
          <p:spPr>
            <a:xfrm>
              <a:off x="4876800" y="1865312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" name="Oval 8"/>
            <p:cNvSpPr/>
            <p:nvPr/>
          </p:nvSpPr>
          <p:spPr>
            <a:xfrm>
              <a:off x="4648200" y="243681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791200" y="243681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>
              <a:stCxn id="9" idx="6"/>
              <a:endCxn id="10" idx="2"/>
            </p:cNvCxnSpPr>
            <p:nvPr/>
          </p:nvCxnSpPr>
          <p:spPr>
            <a:xfrm>
              <a:off x="4876800" y="2551112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" name="Straight Connector 11"/>
            <p:cNvCxnSpPr>
              <a:stCxn id="6" idx="5"/>
              <a:endCxn id="10" idx="1"/>
            </p:cNvCxnSpPr>
            <p:nvPr/>
          </p:nvCxnSpPr>
          <p:spPr>
            <a:xfrm rot="16200000" flipH="1">
              <a:off x="5071922" y="1717534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Connector 12"/>
            <p:cNvCxnSpPr>
              <a:stCxn id="6" idx="4"/>
              <a:endCxn id="9" idx="0"/>
            </p:cNvCxnSpPr>
            <p:nvPr/>
          </p:nvCxnSpPr>
          <p:spPr>
            <a:xfrm rot="5400000">
              <a:off x="4533900" y="2208212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" name="Straight Connector 13"/>
            <p:cNvCxnSpPr>
              <a:stCxn id="7" idx="4"/>
              <a:endCxn id="10" idx="0"/>
            </p:cNvCxnSpPr>
            <p:nvPr/>
          </p:nvCxnSpPr>
          <p:spPr>
            <a:xfrm rot="5400000">
              <a:off x="5676900" y="2208212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" name="Straight Connector 14"/>
            <p:cNvCxnSpPr>
              <a:stCxn id="7" idx="3"/>
              <a:endCxn id="9" idx="7"/>
            </p:cNvCxnSpPr>
            <p:nvPr/>
          </p:nvCxnSpPr>
          <p:spPr>
            <a:xfrm rot="5400000">
              <a:off x="5071922" y="1717534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17" name="Straight Arrow Connector 16"/>
          <p:cNvCxnSpPr/>
          <p:nvPr/>
        </p:nvCxnSpPr>
        <p:spPr bwMode="auto">
          <a:xfrm>
            <a:off x="1905000" y="1752600"/>
            <a:ext cx="9144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>
            <a:off x="1905000" y="2667000"/>
            <a:ext cx="9144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rot="16200000" flipH="1">
            <a:off x="2820194" y="2210594"/>
            <a:ext cx="457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rot="16200000" flipH="1">
            <a:off x="1447006" y="2210594"/>
            <a:ext cx="457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9" name="Group 65"/>
          <p:cNvGrpSpPr/>
          <p:nvPr/>
        </p:nvGrpSpPr>
        <p:grpSpPr>
          <a:xfrm>
            <a:off x="1676400" y="4114800"/>
            <a:ext cx="1371600" cy="914400"/>
            <a:chOff x="1676400" y="3657600"/>
            <a:chExt cx="1371600" cy="914400"/>
          </a:xfrm>
        </p:grpSpPr>
        <p:sp>
          <p:nvSpPr>
            <p:cNvPr id="23" name="Oval 22"/>
            <p:cNvSpPr/>
            <p:nvPr/>
          </p:nvSpPr>
          <p:spPr>
            <a:xfrm>
              <a:off x="16764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8194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5" name="Straight Connector 24"/>
            <p:cNvCxnSpPr>
              <a:stCxn id="23" idx="6"/>
              <a:endCxn id="24" idx="2"/>
            </p:cNvCxnSpPr>
            <p:nvPr/>
          </p:nvCxnSpPr>
          <p:spPr>
            <a:xfrm>
              <a:off x="1905000" y="37719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6" name="Oval 25"/>
            <p:cNvSpPr/>
            <p:nvPr/>
          </p:nvSpPr>
          <p:spPr>
            <a:xfrm>
              <a:off x="16764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8194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8" name="Straight Connector 27"/>
            <p:cNvCxnSpPr>
              <a:stCxn id="26" idx="6"/>
              <a:endCxn id="27" idx="2"/>
            </p:cNvCxnSpPr>
            <p:nvPr/>
          </p:nvCxnSpPr>
          <p:spPr>
            <a:xfrm>
              <a:off x="1905000" y="44577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9" name="Straight Connector 28"/>
            <p:cNvCxnSpPr>
              <a:stCxn id="23" idx="5"/>
              <a:endCxn id="27" idx="1"/>
            </p:cNvCxnSpPr>
            <p:nvPr/>
          </p:nvCxnSpPr>
          <p:spPr>
            <a:xfrm rot="16200000" flipH="1">
              <a:off x="2100122" y="36241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0" name="Straight Connector 29"/>
            <p:cNvCxnSpPr>
              <a:stCxn id="23" idx="4"/>
              <a:endCxn id="26" idx="0"/>
            </p:cNvCxnSpPr>
            <p:nvPr/>
          </p:nvCxnSpPr>
          <p:spPr>
            <a:xfrm rot="5400000">
              <a:off x="1562100" y="41148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1" name="Straight Connector 30"/>
            <p:cNvCxnSpPr>
              <a:stCxn id="24" idx="4"/>
              <a:endCxn id="27" idx="0"/>
            </p:cNvCxnSpPr>
            <p:nvPr/>
          </p:nvCxnSpPr>
          <p:spPr>
            <a:xfrm rot="5400000">
              <a:off x="2705100" y="41148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" name="Straight Connector 31"/>
            <p:cNvCxnSpPr>
              <a:stCxn id="24" idx="3"/>
              <a:endCxn id="26" idx="7"/>
            </p:cNvCxnSpPr>
            <p:nvPr/>
          </p:nvCxnSpPr>
          <p:spPr>
            <a:xfrm rot="5400000">
              <a:off x="2100122" y="36241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3" name="Right Arrow 32"/>
          <p:cNvSpPr/>
          <p:nvPr/>
        </p:nvSpPr>
        <p:spPr bwMode="auto">
          <a:xfrm>
            <a:off x="3581400" y="4419600"/>
            <a:ext cx="609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21" name="Group 68"/>
          <p:cNvGrpSpPr/>
          <p:nvPr/>
        </p:nvGrpSpPr>
        <p:grpSpPr>
          <a:xfrm>
            <a:off x="4572000" y="4114800"/>
            <a:ext cx="1371600" cy="914400"/>
            <a:chOff x="4572000" y="3657600"/>
            <a:chExt cx="1371600" cy="914400"/>
          </a:xfrm>
        </p:grpSpPr>
        <p:sp>
          <p:nvSpPr>
            <p:cNvPr id="35" name="Oval 34"/>
            <p:cNvSpPr/>
            <p:nvPr/>
          </p:nvSpPr>
          <p:spPr>
            <a:xfrm>
              <a:off x="45720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7150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7" name="Straight Connector 36"/>
            <p:cNvCxnSpPr>
              <a:stCxn id="35" idx="6"/>
              <a:endCxn id="36" idx="2"/>
            </p:cNvCxnSpPr>
            <p:nvPr/>
          </p:nvCxnSpPr>
          <p:spPr>
            <a:xfrm>
              <a:off x="4800600" y="37719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8" name="Oval 37"/>
            <p:cNvSpPr/>
            <p:nvPr/>
          </p:nvSpPr>
          <p:spPr>
            <a:xfrm>
              <a:off x="45720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57150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1" name="Straight Connector 40"/>
            <p:cNvCxnSpPr>
              <a:stCxn id="35" idx="5"/>
              <a:endCxn id="39" idx="1"/>
            </p:cNvCxnSpPr>
            <p:nvPr/>
          </p:nvCxnSpPr>
          <p:spPr>
            <a:xfrm rot="16200000" flipH="1">
              <a:off x="4995722" y="36241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2" name="Straight Connector 41"/>
            <p:cNvCxnSpPr>
              <a:stCxn id="35" idx="4"/>
              <a:endCxn id="38" idx="0"/>
            </p:cNvCxnSpPr>
            <p:nvPr/>
          </p:nvCxnSpPr>
          <p:spPr>
            <a:xfrm rot="5400000">
              <a:off x="4457700" y="41148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4" name="Group 66"/>
          <p:cNvGrpSpPr/>
          <p:nvPr/>
        </p:nvGrpSpPr>
        <p:grpSpPr>
          <a:xfrm>
            <a:off x="6629400" y="4114800"/>
            <a:ext cx="1371600" cy="914400"/>
            <a:chOff x="6629400" y="3657600"/>
            <a:chExt cx="1371600" cy="914400"/>
          </a:xfrm>
        </p:grpSpPr>
        <p:sp>
          <p:nvSpPr>
            <p:cNvPr id="45" name="Oval 44"/>
            <p:cNvSpPr/>
            <p:nvPr/>
          </p:nvSpPr>
          <p:spPr>
            <a:xfrm>
              <a:off x="66294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7724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7" name="Straight Connector 46"/>
            <p:cNvCxnSpPr>
              <a:stCxn id="45" idx="6"/>
              <a:endCxn id="46" idx="2"/>
            </p:cNvCxnSpPr>
            <p:nvPr/>
          </p:nvCxnSpPr>
          <p:spPr>
            <a:xfrm>
              <a:off x="6858000" y="37719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8" name="Oval 47"/>
            <p:cNvSpPr/>
            <p:nvPr/>
          </p:nvSpPr>
          <p:spPr>
            <a:xfrm>
              <a:off x="66294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77724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" name="Straight Connector 49"/>
            <p:cNvCxnSpPr>
              <a:stCxn id="48" idx="6"/>
              <a:endCxn id="49" idx="2"/>
            </p:cNvCxnSpPr>
            <p:nvPr/>
          </p:nvCxnSpPr>
          <p:spPr>
            <a:xfrm>
              <a:off x="6858000" y="44577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3" name="Straight Connector 52"/>
            <p:cNvCxnSpPr>
              <a:stCxn id="46" idx="4"/>
              <a:endCxn id="49" idx="0"/>
            </p:cNvCxnSpPr>
            <p:nvPr/>
          </p:nvCxnSpPr>
          <p:spPr>
            <a:xfrm rot="5400000">
              <a:off x="7658100" y="41148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40" name="Group 67"/>
          <p:cNvGrpSpPr/>
          <p:nvPr/>
        </p:nvGrpSpPr>
        <p:grpSpPr>
          <a:xfrm>
            <a:off x="5638800" y="5486400"/>
            <a:ext cx="1371600" cy="914400"/>
            <a:chOff x="5638800" y="5029200"/>
            <a:chExt cx="1371600" cy="914400"/>
          </a:xfrm>
        </p:grpSpPr>
        <p:sp>
          <p:nvSpPr>
            <p:cNvPr id="55" name="Oval 54"/>
            <p:cNvSpPr/>
            <p:nvPr/>
          </p:nvSpPr>
          <p:spPr>
            <a:xfrm>
              <a:off x="5638800" y="5029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781800" y="5029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7" name="Straight Connector 56"/>
            <p:cNvCxnSpPr>
              <a:stCxn id="55" idx="6"/>
              <a:endCxn id="56" idx="2"/>
            </p:cNvCxnSpPr>
            <p:nvPr/>
          </p:nvCxnSpPr>
          <p:spPr>
            <a:xfrm>
              <a:off x="5867400" y="51435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8" name="Oval 57"/>
            <p:cNvSpPr/>
            <p:nvPr/>
          </p:nvSpPr>
          <p:spPr>
            <a:xfrm>
              <a:off x="5638800" y="571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6781800" y="571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1" name="Straight Connector 60"/>
            <p:cNvCxnSpPr>
              <a:stCxn id="55" idx="5"/>
              <a:endCxn id="59" idx="1"/>
            </p:cNvCxnSpPr>
            <p:nvPr/>
          </p:nvCxnSpPr>
          <p:spPr>
            <a:xfrm rot="16200000" flipH="1">
              <a:off x="6062522" y="49957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4" name="Straight Connector 63"/>
            <p:cNvCxnSpPr>
              <a:stCxn id="56" idx="3"/>
              <a:endCxn id="58" idx="7"/>
            </p:cNvCxnSpPr>
            <p:nvPr/>
          </p:nvCxnSpPr>
          <p:spPr>
            <a:xfrm rot="5400000">
              <a:off x="6062522" y="49957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62" name="Freeform 61"/>
          <p:cNvSpPr/>
          <p:nvPr/>
        </p:nvSpPr>
        <p:spPr bwMode="auto">
          <a:xfrm>
            <a:off x="4724400" y="5110702"/>
            <a:ext cx="677639" cy="832898"/>
          </a:xfrm>
          <a:custGeom>
            <a:avLst/>
            <a:gdLst>
              <a:gd name="connsiteX0" fmla="*/ 372495 w 677639"/>
              <a:gd name="connsiteY0" fmla="*/ 0 h 832898"/>
              <a:gd name="connsiteX1" fmla="*/ 50857 w 677639"/>
              <a:gd name="connsiteY1" fmla="*/ 494791 h 832898"/>
              <a:gd name="connsiteX2" fmla="*/ 677639 w 677639"/>
              <a:gd name="connsiteY2" fmla="*/ 832898 h 83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7639" h="832898">
                <a:moveTo>
                  <a:pt x="372495" y="0"/>
                </a:moveTo>
                <a:cubicBezTo>
                  <a:pt x="186247" y="177987"/>
                  <a:pt x="0" y="355975"/>
                  <a:pt x="50857" y="494791"/>
                </a:cubicBezTo>
                <a:cubicBezTo>
                  <a:pt x="101714" y="633607"/>
                  <a:pt x="677639" y="832898"/>
                  <a:pt x="677639" y="832898"/>
                </a:cubicBezTo>
              </a:path>
            </a:pathLst>
          </a:custGeom>
          <a:noFill/>
          <a:ln w="2540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3" name="Freeform 62"/>
          <p:cNvSpPr/>
          <p:nvPr/>
        </p:nvSpPr>
        <p:spPr bwMode="auto">
          <a:xfrm rot="12744531">
            <a:off x="7297437" y="5207789"/>
            <a:ext cx="646554" cy="862660"/>
          </a:xfrm>
          <a:custGeom>
            <a:avLst/>
            <a:gdLst>
              <a:gd name="connsiteX0" fmla="*/ 372495 w 677639"/>
              <a:gd name="connsiteY0" fmla="*/ 0 h 832898"/>
              <a:gd name="connsiteX1" fmla="*/ 50857 w 677639"/>
              <a:gd name="connsiteY1" fmla="*/ 494791 h 832898"/>
              <a:gd name="connsiteX2" fmla="*/ 677639 w 677639"/>
              <a:gd name="connsiteY2" fmla="*/ 832898 h 83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7639" h="832898">
                <a:moveTo>
                  <a:pt x="372495" y="0"/>
                </a:moveTo>
                <a:cubicBezTo>
                  <a:pt x="186247" y="177987"/>
                  <a:pt x="0" y="355975"/>
                  <a:pt x="50857" y="494791"/>
                </a:cubicBezTo>
                <a:cubicBezTo>
                  <a:pt x="101714" y="633607"/>
                  <a:pt x="677639" y="832898"/>
                  <a:pt x="677639" y="832898"/>
                </a:cubicBezTo>
              </a:path>
            </a:pathLst>
          </a:custGeom>
          <a:noFill/>
          <a:ln w="2540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5" name="Freeform 64"/>
          <p:cNvSpPr/>
          <p:nvPr/>
        </p:nvSpPr>
        <p:spPr bwMode="auto">
          <a:xfrm>
            <a:off x="6019800" y="4176168"/>
            <a:ext cx="609600" cy="395832"/>
          </a:xfrm>
          <a:custGeom>
            <a:avLst/>
            <a:gdLst>
              <a:gd name="connsiteX0" fmla="*/ 0 w 470086"/>
              <a:gd name="connsiteY0" fmla="*/ 395832 h 395832"/>
              <a:gd name="connsiteX1" fmla="*/ 222672 w 470086"/>
              <a:gd name="connsiteY1" fmla="*/ 8246 h 395832"/>
              <a:gd name="connsiteX2" fmla="*/ 470086 w 470086"/>
              <a:gd name="connsiteY2" fmla="*/ 346353 h 39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0086" h="395832">
                <a:moveTo>
                  <a:pt x="0" y="395832"/>
                </a:moveTo>
                <a:cubicBezTo>
                  <a:pt x="72162" y="206162"/>
                  <a:pt x="144324" y="16492"/>
                  <a:pt x="222672" y="8246"/>
                </a:cubicBezTo>
                <a:cubicBezTo>
                  <a:pt x="301020" y="0"/>
                  <a:pt x="470086" y="346353"/>
                  <a:pt x="470086" y="346353"/>
                </a:cubicBezTo>
              </a:path>
            </a:pathLst>
          </a:custGeom>
          <a:noFill/>
          <a:ln w="2540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0" name="Right Arrow 59"/>
          <p:cNvSpPr/>
          <p:nvPr/>
        </p:nvSpPr>
        <p:spPr bwMode="auto">
          <a:xfrm>
            <a:off x="3581400" y="2133600"/>
            <a:ext cx="609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15" name="Group 114"/>
          <p:cNvGrpSpPr/>
          <p:nvPr/>
        </p:nvGrpSpPr>
        <p:grpSpPr>
          <a:xfrm>
            <a:off x="4648200" y="1447800"/>
            <a:ext cx="1176478" cy="719278"/>
            <a:chOff x="4648200" y="1447800"/>
            <a:chExt cx="1176478" cy="719278"/>
          </a:xfrm>
        </p:grpSpPr>
        <p:sp>
          <p:nvSpPr>
            <p:cNvPr id="66" name="Oval 65"/>
            <p:cNvSpPr/>
            <p:nvPr/>
          </p:nvSpPr>
          <p:spPr>
            <a:xfrm>
              <a:off x="4648200" y="1447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7" name="Straight Connector 66"/>
            <p:cNvCxnSpPr>
              <a:stCxn id="66" idx="6"/>
            </p:cNvCxnSpPr>
            <p:nvPr/>
          </p:nvCxnSpPr>
          <p:spPr>
            <a:xfrm>
              <a:off x="4876800" y="15621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8" name="Straight Connector 67"/>
            <p:cNvCxnSpPr>
              <a:stCxn id="66" idx="5"/>
            </p:cNvCxnSpPr>
            <p:nvPr/>
          </p:nvCxnSpPr>
          <p:spPr>
            <a:xfrm rot="16200000" flipH="1">
              <a:off x="5071922" y="14143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9" name="Straight Connector 68"/>
            <p:cNvCxnSpPr>
              <a:stCxn id="66" idx="4"/>
            </p:cNvCxnSpPr>
            <p:nvPr/>
          </p:nvCxnSpPr>
          <p:spPr>
            <a:xfrm rot="5400000">
              <a:off x="4533900" y="19050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112" name="Group 111"/>
          <p:cNvGrpSpPr/>
          <p:nvPr/>
        </p:nvGrpSpPr>
        <p:grpSpPr>
          <a:xfrm>
            <a:off x="7010400" y="1447800"/>
            <a:ext cx="1219200" cy="723900"/>
            <a:chOff x="7010400" y="1447800"/>
            <a:chExt cx="1219200" cy="723900"/>
          </a:xfrm>
        </p:grpSpPr>
        <p:sp>
          <p:nvSpPr>
            <p:cNvPr id="70" name="Oval 69"/>
            <p:cNvSpPr/>
            <p:nvPr/>
          </p:nvSpPr>
          <p:spPr>
            <a:xfrm>
              <a:off x="8001000" y="1447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1" name="Straight Connector 70"/>
            <p:cNvCxnSpPr>
              <a:stCxn id="70" idx="2"/>
            </p:cNvCxnSpPr>
            <p:nvPr/>
          </p:nvCxnSpPr>
          <p:spPr>
            <a:xfrm rot="10800000" flipV="1">
              <a:off x="7010400" y="1562100"/>
              <a:ext cx="990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2" name="Straight Connector 71"/>
            <p:cNvCxnSpPr>
              <a:stCxn id="70" idx="3"/>
            </p:cNvCxnSpPr>
            <p:nvPr/>
          </p:nvCxnSpPr>
          <p:spPr>
            <a:xfrm rot="5400000">
              <a:off x="7334250" y="1471472"/>
              <a:ext cx="528778" cy="87167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3" name="Straight Connector 72"/>
            <p:cNvCxnSpPr>
              <a:stCxn id="70" idx="4"/>
            </p:cNvCxnSpPr>
            <p:nvPr/>
          </p:nvCxnSpPr>
          <p:spPr>
            <a:xfrm rot="5400000">
              <a:off x="7886700" y="19050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113" name="Group 112"/>
          <p:cNvGrpSpPr/>
          <p:nvPr/>
        </p:nvGrpSpPr>
        <p:grpSpPr>
          <a:xfrm>
            <a:off x="7010400" y="2819400"/>
            <a:ext cx="1219200" cy="685800"/>
            <a:chOff x="7010400" y="2819400"/>
            <a:chExt cx="1219200" cy="685800"/>
          </a:xfrm>
        </p:grpSpPr>
        <p:sp>
          <p:nvSpPr>
            <p:cNvPr id="79" name="Oval 78"/>
            <p:cNvSpPr/>
            <p:nvPr/>
          </p:nvSpPr>
          <p:spPr>
            <a:xfrm>
              <a:off x="8001000" y="3276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0" name="Straight Connector 79"/>
            <p:cNvCxnSpPr>
              <a:stCxn id="79" idx="2"/>
            </p:cNvCxnSpPr>
            <p:nvPr/>
          </p:nvCxnSpPr>
          <p:spPr>
            <a:xfrm rot="10800000" flipV="1">
              <a:off x="7010400" y="3390900"/>
              <a:ext cx="990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1" name="Straight Connector 80"/>
            <p:cNvCxnSpPr>
              <a:stCxn id="79" idx="1"/>
            </p:cNvCxnSpPr>
            <p:nvPr/>
          </p:nvCxnSpPr>
          <p:spPr>
            <a:xfrm rot="16200000" flipV="1">
              <a:off x="7353300" y="2628900"/>
              <a:ext cx="490678" cy="87167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3" name="Straight Connector 92"/>
            <p:cNvCxnSpPr>
              <a:endCxn id="79" idx="0"/>
            </p:cNvCxnSpPr>
            <p:nvPr/>
          </p:nvCxnSpPr>
          <p:spPr>
            <a:xfrm rot="5400000">
              <a:off x="7892791" y="3041909"/>
              <a:ext cx="457200" cy="1218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114" name="Group 113"/>
          <p:cNvGrpSpPr/>
          <p:nvPr/>
        </p:nvGrpSpPr>
        <p:grpSpPr>
          <a:xfrm>
            <a:off x="4648200" y="2819400"/>
            <a:ext cx="1219200" cy="685800"/>
            <a:chOff x="4648200" y="2819400"/>
            <a:chExt cx="1219200" cy="685800"/>
          </a:xfrm>
        </p:grpSpPr>
        <p:sp>
          <p:nvSpPr>
            <p:cNvPr id="95" name="Oval 94"/>
            <p:cNvSpPr/>
            <p:nvPr/>
          </p:nvSpPr>
          <p:spPr>
            <a:xfrm>
              <a:off x="4648200" y="3276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6" name="Straight Connector 95"/>
            <p:cNvCxnSpPr>
              <a:stCxn id="95" idx="6"/>
            </p:cNvCxnSpPr>
            <p:nvPr/>
          </p:nvCxnSpPr>
          <p:spPr>
            <a:xfrm>
              <a:off x="4876800" y="33909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7" name="Straight Connector 96"/>
            <p:cNvCxnSpPr>
              <a:stCxn id="95" idx="7"/>
            </p:cNvCxnSpPr>
            <p:nvPr/>
          </p:nvCxnSpPr>
          <p:spPr>
            <a:xfrm rot="5400000" flipH="1" flipV="1">
              <a:off x="5110022" y="2552700"/>
              <a:ext cx="490678" cy="102407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6" name="Straight Connector 105"/>
            <p:cNvCxnSpPr>
              <a:endCxn id="95" idx="0"/>
            </p:cNvCxnSpPr>
            <p:nvPr/>
          </p:nvCxnSpPr>
          <p:spPr>
            <a:xfrm rot="16200000" flipH="1">
              <a:off x="4533511" y="3047611"/>
              <a:ext cx="457200" cy="777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108" name="Straight Arrow Connector 107"/>
          <p:cNvCxnSpPr/>
          <p:nvPr/>
        </p:nvCxnSpPr>
        <p:spPr bwMode="auto">
          <a:xfrm>
            <a:off x="5942012" y="1828800"/>
            <a:ext cx="9144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 bwMode="auto">
          <a:xfrm>
            <a:off x="5942012" y="3124200"/>
            <a:ext cx="9144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 bwMode="auto">
          <a:xfrm rot="16200000" flipH="1">
            <a:off x="7468394" y="2437606"/>
            <a:ext cx="457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 bwMode="auto">
          <a:xfrm rot="16200000" flipH="1">
            <a:off x="4953794" y="2437606"/>
            <a:ext cx="457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3" grpId="0" animBg="1"/>
      <p:bldP spid="62" grpId="0" animBg="1"/>
      <p:bldP spid="63" grpId="0" animBg="1"/>
      <p:bldP spid="65" grpId="0" animBg="1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Progression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1109522" y="2176322"/>
            <a:ext cx="1176478" cy="719278"/>
            <a:chOff x="1109522" y="2176322"/>
            <a:chExt cx="1176478" cy="719278"/>
          </a:xfrm>
        </p:grpSpPr>
        <p:sp>
          <p:nvSpPr>
            <p:cNvPr id="10" name="Oval 9"/>
            <p:cNvSpPr/>
            <p:nvPr/>
          </p:nvSpPr>
          <p:spPr>
            <a:xfrm>
              <a:off x="1109522" y="217632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>
              <a:stCxn id="10" idx="6"/>
            </p:cNvCxnSpPr>
            <p:nvPr/>
          </p:nvCxnSpPr>
          <p:spPr>
            <a:xfrm>
              <a:off x="1338122" y="2290622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" name="Straight Connector 11"/>
            <p:cNvCxnSpPr>
              <a:stCxn id="10" idx="5"/>
            </p:cNvCxnSpPr>
            <p:nvPr/>
          </p:nvCxnSpPr>
          <p:spPr>
            <a:xfrm rot="16200000" flipH="1">
              <a:off x="1533244" y="2142844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Connector 12"/>
            <p:cNvCxnSpPr>
              <a:stCxn id="10" idx="4"/>
            </p:cNvCxnSpPr>
            <p:nvPr/>
          </p:nvCxnSpPr>
          <p:spPr>
            <a:xfrm rot="5400000">
              <a:off x="995222" y="2633522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43" name="Group 42"/>
          <p:cNvGrpSpPr/>
          <p:nvPr/>
        </p:nvGrpSpPr>
        <p:grpSpPr>
          <a:xfrm>
            <a:off x="3505200" y="2171700"/>
            <a:ext cx="1371600" cy="914400"/>
            <a:chOff x="3505200" y="2171700"/>
            <a:chExt cx="1371600" cy="914400"/>
          </a:xfrm>
        </p:grpSpPr>
        <p:sp>
          <p:nvSpPr>
            <p:cNvPr id="15" name="Oval 14"/>
            <p:cNvSpPr/>
            <p:nvPr/>
          </p:nvSpPr>
          <p:spPr>
            <a:xfrm>
              <a:off x="3505200" y="21717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648200" y="21717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" name="Straight Connector 16"/>
            <p:cNvCxnSpPr>
              <a:stCxn id="15" idx="6"/>
              <a:endCxn id="16" idx="2"/>
            </p:cNvCxnSpPr>
            <p:nvPr/>
          </p:nvCxnSpPr>
          <p:spPr>
            <a:xfrm>
              <a:off x="3733800" y="22860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" name="Oval 17"/>
            <p:cNvSpPr/>
            <p:nvPr/>
          </p:nvSpPr>
          <p:spPr>
            <a:xfrm>
              <a:off x="3505200" y="28575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648200" y="28575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0" name="Straight Connector 19"/>
            <p:cNvCxnSpPr>
              <a:stCxn id="15" idx="5"/>
              <a:endCxn id="19" idx="1"/>
            </p:cNvCxnSpPr>
            <p:nvPr/>
          </p:nvCxnSpPr>
          <p:spPr>
            <a:xfrm rot="16200000" flipH="1">
              <a:off x="3928922" y="21382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" name="Straight Connector 20"/>
            <p:cNvCxnSpPr>
              <a:stCxn id="15" idx="4"/>
              <a:endCxn id="18" idx="0"/>
            </p:cNvCxnSpPr>
            <p:nvPr/>
          </p:nvCxnSpPr>
          <p:spPr>
            <a:xfrm rot="5400000">
              <a:off x="3390900" y="26289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44" name="Group 43"/>
          <p:cNvGrpSpPr/>
          <p:nvPr/>
        </p:nvGrpSpPr>
        <p:grpSpPr>
          <a:xfrm>
            <a:off x="6172200" y="2171700"/>
            <a:ext cx="1371600" cy="914400"/>
            <a:chOff x="6172200" y="2171700"/>
            <a:chExt cx="1371600" cy="914400"/>
          </a:xfrm>
        </p:grpSpPr>
        <p:sp>
          <p:nvSpPr>
            <p:cNvPr id="22" name="Oval 21"/>
            <p:cNvSpPr/>
            <p:nvPr/>
          </p:nvSpPr>
          <p:spPr>
            <a:xfrm>
              <a:off x="6172200" y="21717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315200" y="21717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" name="Straight Connector 23"/>
            <p:cNvCxnSpPr>
              <a:stCxn id="22" idx="6"/>
              <a:endCxn id="23" idx="2"/>
            </p:cNvCxnSpPr>
            <p:nvPr/>
          </p:nvCxnSpPr>
          <p:spPr>
            <a:xfrm>
              <a:off x="6400800" y="22860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5" name="Oval 24"/>
            <p:cNvSpPr/>
            <p:nvPr/>
          </p:nvSpPr>
          <p:spPr>
            <a:xfrm>
              <a:off x="6172200" y="28575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315200" y="28575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7" name="Straight Connector 26"/>
            <p:cNvCxnSpPr>
              <a:stCxn id="25" idx="6"/>
              <a:endCxn id="26" idx="2"/>
            </p:cNvCxnSpPr>
            <p:nvPr/>
          </p:nvCxnSpPr>
          <p:spPr>
            <a:xfrm>
              <a:off x="6400800" y="29718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" name="Straight Connector 27"/>
            <p:cNvCxnSpPr>
              <a:stCxn id="22" idx="5"/>
              <a:endCxn id="26" idx="1"/>
            </p:cNvCxnSpPr>
            <p:nvPr/>
          </p:nvCxnSpPr>
          <p:spPr>
            <a:xfrm rot="16200000" flipH="1">
              <a:off x="6595922" y="21382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9" name="Straight Connector 28"/>
            <p:cNvCxnSpPr>
              <a:stCxn id="22" idx="4"/>
              <a:endCxn id="25" idx="0"/>
            </p:cNvCxnSpPr>
            <p:nvPr/>
          </p:nvCxnSpPr>
          <p:spPr>
            <a:xfrm rot="5400000">
              <a:off x="6057900" y="26289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0" name="Straight Connector 29"/>
            <p:cNvCxnSpPr>
              <a:stCxn id="23" idx="3"/>
              <a:endCxn id="25" idx="7"/>
            </p:cNvCxnSpPr>
            <p:nvPr/>
          </p:nvCxnSpPr>
          <p:spPr>
            <a:xfrm rot="5400000">
              <a:off x="6595922" y="21382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2" name="Right Arrow 31"/>
          <p:cNvSpPr/>
          <p:nvPr/>
        </p:nvSpPr>
        <p:spPr bwMode="auto">
          <a:xfrm>
            <a:off x="1371600" y="4038600"/>
            <a:ext cx="6477000" cy="7620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17830" y="3200400"/>
            <a:ext cx="454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BP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3962400" y="3200400"/>
            <a:ext cx="6481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TRW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6438466" y="3200400"/>
            <a:ext cx="62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OPD</a:t>
            </a:r>
            <a:endParaRPr lang="en-US" sz="1600" dirty="0"/>
          </a:p>
        </p:txBody>
      </p:sp>
      <p:cxnSp>
        <p:nvCxnSpPr>
          <p:cNvPr id="36" name="Straight Connector 35"/>
          <p:cNvCxnSpPr/>
          <p:nvPr/>
        </p:nvCxnSpPr>
        <p:spPr bwMode="auto">
          <a:xfrm rot="5400000">
            <a:off x="1257300" y="4457700"/>
            <a:ext cx="83820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rot="5400000">
            <a:off x="3772694" y="4456906"/>
            <a:ext cx="83820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 rot="5400000">
            <a:off x="6439694" y="4456906"/>
            <a:ext cx="83820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66800" y="5181600"/>
            <a:ext cx="1256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Star-graphs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3886200" y="5181600"/>
            <a:ext cx="701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Trees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5817314" y="5181600"/>
            <a:ext cx="2020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Outer-planar graphs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3688719" y="3886200"/>
            <a:ext cx="3480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Increasingly Complex Sub-problems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9" grpId="0"/>
      <p:bldP spid="40" grpId="0"/>
      <p:bldP spid="41" grpId="0"/>
      <p:bldP spid="42" grpId="0"/>
      <p:bldP spid="4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Outer-planarity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 is outer-planar</a:t>
            </a:r>
          </a:p>
          <a:p>
            <a:pPr lvl="1"/>
            <a:r>
              <a:rPr lang="en-US" dirty="0" smtClean="0"/>
              <a:t>Allows a planar embedding</a:t>
            </a:r>
          </a:p>
          <a:p>
            <a:pPr lvl="1"/>
            <a:r>
              <a:rPr lang="en-US" dirty="0" smtClean="0"/>
              <a:t>All nodes are accessible from “outside”</a:t>
            </a:r>
          </a:p>
          <a:p>
            <a:pPr lvl="2"/>
            <a:r>
              <a:rPr lang="en-US" dirty="0" smtClean="0"/>
              <a:t>Lie on an unbounded external face</a:t>
            </a:r>
          </a:p>
          <a:p>
            <a:endParaRPr lang="en-US" dirty="0" smtClean="0"/>
          </a:p>
          <a:p>
            <a:r>
              <a:rPr lang="en-US" dirty="0" smtClean="0"/>
              <a:t>Add an extra node connected to all other. </a:t>
            </a:r>
          </a:p>
          <a:p>
            <a:pPr lvl="1"/>
            <a:r>
              <a:rPr lang="en-US" dirty="0" smtClean="0"/>
              <a:t>Result should be planar.</a:t>
            </a: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Trees</a:t>
            </a:r>
          </a:p>
          <a:p>
            <a:pPr lvl="1"/>
            <a:r>
              <a:rPr lang="en-US" dirty="0" smtClean="0"/>
              <a:t>A lot more, e.g. </a:t>
            </a:r>
          </a:p>
          <a:p>
            <a:pPr lvl="1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6" name="Right Arrow 15"/>
          <p:cNvSpPr/>
          <p:nvPr/>
        </p:nvSpPr>
        <p:spPr bwMode="auto">
          <a:xfrm>
            <a:off x="3657600" y="3867729"/>
            <a:ext cx="1066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1270659" y="3598977"/>
            <a:ext cx="1418990" cy="967986"/>
            <a:chOff x="1270659" y="2855448"/>
            <a:chExt cx="1418990" cy="967986"/>
          </a:xfrm>
        </p:grpSpPr>
        <p:sp>
          <p:nvSpPr>
            <p:cNvPr id="6" name="Oval 5"/>
            <p:cNvSpPr/>
            <p:nvPr/>
          </p:nvSpPr>
          <p:spPr>
            <a:xfrm>
              <a:off x="1295400" y="2895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438400" y="2895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>
              <a:stCxn id="6" idx="6"/>
              <a:endCxn id="7" idx="2"/>
            </p:cNvCxnSpPr>
            <p:nvPr/>
          </p:nvCxnSpPr>
          <p:spPr>
            <a:xfrm>
              <a:off x="1524000" y="30099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" name="Oval 8"/>
            <p:cNvSpPr/>
            <p:nvPr/>
          </p:nvSpPr>
          <p:spPr>
            <a:xfrm>
              <a:off x="1295400" y="3581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438400" y="3581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>
              <a:stCxn id="9" idx="6"/>
              <a:endCxn id="10" idx="2"/>
            </p:cNvCxnSpPr>
            <p:nvPr/>
          </p:nvCxnSpPr>
          <p:spPr>
            <a:xfrm>
              <a:off x="1524000" y="36957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" name="Straight Connector 11"/>
            <p:cNvCxnSpPr>
              <a:stCxn id="6" idx="5"/>
              <a:endCxn id="10" idx="1"/>
            </p:cNvCxnSpPr>
            <p:nvPr/>
          </p:nvCxnSpPr>
          <p:spPr>
            <a:xfrm rot="16200000" flipH="1">
              <a:off x="1719122" y="28621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Connector 12"/>
            <p:cNvCxnSpPr>
              <a:stCxn id="6" idx="4"/>
              <a:endCxn id="9" idx="0"/>
            </p:cNvCxnSpPr>
            <p:nvPr/>
          </p:nvCxnSpPr>
          <p:spPr>
            <a:xfrm rot="5400000">
              <a:off x="1181100" y="33528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" name="Straight Connector 13"/>
            <p:cNvCxnSpPr>
              <a:stCxn id="7" idx="4"/>
              <a:endCxn id="10" idx="0"/>
            </p:cNvCxnSpPr>
            <p:nvPr/>
          </p:nvCxnSpPr>
          <p:spPr>
            <a:xfrm rot="5400000">
              <a:off x="2324100" y="33528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" name="Straight Connector 14"/>
            <p:cNvCxnSpPr>
              <a:stCxn id="7" idx="3"/>
              <a:endCxn id="9" idx="7"/>
            </p:cNvCxnSpPr>
            <p:nvPr/>
          </p:nvCxnSpPr>
          <p:spPr>
            <a:xfrm rot="5400000">
              <a:off x="1719122" y="28621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1" name="TextBox 60"/>
            <p:cNvSpPr txBox="1"/>
            <p:nvPr/>
          </p:nvSpPr>
          <p:spPr>
            <a:xfrm>
              <a:off x="1270659" y="2855448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419398" y="2862612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413243" y="3541248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8906" y="3546435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5638800" y="3276600"/>
            <a:ext cx="1438408" cy="1425036"/>
            <a:chOff x="5689843" y="2403435"/>
            <a:chExt cx="1438408" cy="1425036"/>
          </a:xfrm>
        </p:grpSpPr>
        <p:sp>
          <p:nvSpPr>
            <p:cNvPr id="17" name="Oval 16"/>
            <p:cNvSpPr/>
            <p:nvPr/>
          </p:nvSpPr>
          <p:spPr>
            <a:xfrm>
              <a:off x="6324600" y="2438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324600" y="3124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" name="Straight Connector 18"/>
            <p:cNvCxnSpPr>
              <a:stCxn id="17" idx="4"/>
              <a:endCxn id="18" idx="0"/>
            </p:cNvCxnSpPr>
            <p:nvPr/>
          </p:nvCxnSpPr>
          <p:spPr>
            <a:xfrm rot="5400000">
              <a:off x="6210300" y="28956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0" name="Oval 19"/>
            <p:cNvSpPr/>
            <p:nvPr/>
          </p:nvSpPr>
          <p:spPr>
            <a:xfrm>
              <a:off x="5715000" y="3581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858000" y="3581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" name="Straight Connector 21"/>
            <p:cNvCxnSpPr>
              <a:stCxn id="20" idx="6"/>
              <a:endCxn id="21" idx="2"/>
            </p:cNvCxnSpPr>
            <p:nvPr/>
          </p:nvCxnSpPr>
          <p:spPr>
            <a:xfrm>
              <a:off x="5943600" y="36957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Straight Connector 22"/>
            <p:cNvCxnSpPr>
              <a:stCxn id="17" idx="6"/>
              <a:endCxn id="21" idx="0"/>
            </p:cNvCxnSpPr>
            <p:nvPr/>
          </p:nvCxnSpPr>
          <p:spPr>
            <a:xfrm>
              <a:off x="6553200" y="2552700"/>
              <a:ext cx="419100" cy="10287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" name="Straight Connector 23"/>
            <p:cNvCxnSpPr>
              <a:stCxn id="17" idx="2"/>
              <a:endCxn id="20" idx="0"/>
            </p:cNvCxnSpPr>
            <p:nvPr/>
          </p:nvCxnSpPr>
          <p:spPr>
            <a:xfrm rot="10800000" flipV="1">
              <a:off x="5829300" y="2552700"/>
              <a:ext cx="495300" cy="10287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" name="Straight Connector 24"/>
            <p:cNvCxnSpPr>
              <a:stCxn id="18" idx="5"/>
              <a:endCxn id="21" idx="1"/>
            </p:cNvCxnSpPr>
            <p:nvPr/>
          </p:nvCxnSpPr>
          <p:spPr>
            <a:xfrm rot="16200000" flipH="1">
              <a:off x="6557822" y="3281222"/>
              <a:ext cx="295556" cy="3717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6" name="Straight Connector 25"/>
            <p:cNvCxnSpPr>
              <a:stCxn id="18" idx="3"/>
              <a:endCxn id="20" idx="7"/>
            </p:cNvCxnSpPr>
            <p:nvPr/>
          </p:nvCxnSpPr>
          <p:spPr>
            <a:xfrm rot="5400000">
              <a:off x="5986322" y="3243122"/>
              <a:ext cx="295556" cy="4479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2" name="TextBox 81"/>
            <p:cNvSpPr txBox="1"/>
            <p:nvPr/>
          </p:nvSpPr>
          <p:spPr>
            <a:xfrm>
              <a:off x="6289635" y="2403435"/>
              <a:ext cx="2702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308106" y="3084048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858000" y="3546285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89843" y="3551472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  <a:endParaRPr lang="en-US" dirty="0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638800" y="4800600"/>
            <a:ext cx="1438408" cy="1425036"/>
            <a:chOff x="4114800" y="4975764"/>
            <a:chExt cx="1438408" cy="1425036"/>
          </a:xfrm>
        </p:grpSpPr>
        <p:sp>
          <p:nvSpPr>
            <p:cNvPr id="89" name="Oval 88"/>
            <p:cNvSpPr/>
            <p:nvPr/>
          </p:nvSpPr>
          <p:spPr>
            <a:xfrm>
              <a:off x="4749557" y="501072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4749557" y="569652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1" name="Straight Connector 90"/>
            <p:cNvCxnSpPr>
              <a:stCxn id="89" idx="4"/>
              <a:endCxn id="90" idx="0"/>
            </p:cNvCxnSpPr>
            <p:nvPr/>
          </p:nvCxnSpPr>
          <p:spPr>
            <a:xfrm rot="5400000">
              <a:off x="4635257" y="5467929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2" name="Oval 91"/>
            <p:cNvSpPr/>
            <p:nvPr/>
          </p:nvSpPr>
          <p:spPr>
            <a:xfrm>
              <a:off x="4139957" y="615372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5282957" y="615372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4" name="Straight Connector 93"/>
            <p:cNvCxnSpPr>
              <a:stCxn id="92" idx="6"/>
              <a:endCxn id="93" idx="2"/>
            </p:cNvCxnSpPr>
            <p:nvPr/>
          </p:nvCxnSpPr>
          <p:spPr>
            <a:xfrm>
              <a:off x="4368557" y="6268029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5" name="Straight Connector 94"/>
            <p:cNvCxnSpPr>
              <a:stCxn id="89" idx="6"/>
              <a:endCxn id="93" idx="0"/>
            </p:cNvCxnSpPr>
            <p:nvPr/>
          </p:nvCxnSpPr>
          <p:spPr>
            <a:xfrm>
              <a:off x="4978157" y="5125029"/>
              <a:ext cx="419100" cy="10287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6" name="Straight Connector 95"/>
            <p:cNvCxnSpPr>
              <a:stCxn id="89" idx="2"/>
              <a:endCxn id="92" idx="0"/>
            </p:cNvCxnSpPr>
            <p:nvPr/>
          </p:nvCxnSpPr>
          <p:spPr>
            <a:xfrm rot="10800000" flipV="1">
              <a:off x="4254257" y="5125029"/>
              <a:ext cx="495300" cy="10287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8" name="Straight Connector 97"/>
            <p:cNvCxnSpPr>
              <a:stCxn id="90" idx="3"/>
              <a:endCxn id="92" idx="7"/>
            </p:cNvCxnSpPr>
            <p:nvPr/>
          </p:nvCxnSpPr>
          <p:spPr>
            <a:xfrm rot="5400000">
              <a:off x="4411279" y="5815451"/>
              <a:ext cx="295556" cy="4479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9" name="TextBox 98"/>
            <p:cNvSpPr txBox="1"/>
            <p:nvPr/>
          </p:nvSpPr>
          <p:spPr>
            <a:xfrm>
              <a:off x="4714592" y="4975764"/>
              <a:ext cx="2702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733063" y="5656377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282957" y="6118614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114800" y="6123801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Inference in Outer-Planar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Low </a:t>
            </a:r>
            <a:r>
              <a:rPr lang="en-US" dirty="0" err="1" smtClean="0"/>
              <a:t>Treewidth</a:t>
            </a:r>
            <a:r>
              <a:rPr lang="en-US" dirty="0" smtClean="0"/>
              <a:t> (=2)</a:t>
            </a:r>
          </a:p>
          <a:p>
            <a:pPr lvl="1"/>
            <a:r>
              <a:rPr lang="en-US" dirty="0" smtClean="0"/>
              <a:t>Amenable to dynamic programming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44635" y="6553200"/>
            <a:ext cx="371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Courtesy: Pedro </a:t>
            </a:r>
            <a:r>
              <a:rPr lang="en-US" dirty="0" err="1" smtClean="0"/>
              <a:t>Felzenszwalb</a:t>
            </a:r>
            <a:r>
              <a:rPr lang="en-US" dirty="0" smtClean="0"/>
              <a:t>, Ph.D. Thesis</a:t>
            </a:r>
            <a:endParaRPr lang="en-US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638800" y="1879600"/>
            <a:ext cx="825500" cy="254000"/>
          </a:xfrm>
          <a:prstGeom prst="rect">
            <a:avLst/>
          </a:prstGeom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810000" y="3048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419600" y="3581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200400" y="3810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962400" y="4343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14" name="Straight Connector 13"/>
          <p:cNvCxnSpPr>
            <a:cxnSpLocks noChangeShapeType="1"/>
            <a:stCxn id="12" idx="5"/>
            <a:endCxn id="13" idx="2"/>
          </p:cNvCxnSpPr>
          <p:nvPr/>
        </p:nvCxnSpPr>
        <p:spPr bwMode="auto">
          <a:xfrm rot="16200000" flipH="1">
            <a:off x="3452672" y="3947972"/>
            <a:ext cx="452578" cy="566878"/>
          </a:xfrm>
          <a:prstGeom prst="line">
            <a:avLst/>
          </a:prstGeom>
          <a:noFill/>
          <a:ln w="12700">
            <a:solidFill>
              <a:srgbClr val="4F81B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5" name="Straight Connector 14"/>
          <p:cNvCxnSpPr>
            <a:cxnSpLocks noChangeShapeType="1"/>
            <a:stCxn id="9" idx="2"/>
            <a:endCxn id="12" idx="0"/>
          </p:cNvCxnSpPr>
          <p:nvPr/>
        </p:nvCxnSpPr>
        <p:spPr bwMode="auto">
          <a:xfrm rot="10800000" flipV="1">
            <a:off x="3314700" y="3162300"/>
            <a:ext cx="495300" cy="647700"/>
          </a:xfrm>
          <a:prstGeom prst="line">
            <a:avLst/>
          </a:prstGeom>
          <a:noFill/>
          <a:ln w="12700">
            <a:solidFill>
              <a:srgbClr val="4F81B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6" name="Straight Connector 15"/>
          <p:cNvCxnSpPr>
            <a:cxnSpLocks noChangeShapeType="1"/>
            <a:stCxn id="11" idx="1"/>
            <a:endCxn id="9" idx="5"/>
          </p:cNvCxnSpPr>
          <p:nvPr/>
        </p:nvCxnSpPr>
        <p:spPr bwMode="auto">
          <a:xfrm rot="16200000" flipV="1">
            <a:off x="4043222" y="3205022"/>
            <a:ext cx="371756" cy="447956"/>
          </a:xfrm>
          <a:prstGeom prst="line">
            <a:avLst/>
          </a:prstGeom>
          <a:noFill/>
          <a:ln w="12700">
            <a:solidFill>
              <a:srgbClr val="4F81B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5600700" y="3606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392334" y="3373966"/>
            <a:ext cx="228600" cy="228600"/>
          </a:xfrm>
          <a:prstGeom prst="ellipse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5736167" y="4648200"/>
            <a:ext cx="228600" cy="228600"/>
          </a:xfrm>
          <a:prstGeom prst="ellipse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6337300" y="4191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3124200" y="4699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3484033" y="5405967"/>
            <a:ext cx="228600" cy="228600"/>
          </a:xfrm>
          <a:prstGeom prst="ellipse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224867" y="5253567"/>
            <a:ext cx="228600" cy="228600"/>
          </a:xfrm>
          <a:prstGeom prst="ellipse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4834467" y="4516967"/>
            <a:ext cx="228600" cy="228600"/>
          </a:xfrm>
          <a:prstGeom prst="ellipse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25" name="Straight Connector 24"/>
          <p:cNvCxnSpPr>
            <a:cxnSpLocks noChangeShapeType="1"/>
            <a:stCxn id="24" idx="3"/>
            <a:endCxn id="23" idx="7"/>
          </p:cNvCxnSpPr>
          <p:nvPr/>
        </p:nvCxnSpPr>
        <p:spPr bwMode="auto">
          <a:xfrm rot="5400000">
            <a:off x="4356489" y="4775589"/>
            <a:ext cx="574956" cy="447956"/>
          </a:xfrm>
          <a:prstGeom prst="line">
            <a:avLst/>
          </a:prstGeom>
          <a:noFill/>
          <a:ln w="12700">
            <a:solidFill>
              <a:srgbClr val="4F81B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6" name="Straight Connector 25"/>
          <p:cNvCxnSpPr>
            <a:cxnSpLocks noChangeShapeType="1"/>
            <a:stCxn id="19" idx="2"/>
            <a:endCxn id="24" idx="6"/>
          </p:cNvCxnSpPr>
          <p:nvPr/>
        </p:nvCxnSpPr>
        <p:spPr bwMode="auto">
          <a:xfrm rot="10800000">
            <a:off x="5063067" y="4631268"/>
            <a:ext cx="673100" cy="131233"/>
          </a:xfrm>
          <a:prstGeom prst="line">
            <a:avLst/>
          </a:prstGeom>
          <a:noFill/>
          <a:ln w="12700">
            <a:solidFill>
              <a:srgbClr val="4F81B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7" name="Straight Connector 26"/>
          <p:cNvCxnSpPr>
            <a:cxnSpLocks noChangeShapeType="1"/>
            <a:stCxn id="20" idx="3"/>
            <a:endCxn id="19" idx="7"/>
          </p:cNvCxnSpPr>
          <p:nvPr/>
        </p:nvCxnSpPr>
        <p:spPr bwMode="auto">
          <a:xfrm rot="5400000">
            <a:off x="6003256" y="4314156"/>
            <a:ext cx="295556" cy="439489"/>
          </a:xfrm>
          <a:prstGeom prst="line">
            <a:avLst/>
          </a:prstGeom>
          <a:noFill/>
          <a:ln w="12700">
            <a:solidFill>
              <a:srgbClr val="4F81B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8" name="Straight Connector 27"/>
          <p:cNvCxnSpPr>
            <a:cxnSpLocks noChangeShapeType="1"/>
            <a:stCxn id="18" idx="4"/>
          </p:cNvCxnSpPr>
          <p:nvPr/>
        </p:nvCxnSpPr>
        <p:spPr bwMode="auto">
          <a:xfrm rot="5400000">
            <a:off x="6197600" y="3881966"/>
            <a:ext cx="588434" cy="29634"/>
          </a:xfrm>
          <a:prstGeom prst="line">
            <a:avLst/>
          </a:prstGeom>
          <a:noFill/>
          <a:ln w="12700">
            <a:solidFill>
              <a:srgbClr val="4F81B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9" name="Straight Connector 28"/>
          <p:cNvCxnSpPr>
            <a:cxnSpLocks noChangeShapeType="1"/>
            <a:stCxn id="17" idx="6"/>
            <a:endCxn id="18" idx="2"/>
          </p:cNvCxnSpPr>
          <p:nvPr/>
        </p:nvCxnSpPr>
        <p:spPr bwMode="auto">
          <a:xfrm flipV="1">
            <a:off x="5829300" y="3488266"/>
            <a:ext cx="563034" cy="232834"/>
          </a:xfrm>
          <a:prstGeom prst="line">
            <a:avLst/>
          </a:prstGeom>
          <a:noFill/>
          <a:ln w="12700">
            <a:solidFill>
              <a:srgbClr val="4F81B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0" name="Straight Connector 29"/>
          <p:cNvCxnSpPr>
            <a:cxnSpLocks noChangeShapeType="1"/>
            <a:stCxn id="11" idx="6"/>
            <a:endCxn id="17" idx="2"/>
          </p:cNvCxnSpPr>
          <p:nvPr/>
        </p:nvCxnSpPr>
        <p:spPr bwMode="auto">
          <a:xfrm>
            <a:off x="4648200" y="3695700"/>
            <a:ext cx="952500" cy="25400"/>
          </a:xfrm>
          <a:prstGeom prst="line">
            <a:avLst/>
          </a:prstGeom>
          <a:noFill/>
          <a:ln w="12700">
            <a:solidFill>
              <a:srgbClr val="4F81B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1" name="Straight Connector 30"/>
          <p:cNvCxnSpPr>
            <a:cxnSpLocks noChangeShapeType="1"/>
            <a:stCxn id="13" idx="2"/>
            <a:endCxn id="21" idx="7"/>
          </p:cNvCxnSpPr>
          <p:nvPr/>
        </p:nvCxnSpPr>
        <p:spPr bwMode="auto">
          <a:xfrm rot="10800000" flipV="1">
            <a:off x="3319322" y="4457700"/>
            <a:ext cx="643078" cy="274778"/>
          </a:xfrm>
          <a:prstGeom prst="line">
            <a:avLst/>
          </a:prstGeom>
          <a:noFill/>
          <a:ln w="12700">
            <a:solidFill>
              <a:srgbClr val="4F81B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2" name="Straight Connector 31"/>
          <p:cNvCxnSpPr>
            <a:cxnSpLocks noChangeShapeType="1"/>
            <a:stCxn id="21" idx="4"/>
            <a:endCxn id="22" idx="1"/>
          </p:cNvCxnSpPr>
          <p:nvPr/>
        </p:nvCxnSpPr>
        <p:spPr bwMode="auto">
          <a:xfrm rot="16200000" flipH="1">
            <a:off x="3122083" y="5044016"/>
            <a:ext cx="511845" cy="279011"/>
          </a:xfrm>
          <a:prstGeom prst="line">
            <a:avLst/>
          </a:prstGeom>
          <a:noFill/>
          <a:ln w="12700">
            <a:solidFill>
              <a:srgbClr val="4F81B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3" name="Straight Connector 32"/>
          <p:cNvCxnSpPr>
            <a:cxnSpLocks noChangeShapeType="1"/>
            <a:stCxn id="23" idx="3"/>
            <a:endCxn id="22" idx="6"/>
          </p:cNvCxnSpPr>
          <p:nvPr/>
        </p:nvCxnSpPr>
        <p:spPr bwMode="auto">
          <a:xfrm rot="5400000">
            <a:off x="3949700" y="5211622"/>
            <a:ext cx="71578" cy="545712"/>
          </a:xfrm>
          <a:prstGeom prst="line">
            <a:avLst/>
          </a:prstGeom>
          <a:noFill/>
          <a:ln w="12700">
            <a:solidFill>
              <a:srgbClr val="4F81BD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4" name="Straight Connector 33"/>
          <p:cNvCxnSpPr>
            <a:cxnSpLocks noChangeShapeType="1"/>
            <a:stCxn id="11" idx="2"/>
            <a:endCxn id="12" idx="7"/>
          </p:cNvCxnSpPr>
          <p:nvPr/>
        </p:nvCxnSpPr>
        <p:spPr bwMode="auto">
          <a:xfrm rot="10800000" flipV="1">
            <a:off x="3395522" y="3695700"/>
            <a:ext cx="1024078" cy="147778"/>
          </a:xfrm>
          <a:prstGeom prst="line">
            <a:avLst/>
          </a:prstGeom>
          <a:noFill/>
          <a:ln w="12700">
            <a:solidFill>
              <a:srgbClr val="4F81BD"/>
            </a:solidFill>
            <a:prstDash val="dash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5" name="Straight Connector 34"/>
          <p:cNvCxnSpPr>
            <a:cxnSpLocks noChangeShapeType="1"/>
            <a:stCxn id="11" idx="4"/>
          </p:cNvCxnSpPr>
          <p:nvPr/>
        </p:nvCxnSpPr>
        <p:spPr bwMode="auto">
          <a:xfrm rot="16200000" flipH="1">
            <a:off x="4362450" y="3981450"/>
            <a:ext cx="685800" cy="342900"/>
          </a:xfrm>
          <a:prstGeom prst="line">
            <a:avLst/>
          </a:prstGeom>
          <a:noFill/>
          <a:ln w="12700">
            <a:solidFill>
              <a:srgbClr val="4F81BD"/>
            </a:solidFill>
            <a:prstDash val="dash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6" name="Straight Connector 35"/>
          <p:cNvCxnSpPr>
            <a:cxnSpLocks noChangeShapeType="1"/>
            <a:stCxn id="17" idx="3"/>
            <a:endCxn id="24" idx="7"/>
          </p:cNvCxnSpPr>
          <p:nvPr/>
        </p:nvCxnSpPr>
        <p:spPr bwMode="auto">
          <a:xfrm rot="5400000">
            <a:off x="4957623" y="3873889"/>
            <a:ext cx="748523" cy="604589"/>
          </a:xfrm>
          <a:prstGeom prst="line">
            <a:avLst/>
          </a:prstGeom>
          <a:noFill/>
          <a:ln w="12700">
            <a:solidFill>
              <a:srgbClr val="4F81BD"/>
            </a:solidFill>
            <a:prstDash val="dash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7" name="Straight Connector 36"/>
          <p:cNvCxnSpPr>
            <a:cxnSpLocks noChangeShapeType="1"/>
            <a:stCxn id="17" idx="4"/>
            <a:endCxn id="19" idx="0"/>
          </p:cNvCxnSpPr>
          <p:nvPr/>
        </p:nvCxnSpPr>
        <p:spPr bwMode="auto">
          <a:xfrm rot="16200000" flipH="1">
            <a:off x="5376333" y="4174066"/>
            <a:ext cx="812800" cy="135467"/>
          </a:xfrm>
          <a:prstGeom prst="line">
            <a:avLst/>
          </a:prstGeom>
          <a:noFill/>
          <a:ln w="12700">
            <a:solidFill>
              <a:srgbClr val="4F81BD"/>
            </a:solidFill>
            <a:prstDash val="dash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8" name="Straight Connector 37"/>
          <p:cNvCxnSpPr>
            <a:cxnSpLocks noChangeShapeType="1"/>
            <a:stCxn id="17" idx="5"/>
            <a:endCxn id="20" idx="1"/>
          </p:cNvCxnSpPr>
          <p:nvPr/>
        </p:nvCxnSpPr>
        <p:spPr bwMode="auto">
          <a:xfrm rot="16200000" flipH="1">
            <a:off x="5872022" y="3725722"/>
            <a:ext cx="422556" cy="574956"/>
          </a:xfrm>
          <a:prstGeom prst="line">
            <a:avLst/>
          </a:prstGeom>
          <a:noFill/>
          <a:ln w="12700">
            <a:solidFill>
              <a:srgbClr val="4F81BD"/>
            </a:solidFill>
            <a:prstDash val="dash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9" name="Straight Connector 38"/>
          <p:cNvCxnSpPr>
            <a:cxnSpLocks noChangeShapeType="1"/>
            <a:stCxn id="13" idx="6"/>
            <a:endCxn id="24" idx="1"/>
          </p:cNvCxnSpPr>
          <p:nvPr/>
        </p:nvCxnSpPr>
        <p:spPr bwMode="auto">
          <a:xfrm>
            <a:off x="4191000" y="4457700"/>
            <a:ext cx="676945" cy="92745"/>
          </a:xfrm>
          <a:prstGeom prst="line">
            <a:avLst/>
          </a:prstGeom>
          <a:noFill/>
          <a:ln w="12700">
            <a:solidFill>
              <a:srgbClr val="4F81BD"/>
            </a:solidFill>
            <a:prstDash val="dash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40" name="Straight Connector 39"/>
          <p:cNvCxnSpPr>
            <a:cxnSpLocks noChangeShapeType="1"/>
            <a:stCxn id="11" idx="3"/>
          </p:cNvCxnSpPr>
          <p:nvPr/>
        </p:nvCxnSpPr>
        <p:spPr bwMode="auto">
          <a:xfrm rot="5400000">
            <a:off x="4000500" y="3890822"/>
            <a:ext cx="566878" cy="338278"/>
          </a:xfrm>
          <a:prstGeom prst="line">
            <a:avLst/>
          </a:prstGeom>
          <a:noFill/>
          <a:ln w="12700">
            <a:solidFill>
              <a:srgbClr val="4F81BD"/>
            </a:solidFill>
            <a:prstDash val="dash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41" name="Straight Connector 40"/>
          <p:cNvCxnSpPr>
            <a:cxnSpLocks noChangeShapeType="1"/>
            <a:stCxn id="13" idx="4"/>
            <a:endCxn id="23" idx="0"/>
          </p:cNvCxnSpPr>
          <p:nvPr/>
        </p:nvCxnSpPr>
        <p:spPr bwMode="auto">
          <a:xfrm rot="16200000" flipH="1">
            <a:off x="3867150" y="4781549"/>
            <a:ext cx="681567" cy="262467"/>
          </a:xfrm>
          <a:prstGeom prst="line">
            <a:avLst/>
          </a:prstGeom>
          <a:noFill/>
          <a:ln w="12700">
            <a:solidFill>
              <a:srgbClr val="4F81BD"/>
            </a:solidFill>
            <a:prstDash val="dash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42" name="Straight Connector 41"/>
          <p:cNvCxnSpPr>
            <a:cxnSpLocks noChangeShapeType="1"/>
            <a:stCxn id="13" idx="3"/>
            <a:endCxn id="22" idx="0"/>
          </p:cNvCxnSpPr>
          <p:nvPr/>
        </p:nvCxnSpPr>
        <p:spPr bwMode="auto">
          <a:xfrm rot="5400000">
            <a:off x="3363384" y="4773472"/>
            <a:ext cx="867445" cy="397545"/>
          </a:xfrm>
          <a:prstGeom prst="line">
            <a:avLst/>
          </a:prstGeom>
          <a:noFill/>
          <a:ln w="12700">
            <a:solidFill>
              <a:srgbClr val="4F81BD"/>
            </a:solidFill>
            <a:prstDash val="dash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3" name="Rounded Rectangle 42"/>
          <p:cNvSpPr>
            <a:spLocks noChangeAspect="1"/>
          </p:cNvSpPr>
          <p:nvPr/>
        </p:nvSpPr>
        <p:spPr bwMode="auto">
          <a:xfrm>
            <a:off x="3810000" y="3488266"/>
            <a:ext cx="91440" cy="914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4" name="Rounded Rectangle 43"/>
          <p:cNvSpPr>
            <a:spLocks noChangeAspect="1"/>
          </p:cNvSpPr>
          <p:nvPr/>
        </p:nvSpPr>
        <p:spPr bwMode="auto">
          <a:xfrm>
            <a:off x="3869267" y="3975100"/>
            <a:ext cx="91440" cy="914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5" name="Rounded Rectangle 44"/>
          <p:cNvSpPr>
            <a:spLocks noChangeAspect="1"/>
          </p:cNvSpPr>
          <p:nvPr/>
        </p:nvSpPr>
        <p:spPr bwMode="auto">
          <a:xfrm>
            <a:off x="4432300" y="4178300"/>
            <a:ext cx="91440" cy="914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6" name="Rounded Rectangle 45"/>
          <p:cNvSpPr>
            <a:spLocks noChangeAspect="1"/>
          </p:cNvSpPr>
          <p:nvPr/>
        </p:nvSpPr>
        <p:spPr bwMode="auto">
          <a:xfrm>
            <a:off x="4991100" y="4085167"/>
            <a:ext cx="91440" cy="914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7" name="Rounded Rectangle 46"/>
          <p:cNvSpPr>
            <a:spLocks noChangeAspect="1"/>
          </p:cNvSpPr>
          <p:nvPr/>
        </p:nvSpPr>
        <p:spPr bwMode="auto">
          <a:xfrm>
            <a:off x="3564467" y="4902200"/>
            <a:ext cx="91440" cy="914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8" name="Rounded Rectangle 47"/>
          <p:cNvSpPr>
            <a:spLocks noChangeAspect="1"/>
          </p:cNvSpPr>
          <p:nvPr/>
        </p:nvSpPr>
        <p:spPr bwMode="auto">
          <a:xfrm>
            <a:off x="5494867" y="4318000"/>
            <a:ext cx="91440" cy="914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9" name="Rounded Rectangle 48"/>
          <p:cNvSpPr>
            <a:spLocks noChangeAspect="1"/>
          </p:cNvSpPr>
          <p:nvPr/>
        </p:nvSpPr>
        <p:spPr bwMode="auto">
          <a:xfrm>
            <a:off x="6201834" y="3750733"/>
            <a:ext cx="91440" cy="914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0" name="Rounded Rectangle 49"/>
          <p:cNvSpPr>
            <a:spLocks noChangeAspect="1"/>
          </p:cNvSpPr>
          <p:nvPr/>
        </p:nvSpPr>
        <p:spPr bwMode="auto">
          <a:xfrm>
            <a:off x="5977467" y="4216400"/>
            <a:ext cx="91440" cy="914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1" name="Rounded Rectangle 50"/>
          <p:cNvSpPr>
            <a:spLocks noChangeAspect="1"/>
          </p:cNvSpPr>
          <p:nvPr/>
        </p:nvSpPr>
        <p:spPr bwMode="auto">
          <a:xfrm>
            <a:off x="4360334" y="4783667"/>
            <a:ext cx="91440" cy="914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2" name="Rounded Rectangle 51"/>
          <p:cNvSpPr>
            <a:spLocks noChangeAspect="1"/>
          </p:cNvSpPr>
          <p:nvPr/>
        </p:nvSpPr>
        <p:spPr bwMode="auto">
          <a:xfrm>
            <a:off x="3958167" y="5024967"/>
            <a:ext cx="91440" cy="9144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53" name="Straight Connector 52"/>
          <p:cNvCxnSpPr>
            <a:cxnSpLocks noChangeShapeType="1"/>
            <a:stCxn id="51" idx="1"/>
            <a:endCxn id="52" idx="3"/>
          </p:cNvCxnSpPr>
          <p:nvPr/>
        </p:nvCxnSpPr>
        <p:spPr bwMode="auto">
          <a:xfrm rot="10800000" flipV="1">
            <a:off x="4049608" y="4829387"/>
            <a:ext cx="310727" cy="2413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54" name="Straight Connector 53"/>
          <p:cNvCxnSpPr>
            <a:cxnSpLocks noChangeShapeType="1"/>
            <a:stCxn id="52" idx="1"/>
            <a:endCxn id="47" idx="3"/>
          </p:cNvCxnSpPr>
          <p:nvPr/>
        </p:nvCxnSpPr>
        <p:spPr bwMode="auto">
          <a:xfrm rot="10800000">
            <a:off x="3655907" y="4947921"/>
            <a:ext cx="302260" cy="122767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55" name="Straight Connector 54"/>
          <p:cNvCxnSpPr>
            <a:cxnSpLocks noChangeShapeType="1"/>
            <a:stCxn id="44" idx="0"/>
            <a:endCxn id="43" idx="2"/>
          </p:cNvCxnSpPr>
          <p:nvPr/>
        </p:nvCxnSpPr>
        <p:spPr bwMode="auto">
          <a:xfrm rot="16200000" flipV="1">
            <a:off x="3687657" y="3747769"/>
            <a:ext cx="395394" cy="59267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56" name="Straight Connector 55"/>
          <p:cNvCxnSpPr>
            <a:cxnSpLocks noChangeShapeType="1"/>
            <a:stCxn id="45" idx="1"/>
            <a:endCxn id="44" idx="3"/>
          </p:cNvCxnSpPr>
          <p:nvPr/>
        </p:nvCxnSpPr>
        <p:spPr bwMode="auto">
          <a:xfrm rot="10800000">
            <a:off x="3960708" y="4020820"/>
            <a:ext cx="471593" cy="2032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57" name="Straight Connector 56"/>
          <p:cNvCxnSpPr>
            <a:cxnSpLocks noChangeShapeType="1"/>
            <a:stCxn id="46" idx="1"/>
            <a:endCxn id="45" idx="3"/>
          </p:cNvCxnSpPr>
          <p:nvPr/>
        </p:nvCxnSpPr>
        <p:spPr bwMode="auto">
          <a:xfrm rot="10800000" flipV="1">
            <a:off x="4523740" y="4130886"/>
            <a:ext cx="467360" cy="93133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58" name="Straight Connector 57"/>
          <p:cNvCxnSpPr>
            <a:cxnSpLocks noChangeShapeType="1"/>
            <a:stCxn id="48" idx="1"/>
            <a:endCxn id="46" idx="3"/>
          </p:cNvCxnSpPr>
          <p:nvPr/>
        </p:nvCxnSpPr>
        <p:spPr bwMode="auto">
          <a:xfrm rot="10800000">
            <a:off x="5082541" y="4130888"/>
            <a:ext cx="412327" cy="232833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59" name="Straight Connector 58"/>
          <p:cNvCxnSpPr>
            <a:cxnSpLocks noChangeShapeType="1"/>
            <a:stCxn id="50" idx="1"/>
            <a:endCxn id="48" idx="3"/>
          </p:cNvCxnSpPr>
          <p:nvPr/>
        </p:nvCxnSpPr>
        <p:spPr bwMode="auto">
          <a:xfrm rot="10800000" flipV="1">
            <a:off x="5586307" y="4262120"/>
            <a:ext cx="391160" cy="1016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60" name="Straight Connector 59"/>
          <p:cNvCxnSpPr>
            <a:cxnSpLocks noChangeShapeType="1"/>
            <a:stCxn id="49" idx="2"/>
            <a:endCxn id="50" idx="3"/>
          </p:cNvCxnSpPr>
          <p:nvPr/>
        </p:nvCxnSpPr>
        <p:spPr bwMode="auto">
          <a:xfrm rot="5400000">
            <a:off x="5948258" y="3962823"/>
            <a:ext cx="419947" cy="178647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61" name="Straight Connector 60"/>
          <p:cNvCxnSpPr>
            <a:cxnSpLocks noChangeShapeType="1"/>
            <a:stCxn id="45" idx="2"/>
            <a:endCxn id="51" idx="0"/>
          </p:cNvCxnSpPr>
          <p:nvPr/>
        </p:nvCxnSpPr>
        <p:spPr bwMode="auto">
          <a:xfrm rot="5400000">
            <a:off x="4185074" y="4490720"/>
            <a:ext cx="513927" cy="71966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Inference in Outer-Planar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Planar-Cut Construction</a:t>
            </a: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</a:t>
            </a:r>
            <a:r>
              <a:rPr lang="en-US" sz="1200" dirty="0" err="1" smtClean="0">
                <a:solidFill>
                  <a:prstClr val="black"/>
                </a:solidFill>
              </a:rPr>
              <a:t>Schraudolph</a:t>
            </a:r>
            <a:r>
              <a:rPr lang="en-US" sz="1200" dirty="0" smtClean="0">
                <a:solidFill>
                  <a:prstClr val="black"/>
                </a:solidFill>
              </a:rPr>
              <a:t> et al. NIPS ’08]</a:t>
            </a:r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85899" y="3653135"/>
            <a:ext cx="1642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E(</a:t>
            </a:r>
            <a:r>
              <a:rPr lang="en-US" sz="1800" i="1" dirty="0" smtClean="0">
                <a:solidFill>
                  <a:srgbClr val="000000"/>
                </a:solidFill>
              </a:rPr>
              <a:t>X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1</a:t>
            </a:r>
            <a:r>
              <a:rPr lang="en-US" sz="1800" i="1" dirty="0" smtClean="0">
                <a:solidFill>
                  <a:srgbClr val="000000"/>
                </a:solidFill>
              </a:rPr>
              <a:t>,X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2</a:t>
            </a:r>
            <a:r>
              <a:rPr lang="en-US" sz="1800" i="1" dirty="0" smtClean="0">
                <a:solidFill>
                  <a:srgbClr val="000000"/>
                </a:solidFill>
              </a:rPr>
              <a:t>,X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3</a:t>
            </a:r>
            <a:r>
              <a:rPr lang="en-US" sz="1800" i="1" dirty="0" smtClean="0">
                <a:solidFill>
                  <a:srgbClr val="000000"/>
                </a:solidFill>
              </a:rPr>
              <a:t>,X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4</a:t>
            </a:r>
            <a:r>
              <a:rPr lang="en-US" sz="1800" dirty="0" smtClean="0">
                <a:solidFill>
                  <a:srgbClr val="000000"/>
                </a:solidFill>
              </a:rPr>
              <a:t>) </a:t>
            </a:r>
            <a:endParaRPr lang="en-US" sz="1800" i="1" baseline="-25000" dirty="0">
              <a:solidFill>
                <a:srgbClr val="000000"/>
              </a:solidFill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3733800" y="3124200"/>
            <a:ext cx="1066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" name="Freeform 29"/>
          <p:cNvSpPr>
            <a:spLocks/>
          </p:cNvSpPr>
          <p:nvPr/>
        </p:nvSpPr>
        <p:spPr bwMode="auto">
          <a:xfrm>
            <a:off x="6400800" y="2286000"/>
            <a:ext cx="1752600" cy="16002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6"/>
          <p:cNvSpPr>
            <a:spLocks noChangeArrowheads="1"/>
          </p:cNvSpPr>
          <p:nvPr/>
        </p:nvSpPr>
        <p:spPr bwMode="auto">
          <a:xfrm>
            <a:off x="4800600" y="4299362"/>
            <a:ext cx="2819400" cy="5539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kern="0" dirty="0">
                <a:solidFill>
                  <a:srgbClr val="000000"/>
                </a:solidFill>
              </a:rPr>
              <a:t>X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= 1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lang="en-US" sz="1800" i="1" kern="0" dirty="0" smtClean="0">
                <a:solidFill>
                  <a:srgbClr val="000000"/>
                </a:solidFill>
              </a:rPr>
              <a:t>X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=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0 </a:t>
            </a:r>
            <a:r>
              <a:rPr lang="en-US" sz="1800" i="1" kern="0" dirty="0" smtClean="0">
                <a:solidFill>
                  <a:srgbClr val="000000"/>
                </a:solidFill>
              </a:rPr>
              <a:t>X</a:t>
            </a:r>
            <a:r>
              <a:rPr lang="en-US" sz="1800" i="1" kern="0" baseline="-25000" dirty="0" smtClean="0">
                <a:solidFill>
                  <a:srgbClr val="000000"/>
                </a:solidFill>
              </a:rPr>
              <a:t>3 </a:t>
            </a:r>
            <a:r>
              <a:rPr lang="en-US" sz="1800" kern="0" dirty="0" smtClean="0">
                <a:solidFill>
                  <a:srgbClr val="000000"/>
                </a:solidFill>
                <a:latin typeface="Arial" charset="0"/>
              </a:rPr>
              <a:t>= 0 </a:t>
            </a:r>
            <a:r>
              <a:rPr lang="en-US" sz="1800" i="1" kern="0" dirty="0" smtClean="0">
                <a:solidFill>
                  <a:srgbClr val="000000"/>
                </a:solidFill>
              </a:rPr>
              <a:t>X</a:t>
            </a:r>
            <a:r>
              <a:rPr lang="en-US" sz="1800" i="1" kern="0" baseline="-25000" dirty="0" smtClean="0">
                <a:solidFill>
                  <a:srgbClr val="000000"/>
                </a:solidFill>
              </a:rPr>
              <a:t>4 </a:t>
            </a:r>
            <a:r>
              <a:rPr lang="en-US" sz="1800" kern="0" dirty="0" smtClean="0">
                <a:solidFill>
                  <a:srgbClr val="000000"/>
                </a:solidFill>
                <a:latin typeface="Arial" charset="0"/>
              </a:rPr>
              <a:t>= 1</a:t>
            </a:r>
            <a:endParaRPr lang="en-US" sz="1800" kern="0" baseline="-25000" dirty="0" smtClean="0">
              <a:solidFill>
                <a:srgbClr val="000000"/>
              </a:solidFill>
              <a:latin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4724400" y="5456650"/>
            <a:ext cx="2404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E(1,0,0,1)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=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8 +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const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4343400" y="4948650"/>
            <a:ext cx="2667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Cost of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st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-cut = 8</a:t>
            </a: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5" name="Group 113"/>
          <p:cNvGrpSpPr/>
          <p:nvPr/>
        </p:nvGrpSpPr>
        <p:grpSpPr>
          <a:xfrm>
            <a:off x="5867400" y="1219200"/>
            <a:ext cx="2957512" cy="2655332"/>
            <a:chOff x="5867400" y="1219200"/>
            <a:chExt cx="2957512" cy="2655332"/>
          </a:xfrm>
        </p:grpSpPr>
        <p:sp>
          <p:nvSpPr>
            <p:cNvPr id="61" name="Text Box 9"/>
            <p:cNvSpPr txBox="1">
              <a:spLocks noChangeArrowheads="1"/>
            </p:cNvSpPr>
            <p:nvPr/>
          </p:nvSpPr>
          <p:spPr bwMode="auto">
            <a:xfrm>
              <a:off x="7391400" y="1219200"/>
              <a:ext cx="143351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</a:rPr>
                <a:t>Source (0)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endPara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12"/>
            <p:cNvSpPr>
              <a:spLocks noChangeArrowheads="1"/>
            </p:cNvSpPr>
            <p:nvPr/>
          </p:nvSpPr>
          <p:spPr bwMode="auto">
            <a:xfrm>
              <a:off x="5867400" y="2514600"/>
              <a:ext cx="577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i="1" kern="0" dirty="0">
                  <a:solidFill>
                    <a:srgbClr val="000000"/>
                  </a:solidFill>
                </a:rPr>
                <a:t>X</a:t>
              </a:r>
              <a:r>
                <a:rPr kumimoji="0" lang="en-US" sz="18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</a:t>
              </a:r>
              <a:endParaRPr kumimoji="0" lang="en-US" sz="18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13"/>
            <p:cNvSpPr>
              <a:spLocks noChangeArrowheads="1"/>
            </p:cNvSpPr>
            <p:nvPr/>
          </p:nvSpPr>
          <p:spPr bwMode="auto">
            <a:xfrm>
              <a:off x="8001000" y="2514600"/>
              <a:ext cx="5762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i="1" kern="0" dirty="0">
                  <a:solidFill>
                    <a:srgbClr val="000000"/>
                  </a:solidFill>
                </a:rPr>
                <a:t>X</a:t>
              </a:r>
              <a:r>
                <a:rPr kumimoji="0" lang="en-US" sz="18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</a:t>
              </a:r>
              <a:endParaRPr kumimoji="0" lang="en-US" sz="18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6705600" y="2667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7543800" y="2667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8" name="Straight Connector 67"/>
            <p:cNvCxnSpPr>
              <a:stCxn id="66" idx="6"/>
              <a:endCxn id="67" idx="2"/>
            </p:cNvCxnSpPr>
            <p:nvPr/>
          </p:nvCxnSpPr>
          <p:spPr>
            <a:xfrm>
              <a:off x="6934200" y="2781300"/>
              <a:ext cx="609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0" name="Oval 69"/>
            <p:cNvSpPr/>
            <p:nvPr/>
          </p:nvSpPr>
          <p:spPr>
            <a:xfrm>
              <a:off x="6705600" y="3352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7543800" y="3352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2" name="Straight Connector 71"/>
            <p:cNvCxnSpPr>
              <a:stCxn id="70" idx="6"/>
              <a:endCxn id="71" idx="2"/>
            </p:cNvCxnSpPr>
            <p:nvPr/>
          </p:nvCxnSpPr>
          <p:spPr>
            <a:xfrm>
              <a:off x="6934200" y="3467100"/>
              <a:ext cx="609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4" name="Straight Connector 73"/>
            <p:cNvCxnSpPr>
              <a:stCxn id="66" idx="4"/>
              <a:endCxn id="70" idx="0"/>
            </p:cNvCxnSpPr>
            <p:nvPr/>
          </p:nvCxnSpPr>
          <p:spPr>
            <a:xfrm rot="5400000">
              <a:off x="6591300" y="31242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5" name="Straight Connector 74"/>
            <p:cNvCxnSpPr>
              <a:stCxn id="67" idx="4"/>
              <a:endCxn id="71" idx="0"/>
            </p:cNvCxnSpPr>
            <p:nvPr/>
          </p:nvCxnSpPr>
          <p:spPr>
            <a:xfrm rot="5400000">
              <a:off x="7429500" y="31242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4" name="Straight Connector 63"/>
            <p:cNvCxnSpPr>
              <a:stCxn id="69" idx="1"/>
              <a:endCxn id="66" idx="0"/>
            </p:cNvCxnSpPr>
            <p:nvPr/>
          </p:nvCxnSpPr>
          <p:spPr>
            <a:xfrm rot="10800000" flipV="1">
              <a:off x="6819900" y="1943100"/>
              <a:ext cx="266700" cy="7239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5" name="Straight Connector 64"/>
            <p:cNvCxnSpPr>
              <a:stCxn id="69" idx="3"/>
              <a:endCxn id="67" idx="0"/>
            </p:cNvCxnSpPr>
            <p:nvPr/>
          </p:nvCxnSpPr>
          <p:spPr>
            <a:xfrm>
              <a:off x="7354936" y="1943100"/>
              <a:ext cx="303164" cy="7239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9" name="Rectangle 68"/>
            <p:cNvSpPr/>
            <p:nvPr/>
          </p:nvSpPr>
          <p:spPr>
            <a:xfrm>
              <a:off x="7086600" y="18288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7" name="Curved Connector 76"/>
            <p:cNvCxnSpPr>
              <a:stCxn id="69" idx="3"/>
              <a:endCxn id="71" idx="6"/>
            </p:cNvCxnSpPr>
            <p:nvPr/>
          </p:nvCxnSpPr>
          <p:spPr>
            <a:xfrm>
              <a:off x="7354936" y="1943100"/>
              <a:ext cx="417464" cy="1524000"/>
            </a:xfrm>
            <a:prstGeom prst="curvedConnector3">
              <a:avLst>
                <a:gd name="adj1" fmla="val 154759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8" name="Curved Connector 77"/>
            <p:cNvCxnSpPr>
              <a:stCxn id="69" idx="1"/>
              <a:endCxn id="70" idx="2"/>
            </p:cNvCxnSpPr>
            <p:nvPr/>
          </p:nvCxnSpPr>
          <p:spPr>
            <a:xfrm rot="10800000" flipV="1">
              <a:off x="6705600" y="1943100"/>
              <a:ext cx="381000" cy="1524000"/>
            </a:xfrm>
            <a:prstGeom prst="curvedConnector3">
              <a:avLst>
                <a:gd name="adj1" fmla="val 1600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9" name="Rectangle 12"/>
            <p:cNvSpPr>
              <a:spLocks noChangeArrowheads="1"/>
            </p:cNvSpPr>
            <p:nvPr/>
          </p:nvSpPr>
          <p:spPr bwMode="auto">
            <a:xfrm>
              <a:off x="6248400" y="3429000"/>
              <a:ext cx="577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i="1" kern="0" dirty="0" smtClean="0">
                  <a:solidFill>
                    <a:srgbClr val="000000"/>
                  </a:solidFill>
                </a:rPr>
                <a:t>X</a:t>
              </a:r>
              <a:r>
                <a:rPr lang="en-US" sz="1800" i="1" kern="0" baseline="-25000" dirty="0" smtClean="0">
                  <a:solidFill>
                    <a:srgbClr val="000000"/>
                  </a:solidFill>
                </a:rPr>
                <a:t>4</a:t>
              </a:r>
              <a:endParaRPr kumimoji="0" lang="en-US" sz="18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13"/>
            <p:cNvSpPr>
              <a:spLocks noChangeArrowheads="1"/>
            </p:cNvSpPr>
            <p:nvPr/>
          </p:nvSpPr>
          <p:spPr bwMode="auto">
            <a:xfrm>
              <a:off x="7772400" y="3505200"/>
              <a:ext cx="5762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i="1" kern="0" dirty="0" smtClean="0">
                  <a:solidFill>
                    <a:srgbClr val="000000"/>
                  </a:solidFill>
                </a:rPr>
                <a:t>X</a:t>
              </a:r>
              <a:r>
                <a:rPr lang="en-US" sz="1800" i="1" kern="0" baseline="-25000" dirty="0" smtClean="0">
                  <a:solidFill>
                    <a:srgbClr val="000000"/>
                  </a:solidFill>
                </a:rPr>
                <a:t>3</a:t>
              </a:r>
              <a:endParaRPr kumimoji="0" lang="en-US" sz="18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5" name="Oval 104"/>
          <p:cNvSpPr/>
          <p:nvPr/>
        </p:nvSpPr>
        <p:spPr>
          <a:xfrm>
            <a:off x="1295400" y="2667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2133600" y="2667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7" name="Straight Connector 106"/>
          <p:cNvCxnSpPr>
            <a:stCxn id="105" idx="6"/>
            <a:endCxn id="106" idx="2"/>
          </p:cNvCxnSpPr>
          <p:nvPr/>
        </p:nvCxnSpPr>
        <p:spPr>
          <a:xfrm>
            <a:off x="1524000" y="2781300"/>
            <a:ext cx="609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8" name="Oval 107"/>
          <p:cNvSpPr/>
          <p:nvPr/>
        </p:nvSpPr>
        <p:spPr>
          <a:xfrm>
            <a:off x="1295400" y="3352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2133600" y="3352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0" name="Straight Connector 109"/>
          <p:cNvCxnSpPr>
            <a:stCxn id="108" idx="6"/>
            <a:endCxn id="109" idx="2"/>
          </p:cNvCxnSpPr>
          <p:nvPr/>
        </p:nvCxnSpPr>
        <p:spPr>
          <a:xfrm>
            <a:off x="1524000" y="3467100"/>
            <a:ext cx="609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1" name="Straight Connector 110"/>
          <p:cNvCxnSpPr>
            <a:stCxn id="105" idx="4"/>
            <a:endCxn id="108" idx="0"/>
          </p:cNvCxnSpPr>
          <p:nvPr/>
        </p:nvCxnSpPr>
        <p:spPr>
          <a:xfrm rot="5400000">
            <a:off x="1181100" y="3124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2" name="Straight Connector 111"/>
          <p:cNvCxnSpPr>
            <a:stCxn id="106" idx="4"/>
            <a:endCxn id="109" idx="0"/>
          </p:cNvCxnSpPr>
          <p:nvPr/>
        </p:nvCxnSpPr>
        <p:spPr>
          <a:xfrm rot="5400000">
            <a:off x="2019300" y="3124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Outer-planar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Outer-planarity is a strong constraint</a:t>
            </a:r>
          </a:p>
          <a:p>
            <a:pPr lvl="1"/>
            <a:r>
              <a:rPr lang="en-US" dirty="0" smtClean="0"/>
              <a:t>These are not OP: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 now?</a:t>
            </a:r>
          </a:p>
          <a:p>
            <a:pPr lvl="1"/>
            <a:r>
              <a:rPr lang="en-US" dirty="0" smtClean="0"/>
              <a:t>We will leverage this new subclass to propose a new approximate MAP inference algorithm</a:t>
            </a:r>
          </a:p>
          <a:p>
            <a:pPr lvl="1"/>
            <a:r>
              <a:rPr lang="en-US" dirty="0" smtClean="0"/>
              <a:t>Outer-Planar Decomposition (OPD)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pSp>
        <p:nvGrpSpPr>
          <p:cNvPr id="23" name="Group 76"/>
          <p:cNvGrpSpPr/>
          <p:nvPr/>
        </p:nvGrpSpPr>
        <p:grpSpPr>
          <a:xfrm>
            <a:off x="381000" y="1905000"/>
            <a:ext cx="1371600" cy="914400"/>
            <a:chOff x="990600" y="1905000"/>
            <a:chExt cx="1371600" cy="914400"/>
          </a:xfrm>
        </p:grpSpPr>
        <p:sp>
          <p:nvSpPr>
            <p:cNvPr id="6" name="Oval 5"/>
            <p:cNvSpPr/>
            <p:nvPr/>
          </p:nvSpPr>
          <p:spPr>
            <a:xfrm>
              <a:off x="990600" y="190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133600" y="190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>
              <a:stCxn id="6" idx="6"/>
              <a:endCxn id="7" idx="2"/>
            </p:cNvCxnSpPr>
            <p:nvPr/>
          </p:nvCxnSpPr>
          <p:spPr>
            <a:xfrm>
              <a:off x="1219200" y="20193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" name="Oval 8"/>
            <p:cNvSpPr/>
            <p:nvPr/>
          </p:nvSpPr>
          <p:spPr>
            <a:xfrm>
              <a:off x="990600" y="2590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133600" y="2590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>
              <a:stCxn id="9" idx="6"/>
              <a:endCxn id="10" idx="2"/>
            </p:cNvCxnSpPr>
            <p:nvPr/>
          </p:nvCxnSpPr>
          <p:spPr>
            <a:xfrm>
              <a:off x="1219200" y="27051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" name="Straight Connector 11"/>
            <p:cNvCxnSpPr>
              <a:stCxn id="6" idx="5"/>
              <a:endCxn id="10" idx="1"/>
            </p:cNvCxnSpPr>
            <p:nvPr/>
          </p:nvCxnSpPr>
          <p:spPr>
            <a:xfrm rot="16200000" flipH="1">
              <a:off x="1414322" y="18715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Connector 12"/>
            <p:cNvCxnSpPr>
              <a:stCxn id="6" idx="4"/>
              <a:endCxn id="9" idx="0"/>
            </p:cNvCxnSpPr>
            <p:nvPr/>
          </p:nvCxnSpPr>
          <p:spPr>
            <a:xfrm rot="5400000">
              <a:off x="876300" y="23622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" name="Straight Connector 13"/>
            <p:cNvCxnSpPr>
              <a:stCxn id="7" idx="4"/>
              <a:endCxn id="10" idx="0"/>
            </p:cNvCxnSpPr>
            <p:nvPr/>
          </p:nvCxnSpPr>
          <p:spPr>
            <a:xfrm rot="5400000">
              <a:off x="2019300" y="23622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" name="Straight Connector 14"/>
            <p:cNvCxnSpPr>
              <a:stCxn id="7" idx="3"/>
              <a:endCxn id="9" idx="7"/>
            </p:cNvCxnSpPr>
            <p:nvPr/>
          </p:nvCxnSpPr>
          <p:spPr>
            <a:xfrm rot="5400000">
              <a:off x="1414322" y="18715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24" name="Group 78"/>
          <p:cNvGrpSpPr/>
          <p:nvPr/>
        </p:nvGrpSpPr>
        <p:grpSpPr>
          <a:xfrm>
            <a:off x="2362200" y="1752600"/>
            <a:ext cx="1371600" cy="1600200"/>
            <a:chOff x="3352800" y="1905000"/>
            <a:chExt cx="1371600" cy="1600200"/>
          </a:xfrm>
        </p:grpSpPr>
        <p:sp>
          <p:nvSpPr>
            <p:cNvPr id="16" name="Oval 15"/>
            <p:cNvSpPr/>
            <p:nvPr/>
          </p:nvSpPr>
          <p:spPr>
            <a:xfrm>
              <a:off x="3352800" y="2209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495800" y="190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" name="Straight Connector 17"/>
            <p:cNvCxnSpPr>
              <a:stCxn id="16" idx="6"/>
              <a:endCxn id="17" idx="2"/>
            </p:cNvCxnSpPr>
            <p:nvPr/>
          </p:nvCxnSpPr>
          <p:spPr>
            <a:xfrm flipV="1">
              <a:off x="3581400" y="2019300"/>
              <a:ext cx="914400" cy="3048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9" name="Oval 18"/>
            <p:cNvSpPr/>
            <p:nvPr/>
          </p:nvSpPr>
          <p:spPr>
            <a:xfrm>
              <a:off x="3352800" y="2895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495800" y="2590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" name="Straight Connector 20"/>
            <p:cNvCxnSpPr>
              <a:stCxn id="19" idx="6"/>
              <a:endCxn id="20" idx="2"/>
            </p:cNvCxnSpPr>
            <p:nvPr/>
          </p:nvCxnSpPr>
          <p:spPr>
            <a:xfrm flipV="1">
              <a:off x="3581400" y="2705100"/>
              <a:ext cx="914400" cy="3048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" name="Straight Connector 21"/>
            <p:cNvCxnSpPr>
              <a:stCxn id="16" idx="5"/>
              <a:endCxn id="20" idx="1"/>
            </p:cNvCxnSpPr>
            <p:nvPr/>
          </p:nvCxnSpPr>
          <p:spPr>
            <a:xfrm rot="16200000" flipH="1">
              <a:off x="3928922" y="2023922"/>
              <a:ext cx="2193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" name="Straight Connector 24"/>
            <p:cNvCxnSpPr>
              <a:stCxn id="17" idx="3"/>
              <a:endCxn id="19" idx="7"/>
            </p:cNvCxnSpPr>
            <p:nvPr/>
          </p:nvCxnSpPr>
          <p:spPr>
            <a:xfrm rot="5400000">
              <a:off x="3624122" y="2023922"/>
              <a:ext cx="8289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6" name="Oval 25"/>
            <p:cNvSpPr/>
            <p:nvPr/>
          </p:nvSpPr>
          <p:spPr>
            <a:xfrm>
              <a:off x="4495800" y="3276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" name="Straight Connector 29"/>
            <p:cNvCxnSpPr>
              <a:stCxn id="19" idx="5"/>
              <a:endCxn id="26" idx="2"/>
            </p:cNvCxnSpPr>
            <p:nvPr/>
          </p:nvCxnSpPr>
          <p:spPr>
            <a:xfrm rot="16200000" flipH="1">
              <a:off x="3871772" y="2766872"/>
              <a:ext cx="300178" cy="94787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" name="Straight Connector 33"/>
            <p:cNvCxnSpPr>
              <a:stCxn id="16" idx="5"/>
              <a:endCxn id="26" idx="1"/>
            </p:cNvCxnSpPr>
            <p:nvPr/>
          </p:nvCxnSpPr>
          <p:spPr>
            <a:xfrm rot="16200000" flipH="1">
              <a:off x="3586022" y="2366822"/>
              <a:ext cx="905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27" name="Group 77"/>
          <p:cNvGrpSpPr/>
          <p:nvPr/>
        </p:nvGrpSpPr>
        <p:grpSpPr>
          <a:xfrm>
            <a:off x="5267192" y="1905000"/>
            <a:ext cx="1676400" cy="1143000"/>
            <a:chOff x="5486400" y="1905000"/>
            <a:chExt cx="1676400" cy="1143000"/>
          </a:xfrm>
        </p:grpSpPr>
        <p:sp>
          <p:nvSpPr>
            <p:cNvPr id="37" name="Oval 36"/>
            <p:cNvSpPr/>
            <p:nvPr/>
          </p:nvSpPr>
          <p:spPr>
            <a:xfrm>
              <a:off x="5486400" y="190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248400" y="190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Connector 38"/>
            <p:cNvCxnSpPr>
              <a:stCxn id="37" idx="6"/>
              <a:endCxn id="38" idx="2"/>
            </p:cNvCxnSpPr>
            <p:nvPr/>
          </p:nvCxnSpPr>
          <p:spPr>
            <a:xfrm>
              <a:off x="5715000" y="20193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" name="Oval 39"/>
            <p:cNvSpPr/>
            <p:nvPr/>
          </p:nvSpPr>
          <p:spPr>
            <a:xfrm>
              <a:off x="5486400" y="2362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248400" y="2362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Straight Connector 41"/>
            <p:cNvCxnSpPr>
              <a:stCxn id="40" idx="6"/>
              <a:endCxn id="41" idx="2"/>
            </p:cNvCxnSpPr>
            <p:nvPr/>
          </p:nvCxnSpPr>
          <p:spPr>
            <a:xfrm>
              <a:off x="5715000" y="24765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3" name="Straight Connector 42"/>
            <p:cNvCxnSpPr>
              <a:stCxn id="37" idx="4"/>
              <a:endCxn id="40" idx="0"/>
            </p:cNvCxnSpPr>
            <p:nvPr/>
          </p:nvCxnSpPr>
          <p:spPr>
            <a:xfrm rot="5400000">
              <a:off x="5486400" y="22479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4" name="Straight Connector 43"/>
            <p:cNvCxnSpPr>
              <a:stCxn id="38" idx="4"/>
              <a:endCxn id="41" idx="0"/>
            </p:cNvCxnSpPr>
            <p:nvPr/>
          </p:nvCxnSpPr>
          <p:spPr>
            <a:xfrm rot="5400000">
              <a:off x="6248400" y="22479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5" name="Oval 44"/>
            <p:cNvSpPr/>
            <p:nvPr/>
          </p:nvSpPr>
          <p:spPr>
            <a:xfrm>
              <a:off x="5486400" y="2819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6248400" y="2819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7" name="Straight Connector 46"/>
            <p:cNvCxnSpPr>
              <a:stCxn id="45" idx="6"/>
              <a:endCxn id="46" idx="2"/>
            </p:cNvCxnSpPr>
            <p:nvPr/>
          </p:nvCxnSpPr>
          <p:spPr>
            <a:xfrm>
              <a:off x="5715000" y="2933700"/>
              <a:ext cx="533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1" name="Oval 50"/>
            <p:cNvSpPr/>
            <p:nvPr/>
          </p:nvSpPr>
          <p:spPr>
            <a:xfrm>
              <a:off x="6934200" y="190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934200" y="2362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934200" y="2819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3" name="Straight Connector 62"/>
            <p:cNvCxnSpPr>
              <a:stCxn id="57" idx="2"/>
              <a:endCxn id="46" idx="6"/>
            </p:cNvCxnSpPr>
            <p:nvPr/>
          </p:nvCxnSpPr>
          <p:spPr>
            <a:xfrm rot="10800000">
              <a:off x="6477000" y="29337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5" name="Straight Connector 64"/>
            <p:cNvCxnSpPr>
              <a:stCxn id="41" idx="6"/>
              <a:endCxn id="54" idx="2"/>
            </p:cNvCxnSpPr>
            <p:nvPr/>
          </p:nvCxnSpPr>
          <p:spPr>
            <a:xfrm>
              <a:off x="6477000" y="24765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6" name="Straight Connector 65"/>
            <p:cNvCxnSpPr>
              <a:stCxn id="38" idx="6"/>
              <a:endCxn id="51" idx="2"/>
            </p:cNvCxnSpPr>
            <p:nvPr/>
          </p:nvCxnSpPr>
          <p:spPr>
            <a:xfrm>
              <a:off x="6477000" y="20193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7" name="Straight Connector 66"/>
            <p:cNvCxnSpPr>
              <a:stCxn id="41" idx="4"/>
              <a:endCxn id="46" idx="0"/>
            </p:cNvCxnSpPr>
            <p:nvPr/>
          </p:nvCxnSpPr>
          <p:spPr>
            <a:xfrm rot="5400000">
              <a:off x="6248400" y="27051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8" name="Straight Connector 67"/>
            <p:cNvCxnSpPr>
              <a:stCxn id="40" idx="4"/>
              <a:endCxn id="45" idx="0"/>
            </p:cNvCxnSpPr>
            <p:nvPr/>
          </p:nvCxnSpPr>
          <p:spPr>
            <a:xfrm rot="5400000">
              <a:off x="5486400" y="270510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1" name="Straight Connector 70"/>
            <p:cNvCxnSpPr/>
            <p:nvPr/>
          </p:nvCxnSpPr>
          <p:spPr>
            <a:xfrm rot="5400000">
              <a:off x="6930271" y="22471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4" name="Straight Connector 73"/>
            <p:cNvCxnSpPr/>
            <p:nvPr/>
          </p:nvCxnSpPr>
          <p:spPr>
            <a:xfrm rot="5400000">
              <a:off x="6930271" y="2704306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28" name="Group 80"/>
          <p:cNvGrpSpPr/>
          <p:nvPr/>
        </p:nvGrpSpPr>
        <p:grpSpPr>
          <a:xfrm>
            <a:off x="7425949" y="1810329"/>
            <a:ext cx="1371600" cy="1371600"/>
            <a:chOff x="7425949" y="1810329"/>
            <a:chExt cx="1371600" cy="1371600"/>
          </a:xfrm>
        </p:grpSpPr>
        <p:sp>
          <p:nvSpPr>
            <p:cNvPr id="53" name="Oval 52"/>
            <p:cNvSpPr/>
            <p:nvPr/>
          </p:nvSpPr>
          <p:spPr>
            <a:xfrm>
              <a:off x="8035549" y="181032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8035549" y="249612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6" name="Straight Connector 55"/>
            <p:cNvCxnSpPr>
              <a:stCxn id="53" idx="4"/>
              <a:endCxn id="55" idx="0"/>
            </p:cNvCxnSpPr>
            <p:nvPr/>
          </p:nvCxnSpPr>
          <p:spPr>
            <a:xfrm rot="5400000">
              <a:off x="7921249" y="2267529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8" name="Oval 57"/>
            <p:cNvSpPr/>
            <p:nvPr/>
          </p:nvSpPr>
          <p:spPr>
            <a:xfrm>
              <a:off x="7425949" y="295332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8568949" y="295332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0" name="Straight Connector 59"/>
            <p:cNvCxnSpPr>
              <a:stCxn id="58" idx="6"/>
              <a:endCxn id="59" idx="2"/>
            </p:cNvCxnSpPr>
            <p:nvPr/>
          </p:nvCxnSpPr>
          <p:spPr>
            <a:xfrm>
              <a:off x="7654549" y="3067629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1" name="Straight Connector 60"/>
            <p:cNvCxnSpPr>
              <a:stCxn id="53" idx="6"/>
              <a:endCxn id="59" idx="0"/>
            </p:cNvCxnSpPr>
            <p:nvPr/>
          </p:nvCxnSpPr>
          <p:spPr>
            <a:xfrm>
              <a:off x="8264149" y="1924629"/>
              <a:ext cx="419100" cy="10287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2" name="Straight Connector 61"/>
            <p:cNvCxnSpPr>
              <a:stCxn id="53" idx="2"/>
              <a:endCxn id="58" idx="0"/>
            </p:cNvCxnSpPr>
            <p:nvPr/>
          </p:nvCxnSpPr>
          <p:spPr>
            <a:xfrm rot="10800000" flipV="1">
              <a:off x="7540249" y="1924629"/>
              <a:ext cx="495300" cy="10287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4" name="Straight Connector 63"/>
            <p:cNvCxnSpPr>
              <a:stCxn id="55" idx="5"/>
              <a:endCxn id="59" idx="1"/>
            </p:cNvCxnSpPr>
            <p:nvPr/>
          </p:nvCxnSpPr>
          <p:spPr>
            <a:xfrm rot="16200000" flipH="1">
              <a:off x="8268771" y="2653151"/>
              <a:ext cx="295556" cy="3717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9" name="Straight Connector 68"/>
            <p:cNvCxnSpPr>
              <a:stCxn id="55" idx="3"/>
              <a:endCxn id="58" idx="7"/>
            </p:cNvCxnSpPr>
            <p:nvPr/>
          </p:nvCxnSpPr>
          <p:spPr>
            <a:xfrm rot="5400000">
              <a:off x="7697271" y="2615051"/>
              <a:ext cx="295556" cy="4479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76" name="Left Brace 75"/>
          <p:cNvSpPr/>
          <p:nvPr/>
        </p:nvSpPr>
        <p:spPr bwMode="auto">
          <a:xfrm rot="16200000">
            <a:off x="6858000" y="1752600"/>
            <a:ext cx="381000" cy="3581400"/>
          </a:xfrm>
          <a:prstGeom prst="leftBrace">
            <a:avLst>
              <a:gd name="adj1" fmla="val 42348"/>
              <a:gd name="adj2" fmla="val 49779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943600" y="3810000"/>
            <a:ext cx="2173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Very important for vision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6" grpId="0" animBg="1"/>
      <p:bldP spid="8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Outer-planar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2971800"/>
            <a:ext cx="1733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</a:t>
            </a:r>
            <a:r>
              <a:rPr lang="en-US" dirty="0" err="1" smtClean="0"/>
              <a:t>outerplanar</a:t>
            </a:r>
            <a:r>
              <a:rPr lang="en-US" dirty="0" smtClean="0"/>
              <a:t> graph 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1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524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>
            <a:stCxn id="7" idx="6"/>
            <a:endCxn id="8" idx="2"/>
          </p:cNvCxnSpPr>
          <p:nvPr/>
        </p:nvCxnSpPr>
        <p:spPr>
          <a:xfrm>
            <a:off x="609600" y="20193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" name="Oval 9"/>
          <p:cNvSpPr/>
          <p:nvPr/>
        </p:nvSpPr>
        <p:spPr>
          <a:xfrm>
            <a:off x="381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524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>
            <a:stCxn id="10" idx="6"/>
            <a:endCxn id="11" idx="2"/>
          </p:cNvCxnSpPr>
          <p:nvPr/>
        </p:nvCxnSpPr>
        <p:spPr>
          <a:xfrm>
            <a:off x="609600" y="27051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" name="Straight Connector 12"/>
          <p:cNvCxnSpPr>
            <a:stCxn id="7" idx="5"/>
            <a:endCxn id="11" idx="1"/>
          </p:cNvCxnSpPr>
          <p:nvPr/>
        </p:nvCxnSpPr>
        <p:spPr>
          <a:xfrm rot="16200000" flipH="1">
            <a:off x="804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/>
          <p:cNvCxnSpPr>
            <a:stCxn id="7" idx="4"/>
            <a:endCxn id="10" idx="0"/>
          </p:cNvCxnSpPr>
          <p:nvPr/>
        </p:nvCxnSpPr>
        <p:spPr>
          <a:xfrm rot="5400000">
            <a:off x="266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Connector 14"/>
          <p:cNvCxnSpPr>
            <a:stCxn id="8" idx="4"/>
            <a:endCxn id="11" idx="0"/>
          </p:cNvCxnSpPr>
          <p:nvPr/>
        </p:nvCxnSpPr>
        <p:spPr>
          <a:xfrm rot="5400000">
            <a:off x="1409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Straight Connector 15"/>
          <p:cNvCxnSpPr>
            <a:stCxn id="8" idx="3"/>
            <a:endCxn id="10" idx="7"/>
          </p:cNvCxnSpPr>
          <p:nvPr/>
        </p:nvCxnSpPr>
        <p:spPr>
          <a:xfrm rot="5400000">
            <a:off x="804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7" name="Picture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43000" y="1295400"/>
            <a:ext cx="1701800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Outer-planar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1722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2971800"/>
            <a:ext cx="1733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</a:t>
            </a:r>
            <a:r>
              <a:rPr lang="en-US" dirty="0" err="1" smtClean="0"/>
              <a:t>outerplanar</a:t>
            </a:r>
            <a:r>
              <a:rPr lang="en-US" dirty="0" smtClean="0"/>
              <a:t> graph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53880" y="1981200"/>
            <a:ext cx="518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OPD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1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524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>
            <a:stCxn id="8" idx="6"/>
            <a:endCxn id="9" idx="2"/>
          </p:cNvCxnSpPr>
          <p:nvPr/>
        </p:nvCxnSpPr>
        <p:spPr>
          <a:xfrm>
            <a:off x="609600" y="20193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" name="Oval 10"/>
          <p:cNvSpPr/>
          <p:nvPr/>
        </p:nvSpPr>
        <p:spPr>
          <a:xfrm>
            <a:off x="381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24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>
            <a:stCxn id="11" idx="6"/>
            <a:endCxn id="12" idx="2"/>
          </p:cNvCxnSpPr>
          <p:nvPr/>
        </p:nvCxnSpPr>
        <p:spPr>
          <a:xfrm>
            <a:off x="609600" y="27051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/>
          <p:cNvCxnSpPr>
            <a:stCxn id="8" idx="5"/>
            <a:endCxn id="12" idx="1"/>
          </p:cNvCxnSpPr>
          <p:nvPr/>
        </p:nvCxnSpPr>
        <p:spPr>
          <a:xfrm rot="16200000" flipH="1">
            <a:off x="804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Connector 14"/>
          <p:cNvCxnSpPr>
            <a:stCxn id="8" idx="4"/>
            <a:endCxn id="11" idx="0"/>
          </p:cNvCxnSpPr>
          <p:nvPr/>
        </p:nvCxnSpPr>
        <p:spPr>
          <a:xfrm rot="5400000">
            <a:off x="266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Straight Connector 15"/>
          <p:cNvCxnSpPr>
            <a:stCxn id="9" idx="4"/>
            <a:endCxn id="12" idx="0"/>
          </p:cNvCxnSpPr>
          <p:nvPr/>
        </p:nvCxnSpPr>
        <p:spPr>
          <a:xfrm rot="5400000">
            <a:off x="1409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Straight Connector 16"/>
          <p:cNvCxnSpPr>
            <a:stCxn id="9" idx="3"/>
            <a:endCxn id="11" idx="7"/>
          </p:cNvCxnSpPr>
          <p:nvPr/>
        </p:nvCxnSpPr>
        <p:spPr>
          <a:xfrm rot="5400000">
            <a:off x="804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4" name="Right Arrow 23"/>
          <p:cNvSpPr/>
          <p:nvPr/>
        </p:nvSpPr>
        <p:spPr>
          <a:xfrm>
            <a:off x="2286000" y="2209800"/>
            <a:ext cx="1066800" cy="457200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810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953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810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53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>
            <a:stCxn id="27" idx="6"/>
            <a:endCxn id="28" idx="2"/>
          </p:cNvCxnSpPr>
          <p:nvPr/>
        </p:nvCxnSpPr>
        <p:spPr>
          <a:xfrm>
            <a:off x="4038600" y="27051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" name="Straight Connector 29"/>
          <p:cNvCxnSpPr>
            <a:stCxn id="25" idx="5"/>
            <a:endCxn id="28" idx="1"/>
          </p:cNvCxnSpPr>
          <p:nvPr/>
        </p:nvCxnSpPr>
        <p:spPr>
          <a:xfrm rot="16200000" flipH="1">
            <a:off x="4233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" name="Straight Connector 30"/>
          <p:cNvCxnSpPr>
            <a:stCxn id="25" idx="4"/>
            <a:endCxn id="27" idx="0"/>
          </p:cNvCxnSpPr>
          <p:nvPr/>
        </p:nvCxnSpPr>
        <p:spPr>
          <a:xfrm rot="5400000">
            <a:off x="3695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/>
          <p:cNvCxnSpPr>
            <a:stCxn id="26" idx="4"/>
            <a:endCxn id="28" idx="0"/>
          </p:cNvCxnSpPr>
          <p:nvPr/>
        </p:nvCxnSpPr>
        <p:spPr>
          <a:xfrm rot="5400000">
            <a:off x="4838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Straight Connector 32"/>
          <p:cNvCxnSpPr>
            <a:stCxn id="26" idx="3"/>
            <a:endCxn id="27" idx="7"/>
          </p:cNvCxnSpPr>
          <p:nvPr/>
        </p:nvCxnSpPr>
        <p:spPr>
          <a:xfrm rot="5400000">
            <a:off x="4233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34" name="Group 170"/>
          <p:cNvGrpSpPr/>
          <p:nvPr/>
        </p:nvGrpSpPr>
        <p:grpSpPr>
          <a:xfrm>
            <a:off x="3810000" y="1295400"/>
            <a:ext cx="1371600" cy="1409700"/>
            <a:chOff x="3810000" y="1295400"/>
            <a:chExt cx="1371600" cy="1409700"/>
          </a:xfrm>
        </p:grpSpPr>
        <p:cxnSp>
          <p:nvCxnSpPr>
            <p:cNvPr id="35" name="Straight Connector 34"/>
            <p:cNvCxnSpPr>
              <a:stCxn id="37" idx="1"/>
              <a:endCxn id="25" idx="0"/>
            </p:cNvCxnSpPr>
            <p:nvPr/>
          </p:nvCxnSpPr>
          <p:spPr>
            <a:xfrm rot="10800000" flipV="1">
              <a:off x="3924300" y="14097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37" idx="3"/>
              <a:endCxn id="26" idx="0"/>
            </p:cNvCxnSpPr>
            <p:nvPr/>
          </p:nvCxnSpPr>
          <p:spPr>
            <a:xfrm>
              <a:off x="4687936" y="14097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Rectangle 36"/>
            <p:cNvSpPr/>
            <p:nvPr/>
          </p:nvSpPr>
          <p:spPr>
            <a:xfrm>
              <a:off x="4419600" y="12954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" name="Curved Connector 37"/>
            <p:cNvCxnSpPr>
              <a:stCxn id="37" idx="3"/>
              <a:endCxn id="28" idx="6"/>
            </p:cNvCxnSpPr>
            <p:nvPr/>
          </p:nvCxnSpPr>
          <p:spPr>
            <a:xfrm>
              <a:off x="4687936" y="14097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Curved Connector 38"/>
            <p:cNvCxnSpPr>
              <a:stCxn id="37" idx="1"/>
              <a:endCxn id="27" idx="2"/>
            </p:cNvCxnSpPr>
            <p:nvPr/>
          </p:nvCxnSpPr>
          <p:spPr>
            <a:xfrm rot="10800000" flipV="1">
              <a:off x="3810000" y="14097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40" name="Oval 39"/>
          <p:cNvSpPr/>
          <p:nvPr/>
        </p:nvSpPr>
        <p:spPr>
          <a:xfrm>
            <a:off x="69342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0772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Straight Connector 41"/>
          <p:cNvCxnSpPr>
            <a:stCxn id="40" idx="6"/>
            <a:endCxn id="41" idx="2"/>
          </p:cNvCxnSpPr>
          <p:nvPr/>
        </p:nvCxnSpPr>
        <p:spPr>
          <a:xfrm>
            <a:off x="7162800" y="20193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3" name="Oval 42"/>
          <p:cNvSpPr/>
          <p:nvPr/>
        </p:nvSpPr>
        <p:spPr>
          <a:xfrm>
            <a:off x="69342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80772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5" name="Straight Connector 44"/>
          <p:cNvCxnSpPr>
            <a:stCxn id="43" idx="6"/>
            <a:endCxn id="44" idx="2"/>
          </p:cNvCxnSpPr>
          <p:nvPr/>
        </p:nvCxnSpPr>
        <p:spPr>
          <a:xfrm>
            <a:off x="7162800" y="27051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6" name="Straight Connector 45"/>
          <p:cNvCxnSpPr>
            <a:stCxn id="40" idx="4"/>
            <a:endCxn id="43" idx="0"/>
          </p:cNvCxnSpPr>
          <p:nvPr/>
        </p:nvCxnSpPr>
        <p:spPr>
          <a:xfrm rot="5400000">
            <a:off x="68199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7" name="Straight Connector 46"/>
          <p:cNvCxnSpPr>
            <a:stCxn id="41" idx="4"/>
            <a:endCxn id="44" idx="0"/>
          </p:cNvCxnSpPr>
          <p:nvPr/>
        </p:nvCxnSpPr>
        <p:spPr>
          <a:xfrm rot="5400000">
            <a:off x="79629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8" name="Straight Connector 47"/>
          <p:cNvCxnSpPr>
            <a:stCxn id="41" idx="3"/>
            <a:endCxn id="43" idx="7"/>
          </p:cNvCxnSpPr>
          <p:nvPr/>
        </p:nvCxnSpPr>
        <p:spPr>
          <a:xfrm rot="5400000">
            <a:off x="73579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49" name="Group 171"/>
          <p:cNvGrpSpPr/>
          <p:nvPr/>
        </p:nvGrpSpPr>
        <p:grpSpPr>
          <a:xfrm>
            <a:off x="6934200" y="1295400"/>
            <a:ext cx="1371600" cy="1409700"/>
            <a:chOff x="6934200" y="1295400"/>
            <a:chExt cx="1371600" cy="1409700"/>
          </a:xfrm>
        </p:grpSpPr>
        <p:cxnSp>
          <p:nvCxnSpPr>
            <p:cNvPr id="50" name="Straight Connector 49"/>
            <p:cNvCxnSpPr>
              <a:stCxn id="52" idx="1"/>
              <a:endCxn id="40" idx="0"/>
            </p:cNvCxnSpPr>
            <p:nvPr/>
          </p:nvCxnSpPr>
          <p:spPr>
            <a:xfrm rot="10800000" flipV="1">
              <a:off x="7048500" y="14097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1" name="Straight Connector 50"/>
            <p:cNvCxnSpPr>
              <a:stCxn id="52" idx="3"/>
              <a:endCxn id="41" idx="0"/>
            </p:cNvCxnSpPr>
            <p:nvPr/>
          </p:nvCxnSpPr>
          <p:spPr>
            <a:xfrm>
              <a:off x="7812136" y="14097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2" name="Rectangle 51"/>
            <p:cNvSpPr/>
            <p:nvPr/>
          </p:nvSpPr>
          <p:spPr>
            <a:xfrm>
              <a:off x="7543800" y="12954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3" name="Curved Connector 52"/>
            <p:cNvCxnSpPr>
              <a:stCxn id="52" idx="3"/>
              <a:endCxn id="44" idx="6"/>
            </p:cNvCxnSpPr>
            <p:nvPr/>
          </p:nvCxnSpPr>
          <p:spPr>
            <a:xfrm>
              <a:off x="7812136" y="14097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4" name="Curved Connector 53"/>
            <p:cNvCxnSpPr>
              <a:stCxn id="52" idx="1"/>
              <a:endCxn id="43" idx="2"/>
            </p:cNvCxnSpPr>
            <p:nvPr/>
          </p:nvCxnSpPr>
          <p:spPr>
            <a:xfrm rot="10800000" flipV="1">
              <a:off x="6934200" y="14097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55" name="Oval 54"/>
          <p:cNvSpPr/>
          <p:nvPr/>
        </p:nvSpPr>
        <p:spPr>
          <a:xfrm>
            <a:off x="3810000" y="36576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4953000" y="36576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/>
          <p:cNvCxnSpPr>
            <a:stCxn id="55" idx="6"/>
            <a:endCxn id="56" idx="2"/>
          </p:cNvCxnSpPr>
          <p:nvPr/>
        </p:nvCxnSpPr>
        <p:spPr>
          <a:xfrm>
            <a:off x="4038600" y="37719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8" name="Oval 57"/>
          <p:cNvSpPr/>
          <p:nvPr/>
        </p:nvSpPr>
        <p:spPr>
          <a:xfrm>
            <a:off x="3810000" y="4343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953000" y="4343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0" name="Straight Connector 59"/>
          <p:cNvCxnSpPr>
            <a:stCxn id="58" idx="6"/>
            <a:endCxn id="59" idx="2"/>
          </p:cNvCxnSpPr>
          <p:nvPr/>
        </p:nvCxnSpPr>
        <p:spPr>
          <a:xfrm>
            <a:off x="4038600" y="44577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1" name="Straight Connector 60"/>
          <p:cNvCxnSpPr>
            <a:stCxn id="55" idx="5"/>
            <a:endCxn id="59" idx="1"/>
          </p:cNvCxnSpPr>
          <p:nvPr/>
        </p:nvCxnSpPr>
        <p:spPr>
          <a:xfrm rot="16200000" flipH="1">
            <a:off x="4233722" y="36241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2" name="Straight Connector 61"/>
          <p:cNvCxnSpPr>
            <a:stCxn id="56" idx="4"/>
            <a:endCxn id="59" idx="0"/>
          </p:cNvCxnSpPr>
          <p:nvPr/>
        </p:nvCxnSpPr>
        <p:spPr>
          <a:xfrm rot="5400000">
            <a:off x="4838700" y="41148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3" name="Straight Connector 62"/>
          <p:cNvCxnSpPr>
            <a:stCxn id="56" idx="3"/>
            <a:endCxn id="58" idx="7"/>
          </p:cNvCxnSpPr>
          <p:nvPr/>
        </p:nvCxnSpPr>
        <p:spPr>
          <a:xfrm rot="5400000">
            <a:off x="4233722" y="36241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64" name="Group 172"/>
          <p:cNvGrpSpPr/>
          <p:nvPr/>
        </p:nvGrpSpPr>
        <p:grpSpPr>
          <a:xfrm>
            <a:off x="3810000" y="3048000"/>
            <a:ext cx="1371600" cy="1409700"/>
            <a:chOff x="3810000" y="3048000"/>
            <a:chExt cx="1371600" cy="1409700"/>
          </a:xfrm>
        </p:grpSpPr>
        <p:cxnSp>
          <p:nvCxnSpPr>
            <p:cNvPr id="65" name="Straight Connector 64"/>
            <p:cNvCxnSpPr>
              <a:stCxn id="67" idx="1"/>
              <a:endCxn id="55" idx="0"/>
            </p:cNvCxnSpPr>
            <p:nvPr/>
          </p:nvCxnSpPr>
          <p:spPr>
            <a:xfrm rot="10800000" flipV="1">
              <a:off x="3924300" y="31623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6" name="Straight Connector 65"/>
            <p:cNvCxnSpPr>
              <a:stCxn id="67" idx="3"/>
              <a:endCxn id="56" idx="0"/>
            </p:cNvCxnSpPr>
            <p:nvPr/>
          </p:nvCxnSpPr>
          <p:spPr>
            <a:xfrm>
              <a:off x="4687936" y="31623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7" name="Rectangle 66"/>
            <p:cNvSpPr/>
            <p:nvPr/>
          </p:nvSpPr>
          <p:spPr>
            <a:xfrm>
              <a:off x="4419600" y="30480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8" name="Curved Connector 67"/>
            <p:cNvCxnSpPr>
              <a:stCxn id="67" idx="3"/>
              <a:endCxn id="59" idx="6"/>
            </p:cNvCxnSpPr>
            <p:nvPr/>
          </p:nvCxnSpPr>
          <p:spPr>
            <a:xfrm>
              <a:off x="4687936" y="31623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9" name="Curved Connector 68"/>
            <p:cNvCxnSpPr>
              <a:stCxn id="67" idx="1"/>
              <a:endCxn id="58" idx="2"/>
            </p:cNvCxnSpPr>
            <p:nvPr/>
          </p:nvCxnSpPr>
          <p:spPr>
            <a:xfrm rot="10800000" flipV="1">
              <a:off x="3810000" y="31623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70" name="Oval 69"/>
          <p:cNvSpPr/>
          <p:nvPr/>
        </p:nvSpPr>
        <p:spPr>
          <a:xfrm>
            <a:off x="6934200" y="36576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8077200" y="36576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2" name="Straight Connector 71"/>
          <p:cNvCxnSpPr>
            <a:stCxn id="70" idx="6"/>
            <a:endCxn id="71" idx="2"/>
          </p:cNvCxnSpPr>
          <p:nvPr/>
        </p:nvCxnSpPr>
        <p:spPr>
          <a:xfrm>
            <a:off x="7162800" y="37719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3" name="Oval 72"/>
          <p:cNvSpPr/>
          <p:nvPr/>
        </p:nvSpPr>
        <p:spPr>
          <a:xfrm>
            <a:off x="6934200" y="4343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8077200" y="4343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5" name="Straight Connector 74"/>
          <p:cNvCxnSpPr>
            <a:stCxn id="73" idx="6"/>
            <a:endCxn id="74" idx="2"/>
          </p:cNvCxnSpPr>
          <p:nvPr/>
        </p:nvCxnSpPr>
        <p:spPr>
          <a:xfrm>
            <a:off x="7162800" y="44577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6" name="Straight Connector 75"/>
          <p:cNvCxnSpPr>
            <a:stCxn id="70" idx="5"/>
            <a:endCxn id="74" idx="1"/>
          </p:cNvCxnSpPr>
          <p:nvPr/>
        </p:nvCxnSpPr>
        <p:spPr>
          <a:xfrm rot="16200000" flipH="1">
            <a:off x="7357922" y="36241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7" name="Straight Connector 76"/>
          <p:cNvCxnSpPr>
            <a:stCxn id="70" idx="4"/>
            <a:endCxn id="73" idx="0"/>
          </p:cNvCxnSpPr>
          <p:nvPr/>
        </p:nvCxnSpPr>
        <p:spPr>
          <a:xfrm rot="5400000">
            <a:off x="6819900" y="41148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8" name="Straight Connector 77"/>
          <p:cNvCxnSpPr>
            <a:stCxn id="71" idx="3"/>
            <a:endCxn id="73" idx="7"/>
          </p:cNvCxnSpPr>
          <p:nvPr/>
        </p:nvCxnSpPr>
        <p:spPr>
          <a:xfrm rot="5400000">
            <a:off x="7357922" y="36241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79" name="Group 173"/>
          <p:cNvGrpSpPr/>
          <p:nvPr/>
        </p:nvGrpSpPr>
        <p:grpSpPr>
          <a:xfrm>
            <a:off x="6934200" y="3048000"/>
            <a:ext cx="1371600" cy="1409700"/>
            <a:chOff x="6934200" y="3048000"/>
            <a:chExt cx="1371600" cy="1409700"/>
          </a:xfrm>
        </p:grpSpPr>
        <p:cxnSp>
          <p:nvCxnSpPr>
            <p:cNvPr id="80" name="Straight Connector 79"/>
            <p:cNvCxnSpPr>
              <a:stCxn id="82" idx="1"/>
              <a:endCxn id="70" idx="0"/>
            </p:cNvCxnSpPr>
            <p:nvPr/>
          </p:nvCxnSpPr>
          <p:spPr>
            <a:xfrm rot="10800000" flipV="1">
              <a:off x="7048500" y="31623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1" name="Straight Connector 80"/>
            <p:cNvCxnSpPr>
              <a:stCxn id="82" idx="3"/>
              <a:endCxn id="71" idx="0"/>
            </p:cNvCxnSpPr>
            <p:nvPr/>
          </p:nvCxnSpPr>
          <p:spPr>
            <a:xfrm>
              <a:off x="7812136" y="31623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2" name="Rectangle 81"/>
            <p:cNvSpPr/>
            <p:nvPr/>
          </p:nvSpPr>
          <p:spPr>
            <a:xfrm>
              <a:off x="7543800" y="30480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3" name="Curved Connector 82"/>
            <p:cNvCxnSpPr>
              <a:stCxn id="82" idx="3"/>
              <a:endCxn id="74" idx="6"/>
            </p:cNvCxnSpPr>
            <p:nvPr/>
          </p:nvCxnSpPr>
          <p:spPr>
            <a:xfrm>
              <a:off x="7812136" y="31623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4" name="Curved Connector 83"/>
            <p:cNvCxnSpPr>
              <a:stCxn id="82" idx="1"/>
              <a:endCxn id="73" idx="2"/>
            </p:cNvCxnSpPr>
            <p:nvPr/>
          </p:nvCxnSpPr>
          <p:spPr>
            <a:xfrm rot="10800000" flipV="1">
              <a:off x="6934200" y="31623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85" name="Oval 84"/>
          <p:cNvSpPr/>
          <p:nvPr/>
        </p:nvSpPr>
        <p:spPr>
          <a:xfrm>
            <a:off x="3810000" y="54102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4953000" y="54102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7" name="Straight Connector 86"/>
          <p:cNvCxnSpPr>
            <a:stCxn id="85" idx="6"/>
            <a:endCxn id="86" idx="2"/>
          </p:cNvCxnSpPr>
          <p:nvPr/>
        </p:nvCxnSpPr>
        <p:spPr>
          <a:xfrm>
            <a:off x="4038600" y="55245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8" name="Oval 87"/>
          <p:cNvSpPr/>
          <p:nvPr/>
        </p:nvSpPr>
        <p:spPr>
          <a:xfrm>
            <a:off x="3810000" y="6096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4953000" y="6096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0" name="Straight Connector 89"/>
          <p:cNvCxnSpPr>
            <a:stCxn id="88" idx="6"/>
            <a:endCxn id="89" idx="2"/>
          </p:cNvCxnSpPr>
          <p:nvPr/>
        </p:nvCxnSpPr>
        <p:spPr>
          <a:xfrm>
            <a:off x="4038600" y="62103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1" name="Straight Connector 90"/>
          <p:cNvCxnSpPr>
            <a:stCxn id="85" idx="5"/>
            <a:endCxn id="89" idx="1"/>
          </p:cNvCxnSpPr>
          <p:nvPr/>
        </p:nvCxnSpPr>
        <p:spPr>
          <a:xfrm rot="16200000" flipH="1">
            <a:off x="4233722" y="53767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2" name="Straight Connector 91"/>
          <p:cNvCxnSpPr>
            <a:stCxn id="85" idx="4"/>
            <a:endCxn id="88" idx="0"/>
          </p:cNvCxnSpPr>
          <p:nvPr/>
        </p:nvCxnSpPr>
        <p:spPr>
          <a:xfrm rot="5400000">
            <a:off x="3695700" y="58674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3" name="Straight Connector 92"/>
          <p:cNvCxnSpPr>
            <a:stCxn id="86" idx="4"/>
            <a:endCxn id="89" idx="0"/>
          </p:cNvCxnSpPr>
          <p:nvPr/>
        </p:nvCxnSpPr>
        <p:spPr>
          <a:xfrm rot="5400000">
            <a:off x="4838700" y="58674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94" name="Group 175"/>
          <p:cNvGrpSpPr/>
          <p:nvPr/>
        </p:nvGrpSpPr>
        <p:grpSpPr>
          <a:xfrm>
            <a:off x="3810000" y="4800600"/>
            <a:ext cx="1371600" cy="1409700"/>
            <a:chOff x="3810000" y="4800600"/>
            <a:chExt cx="1371600" cy="1409700"/>
          </a:xfrm>
        </p:grpSpPr>
        <p:cxnSp>
          <p:nvCxnSpPr>
            <p:cNvPr id="95" name="Straight Connector 94"/>
            <p:cNvCxnSpPr>
              <a:stCxn id="97" idx="1"/>
              <a:endCxn id="85" idx="0"/>
            </p:cNvCxnSpPr>
            <p:nvPr/>
          </p:nvCxnSpPr>
          <p:spPr>
            <a:xfrm rot="10800000" flipV="1">
              <a:off x="3924300" y="49149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6" name="Straight Connector 95"/>
            <p:cNvCxnSpPr>
              <a:stCxn id="97" idx="3"/>
              <a:endCxn id="86" idx="0"/>
            </p:cNvCxnSpPr>
            <p:nvPr/>
          </p:nvCxnSpPr>
          <p:spPr>
            <a:xfrm>
              <a:off x="4687936" y="49149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7" name="Rectangle 96"/>
            <p:cNvSpPr/>
            <p:nvPr/>
          </p:nvSpPr>
          <p:spPr>
            <a:xfrm>
              <a:off x="4419600" y="48006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8" name="Curved Connector 97"/>
            <p:cNvCxnSpPr>
              <a:stCxn id="97" idx="3"/>
              <a:endCxn id="89" idx="6"/>
            </p:cNvCxnSpPr>
            <p:nvPr/>
          </p:nvCxnSpPr>
          <p:spPr>
            <a:xfrm>
              <a:off x="4687936" y="49149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9" name="Curved Connector 98"/>
            <p:cNvCxnSpPr>
              <a:stCxn id="97" idx="1"/>
              <a:endCxn id="88" idx="2"/>
            </p:cNvCxnSpPr>
            <p:nvPr/>
          </p:nvCxnSpPr>
          <p:spPr>
            <a:xfrm rot="10800000" flipV="1">
              <a:off x="3810000" y="49149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00" name="Oval 99"/>
          <p:cNvSpPr/>
          <p:nvPr/>
        </p:nvSpPr>
        <p:spPr>
          <a:xfrm>
            <a:off x="6934201" y="54102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8077201" y="54102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2" name="Straight Connector 101"/>
          <p:cNvCxnSpPr>
            <a:stCxn id="100" idx="6"/>
            <a:endCxn id="101" idx="2"/>
          </p:cNvCxnSpPr>
          <p:nvPr/>
        </p:nvCxnSpPr>
        <p:spPr>
          <a:xfrm>
            <a:off x="7162801" y="55245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3" name="Oval 102"/>
          <p:cNvSpPr/>
          <p:nvPr/>
        </p:nvSpPr>
        <p:spPr>
          <a:xfrm>
            <a:off x="6934201" y="6096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8077201" y="6096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5" name="Straight Connector 104"/>
          <p:cNvCxnSpPr>
            <a:stCxn id="100" idx="5"/>
            <a:endCxn id="104" idx="1"/>
          </p:cNvCxnSpPr>
          <p:nvPr/>
        </p:nvCxnSpPr>
        <p:spPr>
          <a:xfrm rot="16200000" flipH="1">
            <a:off x="7357923" y="53767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6" name="Straight Connector 105"/>
          <p:cNvCxnSpPr>
            <a:stCxn id="100" idx="4"/>
            <a:endCxn id="103" idx="0"/>
          </p:cNvCxnSpPr>
          <p:nvPr/>
        </p:nvCxnSpPr>
        <p:spPr>
          <a:xfrm rot="5400000">
            <a:off x="6819901" y="58674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7" name="Straight Connector 106"/>
          <p:cNvCxnSpPr>
            <a:stCxn id="101" idx="4"/>
            <a:endCxn id="104" idx="0"/>
          </p:cNvCxnSpPr>
          <p:nvPr/>
        </p:nvCxnSpPr>
        <p:spPr>
          <a:xfrm rot="5400000">
            <a:off x="7962901" y="58674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8" name="Straight Connector 107"/>
          <p:cNvCxnSpPr>
            <a:stCxn id="101" idx="3"/>
            <a:endCxn id="103" idx="7"/>
          </p:cNvCxnSpPr>
          <p:nvPr/>
        </p:nvCxnSpPr>
        <p:spPr>
          <a:xfrm rot="5400000">
            <a:off x="7357923" y="53767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09" name="Group 174"/>
          <p:cNvGrpSpPr/>
          <p:nvPr/>
        </p:nvGrpSpPr>
        <p:grpSpPr>
          <a:xfrm>
            <a:off x="6934201" y="4800600"/>
            <a:ext cx="1371600" cy="1409700"/>
            <a:chOff x="6934201" y="4800600"/>
            <a:chExt cx="1371600" cy="1409700"/>
          </a:xfrm>
        </p:grpSpPr>
        <p:cxnSp>
          <p:nvCxnSpPr>
            <p:cNvPr id="110" name="Straight Connector 109"/>
            <p:cNvCxnSpPr>
              <a:stCxn id="112" idx="1"/>
              <a:endCxn id="100" idx="0"/>
            </p:cNvCxnSpPr>
            <p:nvPr/>
          </p:nvCxnSpPr>
          <p:spPr>
            <a:xfrm rot="10800000" flipV="1">
              <a:off x="7048501" y="49149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1" name="Straight Connector 110"/>
            <p:cNvCxnSpPr>
              <a:stCxn id="112" idx="3"/>
              <a:endCxn id="101" idx="0"/>
            </p:cNvCxnSpPr>
            <p:nvPr/>
          </p:nvCxnSpPr>
          <p:spPr>
            <a:xfrm>
              <a:off x="7812137" y="49149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2" name="Rectangle 111"/>
            <p:cNvSpPr/>
            <p:nvPr/>
          </p:nvSpPr>
          <p:spPr>
            <a:xfrm>
              <a:off x="7543801" y="48006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3" name="Curved Connector 112"/>
            <p:cNvCxnSpPr>
              <a:stCxn id="112" idx="3"/>
              <a:endCxn id="104" idx="6"/>
            </p:cNvCxnSpPr>
            <p:nvPr/>
          </p:nvCxnSpPr>
          <p:spPr>
            <a:xfrm>
              <a:off x="7812137" y="49149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4" name="Curved Connector 113"/>
            <p:cNvCxnSpPr>
              <a:stCxn id="112" idx="1"/>
              <a:endCxn id="103" idx="2"/>
            </p:cNvCxnSpPr>
            <p:nvPr/>
          </p:nvCxnSpPr>
          <p:spPr>
            <a:xfrm rot="10800000" flipV="1">
              <a:off x="6934201" y="49149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15" name="Freeform 29"/>
          <p:cNvSpPr>
            <a:spLocks/>
          </p:cNvSpPr>
          <p:nvPr/>
        </p:nvSpPr>
        <p:spPr bwMode="auto">
          <a:xfrm>
            <a:off x="3733800" y="1600200"/>
            <a:ext cx="1524000" cy="12954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Freeform 29"/>
          <p:cNvSpPr>
            <a:spLocks/>
          </p:cNvSpPr>
          <p:nvPr/>
        </p:nvSpPr>
        <p:spPr bwMode="auto">
          <a:xfrm>
            <a:off x="6858000" y="1676400"/>
            <a:ext cx="1524000" cy="12954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Freeform 29"/>
          <p:cNvSpPr>
            <a:spLocks/>
          </p:cNvSpPr>
          <p:nvPr/>
        </p:nvSpPr>
        <p:spPr bwMode="auto">
          <a:xfrm>
            <a:off x="3733800" y="3429000"/>
            <a:ext cx="1524000" cy="12954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Freeform 29"/>
          <p:cNvSpPr>
            <a:spLocks/>
          </p:cNvSpPr>
          <p:nvPr/>
        </p:nvSpPr>
        <p:spPr bwMode="auto">
          <a:xfrm>
            <a:off x="6858000" y="3429000"/>
            <a:ext cx="1524000" cy="12954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Line 26"/>
          <p:cNvSpPr>
            <a:spLocks noChangeShapeType="1"/>
          </p:cNvSpPr>
          <p:nvPr/>
        </p:nvSpPr>
        <p:spPr bwMode="auto">
          <a:xfrm>
            <a:off x="3616325" y="5791200"/>
            <a:ext cx="1793875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none" w="med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Line 26"/>
          <p:cNvSpPr>
            <a:spLocks noChangeShapeType="1"/>
          </p:cNvSpPr>
          <p:nvPr/>
        </p:nvSpPr>
        <p:spPr bwMode="auto">
          <a:xfrm>
            <a:off x="6740525" y="5867400"/>
            <a:ext cx="1793875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none" w="med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TextBox 132"/>
          <p:cNvSpPr txBox="1"/>
          <p:nvPr/>
        </p:nvSpPr>
        <p:spPr>
          <a:xfrm>
            <a:off x="5476933" y="914400"/>
            <a:ext cx="116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Planar-Cut</a:t>
            </a:r>
            <a:endParaRPr lang="en-US" sz="1600" dirty="0"/>
          </a:p>
        </p:txBody>
      </p:sp>
      <p:pic>
        <p:nvPicPr>
          <p:cNvPr id="121" name="Picture 1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43000" y="1295400"/>
            <a:ext cx="1701800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Outer-planar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Decomposition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Message-Passing</a:t>
            </a:r>
          </a:p>
          <a:p>
            <a:pPr lvl="1"/>
            <a:r>
              <a:rPr lang="en-US" dirty="0" smtClean="0"/>
              <a:t>OPD-MP: Generalizes BP</a:t>
            </a:r>
          </a:p>
          <a:p>
            <a:pPr lvl="1"/>
            <a:r>
              <a:rPr lang="en-US" dirty="0" smtClean="0"/>
              <a:t>OPD-DD: Generalizes TRW-DD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OPD-T: Generalizes TRW-T </a:t>
            </a:r>
          </a:p>
          <a:p>
            <a:pPr lvl="1"/>
            <a:r>
              <a:rPr lang="en-US" dirty="0" smtClean="0"/>
              <a:t>OPD-S: Generalizes TRW-S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87493" y="4863842"/>
            <a:ext cx="3956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[Dual Decomposition, </a:t>
            </a:r>
            <a:r>
              <a:rPr lang="en-US" dirty="0" err="1" smtClean="0"/>
              <a:t>Komodakis</a:t>
            </a:r>
            <a:r>
              <a:rPr lang="en-US" dirty="0" smtClean="0"/>
              <a:t>, ICCV ‘07, CVPR ‘09]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81600" y="5608842"/>
            <a:ext cx="2091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[Wainwright, Inf. Theory ’05]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81600" y="5971401"/>
            <a:ext cx="1778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Kolmogorov</a:t>
            </a:r>
            <a:r>
              <a:rPr lang="en-US" dirty="0" smtClean="0"/>
              <a:t>, PAMI ‘06]</a:t>
            </a:r>
            <a:endParaRPr lang="en-US" dirty="0"/>
          </a:p>
        </p:txBody>
      </p:sp>
      <p:pic>
        <p:nvPicPr>
          <p:cNvPr id="16" name="Picture 15" descr="k4_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295400"/>
            <a:ext cx="9144001" cy="854075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>
            <a:off x="3657599" y="2362197"/>
            <a:ext cx="457200" cy="430011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rot="10800000">
            <a:off x="3505199" y="2435669"/>
            <a:ext cx="457200" cy="420487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rot="5400000">
            <a:off x="5538098" y="2310500"/>
            <a:ext cx="506210" cy="457206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rot="5400000" flipH="1" flipV="1">
            <a:off x="5696619" y="2380579"/>
            <a:ext cx="493959" cy="457196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rot="16200000" flipV="1">
            <a:off x="4547498" y="2462904"/>
            <a:ext cx="582408" cy="762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rot="16200000" flipH="1">
            <a:off x="4392645" y="2524401"/>
            <a:ext cx="587312" cy="76202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413953" y="3034811"/>
            <a:ext cx="738632" cy="511577"/>
            <a:chOff x="4137736" y="3657600"/>
            <a:chExt cx="1371600" cy="914400"/>
          </a:xfrm>
        </p:grpSpPr>
        <p:sp>
          <p:nvSpPr>
            <p:cNvPr id="24" name="Oval 23"/>
            <p:cNvSpPr/>
            <p:nvPr/>
          </p:nvSpPr>
          <p:spPr>
            <a:xfrm>
              <a:off x="5280736" y="3657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137736" y="3657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137736" y="43434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5280736" y="43434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8" name="Straight Connector 27"/>
            <p:cNvCxnSpPr>
              <a:stCxn id="25" idx="6"/>
              <a:endCxn id="24" idx="2"/>
            </p:cNvCxnSpPr>
            <p:nvPr/>
          </p:nvCxnSpPr>
          <p:spPr bwMode="auto">
            <a:xfrm>
              <a:off x="4366336" y="3771900"/>
              <a:ext cx="9144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>
              <a:stCxn id="25" idx="4"/>
              <a:endCxn id="26" idx="0"/>
            </p:cNvCxnSpPr>
            <p:nvPr/>
          </p:nvCxnSpPr>
          <p:spPr bwMode="auto">
            <a:xfrm rot="5400000">
              <a:off x="4023436" y="4114800"/>
              <a:ext cx="4572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>
              <a:stCxn id="24" idx="4"/>
              <a:endCxn id="27" idx="0"/>
            </p:cNvCxnSpPr>
            <p:nvPr/>
          </p:nvCxnSpPr>
          <p:spPr bwMode="auto">
            <a:xfrm rot="5400000">
              <a:off x="5166436" y="4114800"/>
              <a:ext cx="4572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>
              <a:stCxn id="27" idx="2"/>
              <a:endCxn id="26" idx="6"/>
            </p:cNvCxnSpPr>
            <p:nvPr/>
          </p:nvCxnSpPr>
          <p:spPr bwMode="auto">
            <a:xfrm rot="10800000">
              <a:off x="4366336" y="4457700"/>
              <a:ext cx="9144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5" idx="5"/>
              <a:endCxn id="27" idx="1"/>
            </p:cNvCxnSpPr>
            <p:nvPr/>
          </p:nvCxnSpPr>
          <p:spPr bwMode="auto">
            <a:xfrm rot="16200000" flipH="1">
              <a:off x="4561458" y="3624122"/>
              <a:ext cx="524156" cy="9813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>
              <a:stCxn id="24" idx="3"/>
              <a:endCxn id="26" idx="7"/>
            </p:cNvCxnSpPr>
            <p:nvPr/>
          </p:nvCxnSpPr>
          <p:spPr bwMode="auto">
            <a:xfrm rot="5400000">
              <a:off x="4561458" y="3624122"/>
              <a:ext cx="524156" cy="9813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4" name="TextBox 33"/>
          <p:cNvSpPr txBox="1"/>
          <p:nvPr/>
        </p:nvSpPr>
        <p:spPr>
          <a:xfrm>
            <a:off x="2590800" y="315200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Accumulator Variables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590800" y="24384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messages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876800" y="23622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messages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 bwMode="auto">
          <a:xfrm>
            <a:off x="838200" y="5334000"/>
            <a:ext cx="6858000" cy="114300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257800" y="4191000"/>
            <a:ext cx="2235080" cy="381000"/>
            <a:chOff x="5257800" y="4267200"/>
            <a:chExt cx="2235080" cy="381000"/>
          </a:xfrm>
        </p:grpSpPr>
        <p:sp>
          <p:nvSpPr>
            <p:cNvPr id="40" name="TextBox 39"/>
            <p:cNvSpPr txBox="1"/>
            <p:nvPr/>
          </p:nvSpPr>
          <p:spPr>
            <a:xfrm>
              <a:off x="6019800" y="4267200"/>
              <a:ext cx="14730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Min-</a:t>
              </a:r>
              <a:r>
                <a:rPr lang="en-US" sz="1600" dirty="0" err="1" smtClean="0"/>
                <a:t>marginals</a:t>
              </a:r>
              <a:endParaRPr lang="en-US" sz="1600" dirty="0"/>
            </a:p>
          </p:txBody>
        </p:sp>
        <p:cxnSp>
          <p:nvCxnSpPr>
            <p:cNvPr id="45" name="Straight Arrow Connector 44"/>
            <p:cNvCxnSpPr>
              <a:endCxn id="40" idx="1"/>
            </p:cNvCxnSpPr>
            <p:nvPr/>
          </p:nvCxnSpPr>
          <p:spPr bwMode="auto">
            <a:xfrm flipV="1">
              <a:off x="5257800" y="4436477"/>
              <a:ext cx="762000" cy="211723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5257800" y="5029200"/>
            <a:ext cx="1992024" cy="414754"/>
            <a:chOff x="5257800" y="5029200"/>
            <a:chExt cx="1992024" cy="414754"/>
          </a:xfrm>
        </p:grpSpPr>
        <p:sp>
          <p:nvSpPr>
            <p:cNvPr id="41" name="TextBox 40"/>
            <p:cNvSpPr txBox="1"/>
            <p:nvPr/>
          </p:nvSpPr>
          <p:spPr>
            <a:xfrm>
              <a:off x="6019800" y="5105400"/>
              <a:ext cx="12300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MAP states</a:t>
              </a:r>
              <a:endParaRPr lang="en-US" sz="1600" dirty="0"/>
            </a:p>
          </p:txBody>
        </p:sp>
        <p:cxnSp>
          <p:nvCxnSpPr>
            <p:cNvPr id="47" name="Straight Arrow Connector 46"/>
            <p:cNvCxnSpPr>
              <a:endCxn id="41" idx="1"/>
            </p:cNvCxnSpPr>
            <p:nvPr/>
          </p:nvCxnSpPr>
          <p:spPr bwMode="auto">
            <a:xfrm>
              <a:off x="5257800" y="5029200"/>
              <a:ext cx="762000" cy="245477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8" grpId="1"/>
      <p:bldP spid="9" grpId="0"/>
      <p:bldP spid="10" grpId="0"/>
      <p:bldP spid="34" grpId="0"/>
      <p:bldP spid="35" grpId="0"/>
      <p:bldP spid="36" grpId="0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Outer-planar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 descr="k4_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355725"/>
            <a:ext cx="9144001" cy="8540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38600" y="4724400"/>
            <a:ext cx="1623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Agreement Variables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343400" y="3228201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messages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 rot="16200000" flipH="1">
            <a:off x="3314700" y="2628900"/>
            <a:ext cx="838200" cy="4572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rot="16200000" flipV="1">
            <a:off x="3480806" y="2553450"/>
            <a:ext cx="758952" cy="4572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rot="5400000">
            <a:off x="5295904" y="2552698"/>
            <a:ext cx="914399" cy="53340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rot="5400000" flipH="1" flipV="1">
            <a:off x="5448299" y="2552703"/>
            <a:ext cx="914399" cy="533397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rot="16200000" flipV="1">
            <a:off x="4419600" y="2667000"/>
            <a:ext cx="838200" cy="762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rot="16200000" flipH="1">
            <a:off x="4258625" y="2734625"/>
            <a:ext cx="855350" cy="762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6" name="Group 47"/>
          <p:cNvGrpSpPr/>
          <p:nvPr/>
        </p:nvGrpSpPr>
        <p:grpSpPr>
          <a:xfrm>
            <a:off x="4137736" y="3657600"/>
            <a:ext cx="1371600" cy="914400"/>
            <a:chOff x="4137736" y="3657600"/>
            <a:chExt cx="1371600" cy="914400"/>
          </a:xfrm>
        </p:grpSpPr>
        <p:sp>
          <p:nvSpPr>
            <p:cNvPr id="14" name="Oval 13"/>
            <p:cNvSpPr/>
            <p:nvPr/>
          </p:nvSpPr>
          <p:spPr>
            <a:xfrm>
              <a:off x="5280736" y="3657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137736" y="3657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137736" y="43434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280736" y="43434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Straight Connector 28"/>
            <p:cNvCxnSpPr>
              <a:stCxn id="15" idx="6"/>
              <a:endCxn id="14" idx="2"/>
            </p:cNvCxnSpPr>
            <p:nvPr/>
          </p:nvCxnSpPr>
          <p:spPr bwMode="auto">
            <a:xfrm>
              <a:off x="4366336" y="3771900"/>
              <a:ext cx="9144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>
              <a:stCxn id="15" idx="4"/>
              <a:endCxn id="16" idx="0"/>
            </p:cNvCxnSpPr>
            <p:nvPr/>
          </p:nvCxnSpPr>
          <p:spPr bwMode="auto">
            <a:xfrm rot="5400000">
              <a:off x="4023436" y="4114800"/>
              <a:ext cx="4572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>
              <a:stCxn id="14" idx="4"/>
              <a:endCxn id="17" idx="0"/>
            </p:cNvCxnSpPr>
            <p:nvPr/>
          </p:nvCxnSpPr>
          <p:spPr bwMode="auto">
            <a:xfrm rot="5400000">
              <a:off x="5166436" y="4114800"/>
              <a:ext cx="4572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>
              <a:stCxn id="17" idx="2"/>
              <a:endCxn id="16" idx="6"/>
            </p:cNvCxnSpPr>
            <p:nvPr/>
          </p:nvCxnSpPr>
          <p:spPr bwMode="auto">
            <a:xfrm rot="10800000">
              <a:off x="4366336" y="4457700"/>
              <a:ext cx="9144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>
              <a:stCxn id="15" idx="5"/>
              <a:endCxn id="17" idx="1"/>
            </p:cNvCxnSpPr>
            <p:nvPr/>
          </p:nvCxnSpPr>
          <p:spPr bwMode="auto">
            <a:xfrm rot="16200000" flipH="1">
              <a:off x="4561458" y="3624122"/>
              <a:ext cx="524156" cy="9813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>
              <a:stCxn id="14" idx="3"/>
              <a:endCxn id="16" idx="7"/>
            </p:cNvCxnSpPr>
            <p:nvPr/>
          </p:nvCxnSpPr>
          <p:spPr bwMode="auto">
            <a:xfrm rot="5400000">
              <a:off x="4561458" y="3624122"/>
              <a:ext cx="524156" cy="9813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8" name="TextBox 27"/>
          <p:cNvSpPr txBox="1"/>
          <p:nvPr/>
        </p:nvSpPr>
        <p:spPr>
          <a:xfrm>
            <a:off x="6131964" y="3395246"/>
            <a:ext cx="1716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Till Convergence</a:t>
            </a:r>
            <a:endParaRPr lang="en-US" sz="1600" dirty="0"/>
          </a:p>
        </p:txBody>
      </p:sp>
      <p:pic>
        <p:nvPicPr>
          <p:cNvPr id="35" name="Picture 3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467100" y="2971800"/>
            <a:ext cx="266700" cy="2286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343400" y="2971800"/>
            <a:ext cx="266700" cy="22860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181600" y="2971800"/>
            <a:ext cx="266700" cy="228600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810000" y="2362200"/>
            <a:ext cx="635000" cy="228600"/>
          </a:xfrm>
          <a:prstGeom prst="rect">
            <a:avLst/>
          </a:prstGeom>
        </p:spPr>
      </p:pic>
      <p:pic>
        <p:nvPicPr>
          <p:cNvPr id="40" name="Picture 3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4953000" y="2362200"/>
            <a:ext cx="635000" cy="228600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6299200" y="2362200"/>
            <a:ext cx="635000" cy="228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45810" y="3870960"/>
            <a:ext cx="631190" cy="29337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77000" y="3870960"/>
            <a:ext cx="1680210" cy="32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Labelling</a:t>
            </a:r>
            <a:r>
              <a:rPr lang="en-US" dirty="0" smtClean="0"/>
              <a:t> Problems in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Segmentation</a:t>
            </a:r>
          </a:p>
          <a:p>
            <a:pPr lvl="1"/>
            <a:r>
              <a:rPr lang="en-US" sz="1200" dirty="0" smtClean="0"/>
              <a:t>[</a:t>
            </a:r>
            <a:r>
              <a:rPr lang="en-US" sz="1200" dirty="0" err="1" smtClean="0"/>
              <a:t>Ren</a:t>
            </a:r>
            <a:r>
              <a:rPr lang="en-US" sz="1200" dirty="0" smtClean="0"/>
              <a:t> et al. ECCV ’06], [</a:t>
            </a:r>
            <a:r>
              <a:rPr lang="en-US" sz="1200" dirty="0" err="1" smtClean="0"/>
              <a:t>Boykov</a:t>
            </a:r>
            <a:r>
              <a:rPr lang="en-US" sz="1200" dirty="0" smtClean="0"/>
              <a:t> and Jolly, ICCV ’01], [</a:t>
            </a:r>
            <a:r>
              <a:rPr lang="en-US" sz="1200" dirty="0" err="1" smtClean="0"/>
              <a:t>Rother</a:t>
            </a:r>
            <a:r>
              <a:rPr lang="en-US" sz="1200" dirty="0" smtClean="0"/>
              <a:t> et al., SIGGRAPH ’04]</a:t>
            </a:r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[He et al. ECCV ’06], [Yang et al. CVPR ’07], [</a:t>
            </a:r>
            <a:r>
              <a:rPr lang="en-US" sz="1200" dirty="0" err="1" smtClean="0">
                <a:solidFill>
                  <a:prstClr val="black"/>
                </a:solidFill>
              </a:rPr>
              <a:t>Shotton</a:t>
            </a:r>
            <a:r>
              <a:rPr lang="en-US" sz="1200" dirty="0" smtClean="0">
                <a:solidFill>
                  <a:prstClr val="black"/>
                </a:solidFill>
              </a:rPr>
              <a:t> et al. IJCV ’09], [</a:t>
            </a:r>
            <a:r>
              <a:rPr lang="en-US" sz="1200" dirty="0" err="1" smtClean="0">
                <a:solidFill>
                  <a:prstClr val="black"/>
                </a:solidFill>
              </a:rPr>
              <a:t>Batra</a:t>
            </a:r>
            <a:r>
              <a:rPr lang="en-US" sz="1200" dirty="0" smtClean="0">
                <a:solidFill>
                  <a:prstClr val="black"/>
                </a:solidFill>
              </a:rPr>
              <a:t> et al. CVPR ’08].</a:t>
            </a:r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>
              <a:buNone/>
            </a:pPr>
            <a:endParaRPr lang="en-US" sz="1200" dirty="0" smtClean="0"/>
          </a:p>
          <a:p>
            <a:pPr lvl="1"/>
            <a:endParaRPr lang="en-US" sz="120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1524000" y="1600200"/>
            <a:ext cx="7025640" cy="1022609"/>
            <a:chOff x="1524000" y="1676400"/>
            <a:chExt cx="7025640" cy="10226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1778000"/>
              <a:ext cx="952500" cy="812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4117" y="1676400"/>
              <a:ext cx="673483" cy="100584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200" y="1693169"/>
              <a:ext cx="673483" cy="1005840"/>
            </a:xfrm>
            <a:prstGeom prst="rect">
              <a:avLst/>
            </a:prstGeom>
          </p:spPr>
        </p:pic>
        <p:sp>
          <p:nvSpPr>
            <p:cNvPr id="15" name="Right Arrow 14"/>
            <p:cNvSpPr/>
            <p:nvPr/>
          </p:nvSpPr>
          <p:spPr bwMode="auto">
            <a:xfrm>
              <a:off x="3733800" y="2057400"/>
              <a:ext cx="457200" cy="2286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6202" y="1676400"/>
              <a:ext cx="1387998" cy="100584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43800" y="1676400"/>
              <a:ext cx="1005840" cy="1005840"/>
            </a:xfrm>
            <a:prstGeom prst="rect">
              <a:avLst/>
            </a:prstGeom>
          </p:spPr>
        </p:pic>
        <p:sp>
          <p:nvSpPr>
            <p:cNvPr id="32" name="Right Arrow 31"/>
            <p:cNvSpPr/>
            <p:nvPr/>
          </p:nvSpPr>
          <p:spPr bwMode="auto">
            <a:xfrm>
              <a:off x="7010400" y="2057400"/>
              <a:ext cx="457200" cy="2286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524000" y="3108960"/>
            <a:ext cx="5754624" cy="3520440"/>
            <a:chOff x="1524000" y="3108960"/>
            <a:chExt cx="5754624" cy="352044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rcRect b="986"/>
            <a:stretch>
              <a:fillRect/>
            </a:stretch>
          </p:blipFill>
          <p:spPr>
            <a:xfrm>
              <a:off x="1524000" y="3108960"/>
              <a:ext cx="2249424" cy="146304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29200" y="3108960"/>
              <a:ext cx="2249424" cy="146304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24000" y="4556760"/>
              <a:ext cx="2249424" cy="146304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29200" y="4556760"/>
              <a:ext cx="2249424" cy="1463040"/>
            </a:xfrm>
            <a:prstGeom prst="rect">
              <a:avLst/>
            </a:prstGeom>
          </p:spPr>
        </p:pic>
        <p:sp>
          <p:nvSpPr>
            <p:cNvPr id="25" name="Right Arrow 24"/>
            <p:cNvSpPr/>
            <p:nvPr/>
          </p:nvSpPr>
          <p:spPr bwMode="auto">
            <a:xfrm>
              <a:off x="4114800" y="364236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" name="Right Arrow 25"/>
            <p:cNvSpPr/>
            <p:nvPr/>
          </p:nvSpPr>
          <p:spPr bwMode="auto">
            <a:xfrm>
              <a:off x="4114800" y="516636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86000" y="6055476"/>
              <a:ext cx="4540250" cy="57392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Guarantees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OPD-MP</a:t>
            </a:r>
          </a:p>
          <a:p>
            <a:pPr lvl="1"/>
            <a:r>
              <a:rPr lang="en-US" dirty="0" smtClean="0"/>
              <a:t>Contains BP as a special case</a:t>
            </a:r>
          </a:p>
          <a:p>
            <a:pPr lvl="1"/>
            <a:r>
              <a:rPr lang="en-US" dirty="0" smtClean="0"/>
              <a:t>To explore: if optimality properties of BP [Weiss &amp; Freeman ’01; </a:t>
            </a:r>
            <a:r>
              <a:rPr lang="en-US" dirty="0" err="1" smtClean="0"/>
              <a:t>Sanghavi</a:t>
            </a:r>
            <a:r>
              <a:rPr lang="en-US" dirty="0" smtClean="0"/>
              <a:t> et al. ‘09] carry over to the generalized case</a:t>
            </a:r>
          </a:p>
          <a:p>
            <a:endParaRPr lang="en-US" dirty="0" smtClean="0"/>
          </a:p>
          <a:p>
            <a:r>
              <a:rPr lang="en-US" dirty="0" smtClean="0"/>
              <a:t>OPD-DD</a:t>
            </a:r>
          </a:p>
          <a:p>
            <a:pPr lvl="1"/>
            <a:r>
              <a:rPr lang="en-US" dirty="0" smtClean="0"/>
              <a:t>Can be analyzed as projected </a:t>
            </a:r>
            <a:r>
              <a:rPr lang="en-US" dirty="0" err="1" smtClean="0"/>
              <a:t>subgradient</a:t>
            </a:r>
            <a:r>
              <a:rPr lang="en-US" dirty="0" smtClean="0"/>
              <a:t> ascent on </a:t>
            </a:r>
            <a:r>
              <a:rPr lang="en-US" dirty="0" err="1" smtClean="0"/>
              <a:t>Lagrangian</a:t>
            </a:r>
            <a:r>
              <a:rPr lang="en-US" dirty="0" smtClean="0"/>
              <a:t> dual. </a:t>
            </a:r>
          </a:p>
          <a:p>
            <a:pPr lvl="1"/>
            <a:r>
              <a:rPr lang="en-US" dirty="0" smtClean="0"/>
              <a:t>Guaranteed to converge. </a:t>
            </a:r>
          </a:p>
          <a:p>
            <a:pPr lvl="1"/>
            <a:r>
              <a:rPr lang="en-US" dirty="0" smtClean="0"/>
              <a:t>Contains TRW as a special case</a:t>
            </a:r>
          </a:p>
          <a:p>
            <a:pPr lvl="1"/>
            <a:r>
              <a:rPr lang="en-US" dirty="0" smtClean="0"/>
              <a:t>Guaranteed to perform better than TRW-DD</a:t>
            </a:r>
          </a:p>
          <a:p>
            <a:pPr lvl="2"/>
            <a:endParaRPr lang="en-US" dirty="0" smtClean="0"/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Synthetic (constructed) energies</a:t>
            </a:r>
          </a:p>
          <a:p>
            <a:endParaRPr lang="en-US" dirty="0" smtClean="0"/>
          </a:p>
          <a:p>
            <a:r>
              <a:rPr lang="en-US" dirty="0" smtClean="0"/>
              <a:t>Real-world applications</a:t>
            </a:r>
          </a:p>
          <a:p>
            <a:pPr lvl="1"/>
            <a:r>
              <a:rPr lang="en-US" dirty="0" smtClean="0"/>
              <a:t>Face-Gender </a:t>
            </a:r>
            <a:r>
              <a:rPr lang="en-US" dirty="0" err="1" smtClean="0"/>
              <a:t>Labelling</a:t>
            </a:r>
            <a:endParaRPr lang="en-US" dirty="0" smtClean="0"/>
          </a:p>
          <a:p>
            <a:pPr lvl="1"/>
            <a:r>
              <a:rPr lang="en-US" dirty="0" smtClean="0"/>
              <a:t>Semantic Object Segmentation</a:t>
            </a:r>
          </a:p>
          <a:p>
            <a:pPr lvl="1"/>
            <a:r>
              <a:rPr lang="en-US" dirty="0" smtClean="0"/>
              <a:t>Optical Flow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Synthetic parameters</a:t>
            </a:r>
          </a:p>
          <a:p>
            <a:pPr lvl="1"/>
            <a:r>
              <a:rPr lang="en-US" dirty="0" smtClean="0"/>
              <a:t>Randomly sampled energies from Gaussian dist.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114800" y="2895600"/>
            <a:ext cx="1968500" cy="2286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105400" y="4038600"/>
            <a:ext cx="2616200" cy="2540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105400" y="4419600"/>
            <a:ext cx="1231900" cy="4191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905000" y="2743200"/>
            <a:ext cx="1600200" cy="762000"/>
            <a:chOff x="1905000" y="1828800"/>
            <a:chExt cx="1600200" cy="762000"/>
          </a:xfrm>
        </p:grpSpPr>
        <p:pic>
          <p:nvPicPr>
            <p:cNvPr id="13" name="Picture 1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2895600" y="1905000"/>
              <a:ext cx="482600" cy="22860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2895600" y="2286000"/>
              <a:ext cx="482600" cy="228600"/>
            </a:xfrm>
            <a:prstGeom prst="rect">
              <a:avLst/>
            </a:prstGeom>
          </p:spPr>
        </p:pic>
        <p:sp>
          <p:nvSpPr>
            <p:cNvPr id="17" name="Double Bracket 16"/>
            <p:cNvSpPr/>
            <p:nvPr/>
          </p:nvSpPr>
          <p:spPr bwMode="auto">
            <a:xfrm>
              <a:off x="2819400" y="1828800"/>
              <a:ext cx="685800" cy="762000"/>
            </a:xfrm>
            <a:prstGeom prst="bracketPair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8" name="Picture 1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2"/>
                <a:stretch>
                  <a:fillRect/>
                </a:stretch>
              </p:blipFill>
            </mc:Choice>
            <mc:Fallback>
              <p:blipFill>
                <a:blip r:embed="rId13"/>
                <a:stretch>
                  <a:fillRect/>
                </a:stretch>
              </p:blipFill>
            </mc:Fallback>
          </mc:AlternateContent>
          <p:spPr>
            <a:xfrm>
              <a:off x="1905000" y="1981200"/>
              <a:ext cx="673100" cy="22860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905000" y="3657600"/>
            <a:ext cx="2819400" cy="1295400"/>
            <a:chOff x="1905000" y="2743200"/>
            <a:chExt cx="2819400" cy="1295400"/>
          </a:xfrm>
        </p:grpSpPr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4"/>
                <a:stretch>
                  <a:fillRect/>
                </a:stretch>
              </p:blipFill>
            </mc:Choice>
            <mc:Fallback>
              <p:blipFill>
                <a:blip r:embed="rId15"/>
                <a:stretch>
                  <a:fillRect/>
                </a:stretch>
              </p:blipFill>
            </mc:Fallback>
          </mc:AlternateContent>
          <p:spPr>
            <a:xfrm>
              <a:off x="1905000" y="2895600"/>
              <a:ext cx="876300" cy="241300"/>
            </a:xfrm>
            <a:prstGeom prst="rect">
              <a:avLst/>
            </a:prstGeom>
          </p:spPr>
        </p:pic>
        <p:sp>
          <p:nvSpPr>
            <p:cNvPr id="20" name="Double Bracket 19"/>
            <p:cNvSpPr/>
            <p:nvPr/>
          </p:nvSpPr>
          <p:spPr bwMode="auto">
            <a:xfrm>
              <a:off x="2971800" y="2743200"/>
              <a:ext cx="1752600" cy="1295400"/>
            </a:xfrm>
            <a:prstGeom prst="bracketPair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6"/>
                <a:stretch>
                  <a:fillRect/>
                </a:stretch>
              </p:blipFill>
            </mc:Choice>
            <mc:Fallback>
              <p:blipFill>
                <a:blip r:embed="rId17"/>
                <a:stretch>
                  <a:fillRect/>
                </a:stretch>
              </p:blipFill>
            </mc:Fallback>
          </mc:AlternateContent>
          <p:spPr>
            <a:xfrm>
              <a:off x="3898900" y="2895600"/>
              <a:ext cx="749300" cy="241300"/>
            </a:xfrm>
            <a:prstGeom prst="rect">
              <a:avLst/>
            </a:prstGeom>
          </p:spPr>
        </p:pic>
        <p:pic>
          <p:nvPicPr>
            <p:cNvPr id="24" name="Picture 2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8"/>
                <a:stretch>
                  <a:fillRect/>
                </a:stretch>
              </p:blipFill>
            </mc:Choice>
            <mc:Fallback>
              <p:blipFill>
                <a:blip r:embed="rId19"/>
                <a:stretch>
                  <a:fillRect/>
                </a:stretch>
              </p:blipFill>
            </mc:Fallback>
          </mc:AlternateContent>
          <p:spPr>
            <a:xfrm>
              <a:off x="3048000" y="3581400"/>
              <a:ext cx="749300" cy="241300"/>
            </a:xfrm>
            <a:prstGeom prst="rect">
              <a:avLst/>
            </a:prstGeom>
          </p:spPr>
        </p:pic>
        <p:pic>
          <p:nvPicPr>
            <p:cNvPr id="25" name="Picture 2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0"/>
                <a:stretch>
                  <a:fillRect/>
                </a:stretch>
              </p:blipFill>
            </mc:Choice>
            <mc:Fallback>
              <p:blipFill>
                <a:blip r:embed="rId21"/>
                <a:stretch>
                  <a:fillRect/>
                </a:stretch>
              </p:blipFill>
            </mc:Fallback>
          </mc:AlternateContent>
          <p:spPr>
            <a:xfrm>
              <a:off x="3200400" y="2895600"/>
              <a:ext cx="127000" cy="165100"/>
            </a:xfrm>
            <a:prstGeom prst="rect">
              <a:avLst/>
            </a:prstGeom>
          </p:spPr>
        </p:pic>
        <p:pic>
          <p:nvPicPr>
            <p:cNvPr id="26" name="Picture 2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0"/>
                <a:stretch>
                  <a:fillRect/>
                </a:stretch>
              </p:blipFill>
            </mc:Choice>
            <mc:Fallback>
              <p:blipFill>
                <a:blip r:embed="rId21"/>
                <a:stretch>
                  <a:fillRect/>
                </a:stretch>
              </p:blipFill>
            </mc:Fallback>
          </mc:AlternateContent>
          <p:spPr>
            <a:xfrm>
              <a:off x="4241282" y="3633232"/>
              <a:ext cx="127000" cy="165100"/>
            </a:xfrm>
            <a:prstGeom prst="rect">
              <a:avLst/>
            </a:prstGeom>
          </p:spPr>
        </p:pic>
      </p:grpSp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2"/>
              <a:stretch>
                <a:fillRect/>
              </a:stretch>
            </p:blipFill>
          </mc:Choice>
          <mc:Fallback>
            <p:blipFill>
              <a:blip r:embed="rId23"/>
              <a:stretch>
                <a:fillRect/>
              </a:stretch>
            </p:blipFill>
          </mc:Fallback>
        </mc:AlternateContent>
        <p:spPr>
          <a:xfrm>
            <a:off x="2514600" y="1828800"/>
            <a:ext cx="3530600" cy="50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k4_newlege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2362200"/>
            <a:ext cx="9144000" cy="1771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Synthetic parameters</a:t>
            </a:r>
          </a:p>
          <a:p>
            <a:pPr lvl="1"/>
            <a:r>
              <a:rPr lang="en-US" dirty="0" smtClean="0"/>
              <a:t>Randomly sampled energies from Gaussian dist.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02486" y="6096000"/>
            <a:ext cx="1492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4</a:t>
            </a:r>
            <a:r>
              <a:rPr lang="en-US" dirty="0" smtClean="0"/>
              <a:t>: 2-label problem</a:t>
            </a:r>
            <a:endParaRPr lang="en-US" dirty="0"/>
          </a:p>
        </p:txBody>
      </p:sp>
      <p:pic>
        <p:nvPicPr>
          <p:cNvPr id="12" name="Picture 11" descr="k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5457825"/>
            <a:ext cx="9144000" cy="56197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685800" y="4876800"/>
            <a:ext cx="74676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53906" y="4953000"/>
            <a:ext cx="2596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Harder Problems (More interaction)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0" y="2628126"/>
            <a:ext cx="2667000" cy="1867674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200400" y="2667000"/>
            <a:ext cx="2667000" cy="190500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477000" y="2667000"/>
            <a:ext cx="2667000" cy="190500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rot="5400000">
            <a:off x="-572691" y="3847703"/>
            <a:ext cx="1448594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197626" y="2636028"/>
            <a:ext cx="6722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5400000">
            <a:off x="-420291" y="4000103"/>
            <a:ext cx="1448594" cy="1588"/>
          </a:xfrm>
          <a:prstGeom prst="straightConnector1">
            <a:avLst/>
          </a:prstGeom>
          <a:ln>
            <a:prstDash val="sysDash"/>
            <a:headEnd type="arrow" w="med" len="med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-322542" y="4665942"/>
            <a:ext cx="1074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Lower bound</a:t>
            </a:r>
            <a:endParaRPr lang="en-US" dirty="0"/>
          </a:p>
        </p:txBody>
      </p:sp>
      <p:pic>
        <p:nvPicPr>
          <p:cNvPr id="22" name="Picture 21" descr="newlegend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0" y="2993788"/>
            <a:ext cx="9144000" cy="333612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 bwMode="auto">
          <a:xfrm rot="5400000">
            <a:off x="8077200" y="3200400"/>
            <a:ext cx="7620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rot="5400000">
            <a:off x="8839994" y="3200400"/>
            <a:ext cx="304006" cy="794"/>
          </a:xfrm>
          <a:prstGeom prst="straightConnector1">
            <a:avLst/>
          </a:prstGeom>
          <a:ln>
            <a:solidFill>
              <a:srgbClr val="FF00FF"/>
            </a:solidFill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85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385" decel="100000"/>
                                        <p:tgtEl>
                                          <p:spTgt spid="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0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38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85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385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1" dur="385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3" dur="385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15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Synthetic parameters</a:t>
            </a:r>
          </a:p>
          <a:p>
            <a:pPr lvl="1"/>
            <a:r>
              <a:rPr lang="en-US" dirty="0" smtClean="0"/>
              <a:t>Randomly sampled energies from Gaussian dist.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80695" y="4038600"/>
            <a:ext cx="1536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 </a:t>
            </a:r>
            <a:r>
              <a:rPr lang="en-US" dirty="0" err="1" smtClean="0"/>
              <a:t>x</a:t>
            </a:r>
            <a:r>
              <a:rPr lang="en-US" dirty="0" smtClean="0"/>
              <a:t> 30 grid: 2-label</a:t>
            </a:r>
            <a:endParaRPr lang="en-US" dirty="0"/>
          </a:p>
        </p:txBody>
      </p:sp>
      <p:pic>
        <p:nvPicPr>
          <p:cNvPr id="9" name="Picture 8" descr="lege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2133600"/>
            <a:ext cx="9144000" cy="352425"/>
          </a:xfrm>
          <a:prstGeom prst="rect">
            <a:avLst/>
          </a:prstGeom>
        </p:spPr>
      </p:pic>
      <p:grpSp>
        <p:nvGrpSpPr>
          <p:cNvPr id="420" name="Group 419"/>
          <p:cNvGrpSpPr/>
          <p:nvPr/>
        </p:nvGrpSpPr>
        <p:grpSpPr>
          <a:xfrm>
            <a:off x="74612" y="4602063"/>
            <a:ext cx="8841582" cy="1951137"/>
            <a:chOff x="74612" y="4602063"/>
            <a:chExt cx="8841582" cy="1951137"/>
          </a:xfrm>
        </p:grpSpPr>
        <p:sp>
          <p:nvSpPr>
            <p:cNvPr id="195" name="Right Arrow 194"/>
            <p:cNvSpPr/>
            <p:nvPr/>
          </p:nvSpPr>
          <p:spPr bwMode="auto">
            <a:xfrm>
              <a:off x="2743200" y="5429915"/>
              <a:ext cx="6858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6" name="Plus 195"/>
            <p:cNvSpPr/>
            <p:nvPr/>
          </p:nvSpPr>
          <p:spPr bwMode="auto">
            <a:xfrm>
              <a:off x="6064989" y="5429915"/>
              <a:ext cx="304800" cy="304800"/>
            </a:xfrm>
            <a:prstGeom prst="mathPlus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7" name="Oval 196"/>
            <p:cNvSpPr>
              <a:spLocks noChangeAspect="1"/>
            </p:cNvSpPr>
            <p:nvPr/>
          </p:nvSpPr>
          <p:spPr>
            <a:xfrm>
              <a:off x="3544094" y="46068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Oval 197"/>
            <p:cNvSpPr>
              <a:spLocks noChangeAspect="1"/>
            </p:cNvSpPr>
            <p:nvPr/>
          </p:nvSpPr>
          <p:spPr>
            <a:xfrm>
              <a:off x="4009202" y="46068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9" name="Straight Connector 198"/>
            <p:cNvCxnSpPr>
              <a:stCxn id="197" idx="6"/>
              <a:endCxn id="198" idx="2"/>
            </p:cNvCxnSpPr>
            <p:nvPr/>
          </p:nvCxnSpPr>
          <p:spPr>
            <a:xfrm>
              <a:off x="3658394" y="4663961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00" name="Oval 199"/>
            <p:cNvSpPr>
              <a:spLocks noChangeAspect="1"/>
            </p:cNvSpPr>
            <p:nvPr/>
          </p:nvSpPr>
          <p:spPr>
            <a:xfrm>
              <a:off x="3544094" y="50640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Oval 200"/>
            <p:cNvSpPr>
              <a:spLocks noChangeAspect="1"/>
            </p:cNvSpPr>
            <p:nvPr/>
          </p:nvSpPr>
          <p:spPr>
            <a:xfrm>
              <a:off x="4009202" y="50640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02" name="Straight Connector 201"/>
            <p:cNvCxnSpPr>
              <a:stCxn id="200" idx="6"/>
              <a:endCxn id="201" idx="2"/>
            </p:cNvCxnSpPr>
            <p:nvPr/>
          </p:nvCxnSpPr>
          <p:spPr>
            <a:xfrm>
              <a:off x="3658394" y="5121161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3" name="Straight Connector 202"/>
            <p:cNvCxnSpPr>
              <a:stCxn id="197" idx="4"/>
              <a:endCxn id="200" idx="0"/>
            </p:cNvCxnSpPr>
            <p:nvPr/>
          </p:nvCxnSpPr>
          <p:spPr>
            <a:xfrm rot="5400000">
              <a:off x="3429794" y="489256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4" name="Straight Connector 203"/>
            <p:cNvCxnSpPr>
              <a:stCxn id="198" idx="4"/>
              <a:endCxn id="201" idx="0"/>
            </p:cNvCxnSpPr>
            <p:nvPr/>
          </p:nvCxnSpPr>
          <p:spPr>
            <a:xfrm rot="5400000">
              <a:off x="3894902" y="489256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3544094" y="55212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Oval 205"/>
            <p:cNvSpPr>
              <a:spLocks noChangeAspect="1"/>
            </p:cNvSpPr>
            <p:nvPr/>
          </p:nvSpPr>
          <p:spPr>
            <a:xfrm>
              <a:off x="4009202" y="55212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07" name="Straight Connector 206"/>
            <p:cNvCxnSpPr>
              <a:stCxn id="205" idx="6"/>
              <a:endCxn id="206" idx="2"/>
            </p:cNvCxnSpPr>
            <p:nvPr/>
          </p:nvCxnSpPr>
          <p:spPr>
            <a:xfrm>
              <a:off x="3658394" y="5578361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08" name="Oval 207"/>
            <p:cNvSpPr>
              <a:spLocks noChangeAspect="1"/>
            </p:cNvSpPr>
            <p:nvPr/>
          </p:nvSpPr>
          <p:spPr>
            <a:xfrm>
              <a:off x="3544094" y="59784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Oval 208"/>
            <p:cNvSpPr>
              <a:spLocks noChangeAspect="1"/>
            </p:cNvSpPr>
            <p:nvPr/>
          </p:nvSpPr>
          <p:spPr>
            <a:xfrm>
              <a:off x="4009202" y="59784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0" name="Straight Connector 209"/>
            <p:cNvCxnSpPr>
              <a:stCxn id="208" idx="6"/>
              <a:endCxn id="209" idx="2"/>
            </p:cNvCxnSpPr>
            <p:nvPr/>
          </p:nvCxnSpPr>
          <p:spPr>
            <a:xfrm>
              <a:off x="3658394" y="6035561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1" name="Oval 210"/>
            <p:cNvSpPr>
              <a:spLocks noChangeAspect="1"/>
            </p:cNvSpPr>
            <p:nvPr/>
          </p:nvSpPr>
          <p:spPr>
            <a:xfrm>
              <a:off x="4458923" y="46068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Oval 211"/>
            <p:cNvSpPr>
              <a:spLocks noChangeAspect="1"/>
            </p:cNvSpPr>
            <p:nvPr/>
          </p:nvSpPr>
          <p:spPr>
            <a:xfrm>
              <a:off x="4912515" y="46060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3" name="Straight Connector 212"/>
            <p:cNvCxnSpPr>
              <a:stCxn id="211" idx="6"/>
              <a:endCxn id="212" idx="2"/>
            </p:cNvCxnSpPr>
            <p:nvPr/>
          </p:nvCxnSpPr>
          <p:spPr>
            <a:xfrm flipV="1">
              <a:off x="4573223" y="46631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4" name="Oval 213"/>
            <p:cNvSpPr>
              <a:spLocks noChangeAspect="1"/>
            </p:cNvSpPr>
            <p:nvPr/>
          </p:nvSpPr>
          <p:spPr>
            <a:xfrm>
              <a:off x="4458923" y="50640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Oval 214"/>
            <p:cNvSpPr>
              <a:spLocks noChangeAspect="1"/>
            </p:cNvSpPr>
            <p:nvPr/>
          </p:nvSpPr>
          <p:spPr>
            <a:xfrm>
              <a:off x="4912515" y="50632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6" name="Straight Connector 215"/>
            <p:cNvCxnSpPr>
              <a:stCxn id="214" idx="6"/>
              <a:endCxn id="215" idx="2"/>
            </p:cNvCxnSpPr>
            <p:nvPr/>
          </p:nvCxnSpPr>
          <p:spPr>
            <a:xfrm flipV="1">
              <a:off x="4573223" y="51203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7" name="Oval 216"/>
            <p:cNvSpPr>
              <a:spLocks noChangeAspect="1"/>
            </p:cNvSpPr>
            <p:nvPr/>
          </p:nvSpPr>
          <p:spPr>
            <a:xfrm>
              <a:off x="4458923" y="55212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Oval 217"/>
            <p:cNvSpPr>
              <a:spLocks noChangeAspect="1"/>
            </p:cNvSpPr>
            <p:nvPr/>
          </p:nvSpPr>
          <p:spPr>
            <a:xfrm>
              <a:off x="4912515" y="55204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9" name="Straight Connector 218"/>
            <p:cNvCxnSpPr>
              <a:stCxn id="217" idx="6"/>
              <a:endCxn id="218" idx="2"/>
            </p:cNvCxnSpPr>
            <p:nvPr/>
          </p:nvCxnSpPr>
          <p:spPr>
            <a:xfrm flipV="1">
              <a:off x="4573223" y="55775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20" name="Oval 219"/>
            <p:cNvSpPr>
              <a:spLocks noChangeAspect="1"/>
            </p:cNvSpPr>
            <p:nvPr/>
          </p:nvSpPr>
          <p:spPr>
            <a:xfrm>
              <a:off x="4458923" y="59784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Oval 220"/>
            <p:cNvSpPr>
              <a:spLocks noChangeAspect="1"/>
            </p:cNvSpPr>
            <p:nvPr/>
          </p:nvSpPr>
          <p:spPr>
            <a:xfrm>
              <a:off x="4912515" y="59776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2" name="Straight Connector 221"/>
            <p:cNvCxnSpPr>
              <a:stCxn id="220" idx="6"/>
              <a:endCxn id="221" idx="2"/>
            </p:cNvCxnSpPr>
            <p:nvPr/>
          </p:nvCxnSpPr>
          <p:spPr>
            <a:xfrm flipV="1">
              <a:off x="4573223" y="60347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3" name="Straight Connector 222"/>
            <p:cNvCxnSpPr>
              <a:stCxn id="217" idx="2"/>
              <a:endCxn id="206" idx="6"/>
            </p:cNvCxnSpPr>
            <p:nvPr/>
          </p:nvCxnSpPr>
          <p:spPr>
            <a:xfrm rot="10800000">
              <a:off x="4123503" y="5578361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4" name="Straight Connector 223"/>
            <p:cNvCxnSpPr>
              <a:stCxn id="220" idx="2"/>
              <a:endCxn id="209" idx="6"/>
            </p:cNvCxnSpPr>
            <p:nvPr/>
          </p:nvCxnSpPr>
          <p:spPr>
            <a:xfrm rot="10800000">
              <a:off x="4123503" y="6035561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5" name="Straight Connector 224"/>
            <p:cNvCxnSpPr>
              <a:stCxn id="201" idx="6"/>
              <a:endCxn id="214" idx="2"/>
            </p:cNvCxnSpPr>
            <p:nvPr/>
          </p:nvCxnSpPr>
          <p:spPr>
            <a:xfrm>
              <a:off x="4123502" y="5121161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6" name="Straight Connector 225"/>
            <p:cNvCxnSpPr>
              <a:stCxn id="198" idx="6"/>
              <a:endCxn id="211" idx="2"/>
            </p:cNvCxnSpPr>
            <p:nvPr/>
          </p:nvCxnSpPr>
          <p:spPr>
            <a:xfrm>
              <a:off x="4123502" y="4663961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7" name="Straight Connector 226"/>
            <p:cNvCxnSpPr>
              <a:stCxn id="201" idx="4"/>
              <a:endCxn id="206" idx="0"/>
            </p:cNvCxnSpPr>
            <p:nvPr/>
          </p:nvCxnSpPr>
          <p:spPr>
            <a:xfrm rot="5400000">
              <a:off x="3894902" y="534976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8" name="Straight Connector 227"/>
            <p:cNvCxnSpPr>
              <a:stCxn id="200" idx="4"/>
              <a:endCxn id="205" idx="0"/>
            </p:cNvCxnSpPr>
            <p:nvPr/>
          </p:nvCxnSpPr>
          <p:spPr>
            <a:xfrm rot="5400000">
              <a:off x="3429794" y="534976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9" name="Straight Connector 228"/>
            <p:cNvCxnSpPr>
              <a:stCxn id="206" idx="4"/>
              <a:endCxn id="209" idx="0"/>
            </p:cNvCxnSpPr>
            <p:nvPr/>
          </p:nvCxnSpPr>
          <p:spPr>
            <a:xfrm rot="5400000">
              <a:off x="3894902" y="580696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0" name="Straight Connector 229"/>
            <p:cNvCxnSpPr>
              <a:stCxn id="205" idx="4"/>
              <a:endCxn id="208" idx="0"/>
            </p:cNvCxnSpPr>
            <p:nvPr/>
          </p:nvCxnSpPr>
          <p:spPr>
            <a:xfrm rot="5400000">
              <a:off x="3429794" y="580696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1" name="Straight Connector 230"/>
            <p:cNvCxnSpPr>
              <a:stCxn id="211" idx="4"/>
              <a:endCxn id="214" idx="0"/>
            </p:cNvCxnSpPr>
            <p:nvPr/>
          </p:nvCxnSpPr>
          <p:spPr>
            <a:xfrm rot="5400000">
              <a:off x="4344623" y="489256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2" name="Straight Connector 231"/>
            <p:cNvCxnSpPr>
              <a:stCxn id="212" idx="4"/>
              <a:endCxn id="215" idx="0"/>
            </p:cNvCxnSpPr>
            <p:nvPr/>
          </p:nvCxnSpPr>
          <p:spPr>
            <a:xfrm rot="5400000">
              <a:off x="4798215" y="48917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3" name="Straight Connector 232"/>
            <p:cNvCxnSpPr>
              <a:stCxn id="218" idx="4"/>
              <a:endCxn id="221" idx="0"/>
            </p:cNvCxnSpPr>
            <p:nvPr/>
          </p:nvCxnSpPr>
          <p:spPr>
            <a:xfrm rot="5400000">
              <a:off x="4798215" y="58061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4" name="Straight Connector 233"/>
            <p:cNvCxnSpPr>
              <a:stCxn id="217" idx="4"/>
              <a:endCxn id="220" idx="0"/>
            </p:cNvCxnSpPr>
            <p:nvPr/>
          </p:nvCxnSpPr>
          <p:spPr>
            <a:xfrm rot="5400000">
              <a:off x="4344623" y="580696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35" name="Oval 234"/>
            <p:cNvSpPr>
              <a:spLocks noChangeAspect="1"/>
            </p:cNvSpPr>
            <p:nvPr/>
          </p:nvSpPr>
          <p:spPr>
            <a:xfrm>
              <a:off x="5370054" y="46099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36" name="Straight Connector 235"/>
            <p:cNvCxnSpPr>
              <a:endCxn id="235" idx="2"/>
            </p:cNvCxnSpPr>
            <p:nvPr/>
          </p:nvCxnSpPr>
          <p:spPr>
            <a:xfrm flipV="1">
              <a:off x="5030762" y="46671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37" name="Oval 236"/>
            <p:cNvSpPr>
              <a:spLocks noChangeAspect="1"/>
            </p:cNvSpPr>
            <p:nvPr/>
          </p:nvSpPr>
          <p:spPr>
            <a:xfrm>
              <a:off x="5370054" y="50671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38" name="Straight Connector 237"/>
            <p:cNvCxnSpPr>
              <a:endCxn id="237" idx="2"/>
            </p:cNvCxnSpPr>
            <p:nvPr/>
          </p:nvCxnSpPr>
          <p:spPr>
            <a:xfrm flipV="1">
              <a:off x="5030762" y="51243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39" name="Oval 238"/>
            <p:cNvSpPr>
              <a:spLocks noChangeAspect="1"/>
            </p:cNvSpPr>
            <p:nvPr/>
          </p:nvSpPr>
          <p:spPr>
            <a:xfrm>
              <a:off x="5370054" y="55243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0" name="Straight Connector 239"/>
            <p:cNvCxnSpPr>
              <a:endCxn id="239" idx="2"/>
            </p:cNvCxnSpPr>
            <p:nvPr/>
          </p:nvCxnSpPr>
          <p:spPr>
            <a:xfrm flipV="1">
              <a:off x="5030762" y="55815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1" name="Oval 240"/>
            <p:cNvSpPr>
              <a:spLocks noChangeAspect="1"/>
            </p:cNvSpPr>
            <p:nvPr/>
          </p:nvSpPr>
          <p:spPr>
            <a:xfrm>
              <a:off x="5370054" y="59815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2" name="Straight Connector 241"/>
            <p:cNvCxnSpPr>
              <a:endCxn id="241" idx="2"/>
            </p:cNvCxnSpPr>
            <p:nvPr/>
          </p:nvCxnSpPr>
          <p:spPr>
            <a:xfrm flipV="1">
              <a:off x="5030762" y="60387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3" name="Straight Connector 242"/>
            <p:cNvCxnSpPr>
              <a:stCxn id="235" idx="4"/>
              <a:endCxn id="237" idx="0"/>
            </p:cNvCxnSpPr>
            <p:nvPr/>
          </p:nvCxnSpPr>
          <p:spPr>
            <a:xfrm rot="5400000">
              <a:off x="5255754" y="48957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4" name="Straight Connector 243"/>
            <p:cNvCxnSpPr>
              <a:stCxn id="239" idx="4"/>
              <a:endCxn id="241" idx="0"/>
            </p:cNvCxnSpPr>
            <p:nvPr/>
          </p:nvCxnSpPr>
          <p:spPr>
            <a:xfrm rot="5400000">
              <a:off x="5255754" y="58101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5" name="Oval 244"/>
            <p:cNvSpPr>
              <a:spLocks noChangeAspect="1"/>
            </p:cNvSpPr>
            <p:nvPr/>
          </p:nvSpPr>
          <p:spPr>
            <a:xfrm>
              <a:off x="6535738" y="46076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Oval 245"/>
            <p:cNvSpPr>
              <a:spLocks noChangeAspect="1"/>
            </p:cNvSpPr>
            <p:nvPr/>
          </p:nvSpPr>
          <p:spPr>
            <a:xfrm>
              <a:off x="7000846" y="46076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7" name="Straight Connector 246"/>
            <p:cNvCxnSpPr>
              <a:stCxn id="245" idx="6"/>
              <a:endCxn id="246" idx="2"/>
            </p:cNvCxnSpPr>
            <p:nvPr/>
          </p:nvCxnSpPr>
          <p:spPr>
            <a:xfrm>
              <a:off x="6650038" y="4664755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8" name="Oval 247"/>
            <p:cNvSpPr>
              <a:spLocks noChangeAspect="1"/>
            </p:cNvSpPr>
            <p:nvPr/>
          </p:nvSpPr>
          <p:spPr>
            <a:xfrm>
              <a:off x="6535738" y="50648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Oval 248"/>
            <p:cNvSpPr>
              <a:spLocks noChangeAspect="1"/>
            </p:cNvSpPr>
            <p:nvPr/>
          </p:nvSpPr>
          <p:spPr>
            <a:xfrm>
              <a:off x="7000846" y="50648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50" name="Straight Connector 249"/>
            <p:cNvCxnSpPr>
              <a:stCxn id="248" idx="6"/>
              <a:endCxn id="249" idx="2"/>
            </p:cNvCxnSpPr>
            <p:nvPr/>
          </p:nvCxnSpPr>
          <p:spPr>
            <a:xfrm>
              <a:off x="6650038" y="5121955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1" name="Straight Connector 250"/>
            <p:cNvCxnSpPr>
              <a:stCxn id="245" idx="4"/>
              <a:endCxn id="248" idx="0"/>
            </p:cNvCxnSpPr>
            <p:nvPr/>
          </p:nvCxnSpPr>
          <p:spPr>
            <a:xfrm rot="5400000">
              <a:off x="6421438" y="489335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2" name="Straight Connector 251"/>
            <p:cNvCxnSpPr>
              <a:stCxn id="246" idx="4"/>
              <a:endCxn id="249" idx="0"/>
            </p:cNvCxnSpPr>
            <p:nvPr/>
          </p:nvCxnSpPr>
          <p:spPr>
            <a:xfrm rot="5400000">
              <a:off x="6886546" y="489335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53" name="Oval 252"/>
            <p:cNvSpPr>
              <a:spLocks noChangeAspect="1"/>
            </p:cNvSpPr>
            <p:nvPr/>
          </p:nvSpPr>
          <p:spPr>
            <a:xfrm>
              <a:off x="6535738" y="55220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4" name="Oval 253"/>
            <p:cNvSpPr>
              <a:spLocks noChangeAspect="1"/>
            </p:cNvSpPr>
            <p:nvPr/>
          </p:nvSpPr>
          <p:spPr>
            <a:xfrm>
              <a:off x="7000846" y="55220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55" name="Straight Connector 254"/>
            <p:cNvCxnSpPr>
              <a:stCxn id="253" idx="6"/>
              <a:endCxn id="254" idx="2"/>
            </p:cNvCxnSpPr>
            <p:nvPr/>
          </p:nvCxnSpPr>
          <p:spPr>
            <a:xfrm>
              <a:off x="6650038" y="5579155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56" name="Oval 255"/>
            <p:cNvSpPr>
              <a:spLocks noChangeAspect="1"/>
            </p:cNvSpPr>
            <p:nvPr/>
          </p:nvSpPr>
          <p:spPr>
            <a:xfrm>
              <a:off x="6535738" y="59792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" name="Oval 256"/>
            <p:cNvSpPr>
              <a:spLocks noChangeAspect="1"/>
            </p:cNvSpPr>
            <p:nvPr/>
          </p:nvSpPr>
          <p:spPr>
            <a:xfrm>
              <a:off x="7000846" y="59792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58" name="Straight Connector 257"/>
            <p:cNvCxnSpPr>
              <a:stCxn id="256" idx="6"/>
              <a:endCxn id="257" idx="2"/>
            </p:cNvCxnSpPr>
            <p:nvPr/>
          </p:nvCxnSpPr>
          <p:spPr>
            <a:xfrm>
              <a:off x="6650038" y="6036355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59" name="Oval 258"/>
            <p:cNvSpPr>
              <a:spLocks noChangeAspect="1"/>
            </p:cNvSpPr>
            <p:nvPr/>
          </p:nvSpPr>
          <p:spPr>
            <a:xfrm>
              <a:off x="7450567" y="46076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" name="Oval 259"/>
            <p:cNvSpPr>
              <a:spLocks noChangeAspect="1"/>
            </p:cNvSpPr>
            <p:nvPr/>
          </p:nvSpPr>
          <p:spPr>
            <a:xfrm>
              <a:off x="7904159" y="46068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1" name="Straight Connector 260"/>
            <p:cNvCxnSpPr>
              <a:stCxn id="259" idx="6"/>
              <a:endCxn id="260" idx="2"/>
            </p:cNvCxnSpPr>
            <p:nvPr/>
          </p:nvCxnSpPr>
          <p:spPr>
            <a:xfrm flipV="1">
              <a:off x="7564867" y="466396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62" name="Oval 261"/>
            <p:cNvSpPr>
              <a:spLocks noChangeAspect="1"/>
            </p:cNvSpPr>
            <p:nvPr/>
          </p:nvSpPr>
          <p:spPr>
            <a:xfrm>
              <a:off x="7450567" y="50648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" name="Oval 262"/>
            <p:cNvSpPr>
              <a:spLocks noChangeAspect="1"/>
            </p:cNvSpPr>
            <p:nvPr/>
          </p:nvSpPr>
          <p:spPr>
            <a:xfrm>
              <a:off x="7904159" y="50640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4" name="Straight Connector 263"/>
            <p:cNvCxnSpPr>
              <a:stCxn id="262" idx="6"/>
              <a:endCxn id="263" idx="2"/>
            </p:cNvCxnSpPr>
            <p:nvPr/>
          </p:nvCxnSpPr>
          <p:spPr>
            <a:xfrm flipV="1">
              <a:off x="7564867" y="512116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65" name="Oval 264"/>
            <p:cNvSpPr>
              <a:spLocks noChangeAspect="1"/>
            </p:cNvSpPr>
            <p:nvPr/>
          </p:nvSpPr>
          <p:spPr>
            <a:xfrm>
              <a:off x="7450567" y="55220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" name="Oval 265"/>
            <p:cNvSpPr>
              <a:spLocks noChangeAspect="1"/>
            </p:cNvSpPr>
            <p:nvPr/>
          </p:nvSpPr>
          <p:spPr>
            <a:xfrm>
              <a:off x="7904159" y="55212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7" name="Straight Connector 266"/>
            <p:cNvCxnSpPr>
              <a:stCxn id="265" idx="6"/>
              <a:endCxn id="266" idx="2"/>
            </p:cNvCxnSpPr>
            <p:nvPr/>
          </p:nvCxnSpPr>
          <p:spPr>
            <a:xfrm flipV="1">
              <a:off x="7564867" y="557836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68" name="Oval 267"/>
            <p:cNvSpPr>
              <a:spLocks noChangeAspect="1"/>
            </p:cNvSpPr>
            <p:nvPr/>
          </p:nvSpPr>
          <p:spPr>
            <a:xfrm>
              <a:off x="7450567" y="597920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" name="Oval 268"/>
            <p:cNvSpPr>
              <a:spLocks noChangeAspect="1"/>
            </p:cNvSpPr>
            <p:nvPr/>
          </p:nvSpPr>
          <p:spPr>
            <a:xfrm>
              <a:off x="7904159" y="59784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70" name="Straight Connector 269"/>
            <p:cNvCxnSpPr>
              <a:stCxn id="268" idx="6"/>
              <a:endCxn id="269" idx="2"/>
            </p:cNvCxnSpPr>
            <p:nvPr/>
          </p:nvCxnSpPr>
          <p:spPr>
            <a:xfrm flipV="1">
              <a:off x="7564867" y="603556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1" name="Straight Connector 270"/>
            <p:cNvCxnSpPr>
              <a:stCxn id="249" idx="6"/>
              <a:endCxn id="262" idx="2"/>
            </p:cNvCxnSpPr>
            <p:nvPr/>
          </p:nvCxnSpPr>
          <p:spPr>
            <a:xfrm>
              <a:off x="7115146" y="5121955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2" name="Straight Connector 271"/>
            <p:cNvCxnSpPr>
              <a:stCxn id="246" idx="6"/>
              <a:endCxn id="259" idx="2"/>
            </p:cNvCxnSpPr>
            <p:nvPr/>
          </p:nvCxnSpPr>
          <p:spPr>
            <a:xfrm>
              <a:off x="7115146" y="4664755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3" name="Straight Connector 272"/>
            <p:cNvCxnSpPr>
              <a:stCxn id="249" idx="4"/>
              <a:endCxn id="254" idx="0"/>
            </p:cNvCxnSpPr>
            <p:nvPr/>
          </p:nvCxnSpPr>
          <p:spPr>
            <a:xfrm rot="5400000">
              <a:off x="6886546" y="535055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4" name="Straight Connector 273"/>
            <p:cNvCxnSpPr>
              <a:stCxn id="248" idx="4"/>
              <a:endCxn id="253" idx="0"/>
            </p:cNvCxnSpPr>
            <p:nvPr/>
          </p:nvCxnSpPr>
          <p:spPr>
            <a:xfrm rot="5400000">
              <a:off x="6421438" y="535055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5" name="Straight Connector 274"/>
            <p:cNvCxnSpPr>
              <a:stCxn id="254" idx="4"/>
              <a:endCxn id="257" idx="0"/>
            </p:cNvCxnSpPr>
            <p:nvPr/>
          </p:nvCxnSpPr>
          <p:spPr>
            <a:xfrm rot="5400000">
              <a:off x="6886546" y="580775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6" name="Straight Connector 275"/>
            <p:cNvCxnSpPr>
              <a:stCxn id="253" idx="4"/>
              <a:endCxn id="256" idx="0"/>
            </p:cNvCxnSpPr>
            <p:nvPr/>
          </p:nvCxnSpPr>
          <p:spPr>
            <a:xfrm rot="5400000">
              <a:off x="6421438" y="580775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7" name="Straight Connector 276"/>
            <p:cNvCxnSpPr>
              <a:stCxn id="259" idx="4"/>
              <a:endCxn id="262" idx="0"/>
            </p:cNvCxnSpPr>
            <p:nvPr/>
          </p:nvCxnSpPr>
          <p:spPr>
            <a:xfrm rot="5400000">
              <a:off x="7336267" y="489335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8" name="Straight Connector 277"/>
            <p:cNvCxnSpPr>
              <a:stCxn id="260" idx="4"/>
              <a:endCxn id="263" idx="0"/>
            </p:cNvCxnSpPr>
            <p:nvPr/>
          </p:nvCxnSpPr>
          <p:spPr>
            <a:xfrm rot="5400000">
              <a:off x="7789859" y="489256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9" name="Straight Connector 278"/>
            <p:cNvCxnSpPr>
              <a:stCxn id="263" idx="4"/>
              <a:endCxn id="266" idx="0"/>
            </p:cNvCxnSpPr>
            <p:nvPr/>
          </p:nvCxnSpPr>
          <p:spPr>
            <a:xfrm rot="5400000">
              <a:off x="7789859" y="534976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0" name="Straight Connector 279"/>
            <p:cNvCxnSpPr>
              <a:stCxn id="262" idx="4"/>
              <a:endCxn id="265" idx="0"/>
            </p:cNvCxnSpPr>
            <p:nvPr/>
          </p:nvCxnSpPr>
          <p:spPr>
            <a:xfrm rot="5400000">
              <a:off x="7336267" y="535055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1" name="Straight Connector 280"/>
            <p:cNvCxnSpPr>
              <a:stCxn id="266" idx="4"/>
              <a:endCxn id="269" idx="0"/>
            </p:cNvCxnSpPr>
            <p:nvPr/>
          </p:nvCxnSpPr>
          <p:spPr>
            <a:xfrm rot="5400000">
              <a:off x="7789859" y="580696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2" name="Straight Connector 281"/>
            <p:cNvCxnSpPr>
              <a:stCxn id="265" idx="4"/>
              <a:endCxn id="268" idx="0"/>
            </p:cNvCxnSpPr>
            <p:nvPr/>
          </p:nvCxnSpPr>
          <p:spPr>
            <a:xfrm rot="5400000">
              <a:off x="7336267" y="580775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83" name="Oval 282"/>
            <p:cNvSpPr>
              <a:spLocks noChangeAspect="1"/>
            </p:cNvSpPr>
            <p:nvPr/>
          </p:nvSpPr>
          <p:spPr>
            <a:xfrm>
              <a:off x="8361698" y="461076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84" name="Straight Connector 283"/>
            <p:cNvCxnSpPr>
              <a:endCxn id="283" idx="2"/>
            </p:cNvCxnSpPr>
            <p:nvPr/>
          </p:nvCxnSpPr>
          <p:spPr>
            <a:xfrm flipV="1">
              <a:off x="8022406" y="4667915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85" name="Oval 284"/>
            <p:cNvSpPr>
              <a:spLocks noChangeAspect="1"/>
            </p:cNvSpPr>
            <p:nvPr/>
          </p:nvSpPr>
          <p:spPr>
            <a:xfrm>
              <a:off x="8361698" y="506796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86" name="Straight Connector 285"/>
            <p:cNvCxnSpPr>
              <a:endCxn id="285" idx="2"/>
            </p:cNvCxnSpPr>
            <p:nvPr/>
          </p:nvCxnSpPr>
          <p:spPr>
            <a:xfrm flipV="1">
              <a:off x="8022406" y="5125115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87" name="Oval 286"/>
            <p:cNvSpPr>
              <a:spLocks noChangeAspect="1"/>
            </p:cNvSpPr>
            <p:nvPr/>
          </p:nvSpPr>
          <p:spPr>
            <a:xfrm>
              <a:off x="8361698" y="552516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8" name="Oval 287"/>
            <p:cNvSpPr>
              <a:spLocks noChangeAspect="1"/>
            </p:cNvSpPr>
            <p:nvPr/>
          </p:nvSpPr>
          <p:spPr>
            <a:xfrm>
              <a:off x="8361698" y="5982365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89" name="Straight Connector 288"/>
            <p:cNvCxnSpPr>
              <a:stCxn id="283" idx="4"/>
              <a:endCxn id="285" idx="0"/>
            </p:cNvCxnSpPr>
            <p:nvPr/>
          </p:nvCxnSpPr>
          <p:spPr>
            <a:xfrm rot="5400000">
              <a:off x="8247398" y="489651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90" name="Straight Connector 289"/>
            <p:cNvCxnSpPr>
              <a:stCxn id="285" idx="4"/>
              <a:endCxn id="287" idx="0"/>
            </p:cNvCxnSpPr>
            <p:nvPr/>
          </p:nvCxnSpPr>
          <p:spPr>
            <a:xfrm rot="5400000">
              <a:off x="8247398" y="535371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91" name="Straight Connector 290"/>
            <p:cNvCxnSpPr>
              <a:stCxn id="287" idx="4"/>
              <a:endCxn id="288" idx="0"/>
            </p:cNvCxnSpPr>
            <p:nvPr/>
          </p:nvCxnSpPr>
          <p:spPr>
            <a:xfrm rot="5400000">
              <a:off x="8247398" y="5810915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92" name="Oval 291"/>
            <p:cNvSpPr>
              <a:spLocks noChangeAspect="1"/>
            </p:cNvSpPr>
            <p:nvPr/>
          </p:nvSpPr>
          <p:spPr>
            <a:xfrm>
              <a:off x="5823646" y="46020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3" name="Straight Connector 292"/>
            <p:cNvCxnSpPr>
              <a:endCxn id="292" idx="2"/>
            </p:cNvCxnSpPr>
            <p:nvPr/>
          </p:nvCxnSpPr>
          <p:spPr>
            <a:xfrm flipV="1">
              <a:off x="5484354" y="46592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94" name="Oval 293"/>
            <p:cNvSpPr>
              <a:spLocks noChangeAspect="1"/>
            </p:cNvSpPr>
            <p:nvPr/>
          </p:nvSpPr>
          <p:spPr>
            <a:xfrm>
              <a:off x="5823646" y="50592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5" name="Straight Connector 294"/>
            <p:cNvCxnSpPr>
              <a:endCxn id="294" idx="2"/>
            </p:cNvCxnSpPr>
            <p:nvPr/>
          </p:nvCxnSpPr>
          <p:spPr>
            <a:xfrm flipV="1">
              <a:off x="5484354" y="51164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96" name="Oval 295"/>
            <p:cNvSpPr>
              <a:spLocks noChangeAspect="1"/>
            </p:cNvSpPr>
            <p:nvPr/>
          </p:nvSpPr>
          <p:spPr>
            <a:xfrm>
              <a:off x="5823646" y="55164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7" name="Straight Connector 296"/>
            <p:cNvCxnSpPr>
              <a:endCxn id="296" idx="2"/>
            </p:cNvCxnSpPr>
            <p:nvPr/>
          </p:nvCxnSpPr>
          <p:spPr>
            <a:xfrm flipV="1">
              <a:off x="5484354" y="55736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98" name="Oval 297"/>
            <p:cNvSpPr>
              <a:spLocks noChangeAspect="1"/>
            </p:cNvSpPr>
            <p:nvPr/>
          </p:nvSpPr>
          <p:spPr>
            <a:xfrm>
              <a:off x="5823646" y="59736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9" name="Straight Connector 298"/>
            <p:cNvCxnSpPr>
              <a:endCxn id="298" idx="2"/>
            </p:cNvCxnSpPr>
            <p:nvPr/>
          </p:nvCxnSpPr>
          <p:spPr>
            <a:xfrm flipV="1">
              <a:off x="5484354" y="60308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00" name="Straight Connector 299"/>
            <p:cNvCxnSpPr>
              <a:stCxn id="292" idx="4"/>
              <a:endCxn id="294" idx="0"/>
            </p:cNvCxnSpPr>
            <p:nvPr/>
          </p:nvCxnSpPr>
          <p:spPr>
            <a:xfrm rot="5400000">
              <a:off x="5709346" y="48878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01" name="Straight Connector 300"/>
            <p:cNvCxnSpPr>
              <a:stCxn id="296" idx="4"/>
              <a:endCxn id="298" idx="0"/>
            </p:cNvCxnSpPr>
            <p:nvPr/>
          </p:nvCxnSpPr>
          <p:spPr>
            <a:xfrm rot="5400000">
              <a:off x="5709346" y="58022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02" name="Oval 301"/>
            <p:cNvSpPr>
              <a:spLocks noChangeAspect="1"/>
            </p:cNvSpPr>
            <p:nvPr/>
          </p:nvSpPr>
          <p:spPr>
            <a:xfrm>
              <a:off x="8801100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3" name="Straight Connector 302"/>
            <p:cNvCxnSpPr>
              <a:endCxn id="302" idx="2"/>
            </p:cNvCxnSpPr>
            <p:nvPr/>
          </p:nvCxnSpPr>
          <p:spPr>
            <a:xfrm flipV="1">
              <a:off x="8461808" y="466000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04" name="Oval 303"/>
            <p:cNvSpPr>
              <a:spLocks noChangeAspect="1"/>
            </p:cNvSpPr>
            <p:nvPr/>
          </p:nvSpPr>
          <p:spPr>
            <a:xfrm>
              <a:off x="8801100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5" name="Straight Connector 304"/>
            <p:cNvCxnSpPr>
              <a:endCxn id="304" idx="2"/>
            </p:cNvCxnSpPr>
            <p:nvPr/>
          </p:nvCxnSpPr>
          <p:spPr>
            <a:xfrm flipV="1">
              <a:off x="8461808" y="511720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06" name="Oval 305"/>
            <p:cNvSpPr>
              <a:spLocks noChangeAspect="1"/>
            </p:cNvSpPr>
            <p:nvPr/>
          </p:nvSpPr>
          <p:spPr>
            <a:xfrm>
              <a:off x="8801100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7" name="Straight Connector 306"/>
            <p:cNvCxnSpPr>
              <a:endCxn id="306" idx="2"/>
            </p:cNvCxnSpPr>
            <p:nvPr/>
          </p:nvCxnSpPr>
          <p:spPr>
            <a:xfrm flipV="1">
              <a:off x="8461808" y="557440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08" name="Oval 307"/>
            <p:cNvSpPr>
              <a:spLocks noChangeAspect="1"/>
            </p:cNvSpPr>
            <p:nvPr/>
          </p:nvSpPr>
          <p:spPr>
            <a:xfrm>
              <a:off x="8801100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9" name="Straight Connector 308"/>
            <p:cNvCxnSpPr>
              <a:endCxn id="308" idx="2"/>
            </p:cNvCxnSpPr>
            <p:nvPr/>
          </p:nvCxnSpPr>
          <p:spPr>
            <a:xfrm flipV="1">
              <a:off x="8461808" y="603160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10" name="Straight Connector 309"/>
            <p:cNvCxnSpPr>
              <a:stCxn id="302" idx="4"/>
              <a:endCxn id="304" idx="0"/>
            </p:cNvCxnSpPr>
            <p:nvPr/>
          </p:nvCxnSpPr>
          <p:spPr>
            <a:xfrm rot="5400000">
              <a:off x="8686800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11" name="Straight Connector 310"/>
            <p:cNvCxnSpPr>
              <a:stCxn id="304" idx="4"/>
              <a:endCxn id="306" idx="0"/>
            </p:cNvCxnSpPr>
            <p:nvPr/>
          </p:nvCxnSpPr>
          <p:spPr>
            <a:xfrm rot="5400000">
              <a:off x="8686800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12" name="Straight Connector 311"/>
            <p:cNvCxnSpPr>
              <a:stCxn id="306" idx="4"/>
              <a:endCxn id="308" idx="0"/>
            </p:cNvCxnSpPr>
            <p:nvPr/>
          </p:nvCxnSpPr>
          <p:spPr>
            <a:xfrm rot="5400000">
              <a:off x="8686800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13" name="Oval 312"/>
            <p:cNvSpPr>
              <a:spLocks noChangeAspect="1"/>
            </p:cNvSpPr>
            <p:nvPr/>
          </p:nvSpPr>
          <p:spPr>
            <a:xfrm>
              <a:off x="76200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Oval 313"/>
            <p:cNvSpPr>
              <a:spLocks noChangeAspect="1"/>
            </p:cNvSpPr>
            <p:nvPr/>
          </p:nvSpPr>
          <p:spPr>
            <a:xfrm>
              <a:off x="541308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5" name="Straight Connector 314"/>
            <p:cNvCxnSpPr>
              <a:stCxn id="313" idx="6"/>
              <a:endCxn id="314" idx="2"/>
            </p:cNvCxnSpPr>
            <p:nvPr/>
          </p:nvCxnSpPr>
          <p:spPr>
            <a:xfrm>
              <a:off x="190500" y="46600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16" name="Oval 315"/>
            <p:cNvSpPr>
              <a:spLocks noChangeAspect="1"/>
            </p:cNvSpPr>
            <p:nvPr/>
          </p:nvSpPr>
          <p:spPr>
            <a:xfrm>
              <a:off x="76200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Oval 316"/>
            <p:cNvSpPr>
              <a:spLocks noChangeAspect="1"/>
            </p:cNvSpPr>
            <p:nvPr/>
          </p:nvSpPr>
          <p:spPr>
            <a:xfrm>
              <a:off x="541308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8" name="Straight Connector 317"/>
            <p:cNvCxnSpPr>
              <a:stCxn id="316" idx="6"/>
              <a:endCxn id="317" idx="2"/>
            </p:cNvCxnSpPr>
            <p:nvPr/>
          </p:nvCxnSpPr>
          <p:spPr>
            <a:xfrm>
              <a:off x="190500" y="51172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19" name="Straight Connector 318"/>
            <p:cNvCxnSpPr>
              <a:stCxn id="313" idx="4"/>
              <a:endCxn id="316" idx="0"/>
            </p:cNvCxnSpPr>
            <p:nvPr/>
          </p:nvCxnSpPr>
          <p:spPr>
            <a:xfrm rot="5400000">
              <a:off x="-38100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0" name="Straight Connector 319"/>
            <p:cNvCxnSpPr>
              <a:stCxn id="314" idx="4"/>
              <a:endCxn id="317" idx="0"/>
            </p:cNvCxnSpPr>
            <p:nvPr/>
          </p:nvCxnSpPr>
          <p:spPr>
            <a:xfrm rot="5400000">
              <a:off x="427008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21" name="Oval 320"/>
            <p:cNvSpPr>
              <a:spLocks noChangeAspect="1"/>
            </p:cNvSpPr>
            <p:nvPr/>
          </p:nvSpPr>
          <p:spPr>
            <a:xfrm>
              <a:off x="76200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" name="Oval 321"/>
            <p:cNvSpPr>
              <a:spLocks noChangeAspect="1"/>
            </p:cNvSpPr>
            <p:nvPr/>
          </p:nvSpPr>
          <p:spPr>
            <a:xfrm>
              <a:off x="541308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3" name="Straight Connector 322"/>
            <p:cNvCxnSpPr>
              <a:stCxn id="321" idx="6"/>
              <a:endCxn id="322" idx="2"/>
            </p:cNvCxnSpPr>
            <p:nvPr/>
          </p:nvCxnSpPr>
          <p:spPr>
            <a:xfrm>
              <a:off x="190500" y="55744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24" name="Oval 323"/>
            <p:cNvSpPr>
              <a:spLocks noChangeAspect="1"/>
            </p:cNvSpPr>
            <p:nvPr/>
          </p:nvSpPr>
          <p:spPr>
            <a:xfrm>
              <a:off x="76200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" name="Oval 324"/>
            <p:cNvSpPr>
              <a:spLocks noChangeAspect="1"/>
            </p:cNvSpPr>
            <p:nvPr/>
          </p:nvSpPr>
          <p:spPr>
            <a:xfrm>
              <a:off x="541308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6" name="Straight Connector 325"/>
            <p:cNvCxnSpPr>
              <a:stCxn id="324" idx="6"/>
              <a:endCxn id="325" idx="2"/>
            </p:cNvCxnSpPr>
            <p:nvPr/>
          </p:nvCxnSpPr>
          <p:spPr>
            <a:xfrm>
              <a:off x="190500" y="6031607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27" name="Oval 326"/>
            <p:cNvSpPr>
              <a:spLocks noChangeAspect="1"/>
            </p:cNvSpPr>
            <p:nvPr/>
          </p:nvSpPr>
          <p:spPr>
            <a:xfrm>
              <a:off x="991029" y="46028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Oval 327"/>
            <p:cNvSpPr>
              <a:spLocks noChangeAspect="1"/>
            </p:cNvSpPr>
            <p:nvPr/>
          </p:nvSpPr>
          <p:spPr>
            <a:xfrm>
              <a:off x="1444621" y="46020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9" name="Straight Connector 328"/>
            <p:cNvCxnSpPr>
              <a:stCxn id="327" idx="6"/>
              <a:endCxn id="328" idx="2"/>
            </p:cNvCxnSpPr>
            <p:nvPr/>
          </p:nvCxnSpPr>
          <p:spPr>
            <a:xfrm flipV="1">
              <a:off x="1105329" y="46592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30" name="Oval 329"/>
            <p:cNvSpPr>
              <a:spLocks noChangeAspect="1"/>
            </p:cNvSpPr>
            <p:nvPr/>
          </p:nvSpPr>
          <p:spPr>
            <a:xfrm>
              <a:off x="991029" y="50600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1" name="Oval 330"/>
            <p:cNvSpPr>
              <a:spLocks noChangeAspect="1"/>
            </p:cNvSpPr>
            <p:nvPr/>
          </p:nvSpPr>
          <p:spPr>
            <a:xfrm>
              <a:off x="1444621" y="50592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32" name="Straight Connector 331"/>
            <p:cNvCxnSpPr>
              <a:stCxn id="330" idx="6"/>
              <a:endCxn id="331" idx="2"/>
            </p:cNvCxnSpPr>
            <p:nvPr/>
          </p:nvCxnSpPr>
          <p:spPr>
            <a:xfrm flipV="1">
              <a:off x="1105329" y="51164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33" name="Oval 332"/>
            <p:cNvSpPr>
              <a:spLocks noChangeAspect="1"/>
            </p:cNvSpPr>
            <p:nvPr/>
          </p:nvSpPr>
          <p:spPr>
            <a:xfrm>
              <a:off x="991029" y="55172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4" name="Oval 333"/>
            <p:cNvSpPr>
              <a:spLocks noChangeAspect="1"/>
            </p:cNvSpPr>
            <p:nvPr/>
          </p:nvSpPr>
          <p:spPr>
            <a:xfrm>
              <a:off x="1444621" y="55164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35" name="Straight Connector 334"/>
            <p:cNvCxnSpPr>
              <a:stCxn id="333" idx="6"/>
              <a:endCxn id="334" idx="2"/>
            </p:cNvCxnSpPr>
            <p:nvPr/>
          </p:nvCxnSpPr>
          <p:spPr>
            <a:xfrm flipV="1">
              <a:off x="1105329" y="55736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36" name="Oval 335"/>
            <p:cNvSpPr>
              <a:spLocks noChangeAspect="1"/>
            </p:cNvSpPr>
            <p:nvPr/>
          </p:nvSpPr>
          <p:spPr>
            <a:xfrm>
              <a:off x="991029" y="597445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7" name="Oval 336"/>
            <p:cNvSpPr>
              <a:spLocks noChangeAspect="1"/>
            </p:cNvSpPr>
            <p:nvPr/>
          </p:nvSpPr>
          <p:spPr>
            <a:xfrm>
              <a:off x="1444621" y="59736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38" name="Straight Connector 337"/>
            <p:cNvCxnSpPr>
              <a:stCxn id="336" idx="6"/>
              <a:endCxn id="337" idx="2"/>
            </p:cNvCxnSpPr>
            <p:nvPr/>
          </p:nvCxnSpPr>
          <p:spPr>
            <a:xfrm flipV="1">
              <a:off x="1105329" y="6030813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9" name="Straight Connector 338"/>
            <p:cNvCxnSpPr>
              <a:stCxn id="333" idx="2"/>
              <a:endCxn id="322" idx="6"/>
            </p:cNvCxnSpPr>
            <p:nvPr/>
          </p:nvCxnSpPr>
          <p:spPr>
            <a:xfrm rot="10800000">
              <a:off x="655609" y="55744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0" name="Straight Connector 339"/>
            <p:cNvCxnSpPr>
              <a:stCxn id="336" idx="2"/>
              <a:endCxn id="325" idx="6"/>
            </p:cNvCxnSpPr>
            <p:nvPr/>
          </p:nvCxnSpPr>
          <p:spPr>
            <a:xfrm rot="10800000">
              <a:off x="655609" y="60316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1" name="Straight Connector 340"/>
            <p:cNvCxnSpPr>
              <a:stCxn id="317" idx="6"/>
              <a:endCxn id="330" idx="2"/>
            </p:cNvCxnSpPr>
            <p:nvPr/>
          </p:nvCxnSpPr>
          <p:spPr>
            <a:xfrm>
              <a:off x="655608" y="51172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2" name="Straight Connector 341"/>
            <p:cNvCxnSpPr>
              <a:stCxn id="314" idx="6"/>
              <a:endCxn id="327" idx="2"/>
            </p:cNvCxnSpPr>
            <p:nvPr/>
          </p:nvCxnSpPr>
          <p:spPr>
            <a:xfrm>
              <a:off x="655608" y="4660007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3" name="Straight Connector 342"/>
            <p:cNvCxnSpPr>
              <a:stCxn id="317" idx="4"/>
              <a:endCxn id="322" idx="0"/>
            </p:cNvCxnSpPr>
            <p:nvPr/>
          </p:nvCxnSpPr>
          <p:spPr>
            <a:xfrm rot="5400000">
              <a:off x="427008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4" name="Straight Connector 343"/>
            <p:cNvCxnSpPr>
              <a:stCxn id="316" idx="4"/>
              <a:endCxn id="321" idx="0"/>
            </p:cNvCxnSpPr>
            <p:nvPr/>
          </p:nvCxnSpPr>
          <p:spPr>
            <a:xfrm rot="5400000">
              <a:off x="-38100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5" name="Straight Connector 344"/>
            <p:cNvCxnSpPr>
              <a:stCxn id="322" idx="4"/>
              <a:endCxn id="325" idx="0"/>
            </p:cNvCxnSpPr>
            <p:nvPr/>
          </p:nvCxnSpPr>
          <p:spPr>
            <a:xfrm rot="5400000">
              <a:off x="427008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6" name="Straight Connector 345"/>
            <p:cNvCxnSpPr>
              <a:stCxn id="321" idx="4"/>
              <a:endCxn id="324" idx="0"/>
            </p:cNvCxnSpPr>
            <p:nvPr/>
          </p:nvCxnSpPr>
          <p:spPr>
            <a:xfrm rot="5400000">
              <a:off x="-38100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7" name="Straight Connector 346"/>
            <p:cNvCxnSpPr>
              <a:stCxn id="327" idx="4"/>
              <a:endCxn id="330" idx="0"/>
            </p:cNvCxnSpPr>
            <p:nvPr/>
          </p:nvCxnSpPr>
          <p:spPr>
            <a:xfrm rot="5400000">
              <a:off x="876729" y="48886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8" name="Straight Connector 347"/>
            <p:cNvCxnSpPr>
              <a:stCxn id="328" idx="4"/>
              <a:endCxn id="331" idx="0"/>
            </p:cNvCxnSpPr>
            <p:nvPr/>
          </p:nvCxnSpPr>
          <p:spPr>
            <a:xfrm rot="5400000">
              <a:off x="1330321" y="48878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49" name="Straight Connector 348"/>
            <p:cNvCxnSpPr>
              <a:stCxn id="331" idx="4"/>
              <a:endCxn id="334" idx="0"/>
            </p:cNvCxnSpPr>
            <p:nvPr/>
          </p:nvCxnSpPr>
          <p:spPr>
            <a:xfrm rot="5400000">
              <a:off x="1330321" y="53450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0" name="Straight Connector 349"/>
            <p:cNvCxnSpPr>
              <a:stCxn id="330" idx="4"/>
              <a:endCxn id="333" idx="0"/>
            </p:cNvCxnSpPr>
            <p:nvPr/>
          </p:nvCxnSpPr>
          <p:spPr>
            <a:xfrm rot="5400000">
              <a:off x="876729" y="53458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1" name="Straight Connector 350"/>
            <p:cNvCxnSpPr>
              <a:stCxn id="334" idx="4"/>
              <a:endCxn id="337" idx="0"/>
            </p:cNvCxnSpPr>
            <p:nvPr/>
          </p:nvCxnSpPr>
          <p:spPr>
            <a:xfrm rot="5400000">
              <a:off x="1330321" y="5802213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2" name="Straight Connector 351"/>
            <p:cNvCxnSpPr>
              <a:stCxn id="333" idx="4"/>
              <a:endCxn id="336" idx="0"/>
            </p:cNvCxnSpPr>
            <p:nvPr/>
          </p:nvCxnSpPr>
          <p:spPr>
            <a:xfrm rot="5400000">
              <a:off x="876729" y="580300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53" name="Oval 352"/>
            <p:cNvSpPr>
              <a:spLocks noChangeAspect="1"/>
            </p:cNvSpPr>
            <p:nvPr/>
          </p:nvSpPr>
          <p:spPr>
            <a:xfrm>
              <a:off x="1902160" y="46060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54" name="Straight Connector 353"/>
            <p:cNvCxnSpPr>
              <a:endCxn id="353" idx="2"/>
            </p:cNvCxnSpPr>
            <p:nvPr/>
          </p:nvCxnSpPr>
          <p:spPr>
            <a:xfrm flipV="1">
              <a:off x="1562868" y="46631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55" name="Oval 354"/>
            <p:cNvSpPr>
              <a:spLocks noChangeAspect="1"/>
            </p:cNvSpPr>
            <p:nvPr/>
          </p:nvSpPr>
          <p:spPr>
            <a:xfrm>
              <a:off x="1902160" y="50632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56" name="Straight Connector 355"/>
            <p:cNvCxnSpPr>
              <a:endCxn id="355" idx="2"/>
            </p:cNvCxnSpPr>
            <p:nvPr/>
          </p:nvCxnSpPr>
          <p:spPr>
            <a:xfrm flipV="1">
              <a:off x="1562868" y="51203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57" name="Oval 356"/>
            <p:cNvSpPr>
              <a:spLocks noChangeAspect="1"/>
            </p:cNvSpPr>
            <p:nvPr/>
          </p:nvSpPr>
          <p:spPr>
            <a:xfrm>
              <a:off x="1902160" y="55204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58" name="Straight Connector 357"/>
            <p:cNvCxnSpPr>
              <a:endCxn id="357" idx="2"/>
            </p:cNvCxnSpPr>
            <p:nvPr/>
          </p:nvCxnSpPr>
          <p:spPr>
            <a:xfrm flipV="1">
              <a:off x="1562868" y="55775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59" name="Oval 358"/>
            <p:cNvSpPr>
              <a:spLocks noChangeAspect="1"/>
            </p:cNvSpPr>
            <p:nvPr/>
          </p:nvSpPr>
          <p:spPr>
            <a:xfrm>
              <a:off x="1902160" y="5977617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0" name="Straight Connector 359"/>
            <p:cNvCxnSpPr>
              <a:endCxn id="359" idx="2"/>
            </p:cNvCxnSpPr>
            <p:nvPr/>
          </p:nvCxnSpPr>
          <p:spPr>
            <a:xfrm flipV="1">
              <a:off x="1562868" y="6034767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1" name="Straight Connector 360"/>
            <p:cNvCxnSpPr>
              <a:stCxn id="353" idx="4"/>
              <a:endCxn id="355" idx="0"/>
            </p:cNvCxnSpPr>
            <p:nvPr/>
          </p:nvCxnSpPr>
          <p:spPr>
            <a:xfrm rot="5400000">
              <a:off x="1787860" y="48917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2" name="Straight Connector 361"/>
            <p:cNvCxnSpPr>
              <a:stCxn id="355" idx="4"/>
              <a:endCxn id="357" idx="0"/>
            </p:cNvCxnSpPr>
            <p:nvPr/>
          </p:nvCxnSpPr>
          <p:spPr>
            <a:xfrm rot="5400000">
              <a:off x="1787860" y="53489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3" name="Straight Connector 362"/>
            <p:cNvCxnSpPr>
              <a:stCxn id="357" idx="4"/>
              <a:endCxn id="359" idx="0"/>
            </p:cNvCxnSpPr>
            <p:nvPr/>
          </p:nvCxnSpPr>
          <p:spPr>
            <a:xfrm rot="5400000">
              <a:off x="1787860" y="5806167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64" name="Oval 363"/>
            <p:cNvSpPr>
              <a:spLocks noChangeAspect="1"/>
            </p:cNvSpPr>
            <p:nvPr/>
          </p:nvSpPr>
          <p:spPr>
            <a:xfrm>
              <a:off x="2343205" y="46099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5" name="Straight Connector 364"/>
            <p:cNvCxnSpPr>
              <a:endCxn id="364" idx="2"/>
            </p:cNvCxnSpPr>
            <p:nvPr/>
          </p:nvCxnSpPr>
          <p:spPr>
            <a:xfrm flipV="1">
              <a:off x="2003913" y="46671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66" name="Oval 365"/>
            <p:cNvSpPr>
              <a:spLocks noChangeAspect="1"/>
            </p:cNvSpPr>
            <p:nvPr/>
          </p:nvSpPr>
          <p:spPr>
            <a:xfrm>
              <a:off x="2343205" y="50671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7" name="Straight Connector 366"/>
            <p:cNvCxnSpPr>
              <a:endCxn id="366" idx="2"/>
            </p:cNvCxnSpPr>
            <p:nvPr/>
          </p:nvCxnSpPr>
          <p:spPr>
            <a:xfrm flipV="1">
              <a:off x="2003913" y="51243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68" name="Oval 367"/>
            <p:cNvSpPr>
              <a:spLocks noChangeAspect="1"/>
            </p:cNvSpPr>
            <p:nvPr/>
          </p:nvSpPr>
          <p:spPr>
            <a:xfrm>
              <a:off x="2343205" y="55243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9" name="Straight Connector 368"/>
            <p:cNvCxnSpPr>
              <a:endCxn id="368" idx="2"/>
            </p:cNvCxnSpPr>
            <p:nvPr/>
          </p:nvCxnSpPr>
          <p:spPr>
            <a:xfrm flipV="1">
              <a:off x="2003913" y="55815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0" name="Oval 369"/>
            <p:cNvSpPr>
              <a:spLocks noChangeAspect="1"/>
            </p:cNvSpPr>
            <p:nvPr/>
          </p:nvSpPr>
          <p:spPr>
            <a:xfrm>
              <a:off x="2343205" y="598157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71" name="Straight Connector 370"/>
            <p:cNvCxnSpPr>
              <a:endCxn id="370" idx="2"/>
            </p:cNvCxnSpPr>
            <p:nvPr/>
          </p:nvCxnSpPr>
          <p:spPr>
            <a:xfrm flipV="1">
              <a:off x="2003913" y="6038721"/>
              <a:ext cx="339292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72" name="Straight Connector 371"/>
            <p:cNvCxnSpPr>
              <a:stCxn id="364" idx="4"/>
              <a:endCxn id="366" idx="0"/>
            </p:cNvCxnSpPr>
            <p:nvPr/>
          </p:nvCxnSpPr>
          <p:spPr>
            <a:xfrm rot="5400000">
              <a:off x="2228905" y="48957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73" name="Straight Connector 372"/>
            <p:cNvCxnSpPr>
              <a:stCxn id="366" idx="4"/>
              <a:endCxn id="368" idx="0"/>
            </p:cNvCxnSpPr>
            <p:nvPr/>
          </p:nvCxnSpPr>
          <p:spPr>
            <a:xfrm rot="5400000">
              <a:off x="2228905" y="53529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74" name="Straight Connector 373"/>
            <p:cNvCxnSpPr>
              <a:stCxn id="368" idx="4"/>
              <a:endCxn id="370" idx="0"/>
            </p:cNvCxnSpPr>
            <p:nvPr/>
          </p:nvCxnSpPr>
          <p:spPr>
            <a:xfrm rot="5400000">
              <a:off x="2228905" y="5810121"/>
              <a:ext cx="3429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5" name="Oval 374"/>
            <p:cNvSpPr>
              <a:spLocks noChangeAspect="1"/>
            </p:cNvSpPr>
            <p:nvPr/>
          </p:nvSpPr>
          <p:spPr>
            <a:xfrm>
              <a:off x="74612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6" name="Oval 375"/>
            <p:cNvSpPr>
              <a:spLocks noChangeAspect="1"/>
            </p:cNvSpPr>
            <p:nvPr/>
          </p:nvSpPr>
          <p:spPr>
            <a:xfrm>
              <a:off x="539720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77" name="Straight Connector 376"/>
            <p:cNvCxnSpPr>
              <a:stCxn id="375" idx="6"/>
              <a:endCxn id="376" idx="2"/>
            </p:cNvCxnSpPr>
            <p:nvPr/>
          </p:nvCxnSpPr>
          <p:spPr>
            <a:xfrm>
              <a:off x="188912" y="6485759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8" name="Oval 377"/>
            <p:cNvSpPr>
              <a:spLocks noChangeAspect="1"/>
            </p:cNvSpPr>
            <p:nvPr/>
          </p:nvSpPr>
          <p:spPr>
            <a:xfrm>
              <a:off x="989441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9" name="Oval 378"/>
            <p:cNvSpPr>
              <a:spLocks noChangeAspect="1"/>
            </p:cNvSpPr>
            <p:nvPr/>
          </p:nvSpPr>
          <p:spPr>
            <a:xfrm>
              <a:off x="1443033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0" name="Straight Connector 379"/>
            <p:cNvCxnSpPr>
              <a:stCxn id="378" idx="6"/>
              <a:endCxn id="379" idx="2"/>
            </p:cNvCxnSpPr>
            <p:nvPr/>
          </p:nvCxnSpPr>
          <p:spPr>
            <a:xfrm>
              <a:off x="1103741" y="6485759"/>
              <a:ext cx="33929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81" name="Straight Connector 380"/>
            <p:cNvCxnSpPr>
              <a:stCxn id="378" idx="2"/>
              <a:endCxn id="376" idx="6"/>
            </p:cNvCxnSpPr>
            <p:nvPr/>
          </p:nvCxnSpPr>
          <p:spPr>
            <a:xfrm rot="10800000">
              <a:off x="654021" y="6485759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82" name="Straight Connector 381"/>
            <p:cNvCxnSpPr>
              <a:stCxn id="325" idx="4"/>
              <a:endCxn id="376" idx="0"/>
            </p:cNvCxnSpPr>
            <p:nvPr/>
          </p:nvCxnSpPr>
          <p:spPr>
            <a:xfrm rot="5400000">
              <a:off x="427738" y="6257889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83" name="Straight Connector 382"/>
            <p:cNvCxnSpPr>
              <a:stCxn id="324" idx="4"/>
              <a:endCxn id="375" idx="0"/>
            </p:cNvCxnSpPr>
            <p:nvPr/>
          </p:nvCxnSpPr>
          <p:spPr>
            <a:xfrm rot="5400000">
              <a:off x="-37370" y="6257889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84" name="Straight Connector 383"/>
            <p:cNvCxnSpPr>
              <a:stCxn id="337" idx="4"/>
              <a:endCxn id="379" idx="0"/>
            </p:cNvCxnSpPr>
            <p:nvPr/>
          </p:nvCxnSpPr>
          <p:spPr>
            <a:xfrm rot="5400000">
              <a:off x="1330654" y="6257492"/>
              <a:ext cx="34064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85" name="Straight Connector 384"/>
            <p:cNvCxnSpPr>
              <a:stCxn id="336" idx="4"/>
              <a:endCxn id="378" idx="0"/>
            </p:cNvCxnSpPr>
            <p:nvPr/>
          </p:nvCxnSpPr>
          <p:spPr>
            <a:xfrm rot="5400000">
              <a:off x="877459" y="6257889"/>
              <a:ext cx="33985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86" name="Oval 385"/>
            <p:cNvSpPr>
              <a:spLocks noChangeAspect="1"/>
            </p:cNvSpPr>
            <p:nvPr/>
          </p:nvSpPr>
          <p:spPr>
            <a:xfrm>
              <a:off x="1900572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7" name="Straight Connector 386"/>
            <p:cNvCxnSpPr>
              <a:stCxn id="379" idx="6"/>
              <a:endCxn id="386" idx="2"/>
            </p:cNvCxnSpPr>
            <p:nvPr/>
          </p:nvCxnSpPr>
          <p:spPr>
            <a:xfrm>
              <a:off x="1557333" y="6485759"/>
              <a:ext cx="343239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88" name="Straight Connector 387"/>
            <p:cNvCxnSpPr>
              <a:stCxn id="359" idx="4"/>
              <a:endCxn id="386" idx="0"/>
            </p:cNvCxnSpPr>
            <p:nvPr/>
          </p:nvCxnSpPr>
          <p:spPr>
            <a:xfrm rot="5400000">
              <a:off x="1790170" y="6259469"/>
              <a:ext cx="33669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89" name="Oval 388"/>
            <p:cNvSpPr>
              <a:spLocks noChangeAspect="1"/>
            </p:cNvSpPr>
            <p:nvPr/>
          </p:nvSpPr>
          <p:spPr>
            <a:xfrm>
              <a:off x="2341617" y="6428609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0" name="Straight Connector 389"/>
            <p:cNvCxnSpPr>
              <a:stCxn id="386" idx="6"/>
              <a:endCxn id="389" idx="2"/>
            </p:cNvCxnSpPr>
            <p:nvPr/>
          </p:nvCxnSpPr>
          <p:spPr>
            <a:xfrm>
              <a:off x="2014872" y="6485759"/>
              <a:ext cx="326745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1" name="Straight Connector 390"/>
            <p:cNvCxnSpPr>
              <a:stCxn id="370" idx="4"/>
              <a:endCxn id="389" idx="0"/>
            </p:cNvCxnSpPr>
            <p:nvPr/>
          </p:nvCxnSpPr>
          <p:spPr>
            <a:xfrm rot="5400000">
              <a:off x="2233192" y="6261446"/>
              <a:ext cx="33273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92" name="Oval 391"/>
            <p:cNvSpPr>
              <a:spLocks noChangeAspect="1"/>
            </p:cNvSpPr>
            <p:nvPr/>
          </p:nvSpPr>
          <p:spPr>
            <a:xfrm>
              <a:off x="3542506" y="64373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3" name="Oval 392"/>
            <p:cNvSpPr>
              <a:spLocks noChangeAspect="1"/>
            </p:cNvSpPr>
            <p:nvPr/>
          </p:nvSpPr>
          <p:spPr>
            <a:xfrm>
              <a:off x="4007614" y="64373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4" name="Straight Connector 393"/>
            <p:cNvCxnSpPr>
              <a:stCxn id="392" idx="6"/>
              <a:endCxn id="393" idx="2"/>
            </p:cNvCxnSpPr>
            <p:nvPr/>
          </p:nvCxnSpPr>
          <p:spPr>
            <a:xfrm>
              <a:off x="3656806" y="6494461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95" name="Oval 394"/>
            <p:cNvSpPr>
              <a:spLocks noChangeAspect="1"/>
            </p:cNvSpPr>
            <p:nvPr/>
          </p:nvSpPr>
          <p:spPr>
            <a:xfrm>
              <a:off x="4457335" y="64373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6" name="Oval 395"/>
            <p:cNvSpPr>
              <a:spLocks noChangeAspect="1"/>
            </p:cNvSpPr>
            <p:nvPr/>
          </p:nvSpPr>
          <p:spPr>
            <a:xfrm>
              <a:off x="4910927" y="64373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7" name="Straight Connector 396"/>
            <p:cNvCxnSpPr>
              <a:stCxn id="395" idx="6"/>
              <a:endCxn id="396" idx="2"/>
            </p:cNvCxnSpPr>
            <p:nvPr/>
          </p:nvCxnSpPr>
          <p:spPr>
            <a:xfrm>
              <a:off x="4571635" y="6494461"/>
              <a:ext cx="33929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8" name="Straight Connector 397"/>
            <p:cNvCxnSpPr>
              <a:stCxn id="395" idx="2"/>
              <a:endCxn id="393" idx="6"/>
            </p:cNvCxnSpPr>
            <p:nvPr/>
          </p:nvCxnSpPr>
          <p:spPr>
            <a:xfrm rot="10800000">
              <a:off x="4121915" y="6494461"/>
              <a:ext cx="335421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9" name="Straight Connector 398"/>
            <p:cNvCxnSpPr>
              <a:stCxn id="209" idx="4"/>
              <a:endCxn id="393" idx="0"/>
            </p:cNvCxnSpPr>
            <p:nvPr/>
          </p:nvCxnSpPr>
          <p:spPr>
            <a:xfrm rot="5400000">
              <a:off x="3893258" y="6264217"/>
              <a:ext cx="344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0" name="Straight Connector 399"/>
            <p:cNvCxnSpPr>
              <a:stCxn id="208" idx="4"/>
              <a:endCxn id="392" idx="0"/>
            </p:cNvCxnSpPr>
            <p:nvPr/>
          </p:nvCxnSpPr>
          <p:spPr>
            <a:xfrm rot="5400000">
              <a:off x="3428150" y="6264217"/>
              <a:ext cx="344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1" name="Oval 400"/>
            <p:cNvSpPr>
              <a:spLocks noChangeAspect="1"/>
            </p:cNvSpPr>
            <p:nvPr/>
          </p:nvSpPr>
          <p:spPr>
            <a:xfrm>
              <a:off x="5368466" y="6437311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2" name="Straight Connector 401"/>
            <p:cNvCxnSpPr>
              <a:stCxn id="396" idx="6"/>
              <a:endCxn id="401" idx="2"/>
            </p:cNvCxnSpPr>
            <p:nvPr/>
          </p:nvCxnSpPr>
          <p:spPr>
            <a:xfrm>
              <a:off x="5025227" y="6494461"/>
              <a:ext cx="343239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3" name="Oval 402"/>
            <p:cNvSpPr>
              <a:spLocks noChangeAspect="1"/>
            </p:cNvSpPr>
            <p:nvPr/>
          </p:nvSpPr>
          <p:spPr>
            <a:xfrm>
              <a:off x="5824440" y="6438900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4" name="Straight Connector 403"/>
            <p:cNvCxnSpPr>
              <a:stCxn id="401" idx="6"/>
              <a:endCxn id="403" idx="2"/>
            </p:cNvCxnSpPr>
            <p:nvPr/>
          </p:nvCxnSpPr>
          <p:spPr>
            <a:xfrm>
              <a:off x="5482766" y="6494461"/>
              <a:ext cx="341674" cy="1589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5" name="Oval 404"/>
            <p:cNvSpPr>
              <a:spLocks noChangeAspect="1"/>
            </p:cNvSpPr>
            <p:nvPr/>
          </p:nvSpPr>
          <p:spPr>
            <a:xfrm>
              <a:off x="6534889" y="64325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6" name="Oval 405"/>
            <p:cNvSpPr>
              <a:spLocks noChangeAspect="1"/>
            </p:cNvSpPr>
            <p:nvPr/>
          </p:nvSpPr>
          <p:spPr>
            <a:xfrm>
              <a:off x="6999997" y="64325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7" name="Straight Connector 406"/>
            <p:cNvCxnSpPr>
              <a:stCxn id="405" idx="6"/>
              <a:endCxn id="406" idx="2"/>
            </p:cNvCxnSpPr>
            <p:nvPr/>
          </p:nvCxnSpPr>
          <p:spPr>
            <a:xfrm>
              <a:off x="6649189" y="6489713"/>
              <a:ext cx="350808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8" name="Oval 407"/>
            <p:cNvSpPr>
              <a:spLocks noChangeAspect="1"/>
            </p:cNvSpPr>
            <p:nvPr/>
          </p:nvSpPr>
          <p:spPr>
            <a:xfrm>
              <a:off x="7449718" y="64325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" name="Oval 408"/>
            <p:cNvSpPr>
              <a:spLocks noChangeAspect="1"/>
            </p:cNvSpPr>
            <p:nvPr/>
          </p:nvSpPr>
          <p:spPr>
            <a:xfrm>
              <a:off x="7903310" y="64325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10" name="Straight Connector 409"/>
            <p:cNvCxnSpPr>
              <a:stCxn id="408" idx="6"/>
              <a:endCxn id="409" idx="2"/>
            </p:cNvCxnSpPr>
            <p:nvPr/>
          </p:nvCxnSpPr>
          <p:spPr>
            <a:xfrm>
              <a:off x="7564018" y="6489713"/>
              <a:ext cx="33929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1" name="Straight Connector 410"/>
            <p:cNvCxnSpPr>
              <a:stCxn id="257" idx="4"/>
              <a:endCxn id="406" idx="0"/>
            </p:cNvCxnSpPr>
            <p:nvPr/>
          </p:nvCxnSpPr>
          <p:spPr>
            <a:xfrm rot="5400000">
              <a:off x="6888043" y="6262610"/>
              <a:ext cx="339058" cy="849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2" name="Straight Connector 411"/>
            <p:cNvCxnSpPr>
              <a:stCxn id="256" idx="4"/>
              <a:endCxn id="405" idx="0"/>
            </p:cNvCxnSpPr>
            <p:nvPr/>
          </p:nvCxnSpPr>
          <p:spPr>
            <a:xfrm rot="5400000">
              <a:off x="6422935" y="6262610"/>
              <a:ext cx="339058" cy="849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3" name="Straight Connector 412"/>
            <p:cNvCxnSpPr>
              <a:stCxn id="269" idx="4"/>
              <a:endCxn id="409" idx="0"/>
            </p:cNvCxnSpPr>
            <p:nvPr/>
          </p:nvCxnSpPr>
          <p:spPr>
            <a:xfrm rot="5400000">
              <a:off x="7790959" y="6262213"/>
              <a:ext cx="339852" cy="849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4" name="Straight Connector 413"/>
            <p:cNvCxnSpPr>
              <a:stCxn id="268" idx="4"/>
              <a:endCxn id="408" idx="0"/>
            </p:cNvCxnSpPr>
            <p:nvPr/>
          </p:nvCxnSpPr>
          <p:spPr>
            <a:xfrm rot="5400000">
              <a:off x="7337764" y="6262610"/>
              <a:ext cx="339058" cy="849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15" name="Oval 414"/>
            <p:cNvSpPr>
              <a:spLocks noChangeAspect="1"/>
            </p:cNvSpPr>
            <p:nvPr/>
          </p:nvSpPr>
          <p:spPr>
            <a:xfrm>
              <a:off x="8360849" y="64325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16" name="Straight Connector 415"/>
            <p:cNvCxnSpPr>
              <a:stCxn id="288" idx="4"/>
              <a:endCxn id="415" idx="0"/>
            </p:cNvCxnSpPr>
            <p:nvPr/>
          </p:nvCxnSpPr>
          <p:spPr>
            <a:xfrm rot="5400000">
              <a:off x="8250475" y="6264190"/>
              <a:ext cx="335898" cy="849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17" name="Oval 416"/>
            <p:cNvSpPr>
              <a:spLocks noChangeAspect="1"/>
            </p:cNvSpPr>
            <p:nvPr/>
          </p:nvSpPr>
          <p:spPr>
            <a:xfrm>
              <a:off x="8801894" y="6432563"/>
              <a:ext cx="114300" cy="1143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18" name="Straight Connector 417"/>
            <p:cNvCxnSpPr>
              <a:stCxn id="415" idx="6"/>
              <a:endCxn id="417" idx="2"/>
            </p:cNvCxnSpPr>
            <p:nvPr/>
          </p:nvCxnSpPr>
          <p:spPr>
            <a:xfrm>
              <a:off x="8475149" y="6489713"/>
              <a:ext cx="326745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9" name="Straight Connector 418"/>
            <p:cNvCxnSpPr>
              <a:stCxn id="308" idx="4"/>
              <a:endCxn id="417" idx="0"/>
            </p:cNvCxnSpPr>
            <p:nvPr/>
          </p:nvCxnSpPr>
          <p:spPr>
            <a:xfrm rot="16200000" flipH="1">
              <a:off x="8686744" y="6260263"/>
              <a:ext cx="343806" cy="794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pic>
        <p:nvPicPr>
          <p:cNvPr id="422" name="Picture 421" descr="g900_newlege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2559050"/>
            <a:ext cx="9144000" cy="1403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Synthetic parameters</a:t>
            </a:r>
          </a:p>
          <a:p>
            <a:endParaRPr lang="en-US" dirty="0" smtClean="0"/>
          </a:p>
          <a:p>
            <a:r>
              <a:rPr lang="en-US" dirty="0" smtClean="0"/>
              <a:t>Varying graph structure</a:t>
            </a:r>
          </a:p>
          <a:p>
            <a:pPr lvl="1"/>
            <a:r>
              <a:rPr lang="en-US" dirty="0" smtClean="0"/>
              <a:t>Fully connected (K</a:t>
            </a:r>
            <a:r>
              <a:rPr lang="en-US" baseline="-25000" dirty="0" smtClean="0"/>
              <a:t>50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Planar (grids, Delaunay </a:t>
            </a:r>
            <a:r>
              <a:rPr lang="en-US" dirty="0" err="1" smtClean="0"/>
              <a:t>traingulations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Varying density</a:t>
            </a:r>
          </a:p>
          <a:p>
            <a:pPr lvl="1"/>
            <a:r>
              <a:rPr lang="en-US" dirty="0" smtClean="0"/>
              <a:t>Randomly sampling edges</a:t>
            </a:r>
          </a:p>
          <a:p>
            <a:endParaRPr lang="en-US" dirty="0" smtClean="0"/>
          </a:p>
          <a:p>
            <a:r>
              <a:rPr lang="en-US" dirty="0" smtClean="0"/>
              <a:t>Varying number of </a:t>
            </a:r>
            <a:r>
              <a:rPr lang="en-US" dirty="0" err="1" smtClean="0"/>
              <a:t>subgraphs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Gender-Face Assignment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 independent problems</a:t>
            </a:r>
          </a:p>
          <a:p>
            <a:r>
              <a:rPr lang="en-US" dirty="0" smtClean="0"/>
              <a:t>Need to incorporate “social context”</a:t>
            </a:r>
          </a:p>
          <a:p>
            <a:pPr lvl="1"/>
            <a:r>
              <a:rPr lang="en-US" dirty="0" smtClean="0"/>
              <a:t>Average male is taller than average female</a:t>
            </a:r>
          </a:p>
          <a:p>
            <a:pPr lvl="1"/>
            <a:r>
              <a:rPr lang="en-US" dirty="0" smtClean="0"/>
              <a:t>People position themselves according to certain social norms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 descr="TrimmedGraph_Fam8_DM_4_11_g8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1371600"/>
            <a:ext cx="3294275" cy="2468880"/>
          </a:xfrm>
          <a:prstGeom prst="rect">
            <a:avLst/>
          </a:prstGeom>
        </p:spPr>
      </p:pic>
      <p:pic>
        <p:nvPicPr>
          <p:cNvPr id="7" name="Picture 6" descr="TrimmedGraph_Group8_FM_4_7_g7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988364" y="1371600"/>
            <a:ext cx="3686970" cy="246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Gender-Face Assignment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Node energies:</a:t>
            </a:r>
          </a:p>
          <a:p>
            <a:pPr lvl="1"/>
            <a:r>
              <a:rPr lang="en-US" dirty="0" smtClean="0"/>
              <a:t>Confidence of local appearance based classifiers</a:t>
            </a:r>
          </a:p>
          <a:p>
            <a:endParaRPr lang="en-US" dirty="0" smtClean="0"/>
          </a:p>
          <a:p>
            <a:r>
              <a:rPr lang="en-US" dirty="0" smtClean="0"/>
              <a:t>Edge energies</a:t>
            </a:r>
          </a:p>
          <a:p>
            <a:pPr lvl="1"/>
            <a:r>
              <a:rPr lang="en-US" dirty="0" err="1" smtClean="0"/>
              <a:t>Pairwise</a:t>
            </a:r>
            <a:r>
              <a:rPr lang="en-US" dirty="0" smtClean="0"/>
              <a:t> features describing relative location, scale, etc</a:t>
            </a:r>
          </a:p>
          <a:p>
            <a:pPr lvl="1"/>
            <a:r>
              <a:rPr lang="en-US" dirty="0" smtClean="0"/>
              <a:t>Get nearest-</a:t>
            </a:r>
            <a:r>
              <a:rPr lang="en-US" dirty="0" err="1" smtClean="0"/>
              <a:t>neighbours</a:t>
            </a:r>
            <a:r>
              <a:rPr lang="en-US" dirty="0" smtClean="0"/>
              <a:t> from a large </a:t>
            </a:r>
            <a:r>
              <a:rPr lang="en-US" dirty="0" err="1" smtClean="0"/>
              <a:t>labelled</a:t>
            </a:r>
            <a:r>
              <a:rPr lang="en-US" dirty="0" smtClean="0"/>
              <a:t> dataset [Gallagher Collection Dataset]</a:t>
            </a:r>
          </a:p>
          <a:p>
            <a:pPr lvl="1"/>
            <a:r>
              <a:rPr lang="en-US" dirty="0" smtClean="0"/>
              <a:t>Histogram of </a:t>
            </a:r>
            <a:r>
              <a:rPr lang="en-US" dirty="0" err="1" smtClean="0"/>
              <a:t>pairwise</a:t>
            </a:r>
            <a:r>
              <a:rPr lang="en-US" dirty="0" smtClean="0"/>
              <a:t> gender assignments in </a:t>
            </a:r>
            <a:r>
              <a:rPr lang="en-US" dirty="0" err="1" smtClean="0"/>
              <a:t>neighbours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 descr="MincostGraph_Fam8_DM_4_11_g8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1371600"/>
            <a:ext cx="3294275" cy="2468880"/>
          </a:xfrm>
          <a:prstGeom prst="rect">
            <a:avLst/>
          </a:prstGeom>
        </p:spPr>
      </p:pic>
      <p:pic>
        <p:nvPicPr>
          <p:cNvPr id="7" name="Picture 6" descr="MincostGraph_Group8_FM_4_7_g7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988364" y="1371600"/>
            <a:ext cx="3686970" cy="246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Gender-Face Assignment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0" name="Picture 9" descr="GenderGraphOPD_Fam8_DM_4_11_g8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66800" y="1447800"/>
            <a:ext cx="3436620" cy="2575560"/>
          </a:xfrm>
          <a:prstGeom prst="rect">
            <a:avLst/>
          </a:prstGeom>
        </p:spPr>
      </p:pic>
      <p:pic>
        <p:nvPicPr>
          <p:cNvPr id="15" name="Picture 14" descr="GenderGraphOPD_Group8_FM_4_7_g7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066800" y="4267200"/>
            <a:ext cx="3436620" cy="2301240"/>
          </a:xfrm>
          <a:prstGeom prst="rect">
            <a:avLst/>
          </a:prstGeom>
        </p:spPr>
      </p:pic>
      <p:pic>
        <p:nvPicPr>
          <p:cNvPr id="12" name="Picture 11" descr="fam8fm411_80_newlege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257800" y="1447800"/>
            <a:ext cx="3197267" cy="2578608"/>
          </a:xfrm>
          <a:prstGeom prst="rect">
            <a:avLst/>
          </a:prstGeom>
        </p:spPr>
      </p:pic>
      <p:pic>
        <p:nvPicPr>
          <p:cNvPr id="11" name="Picture 10" descr="gp8fm27_77_newlege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257800" y="4267200"/>
            <a:ext cx="3072385" cy="230428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362200" y="3048000"/>
            <a:ext cx="4339288" cy="1702951"/>
            <a:chOff x="2362200" y="3048000"/>
            <a:chExt cx="4339288" cy="1702951"/>
          </a:xfrm>
        </p:grpSpPr>
        <p:sp>
          <p:nvSpPr>
            <p:cNvPr id="13" name="TextBox 12"/>
            <p:cNvSpPr txBox="1"/>
            <p:nvPr/>
          </p:nvSpPr>
          <p:spPr>
            <a:xfrm>
              <a:off x="2438400" y="3581400"/>
              <a:ext cx="4263088" cy="116955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Energy Min ≠ 100% acc</a:t>
              </a:r>
            </a:p>
            <a:p>
              <a:r>
                <a:rPr lang="en-US" sz="2000" dirty="0" smtClean="0">
                  <a:solidFill>
                    <a:schemeClr val="bg1"/>
                  </a:solidFill>
                </a:rPr>
                <a:t>[</a:t>
              </a:r>
              <a:r>
                <a:rPr lang="en-US" sz="2000" dirty="0" err="1" smtClean="0">
                  <a:solidFill>
                    <a:schemeClr val="bg1"/>
                  </a:solidFill>
                </a:rPr>
                <a:t>Tappen</a:t>
              </a:r>
              <a:r>
                <a:rPr lang="en-US" sz="2000" dirty="0" smtClean="0">
                  <a:solidFill>
                    <a:schemeClr val="bg1"/>
                  </a:solidFill>
                </a:rPr>
                <a:t> &amp; Freeman ’03]</a:t>
              </a:r>
              <a:br>
                <a:rPr lang="en-US" sz="2000" dirty="0" smtClean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[</a:t>
              </a:r>
              <a:r>
                <a:rPr lang="en-US" sz="2000" dirty="0" err="1" smtClean="0">
                  <a:solidFill>
                    <a:schemeClr val="bg1"/>
                  </a:solidFill>
                </a:rPr>
                <a:t>Szeliski</a:t>
              </a:r>
              <a:r>
                <a:rPr lang="en-US" sz="2000" dirty="0" smtClean="0">
                  <a:solidFill>
                    <a:schemeClr val="bg1"/>
                  </a:solidFill>
                </a:rPr>
                <a:t> et al. ‘08]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V="1">
              <a:off x="4800600" y="3048000"/>
              <a:ext cx="838200" cy="533400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 bwMode="auto">
            <a:xfrm rot="10800000">
              <a:off x="2362200" y="3048000"/>
              <a:ext cx="1600200" cy="533400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I: Learning</a:t>
            </a:r>
          </a:p>
          <a:p>
            <a:pPr lvl="1"/>
            <a:r>
              <a:rPr lang="en-US" dirty="0" smtClean="0"/>
              <a:t>From partially-</a:t>
            </a:r>
            <a:r>
              <a:rPr lang="en-US" dirty="0" err="1" smtClean="0"/>
              <a:t>labelled</a:t>
            </a:r>
            <a:r>
              <a:rPr lang="en-US" dirty="0" smtClean="0"/>
              <a:t> data [</a:t>
            </a:r>
            <a:r>
              <a:rPr lang="en-US" dirty="0" err="1" smtClean="0"/>
              <a:t>Batra</a:t>
            </a:r>
            <a:r>
              <a:rPr lang="en-US" dirty="0" smtClean="0"/>
              <a:t> et al. BMVC ‘08]</a:t>
            </a:r>
          </a:p>
          <a:p>
            <a:pPr lvl="1"/>
            <a:r>
              <a:rPr lang="en-US" dirty="0" smtClean="0"/>
              <a:t>From fully-</a:t>
            </a:r>
            <a:r>
              <a:rPr lang="en-US" dirty="0" err="1" smtClean="0"/>
              <a:t>labelled</a:t>
            </a:r>
            <a:r>
              <a:rPr lang="en-US" dirty="0" smtClean="0"/>
              <a:t> data [</a:t>
            </a:r>
            <a:r>
              <a:rPr lang="en-US" dirty="0" err="1" smtClean="0"/>
              <a:t>Batra</a:t>
            </a:r>
            <a:r>
              <a:rPr lang="en-US" dirty="0" smtClean="0"/>
              <a:t> et al. CVPR ‘08]</a:t>
            </a:r>
          </a:p>
          <a:p>
            <a:endParaRPr lang="en-US" dirty="0" smtClean="0"/>
          </a:p>
          <a:p>
            <a:r>
              <a:rPr lang="en-US" dirty="0" smtClean="0"/>
              <a:t>Part II: Inference</a:t>
            </a:r>
          </a:p>
          <a:p>
            <a:pPr lvl="1"/>
            <a:r>
              <a:rPr lang="en-US" dirty="0" smtClean="0"/>
              <a:t>Beyond Trees: MAP Inference via Outer-Planar Decomposition [</a:t>
            </a:r>
            <a:r>
              <a:rPr lang="en-US" dirty="0" err="1" smtClean="0"/>
              <a:t>Batra</a:t>
            </a:r>
            <a:r>
              <a:rPr lang="en-US" dirty="0" smtClean="0"/>
              <a:t> et al. CVPR ’10a]</a:t>
            </a:r>
          </a:p>
          <a:p>
            <a:endParaRPr lang="en-US" dirty="0" smtClean="0"/>
          </a:p>
          <a:p>
            <a:r>
              <a:rPr lang="en-US" dirty="0" smtClean="0"/>
              <a:t>Part III: Applications</a:t>
            </a:r>
          </a:p>
          <a:p>
            <a:pPr lvl="1"/>
            <a:r>
              <a:rPr lang="en-US" dirty="0" smtClean="0"/>
              <a:t>Interactive Co-segmentation [</a:t>
            </a:r>
            <a:r>
              <a:rPr lang="en-US" dirty="0" err="1" smtClean="0"/>
              <a:t>Batra</a:t>
            </a:r>
            <a:r>
              <a:rPr lang="en-US" dirty="0" smtClean="0"/>
              <a:t> et al. CVPR ’10b]</a:t>
            </a:r>
          </a:p>
          <a:p>
            <a:pPr lvl="1"/>
            <a:r>
              <a:rPr lang="en-US" dirty="0" smtClean="0"/>
              <a:t>3D </a:t>
            </a:r>
            <a:r>
              <a:rPr lang="en-US" dirty="0" err="1" smtClean="0"/>
              <a:t>Modelling</a:t>
            </a:r>
            <a:r>
              <a:rPr lang="en-US" dirty="0" smtClean="0"/>
              <a:t> [Under Review]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Labelling</a:t>
            </a:r>
            <a:r>
              <a:rPr lang="en-US" dirty="0" smtClean="0"/>
              <a:t> Problems in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Geometric </a:t>
            </a:r>
            <a:r>
              <a:rPr lang="en-US" dirty="0" err="1" smtClean="0"/>
              <a:t>Labelling</a:t>
            </a:r>
            <a:endParaRPr lang="en-US" dirty="0" smtClean="0"/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</a:t>
            </a:r>
            <a:r>
              <a:rPr lang="en-US" sz="1200" dirty="0" err="1" smtClean="0">
                <a:solidFill>
                  <a:prstClr val="black"/>
                </a:solidFill>
              </a:rPr>
              <a:t>Hoiem</a:t>
            </a:r>
            <a:r>
              <a:rPr lang="en-US" sz="1200" dirty="0" smtClean="0">
                <a:solidFill>
                  <a:prstClr val="black"/>
                </a:solidFill>
              </a:rPr>
              <a:t> et al. IJCV ’07], [</a:t>
            </a:r>
            <a:r>
              <a:rPr lang="en-US" sz="1200" dirty="0" err="1" smtClean="0">
                <a:solidFill>
                  <a:prstClr val="black"/>
                </a:solidFill>
              </a:rPr>
              <a:t>Hoiem</a:t>
            </a:r>
            <a:r>
              <a:rPr lang="en-US" sz="1200" dirty="0" smtClean="0">
                <a:solidFill>
                  <a:prstClr val="black"/>
                </a:solidFill>
              </a:rPr>
              <a:t> et al. CVPR ’08], [</a:t>
            </a:r>
            <a:r>
              <a:rPr lang="en-US" sz="1200" dirty="0" err="1" smtClean="0">
                <a:solidFill>
                  <a:prstClr val="black"/>
                </a:solidFill>
              </a:rPr>
              <a:t>Saxena</a:t>
            </a:r>
            <a:r>
              <a:rPr lang="en-US" sz="1200" dirty="0" smtClean="0">
                <a:solidFill>
                  <a:prstClr val="black"/>
                </a:solidFill>
              </a:rPr>
              <a:t> PAMI ’08], [</a:t>
            </a:r>
            <a:r>
              <a:rPr lang="en-US" sz="1200" dirty="0" err="1" smtClean="0">
                <a:solidFill>
                  <a:prstClr val="black"/>
                </a:solidFill>
              </a:rPr>
              <a:t>Ramalingam</a:t>
            </a:r>
            <a:r>
              <a:rPr lang="en-US" sz="1200" dirty="0" smtClean="0">
                <a:solidFill>
                  <a:prstClr val="black"/>
                </a:solidFill>
              </a:rPr>
              <a:t> et al. CVPR ‘08].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511854" y="1722120"/>
            <a:ext cx="5498546" cy="4754880"/>
            <a:chOff x="1447800" y="1600200"/>
            <a:chExt cx="5498546" cy="47548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7800" y="1600200"/>
              <a:ext cx="2068014" cy="1554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800" y="1600200"/>
              <a:ext cx="2069546" cy="15544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7800" y="3200400"/>
              <a:ext cx="2066544" cy="15544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6800" y="3200400"/>
              <a:ext cx="2066544" cy="155448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47800" y="4800600"/>
              <a:ext cx="2066544" cy="155448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76800" y="4800600"/>
              <a:ext cx="2066544" cy="1554480"/>
            </a:xfrm>
            <a:prstGeom prst="rect">
              <a:avLst/>
            </a:prstGeom>
          </p:spPr>
        </p:pic>
        <p:sp>
          <p:nvSpPr>
            <p:cNvPr id="18" name="Right Arrow 17"/>
            <p:cNvSpPr/>
            <p:nvPr/>
          </p:nvSpPr>
          <p:spPr bwMode="auto">
            <a:xfrm>
              <a:off x="3886200" y="220980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Right Arrow 18"/>
            <p:cNvSpPr/>
            <p:nvPr/>
          </p:nvSpPr>
          <p:spPr bwMode="auto">
            <a:xfrm>
              <a:off x="3886200" y="381000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Right Arrow 19"/>
            <p:cNvSpPr/>
            <p:nvPr/>
          </p:nvSpPr>
          <p:spPr bwMode="auto">
            <a:xfrm>
              <a:off x="3886200" y="548640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Interactive Segmentation</a:t>
            </a:r>
          </a:p>
          <a:p>
            <a:pPr lvl="1"/>
            <a:endParaRPr lang="en-US" sz="1200" dirty="0" smtClean="0"/>
          </a:p>
          <a:p>
            <a:pPr lvl="1"/>
            <a:r>
              <a:rPr lang="en-US" sz="1200" dirty="0" smtClean="0"/>
              <a:t>[Li et al. SIGGRAPH ’04], [</a:t>
            </a:r>
            <a:r>
              <a:rPr lang="en-US" sz="1200" dirty="0" err="1" smtClean="0"/>
              <a:t>Boykov</a:t>
            </a:r>
            <a:r>
              <a:rPr lang="en-US" sz="1200" dirty="0" smtClean="0"/>
              <a:t> and Jolly, ICCV ’01], [Batra et al. BMVC ’08].  </a:t>
            </a:r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r>
              <a:rPr lang="en-US" sz="1200" dirty="0" smtClean="0"/>
              <a:t>[</a:t>
            </a:r>
            <a:r>
              <a:rPr lang="en-US" sz="1200" dirty="0" err="1" smtClean="0"/>
              <a:t>Rother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GrabCut</a:t>
            </a:r>
            <a:r>
              <a:rPr lang="en-US" sz="1200" dirty="0" smtClean="0"/>
              <a:t>, SIGGRAPH ’04].</a:t>
            </a:r>
          </a:p>
          <a:p>
            <a:pPr lvl="1"/>
            <a:endParaRPr lang="en-US" sz="120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grpSp>
        <p:nvGrpSpPr>
          <p:cNvPr id="5" name="Group 35"/>
          <p:cNvGrpSpPr/>
          <p:nvPr/>
        </p:nvGrpSpPr>
        <p:grpSpPr>
          <a:xfrm>
            <a:off x="1533965" y="1981200"/>
            <a:ext cx="5552635" cy="1479809"/>
            <a:chOff x="1533965" y="2819400"/>
            <a:chExt cx="5552635" cy="147980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3965" y="2819400"/>
              <a:ext cx="980635" cy="146456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4200" y="2836169"/>
              <a:ext cx="979612" cy="146304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5800" y="2836169"/>
              <a:ext cx="982675" cy="146304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03925" y="2836169"/>
              <a:ext cx="982675" cy="1463040"/>
            </a:xfrm>
            <a:prstGeom prst="rect">
              <a:avLst/>
            </a:prstGeom>
          </p:spPr>
        </p:pic>
        <p:sp>
          <p:nvSpPr>
            <p:cNvPr id="15" name="Right Arrow 14"/>
            <p:cNvSpPr/>
            <p:nvPr/>
          </p:nvSpPr>
          <p:spPr bwMode="auto">
            <a:xfrm>
              <a:off x="2590800" y="3369569"/>
              <a:ext cx="457200" cy="2286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" name="Right Arrow 17"/>
            <p:cNvSpPr/>
            <p:nvPr/>
          </p:nvSpPr>
          <p:spPr bwMode="auto">
            <a:xfrm>
              <a:off x="5562600" y="3369569"/>
              <a:ext cx="457200" cy="2286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6" name="Group 39"/>
          <p:cNvGrpSpPr/>
          <p:nvPr/>
        </p:nvGrpSpPr>
        <p:grpSpPr>
          <a:xfrm>
            <a:off x="1524000" y="4267200"/>
            <a:ext cx="7239000" cy="1463040"/>
            <a:chOff x="1524000" y="4876800"/>
            <a:chExt cx="7239000" cy="14630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24000" y="4876800"/>
              <a:ext cx="2018906" cy="146304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14800" y="4876800"/>
              <a:ext cx="1463040" cy="1463040"/>
            </a:xfrm>
            <a:prstGeom prst="rect">
              <a:avLst/>
            </a:prstGeom>
          </p:spPr>
        </p:pic>
        <p:sp>
          <p:nvSpPr>
            <p:cNvPr id="32" name="Right Arrow 31"/>
            <p:cNvSpPr/>
            <p:nvPr/>
          </p:nvSpPr>
          <p:spPr bwMode="auto">
            <a:xfrm>
              <a:off x="3657600" y="5562600"/>
              <a:ext cx="457200" cy="2286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19800" y="4876800"/>
              <a:ext cx="976374" cy="146304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37234" y="4876800"/>
              <a:ext cx="1125766" cy="1463040"/>
            </a:xfrm>
            <a:prstGeom prst="rect">
              <a:avLst/>
            </a:prstGeom>
          </p:spPr>
        </p:pic>
        <p:sp>
          <p:nvSpPr>
            <p:cNvPr id="35" name="Right Arrow 34"/>
            <p:cNvSpPr/>
            <p:nvPr/>
          </p:nvSpPr>
          <p:spPr bwMode="auto">
            <a:xfrm>
              <a:off x="7162800" y="5562600"/>
              <a:ext cx="457200" cy="2286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Consumer image collections are typically related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22" name="Picture 21" descr="Untit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81200"/>
            <a:ext cx="6724650" cy="2914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Consumer image collections are typically related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7" name="Picture 6" descr="Untitled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09800"/>
            <a:ext cx="5426075" cy="2927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Co-segmentation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 descr="p1_images_green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3633850" cy="2743200"/>
          </a:xfrm>
          <a:prstGeom prst="rect">
            <a:avLst/>
          </a:prstGeom>
        </p:spPr>
      </p:pic>
      <p:pic>
        <p:nvPicPr>
          <p:cNvPr id="7" name="Picture 6" descr="p1_segmentations_blue_red_brdr2_pa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685" y="1295400"/>
            <a:ext cx="3599915" cy="274320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>
            <a:off x="4191000" y="2514600"/>
            <a:ext cx="8382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953000" y="6172200"/>
            <a:ext cx="2654300" cy="317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003800" y="4572000"/>
            <a:ext cx="2616200" cy="304800"/>
          </a:xfrm>
          <a:prstGeom prst="rect">
            <a:avLst/>
          </a:prstGeom>
        </p:spPr>
      </p:pic>
      <p:cxnSp>
        <p:nvCxnSpPr>
          <p:cNvPr id="12" name="Elbow Connector 11"/>
          <p:cNvCxnSpPr/>
          <p:nvPr/>
        </p:nvCxnSpPr>
        <p:spPr bwMode="auto">
          <a:xfrm>
            <a:off x="3429000" y="4038600"/>
            <a:ext cx="1066800" cy="685800"/>
          </a:xfrm>
          <a:prstGeom prst="bentConnector3">
            <a:avLst>
              <a:gd name="adj1" fmla="val 196"/>
            </a:avLst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 bwMode="auto">
          <a:xfrm>
            <a:off x="685800" y="4038600"/>
            <a:ext cx="3810000" cy="2286000"/>
          </a:xfrm>
          <a:prstGeom prst="bentConnector3">
            <a:avLst>
              <a:gd name="adj1" fmla="val 2"/>
            </a:avLst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 bwMode="auto">
          <a:xfrm>
            <a:off x="6172200" y="5029200"/>
            <a:ext cx="76200" cy="76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172200" y="5486400"/>
            <a:ext cx="76200" cy="76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172200" y="5943600"/>
            <a:ext cx="76200" cy="76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6" name="Elbow Connector 25"/>
          <p:cNvCxnSpPr/>
          <p:nvPr/>
        </p:nvCxnSpPr>
        <p:spPr bwMode="auto">
          <a:xfrm>
            <a:off x="2057400" y="4038600"/>
            <a:ext cx="2438400" cy="1600200"/>
          </a:xfrm>
          <a:prstGeom prst="bentConnector3">
            <a:avLst>
              <a:gd name="adj1" fmla="val -487"/>
            </a:avLst>
          </a:prstGeom>
          <a:ln>
            <a:prstDash val="sysDot"/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Co-segmentation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 descr="stonehenge_illumination.png"/>
          <p:cNvPicPr>
            <a:picLocks noChangeAspect="1"/>
          </p:cNvPicPr>
          <p:nvPr/>
        </p:nvPicPr>
        <p:blipFill>
          <a:blip r:embed="rId2"/>
          <a:srcRect b="51830"/>
          <a:stretch>
            <a:fillRect/>
          </a:stretch>
        </p:blipFill>
        <p:spPr>
          <a:xfrm>
            <a:off x="152400" y="3048001"/>
            <a:ext cx="8839200" cy="1295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00" y="1295400"/>
            <a:ext cx="3107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Group Appearance Model</a:t>
            </a:r>
            <a:endParaRPr lang="en-US" sz="20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rot="5400000">
            <a:off x="2857500" y="2171701"/>
            <a:ext cx="762000" cy="685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rot="5400000">
            <a:off x="4114006" y="2514601"/>
            <a:ext cx="762794" cy="79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rot="16200000" flipH="1">
            <a:off x="5486400" y="2209801"/>
            <a:ext cx="762000" cy="6096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457700" y="1676400"/>
            <a:ext cx="266700" cy="25400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 bwMode="auto">
          <a:xfrm>
            <a:off x="2895600" y="1143000"/>
            <a:ext cx="3657600" cy="838200"/>
          </a:xfrm>
          <a:prstGeom prst="ellipse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Co-segmentation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Energy functions per image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Basic setup:</a:t>
            </a:r>
          </a:p>
          <a:p>
            <a:pPr lvl="1"/>
            <a:r>
              <a:rPr lang="en-US" dirty="0" smtClean="0"/>
              <a:t>Scribble </a:t>
            </a:r>
            <a:r>
              <a:rPr lang="en-US" dirty="0" err="1" smtClean="0"/>
              <a:t>image(s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Learn Group Appearance Models</a:t>
            </a:r>
          </a:p>
          <a:p>
            <a:pPr lvl="1"/>
            <a:r>
              <a:rPr lang="en-US" dirty="0" smtClean="0"/>
              <a:t>Set up energy minimization problem</a:t>
            </a:r>
          </a:p>
          <a:p>
            <a:pPr lvl="1"/>
            <a:r>
              <a:rPr lang="en-US" dirty="0" smtClean="0"/>
              <a:t>Minimize energies to segment all images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71600" y="1676400"/>
            <a:ext cx="4622800" cy="1143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67697" y="1066800"/>
            <a:ext cx="25001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Unary Appearance Model</a:t>
            </a:r>
            <a:br>
              <a:rPr lang="en-US" sz="1600" dirty="0" smtClean="0"/>
            </a:br>
            <a:r>
              <a:rPr lang="en-US" sz="1600" dirty="0" smtClean="0"/>
              <a:t> (</a:t>
            </a:r>
            <a:r>
              <a:rPr lang="en-US" sz="1600" dirty="0" err="1" smtClean="0"/>
              <a:t>GMMs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 bwMode="auto">
          <a:xfrm rot="10800000" flipV="1">
            <a:off x="5029201" y="1359188"/>
            <a:ext cx="1538497" cy="54581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53684" y="2844224"/>
            <a:ext cx="27281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Pairwise</a:t>
            </a:r>
            <a:r>
              <a:rPr lang="en-US" sz="1600" dirty="0" smtClean="0"/>
              <a:t> Appearance Model</a:t>
            </a:r>
            <a:br>
              <a:rPr lang="en-US" sz="1600" dirty="0" smtClean="0"/>
            </a:br>
            <a:r>
              <a:rPr lang="en-US" sz="1600" dirty="0" smtClean="0"/>
              <a:t> (Distance Metric Learning)</a:t>
            </a:r>
            <a:endParaRPr lang="en-US" sz="1600" dirty="0"/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 bwMode="auto">
          <a:xfrm rot="10800000">
            <a:off x="5715000" y="2667000"/>
            <a:ext cx="738684" cy="46961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seg_image_stonehenge_act_lear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2133600"/>
            <a:ext cx="3657600" cy="2743200"/>
          </a:xfrm>
          <a:prstGeom prst="rect">
            <a:avLst/>
          </a:prstGeom>
          <a:ln w="2857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Co-segmentation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24600" y="2590800"/>
            <a:ext cx="1066800" cy="76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24600" y="3352800"/>
            <a:ext cx="1066800" cy="76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24600" y="4114800"/>
            <a:ext cx="1066800" cy="76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791200" y="2362200"/>
            <a:ext cx="3048000" cy="76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791200" y="3048000"/>
            <a:ext cx="3048000" cy="76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791200" y="3810000"/>
            <a:ext cx="3048000" cy="76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791200" y="4572000"/>
            <a:ext cx="3048000" cy="76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 flipV="1">
            <a:off x="5791200" y="2438400"/>
            <a:ext cx="304800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5791200" y="3124200"/>
            <a:ext cx="3048000" cy="685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5791200" y="3886200"/>
            <a:ext cx="3048000" cy="685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p1_images_green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3600"/>
            <a:ext cx="3633850" cy="2743200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 bwMode="auto">
          <a:xfrm>
            <a:off x="4191000" y="3352800"/>
            <a:ext cx="8382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Scribble Guidance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Recommendation Maps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 descr="im_s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0"/>
            <a:ext cx="3657601" cy="2743200"/>
          </a:xfrm>
          <a:prstGeom prst="rect">
            <a:avLst/>
          </a:prstGeom>
        </p:spPr>
      </p:pic>
      <p:pic>
        <p:nvPicPr>
          <p:cNvPr id="7" name="Picture 6" descr="cue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133600"/>
            <a:ext cx="3657600" cy="274320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>
            <a:off x="4191000" y="3352800"/>
            <a:ext cx="8382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486400" y="2819400"/>
            <a:ext cx="1676400" cy="1295400"/>
          </a:xfrm>
          <a:prstGeom prst="rect">
            <a:avLst/>
          </a:prstGeom>
          <a:noFill/>
          <a:ln w="50800"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Scribble Guidance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62764"/>
            <a:ext cx="6882814" cy="5895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Co-segmentation</a:t>
            </a:r>
            <a:endParaRPr lang="en-US" dirty="0"/>
          </a:p>
        </p:txBody>
      </p:sp>
      <p:pic>
        <p:nvPicPr>
          <p:cNvPr id="7" name="paper955_video_high_res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3000" y="914400"/>
            <a:ext cx="6858000" cy="54864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Labelling</a:t>
            </a:r>
            <a:r>
              <a:rPr lang="en-US" dirty="0" smtClean="0"/>
              <a:t> Problems in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Name-Face Association</a:t>
            </a: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[Berg et al. CVPR ’04, </a:t>
            </a:r>
            <a:r>
              <a:rPr lang="en-US" sz="1200" dirty="0" err="1" smtClean="0">
                <a:solidFill>
                  <a:prstClr val="black"/>
                </a:solidFill>
              </a:rPr>
              <a:t>Phd</a:t>
            </a:r>
            <a:r>
              <a:rPr lang="en-US" sz="1200" dirty="0" smtClean="0">
                <a:solidFill>
                  <a:prstClr val="black"/>
                </a:solidFill>
              </a:rPr>
              <a:t>-Thesis ‘07], [Gallagher et al. CVPR ’08].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1066800" y="1624281"/>
            <a:ext cx="6781800" cy="3494277"/>
            <a:chOff x="1066800" y="1624281"/>
            <a:chExt cx="6781800" cy="34942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2600" y="1624281"/>
              <a:ext cx="1843266" cy="146304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1432" y="3347740"/>
              <a:ext cx="1088968" cy="146304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2600" y="1624281"/>
              <a:ext cx="1855363" cy="146304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7230" y="3347740"/>
              <a:ext cx="1093170" cy="146304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66800" y="3072081"/>
              <a:ext cx="6781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00" b="1" dirty="0" smtClean="0"/>
                <a:t>President George W. Bush</a:t>
              </a:r>
              <a:r>
                <a:rPr lang="en-US" sz="700" dirty="0" smtClean="0"/>
                <a:t> makes a</a:t>
              </a:r>
              <a:r>
                <a:rPr lang="en-US" sz="700" b="1" dirty="0" smtClean="0"/>
                <a:t> </a:t>
              </a:r>
              <a:r>
                <a:rPr lang="en-US" sz="700" dirty="0" smtClean="0"/>
                <a:t>statement in the Rose Garden while Secretary of </a:t>
              </a:r>
              <a:r>
                <a:rPr lang="en-US" sz="700" b="1" dirty="0" smtClean="0"/>
                <a:t>Defense Donald Rumsfeld </a:t>
              </a:r>
              <a:r>
                <a:rPr lang="en-US" sz="700" dirty="0" smtClean="0"/>
                <a:t>looks on, July 23, 2003. Rumsfeld said the United States would release graphic photographs of the dead sons of </a:t>
              </a:r>
              <a:r>
                <a:rPr lang="en-US" sz="700" b="1" dirty="0" smtClean="0"/>
                <a:t>Saddam Hussein</a:t>
              </a:r>
              <a:r>
                <a:rPr lang="en-US" sz="700" dirty="0" smtClean="0"/>
                <a:t> to prove they were killed by</a:t>
              </a:r>
              <a:r>
                <a:rPr lang="en-US" sz="700" b="1" dirty="0" smtClean="0"/>
                <a:t> </a:t>
              </a:r>
              <a:r>
                <a:rPr lang="en-US" sz="700" dirty="0" smtClean="0"/>
                <a:t>American troops. Photo by Larry Downing/Reuters</a:t>
              </a:r>
              <a:endParaRPr lang="en-US" sz="700" dirty="0"/>
            </a:p>
          </p:txBody>
        </p:sp>
        <p:sp>
          <p:nvSpPr>
            <p:cNvPr id="15" name="Right Arrow 14"/>
            <p:cNvSpPr/>
            <p:nvPr/>
          </p:nvSpPr>
          <p:spPr bwMode="auto">
            <a:xfrm>
              <a:off x="4191000" y="2192179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Right Arrow 15"/>
            <p:cNvSpPr/>
            <p:nvPr/>
          </p:nvSpPr>
          <p:spPr bwMode="auto">
            <a:xfrm>
              <a:off x="4191000" y="388114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66800" y="4810781"/>
              <a:ext cx="6781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00" dirty="0" smtClean="0"/>
                <a:t>British director </a:t>
              </a:r>
              <a:r>
                <a:rPr lang="en-US" sz="700" b="1" dirty="0" smtClean="0"/>
                <a:t>Sam Mendes</a:t>
              </a:r>
              <a:r>
                <a:rPr lang="en-US" sz="700" dirty="0" smtClean="0"/>
                <a:t> and his</a:t>
              </a:r>
              <a:r>
                <a:rPr lang="en-US" sz="700" b="1" dirty="0" smtClean="0"/>
                <a:t> </a:t>
              </a:r>
              <a:r>
                <a:rPr lang="en-US" sz="700" dirty="0" smtClean="0"/>
                <a:t>partner actress </a:t>
              </a:r>
              <a:r>
                <a:rPr lang="en-US" sz="700" b="1" dirty="0" smtClean="0"/>
                <a:t>Kate </a:t>
              </a:r>
              <a:r>
                <a:rPr lang="en-US" sz="700" b="1" dirty="0" err="1" smtClean="0"/>
                <a:t>Winslet</a:t>
              </a:r>
              <a:r>
                <a:rPr lang="en-US" sz="700" dirty="0" smtClean="0"/>
                <a:t> arrive at the London premiere of ’The Road to Perdition’, September 18, 2002. The films stars </a:t>
              </a:r>
              <a:r>
                <a:rPr lang="en-US" sz="700" b="1" dirty="0" smtClean="0"/>
                <a:t>Tom Hanks</a:t>
              </a:r>
              <a:r>
                <a:rPr lang="en-US" sz="700" dirty="0" smtClean="0"/>
                <a:t> as a Chicago hit man who has a separate family life and co-stars </a:t>
              </a:r>
              <a:r>
                <a:rPr lang="en-US" sz="700" b="1" dirty="0" smtClean="0"/>
                <a:t>Paul Newman</a:t>
              </a:r>
              <a:r>
                <a:rPr lang="en-US" sz="700" dirty="0" smtClean="0"/>
                <a:t> and Jude Law.</a:t>
              </a:r>
              <a:r>
                <a:rPr lang="en-US" sz="700" b="1" dirty="0" smtClean="0"/>
                <a:t> </a:t>
              </a:r>
              <a:r>
                <a:rPr lang="en-US" sz="700" dirty="0" smtClean="0"/>
                <a:t>REUTERS/Dan Chung</a:t>
              </a:r>
              <a:endParaRPr lang="en-US" sz="7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24000" y="5105400"/>
            <a:ext cx="6172200" cy="1573054"/>
            <a:chOff x="1524000" y="5105400"/>
            <a:chExt cx="6172200" cy="1573054"/>
          </a:xfrm>
        </p:grpSpPr>
        <p:sp>
          <p:nvSpPr>
            <p:cNvPr id="17" name="Right Arrow 16"/>
            <p:cNvSpPr/>
            <p:nvPr/>
          </p:nvSpPr>
          <p:spPr bwMode="auto">
            <a:xfrm>
              <a:off x="4191000" y="5773579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6"/>
            <a:srcRect l="19505" t="34927" r="41498" b="22330"/>
            <a:stretch>
              <a:fillRect/>
            </a:stretch>
          </p:blipFill>
          <p:spPr bwMode="auto">
            <a:xfrm>
              <a:off x="1524000" y="5163979"/>
              <a:ext cx="2286000" cy="151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1600200" y="5105400"/>
              <a:ext cx="200501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4337050"/>
              <a:r>
                <a:rPr lang="en-US" sz="1000" dirty="0">
                  <a:latin typeface="Arial"/>
                  <a:cs typeface="Arial"/>
                </a:rPr>
                <a:t>Mildred and Lisa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5410200" y="5163979"/>
              <a:ext cx="2286000" cy="1514475"/>
              <a:chOff x="5410200" y="5163979"/>
              <a:chExt cx="2286000" cy="1514475"/>
            </a:xfrm>
          </p:grpSpPr>
          <p:pic>
            <p:nvPicPr>
              <p:cNvPr id="24" name="Picture 83"/>
              <p:cNvPicPr>
                <a:picLocks noChangeAspect="1" noChangeArrowheads="1"/>
              </p:cNvPicPr>
              <p:nvPr/>
            </p:nvPicPr>
            <p:blipFill>
              <a:blip r:embed="rId6"/>
              <a:srcRect l="19505" t="34927" r="41498" b="22330"/>
              <a:stretch>
                <a:fillRect/>
              </a:stretch>
            </p:blipFill>
            <p:spPr bwMode="auto">
              <a:xfrm>
                <a:off x="5410200" y="5163979"/>
                <a:ext cx="2286000" cy="151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5" name="Text Box 84"/>
              <p:cNvSpPr txBox="1">
                <a:spLocks noChangeArrowheads="1"/>
              </p:cNvSpPr>
              <p:nvPr/>
            </p:nvSpPr>
            <p:spPr bwMode="auto">
              <a:xfrm>
                <a:off x="5867400" y="6123801"/>
                <a:ext cx="53340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4337050"/>
                <a:r>
                  <a:rPr lang="en-US" dirty="0">
                    <a:latin typeface="Times New Roman" pitchFamily="-111" charset="0"/>
                  </a:rPr>
                  <a:t>Lisa</a:t>
                </a:r>
              </a:p>
            </p:txBody>
          </p:sp>
          <p:sp>
            <p:nvSpPr>
              <p:cNvPr id="26" name="Text Box 85"/>
              <p:cNvSpPr txBox="1">
                <a:spLocks noChangeArrowheads="1"/>
              </p:cNvSpPr>
              <p:nvPr/>
            </p:nvSpPr>
            <p:spPr bwMode="auto">
              <a:xfrm>
                <a:off x="6705600" y="6276201"/>
                <a:ext cx="68580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4337050"/>
                <a:r>
                  <a:rPr lang="en-US" dirty="0">
                    <a:latin typeface="Times New Roman" pitchFamily="-111" charset="0"/>
                  </a:rPr>
                  <a:t>Mildred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Landmarks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Picture 3" descr="01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4267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02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1390650"/>
            <a:ext cx="4429125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Natural Scenes / Animal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Picture 5" descr="02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12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02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2133600"/>
            <a:ext cx="4762500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Sports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Picture 3" descr="00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04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6725" y="1752600"/>
            <a:ext cx="4867275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Picture 5" descr="cheetah_har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895600"/>
            <a:ext cx="6618177" cy="1828800"/>
          </a:xfrm>
          <a:prstGeom prst="rect">
            <a:avLst/>
          </a:prstGeom>
        </p:spPr>
      </p:pic>
      <p:pic>
        <p:nvPicPr>
          <p:cNvPr id="7" name="Picture 6" descr="stonehenge_illumin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648200"/>
            <a:ext cx="6620256" cy="2014137"/>
          </a:xfrm>
          <a:prstGeom prst="rect">
            <a:avLst/>
          </a:prstGeom>
        </p:spPr>
      </p:pic>
      <p:pic>
        <p:nvPicPr>
          <p:cNvPr id="8" name="Picture 7" descr="windmill_sca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914400"/>
            <a:ext cx="6620256" cy="202279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Mine Is Bigger Than Yours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Dataset Statistics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9576" cy="20763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3670" y="6553200"/>
            <a:ext cx="4076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Title Plagiarized from David Forsyth’s talk at CVPR 2010.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iCoseg</a:t>
            </a:r>
            <a:r>
              <a:rPr lang="en-US" dirty="0" smtClean="0"/>
              <a:t>: Experiments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33046"/>
            <a:ext cx="4940579" cy="3276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5376446"/>
            <a:ext cx="2077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Machine Simulations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382722" y="5376446"/>
            <a:ext cx="1199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User Study</a:t>
            </a:r>
            <a:endParaRPr lang="en-US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096000" y="956846"/>
            <a:ext cx="3048000" cy="4343400"/>
            <a:chOff x="6096000" y="1600200"/>
            <a:chExt cx="3048000" cy="4343400"/>
          </a:xfrm>
        </p:grpSpPr>
        <p:pic>
          <p:nvPicPr>
            <p:cNvPr id="11" name="Picture 10" descr="photo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3911600"/>
              <a:ext cx="1524000" cy="2032000"/>
            </a:xfrm>
            <a:prstGeom prst="rect">
              <a:avLst/>
            </a:prstGeom>
          </p:spPr>
        </p:pic>
        <p:pic>
          <p:nvPicPr>
            <p:cNvPr id="13" name="Picture 12" descr="photo 2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1600200"/>
              <a:ext cx="3048000" cy="2286000"/>
            </a:xfrm>
            <a:prstGeom prst="rect">
              <a:avLst/>
            </a:prstGeom>
          </p:spPr>
        </p:pic>
        <p:pic>
          <p:nvPicPr>
            <p:cNvPr id="14" name="Picture 13" descr="photo 4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0000" y="3911600"/>
              <a:ext cx="1524000" cy="2032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iCoseg</a:t>
            </a:r>
            <a:r>
              <a:rPr lang="en-US" dirty="0" smtClean="0"/>
              <a:t>: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Can effectively guide users without ever looking at all images!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Picture 5" descr="q3_cvpr10-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538288"/>
            <a:ext cx="3992880" cy="3048000"/>
          </a:xfrm>
          <a:prstGeom prst="rect">
            <a:avLst/>
          </a:prstGeom>
        </p:spPr>
      </p:pic>
      <p:pic>
        <p:nvPicPr>
          <p:cNvPr id="7" name="Picture 6" descr="user_study_acc-cvpr10-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10760" y="1447800"/>
            <a:ext cx="4180840" cy="3195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4876800"/>
            <a:ext cx="2077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Machine Simulations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382722" y="4876800"/>
            <a:ext cx="1199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User Study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</a:t>
            </a:r>
            <a:r>
              <a:rPr lang="en-US" dirty="0" err="1" smtClean="0"/>
              <a:t>Modelling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Interactive Co-segmentation + Shape from Silhouettes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2" action="ppaction://hlinkfile"/>
              </a:rPr>
              <a:t>iModel Video</a:t>
            </a:r>
            <a:endParaRPr lang="en-US" dirty="0" smtClean="0"/>
          </a:p>
          <a:p>
            <a:pPr lvl="1"/>
            <a:r>
              <a:rPr lang="en-US" dirty="0" smtClean="0"/>
              <a:t>[</a:t>
            </a:r>
            <a:r>
              <a:rPr lang="en-US" dirty="0" err="1" smtClean="0"/>
              <a:t>Kowdle</a:t>
            </a:r>
            <a:r>
              <a:rPr lang="en-US" dirty="0" smtClean="0"/>
              <a:t> et al. Under Prep]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1752600"/>
            <a:ext cx="8966200" cy="1453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iPhone</a:t>
            </a:r>
            <a:r>
              <a:rPr lang="en-US" dirty="0" smtClean="0"/>
              <a:t> App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file"/>
              </a:rPr>
              <a:t>App Video</a:t>
            </a:r>
            <a:endParaRPr lang="en-US" dirty="0" smtClean="0"/>
          </a:p>
          <a:p>
            <a:pPr lvl="1"/>
            <a:r>
              <a:rPr lang="en-US" dirty="0" smtClean="0"/>
              <a:t>Jointly with Jason Lew, </a:t>
            </a:r>
            <a:r>
              <a:rPr lang="en-US" dirty="0" err="1" smtClean="0"/>
              <a:t>Adarsh</a:t>
            </a:r>
            <a:r>
              <a:rPr lang="en-US" dirty="0" smtClean="0"/>
              <a:t> </a:t>
            </a:r>
            <a:r>
              <a:rPr lang="en-US" dirty="0" err="1" smtClean="0"/>
              <a:t>Kowdle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6" name="Picture 5" descr="p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565400"/>
            <a:ext cx="2406650" cy="3048000"/>
          </a:xfrm>
          <a:prstGeom prst="rect">
            <a:avLst/>
          </a:prstGeom>
        </p:spPr>
      </p:pic>
      <p:pic>
        <p:nvPicPr>
          <p:cNvPr id="8" name="Picture 7" descr="p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925" y="2286000"/>
            <a:ext cx="1971675" cy="3657600"/>
          </a:xfrm>
          <a:prstGeom prst="rect">
            <a:avLst/>
          </a:prstGeom>
        </p:spPr>
      </p:pic>
      <p:pic>
        <p:nvPicPr>
          <p:cNvPr id="9" name="Picture 8" descr="DSC_073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2514600"/>
            <a:ext cx="2391183" cy="3044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Graph-Structured </a:t>
            </a:r>
            <a:r>
              <a:rPr lang="en-US" dirty="0" err="1" smtClean="0"/>
              <a:t>Labelling</a:t>
            </a:r>
            <a:r>
              <a:rPr lang="en-US" dirty="0" smtClean="0"/>
              <a:t> Problems are ubiquitous!</a:t>
            </a:r>
          </a:p>
          <a:p>
            <a:pPr lvl="1"/>
            <a:r>
              <a:rPr lang="en-US" dirty="0" smtClean="0"/>
              <a:t>pixels / regions / faces /etc are never independent</a:t>
            </a:r>
          </a:p>
          <a:p>
            <a:endParaRPr lang="en-US" dirty="0" smtClean="0"/>
          </a:p>
          <a:p>
            <a:r>
              <a:rPr lang="en-US" dirty="0" smtClean="0"/>
              <a:t>My thesis:</a:t>
            </a:r>
          </a:p>
          <a:p>
            <a:pPr lvl="1"/>
            <a:r>
              <a:rPr lang="en-US" dirty="0" smtClean="0"/>
              <a:t>Learning: energy functions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Inference: Start-of-art inference engine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Applications: Interactive Co-segmentation &amp; 3D </a:t>
            </a:r>
            <a:r>
              <a:rPr lang="en-US" dirty="0" err="1" smtClean="0"/>
              <a:t>Modelling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7" name="Picture 6" descr="k4_op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676400" y="3733800"/>
            <a:ext cx="5336316" cy="12192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524000" y="5538232"/>
            <a:ext cx="5897880" cy="1280160"/>
            <a:chOff x="1524000" y="5538232"/>
            <a:chExt cx="5897880" cy="1280160"/>
          </a:xfrm>
        </p:grpSpPr>
        <p:pic>
          <p:nvPicPr>
            <p:cNvPr id="8" name="Picture 7" descr="p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0" y="5538232"/>
              <a:ext cx="1010793" cy="1280160"/>
            </a:xfrm>
            <a:prstGeom prst="rect">
              <a:avLst/>
            </a:prstGeom>
          </p:spPr>
        </p:pic>
        <p:pic>
          <p:nvPicPr>
            <p:cNvPr id="9" name="Picture 8" descr="DSC_073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7559" y="5538232"/>
              <a:ext cx="1005302" cy="1280160"/>
            </a:xfrm>
            <a:prstGeom prst="rect">
              <a:avLst/>
            </a:prstGeom>
          </p:spPr>
        </p:pic>
        <p:pic>
          <p:nvPicPr>
            <p:cNvPr id="10" name="Picture 9" descr="IMG_0626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5000" y="5538232"/>
              <a:ext cx="1706880" cy="1280160"/>
            </a:xfrm>
            <a:prstGeom prst="rect">
              <a:avLst/>
            </a:prstGeom>
          </p:spPr>
        </p:pic>
        <p:pic>
          <p:nvPicPr>
            <p:cNvPr id="11" name="Picture 10" descr="IMG_0603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15790" y="5538232"/>
              <a:ext cx="1706880" cy="1280160"/>
            </a:xfrm>
            <a:prstGeom prst="rect">
              <a:avLst/>
            </a:prstGeom>
          </p:spPr>
        </p:pic>
      </p:grpSp>
      <p:sp>
        <p:nvSpPr>
          <p:cNvPr id="13" name="Up-Down Arrow 12"/>
          <p:cNvSpPr/>
          <p:nvPr/>
        </p:nvSpPr>
        <p:spPr bwMode="auto">
          <a:xfrm>
            <a:off x="762000" y="2743200"/>
            <a:ext cx="381000" cy="34290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453" y="2819400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Theory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-9742" y="5712023"/>
            <a:ext cx="1152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Applications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Labelling</a:t>
            </a:r>
            <a:r>
              <a:rPr lang="en-US" dirty="0" smtClean="0"/>
              <a:t> Problems in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Stereo (Disparity </a:t>
            </a:r>
            <a:r>
              <a:rPr lang="en-US" dirty="0" err="1" smtClean="0"/>
              <a:t>Labelling</a:t>
            </a:r>
            <a:r>
              <a:rPr lang="en-US" dirty="0" smtClean="0"/>
              <a:t>)</a:t>
            </a: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[Roy and Cox, ICCV ‘98], [</a:t>
            </a:r>
            <a:r>
              <a:rPr lang="en-US" sz="1200" dirty="0" err="1" smtClean="0">
                <a:solidFill>
                  <a:prstClr val="black"/>
                </a:solidFill>
              </a:rPr>
              <a:t>Boykov</a:t>
            </a:r>
            <a:r>
              <a:rPr lang="en-US" sz="1200" dirty="0" smtClean="0">
                <a:solidFill>
                  <a:prstClr val="black"/>
                </a:solidFill>
              </a:rPr>
              <a:t> et al. CVPR ’97, PAMI ‘01], [</a:t>
            </a:r>
            <a:r>
              <a:rPr lang="en-US" sz="1200" dirty="0" err="1" smtClean="0"/>
              <a:t>Scharstein</a:t>
            </a:r>
            <a:r>
              <a:rPr lang="en-US" sz="1200" dirty="0" smtClean="0"/>
              <a:t> et al. PAMI ’02</a:t>
            </a:r>
            <a:r>
              <a:rPr lang="en-US" sz="1200" dirty="0" smtClean="0">
                <a:solidFill>
                  <a:prstClr val="black"/>
                </a:solidFill>
              </a:rPr>
              <a:t>].</a:t>
            </a: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Motion Flow</a:t>
            </a: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</a:t>
            </a:r>
            <a:r>
              <a:rPr lang="en-US" sz="1200" dirty="0" err="1" smtClean="0">
                <a:solidFill>
                  <a:prstClr val="black"/>
                </a:solidFill>
              </a:rPr>
              <a:t>Boykov</a:t>
            </a:r>
            <a:r>
              <a:rPr lang="en-US" sz="1200" dirty="0" smtClean="0">
                <a:solidFill>
                  <a:prstClr val="black"/>
                </a:solidFill>
              </a:rPr>
              <a:t> et al. PAMI ’01]</a:t>
            </a: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1"/>
            <a:endParaRPr lang="en-US" sz="1200" dirty="0" smtClean="0">
              <a:solidFill>
                <a:prstClr val="black"/>
              </a:solidFill>
            </a:endParaRPr>
          </a:p>
          <a:p>
            <a:pPr lvl="0"/>
            <a:r>
              <a:rPr lang="en-US" dirty="0" err="1" smtClean="0">
                <a:solidFill>
                  <a:prstClr val="black"/>
                </a:solidFill>
              </a:rPr>
              <a:t>Denoising</a:t>
            </a:r>
            <a:endParaRPr lang="en-US" sz="1200" dirty="0" smtClean="0">
              <a:solidFill>
                <a:prstClr val="black"/>
              </a:solidFill>
            </a:endParaRP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</a:t>
            </a:r>
            <a:r>
              <a:rPr lang="en-US" sz="1200" dirty="0" err="1" smtClean="0">
                <a:solidFill>
                  <a:prstClr val="black"/>
                </a:solidFill>
              </a:rPr>
              <a:t>Sebastiani</a:t>
            </a:r>
            <a:r>
              <a:rPr lang="en-US" sz="1200" dirty="0" smtClean="0">
                <a:solidFill>
                  <a:prstClr val="black"/>
                </a:solidFill>
              </a:rPr>
              <a:t> et al. Signal Proc. ’97], [Roth et al. IJCV ‘09], [Li et al. ECCV ’08], [Ishikawa CVPR ’09].</a:t>
            </a:r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524000" y="1628001"/>
            <a:ext cx="5760720" cy="1267599"/>
            <a:chOff x="1524000" y="1828800"/>
            <a:chExt cx="5760720" cy="12675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0" y="1828800"/>
              <a:ext cx="1341120" cy="10058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24200" y="1828800"/>
              <a:ext cx="1341120" cy="100584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76400" y="2819400"/>
              <a:ext cx="9032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Left image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52800" y="2819400"/>
              <a:ext cx="10058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Right image</a:t>
              </a:r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43600" y="1828800"/>
              <a:ext cx="1341120" cy="100584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019800" y="2819400"/>
              <a:ext cx="11253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Disparity map</a:t>
              </a:r>
              <a:endParaRPr lang="en-US" dirty="0"/>
            </a:p>
          </p:txBody>
        </p:sp>
        <p:sp>
          <p:nvSpPr>
            <p:cNvPr id="16" name="Right Arrow 15"/>
            <p:cNvSpPr/>
            <p:nvPr/>
          </p:nvSpPr>
          <p:spPr bwMode="auto">
            <a:xfrm>
              <a:off x="4876800" y="220980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17" name="flowgard.mpg">
            <a:hlinkClick r:id="" action="ppaction://media"/>
          </p:cNvPr>
          <p:cNvPicPr/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524000" y="3566160"/>
            <a:ext cx="1470762" cy="100584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524000" y="5410200"/>
            <a:ext cx="4783794" cy="1021080"/>
            <a:chOff x="1524000" y="5410200"/>
            <a:chExt cx="4783794" cy="102108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24000" y="5410200"/>
              <a:ext cx="1507194" cy="100584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00600" y="5425440"/>
              <a:ext cx="1507194" cy="1005840"/>
            </a:xfrm>
            <a:prstGeom prst="rect">
              <a:avLst/>
            </a:prstGeom>
          </p:spPr>
        </p:pic>
        <p:sp>
          <p:nvSpPr>
            <p:cNvPr id="21" name="Right Arrow 20"/>
            <p:cNvSpPr/>
            <p:nvPr/>
          </p:nvSpPr>
          <p:spPr bwMode="auto">
            <a:xfrm>
              <a:off x="3581400" y="573024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81400" y="3566160"/>
            <a:ext cx="2695584" cy="1005840"/>
            <a:chOff x="3581400" y="3566160"/>
            <a:chExt cx="2695584" cy="100584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00600" y="3566160"/>
              <a:ext cx="1476384" cy="1005840"/>
            </a:xfrm>
            <a:prstGeom prst="rect">
              <a:avLst/>
            </a:prstGeom>
          </p:spPr>
        </p:pic>
        <p:sp>
          <p:nvSpPr>
            <p:cNvPr id="22" name="Right Arrow 21"/>
            <p:cNvSpPr/>
            <p:nvPr/>
          </p:nvSpPr>
          <p:spPr bwMode="auto">
            <a:xfrm>
              <a:off x="3581400" y="3962400"/>
              <a:ext cx="6096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7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lvl="1" indent="-342900" algn="ctr">
              <a:buNone/>
            </a:pPr>
            <a:endParaRPr lang="en-US" sz="1600" dirty="0" smtClean="0"/>
          </a:p>
          <a:p>
            <a:pPr marL="342900" lvl="1" indent="-342900" algn="ctr">
              <a:buNone/>
            </a:pPr>
            <a:r>
              <a:rPr lang="en-US" sz="1600" dirty="0" smtClean="0"/>
              <a:t>Co-authors:</a:t>
            </a:r>
          </a:p>
          <a:p>
            <a:pPr marL="342900" lvl="1" indent="-342900" algn="ctr">
              <a:buNone/>
            </a:pPr>
            <a:endParaRPr lang="en-US" sz="1600" dirty="0" smtClean="0"/>
          </a:p>
          <a:p>
            <a:pPr marL="342900" lvl="1" indent="-342900" algn="ctr">
              <a:buNone/>
            </a:pPr>
            <a:r>
              <a:rPr lang="en-US" sz="1600" dirty="0" smtClean="0"/>
              <a:t>OPD: Andrew Gallagher, Devi Parikh, </a:t>
            </a:r>
            <a:r>
              <a:rPr lang="en-US" sz="1600" dirty="0" err="1" smtClean="0"/>
              <a:t>Tsuhan</a:t>
            </a:r>
            <a:r>
              <a:rPr lang="en-US" sz="1600" dirty="0" smtClean="0"/>
              <a:t> Chen;</a:t>
            </a:r>
          </a:p>
          <a:p>
            <a:pPr marL="342900" lvl="1" indent="-342900" algn="ctr">
              <a:buNone/>
            </a:pPr>
            <a:endParaRPr lang="en-US" sz="1600" dirty="0" smtClean="0"/>
          </a:p>
          <a:p>
            <a:pPr marL="342900" lvl="1" indent="-342900" algn="ctr">
              <a:buNone/>
            </a:pPr>
            <a:r>
              <a:rPr lang="en-US" sz="1600" dirty="0" err="1" smtClean="0"/>
              <a:t>iCoseg</a:t>
            </a:r>
            <a:r>
              <a:rPr lang="en-US" sz="1600" dirty="0" smtClean="0"/>
              <a:t>: </a:t>
            </a:r>
            <a:r>
              <a:rPr lang="en-US" sz="1600" dirty="0" err="1" smtClean="0"/>
              <a:t>Adarsh</a:t>
            </a:r>
            <a:r>
              <a:rPr lang="en-US" sz="1600" dirty="0" smtClean="0"/>
              <a:t> </a:t>
            </a:r>
            <a:r>
              <a:rPr lang="en-US" sz="1600" dirty="0" err="1" smtClean="0"/>
              <a:t>Kowdle</a:t>
            </a:r>
            <a:r>
              <a:rPr lang="en-US" sz="1600" dirty="0" smtClean="0"/>
              <a:t>, Jason Lew, Devi Parikh, </a:t>
            </a:r>
            <a:br>
              <a:rPr lang="en-US" sz="1600" dirty="0" smtClean="0"/>
            </a:br>
            <a:r>
              <a:rPr lang="en-US" sz="1600" dirty="0" smtClean="0"/>
              <a:t>Kevin Tang, </a:t>
            </a:r>
            <a:r>
              <a:rPr lang="en-US" sz="1600" dirty="0" err="1" smtClean="0"/>
              <a:t>Jiebo</a:t>
            </a:r>
            <a:r>
              <a:rPr lang="en-US" sz="1600" dirty="0" smtClean="0"/>
              <a:t> </a:t>
            </a:r>
            <a:r>
              <a:rPr lang="en-US" sz="1600" dirty="0" err="1" smtClean="0"/>
              <a:t>Luo</a:t>
            </a:r>
            <a:r>
              <a:rPr lang="en-US" sz="1600" dirty="0" smtClean="0"/>
              <a:t>, </a:t>
            </a:r>
            <a:r>
              <a:rPr lang="en-US" sz="1600" dirty="0" err="1" smtClean="0"/>
              <a:t>Tsuhan</a:t>
            </a:r>
            <a:r>
              <a:rPr lang="en-US" sz="1600" dirty="0" smtClean="0"/>
              <a:t> Chen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do sub-graphs come from?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One natural idea:</a:t>
            </a:r>
          </a:p>
          <a:p>
            <a:pPr lvl="1"/>
            <a:r>
              <a:rPr lang="en-US" dirty="0" smtClean="0"/>
              <a:t>(Orthogonal) Projections of Primal Energy onto Outer-Planar Energies</a:t>
            </a:r>
          </a:p>
          <a:p>
            <a:endParaRPr lang="en-US" dirty="0" smtClean="0"/>
          </a:p>
          <a:p>
            <a:r>
              <a:rPr lang="en-US" dirty="0" smtClean="0"/>
              <a:t>This contains an NP-hard problem</a:t>
            </a:r>
          </a:p>
          <a:p>
            <a:pPr lvl="1"/>
            <a:r>
              <a:rPr lang="en-US" dirty="0" smtClean="0"/>
              <a:t>Maximum outer-planar sub-graph problem 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6" name="Picture 5" descr="k4_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355725"/>
            <a:ext cx="9144001" cy="854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do sub-graphs come from?</a:t>
            </a:r>
          </a:p>
          <a:p>
            <a:endParaRPr lang="en-US" dirty="0" smtClean="0"/>
          </a:p>
          <a:p>
            <a:r>
              <a:rPr lang="en-US" dirty="0" smtClean="0"/>
              <a:t>Currently using Greedy Heuristic:</a:t>
            </a:r>
          </a:p>
          <a:p>
            <a:pPr lvl="1"/>
            <a:r>
              <a:rPr lang="en-US" dirty="0" smtClean="0"/>
              <a:t>Start with a spanning tree</a:t>
            </a:r>
          </a:p>
          <a:p>
            <a:pPr lvl="1"/>
            <a:r>
              <a:rPr lang="en-US" dirty="0" smtClean="0"/>
              <a:t>Add edges till maximal outer-planar</a:t>
            </a:r>
          </a:p>
          <a:p>
            <a:pPr lvl="1"/>
            <a:r>
              <a:rPr lang="en-US" dirty="0" smtClean="0"/>
              <a:t>Remove edges from graph, repeat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12" name="Picture 11" descr="K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400" y="3886200"/>
            <a:ext cx="1588456" cy="1234440"/>
          </a:xfrm>
          <a:prstGeom prst="rect">
            <a:avLst/>
          </a:prstGeom>
        </p:spPr>
      </p:pic>
      <p:pic>
        <p:nvPicPr>
          <p:cNvPr id="13" name="Picture 12" descr="K7_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971800" y="3886200"/>
            <a:ext cx="1591534" cy="1234440"/>
          </a:xfrm>
          <a:prstGeom prst="rect">
            <a:avLst/>
          </a:prstGeom>
        </p:spPr>
      </p:pic>
      <p:pic>
        <p:nvPicPr>
          <p:cNvPr id="14" name="Picture 13" descr="K7_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266466" y="3886200"/>
            <a:ext cx="1591534" cy="1234440"/>
          </a:xfrm>
          <a:prstGeom prst="rect">
            <a:avLst/>
          </a:prstGeom>
        </p:spPr>
      </p:pic>
      <p:pic>
        <p:nvPicPr>
          <p:cNvPr id="15" name="Picture 14" descr="K7_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7476266" y="3962400"/>
            <a:ext cx="1591534" cy="1234440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 bwMode="auto">
          <a:xfrm>
            <a:off x="2057400" y="4343400"/>
            <a:ext cx="685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Plus 16"/>
          <p:cNvSpPr/>
          <p:nvPr/>
        </p:nvSpPr>
        <p:spPr>
          <a:xfrm>
            <a:off x="4724400" y="4267200"/>
            <a:ext cx="560805" cy="490679"/>
          </a:xfrm>
          <a:prstGeom prst="mathPlu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lus 17"/>
          <p:cNvSpPr/>
          <p:nvPr/>
        </p:nvSpPr>
        <p:spPr>
          <a:xfrm>
            <a:off x="7010400" y="4267200"/>
            <a:ext cx="560805" cy="490679"/>
          </a:xfrm>
          <a:prstGeom prst="mathPlu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animBg="1"/>
      <p:bldP spid="17" grpId="0" animBg="1"/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Heuristic:</a:t>
            </a:r>
          </a:p>
          <a:p>
            <a:pPr lvl="1"/>
            <a:r>
              <a:rPr lang="en-US" dirty="0" smtClean="0"/>
              <a:t>Able to find 2-subgraph decompositions surprisingly often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6" name="Picture 5" descr="D2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2362200"/>
            <a:ext cx="2722222" cy="2148840"/>
          </a:xfrm>
          <a:prstGeom prst="rect">
            <a:avLst/>
          </a:prstGeom>
        </p:spPr>
      </p:pic>
      <p:pic>
        <p:nvPicPr>
          <p:cNvPr id="7" name="Picture 6" descr="D20_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276600" y="2362200"/>
            <a:ext cx="2732939" cy="2148840"/>
          </a:xfrm>
          <a:prstGeom prst="rect">
            <a:avLst/>
          </a:prstGeom>
        </p:spPr>
      </p:pic>
      <p:pic>
        <p:nvPicPr>
          <p:cNvPr id="8" name="Picture 7" descr="D20_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400800" y="2362200"/>
            <a:ext cx="2732939" cy="214884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>
            <a:off x="2743200" y="3276600"/>
            <a:ext cx="685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Plus 10"/>
          <p:cNvSpPr/>
          <p:nvPr/>
        </p:nvSpPr>
        <p:spPr>
          <a:xfrm>
            <a:off x="6019800" y="3276600"/>
            <a:ext cx="560805" cy="490679"/>
          </a:xfrm>
          <a:prstGeom prst="mathPlu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Future</a:t>
            </a:r>
          </a:p>
          <a:p>
            <a:pPr lvl="1"/>
            <a:r>
              <a:rPr lang="en-US" dirty="0" smtClean="0"/>
              <a:t>Start with a large family of </a:t>
            </a:r>
            <a:r>
              <a:rPr lang="en-US" dirty="0" err="1" smtClean="0"/>
              <a:t>subgraphs</a:t>
            </a:r>
            <a:endParaRPr lang="en-US" dirty="0" smtClean="0"/>
          </a:p>
          <a:p>
            <a:pPr lvl="1"/>
            <a:r>
              <a:rPr lang="en-US" dirty="0" smtClean="0"/>
              <a:t>Pick a collection</a:t>
            </a:r>
          </a:p>
          <a:p>
            <a:pPr lvl="1"/>
            <a:r>
              <a:rPr lang="en-US" dirty="0" smtClean="0"/>
              <a:t>Perform Inference</a:t>
            </a:r>
          </a:p>
          <a:p>
            <a:pPr lvl="1"/>
            <a:r>
              <a:rPr lang="en-US" dirty="0" smtClean="0"/>
              <a:t>Greedily pick next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most improvement in lower bound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Diminishing returns / </a:t>
            </a:r>
            <a:r>
              <a:rPr lang="en-US" dirty="0" err="1" smtClean="0"/>
              <a:t>Submodularity</a:t>
            </a:r>
            <a:r>
              <a:rPr lang="en-US" dirty="0" smtClean="0"/>
              <a:t>? </a:t>
            </a:r>
          </a:p>
          <a:p>
            <a:pPr lvl="2"/>
            <a:r>
              <a:rPr lang="en-US" dirty="0" smtClean="0"/>
              <a:t>Greedy &gt;= 63% of OPT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6986337" cy="1252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Beyond OPD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grpSp>
        <p:nvGrpSpPr>
          <p:cNvPr id="6" name="Group 44"/>
          <p:cNvGrpSpPr/>
          <p:nvPr/>
        </p:nvGrpSpPr>
        <p:grpSpPr>
          <a:xfrm>
            <a:off x="118922" y="2176322"/>
            <a:ext cx="1176478" cy="719278"/>
            <a:chOff x="1109522" y="2176322"/>
            <a:chExt cx="1176478" cy="719278"/>
          </a:xfrm>
        </p:grpSpPr>
        <p:sp>
          <p:nvSpPr>
            <p:cNvPr id="10" name="Oval 9"/>
            <p:cNvSpPr/>
            <p:nvPr/>
          </p:nvSpPr>
          <p:spPr>
            <a:xfrm>
              <a:off x="1109522" y="2176322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>
              <a:stCxn id="10" idx="6"/>
            </p:cNvCxnSpPr>
            <p:nvPr/>
          </p:nvCxnSpPr>
          <p:spPr>
            <a:xfrm>
              <a:off x="1338122" y="2290622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" name="Straight Connector 11"/>
            <p:cNvCxnSpPr>
              <a:stCxn id="10" idx="5"/>
            </p:cNvCxnSpPr>
            <p:nvPr/>
          </p:nvCxnSpPr>
          <p:spPr>
            <a:xfrm rot="16200000" flipH="1">
              <a:off x="1533244" y="2142844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Connector 12"/>
            <p:cNvCxnSpPr>
              <a:stCxn id="10" idx="4"/>
            </p:cNvCxnSpPr>
            <p:nvPr/>
          </p:nvCxnSpPr>
          <p:spPr>
            <a:xfrm rot="5400000">
              <a:off x="995222" y="2633522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7" name="Group 42"/>
          <p:cNvGrpSpPr/>
          <p:nvPr/>
        </p:nvGrpSpPr>
        <p:grpSpPr>
          <a:xfrm>
            <a:off x="2514600" y="2171700"/>
            <a:ext cx="1371600" cy="914400"/>
            <a:chOff x="3505200" y="2171700"/>
            <a:chExt cx="1371600" cy="914400"/>
          </a:xfrm>
        </p:grpSpPr>
        <p:sp>
          <p:nvSpPr>
            <p:cNvPr id="15" name="Oval 14"/>
            <p:cNvSpPr/>
            <p:nvPr/>
          </p:nvSpPr>
          <p:spPr>
            <a:xfrm>
              <a:off x="3505200" y="21717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648200" y="21717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" name="Straight Connector 16"/>
            <p:cNvCxnSpPr>
              <a:stCxn id="15" idx="6"/>
              <a:endCxn id="16" idx="2"/>
            </p:cNvCxnSpPr>
            <p:nvPr/>
          </p:nvCxnSpPr>
          <p:spPr>
            <a:xfrm>
              <a:off x="3733800" y="22860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" name="Oval 17"/>
            <p:cNvSpPr/>
            <p:nvPr/>
          </p:nvSpPr>
          <p:spPr>
            <a:xfrm>
              <a:off x="3505200" y="28575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648200" y="28575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0" name="Straight Connector 19"/>
            <p:cNvCxnSpPr>
              <a:stCxn id="15" idx="5"/>
              <a:endCxn id="19" idx="1"/>
            </p:cNvCxnSpPr>
            <p:nvPr/>
          </p:nvCxnSpPr>
          <p:spPr>
            <a:xfrm rot="16200000" flipH="1">
              <a:off x="3928922" y="21382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" name="Straight Connector 20"/>
            <p:cNvCxnSpPr>
              <a:stCxn id="15" idx="4"/>
              <a:endCxn id="18" idx="0"/>
            </p:cNvCxnSpPr>
            <p:nvPr/>
          </p:nvCxnSpPr>
          <p:spPr>
            <a:xfrm rot="5400000">
              <a:off x="3390900" y="26289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8" name="Group 43"/>
          <p:cNvGrpSpPr/>
          <p:nvPr/>
        </p:nvGrpSpPr>
        <p:grpSpPr>
          <a:xfrm>
            <a:off x="5181600" y="2171700"/>
            <a:ext cx="1371600" cy="914400"/>
            <a:chOff x="6172200" y="2171700"/>
            <a:chExt cx="1371600" cy="914400"/>
          </a:xfrm>
        </p:grpSpPr>
        <p:sp>
          <p:nvSpPr>
            <p:cNvPr id="22" name="Oval 21"/>
            <p:cNvSpPr/>
            <p:nvPr/>
          </p:nvSpPr>
          <p:spPr>
            <a:xfrm>
              <a:off x="6172200" y="21717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315200" y="21717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" name="Straight Connector 23"/>
            <p:cNvCxnSpPr>
              <a:stCxn id="22" idx="6"/>
              <a:endCxn id="23" idx="2"/>
            </p:cNvCxnSpPr>
            <p:nvPr/>
          </p:nvCxnSpPr>
          <p:spPr>
            <a:xfrm>
              <a:off x="6400800" y="22860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5" name="Oval 24"/>
            <p:cNvSpPr/>
            <p:nvPr/>
          </p:nvSpPr>
          <p:spPr>
            <a:xfrm>
              <a:off x="6172200" y="28575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315200" y="28575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7" name="Straight Connector 26"/>
            <p:cNvCxnSpPr>
              <a:stCxn id="25" idx="6"/>
              <a:endCxn id="26" idx="2"/>
            </p:cNvCxnSpPr>
            <p:nvPr/>
          </p:nvCxnSpPr>
          <p:spPr>
            <a:xfrm>
              <a:off x="6400800" y="29718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" name="Straight Connector 27"/>
            <p:cNvCxnSpPr>
              <a:stCxn id="22" idx="5"/>
              <a:endCxn id="26" idx="1"/>
            </p:cNvCxnSpPr>
            <p:nvPr/>
          </p:nvCxnSpPr>
          <p:spPr>
            <a:xfrm rot="16200000" flipH="1">
              <a:off x="6595922" y="21382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9" name="Straight Connector 28"/>
            <p:cNvCxnSpPr>
              <a:stCxn id="22" idx="4"/>
              <a:endCxn id="25" idx="0"/>
            </p:cNvCxnSpPr>
            <p:nvPr/>
          </p:nvCxnSpPr>
          <p:spPr>
            <a:xfrm rot="5400000">
              <a:off x="6057900" y="26289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0" name="Straight Connector 29"/>
            <p:cNvCxnSpPr>
              <a:stCxn id="23" idx="3"/>
              <a:endCxn id="25" idx="7"/>
            </p:cNvCxnSpPr>
            <p:nvPr/>
          </p:nvCxnSpPr>
          <p:spPr>
            <a:xfrm rot="5400000">
              <a:off x="6595922" y="21382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2" name="Right Arrow 31"/>
          <p:cNvSpPr/>
          <p:nvPr/>
        </p:nvSpPr>
        <p:spPr bwMode="auto">
          <a:xfrm>
            <a:off x="381000" y="4038600"/>
            <a:ext cx="6477000" cy="7620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7230" y="3200400"/>
            <a:ext cx="454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BP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2971800" y="3200400"/>
            <a:ext cx="6481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TRW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5447866" y="3200400"/>
            <a:ext cx="62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OPD</a:t>
            </a:r>
            <a:endParaRPr lang="en-US" sz="1600" dirty="0"/>
          </a:p>
        </p:txBody>
      </p:sp>
      <p:cxnSp>
        <p:nvCxnSpPr>
          <p:cNvPr id="36" name="Straight Connector 35"/>
          <p:cNvCxnSpPr/>
          <p:nvPr/>
        </p:nvCxnSpPr>
        <p:spPr bwMode="auto">
          <a:xfrm rot="5400000">
            <a:off x="266700" y="4457700"/>
            <a:ext cx="83820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rot="5400000">
            <a:off x="2782094" y="4456906"/>
            <a:ext cx="83820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 rot="5400000">
            <a:off x="5449094" y="4456906"/>
            <a:ext cx="83820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6200" y="5181600"/>
            <a:ext cx="1256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Star-graphs</a:t>
            </a:r>
          </a:p>
          <a:p>
            <a:endParaRPr lang="en-US" sz="1600" dirty="0" smtClean="0"/>
          </a:p>
        </p:txBody>
      </p:sp>
      <p:sp>
        <p:nvSpPr>
          <p:cNvPr id="40" name="TextBox 39"/>
          <p:cNvSpPr txBox="1"/>
          <p:nvPr/>
        </p:nvSpPr>
        <p:spPr>
          <a:xfrm>
            <a:off x="2895601" y="5181600"/>
            <a:ext cx="701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Trees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826714" y="5181600"/>
            <a:ext cx="2020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Outer-planar graphs</a:t>
            </a:r>
          </a:p>
        </p:txBody>
      </p:sp>
      <p:pic>
        <p:nvPicPr>
          <p:cNvPr id="44" name="Picture 4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743200" y="6019800"/>
            <a:ext cx="825500" cy="254000"/>
          </a:xfrm>
          <a:prstGeom prst="rect">
            <a:avLst/>
          </a:prstGeom>
        </p:spPr>
      </p:pic>
      <p:pic>
        <p:nvPicPr>
          <p:cNvPr id="45" name="Picture 4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334000" y="6019800"/>
            <a:ext cx="825500" cy="2540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533423" y="5562600"/>
            <a:ext cx="1425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Treewidth</a:t>
            </a:r>
            <a:r>
              <a:rPr lang="en-US" sz="1600" dirty="0" smtClean="0"/>
              <a:t> = 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05400" y="5562600"/>
            <a:ext cx="1425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Treewidth</a:t>
            </a:r>
            <a:r>
              <a:rPr lang="en-US" sz="1600" dirty="0" smtClean="0"/>
              <a:t> = 2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7848600" y="2133600"/>
            <a:ext cx="612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?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37579" y="5562600"/>
            <a:ext cx="2082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Treewidth</a:t>
            </a:r>
            <a:r>
              <a:rPr lang="en-US" sz="1600" dirty="0" smtClean="0">
                <a:solidFill>
                  <a:srgbClr val="FF0000"/>
                </a:solidFill>
              </a:rPr>
              <a:t> = 3,4,…, </a:t>
            </a:r>
            <a:r>
              <a:rPr lang="en-US" sz="1600" dirty="0" err="1" smtClean="0">
                <a:solidFill>
                  <a:srgbClr val="FF0000"/>
                </a:solidFill>
              </a:rPr>
              <a:t>k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Combining Exact Inference Algorithms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87049" y="1824335"/>
            <a:ext cx="2685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Max-flow / min-cut</a:t>
            </a:r>
            <a:endParaRPr lang="en-US" sz="2400" dirty="0"/>
          </a:p>
        </p:txBody>
      </p:sp>
      <p:sp>
        <p:nvSpPr>
          <p:cNvPr id="7" name="Right Arrow 6"/>
          <p:cNvSpPr/>
          <p:nvPr/>
        </p:nvSpPr>
        <p:spPr bwMode="auto">
          <a:xfrm>
            <a:off x="3733800" y="1900535"/>
            <a:ext cx="1066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771" y="1824335"/>
            <a:ext cx="2237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Submodularity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977210" y="4038600"/>
            <a:ext cx="3314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Dynamic Programming</a:t>
            </a:r>
            <a:endParaRPr lang="en-US" sz="2400" dirty="0"/>
          </a:p>
        </p:txBody>
      </p:sp>
      <p:sp>
        <p:nvSpPr>
          <p:cNvPr id="10" name="Right Arrow 9"/>
          <p:cNvSpPr/>
          <p:nvPr/>
        </p:nvSpPr>
        <p:spPr bwMode="auto">
          <a:xfrm>
            <a:off x="3733800" y="4114800"/>
            <a:ext cx="1066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2415" y="4038600"/>
            <a:ext cx="22202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Outer-planarity</a:t>
            </a:r>
            <a:br>
              <a:rPr lang="en-US" sz="2400" dirty="0" smtClean="0"/>
            </a:br>
            <a:r>
              <a:rPr lang="en-US" sz="2400" dirty="0" smtClean="0"/>
              <a:t>Low-</a:t>
            </a:r>
            <a:r>
              <a:rPr lang="en-US" sz="2400" dirty="0" err="1" smtClean="0"/>
              <a:t>Treewidth</a:t>
            </a:r>
            <a:endParaRPr lang="en-US" sz="2400" dirty="0"/>
          </a:p>
        </p:txBody>
      </p:sp>
      <p:grpSp>
        <p:nvGrpSpPr>
          <p:cNvPr id="12" name="Group 42"/>
          <p:cNvGrpSpPr/>
          <p:nvPr/>
        </p:nvGrpSpPr>
        <p:grpSpPr>
          <a:xfrm>
            <a:off x="1600200" y="4975764"/>
            <a:ext cx="1438408" cy="1425036"/>
            <a:chOff x="1600200" y="4518564"/>
            <a:chExt cx="1438408" cy="1425036"/>
          </a:xfrm>
        </p:grpSpPr>
        <p:sp>
          <p:nvSpPr>
            <p:cNvPr id="14" name="Oval 13"/>
            <p:cNvSpPr/>
            <p:nvPr/>
          </p:nvSpPr>
          <p:spPr>
            <a:xfrm>
              <a:off x="2234957" y="455352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625357" y="569652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768357" y="569652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" name="Straight Connector 18"/>
            <p:cNvCxnSpPr>
              <a:stCxn id="17" idx="6"/>
              <a:endCxn id="18" idx="2"/>
            </p:cNvCxnSpPr>
            <p:nvPr/>
          </p:nvCxnSpPr>
          <p:spPr>
            <a:xfrm>
              <a:off x="1853957" y="5810829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Connector 19"/>
            <p:cNvCxnSpPr>
              <a:stCxn id="14" idx="6"/>
              <a:endCxn id="18" idx="0"/>
            </p:cNvCxnSpPr>
            <p:nvPr/>
          </p:nvCxnSpPr>
          <p:spPr>
            <a:xfrm>
              <a:off x="2463557" y="4667829"/>
              <a:ext cx="419100" cy="10287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" name="Straight Connector 20"/>
            <p:cNvCxnSpPr>
              <a:stCxn id="14" idx="2"/>
              <a:endCxn id="17" idx="0"/>
            </p:cNvCxnSpPr>
            <p:nvPr/>
          </p:nvCxnSpPr>
          <p:spPr>
            <a:xfrm rot="10800000" flipV="1">
              <a:off x="1739657" y="4667829"/>
              <a:ext cx="495300" cy="10287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" name="TextBox 23"/>
            <p:cNvSpPr txBox="1"/>
            <p:nvPr/>
          </p:nvSpPr>
          <p:spPr>
            <a:xfrm>
              <a:off x="2199992" y="4518564"/>
              <a:ext cx="2702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768357" y="5661414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00200" y="5666601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</p:grpSp>
      <p:grpSp>
        <p:nvGrpSpPr>
          <p:cNvPr id="13" name="Group 35"/>
          <p:cNvGrpSpPr/>
          <p:nvPr/>
        </p:nvGrpSpPr>
        <p:grpSpPr>
          <a:xfrm>
            <a:off x="0" y="2286000"/>
            <a:ext cx="2499803" cy="1100554"/>
            <a:chOff x="0" y="2286000"/>
            <a:chExt cx="2499803" cy="1100554"/>
          </a:xfrm>
        </p:grpSpPr>
        <p:sp>
          <p:nvSpPr>
            <p:cNvPr id="28" name="TextBox 27"/>
            <p:cNvSpPr txBox="1"/>
            <p:nvPr/>
          </p:nvSpPr>
          <p:spPr>
            <a:xfrm>
              <a:off x="0" y="3048000"/>
              <a:ext cx="24998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Constraint on parameters</a:t>
              </a:r>
              <a:endParaRPr lang="en-US" sz="1600" dirty="0"/>
            </a:p>
          </p:txBody>
        </p:sp>
        <p:cxnSp>
          <p:nvCxnSpPr>
            <p:cNvPr id="32" name="Straight Arrow Connector 31"/>
            <p:cNvCxnSpPr/>
            <p:nvPr/>
          </p:nvCxnSpPr>
          <p:spPr bwMode="auto">
            <a:xfrm rot="5400000" flipH="1" flipV="1">
              <a:off x="457200" y="2286000"/>
              <a:ext cx="762000" cy="762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36"/>
          <p:cNvGrpSpPr/>
          <p:nvPr/>
        </p:nvGrpSpPr>
        <p:grpSpPr>
          <a:xfrm>
            <a:off x="0" y="3429000"/>
            <a:ext cx="2260254" cy="685800"/>
            <a:chOff x="0" y="3429000"/>
            <a:chExt cx="2260254" cy="685800"/>
          </a:xfrm>
        </p:grpSpPr>
        <p:sp>
          <p:nvSpPr>
            <p:cNvPr id="33" name="TextBox 32"/>
            <p:cNvSpPr txBox="1"/>
            <p:nvPr/>
          </p:nvSpPr>
          <p:spPr>
            <a:xfrm>
              <a:off x="0" y="3429000"/>
              <a:ext cx="22602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Constraint on structure</a:t>
              </a:r>
              <a:endParaRPr lang="en-US" sz="1600" dirty="0"/>
            </a:p>
          </p:txBody>
        </p:sp>
        <p:cxnSp>
          <p:nvCxnSpPr>
            <p:cNvPr id="35" name="Straight Arrow Connector 34"/>
            <p:cNvCxnSpPr/>
            <p:nvPr/>
          </p:nvCxnSpPr>
          <p:spPr bwMode="auto">
            <a:xfrm>
              <a:off x="457200" y="3733800"/>
              <a:ext cx="914400" cy="381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19200" y="2514600"/>
            <a:ext cx="3746500" cy="24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 animBg="1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Combining Exact Inference Algorithms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81478" y="1880721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24478" y="1880721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>
            <a:stCxn id="7" idx="6"/>
            <a:endCxn id="8" idx="2"/>
          </p:cNvCxnSpPr>
          <p:nvPr/>
        </p:nvCxnSpPr>
        <p:spPr>
          <a:xfrm>
            <a:off x="510078" y="1995021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" name="Oval 9"/>
          <p:cNvSpPr/>
          <p:nvPr/>
        </p:nvSpPr>
        <p:spPr>
          <a:xfrm>
            <a:off x="281478" y="2566521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24478" y="2566521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>
            <a:stCxn id="10" idx="6"/>
            <a:endCxn id="11" idx="2"/>
          </p:cNvCxnSpPr>
          <p:nvPr/>
        </p:nvCxnSpPr>
        <p:spPr>
          <a:xfrm>
            <a:off x="510078" y="2680821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" name="Straight Connector 12"/>
          <p:cNvCxnSpPr>
            <a:stCxn id="7" idx="5"/>
            <a:endCxn id="11" idx="1"/>
          </p:cNvCxnSpPr>
          <p:nvPr/>
        </p:nvCxnSpPr>
        <p:spPr>
          <a:xfrm rot="16200000" flipH="1">
            <a:off x="705200" y="1847243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/>
          <p:cNvCxnSpPr>
            <a:stCxn id="7" idx="4"/>
            <a:endCxn id="10" idx="0"/>
          </p:cNvCxnSpPr>
          <p:nvPr/>
        </p:nvCxnSpPr>
        <p:spPr>
          <a:xfrm rot="5400000">
            <a:off x="167178" y="2337921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Connector 14"/>
          <p:cNvCxnSpPr>
            <a:stCxn id="8" idx="4"/>
            <a:endCxn id="11" idx="0"/>
          </p:cNvCxnSpPr>
          <p:nvPr/>
        </p:nvCxnSpPr>
        <p:spPr>
          <a:xfrm rot="5400000">
            <a:off x="1310178" y="2337921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Straight Connector 15"/>
          <p:cNvCxnSpPr>
            <a:stCxn id="8" idx="3"/>
            <a:endCxn id="10" idx="7"/>
          </p:cNvCxnSpPr>
          <p:nvPr/>
        </p:nvCxnSpPr>
        <p:spPr>
          <a:xfrm rot="5400000">
            <a:off x="705200" y="1847243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7" name="Down Arrow 16"/>
          <p:cNvSpPr/>
          <p:nvPr/>
        </p:nvSpPr>
        <p:spPr>
          <a:xfrm rot="16200000">
            <a:off x="2286000" y="2057400"/>
            <a:ext cx="228600" cy="570254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 bwMode="auto">
          <a:xfrm>
            <a:off x="3505200" y="1905000"/>
            <a:ext cx="1371600" cy="914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553200" y="1905000"/>
            <a:ext cx="1371600" cy="914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" name="Cross 20"/>
          <p:cNvSpPr/>
          <p:nvPr/>
        </p:nvSpPr>
        <p:spPr bwMode="auto">
          <a:xfrm>
            <a:off x="5562600" y="2209800"/>
            <a:ext cx="381000" cy="381000"/>
          </a:xfrm>
          <a:prstGeom prst="plus">
            <a:avLst>
              <a:gd name="adj" fmla="val 34718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81400" y="2133600"/>
            <a:ext cx="1253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Exact Inference</a:t>
            </a:r>
            <a:br>
              <a:rPr lang="en-US" dirty="0" smtClean="0"/>
            </a:br>
            <a:r>
              <a:rPr lang="en-US" dirty="0" smtClean="0"/>
              <a:t>Graph-Cuts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629400" y="2020669"/>
            <a:ext cx="1253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Exact Inference</a:t>
            </a:r>
            <a:br>
              <a:rPr lang="en-US" dirty="0" smtClean="0"/>
            </a:br>
            <a:r>
              <a:rPr lang="en-US" dirty="0" smtClean="0"/>
              <a:t>Dynamic</a:t>
            </a:r>
            <a:br>
              <a:rPr lang="en-US" dirty="0" smtClean="0"/>
            </a:br>
            <a:r>
              <a:rPr lang="en-US" dirty="0" smtClean="0"/>
              <a:t>Programming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Questions: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M-Best MAP solutions from decomposition methods?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Confidence measures (min-</a:t>
            </a:r>
            <a:r>
              <a:rPr lang="en-US" dirty="0" err="1" smtClean="0"/>
              <a:t>marginals</a:t>
            </a:r>
            <a:r>
              <a:rPr lang="en-US" dirty="0" smtClean="0"/>
              <a:t>) from decomposition methods?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Do decomposition ideas extend to harder problems like min-prod-sum instead min-sum?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Distributed processing?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Sketch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Equivalent Binary Integer Programming Formulation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Equivalent Linear Programming Formulation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19200" y="1981200"/>
            <a:ext cx="6515100" cy="1282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581400" y="4737100"/>
            <a:ext cx="1244600" cy="82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Structured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Set of discrete random variables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err="1" smtClean="0"/>
              <a:t>Pairwise</a:t>
            </a:r>
            <a:r>
              <a:rPr lang="en-US" dirty="0" smtClean="0"/>
              <a:t>) Cost/Energy Function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MAP Inference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38600" y="10307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4800600" y="10307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>
            <a:stCxn id="7" idx="6"/>
            <a:endCxn id="8" idx="2"/>
          </p:cNvCxnSpPr>
          <p:nvPr/>
        </p:nvCxnSpPr>
        <p:spPr>
          <a:xfrm>
            <a:off x="4267200" y="1145052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" name="Oval 9"/>
          <p:cNvSpPr/>
          <p:nvPr/>
        </p:nvSpPr>
        <p:spPr>
          <a:xfrm>
            <a:off x="4038600" y="14879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00600" y="14879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>
            <a:stCxn id="10" idx="6"/>
            <a:endCxn id="11" idx="2"/>
          </p:cNvCxnSpPr>
          <p:nvPr/>
        </p:nvCxnSpPr>
        <p:spPr>
          <a:xfrm>
            <a:off x="4267200" y="1602252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" name="Straight Connector 12"/>
          <p:cNvCxnSpPr>
            <a:stCxn id="7" idx="4"/>
            <a:endCxn id="10" idx="0"/>
          </p:cNvCxnSpPr>
          <p:nvPr/>
        </p:nvCxnSpPr>
        <p:spPr>
          <a:xfrm rot="5400000">
            <a:off x="4038600" y="1373652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/>
          <p:cNvCxnSpPr>
            <a:stCxn id="8" idx="4"/>
            <a:endCxn id="11" idx="0"/>
          </p:cNvCxnSpPr>
          <p:nvPr/>
        </p:nvCxnSpPr>
        <p:spPr>
          <a:xfrm rot="5400000">
            <a:off x="4800600" y="1373652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" name="Oval 14"/>
          <p:cNvSpPr/>
          <p:nvPr/>
        </p:nvSpPr>
        <p:spPr>
          <a:xfrm>
            <a:off x="4038600" y="19451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00600" y="19451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>
            <a:stCxn id="15" idx="6"/>
            <a:endCxn id="16" idx="2"/>
          </p:cNvCxnSpPr>
          <p:nvPr/>
        </p:nvCxnSpPr>
        <p:spPr>
          <a:xfrm>
            <a:off x="4267200" y="2059452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8" name="Oval 17"/>
          <p:cNvSpPr/>
          <p:nvPr/>
        </p:nvSpPr>
        <p:spPr>
          <a:xfrm>
            <a:off x="4038600" y="24023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800600" y="24023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19"/>
          <p:cNvCxnSpPr>
            <a:stCxn id="18" idx="6"/>
            <a:endCxn id="19" idx="2"/>
          </p:cNvCxnSpPr>
          <p:nvPr/>
        </p:nvCxnSpPr>
        <p:spPr>
          <a:xfrm>
            <a:off x="4267200" y="2516652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1" name="Oval 20"/>
          <p:cNvSpPr/>
          <p:nvPr/>
        </p:nvSpPr>
        <p:spPr>
          <a:xfrm>
            <a:off x="5486400" y="10307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248400" y="10307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>
            <a:stCxn id="21" idx="6"/>
            <a:endCxn id="22" idx="2"/>
          </p:cNvCxnSpPr>
          <p:nvPr/>
        </p:nvCxnSpPr>
        <p:spPr>
          <a:xfrm>
            <a:off x="5715000" y="1145052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4" name="Oval 23"/>
          <p:cNvSpPr/>
          <p:nvPr/>
        </p:nvSpPr>
        <p:spPr>
          <a:xfrm>
            <a:off x="5486400" y="14879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248400" y="14879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>
            <a:stCxn id="24" idx="6"/>
            <a:endCxn id="25" idx="2"/>
          </p:cNvCxnSpPr>
          <p:nvPr/>
        </p:nvCxnSpPr>
        <p:spPr>
          <a:xfrm>
            <a:off x="5715000" y="1602252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7" name="Oval 26"/>
          <p:cNvSpPr/>
          <p:nvPr/>
        </p:nvSpPr>
        <p:spPr>
          <a:xfrm>
            <a:off x="5486400" y="19451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248400" y="19451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>
            <a:stCxn id="27" idx="6"/>
            <a:endCxn id="28" idx="2"/>
          </p:cNvCxnSpPr>
          <p:nvPr/>
        </p:nvCxnSpPr>
        <p:spPr>
          <a:xfrm>
            <a:off x="5715000" y="2059452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0" name="Oval 29"/>
          <p:cNvSpPr/>
          <p:nvPr/>
        </p:nvSpPr>
        <p:spPr>
          <a:xfrm>
            <a:off x="5486400" y="24023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248400" y="2402352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Straight Connector 31"/>
          <p:cNvCxnSpPr>
            <a:stCxn id="30" idx="6"/>
            <a:endCxn id="31" idx="2"/>
          </p:cNvCxnSpPr>
          <p:nvPr/>
        </p:nvCxnSpPr>
        <p:spPr>
          <a:xfrm>
            <a:off x="5715000" y="2516652"/>
            <a:ext cx="533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Straight Connector 32"/>
          <p:cNvCxnSpPr>
            <a:stCxn id="27" idx="2"/>
            <a:endCxn id="16" idx="6"/>
          </p:cNvCxnSpPr>
          <p:nvPr/>
        </p:nvCxnSpPr>
        <p:spPr>
          <a:xfrm rot="10800000">
            <a:off x="5029200" y="2059452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4" name="Straight Connector 33"/>
          <p:cNvCxnSpPr>
            <a:stCxn id="30" idx="2"/>
            <a:endCxn id="19" idx="6"/>
          </p:cNvCxnSpPr>
          <p:nvPr/>
        </p:nvCxnSpPr>
        <p:spPr>
          <a:xfrm rot="10800000">
            <a:off x="5029200" y="2516652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5" name="Straight Connector 34"/>
          <p:cNvCxnSpPr>
            <a:stCxn id="11" idx="6"/>
            <a:endCxn id="24" idx="2"/>
          </p:cNvCxnSpPr>
          <p:nvPr/>
        </p:nvCxnSpPr>
        <p:spPr>
          <a:xfrm>
            <a:off x="5029200" y="1602252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6" name="Straight Connector 35"/>
          <p:cNvCxnSpPr>
            <a:stCxn id="8" idx="6"/>
            <a:endCxn id="21" idx="2"/>
          </p:cNvCxnSpPr>
          <p:nvPr/>
        </p:nvCxnSpPr>
        <p:spPr>
          <a:xfrm>
            <a:off x="5029200" y="1145052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7" name="Straight Connector 36"/>
          <p:cNvCxnSpPr>
            <a:stCxn id="11" idx="4"/>
            <a:endCxn id="16" idx="0"/>
          </p:cNvCxnSpPr>
          <p:nvPr/>
        </p:nvCxnSpPr>
        <p:spPr>
          <a:xfrm rot="5400000">
            <a:off x="4800600" y="1830852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8" name="Straight Connector 37"/>
          <p:cNvCxnSpPr>
            <a:stCxn id="10" idx="4"/>
            <a:endCxn id="15" idx="0"/>
          </p:cNvCxnSpPr>
          <p:nvPr/>
        </p:nvCxnSpPr>
        <p:spPr>
          <a:xfrm rot="5400000">
            <a:off x="4038600" y="1830852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9" name="Straight Connector 38"/>
          <p:cNvCxnSpPr>
            <a:stCxn id="16" idx="4"/>
            <a:endCxn id="19" idx="0"/>
          </p:cNvCxnSpPr>
          <p:nvPr/>
        </p:nvCxnSpPr>
        <p:spPr>
          <a:xfrm rot="5400000">
            <a:off x="4800600" y="2288052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0" name="Straight Connector 39"/>
          <p:cNvCxnSpPr>
            <a:stCxn id="15" idx="4"/>
            <a:endCxn id="18" idx="0"/>
          </p:cNvCxnSpPr>
          <p:nvPr/>
        </p:nvCxnSpPr>
        <p:spPr>
          <a:xfrm rot="5400000">
            <a:off x="4038600" y="2288052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1" name="Straight Connector 40"/>
          <p:cNvCxnSpPr/>
          <p:nvPr/>
        </p:nvCxnSpPr>
        <p:spPr>
          <a:xfrm rot="5400000">
            <a:off x="5482471" y="1372858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2" name="Straight Connector 41"/>
          <p:cNvCxnSpPr/>
          <p:nvPr/>
        </p:nvCxnSpPr>
        <p:spPr>
          <a:xfrm rot="5400000">
            <a:off x="6244471" y="1372858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3" name="Straight Connector 42"/>
          <p:cNvCxnSpPr/>
          <p:nvPr/>
        </p:nvCxnSpPr>
        <p:spPr>
          <a:xfrm rot="5400000">
            <a:off x="6244471" y="1830058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Straight Connector 43"/>
          <p:cNvCxnSpPr/>
          <p:nvPr/>
        </p:nvCxnSpPr>
        <p:spPr>
          <a:xfrm rot="5400000">
            <a:off x="5482471" y="1830058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Straight Connector 44"/>
          <p:cNvCxnSpPr/>
          <p:nvPr/>
        </p:nvCxnSpPr>
        <p:spPr>
          <a:xfrm rot="5400000">
            <a:off x="6244471" y="2287258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6" name="Straight Connector 45"/>
          <p:cNvCxnSpPr/>
          <p:nvPr/>
        </p:nvCxnSpPr>
        <p:spPr>
          <a:xfrm rot="5400000">
            <a:off x="5482471" y="2287258"/>
            <a:ext cx="228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7" name="TextBox 46"/>
          <p:cNvSpPr txBox="1"/>
          <p:nvPr/>
        </p:nvSpPr>
        <p:spPr>
          <a:xfrm>
            <a:off x="3990788" y="990600"/>
            <a:ext cx="344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3995388" y="1447800"/>
            <a:ext cx="344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4001942" y="190194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08835" y="2353953"/>
            <a:ext cx="344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n</a:t>
            </a:r>
            <a:endParaRPr lang="en-US" dirty="0"/>
          </a:p>
        </p:txBody>
      </p:sp>
      <p:pic>
        <p:nvPicPr>
          <p:cNvPr id="69" name="Picture 68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806700" y="3276600"/>
            <a:ext cx="1993900" cy="22860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743200" y="4521200"/>
            <a:ext cx="3530600" cy="508000"/>
          </a:xfrm>
          <a:prstGeom prst="rect">
            <a:avLst/>
          </a:prstGeom>
        </p:spPr>
      </p:pic>
      <p:pic>
        <p:nvPicPr>
          <p:cNvPr id="58" name="Picture 57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257800" y="3276600"/>
            <a:ext cx="1562100" cy="228600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1276345" y="5029200"/>
            <a:ext cx="2459991" cy="536377"/>
            <a:chOff x="1276345" y="5029200"/>
            <a:chExt cx="2459991" cy="536377"/>
          </a:xfrm>
        </p:grpSpPr>
        <p:sp>
          <p:nvSpPr>
            <p:cNvPr id="55" name="TextBox 54"/>
            <p:cNvSpPr txBox="1"/>
            <p:nvPr/>
          </p:nvSpPr>
          <p:spPr>
            <a:xfrm>
              <a:off x="1276345" y="5257800"/>
              <a:ext cx="24599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Node Energies / Local Costs</a:t>
              </a:r>
              <a:endParaRPr lang="en-US" sz="1400" dirty="0"/>
            </a:p>
          </p:txBody>
        </p:sp>
        <p:cxnSp>
          <p:nvCxnSpPr>
            <p:cNvPr id="60" name="Straight Arrow Connector 59"/>
            <p:cNvCxnSpPr/>
            <p:nvPr/>
          </p:nvCxnSpPr>
          <p:spPr bwMode="auto">
            <a:xfrm flipV="1">
              <a:off x="2514600" y="5029200"/>
              <a:ext cx="762000" cy="2286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5534494" y="4953000"/>
            <a:ext cx="2800767" cy="612577"/>
            <a:chOff x="5534494" y="4953000"/>
            <a:chExt cx="2800767" cy="612577"/>
          </a:xfrm>
        </p:grpSpPr>
        <p:sp>
          <p:nvSpPr>
            <p:cNvPr id="57" name="TextBox 56"/>
            <p:cNvSpPr txBox="1"/>
            <p:nvPr/>
          </p:nvSpPr>
          <p:spPr>
            <a:xfrm>
              <a:off x="5534494" y="5257800"/>
              <a:ext cx="28007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Edge Energies / Distributed Prior</a:t>
              </a:r>
              <a:endParaRPr lang="en-US" sz="1400" dirty="0"/>
            </a:p>
          </p:txBody>
        </p:sp>
        <p:cxnSp>
          <p:nvCxnSpPr>
            <p:cNvPr id="62" name="Straight Arrow Connector 61"/>
            <p:cNvCxnSpPr>
              <a:stCxn id="57" idx="0"/>
            </p:cNvCxnSpPr>
            <p:nvPr/>
          </p:nvCxnSpPr>
          <p:spPr bwMode="auto">
            <a:xfrm rot="16200000" flipV="1">
              <a:off x="6210640" y="4533561"/>
              <a:ext cx="304800" cy="1143677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65" name="Picture 64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9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3644900" y="5486400"/>
            <a:ext cx="1689100" cy="22860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2057400" y="1600200"/>
            <a:ext cx="952500" cy="22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Primal corresponding to dual-decomposition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Outer-Bound on the Marginal </a:t>
            </a:r>
            <a:r>
              <a:rPr lang="en-US" dirty="0" err="1" smtClean="0"/>
              <a:t>Polytope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Sketch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52400" y="2480846"/>
            <a:ext cx="1396697" cy="795754"/>
            <a:chOff x="152400" y="2480846"/>
            <a:chExt cx="1396697" cy="795754"/>
          </a:xfrm>
        </p:grpSpPr>
        <p:sp>
          <p:nvSpPr>
            <p:cNvPr id="11" name="TextBox 10"/>
            <p:cNvSpPr txBox="1"/>
            <p:nvPr/>
          </p:nvSpPr>
          <p:spPr>
            <a:xfrm>
              <a:off x="152400" y="2938046"/>
              <a:ext cx="6067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Kept</a:t>
              </a:r>
              <a:endParaRPr lang="en-US" sz="1600" dirty="0"/>
            </a:p>
          </p:txBody>
        </p:sp>
        <p:cxnSp>
          <p:nvCxnSpPr>
            <p:cNvPr id="13" name="Straight Arrow Connector 12"/>
            <p:cNvCxnSpPr>
              <a:stCxn id="11" idx="0"/>
            </p:cNvCxnSpPr>
            <p:nvPr/>
          </p:nvCxnSpPr>
          <p:spPr bwMode="auto">
            <a:xfrm rot="5400000" flipH="1" flipV="1">
              <a:off x="773838" y="2162787"/>
              <a:ext cx="457200" cy="109331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463497" y="2438400"/>
            <a:ext cx="937476" cy="838200"/>
            <a:chOff x="2463497" y="2438400"/>
            <a:chExt cx="937476" cy="838200"/>
          </a:xfrm>
        </p:grpSpPr>
        <p:sp>
          <p:nvSpPr>
            <p:cNvPr id="14" name="TextBox 13"/>
            <p:cNvSpPr txBox="1"/>
            <p:nvPr/>
          </p:nvSpPr>
          <p:spPr>
            <a:xfrm>
              <a:off x="2463497" y="2938046"/>
              <a:ext cx="9374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Relaxed</a:t>
              </a:r>
              <a:endParaRPr lang="en-US" sz="1600" dirty="0"/>
            </a:p>
          </p:txBody>
        </p:sp>
        <p:cxnSp>
          <p:nvCxnSpPr>
            <p:cNvPr id="15" name="Straight Arrow Connector 14"/>
            <p:cNvCxnSpPr>
              <a:stCxn id="14" idx="0"/>
            </p:cNvCxnSpPr>
            <p:nvPr/>
          </p:nvCxnSpPr>
          <p:spPr bwMode="auto">
            <a:xfrm rot="16200000" flipV="1">
              <a:off x="2448043" y="2453854"/>
              <a:ext cx="499646" cy="46873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ight Arrow 18"/>
          <p:cNvSpPr/>
          <p:nvPr/>
        </p:nvSpPr>
        <p:spPr bwMode="auto">
          <a:xfrm>
            <a:off x="3200400" y="1752600"/>
            <a:ext cx="9144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47397" y="1600200"/>
            <a:ext cx="2197100" cy="7620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419600" y="1600200"/>
            <a:ext cx="4343400" cy="7747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7010400" y="2438400"/>
            <a:ext cx="711200" cy="812800"/>
            <a:chOff x="7010400" y="2438400"/>
            <a:chExt cx="711200" cy="812800"/>
          </a:xfrm>
        </p:grpSpPr>
        <p:pic>
          <p:nvPicPr>
            <p:cNvPr id="24" name="Picture 2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7010400" y="2971800"/>
              <a:ext cx="711200" cy="279400"/>
            </a:xfrm>
            <a:prstGeom prst="rect">
              <a:avLst/>
            </a:prstGeom>
          </p:spPr>
        </p:pic>
        <p:cxnSp>
          <p:nvCxnSpPr>
            <p:cNvPr id="25" name="Straight Arrow Connector 24"/>
            <p:cNvCxnSpPr>
              <a:stCxn id="24" idx="0"/>
            </p:cNvCxnSpPr>
            <p:nvPr/>
          </p:nvCxnSpPr>
          <p:spPr bwMode="auto">
            <a:xfrm rot="5400000" flipH="1" flipV="1">
              <a:off x="7150100" y="2654300"/>
              <a:ext cx="533400" cy="1016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3505200" y="4800600"/>
            <a:ext cx="1600200" cy="1371600"/>
            <a:chOff x="3505200" y="4800600"/>
            <a:chExt cx="1600200" cy="1371600"/>
          </a:xfrm>
        </p:grpSpPr>
        <p:sp>
          <p:nvSpPr>
            <p:cNvPr id="28" name="Heptagon 27"/>
            <p:cNvSpPr/>
            <p:nvPr/>
          </p:nvSpPr>
          <p:spPr bwMode="auto">
            <a:xfrm>
              <a:off x="3505200" y="4800600"/>
              <a:ext cx="1600200" cy="1371600"/>
            </a:xfrm>
            <a:prstGeom prst="heptago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32" name="Picture 3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3962400" y="5334000"/>
              <a:ext cx="635000" cy="254000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2971800" y="4038600"/>
            <a:ext cx="3810000" cy="2514600"/>
            <a:chOff x="2971800" y="4038600"/>
            <a:chExt cx="3810000" cy="2514600"/>
          </a:xfrm>
        </p:grpSpPr>
        <p:sp>
          <p:nvSpPr>
            <p:cNvPr id="30" name="Regular Pentagon 29"/>
            <p:cNvSpPr/>
            <p:nvPr/>
          </p:nvSpPr>
          <p:spPr bwMode="auto">
            <a:xfrm>
              <a:off x="2971800" y="4038600"/>
              <a:ext cx="2667000" cy="2514600"/>
            </a:xfrm>
            <a:prstGeom prst="pentagon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33" name="Picture 3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6261100" y="4191000"/>
              <a:ext cx="520700" cy="254000"/>
            </a:xfrm>
            <a:prstGeom prst="rect">
              <a:avLst/>
            </a:prstGeom>
          </p:spPr>
        </p:pic>
        <p:sp>
          <p:nvSpPr>
            <p:cNvPr id="38" name="Freeform 37"/>
            <p:cNvSpPr/>
            <p:nvPr/>
          </p:nvSpPr>
          <p:spPr bwMode="auto">
            <a:xfrm>
              <a:off x="5120105" y="4184316"/>
              <a:ext cx="1096211" cy="374316"/>
            </a:xfrm>
            <a:custGeom>
              <a:avLst/>
              <a:gdLst>
                <a:gd name="connsiteX0" fmla="*/ 1096211 w 1096211"/>
                <a:gd name="connsiteY0" fmla="*/ 133684 h 374316"/>
                <a:gd name="connsiteX1" fmla="*/ 574842 w 1096211"/>
                <a:gd name="connsiteY1" fmla="*/ 40105 h 374316"/>
                <a:gd name="connsiteX2" fmla="*/ 0 w 1096211"/>
                <a:gd name="connsiteY2" fmla="*/ 374316 h 37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6211" h="374316">
                  <a:moveTo>
                    <a:pt x="1096211" y="133684"/>
                  </a:moveTo>
                  <a:cubicBezTo>
                    <a:pt x="926877" y="66842"/>
                    <a:pt x="757544" y="0"/>
                    <a:pt x="574842" y="40105"/>
                  </a:cubicBezTo>
                  <a:cubicBezTo>
                    <a:pt x="392140" y="80210"/>
                    <a:pt x="0" y="374316"/>
                    <a:pt x="0" y="374316"/>
                  </a:cubicBezTo>
                </a:path>
              </a:pathLst>
            </a:cu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276600" y="4572000"/>
            <a:ext cx="3962400" cy="1752600"/>
            <a:chOff x="3276600" y="4572000"/>
            <a:chExt cx="3962400" cy="1752600"/>
          </a:xfrm>
        </p:grpSpPr>
        <p:sp>
          <p:nvSpPr>
            <p:cNvPr id="31" name="Hexagon 30"/>
            <p:cNvSpPr/>
            <p:nvPr/>
          </p:nvSpPr>
          <p:spPr bwMode="auto">
            <a:xfrm>
              <a:off x="3276600" y="4572000"/>
              <a:ext cx="2133600" cy="1752600"/>
            </a:xfrm>
            <a:prstGeom prst="hexagon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34" name="Picture 3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2"/>
                <a:stretch>
                  <a:fillRect/>
                </a:stretch>
              </p:blipFill>
            </mc:Choice>
            <mc:Fallback>
              <p:blipFill>
                <a:blip r:embed="rId13"/>
                <a:stretch>
                  <a:fillRect/>
                </a:stretch>
              </p:blipFill>
            </mc:Fallback>
          </mc:AlternateContent>
          <p:spPr>
            <a:xfrm>
              <a:off x="6172200" y="5029200"/>
              <a:ext cx="1066800" cy="508000"/>
            </a:xfrm>
            <a:prstGeom prst="rect">
              <a:avLst/>
            </a:prstGeom>
          </p:spPr>
        </p:pic>
        <p:sp>
          <p:nvSpPr>
            <p:cNvPr id="39" name="Freeform 38"/>
            <p:cNvSpPr/>
            <p:nvPr/>
          </p:nvSpPr>
          <p:spPr bwMode="auto">
            <a:xfrm>
              <a:off x="5105400" y="5486400"/>
              <a:ext cx="1066800" cy="685800"/>
            </a:xfrm>
            <a:custGeom>
              <a:avLst/>
              <a:gdLst>
                <a:gd name="connsiteX0" fmla="*/ 868947 w 868947"/>
                <a:gd name="connsiteY0" fmla="*/ 0 h 552562"/>
                <a:gd name="connsiteX1" fmla="*/ 347579 w 868947"/>
                <a:gd name="connsiteY1" fmla="*/ 467895 h 552562"/>
                <a:gd name="connsiteX2" fmla="*/ 0 w 868947"/>
                <a:gd name="connsiteY2" fmla="*/ 508000 h 55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8947" h="552562">
                  <a:moveTo>
                    <a:pt x="868947" y="0"/>
                  </a:moveTo>
                  <a:cubicBezTo>
                    <a:pt x="680675" y="191614"/>
                    <a:pt x="492403" y="383228"/>
                    <a:pt x="347579" y="467895"/>
                  </a:cubicBezTo>
                  <a:cubicBezTo>
                    <a:pt x="202755" y="552562"/>
                    <a:pt x="0" y="508000"/>
                    <a:pt x="0" y="508000"/>
                  </a:cubicBezTo>
                </a:path>
              </a:pathLst>
            </a:cu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Optical Flow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11" name="Picture 10" descr="wooden-4plan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800600" y="1524000"/>
            <a:ext cx="2865120" cy="2148840"/>
          </a:xfrm>
          <a:prstGeom prst="rect">
            <a:avLst/>
          </a:prstGeom>
        </p:spPr>
      </p:pic>
      <p:pic>
        <p:nvPicPr>
          <p:cNvPr id="12" name="Picture 11" descr="army-4plan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066800" y="1524000"/>
            <a:ext cx="2865121" cy="21488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133600" y="6172200"/>
            <a:ext cx="556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Army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51302" y="6172200"/>
            <a:ext cx="755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Wooden</a:t>
            </a:r>
            <a:endParaRPr lang="en-US" dirty="0"/>
          </a:p>
        </p:txBody>
      </p:sp>
      <p:pic>
        <p:nvPicPr>
          <p:cNvPr id="13" name="Picture 12" descr="frame1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3886200"/>
            <a:ext cx="3234336" cy="2148840"/>
          </a:xfrm>
          <a:prstGeom prst="rect">
            <a:avLst/>
          </a:prstGeom>
        </p:spPr>
      </p:pic>
      <p:pic>
        <p:nvPicPr>
          <p:cNvPr id="14" name="Picture 13" descr="frame1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3886200"/>
            <a:ext cx="3234337" cy="2148840"/>
          </a:xfrm>
          <a:prstGeom prst="rect">
            <a:avLst/>
          </a:prstGeom>
        </p:spPr>
      </p:pic>
      <p:pic>
        <p:nvPicPr>
          <p:cNvPr id="15" name="Picture 14" descr="frame1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7664" y="3886200"/>
            <a:ext cx="3234336" cy="2148840"/>
          </a:xfrm>
          <a:prstGeom prst="rect">
            <a:avLst/>
          </a:prstGeom>
        </p:spPr>
      </p:pic>
      <p:pic>
        <p:nvPicPr>
          <p:cNvPr id="16" name="Picture 15" descr="frame1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664" y="3886200"/>
            <a:ext cx="3234336" cy="2148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Multi-class Object </a:t>
            </a:r>
            <a:r>
              <a:rPr lang="en-US" dirty="0" err="1" smtClean="0"/>
              <a:t>Labelling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6" name="Picture 5" descr="graph_59_node_po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2133600"/>
            <a:ext cx="4114800" cy="2743200"/>
          </a:xfrm>
          <a:prstGeom prst="rect">
            <a:avLst/>
          </a:prstGeom>
        </p:spPr>
      </p:pic>
      <p:pic>
        <p:nvPicPr>
          <p:cNvPr id="7" name="Picture 6" descr="coc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254499" y="2057400"/>
            <a:ext cx="4889501" cy="378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4148" y="5235016"/>
            <a:ext cx="1608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Node Optimal States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52550" y="6019800"/>
            <a:ext cx="1142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Co-</a:t>
            </a:r>
            <a:r>
              <a:rPr lang="en-US" dirty="0" err="1" smtClean="0"/>
              <a:t>occurance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Multi-class Object </a:t>
            </a:r>
            <a:r>
              <a:rPr lang="en-US" dirty="0" err="1" smtClean="0"/>
              <a:t>Labelling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11" name="Picture 10" descr="msrc_pic5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0" y="2286000"/>
            <a:ext cx="4081751" cy="2743200"/>
          </a:xfrm>
          <a:prstGeom prst="rect">
            <a:avLst/>
          </a:prstGeom>
        </p:spPr>
      </p:pic>
      <p:pic>
        <p:nvPicPr>
          <p:cNvPr id="8" name="Picture 7" descr="msrc_59_newlege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257800" y="2286000"/>
            <a:ext cx="3385511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Interesting idea of identifying tractable </a:t>
            </a:r>
            <a:r>
              <a:rPr lang="en-US" dirty="0" err="1" smtClean="0"/>
              <a:t>subproblems</a:t>
            </a:r>
            <a:r>
              <a:rPr lang="en-US" dirty="0" smtClean="0"/>
              <a:t> within intractable ones</a:t>
            </a:r>
          </a:p>
          <a:p>
            <a:endParaRPr lang="en-US" dirty="0" smtClean="0"/>
          </a:p>
          <a:p>
            <a:r>
              <a:rPr lang="en-US" dirty="0" smtClean="0"/>
              <a:t>First step towards structures topologically more complex than trees</a:t>
            </a:r>
          </a:p>
          <a:p>
            <a:endParaRPr lang="en-US" dirty="0" smtClean="0"/>
          </a:p>
          <a:p>
            <a:r>
              <a:rPr lang="en-US" dirty="0" smtClean="0"/>
              <a:t>OPD-approximation is guaranteed to be tighter than baselines (like TRW)</a:t>
            </a:r>
          </a:p>
          <a:p>
            <a:endParaRPr lang="en-US" dirty="0" smtClean="0"/>
          </a:p>
          <a:p>
            <a:r>
              <a:rPr lang="en-US" dirty="0" smtClean="0"/>
              <a:t>OPD is useful for hard vision problems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r>
              <a:rPr lang="en-US" baseline="-25000" dirty="0" smtClean="0"/>
              <a:t>50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Synthetic parameters</a:t>
            </a:r>
          </a:p>
          <a:p>
            <a:pPr lvl="1"/>
            <a:r>
              <a:rPr lang="en-US" dirty="0" smtClean="0"/>
              <a:t>Randomly sampled energies from Gaussian dist.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75036" y="4142601"/>
            <a:ext cx="1547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50</a:t>
            </a:r>
            <a:r>
              <a:rPr lang="en-US" dirty="0" smtClean="0"/>
              <a:t>: 2-label problem</a:t>
            </a:r>
            <a:endParaRPr lang="en-US" dirty="0"/>
          </a:p>
        </p:txBody>
      </p:sp>
      <p:pic>
        <p:nvPicPr>
          <p:cNvPr id="12" name="Picture 11" descr="lege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2133600"/>
            <a:ext cx="9144000" cy="352425"/>
          </a:xfrm>
          <a:prstGeom prst="rect">
            <a:avLst/>
          </a:prstGeom>
        </p:spPr>
      </p:pic>
      <p:pic>
        <p:nvPicPr>
          <p:cNvPr id="10" name="Picture 9" descr="k50_newlege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2514600"/>
            <a:ext cx="9144000" cy="1517650"/>
          </a:xfrm>
          <a:prstGeom prst="rect">
            <a:avLst/>
          </a:prstGeom>
        </p:spPr>
      </p:pic>
      <p:pic>
        <p:nvPicPr>
          <p:cNvPr id="14" name="Picture 13" descr="k50_newlegend_zoo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0" y="2514600"/>
            <a:ext cx="9144000" cy="1517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800" y="5105400"/>
            <a:ext cx="7607300" cy="1066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r>
              <a:rPr lang="en-US" baseline="-25000" dirty="0" smtClean="0"/>
              <a:t>50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Effect of Number of Decompositions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486465"/>
            <a:ext cx="7607300" cy="1066735"/>
          </a:xfrm>
          <a:prstGeom prst="rect">
            <a:avLst/>
          </a:prstGeom>
        </p:spPr>
      </p:pic>
      <p:pic>
        <p:nvPicPr>
          <p:cNvPr id="7" name="Picture 6" descr="k50_lb_opdd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1905000"/>
            <a:ext cx="9144000" cy="1978026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066800" y="1676400"/>
            <a:ext cx="723900" cy="2286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4114800" y="1676400"/>
            <a:ext cx="723900" cy="2286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7010400" y="1676400"/>
            <a:ext cx="723900" cy="228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3505200" y="2667000"/>
            <a:ext cx="19050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048000" y="3810000"/>
            <a:ext cx="2616582" cy="1719263"/>
            <a:chOff x="3048000" y="3810000"/>
            <a:chExt cx="2616582" cy="1719263"/>
          </a:xfrm>
        </p:grpSpPr>
        <p:sp>
          <p:nvSpPr>
            <p:cNvPr id="14" name="Line 4"/>
            <p:cNvSpPr>
              <a:spLocks noChangeShapeType="1"/>
            </p:cNvSpPr>
            <p:nvPr/>
          </p:nvSpPr>
          <p:spPr bwMode="auto">
            <a:xfrm flipV="1">
              <a:off x="3505200" y="3810000"/>
              <a:ext cx="0" cy="17192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5"/>
            <p:cNvSpPr>
              <a:spLocks noChangeShapeType="1"/>
            </p:cNvSpPr>
            <p:nvPr/>
          </p:nvSpPr>
          <p:spPr bwMode="auto">
            <a:xfrm flipV="1">
              <a:off x="3048000" y="5271766"/>
              <a:ext cx="2616582" cy="2889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3498856" y="4431622"/>
              <a:ext cx="2125230" cy="855225"/>
            </a:xfrm>
            <a:custGeom>
              <a:avLst/>
              <a:gdLst>
                <a:gd name="connsiteX0" fmla="*/ 0 w 2125230"/>
                <a:gd name="connsiteY0" fmla="*/ 855225 h 855225"/>
                <a:gd name="connsiteX1" fmla="*/ 388761 w 2125230"/>
                <a:gd name="connsiteY1" fmla="*/ 285075 h 855225"/>
                <a:gd name="connsiteX2" fmla="*/ 2125230 w 2125230"/>
                <a:gd name="connsiteY2" fmla="*/ 0 h 85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5230" h="855225">
                  <a:moveTo>
                    <a:pt x="0" y="855225"/>
                  </a:moveTo>
                  <a:cubicBezTo>
                    <a:pt x="17278" y="641418"/>
                    <a:pt x="34556" y="427612"/>
                    <a:pt x="388761" y="285075"/>
                  </a:cubicBezTo>
                  <a:cubicBezTo>
                    <a:pt x="742966" y="142538"/>
                    <a:pt x="2125230" y="0"/>
                    <a:pt x="2125230" y="0"/>
                  </a:cubicBezTo>
                </a:path>
              </a:pathLst>
            </a:custGeom>
            <a:noFill/>
            <a:ln w="38100">
              <a:solidFill>
                <a:srgbClr val="FF00F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3" name="Freeform 22"/>
          <p:cNvSpPr/>
          <p:nvPr/>
        </p:nvSpPr>
        <p:spPr bwMode="auto">
          <a:xfrm>
            <a:off x="2872518" y="2734129"/>
            <a:ext cx="730007" cy="1852989"/>
          </a:xfrm>
          <a:custGeom>
            <a:avLst/>
            <a:gdLst>
              <a:gd name="connsiteX0" fmla="*/ 626338 w 730007"/>
              <a:gd name="connsiteY0" fmla="*/ 0 h 1852989"/>
              <a:gd name="connsiteX1" fmla="*/ 17278 w 730007"/>
              <a:gd name="connsiteY1" fmla="*/ 932974 h 1852989"/>
              <a:gd name="connsiteX2" fmla="*/ 730007 w 730007"/>
              <a:gd name="connsiteY2" fmla="*/ 1852989 h 185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0007" h="1852989">
                <a:moveTo>
                  <a:pt x="626338" y="0"/>
                </a:moveTo>
                <a:cubicBezTo>
                  <a:pt x="313169" y="312071"/>
                  <a:pt x="0" y="624143"/>
                  <a:pt x="17278" y="932974"/>
                </a:cubicBezTo>
                <a:cubicBezTo>
                  <a:pt x="34556" y="1241805"/>
                  <a:pt x="730007" y="1852989"/>
                  <a:pt x="730007" y="1852989"/>
                </a:cubicBezTo>
              </a:path>
            </a:pathLst>
          </a:custGeom>
          <a:noFill/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7753637" y="2285999"/>
            <a:ext cx="856963" cy="1436031"/>
          </a:xfrm>
          <a:custGeom>
            <a:avLst/>
            <a:gdLst>
              <a:gd name="connsiteX0" fmla="*/ 112309 w 1174924"/>
              <a:gd name="connsiteY0" fmla="*/ 1697493 h 1697493"/>
              <a:gd name="connsiteX1" fmla="*/ 177102 w 1174924"/>
              <a:gd name="connsiteY1" fmla="*/ 427613 h 1697493"/>
              <a:gd name="connsiteX2" fmla="*/ 1174924 w 1174924"/>
              <a:gd name="connsiteY2" fmla="*/ 0 h 169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4924" h="1697493">
                <a:moveTo>
                  <a:pt x="112309" y="1697493"/>
                </a:moveTo>
                <a:cubicBezTo>
                  <a:pt x="56154" y="1204010"/>
                  <a:pt x="0" y="710528"/>
                  <a:pt x="177102" y="427613"/>
                </a:cubicBezTo>
                <a:cubicBezTo>
                  <a:pt x="354204" y="144698"/>
                  <a:pt x="1174924" y="0"/>
                  <a:pt x="1174924" y="0"/>
                </a:cubicBezTo>
              </a:path>
            </a:pathLst>
          </a:custGeom>
          <a:noFill/>
          <a:ln w="635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 rot="16200000" flipH="1">
            <a:off x="762000" y="2133601"/>
            <a:ext cx="1905000" cy="990600"/>
          </a:xfrm>
          <a:prstGeom prst="line">
            <a:avLst/>
          </a:prstGeom>
          <a:ln w="5080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 bwMode="auto">
          <a:xfrm rot="16200000" flipH="1">
            <a:off x="3848100" y="2552701"/>
            <a:ext cx="1905000" cy="304800"/>
          </a:xfrm>
          <a:prstGeom prst="line">
            <a:avLst/>
          </a:prstGeom>
          <a:ln w="5080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3" grpId="0" animBg="1"/>
      <p:bldP spid="23" grpId="1" animBg="1"/>
      <p:bldP spid="2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r>
              <a:rPr lang="en-US" baseline="-25000" dirty="0" smtClean="0"/>
              <a:t>50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Effect of Number of Decompositions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486465"/>
            <a:ext cx="7607300" cy="1066735"/>
          </a:xfrm>
          <a:prstGeom prst="rect">
            <a:avLst/>
          </a:prstGeom>
        </p:spPr>
      </p:pic>
      <p:pic>
        <p:nvPicPr>
          <p:cNvPr id="7" name="Picture 6" descr="k50_en_opdm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1676400"/>
            <a:ext cx="9144000" cy="20320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 bwMode="auto">
          <a:xfrm>
            <a:off x="596101" y="1580871"/>
            <a:ext cx="427638" cy="2215811"/>
          </a:xfrm>
          <a:custGeom>
            <a:avLst/>
            <a:gdLst>
              <a:gd name="connsiteX0" fmla="*/ 427638 w 427638"/>
              <a:gd name="connsiteY0" fmla="*/ 0 h 2215811"/>
              <a:gd name="connsiteX1" fmla="*/ 168464 w 427638"/>
              <a:gd name="connsiteY1" fmla="*/ 881141 h 2215811"/>
              <a:gd name="connsiteX2" fmla="*/ 0 w 427638"/>
              <a:gd name="connsiteY2" fmla="*/ 2215811 h 221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7638" h="2215811">
                <a:moveTo>
                  <a:pt x="427638" y="0"/>
                </a:moveTo>
                <a:cubicBezTo>
                  <a:pt x="333687" y="255919"/>
                  <a:pt x="239737" y="511839"/>
                  <a:pt x="168464" y="881141"/>
                </a:cubicBezTo>
                <a:cubicBezTo>
                  <a:pt x="97191" y="1250443"/>
                  <a:pt x="0" y="2215811"/>
                  <a:pt x="0" y="2215811"/>
                </a:cubicBezTo>
              </a:path>
            </a:pathLst>
          </a:cu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3563649" y="1606787"/>
            <a:ext cx="220299" cy="1930736"/>
          </a:xfrm>
          <a:custGeom>
            <a:avLst/>
            <a:gdLst>
              <a:gd name="connsiteX0" fmla="*/ 220299 w 220299"/>
              <a:gd name="connsiteY0" fmla="*/ 0 h 1930736"/>
              <a:gd name="connsiteX1" fmla="*/ 51835 w 220299"/>
              <a:gd name="connsiteY1" fmla="*/ 958889 h 1930736"/>
              <a:gd name="connsiteX2" fmla="*/ 0 w 220299"/>
              <a:gd name="connsiteY2" fmla="*/ 1930736 h 193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299" h="1930736">
                <a:moveTo>
                  <a:pt x="220299" y="0"/>
                </a:moveTo>
                <a:cubicBezTo>
                  <a:pt x="154425" y="318550"/>
                  <a:pt x="88551" y="637100"/>
                  <a:pt x="51835" y="958889"/>
                </a:cubicBezTo>
                <a:cubicBezTo>
                  <a:pt x="15119" y="1280678"/>
                  <a:pt x="0" y="1930736"/>
                  <a:pt x="0" y="1930736"/>
                </a:cubicBezTo>
              </a:path>
            </a:pathLst>
          </a:cu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6634867" y="1524000"/>
            <a:ext cx="223134" cy="2078313"/>
          </a:xfrm>
          <a:custGeom>
            <a:avLst/>
            <a:gdLst>
              <a:gd name="connsiteX0" fmla="*/ 220298 w 220298"/>
              <a:gd name="connsiteY0" fmla="*/ 0 h 1878904"/>
              <a:gd name="connsiteX1" fmla="*/ 51835 w 220298"/>
              <a:gd name="connsiteY1" fmla="*/ 699729 h 1878904"/>
              <a:gd name="connsiteX2" fmla="*/ 0 w 220298"/>
              <a:gd name="connsiteY2" fmla="*/ 1878904 h 187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298" h="1878904">
                <a:moveTo>
                  <a:pt x="220298" y="0"/>
                </a:moveTo>
                <a:cubicBezTo>
                  <a:pt x="154424" y="193289"/>
                  <a:pt x="88551" y="386578"/>
                  <a:pt x="51835" y="699729"/>
                </a:cubicBezTo>
                <a:cubicBezTo>
                  <a:pt x="15119" y="1012880"/>
                  <a:pt x="0" y="1878904"/>
                  <a:pt x="0" y="1878904"/>
                </a:cubicBezTo>
              </a:path>
            </a:pathLst>
          </a:cu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r>
              <a:rPr lang="en-US" baseline="-25000" dirty="0" smtClean="0"/>
              <a:t>50</a:t>
            </a:r>
            <a:r>
              <a:rPr lang="en-US" dirty="0" smtClean="0"/>
              <a:t>: Multi-Label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Synthetic parameters</a:t>
            </a:r>
          </a:p>
          <a:p>
            <a:pPr lvl="1"/>
            <a:r>
              <a:rPr lang="en-US" dirty="0" smtClean="0"/>
              <a:t>Randomly sampled energies from Gaussian dist.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75036" y="4142601"/>
            <a:ext cx="1547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50</a:t>
            </a:r>
            <a:r>
              <a:rPr lang="en-US" dirty="0" smtClean="0"/>
              <a:t>: 4-label problem</a:t>
            </a:r>
            <a:endParaRPr lang="en-US" dirty="0"/>
          </a:p>
        </p:txBody>
      </p:sp>
      <p:pic>
        <p:nvPicPr>
          <p:cNvPr id="12" name="Picture 11" descr="lege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2133600"/>
            <a:ext cx="9144000" cy="352425"/>
          </a:xfrm>
          <a:prstGeom prst="rect">
            <a:avLst/>
          </a:prstGeom>
        </p:spPr>
      </p:pic>
      <p:pic>
        <p:nvPicPr>
          <p:cNvPr id="10" name="Picture 9" descr="k50_m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2590800"/>
            <a:ext cx="9144000" cy="1419225"/>
          </a:xfrm>
          <a:prstGeom prst="rect">
            <a:avLst/>
          </a:prstGeom>
        </p:spPr>
      </p:pic>
      <p:pic>
        <p:nvPicPr>
          <p:cNvPr id="14" name="Picture 13" descr="k50_ml_zoo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0" y="2619375"/>
            <a:ext cx="9144000" cy="141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 58"/>
          <p:cNvSpPr>
            <a:spLocks noChangeShapeType="1"/>
          </p:cNvSpPr>
          <p:nvPr/>
        </p:nvSpPr>
        <p:spPr bwMode="auto">
          <a:xfrm>
            <a:off x="2768082" y="1433512"/>
            <a:ext cx="482600" cy="1646238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Higher-Order Cliques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Order Reduction</a:t>
            </a:r>
          </a:p>
          <a:p>
            <a:pPr lvl="1"/>
            <a:r>
              <a:rPr lang="en-US" dirty="0" err="1" smtClean="0"/>
              <a:t>Kolmogorov-Zabih</a:t>
            </a:r>
            <a:r>
              <a:rPr lang="en-US" dirty="0" smtClean="0"/>
              <a:t> Reduction [KZ ’04; Freedman &amp; </a:t>
            </a:r>
            <a:r>
              <a:rPr lang="en-US" dirty="0" err="1" smtClean="0"/>
              <a:t>Drineas</a:t>
            </a:r>
            <a:r>
              <a:rPr lang="en-US" dirty="0" smtClean="0"/>
              <a:t> ’05; Ishikawa ‘09]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Reduction by Substitution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228600" y="3227387"/>
            <a:ext cx="381000" cy="381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aseline="-25000">
              <a:latin typeface="Times New Roman" pitchFamily="-112" charset="0"/>
            </a:endParaRPr>
          </a:p>
        </p:txBody>
      </p:sp>
      <p:sp>
        <p:nvSpPr>
          <p:cNvPr id="22" name="Oval 18"/>
          <p:cNvSpPr>
            <a:spLocks noChangeArrowheads="1"/>
          </p:cNvSpPr>
          <p:nvPr/>
        </p:nvSpPr>
        <p:spPr bwMode="auto">
          <a:xfrm>
            <a:off x="762000" y="4065587"/>
            <a:ext cx="381000" cy="381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aseline="-25000">
              <a:latin typeface="Times New Roman" pitchFamily="-112" charset="0"/>
            </a:endParaRPr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609600" y="1474787"/>
            <a:ext cx="381000" cy="381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aseline="-25000">
              <a:latin typeface="Times New Roman" pitchFamily="-112" charset="0"/>
            </a:endParaRPr>
          </a:p>
        </p:txBody>
      </p:sp>
      <p:sp>
        <p:nvSpPr>
          <p:cNvPr id="26" name="Oval 22"/>
          <p:cNvSpPr>
            <a:spLocks noChangeArrowheads="1"/>
          </p:cNvSpPr>
          <p:nvPr/>
        </p:nvSpPr>
        <p:spPr bwMode="auto">
          <a:xfrm>
            <a:off x="1600200" y="1093787"/>
            <a:ext cx="381000" cy="381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aseline="-25000">
              <a:latin typeface="Times New Roman" pitchFamily="-112" charset="0"/>
            </a:endParaRPr>
          </a:p>
        </p:txBody>
      </p:sp>
      <p:sp>
        <p:nvSpPr>
          <p:cNvPr id="28" name="Oval 24"/>
          <p:cNvSpPr>
            <a:spLocks noChangeArrowheads="1"/>
          </p:cNvSpPr>
          <p:nvPr/>
        </p:nvSpPr>
        <p:spPr bwMode="auto">
          <a:xfrm>
            <a:off x="2209800" y="2312987"/>
            <a:ext cx="381000" cy="381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aseline="-25000">
              <a:latin typeface="Times New Roman" pitchFamily="-112" charset="0"/>
            </a:endParaRPr>
          </a:p>
        </p:txBody>
      </p:sp>
      <p:sp>
        <p:nvSpPr>
          <p:cNvPr id="30" name="Oval 26"/>
          <p:cNvSpPr>
            <a:spLocks noChangeArrowheads="1"/>
          </p:cNvSpPr>
          <p:nvPr/>
        </p:nvSpPr>
        <p:spPr bwMode="auto">
          <a:xfrm>
            <a:off x="1828800" y="3455987"/>
            <a:ext cx="381000" cy="381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aseline="-25000">
              <a:latin typeface="Times New Roman" pitchFamily="-112" charset="0"/>
            </a:endParaRPr>
          </a:p>
        </p:txBody>
      </p:sp>
      <p:sp>
        <p:nvSpPr>
          <p:cNvPr id="31" name="Oval 27"/>
          <p:cNvSpPr>
            <a:spLocks noChangeArrowheads="1"/>
          </p:cNvSpPr>
          <p:nvPr/>
        </p:nvSpPr>
        <p:spPr bwMode="auto">
          <a:xfrm>
            <a:off x="2590800" y="1246187"/>
            <a:ext cx="381000" cy="381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aseline="-25000">
              <a:latin typeface="Times New Roman" pitchFamily="-112" charset="0"/>
            </a:endParaRPr>
          </a:p>
        </p:txBody>
      </p:sp>
      <p:sp>
        <p:nvSpPr>
          <p:cNvPr id="40" name="Oval 36"/>
          <p:cNvSpPr>
            <a:spLocks noChangeArrowheads="1"/>
          </p:cNvSpPr>
          <p:nvPr/>
        </p:nvSpPr>
        <p:spPr bwMode="auto">
          <a:xfrm>
            <a:off x="3048000" y="2846387"/>
            <a:ext cx="381000" cy="381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aseline="-25000">
              <a:latin typeface="Times New Roman" pitchFamily="-112" charset="0"/>
            </a:endParaRPr>
          </a:p>
        </p:txBody>
      </p:sp>
      <p:sp>
        <p:nvSpPr>
          <p:cNvPr id="49" name="Line 45"/>
          <p:cNvSpPr>
            <a:spLocks noChangeShapeType="1"/>
          </p:cNvSpPr>
          <p:nvPr/>
        </p:nvSpPr>
        <p:spPr bwMode="auto">
          <a:xfrm>
            <a:off x="381000" y="3379787"/>
            <a:ext cx="533400" cy="91440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381000" y="3379787"/>
            <a:ext cx="1600200" cy="22860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47"/>
          <p:cNvSpPr>
            <a:spLocks noChangeShapeType="1"/>
          </p:cNvSpPr>
          <p:nvPr/>
        </p:nvSpPr>
        <p:spPr bwMode="auto">
          <a:xfrm flipV="1">
            <a:off x="909638" y="3625850"/>
            <a:ext cx="1081087" cy="650875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48"/>
          <p:cNvSpPr>
            <a:spLocks noChangeShapeType="1"/>
          </p:cNvSpPr>
          <p:nvPr/>
        </p:nvSpPr>
        <p:spPr bwMode="auto">
          <a:xfrm flipV="1">
            <a:off x="1958975" y="3070225"/>
            <a:ext cx="1260475" cy="542925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49"/>
          <p:cNvSpPr>
            <a:spLocks noChangeShapeType="1"/>
          </p:cNvSpPr>
          <p:nvPr/>
        </p:nvSpPr>
        <p:spPr bwMode="auto">
          <a:xfrm>
            <a:off x="2371725" y="2492375"/>
            <a:ext cx="847725" cy="569912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Line 50"/>
          <p:cNvSpPr>
            <a:spLocks noChangeShapeType="1"/>
          </p:cNvSpPr>
          <p:nvPr/>
        </p:nvSpPr>
        <p:spPr bwMode="auto">
          <a:xfrm flipH="1">
            <a:off x="1965325" y="2501900"/>
            <a:ext cx="406400" cy="1100137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51"/>
          <p:cNvSpPr>
            <a:spLocks noChangeShapeType="1"/>
          </p:cNvSpPr>
          <p:nvPr/>
        </p:nvSpPr>
        <p:spPr bwMode="auto">
          <a:xfrm flipH="1">
            <a:off x="379413" y="2501900"/>
            <a:ext cx="2001837" cy="884237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52"/>
          <p:cNvSpPr>
            <a:spLocks noChangeShapeType="1"/>
          </p:cNvSpPr>
          <p:nvPr/>
        </p:nvSpPr>
        <p:spPr bwMode="auto">
          <a:xfrm flipH="1">
            <a:off x="404813" y="1658937"/>
            <a:ext cx="369887" cy="1692275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53"/>
          <p:cNvSpPr>
            <a:spLocks noChangeShapeType="1"/>
          </p:cNvSpPr>
          <p:nvPr/>
        </p:nvSpPr>
        <p:spPr bwMode="auto">
          <a:xfrm>
            <a:off x="782638" y="1676400"/>
            <a:ext cx="1584325" cy="822325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54"/>
          <p:cNvSpPr>
            <a:spLocks noChangeShapeType="1"/>
          </p:cNvSpPr>
          <p:nvPr/>
        </p:nvSpPr>
        <p:spPr bwMode="auto">
          <a:xfrm flipV="1">
            <a:off x="765175" y="1268412"/>
            <a:ext cx="1011238" cy="388938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55"/>
          <p:cNvSpPr>
            <a:spLocks noChangeShapeType="1"/>
          </p:cNvSpPr>
          <p:nvPr/>
        </p:nvSpPr>
        <p:spPr bwMode="auto">
          <a:xfrm>
            <a:off x="1751013" y="1281112"/>
            <a:ext cx="1001712" cy="15875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56"/>
          <p:cNvSpPr>
            <a:spLocks noChangeShapeType="1"/>
          </p:cNvSpPr>
          <p:nvPr/>
        </p:nvSpPr>
        <p:spPr bwMode="auto">
          <a:xfrm>
            <a:off x="1724025" y="1273175"/>
            <a:ext cx="633413" cy="1206500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57"/>
          <p:cNvSpPr>
            <a:spLocks noChangeShapeType="1"/>
          </p:cNvSpPr>
          <p:nvPr/>
        </p:nvSpPr>
        <p:spPr bwMode="auto">
          <a:xfrm flipH="1">
            <a:off x="2357438" y="1425575"/>
            <a:ext cx="360362" cy="1081087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6" name="Group 125"/>
          <p:cNvGrpSpPr/>
          <p:nvPr/>
        </p:nvGrpSpPr>
        <p:grpSpPr>
          <a:xfrm>
            <a:off x="533400" y="1855787"/>
            <a:ext cx="1676400" cy="1371600"/>
            <a:chOff x="533400" y="1855787"/>
            <a:chExt cx="1676400" cy="1371600"/>
          </a:xfrm>
        </p:grpSpPr>
        <p:sp>
          <p:nvSpPr>
            <p:cNvPr id="21" name="Line 17"/>
            <p:cNvSpPr>
              <a:spLocks noChangeShapeType="1"/>
            </p:cNvSpPr>
            <p:nvPr/>
          </p:nvSpPr>
          <p:spPr bwMode="auto">
            <a:xfrm flipH="1">
              <a:off x="533400" y="2476500"/>
              <a:ext cx="525463" cy="75088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auto">
            <a:xfrm>
              <a:off x="762000" y="1855787"/>
              <a:ext cx="304800" cy="5334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34"/>
            <p:cNvSpPr>
              <a:spLocks noChangeShapeType="1"/>
            </p:cNvSpPr>
            <p:nvPr/>
          </p:nvSpPr>
          <p:spPr bwMode="auto">
            <a:xfrm flipH="1" flipV="1">
              <a:off x="1143000" y="2465387"/>
              <a:ext cx="10668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63"/>
            <p:cNvSpPr>
              <a:spLocks noChangeAspect="1" noChangeArrowheads="1"/>
            </p:cNvSpPr>
            <p:nvPr/>
          </p:nvSpPr>
          <p:spPr bwMode="auto">
            <a:xfrm>
              <a:off x="914401" y="2312987"/>
              <a:ext cx="212141" cy="213360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609600" y="2617787"/>
            <a:ext cx="1600200" cy="914400"/>
            <a:chOff x="609600" y="2617787"/>
            <a:chExt cx="1600200" cy="914400"/>
          </a:xfrm>
        </p:grpSpPr>
        <p:sp>
          <p:nvSpPr>
            <p:cNvPr id="34" name="Line 30"/>
            <p:cNvSpPr>
              <a:spLocks noChangeShapeType="1"/>
            </p:cNvSpPr>
            <p:nvPr/>
          </p:nvSpPr>
          <p:spPr bwMode="auto">
            <a:xfrm>
              <a:off x="1524000" y="3151187"/>
              <a:ext cx="381000" cy="3810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31"/>
            <p:cNvSpPr>
              <a:spLocks noChangeShapeType="1"/>
            </p:cNvSpPr>
            <p:nvPr/>
          </p:nvSpPr>
          <p:spPr bwMode="auto">
            <a:xfrm flipV="1">
              <a:off x="609600" y="3200399"/>
              <a:ext cx="838200" cy="17938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32"/>
            <p:cNvSpPr>
              <a:spLocks noChangeShapeType="1"/>
            </p:cNvSpPr>
            <p:nvPr/>
          </p:nvSpPr>
          <p:spPr bwMode="auto">
            <a:xfrm flipV="1">
              <a:off x="1600200" y="2617787"/>
              <a:ext cx="609600" cy="457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64"/>
            <p:cNvSpPr>
              <a:spLocks noChangeAspect="1" noChangeArrowheads="1"/>
            </p:cNvSpPr>
            <p:nvPr/>
          </p:nvSpPr>
          <p:spPr bwMode="auto">
            <a:xfrm>
              <a:off x="1388059" y="3048000"/>
              <a:ext cx="212141" cy="21336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1981200" y="1398587"/>
            <a:ext cx="609600" cy="914400"/>
            <a:chOff x="1981200" y="1398587"/>
            <a:chExt cx="609600" cy="914400"/>
          </a:xfrm>
        </p:grpSpPr>
        <p:sp>
          <p:nvSpPr>
            <p:cNvPr id="29" name="Line 25"/>
            <p:cNvSpPr>
              <a:spLocks noChangeShapeType="1"/>
            </p:cNvSpPr>
            <p:nvPr/>
          </p:nvSpPr>
          <p:spPr bwMode="auto">
            <a:xfrm>
              <a:off x="2286000" y="1855787"/>
              <a:ext cx="152400" cy="457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37"/>
            <p:cNvSpPr>
              <a:spLocks noChangeShapeType="1"/>
            </p:cNvSpPr>
            <p:nvPr/>
          </p:nvSpPr>
          <p:spPr bwMode="auto">
            <a:xfrm>
              <a:off x="1981200" y="1398587"/>
              <a:ext cx="228600" cy="3810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38"/>
            <p:cNvSpPr>
              <a:spLocks noChangeShapeType="1"/>
            </p:cNvSpPr>
            <p:nvPr/>
          </p:nvSpPr>
          <p:spPr bwMode="auto">
            <a:xfrm flipH="1">
              <a:off x="2286000" y="1550987"/>
              <a:ext cx="304800" cy="3048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65"/>
            <p:cNvSpPr>
              <a:spLocks noChangeAspect="1" noChangeArrowheads="1"/>
            </p:cNvSpPr>
            <p:nvPr/>
          </p:nvSpPr>
          <p:spPr bwMode="auto">
            <a:xfrm>
              <a:off x="2133601" y="1703387"/>
              <a:ext cx="212141" cy="21336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990600" y="1474787"/>
            <a:ext cx="1219200" cy="914400"/>
            <a:chOff x="990600" y="1474787"/>
            <a:chExt cx="1219200" cy="914400"/>
          </a:xfrm>
        </p:grpSpPr>
        <p:sp>
          <p:nvSpPr>
            <p:cNvPr id="32" name="Line 28"/>
            <p:cNvSpPr>
              <a:spLocks noChangeShapeType="1"/>
            </p:cNvSpPr>
            <p:nvPr/>
          </p:nvSpPr>
          <p:spPr bwMode="auto">
            <a:xfrm flipH="1">
              <a:off x="1524000" y="1474787"/>
              <a:ext cx="228600" cy="457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33"/>
            <p:cNvSpPr>
              <a:spLocks noChangeShapeType="1"/>
            </p:cNvSpPr>
            <p:nvPr/>
          </p:nvSpPr>
          <p:spPr bwMode="auto">
            <a:xfrm flipH="1" flipV="1">
              <a:off x="990600" y="1703387"/>
              <a:ext cx="457200" cy="12541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5"/>
            <p:cNvSpPr>
              <a:spLocks noChangeShapeType="1"/>
            </p:cNvSpPr>
            <p:nvPr/>
          </p:nvSpPr>
          <p:spPr bwMode="auto">
            <a:xfrm flipH="1" flipV="1">
              <a:off x="1600200" y="1905000"/>
              <a:ext cx="609600" cy="48418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66"/>
            <p:cNvSpPr>
              <a:spLocks noChangeAspect="1" noChangeArrowheads="1"/>
            </p:cNvSpPr>
            <p:nvPr/>
          </p:nvSpPr>
          <p:spPr bwMode="auto">
            <a:xfrm>
              <a:off x="1447800" y="1676400"/>
              <a:ext cx="212141" cy="213360"/>
            </a:xfrm>
            <a:prstGeom prst="rect">
              <a:avLst/>
            </a:prstGeom>
            <a:solidFill>
              <a:srgbClr val="33CC33"/>
            </a:solidFill>
            <a:ln w="28575">
              <a:solidFill>
                <a:srgbClr val="33CC33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2590800" y="1524000"/>
            <a:ext cx="533400" cy="1322387"/>
            <a:chOff x="2590800" y="1524000"/>
            <a:chExt cx="533400" cy="1322387"/>
          </a:xfrm>
        </p:grpSpPr>
        <p:sp>
          <p:nvSpPr>
            <p:cNvPr id="45" name="Line 41"/>
            <p:cNvSpPr>
              <a:spLocks noChangeShapeType="1"/>
            </p:cNvSpPr>
            <p:nvPr/>
          </p:nvSpPr>
          <p:spPr bwMode="auto">
            <a:xfrm>
              <a:off x="2819400" y="2286000"/>
              <a:ext cx="304800" cy="56038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40"/>
            <p:cNvSpPr>
              <a:spLocks noChangeShapeType="1"/>
            </p:cNvSpPr>
            <p:nvPr/>
          </p:nvSpPr>
          <p:spPr bwMode="auto">
            <a:xfrm>
              <a:off x="2743200" y="1524000"/>
              <a:ext cx="0" cy="609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39"/>
            <p:cNvSpPr>
              <a:spLocks noChangeShapeType="1"/>
            </p:cNvSpPr>
            <p:nvPr/>
          </p:nvSpPr>
          <p:spPr bwMode="auto">
            <a:xfrm flipH="1">
              <a:off x="2590800" y="2286000"/>
              <a:ext cx="228600" cy="17938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67"/>
            <p:cNvSpPr>
              <a:spLocks noChangeAspect="1" noChangeArrowheads="1"/>
            </p:cNvSpPr>
            <p:nvPr/>
          </p:nvSpPr>
          <p:spPr bwMode="auto">
            <a:xfrm>
              <a:off x="2667000" y="2133600"/>
              <a:ext cx="212141" cy="21336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CC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2133600" y="2693987"/>
            <a:ext cx="914400" cy="838200"/>
            <a:chOff x="2133600" y="2693987"/>
            <a:chExt cx="914400" cy="838200"/>
          </a:xfrm>
        </p:grpSpPr>
        <p:sp>
          <p:nvSpPr>
            <p:cNvPr id="46" name="Line 42"/>
            <p:cNvSpPr>
              <a:spLocks noChangeShapeType="1"/>
            </p:cNvSpPr>
            <p:nvPr/>
          </p:nvSpPr>
          <p:spPr bwMode="auto">
            <a:xfrm>
              <a:off x="2438400" y="2693987"/>
              <a:ext cx="228600" cy="5334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43"/>
            <p:cNvSpPr>
              <a:spLocks noChangeShapeType="1"/>
            </p:cNvSpPr>
            <p:nvPr/>
          </p:nvSpPr>
          <p:spPr bwMode="auto">
            <a:xfrm flipV="1">
              <a:off x="2133600" y="3074987"/>
              <a:ext cx="457200" cy="457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44"/>
            <p:cNvSpPr>
              <a:spLocks noChangeShapeType="1"/>
            </p:cNvSpPr>
            <p:nvPr/>
          </p:nvSpPr>
          <p:spPr bwMode="auto">
            <a:xfrm flipV="1">
              <a:off x="2590800" y="3074987"/>
              <a:ext cx="457200" cy="76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68"/>
            <p:cNvSpPr>
              <a:spLocks noChangeAspect="1" noChangeArrowheads="1"/>
            </p:cNvSpPr>
            <p:nvPr/>
          </p:nvSpPr>
          <p:spPr bwMode="auto">
            <a:xfrm>
              <a:off x="2438401" y="2998787"/>
              <a:ext cx="212141" cy="213360"/>
            </a:xfrm>
            <a:prstGeom prst="rect">
              <a:avLst/>
            </a:prstGeom>
            <a:solidFill>
              <a:srgbClr val="FF33CC"/>
            </a:solidFill>
            <a:ln w="28575">
              <a:solidFill>
                <a:srgbClr val="FF33CC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609600" y="3455987"/>
            <a:ext cx="1219200" cy="609600"/>
            <a:chOff x="609600" y="3455987"/>
            <a:chExt cx="1219200" cy="609600"/>
          </a:xfrm>
        </p:grpSpPr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H="1">
              <a:off x="990600" y="3760787"/>
              <a:ext cx="76200" cy="3048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auto">
            <a:xfrm flipH="1" flipV="1">
              <a:off x="609600" y="3455987"/>
              <a:ext cx="381000" cy="228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29"/>
            <p:cNvSpPr>
              <a:spLocks noChangeShapeType="1"/>
            </p:cNvSpPr>
            <p:nvPr/>
          </p:nvSpPr>
          <p:spPr bwMode="auto">
            <a:xfrm flipH="1">
              <a:off x="1219200" y="3684587"/>
              <a:ext cx="609600" cy="76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69"/>
            <p:cNvSpPr>
              <a:spLocks noChangeAspect="1" noChangeArrowheads="1"/>
            </p:cNvSpPr>
            <p:nvPr/>
          </p:nvSpPr>
          <p:spPr bwMode="auto">
            <a:xfrm>
              <a:off x="990601" y="3608387"/>
              <a:ext cx="212141" cy="21336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</p:grpSp>
      <p:sp>
        <p:nvSpPr>
          <p:cNvPr id="100" name="Rectangle 97"/>
          <p:cNvSpPr>
            <a:spLocks noChangeArrowheads="1"/>
          </p:cNvSpPr>
          <p:nvPr/>
        </p:nvSpPr>
        <p:spPr bwMode="auto">
          <a:xfrm>
            <a:off x="7981950" y="3973512"/>
            <a:ext cx="243840" cy="21336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aseline="-25000">
              <a:latin typeface="Times New Roman" pitchFamily="-112" charset="0"/>
            </a:endParaRPr>
          </a:p>
        </p:txBody>
      </p:sp>
      <p:sp>
        <p:nvSpPr>
          <p:cNvPr id="101" name="Text Box 99"/>
          <p:cNvSpPr txBox="1">
            <a:spLocks noChangeArrowheads="1"/>
          </p:cNvSpPr>
          <p:nvPr/>
        </p:nvSpPr>
        <p:spPr bwMode="auto">
          <a:xfrm>
            <a:off x="8199437" y="3962400"/>
            <a:ext cx="771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Factor</a:t>
            </a:r>
          </a:p>
        </p:txBody>
      </p:sp>
      <p:sp>
        <p:nvSpPr>
          <p:cNvPr id="108" name="Oval 108"/>
          <p:cNvSpPr>
            <a:spLocks noChangeArrowheads="1"/>
          </p:cNvSpPr>
          <p:nvPr/>
        </p:nvSpPr>
        <p:spPr bwMode="auto">
          <a:xfrm>
            <a:off x="7924800" y="4305300"/>
            <a:ext cx="3048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aseline="-25000">
              <a:latin typeface="Times New Roman" pitchFamily="-112" charset="0"/>
            </a:endParaRPr>
          </a:p>
        </p:txBody>
      </p:sp>
      <p:sp>
        <p:nvSpPr>
          <p:cNvPr id="109" name="Text Box 109"/>
          <p:cNvSpPr txBox="1">
            <a:spLocks noChangeArrowheads="1"/>
          </p:cNvSpPr>
          <p:nvPr/>
        </p:nvSpPr>
        <p:spPr bwMode="auto">
          <a:xfrm>
            <a:off x="8162925" y="4314825"/>
            <a:ext cx="952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Variable</a:t>
            </a:r>
          </a:p>
        </p:txBody>
      </p:sp>
      <p:grpSp>
        <p:nvGrpSpPr>
          <p:cNvPr id="143" name="Group 142"/>
          <p:cNvGrpSpPr/>
          <p:nvPr/>
        </p:nvGrpSpPr>
        <p:grpSpPr>
          <a:xfrm>
            <a:off x="4648200" y="1020762"/>
            <a:ext cx="4103687" cy="3619500"/>
            <a:chOff x="4648200" y="1020762"/>
            <a:chExt cx="4103687" cy="3619500"/>
          </a:xfrm>
        </p:grpSpPr>
        <p:sp>
          <p:nvSpPr>
            <p:cNvPr id="6" name="Line 2"/>
            <p:cNvSpPr>
              <a:spLocks noChangeShapeType="1"/>
            </p:cNvSpPr>
            <p:nvPr/>
          </p:nvSpPr>
          <p:spPr bwMode="auto">
            <a:xfrm>
              <a:off x="5210175" y="3333750"/>
              <a:ext cx="533400" cy="914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3"/>
            <p:cNvSpPr>
              <a:spLocks noChangeShapeType="1"/>
            </p:cNvSpPr>
            <p:nvPr/>
          </p:nvSpPr>
          <p:spPr bwMode="auto">
            <a:xfrm>
              <a:off x="5210175" y="3333750"/>
              <a:ext cx="1600200" cy="228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 flipV="1">
              <a:off x="5738812" y="3579812"/>
              <a:ext cx="1081088" cy="6508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V="1">
              <a:off x="6788150" y="3024187"/>
              <a:ext cx="1260475" cy="5429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7200900" y="2446337"/>
              <a:ext cx="847725" cy="5699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6794500" y="2455862"/>
              <a:ext cx="406400" cy="11001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5208587" y="2455862"/>
              <a:ext cx="2001838" cy="8842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H="1">
              <a:off x="5233987" y="1612900"/>
              <a:ext cx="369888" cy="16922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5611812" y="1630362"/>
              <a:ext cx="1584325" cy="822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V="1">
              <a:off x="5594350" y="1222375"/>
              <a:ext cx="1011237" cy="3889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6580187" y="1235075"/>
              <a:ext cx="1001713" cy="1587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6553200" y="1227137"/>
              <a:ext cx="633412" cy="12065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 flipH="1">
              <a:off x="7186612" y="1379537"/>
              <a:ext cx="360363" cy="1081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7556500" y="1387475"/>
              <a:ext cx="482600" cy="16462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60"/>
            <p:cNvSpPr>
              <a:spLocks noChangeArrowheads="1"/>
            </p:cNvSpPr>
            <p:nvPr/>
          </p:nvSpPr>
          <p:spPr bwMode="auto">
            <a:xfrm>
              <a:off x="5416550" y="3803650"/>
              <a:ext cx="161925" cy="141287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65" name="Rectangle 61"/>
            <p:cNvSpPr>
              <a:spLocks noChangeArrowheads="1"/>
            </p:cNvSpPr>
            <p:nvPr/>
          </p:nvSpPr>
          <p:spPr bwMode="auto">
            <a:xfrm>
              <a:off x="5865812" y="3382962"/>
              <a:ext cx="161925" cy="141288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66" name="Rectangle 62"/>
            <p:cNvSpPr>
              <a:spLocks noChangeArrowheads="1"/>
            </p:cNvSpPr>
            <p:nvPr/>
          </p:nvSpPr>
          <p:spPr bwMode="auto">
            <a:xfrm>
              <a:off x="6169025" y="3857625"/>
              <a:ext cx="161925" cy="141287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74" name="Rectangle 70"/>
            <p:cNvSpPr>
              <a:spLocks noChangeArrowheads="1"/>
            </p:cNvSpPr>
            <p:nvPr/>
          </p:nvSpPr>
          <p:spPr bwMode="auto">
            <a:xfrm>
              <a:off x="6043612" y="3382962"/>
              <a:ext cx="161925" cy="14128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75" name="Rectangle 71"/>
            <p:cNvSpPr>
              <a:spLocks noChangeArrowheads="1"/>
            </p:cNvSpPr>
            <p:nvPr/>
          </p:nvSpPr>
          <p:spPr bwMode="auto">
            <a:xfrm>
              <a:off x="6016625" y="2854325"/>
              <a:ext cx="161925" cy="141287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76" name="Rectangle 72"/>
            <p:cNvSpPr>
              <a:spLocks noChangeArrowheads="1"/>
            </p:cNvSpPr>
            <p:nvPr/>
          </p:nvSpPr>
          <p:spPr bwMode="auto">
            <a:xfrm>
              <a:off x="6894512" y="2997200"/>
              <a:ext cx="161925" cy="141287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77" name="Rectangle 73"/>
            <p:cNvSpPr>
              <a:spLocks noChangeArrowheads="1"/>
            </p:cNvSpPr>
            <p:nvPr/>
          </p:nvSpPr>
          <p:spPr bwMode="auto">
            <a:xfrm>
              <a:off x="6894512" y="2835275"/>
              <a:ext cx="161925" cy="141287"/>
            </a:xfrm>
            <a:prstGeom prst="rect">
              <a:avLst/>
            </a:prstGeom>
            <a:solidFill>
              <a:srgbClr val="FF33CC"/>
            </a:solidFill>
            <a:ln w="28575">
              <a:solidFill>
                <a:srgbClr val="FF33CC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78" name="Rectangle 74"/>
            <p:cNvSpPr>
              <a:spLocks noChangeArrowheads="1"/>
            </p:cNvSpPr>
            <p:nvPr/>
          </p:nvSpPr>
          <p:spPr bwMode="auto">
            <a:xfrm>
              <a:off x="7458075" y="2651125"/>
              <a:ext cx="161925" cy="141287"/>
            </a:xfrm>
            <a:prstGeom prst="rect">
              <a:avLst/>
            </a:prstGeom>
            <a:solidFill>
              <a:srgbClr val="FF33CC"/>
            </a:solidFill>
            <a:ln w="28575">
              <a:solidFill>
                <a:srgbClr val="FF33CC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79" name="Rectangle 75"/>
            <p:cNvSpPr>
              <a:spLocks noChangeArrowheads="1"/>
            </p:cNvSpPr>
            <p:nvPr/>
          </p:nvSpPr>
          <p:spPr bwMode="auto">
            <a:xfrm>
              <a:off x="7627937" y="2651125"/>
              <a:ext cx="161925" cy="141287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CC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80" name="Rectangle 76"/>
            <p:cNvSpPr>
              <a:spLocks noChangeArrowheads="1"/>
            </p:cNvSpPr>
            <p:nvPr/>
          </p:nvSpPr>
          <p:spPr bwMode="auto">
            <a:xfrm>
              <a:off x="7726362" y="2065337"/>
              <a:ext cx="161925" cy="14128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CC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81" name="Rectangle 77"/>
            <p:cNvSpPr>
              <a:spLocks noChangeArrowheads="1"/>
            </p:cNvSpPr>
            <p:nvPr/>
          </p:nvSpPr>
          <p:spPr bwMode="auto">
            <a:xfrm>
              <a:off x="7440612" y="3213100"/>
              <a:ext cx="161925" cy="141287"/>
            </a:xfrm>
            <a:prstGeom prst="rect">
              <a:avLst/>
            </a:prstGeom>
            <a:solidFill>
              <a:srgbClr val="FF33CC"/>
            </a:solidFill>
            <a:ln w="28575">
              <a:solidFill>
                <a:srgbClr val="FF33CC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82" name="Rectangle 78"/>
            <p:cNvSpPr>
              <a:spLocks noChangeArrowheads="1"/>
            </p:cNvSpPr>
            <p:nvPr/>
          </p:nvSpPr>
          <p:spPr bwMode="auto">
            <a:xfrm>
              <a:off x="7296150" y="1851025"/>
              <a:ext cx="161925" cy="141287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CC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83" name="Rectangle 79"/>
            <p:cNvSpPr>
              <a:spLocks noChangeArrowheads="1"/>
            </p:cNvSpPr>
            <p:nvPr/>
          </p:nvSpPr>
          <p:spPr bwMode="auto">
            <a:xfrm>
              <a:off x="7296150" y="1689100"/>
              <a:ext cx="161925" cy="141287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84" name="Rectangle 80"/>
            <p:cNvSpPr>
              <a:spLocks noChangeArrowheads="1"/>
            </p:cNvSpPr>
            <p:nvPr/>
          </p:nvSpPr>
          <p:spPr bwMode="auto">
            <a:xfrm>
              <a:off x="6802437" y="1716087"/>
              <a:ext cx="161925" cy="141288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85" name="Rectangle 81"/>
            <p:cNvSpPr>
              <a:spLocks noChangeArrowheads="1"/>
            </p:cNvSpPr>
            <p:nvPr/>
          </p:nvSpPr>
          <p:spPr bwMode="auto">
            <a:xfrm>
              <a:off x="7018337" y="1223962"/>
              <a:ext cx="161925" cy="141288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86" name="Rectangle 82"/>
            <p:cNvSpPr>
              <a:spLocks noChangeArrowheads="1"/>
            </p:cNvSpPr>
            <p:nvPr/>
          </p:nvSpPr>
          <p:spPr bwMode="auto">
            <a:xfrm>
              <a:off x="6802437" y="1563687"/>
              <a:ext cx="161925" cy="141288"/>
            </a:xfrm>
            <a:prstGeom prst="rect">
              <a:avLst/>
            </a:prstGeom>
            <a:solidFill>
              <a:srgbClr val="33CC33"/>
            </a:solidFill>
            <a:ln w="28575">
              <a:solidFill>
                <a:srgbClr val="33CC33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87" name="Rectangle 83"/>
            <p:cNvSpPr>
              <a:spLocks noChangeArrowheads="1"/>
            </p:cNvSpPr>
            <p:nvPr/>
          </p:nvSpPr>
          <p:spPr bwMode="auto">
            <a:xfrm>
              <a:off x="6032500" y="1320800"/>
              <a:ext cx="161925" cy="141287"/>
            </a:xfrm>
            <a:prstGeom prst="rect">
              <a:avLst/>
            </a:prstGeom>
            <a:solidFill>
              <a:srgbClr val="33CC33"/>
            </a:solidFill>
            <a:ln w="28575">
              <a:solidFill>
                <a:srgbClr val="33CC33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88" name="Rectangle 84"/>
            <p:cNvSpPr>
              <a:spLocks noChangeArrowheads="1"/>
            </p:cNvSpPr>
            <p:nvPr/>
          </p:nvSpPr>
          <p:spPr bwMode="auto">
            <a:xfrm>
              <a:off x="6148387" y="1858962"/>
              <a:ext cx="161925" cy="141288"/>
            </a:xfrm>
            <a:prstGeom prst="rect">
              <a:avLst/>
            </a:prstGeom>
            <a:solidFill>
              <a:srgbClr val="33CC33"/>
            </a:solidFill>
            <a:ln w="28575">
              <a:solidFill>
                <a:srgbClr val="33CC33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89" name="Rectangle 85"/>
            <p:cNvSpPr>
              <a:spLocks noChangeArrowheads="1"/>
            </p:cNvSpPr>
            <p:nvPr/>
          </p:nvSpPr>
          <p:spPr bwMode="auto">
            <a:xfrm>
              <a:off x="6318250" y="1851025"/>
              <a:ext cx="161925" cy="141287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90" name="Rectangle 86"/>
            <p:cNvSpPr>
              <a:spLocks noChangeArrowheads="1"/>
            </p:cNvSpPr>
            <p:nvPr/>
          </p:nvSpPr>
          <p:spPr bwMode="auto">
            <a:xfrm>
              <a:off x="5367337" y="2281237"/>
              <a:ext cx="161925" cy="141288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91" name="Rectangle 87"/>
            <p:cNvSpPr>
              <a:spLocks noChangeArrowheads="1"/>
            </p:cNvSpPr>
            <p:nvPr/>
          </p:nvSpPr>
          <p:spPr bwMode="auto">
            <a:xfrm>
              <a:off x="6181725" y="2855912"/>
              <a:ext cx="161925" cy="141288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92" name="Oval 88"/>
            <p:cNvSpPr>
              <a:spLocks noChangeArrowheads="1"/>
            </p:cNvSpPr>
            <p:nvPr/>
          </p:nvSpPr>
          <p:spPr bwMode="auto">
            <a:xfrm>
              <a:off x="5057775" y="318135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93" name="Oval 89"/>
            <p:cNvSpPr>
              <a:spLocks noChangeArrowheads="1"/>
            </p:cNvSpPr>
            <p:nvPr/>
          </p:nvSpPr>
          <p:spPr bwMode="auto">
            <a:xfrm>
              <a:off x="5591175" y="401955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5438775" y="142875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6429375" y="104775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7038975" y="226695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6657975" y="340995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7419975" y="120015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7877175" y="2800350"/>
              <a:ext cx="381000" cy="381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102" name="Line 102"/>
            <p:cNvSpPr>
              <a:spLocks noChangeShapeType="1"/>
            </p:cNvSpPr>
            <p:nvPr/>
          </p:nvSpPr>
          <p:spPr bwMode="auto">
            <a:xfrm flipH="1">
              <a:off x="4951412" y="3513137"/>
              <a:ext cx="155575" cy="41592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103"/>
            <p:cNvSpPr>
              <a:spLocks noChangeArrowheads="1"/>
            </p:cNvSpPr>
            <p:nvPr/>
          </p:nvSpPr>
          <p:spPr bwMode="auto">
            <a:xfrm>
              <a:off x="4827587" y="3903662"/>
              <a:ext cx="149225" cy="130175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104" name="Line 104"/>
            <p:cNvSpPr>
              <a:spLocks noChangeShapeType="1"/>
            </p:cNvSpPr>
            <p:nvPr/>
          </p:nvSpPr>
          <p:spPr bwMode="auto">
            <a:xfrm flipH="1">
              <a:off x="5449887" y="4335462"/>
              <a:ext cx="165100" cy="20002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105"/>
            <p:cNvSpPr>
              <a:spLocks noChangeArrowheads="1"/>
            </p:cNvSpPr>
            <p:nvPr/>
          </p:nvSpPr>
          <p:spPr bwMode="auto">
            <a:xfrm>
              <a:off x="5326062" y="4510087"/>
              <a:ext cx="149225" cy="130175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106" name="Line 106"/>
            <p:cNvSpPr>
              <a:spLocks noChangeShapeType="1"/>
            </p:cNvSpPr>
            <p:nvPr/>
          </p:nvSpPr>
          <p:spPr bwMode="auto">
            <a:xfrm flipH="1">
              <a:off x="6618287" y="3794125"/>
              <a:ext cx="155575" cy="41592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107"/>
            <p:cNvSpPr>
              <a:spLocks noChangeArrowheads="1"/>
            </p:cNvSpPr>
            <p:nvPr/>
          </p:nvSpPr>
          <p:spPr bwMode="auto">
            <a:xfrm>
              <a:off x="6494462" y="4184650"/>
              <a:ext cx="149225" cy="130175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110" name="Line 110"/>
            <p:cNvSpPr>
              <a:spLocks noChangeShapeType="1"/>
            </p:cNvSpPr>
            <p:nvPr/>
          </p:nvSpPr>
          <p:spPr bwMode="auto">
            <a:xfrm>
              <a:off x="8239125" y="3103562"/>
              <a:ext cx="315912" cy="20002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Rectangle 111"/>
            <p:cNvSpPr>
              <a:spLocks noChangeArrowheads="1"/>
            </p:cNvSpPr>
            <p:nvPr/>
          </p:nvSpPr>
          <p:spPr bwMode="auto">
            <a:xfrm>
              <a:off x="8431212" y="3278187"/>
              <a:ext cx="149225" cy="130175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112" name="Line 112"/>
            <p:cNvSpPr>
              <a:spLocks noChangeShapeType="1"/>
            </p:cNvSpPr>
            <p:nvPr/>
          </p:nvSpPr>
          <p:spPr bwMode="auto">
            <a:xfrm>
              <a:off x="7821612" y="1463675"/>
              <a:ext cx="315913" cy="20002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Rectangle 113"/>
            <p:cNvSpPr>
              <a:spLocks noChangeArrowheads="1"/>
            </p:cNvSpPr>
            <p:nvPr/>
          </p:nvSpPr>
          <p:spPr bwMode="auto">
            <a:xfrm>
              <a:off x="8013700" y="1638300"/>
              <a:ext cx="149225" cy="13017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114" name="Line 114"/>
            <p:cNvSpPr>
              <a:spLocks noChangeShapeType="1"/>
            </p:cNvSpPr>
            <p:nvPr/>
          </p:nvSpPr>
          <p:spPr bwMode="auto">
            <a:xfrm flipH="1" flipV="1">
              <a:off x="5113337" y="1617662"/>
              <a:ext cx="327025" cy="793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115"/>
            <p:cNvSpPr>
              <a:spLocks noChangeArrowheads="1"/>
            </p:cNvSpPr>
            <p:nvPr/>
          </p:nvSpPr>
          <p:spPr bwMode="auto">
            <a:xfrm>
              <a:off x="4989512" y="1592262"/>
              <a:ext cx="149225" cy="130175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116" name="Line 116"/>
            <p:cNvSpPr>
              <a:spLocks noChangeShapeType="1"/>
            </p:cNvSpPr>
            <p:nvPr/>
          </p:nvSpPr>
          <p:spPr bwMode="auto">
            <a:xfrm flipH="1" flipV="1">
              <a:off x="6162675" y="1073150"/>
              <a:ext cx="327025" cy="793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Rectangle 117"/>
            <p:cNvSpPr>
              <a:spLocks noChangeArrowheads="1"/>
            </p:cNvSpPr>
            <p:nvPr/>
          </p:nvSpPr>
          <p:spPr bwMode="auto">
            <a:xfrm>
              <a:off x="6038850" y="1047750"/>
              <a:ext cx="149225" cy="13017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118" name="Rectangle 118"/>
            <p:cNvSpPr>
              <a:spLocks noChangeArrowheads="1"/>
            </p:cNvSpPr>
            <p:nvPr/>
          </p:nvSpPr>
          <p:spPr bwMode="auto">
            <a:xfrm>
              <a:off x="4648200" y="3906837"/>
              <a:ext cx="161925" cy="14128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119" name="Rectangle 119"/>
            <p:cNvSpPr>
              <a:spLocks noChangeArrowheads="1"/>
            </p:cNvSpPr>
            <p:nvPr/>
          </p:nvSpPr>
          <p:spPr bwMode="auto">
            <a:xfrm>
              <a:off x="6665912" y="4184650"/>
              <a:ext cx="161925" cy="141287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120" name="Rectangle 120"/>
            <p:cNvSpPr>
              <a:spLocks noChangeArrowheads="1"/>
            </p:cNvSpPr>
            <p:nvPr/>
          </p:nvSpPr>
          <p:spPr bwMode="auto">
            <a:xfrm>
              <a:off x="8589962" y="3284537"/>
              <a:ext cx="161925" cy="141288"/>
            </a:xfrm>
            <a:prstGeom prst="rect">
              <a:avLst/>
            </a:prstGeom>
            <a:solidFill>
              <a:srgbClr val="FF33CC"/>
            </a:solidFill>
            <a:ln w="28575">
              <a:solidFill>
                <a:srgbClr val="FF33CC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121" name="Rectangle 121"/>
            <p:cNvSpPr>
              <a:spLocks noChangeArrowheads="1"/>
            </p:cNvSpPr>
            <p:nvPr/>
          </p:nvSpPr>
          <p:spPr bwMode="auto">
            <a:xfrm>
              <a:off x="6334125" y="4197350"/>
              <a:ext cx="161925" cy="141287"/>
            </a:xfrm>
            <a:prstGeom prst="rect">
              <a:avLst/>
            </a:prstGeom>
            <a:solidFill>
              <a:srgbClr val="FF33CC"/>
            </a:solidFill>
            <a:ln w="28575">
              <a:solidFill>
                <a:srgbClr val="FF33CC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122" name="Rectangle 122"/>
            <p:cNvSpPr>
              <a:spLocks noChangeArrowheads="1"/>
            </p:cNvSpPr>
            <p:nvPr/>
          </p:nvSpPr>
          <p:spPr bwMode="auto">
            <a:xfrm>
              <a:off x="8170862" y="1625600"/>
              <a:ext cx="161925" cy="141287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CC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123" name="Rectangle 123"/>
            <p:cNvSpPr>
              <a:spLocks noChangeArrowheads="1"/>
            </p:cNvSpPr>
            <p:nvPr/>
          </p:nvSpPr>
          <p:spPr bwMode="auto">
            <a:xfrm>
              <a:off x="5886450" y="1020762"/>
              <a:ext cx="161925" cy="141288"/>
            </a:xfrm>
            <a:prstGeom prst="rect">
              <a:avLst/>
            </a:prstGeom>
            <a:solidFill>
              <a:srgbClr val="33CC33"/>
            </a:solidFill>
            <a:ln w="28575">
              <a:solidFill>
                <a:srgbClr val="33CC33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124" name="Rectangle 124"/>
            <p:cNvSpPr>
              <a:spLocks noChangeArrowheads="1"/>
            </p:cNvSpPr>
            <p:nvPr/>
          </p:nvSpPr>
          <p:spPr bwMode="auto">
            <a:xfrm>
              <a:off x="4979987" y="1571625"/>
              <a:ext cx="161925" cy="141287"/>
            </a:xfrm>
            <a:prstGeom prst="rect">
              <a:avLst/>
            </a:prstGeom>
            <a:solidFill>
              <a:srgbClr val="33CC33"/>
            </a:solidFill>
            <a:ln w="28575">
              <a:solidFill>
                <a:srgbClr val="33CC33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  <p:sp>
          <p:nvSpPr>
            <p:cNvPr id="125" name="Rectangle 125"/>
            <p:cNvSpPr>
              <a:spLocks noChangeArrowheads="1"/>
            </p:cNvSpPr>
            <p:nvPr/>
          </p:nvSpPr>
          <p:spPr bwMode="auto">
            <a:xfrm>
              <a:off x="4986337" y="1727200"/>
              <a:ext cx="161925" cy="141287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aseline="-25000">
                <a:latin typeface="Times New Roman" pitchFamily="-112" charset="0"/>
              </a:endParaRPr>
            </a:p>
          </p:txBody>
        </p:sp>
      </p:grpSp>
      <p:sp>
        <p:nvSpPr>
          <p:cNvPr id="133" name="Right Arrow 132"/>
          <p:cNvSpPr/>
          <p:nvPr/>
        </p:nvSpPr>
        <p:spPr bwMode="auto">
          <a:xfrm>
            <a:off x="3733800" y="2667000"/>
            <a:ext cx="1066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36" name="Picture 1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5257800"/>
            <a:ext cx="2946400" cy="571500"/>
          </a:xfrm>
          <a:prstGeom prst="rect">
            <a:avLst/>
          </a:prstGeom>
        </p:spPr>
      </p:pic>
      <p:pic>
        <p:nvPicPr>
          <p:cNvPr id="139" name="Picture 13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572000" y="5943600"/>
            <a:ext cx="1765300" cy="330200"/>
          </a:xfrm>
          <a:prstGeom prst="rect">
            <a:avLst/>
          </a:prstGeom>
        </p:spPr>
      </p:pic>
      <p:pic>
        <p:nvPicPr>
          <p:cNvPr id="142" name="Picture 14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733800" y="6400800"/>
            <a:ext cx="4178300" cy="22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I: Learning</a:t>
            </a:r>
          </a:p>
          <a:p>
            <a:pPr lvl="1"/>
            <a:r>
              <a:rPr lang="en-US" dirty="0" smtClean="0"/>
              <a:t>From partially-</a:t>
            </a:r>
            <a:r>
              <a:rPr lang="en-US" dirty="0" err="1" smtClean="0"/>
              <a:t>labelled</a:t>
            </a:r>
            <a:r>
              <a:rPr lang="en-US" dirty="0" smtClean="0"/>
              <a:t> data [</a:t>
            </a:r>
            <a:r>
              <a:rPr lang="en-US" dirty="0" err="1" smtClean="0"/>
              <a:t>Batra</a:t>
            </a:r>
            <a:r>
              <a:rPr lang="en-US" dirty="0" smtClean="0"/>
              <a:t> et al. BMVC ‘08]</a:t>
            </a:r>
          </a:p>
          <a:p>
            <a:pPr lvl="1"/>
            <a:r>
              <a:rPr lang="en-US" dirty="0" smtClean="0"/>
              <a:t>From fully-</a:t>
            </a:r>
            <a:r>
              <a:rPr lang="en-US" dirty="0" err="1" smtClean="0"/>
              <a:t>labelled</a:t>
            </a:r>
            <a:r>
              <a:rPr lang="en-US" dirty="0" smtClean="0"/>
              <a:t> data [</a:t>
            </a:r>
            <a:r>
              <a:rPr lang="en-US" dirty="0" err="1" smtClean="0"/>
              <a:t>Batra</a:t>
            </a:r>
            <a:r>
              <a:rPr lang="en-US" dirty="0" smtClean="0"/>
              <a:t> et al. CVPR ‘08]</a:t>
            </a:r>
          </a:p>
          <a:p>
            <a:endParaRPr lang="en-US" dirty="0" smtClean="0"/>
          </a:p>
          <a:p>
            <a:r>
              <a:rPr lang="en-US" dirty="0" smtClean="0"/>
              <a:t>Part II: Inference</a:t>
            </a:r>
          </a:p>
          <a:p>
            <a:pPr lvl="1"/>
            <a:r>
              <a:rPr lang="en-US" dirty="0" smtClean="0"/>
              <a:t>Beyond Trees: MAP Inference via Outer-Planar Decomposition [</a:t>
            </a:r>
            <a:r>
              <a:rPr lang="en-US" dirty="0" err="1" smtClean="0"/>
              <a:t>Batra</a:t>
            </a:r>
            <a:r>
              <a:rPr lang="en-US" dirty="0" smtClean="0"/>
              <a:t> et al. CVPR ’10a]</a:t>
            </a:r>
          </a:p>
          <a:p>
            <a:endParaRPr lang="en-US" dirty="0" smtClean="0"/>
          </a:p>
          <a:p>
            <a:r>
              <a:rPr lang="en-US" dirty="0" smtClean="0"/>
              <a:t>Part III: Applications</a:t>
            </a:r>
          </a:p>
          <a:p>
            <a:pPr lvl="1"/>
            <a:r>
              <a:rPr lang="en-US" dirty="0" smtClean="0"/>
              <a:t>Interactive Co-segmentation [</a:t>
            </a:r>
            <a:r>
              <a:rPr lang="en-US" dirty="0" err="1" smtClean="0"/>
              <a:t>Batra</a:t>
            </a:r>
            <a:r>
              <a:rPr lang="en-US" dirty="0" smtClean="0"/>
              <a:t> et al. CVPR ’10b]</a:t>
            </a:r>
          </a:p>
          <a:p>
            <a:pPr lvl="1"/>
            <a:r>
              <a:rPr lang="en-US" dirty="0" smtClean="0"/>
              <a:t>3D </a:t>
            </a:r>
            <a:r>
              <a:rPr lang="en-US" dirty="0" err="1" smtClean="0"/>
              <a:t>Modelling</a:t>
            </a:r>
            <a:r>
              <a:rPr lang="en-US" dirty="0" smtClean="0"/>
              <a:t> [Under Preparation]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457200" y="914400"/>
            <a:ext cx="7848600" cy="1371600"/>
          </a:xfrm>
          <a:prstGeom prst="rect">
            <a:avLst/>
          </a:prstGeom>
          <a:solidFill>
            <a:schemeClr val="bg1">
              <a:alpha val="91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This Talk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repeatCount="2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 build="p"/>
      <p:bldP spid="3" grpId="2" build="p"/>
      <p:bldP spid="6" grpId="0" animBg="1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Higher-Order Cliques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Experiments with synthetic energies</a:t>
            </a:r>
          </a:p>
          <a:p>
            <a:pPr lvl="1"/>
            <a:r>
              <a:rPr lang="en-US" dirty="0" smtClean="0"/>
              <a:t>50-node Delaunay Planar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6" name="Picture 5" descr="d5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71600" y="1752600"/>
            <a:ext cx="6362701" cy="478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Planar-Cut</a:t>
            </a:r>
            <a:endParaRPr lang="en-US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392988" y="1371600"/>
            <a:ext cx="1433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Source (0)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GB" sz="1800" b="0" i="1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5867400" y="2514600"/>
            <a:ext cx="577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kern="0" dirty="0">
                <a:solidFill>
                  <a:srgbClr val="000000"/>
                </a:solidFill>
              </a:rPr>
              <a:t>X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</a:t>
            </a:r>
            <a:endParaRPr kumimoji="0" lang="en-US" sz="1800" b="0" i="1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8153400" y="2514600"/>
            <a:ext cx="5762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kern="0" dirty="0">
                <a:solidFill>
                  <a:srgbClr val="000000"/>
                </a:solidFill>
              </a:rPr>
              <a:t>X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  <a:endParaRPr kumimoji="0" lang="en-US" sz="1800" b="0" i="1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3733800" y="2895600"/>
            <a:ext cx="1066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8" name="Straight Connector 27"/>
          <p:cNvCxnSpPr>
            <a:stCxn id="55" idx="1"/>
            <a:endCxn id="30" idx="0"/>
          </p:cNvCxnSpPr>
          <p:nvPr/>
        </p:nvCxnSpPr>
        <p:spPr>
          <a:xfrm rot="10800000" flipV="1">
            <a:off x="6819900" y="1943100"/>
            <a:ext cx="266700" cy="7239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" name="Straight Connector 28"/>
          <p:cNvCxnSpPr>
            <a:stCxn id="55" idx="3"/>
            <a:endCxn id="32" idx="0"/>
          </p:cNvCxnSpPr>
          <p:nvPr/>
        </p:nvCxnSpPr>
        <p:spPr>
          <a:xfrm>
            <a:off x="7354936" y="1943100"/>
            <a:ext cx="303164" cy="7239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0" name="Oval 29"/>
          <p:cNvSpPr/>
          <p:nvPr/>
        </p:nvSpPr>
        <p:spPr>
          <a:xfrm>
            <a:off x="6705600" y="2667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543800" y="2667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>
            <a:stCxn id="30" idx="6"/>
            <a:endCxn id="32" idx="2"/>
          </p:cNvCxnSpPr>
          <p:nvPr/>
        </p:nvCxnSpPr>
        <p:spPr>
          <a:xfrm>
            <a:off x="6934200" y="2781300"/>
            <a:ext cx="609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5" name="Rectangle 54"/>
          <p:cNvSpPr/>
          <p:nvPr/>
        </p:nvSpPr>
        <p:spPr>
          <a:xfrm>
            <a:off x="7086600" y="1828800"/>
            <a:ext cx="268336" cy="228600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705600" y="3352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43800" y="3352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>
            <a:stCxn id="19" idx="6"/>
            <a:endCxn id="20" idx="2"/>
          </p:cNvCxnSpPr>
          <p:nvPr/>
        </p:nvCxnSpPr>
        <p:spPr>
          <a:xfrm>
            <a:off x="6934200" y="3467100"/>
            <a:ext cx="609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" name="Straight Connector 21"/>
          <p:cNvCxnSpPr>
            <a:stCxn id="30" idx="5"/>
            <a:endCxn id="20" idx="1"/>
          </p:cNvCxnSpPr>
          <p:nvPr/>
        </p:nvCxnSpPr>
        <p:spPr>
          <a:xfrm rot="16200000" flipH="1">
            <a:off x="6976922" y="2785922"/>
            <a:ext cx="524156" cy="6765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7" name="Straight Connector 26"/>
          <p:cNvCxnSpPr>
            <a:stCxn id="30" idx="4"/>
            <a:endCxn id="19" idx="0"/>
          </p:cNvCxnSpPr>
          <p:nvPr/>
        </p:nvCxnSpPr>
        <p:spPr>
          <a:xfrm rot="5400000">
            <a:off x="6591300" y="3124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5" name="Straight Connector 34"/>
          <p:cNvCxnSpPr>
            <a:stCxn id="32" idx="4"/>
            <a:endCxn id="20" idx="0"/>
          </p:cNvCxnSpPr>
          <p:nvPr/>
        </p:nvCxnSpPr>
        <p:spPr>
          <a:xfrm rot="5400000">
            <a:off x="7429500" y="3124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8" name="Straight Connector 37"/>
          <p:cNvCxnSpPr>
            <a:stCxn id="32" idx="3"/>
            <a:endCxn id="19" idx="7"/>
          </p:cNvCxnSpPr>
          <p:nvPr/>
        </p:nvCxnSpPr>
        <p:spPr>
          <a:xfrm rot="5400000">
            <a:off x="6976922" y="2785922"/>
            <a:ext cx="524156" cy="6765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Curved Connector 43"/>
          <p:cNvCxnSpPr>
            <a:stCxn id="55" idx="3"/>
            <a:endCxn id="20" idx="6"/>
          </p:cNvCxnSpPr>
          <p:nvPr/>
        </p:nvCxnSpPr>
        <p:spPr>
          <a:xfrm>
            <a:off x="7354936" y="1943100"/>
            <a:ext cx="417464" cy="1524000"/>
          </a:xfrm>
          <a:prstGeom prst="curvedConnector3">
            <a:avLst>
              <a:gd name="adj1" fmla="val 154759"/>
            </a:avLst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7" name="Curved Connector 46"/>
          <p:cNvCxnSpPr>
            <a:stCxn id="55" idx="1"/>
            <a:endCxn id="19" idx="2"/>
          </p:cNvCxnSpPr>
          <p:nvPr/>
        </p:nvCxnSpPr>
        <p:spPr>
          <a:xfrm rot="10800000" flipV="1">
            <a:off x="6705600" y="1943100"/>
            <a:ext cx="381000" cy="1524000"/>
          </a:xfrm>
          <a:prstGeom prst="curvedConnector3">
            <a:avLst>
              <a:gd name="adj1" fmla="val 160000"/>
            </a:avLst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0" name="Rectangle 12"/>
          <p:cNvSpPr>
            <a:spLocks noChangeArrowheads="1"/>
          </p:cNvSpPr>
          <p:nvPr/>
        </p:nvSpPr>
        <p:spPr bwMode="auto">
          <a:xfrm>
            <a:off x="6248400" y="3505200"/>
            <a:ext cx="577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kern="0" dirty="0" smtClean="0">
                <a:solidFill>
                  <a:srgbClr val="000000"/>
                </a:solidFill>
              </a:rPr>
              <a:t>X</a:t>
            </a:r>
            <a:r>
              <a:rPr lang="en-US" sz="1800" i="1" kern="0" baseline="-25000" dirty="0" smtClean="0">
                <a:solidFill>
                  <a:srgbClr val="000000"/>
                </a:solidFill>
              </a:rPr>
              <a:t>4</a:t>
            </a:r>
            <a:endParaRPr kumimoji="0" lang="en-US" sz="1800" b="0" i="1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7848600" y="3429000"/>
            <a:ext cx="5762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kern="0" dirty="0" smtClean="0">
                <a:solidFill>
                  <a:srgbClr val="000000"/>
                </a:solidFill>
              </a:rPr>
              <a:t>X</a:t>
            </a:r>
            <a:r>
              <a:rPr lang="en-US" sz="1800" i="1" kern="0" baseline="-25000" dirty="0" smtClean="0">
                <a:solidFill>
                  <a:srgbClr val="000000"/>
                </a:solidFill>
              </a:rPr>
              <a:t>3</a:t>
            </a:r>
            <a:endParaRPr kumimoji="0" lang="en-US" sz="1800" b="0" i="1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32071" y="5486400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Planar-cut</a:t>
            </a:r>
            <a:endParaRPr lang="en-US" sz="2400" dirty="0"/>
          </a:p>
        </p:txBody>
      </p:sp>
      <p:sp>
        <p:nvSpPr>
          <p:cNvPr id="33" name="Right Arrow 32"/>
          <p:cNvSpPr/>
          <p:nvPr/>
        </p:nvSpPr>
        <p:spPr bwMode="auto">
          <a:xfrm rot="10800000">
            <a:off x="3733800" y="5562600"/>
            <a:ext cx="1066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09660" y="5486400"/>
            <a:ext cx="2305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Outer-planarity</a:t>
            </a:r>
            <a:endParaRPr lang="en-US" sz="2400" dirty="0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1185899" y="3653135"/>
            <a:ext cx="1642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E(</a:t>
            </a:r>
            <a:r>
              <a:rPr lang="en-US" sz="1800" i="1" dirty="0" smtClean="0">
                <a:solidFill>
                  <a:srgbClr val="000000"/>
                </a:solidFill>
              </a:rPr>
              <a:t>X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1</a:t>
            </a:r>
            <a:r>
              <a:rPr lang="en-US" sz="1800" i="1" dirty="0" smtClean="0">
                <a:solidFill>
                  <a:srgbClr val="000000"/>
                </a:solidFill>
              </a:rPr>
              <a:t>,X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2</a:t>
            </a:r>
            <a:r>
              <a:rPr lang="en-US" sz="1800" i="1" dirty="0" smtClean="0">
                <a:solidFill>
                  <a:srgbClr val="000000"/>
                </a:solidFill>
              </a:rPr>
              <a:t>,X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3</a:t>
            </a:r>
            <a:r>
              <a:rPr lang="en-US" sz="1800" i="1" dirty="0" smtClean="0">
                <a:solidFill>
                  <a:srgbClr val="000000"/>
                </a:solidFill>
              </a:rPr>
              <a:t>,X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4</a:t>
            </a:r>
            <a:r>
              <a:rPr lang="en-US" sz="1800" dirty="0" smtClean="0">
                <a:solidFill>
                  <a:srgbClr val="000000"/>
                </a:solidFill>
              </a:rPr>
              <a:t>) </a:t>
            </a:r>
            <a:endParaRPr lang="en-US" sz="1800" i="1" baseline="-25000" dirty="0">
              <a:solidFill>
                <a:srgbClr val="00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1295400" y="2667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2133600" y="2667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1" name="Straight Connector 40"/>
          <p:cNvCxnSpPr>
            <a:stCxn id="39" idx="6"/>
            <a:endCxn id="40" idx="2"/>
          </p:cNvCxnSpPr>
          <p:nvPr/>
        </p:nvCxnSpPr>
        <p:spPr>
          <a:xfrm>
            <a:off x="1524000" y="2781300"/>
            <a:ext cx="609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2" name="Oval 41"/>
          <p:cNvSpPr/>
          <p:nvPr/>
        </p:nvSpPr>
        <p:spPr>
          <a:xfrm>
            <a:off x="1295400" y="3352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2133600" y="3352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5" name="Straight Connector 44"/>
          <p:cNvCxnSpPr>
            <a:stCxn id="42" idx="6"/>
            <a:endCxn id="43" idx="2"/>
          </p:cNvCxnSpPr>
          <p:nvPr/>
        </p:nvCxnSpPr>
        <p:spPr>
          <a:xfrm>
            <a:off x="1524000" y="3467100"/>
            <a:ext cx="6096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6" name="Straight Connector 45"/>
          <p:cNvCxnSpPr>
            <a:stCxn id="39" idx="4"/>
            <a:endCxn id="42" idx="0"/>
          </p:cNvCxnSpPr>
          <p:nvPr/>
        </p:nvCxnSpPr>
        <p:spPr>
          <a:xfrm rot="5400000">
            <a:off x="1181100" y="3124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8" name="Straight Connector 47"/>
          <p:cNvCxnSpPr>
            <a:stCxn id="40" idx="4"/>
            <a:endCxn id="43" idx="0"/>
          </p:cNvCxnSpPr>
          <p:nvPr/>
        </p:nvCxnSpPr>
        <p:spPr>
          <a:xfrm rot="5400000">
            <a:off x="2019300" y="3124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9" name="Straight Connector 48"/>
          <p:cNvCxnSpPr>
            <a:stCxn id="39" idx="5"/>
            <a:endCxn id="43" idx="1"/>
          </p:cNvCxnSpPr>
          <p:nvPr/>
        </p:nvCxnSpPr>
        <p:spPr>
          <a:xfrm rot="16200000" flipH="1">
            <a:off x="1566722" y="2785922"/>
            <a:ext cx="524156" cy="6765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4" name="Straight Connector 53"/>
          <p:cNvCxnSpPr>
            <a:stCxn id="42" idx="7"/>
            <a:endCxn id="40" idx="3"/>
          </p:cNvCxnSpPr>
          <p:nvPr/>
        </p:nvCxnSpPr>
        <p:spPr>
          <a:xfrm rot="5400000" flipH="1" flipV="1">
            <a:off x="1566722" y="2785922"/>
            <a:ext cx="524156" cy="6765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Outer-planar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OPD-DD: Message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2971800"/>
            <a:ext cx="1733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</a:t>
            </a:r>
            <a:r>
              <a:rPr lang="en-US" dirty="0" err="1" smtClean="0"/>
              <a:t>outerplanar</a:t>
            </a:r>
            <a:r>
              <a:rPr lang="en-US" dirty="0" smtClean="0"/>
              <a:t> graph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53880" y="1981200"/>
            <a:ext cx="518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OPD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1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524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>
            <a:stCxn id="8" idx="6"/>
            <a:endCxn id="9" idx="2"/>
          </p:cNvCxnSpPr>
          <p:nvPr/>
        </p:nvCxnSpPr>
        <p:spPr>
          <a:xfrm>
            <a:off x="609600" y="20193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" name="Oval 10"/>
          <p:cNvSpPr/>
          <p:nvPr/>
        </p:nvSpPr>
        <p:spPr>
          <a:xfrm>
            <a:off x="381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24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>
            <a:stCxn id="11" idx="6"/>
            <a:endCxn id="12" idx="2"/>
          </p:cNvCxnSpPr>
          <p:nvPr/>
        </p:nvCxnSpPr>
        <p:spPr>
          <a:xfrm>
            <a:off x="609600" y="27051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/>
          <p:cNvCxnSpPr>
            <a:stCxn id="8" idx="5"/>
            <a:endCxn id="12" idx="1"/>
          </p:cNvCxnSpPr>
          <p:nvPr/>
        </p:nvCxnSpPr>
        <p:spPr>
          <a:xfrm rot="16200000" flipH="1">
            <a:off x="804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Connector 14"/>
          <p:cNvCxnSpPr>
            <a:stCxn id="8" idx="4"/>
            <a:endCxn id="11" idx="0"/>
          </p:cNvCxnSpPr>
          <p:nvPr/>
        </p:nvCxnSpPr>
        <p:spPr>
          <a:xfrm rot="5400000">
            <a:off x="266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Straight Connector 15"/>
          <p:cNvCxnSpPr>
            <a:stCxn id="9" idx="4"/>
            <a:endCxn id="12" idx="0"/>
          </p:cNvCxnSpPr>
          <p:nvPr/>
        </p:nvCxnSpPr>
        <p:spPr>
          <a:xfrm rot="5400000">
            <a:off x="1409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Straight Connector 16"/>
          <p:cNvCxnSpPr>
            <a:stCxn id="9" idx="3"/>
            <a:endCxn id="11" idx="7"/>
          </p:cNvCxnSpPr>
          <p:nvPr/>
        </p:nvCxnSpPr>
        <p:spPr>
          <a:xfrm rot="5400000">
            <a:off x="804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8" name="Group 176"/>
          <p:cNvGrpSpPr/>
          <p:nvPr/>
        </p:nvGrpSpPr>
        <p:grpSpPr>
          <a:xfrm>
            <a:off x="381000" y="1295400"/>
            <a:ext cx="1371600" cy="1409700"/>
            <a:chOff x="381000" y="1295400"/>
            <a:chExt cx="1371600" cy="1409700"/>
          </a:xfrm>
        </p:grpSpPr>
        <p:cxnSp>
          <p:nvCxnSpPr>
            <p:cNvPr id="19" name="Straight Connector 18"/>
            <p:cNvCxnSpPr>
              <a:stCxn id="21" idx="1"/>
              <a:endCxn id="8" idx="0"/>
            </p:cNvCxnSpPr>
            <p:nvPr/>
          </p:nvCxnSpPr>
          <p:spPr>
            <a:xfrm rot="10800000" flipV="1">
              <a:off x="495300" y="14097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Connector 19"/>
            <p:cNvCxnSpPr>
              <a:stCxn id="21" idx="3"/>
              <a:endCxn id="9" idx="0"/>
            </p:cNvCxnSpPr>
            <p:nvPr/>
          </p:nvCxnSpPr>
          <p:spPr>
            <a:xfrm>
              <a:off x="1258936" y="14097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" name="Rectangle 20"/>
            <p:cNvSpPr/>
            <p:nvPr/>
          </p:nvSpPr>
          <p:spPr>
            <a:xfrm>
              <a:off x="990600" y="12954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" name="Curved Connector 21"/>
            <p:cNvCxnSpPr>
              <a:stCxn id="21" idx="3"/>
              <a:endCxn id="12" idx="6"/>
            </p:cNvCxnSpPr>
            <p:nvPr/>
          </p:nvCxnSpPr>
          <p:spPr>
            <a:xfrm>
              <a:off x="1258936" y="14097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Curved Connector 22"/>
            <p:cNvCxnSpPr>
              <a:stCxn id="21" idx="1"/>
              <a:endCxn id="11" idx="2"/>
            </p:cNvCxnSpPr>
            <p:nvPr/>
          </p:nvCxnSpPr>
          <p:spPr>
            <a:xfrm rot="10800000" flipV="1">
              <a:off x="381000" y="14097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4" name="Right Arrow 23"/>
          <p:cNvSpPr/>
          <p:nvPr/>
        </p:nvSpPr>
        <p:spPr>
          <a:xfrm>
            <a:off x="2286000" y="2209800"/>
            <a:ext cx="1066800" cy="457200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810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953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810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53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>
            <a:stCxn id="27" idx="6"/>
            <a:endCxn id="28" idx="2"/>
          </p:cNvCxnSpPr>
          <p:nvPr/>
        </p:nvCxnSpPr>
        <p:spPr>
          <a:xfrm>
            <a:off x="4038600" y="27051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" name="Straight Connector 29"/>
          <p:cNvCxnSpPr>
            <a:stCxn id="25" idx="5"/>
            <a:endCxn id="28" idx="1"/>
          </p:cNvCxnSpPr>
          <p:nvPr/>
        </p:nvCxnSpPr>
        <p:spPr>
          <a:xfrm rot="16200000" flipH="1">
            <a:off x="4233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" name="Straight Connector 30"/>
          <p:cNvCxnSpPr>
            <a:stCxn id="25" idx="4"/>
            <a:endCxn id="27" idx="0"/>
          </p:cNvCxnSpPr>
          <p:nvPr/>
        </p:nvCxnSpPr>
        <p:spPr>
          <a:xfrm rot="5400000">
            <a:off x="3695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/>
          <p:cNvCxnSpPr>
            <a:stCxn id="26" idx="4"/>
            <a:endCxn id="28" idx="0"/>
          </p:cNvCxnSpPr>
          <p:nvPr/>
        </p:nvCxnSpPr>
        <p:spPr>
          <a:xfrm rot="5400000">
            <a:off x="4838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Straight Connector 32"/>
          <p:cNvCxnSpPr>
            <a:stCxn id="26" idx="3"/>
            <a:endCxn id="27" idx="7"/>
          </p:cNvCxnSpPr>
          <p:nvPr/>
        </p:nvCxnSpPr>
        <p:spPr>
          <a:xfrm rot="5400000">
            <a:off x="4233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34" name="Group 170"/>
          <p:cNvGrpSpPr/>
          <p:nvPr/>
        </p:nvGrpSpPr>
        <p:grpSpPr>
          <a:xfrm>
            <a:off x="3810000" y="1295400"/>
            <a:ext cx="1371600" cy="1409700"/>
            <a:chOff x="3810000" y="1295400"/>
            <a:chExt cx="1371600" cy="1409700"/>
          </a:xfrm>
        </p:grpSpPr>
        <p:cxnSp>
          <p:nvCxnSpPr>
            <p:cNvPr id="35" name="Straight Connector 34"/>
            <p:cNvCxnSpPr>
              <a:stCxn id="37" idx="1"/>
              <a:endCxn id="25" idx="0"/>
            </p:cNvCxnSpPr>
            <p:nvPr/>
          </p:nvCxnSpPr>
          <p:spPr>
            <a:xfrm rot="10800000" flipV="1">
              <a:off x="3924300" y="14097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37" idx="3"/>
              <a:endCxn id="26" idx="0"/>
            </p:cNvCxnSpPr>
            <p:nvPr/>
          </p:nvCxnSpPr>
          <p:spPr>
            <a:xfrm>
              <a:off x="4687936" y="14097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Rectangle 36"/>
            <p:cNvSpPr/>
            <p:nvPr/>
          </p:nvSpPr>
          <p:spPr>
            <a:xfrm>
              <a:off x="4419600" y="12954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" name="Curved Connector 37"/>
            <p:cNvCxnSpPr>
              <a:stCxn id="37" idx="3"/>
              <a:endCxn id="28" idx="6"/>
            </p:cNvCxnSpPr>
            <p:nvPr/>
          </p:nvCxnSpPr>
          <p:spPr>
            <a:xfrm>
              <a:off x="4687936" y="14097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Curved Connector 38"/>
            <p:cNvCxnSpPr>
              <a:stCxn id="37" idx="1"/>
              <a:endCxn id="27" idx="2"/>
            </p:cNvCxnSpPr>
            <p:nvPr/>
          </p:nvCxnSpPr>
          <p:spPr>
            <a:xfrm rot="10800000" flipV="1">
              <a:off x="3810000" y="14097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48" name="TextBox 47"/>
          <p:cNvSpPr txBox="1"/>
          <p:nvPr/>
        </p:nvSpPr>
        <p:spPr>
          <a:xfrm>
            <a:off x="7216064" y="4343400"/>
            <a:ext cx="1623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Agreement Variables</a:t>
            </a:r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 bwMode="auto">
          <a:xfrm rot="4433691" flipV="1">
            <a:off x="5792951" y="2769059"/>
            <a:ext cx="914400" cy="7620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 bwMode="auto">
          <a:xfrm rot="15233691" flipV="1">
            <a:off x="5822421" y="2603449"/>
            <a:ext cx="914400" cy="758952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6" name="Picture 6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324600" y="2743200"/>
            <a:ext cx="571500" cy="24130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829300" y="3213100"/>
            <a:ext cx="495300" cy="215900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312025" y="4572000"/>
            <a:ext cx="1473200" cy="22860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7315200" y="3276600"/>
            <a:ext cx="1371600" cy="914400"/>
            <a:chOff x="4137736" y="3657600"/>
            <a:chExt cx="1371600" cy="914400"/>
          </a:xfrm>
        </p:grpSpPr>
        <p:sp>
          <p:nvSpPr>
            <p:cNvPr id="54" name="Oval 53"/>
            <p:cNvSpPr/>
            <p:nvPr/>
          </p:nvSpPr>
          <p:spPr>
            <a:xfrm>
              <a:off x="5280736" y="3657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137736" y="3657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4137736" y="43434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5280736" y="43434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8" name="Straight Connector 57"/>
            <p:cNvCxnSpPr>
              <a:stCxn id="55" idx="6"/>
              <a:endCxn id="54" idx="2"/>
            </p:cNvCxnSpPr>
            <p:nvPr/>
          </p:nvCxnSpPr>
          <p:spPr bwMode="auto">
            <a:xfrm>
              <a:off x="4366336" y="3771900"/>
              <a:ext cx="9144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>
              <a:stCxn id="55" idx="4"/>
              <a:endCxn id="56" idx="0"/>
            </p:cNvCxnSpPr>
            <p:nvPr/>
          </p:nvCxnSpPr>
          <p:spPr bwMode="auto">
            <a:xfrm rot="5400000">
              <a:off x="4023436" y="4114800"/>
              <a:ext cx="4572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>
              <a:stCxn id="54" idx="4"/>
              <a:endCxn id="57" idx="0"/>
            </p:cNvCxnSpPr>
            <p:nvPr/>
          </p:nvCxnSpPr>
          <p:spPr bwMode="auto">
            <a:xfrm rot="5400000">
              <a:off x="5166436" y="4114800"/>
              <a:ext cx="4572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>
              <a:stCxn id="57" idx="2"/>
              <a:endCxn id="56" idx="6"/>
            </p:cNvCxnSpPr>
            <p:nvPr/>
          </p:nvCxnSpPr>
          <p:spPr bwMode="auto">
            <a:xfrm rot="10800000">
              <a:off x="4366336" y="4457700"/>
              <a:ext cx="9144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>
              <a:stCxn id="55" idx="5"/>
              <a:endCxn id="57" idx="1"/>
            </p:cNvCxnSpPr>
            <p:nvPr/>
          </p:nvCxnSpPr>
          <p:spPr bwMode="auto">
            <a:xfrm rot="16200000" flipH="1">
              <a:off x="4561458" y="3624122"/>
              <a:ext cx="524156" cy="9813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>
              <a:stCxn id="54" idx="3"/>
              <a:endCxn id="56" idx="7"/>
            </p:cNvCxnSpPr>
            <p:nvPr/>
          </p:nvCxnSpPr>
          <p:spPr bwMode="auto">
            <a:xfrm rot="5400000">
              <a:off x="4561458" y="3624122"/>
              <a:ext cx="524156" cy="9813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73" name="Picture 7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286000" y="4953000"/>
            <a:ext cx="1320800" cy="228600"/>
          </a:xfrm>
          <a:prstGeom prst="rect">
            <a:avLst/>
          </a:prstGeom>
        </p:spPr>
      </p:pic>
      <p:pic>
        <p:nvPicPr>
          <p:cNvPr id="74" name="Picture 7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286000" y="5486400"/>
            <a:ext cx="4533900" cy="635000"/>
          </a:xfrm>
          <a:prstGeom prst="rect">
            <a:avLst/>
          </a:prstGeom>
        </p:spPr>
      </p:pic>
      <p:pic>
        <p:nvPicPr>
          <p:cNvPr id="76" name="Picture 7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2286000" y="4419600"/>
            <a:ext cx="1333500" cy="25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“Certificate” property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Decomposition Lower Bound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grpSp>
        <p:nvGrpSpPr>
          <p:cNvPr id="9" name="Group 34"/>
          <p:cNvGrpSpPr/>
          <p:nvPr/>
        </p:nvGrpSpPr>
        <p:grpSpPr>
          <a:xfrm>
            <a:off x="2286000" y="1752600"/>
            <a:ext cx="3886200" cy="1419999"/>
            <a:chOff x="2286000" y="1752600"/>
            <a:chExt cx="3886200" cy="1419999"/>
          </a:xfrm>
        </p:grpSpPr>
        <p:sp>
          <p:nvSpPr>
            <p:cNvPr id="6" name="Oval 5"/>
            <p:cNvSpPr/>
            <p:nvPr/>
          </p:nvSpPr>
          <p:spPr bwMode="auto">
            <a:xfrm>
              <a:off x="3429000" y="1752600"/>
              <a:ext cx="1524000" cy="1143000"/>
            </a:xfrm>
            <a:prstGeom prst="ellipse">
              <a:avLst/>
            </a:prstGeom>
            <a:ln w="25400"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943600" y="2133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362200" y="2133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" name="Straight Arrow Connector 9"/>
            <p:cNvCxnSpPr>
              <a:stCxn id="8" idx="7"/>
              <a:endCxn id="6" idx="1"/>
            </p:cNvCxnSpPr>
            <p:nvPr/>
          </p:nvCxnSpPr>
          <p:spPr bwMode="auto">
            <a:xfrm rot="5400000" flipH="1" flipV="1">
              <a:off x="2981208" y="1496102"/>
              <a:ext cx="247090" cy="1094863"/>
            </a:xfrm>
            <a:prstGeom prst="straightConnector1">
              <a:avLst/>
            </a:prstGeom>
            <a:ln w="25400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8" idx="6"/>
              <a:endCxn id="6" idx="2"/>
            </p:cNvCxnSpPr>
            <p:nvPr/>
          </p:nvCxnSpPr>
          <p:spPr bwMode="auto">
            <a:xfrm>
              <a:off x="2590800" y="2247900"/>
              <a:ext cx="838200" cy="76200"/>
            </a:xfrm>
            <a:prstGeom prst="straightConnector1">
              <a:avLst/>
            </a:prstGeom>
            <a:ln w="25400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5"/>
              <a:endCxn id="6" idx="3"/>
            </p:cNvCxnSpPr>
            <p:nvPr/>
          </p:nvCxnSpPr>
          <p:spPr bwMode="auto">
            <a:xfrm rot="16200000" flipH="1">
              <a:off x="2905008" y="1981035"/>
              <a:ext cx="399490" cy="1094863"/>
            </a:xfrm>
            <a:prstGeom prst="straightConnector1">
              <a:avLst/>
            </a:prstGeom>
            <a:ln w="25400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7"/>
              <a:endCxn id="7" idx="1"/>
            </p:cNvCxnSpPr>
            <p:nvPr/>
          </p:nvCxnSpPr>
          <p:spPr bwMode="auto">
            <a:xfrm rot="16200000" flipH="1">
              <a:off x="5229901" y="1419902"/>
              <a:ext cx="247090" cy="1247263"/>
            </a:xfrm>
            <a:prstGeom prst="straightConnector1">
              <a:avLst/>
            </a:prstGeom>
            <a:ln w="25400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6" idx="6"/>
              <a:endCxn id="7" idx="2"/>
            </p:cNvCxnSpPr>
            <p:nvPr/>
          </p:nvCxnSpPr>
          <p:spPr bwMode="auto">
            <a:xfrm flipV="1">
              <a:off x="4953000" y="2247900"/>
              <a:ext cx="990600" cy="76200"/>
            </a:xfrm>
            <a:prstGeom prst="straightConnector1">
              <a:avLst/>
            </a:prstGeom>
            <a:ln w="25400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6" idx="5"/>
              <a:endCxn id="7" idx="3"/>
            </p:cNvCxnSpPr>
            <p:nvPr/>
          </p:nvCxnSpPr>
          <p:spPr bwMode="auto">
            <a:xfrm rot="5400000" flipH="1" flipV="1">
              <a:off x="5153701" y="1904835"/>
              <a:ext cx="399490" cy="1247263"/>
            </a:xfrm>
            <a:prstGeom prst="straightConnector1">
              <a:avLst/>
            </a:prstGeom>
            <a:ln w="25400"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734235" y="2895600"/>
              <a:ext cx="304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86000" y="2362200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43600" y="2362200"/>
              <a:ext cx="227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</a:t>
              </a:r>
              <a:endParaRPr lang="en-US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759859" y="3380601"/>
            <a:ext cx="5003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Given graph G, can we push an </a:t>
            </a:r>
            <a:r>
              <a:rPr lang="en-US" sz="1600" dirty="0" err="1" smtClean="0"/>
              <a:t>s-t</a:t>
            </a:r>
            <a:r>
              <a:rPr lang="en-US" sz="1600" dirty="0" smtClean="0"/>
              <a:t> flow of value &gt; </a:t>
            </a:r>
            <a:r>
              <a:rPr lang="en-US" sz="1600" dirty="0" err="1" smtClean="0"/>
              <a:t>k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sp>
        <p:nvSpPr>
          <p:cNvPr id="26" name="Freeform 25"/>
          <p:cNvSpPr/>
          <p:nvPr/>
        </p:nvSpPr>
        <p:spPr bwMode="auto">
          <a:xfrm>
            <a:off x="2399913" y="1658922"/>
            <a:ext cx="4098822" cy="1001951"/>
          </a:xfrm>
          <a:custGeom>
            <a:avLst/>
            <a:gdLst>
              <a:gd name="connsiteX0" fmla="*/ 0 w 4098822"/>
              <a:gd name="connsiteY0" fmla="*/ 369718 h 1001951"/>
              <a:gd name="connsiteX1" fmla="*/ 1113362 w 4098822"/>
              <a:gd name="connsiteY1" fmla="*/ 56351 h 1001951"/>
              <a:gd name="connsiteX2" fmla="*/ 1369023 w 4098822"/>
              <a:gd name="connsiteY2" fmla="*/ 707825 h 1001951"/>
              <a:gd name="connsiteX3" fmla="*/ 1979310 w 4098822"/>
              <a:gd name="connsiteY3" fmla="*/ 584127 h 1001951"/>
              <a:gd name="connsiteX4" fmla="*/ 2210230 w 4098822"/>
              <a:gd name="connsiteY4" fmla="*/ 979960 h 1001951"/>
              <a:gd name="connsiteX5" fmla="*/ 4098822 w 4098822"/>
              <a:gd name="connsiteY5" fmla="*/ 452183 h 100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98822" h="1001951">
                <a:moveTo>
                  <a:pt x="0" y="369718"/>
                </a:moveTo>
                <a:cubicBezTo>
                  <a:pt x="442596" y="184859"/>
                  <a:pt x="885192" y="0"/>
                  <a:pt x="1113362" y="56351"/>
                </a:cubicBezTo>
                <a:cubicBezTo>
                  <a:pt x="1341532" y="112702"/>
                  <a:pt x="1224698" y="619862"/>
                  <a:pt x="1369023" y="707825"/>
                </a:cubicBezTo>
                <a:cubicBezTo>
                  <a:pt x="1513348" y="795788"/>
                  <a:pt x="1839109" y="538771"/>
                  <a:pt x="1979310" y="584127"/>
                </a:cubicBezTo>
                <a:cubicBezTo>
                  <a:pt x="2119511" y="629483"/>
                  <a:pt x="1856978" y="1001951"/>
                  <a:pt x="2210230" y="979960"/>
                </a:cubicBezTo>
                <a:cubicBezTo>
                  <a:pt x="2563482" y="957969"/>
                  <a:pt x="4098822" y="452183"/>
                  <a:pt x="4098822" y="452183"/>
                </a:cubicBezTo>
              </a:path>
            </a:pathLst>
          </a:custGeom>
          <a:noFill/>
          <a:ln w="38100">
            <a:solidFill>
              <a:schemeClr val="accent3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2" name="Freeform 31"/>
          <p:cNvSpPr/>
          <p:nvPr/>
        </p:nvSpPr>
        <p:spPr bwMode="auto">
          <a:xfrm>
            <a:off x="4296752" y="1649301"/>
            <a:ext cx="420604" cy="1311194"/>
          </a:xfrm>
          <a:custGeom>
            <a:avLst/>
            <a:gdLst>
              <a:gd name="connsiteX0" fmla="*/ 173190 w 420604"/>
              <a:gd name="connsiteY0" fmla="*/ 0 h 1311194"/>
              <a:gd name="connsiteX1" fmla="*/ 41236 w 420604"/>
              <a:gd name="connsiteY1" fmla="*/ 610241 h 1311194"/>
              <a:gd name="connsiteX2" fmla="*/ 420604 w 420604"/>
              <a:gd name="connsiteY2" fmla="*/ 1311194 h 1311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604" h="1311194">
                <a:moveTo>
                  <a:pt x="173190" y="0"/>
                </a:moveTo>
                <a:cubicBezTo>
                  <a:pt x="86595" y="195854"/>
                  <a:pt x="0" y="391709"/>
                  <a:pt x="41236" y="610241"/>
                </a:cubicBezTo>
                <a:cubicBezTo>
                  <a:pt x="82472" y="828773"/>
                  <a:pt x="420604" y="1311194"/>
                  <a:pt x="420604" y="1311194"/>
                </a:cubicBezTo>
              </a:path>
            </a:pathLst>
          </a:custGeom>
          <a:noFill/>
          <a:ln w="3810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53200" y="1981200"/>
            <a:ext cx="1138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Flow-value &gt;</a:t>
            </a:r>
            <a:r>
              <a:rPr lang="en-US" dirty="0" err="1" smtClean="0"/>
              <a:t>k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270688" y="3009974"/>
            <a:ext cx="1176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Cut-value &lt;= </a:t>
            </a:r>
            <a:r>
              <a:rPr lang="en-US" dirty="0" err="1" smtClean="0"/>
              <a:t>k</a:t>
            </a:r>
            <a:endParaRPr lang="en-US" dirty="0"/>
          </a:p>
        </p:txBody>
      </p:sp>
      <p:pic>
        <p:nvPicPr>
          <p:cNvPr id="36" name="Picture 3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95400" y="5105400"/>
            <a:ext cx="1701800" cy="57150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648200" y="5105400"/>
            <a:ext cx="2451100" cy="571500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 bwMode="auto">
          <a:xfrm>
            <a:off x="3505200" y="5282541"/>
            <a:ext cx="609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5" grpId="0"/>
      <p:bldP spid="26" grpId="0" animBg="1"/>
      <p:bldP spid="26" grpId="1" animBg="1"/>
      <p:bldP spid="32" grpId="0" animBg="1"/>
      <p:bldP spid="33" grpId="0"/>
      <p:bldP spid="34" grpId="0"/>
      <p:bldP spid="3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Max-flow / Min-cut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Construction</a:t>
            </a: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[Hammer ‘65], [</a:t>
            </a:r>
            <a:r>
              <a:rPr lang="en-US" sz="1200" dirty="0" err="1" smtClean="0">
                <a:solidFill>
                  <a:prstClr val="black"/>
                </a:solidFill>
              </a:rPr>
              <a:t>Kolmogorov</a:t>
            </a:r>
            <a:r>
              <a:rPr lang="en-US" sz="1200" dirty="0" smtClean="0">
                <a:solidFill>
                  <a:prstClr val="black"/>
                </a:solidFill>
              </a:rPr>
              <a:t>, PAMI ’04]</a:t>
            </a:r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sp>
        <p:nvSpPr>
          <p:cNvPr id="73" name="Rectangle 4"/>
          <p:cNvSpPr>
            <a:spLocks noChangeArrowheads="1"/>
          </p:cNvSpPr>
          <p:nvPr/>
        </p:nvSpPr>
        <p:spPr bwMode="auto">
          <a:xfrm>
            <a:off x="1339786" y="3048000"/>
            <a:ext cx="13192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E(</a:t>
            </a:r>
            <a:r>
              <a:rPr lang="en-US" sz="2400" i="1" dirty="0" smtClean="0">
                <a:solidFill>
                  <a:srgbClr val="000000"/>
                </a:solidFill>
              </a:rPr>
              <a:t>X</a:t>
            </a:r>
            <a:r>
              <a:rPr lang="en-US" sz="2400" i="1" baseline="-25000" dirty="0" smtClean="0">
                <a:solidFill>
                  <a:srgbClr val="000000"/>
                </a:solidFill>
              </a:rPr>
              <a:t>1</a:t>
            </a:r>
            <a:r>
              <a:rPr lang="en-US" sz="2400" i="1" dirty="0" smtClean="0">
                <a:solidFill>
                  <a:srgbClr val="000000"/>
                </a:solidFill>
              </a:rPr>
              <a:t>,X</a:t>
            </a:r>
            <a:r>
              <a:rPr lang="en-US" sz="2400" i="1" baseline="-25000" dirty="0" smtClean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en-US" sz="2400" i="1" baseline="-25000" dirty="0">
              <a:solidFill>
                <a:srgbClr val="000000"/>
              </a:solidFill>
            </a:endParaRPr>
          </a:p>
        </p:txBody>
      </p:sp>
      <p:sp>
        <p:nvSpPr>
          <p:cNvPr id="74" name="Right Arrow 73"/>
          <p:cNvSpPr/>
          <p:nvPr/>
        </p:nvSpPr>
        <p:spPr bwMode="auto">
          <a:xfrm>
            <a:off x="3733800" y="3124200"/>
            <a:ext cx="1066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6" name="Rectangle 26"/>
          <p:cNvSpPr>
            <a:spLocks noChangeArrowheads="1"/>
          </p:cNvSpPr>
          <p:nvPr/>
        </p:nvSpPr>
        <p:spPr bwMode="auto">
          <a:xfrm>
            <a:off x="4800600" y="4876800"/>
            <a:ext cx="1752600" cy="3693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kern="0" dirty="0">
                <a:solidFill>
                  <a:srgbClr val="000000"/>
                </a:solidFill>
              </a:rPr>
              <a:t>X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= 1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lang="en-US" sz="1800" i="1" kern="0" dirty="0">
                <a:solidFill>
                  <a:srgbClr val="000000"/>
                </a:solidFill>
              </a:rPr>
              <a:t>X</a:t>
            </a:r>
            <a:r>
              <a:rPr kumimoji="0" lang="en-US" sz="18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= 0</a:t>
            </a: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7" name="Rectangle 27"/>
          <p:cNvSpPr>
            <a:spLocks noChangeArrowheads="1"/>
          </p:cNvSpPr>
          <p:nvPr/>
        </p:nvSpPr>
        <p:spPr bwMode="auto">
          <a:xfrm>
            <a:off x="4686109" y="6034088"/>
            <a:ext cx="20194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E(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1,0) =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8 +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const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8" name="Rectangle 28"/>
          <p:cNvSpPr>
            <a:spLocks noChangeArrowheads="1"/>
          </p:cNvSpPr>
          <p:nvPr/>
        </p:nvSpPr>
        <p:spPr bwMode="auto">
          <a:xfrm>
            <a:off x="4343400" y="5526088"/>
            <a:ext cx="2667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Cost of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st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-cut = 8</a:t>
            </a: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7" name="Freeform 29"/>
          <p:cNvSpPr>
            <a:spLocks/>
          </p:cNvSpPr>
          <p:nvPr/>
        </p:nvSpPr>
        <p:spPr bwMode="auto">
          <a:xfrm>
            <a:off x="6400800" y="2438400"/>
            <a:ext cx="1752600" cy="16002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86"/>
          <p:cNvGrpSpPr/>
          <p:nvPr/>
        </p:nvGrpSpPr>
        <p:grpSpPr>
          <a:xfrm>
            <a:off x="6210300" y="1600200"/>
            <a:ext cx="2616200" cy="1600200"/>
            <a:chOff x="6210300" y="1600200"/>
            <a:chExt cx="2616200" cy="1600200"/>
          </a:xfrm>
        </p:grpSpPr>
        <p:sp>
          <p:nvSpPr>
            <p:cNvPr id="33" name="Text Box 9"/>
            <p:cNvSpPr txBox="1">
              <a:spLocks noChangeArrowheads="1"/>
            </p:cNvSpPr>
            <p:nvPr/>
          </p:nvSpPr>
          <p:spPr bwMode="auto">
            <a:xfrm>
              <a:off x="7392988" y="1600200"/>
              <a:ext cx="143351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</a:rPr>
                <a:t>Source (0)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endPara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 Box 15"/>
            <p:cNvSpPr txBox="1">
              <a:spLocks noChangeArrowheads="1"/>
            </p:cNvSpPr>
            <p:nvPr/>
          </p:nvSpPr>
          <p:spPr bwMode="auto">
            <a:xfrm>
              <a:off x="6419850" y="236220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45" name="Text Box 18"/>
            <p:cNvSpPr txBox="1">
              <a:spLocks noChangeArrowheads="1"/>
            </p:cNvSpPr>
            <p:nvPr/>
          </p:nvSpPr>
          <p:spPr bwMode="auto">
            <a:xfrm>
              <a:off x="7639050" y="233045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9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086600" y="19812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7" name="Straight Arrow Connector 46"/>
            <p:cNvCxnSpPr>
              <a:stCxn id="46" idx="1"/>
              <a:endCxn id="80" idx="0"/>
            </p:cNvCxnSpPr>
            <p:nvPr/>
          </p:nvCxnSpPr>
          <p:spPr bwMode="auto">
            <a:xfrm rot="10800000" flipV="1">
              <a:off x="6210300" y="2095500"/>
              <a:ext cx="876300" cy="11049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6" idx="3"/>
              <a:endCxn id="81" idx="0"/>
            </p:cNvCxnSpPr>
            <p:nvPr/>
          </p:nvCxnSpPr>
          <p:spPr bwMode="auto">
            <a:xfrm>
              <a:off x="7354936" y="2095500"/>
              <a:ext cx="760364" cy="11049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83"/>
          <p:cNvGrpSpPr/>
          <p:nvPr/>
        </p:nvGrpSpPr>
        <p:grpSpPr>
          <a:xfrm>
            <a:off x="6210300" y="3429000"/>
            <a:ext cx="2251075" cy="1587500"/>
            <a:chOff x="6210300" y="3429000"/>
            <a:chExt cx="2251075" cy="1587500"/>
          </a:xfrm>
        </p:grpSpPr>
        <p:sp>
          <p:nvSpPr>
            <p:cNvPr id="39" name="Text Box 8"/>
            <p:cNvSpPr txBox="1">
              <a:spLocks noChangeArrowheads="1"/>
            </p:cNvSpPr>
            <p:nvPr/>
          </p:nvSpPr>
          <p:spPr bwMode="auto">
            <a:xfrm>
              <a:off x="7402513" y="4619625"/>
              <a:ext cx="105886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solidFill>
                    <a:srgbClr val="00FF00"/>
                  </a:solidFill>
                  <a:latin typeface="Arial" charset="0"/>
                </a:rPr>
                <a:t>Sink (1)</a:t>
              </a:r>
              <a:endParaRPr lang="en-GB" sz="1800" i="1">
                <a:solidFill>
                  <a:srgbClr val="00FF00"/>
                </a:solidFill>
                <a:latin typeface="Arial" charset="0"/>
              </a:endParaRPr>
            </a:p>
          </p:txBody>
        </p:sp>
        <p:sp>
          <p:nvSpPr>
            <p:cNvPr id="40" name="Text Box 17"/>
            <p:cNvSpPr txBox="1">
              <a:spLocks noChangeArrowheads="1"/>
            </p:cNvSpPr>
            <p:nvPr/>
          </p:nvSpPr>
          <p:spPr bwMode="auto">
            <a:xfrm>
              <a:off x="6343650" y="388620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5</a:t>
              </a:r>
            </a:p>
          </p:txBody>
        </p:sp>
        <p:sp>
          <p:nvSpPr>
            <p:cNvPr id="41" name="Text Box 19"/>
            <p:cNvSpPr txBox="1">
              <a:spLocks noChangeArrowheads="1"/>
            </p:cNvSpPr>
            <p:nvPr/>
          </p:nvSpPr>
          <p:spPr bwMode="auto">
            <a:xfrm>
              <a:off x="7772400" y="396240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086600" y="44958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9" name="Straight Arrow Connector 48"/>
            <p:cNvCxnSpPr>
              <a:stCxn id="80" idx="4"/>
              <a:endCxn id="42" idx="1"/>
            </p:cNvCxnSpPr>
            <p:nvPr/>
          </p:nvCxnSpPr>
          <p:spPr bwMode="auto">
            <a:xfrm rot="16200000" flipH="1">
              <a:off x="6057900" y="3581400"/>
              <a:ext cx="1181100" cy="8763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81" idx="4"/>
              <a:endCxn id="42" idx="3"/>
            </p:cNvCxnSpPr>
            <p:nvPr/>
          </p:nvCxnSpPr>
          <p:spPr bwMode="auto">
            <a:xfrm rot="5400000">
              <a:off x="7144568" y="3639368"/>
              <a:ext cx="1181100" cy="760364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85"/>
          <p:cNvGrpSpPr/>
          <p:nvPr/>
        </p:nvGrpSpPr>
        <p:grpSpPr>
          <a:xfrm>
            <a:off x="5462588" y="2863850"/>
            <a:ext cx="3529012" cy="879475"/>
            <a:chOff x="5462588" y="2863850"/>
            <a:chExt cx="3529012" cy="879475"/>
          </a:xfrm>
        </p:grpSpPr>
        <p:sp>
          <p:nvSpPr>
            <p:cNvPr id="36" name="Text Box 23"/>
            <p:cNvSpPr txBox="1">
              <a:spLocks noChangeArrowheads="1"/>
            </p:cNvSpPr>
            <p:nvPr/>
          </p:nvSpPr>
          <p:spPr bwMode="auto">
            <a:xfrm>
              <a:off x="7086600" y="3406775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34" name="Rectangle 12"/>
            <p:cNvSpPr>
              <a:spLocks noChangeArrowheads="1"/>
            </p:cNvSpPr>
            <p:nvPr/>
          </p:nvSpPr>
          <p:spPr bwMode="auto">
            <a:xfrm>
              <a:off x="5462588" y="2963862"/>
              <a:ext cx="5778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i="1" kern="0" dirty="0">
                  <a:solidFill>
                    <a:srgbClr val="000000"/>
                  </a:solidFill>
                </a:rPr>
                <a:t>X</a:t>
              </a:r>
              <a:r>
                <a:rPr kumimoji="0" lang="en-US" sz="24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</a:t>
              </a:r>
              <a:endPara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Rectangle 13"/>
            <p:cNvSpPr>
              <a:spLocks noChangeArrowheads="1"/>
            </p:cNvSpPr>
            <p:nvPr/>
          </p:nvSpPr>
          <p:spPr bwMode="auto">
            <a:xfrm>
              <a:off x="8415338" y="3036887"/>
              <a:ext cx="57626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i="1" kern="0" dirty="0">
                  <a:solidFill>
                    <a:srgbClr val="000000"/>
                  </a:solidFill>
                </a:rPr>
                <a:t>X</a:t>
              </a:r>
              <a:r>
                <a:rPr kumimoji="0" lang="en-US" sz="24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</a:t>
              </a:r>
              <a:endPara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Text Box 24"/>
            <p:cNvSpPr txBox="1">
              <a:spLocks noChangeArrowheads="1"/>
            </p:cNvSpPr>
            <p:nvPr/>
          </p:nvSpPr>
          <p:spPr bwMode="auto">
            <a:xfrm>
              <a:off x="7105650" y="286385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</a:t>
              </a:r>
            </a:p>
          </p:txBody>
        </p:sp>
        <p:sp>
          <p:nvSpPr>
            <p:cNvPr id="80" name="Oval 79"/>
            <p:cNvSpPr/>
            <p:nvPr/>
          </p:nvSpPr>
          <p:spPr>
            <a:xfrm>
              <a:off x="6096000" y="3200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8001000" y="3200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2" name="Straight Arrow Connector 81"/>
            <p:cNvCxnSpPr>
              <a:stCxn id="80" idx="7"/>
              <a:endCxn id="81" idx="1"/>
            </p:cNvCxnSpPr>
            <p:nvPr/>
          </p:nvCxnSpPr>
          <p:spPr bwMode="auto">
            <a:xfrm rot="5400000" flipH="1" flipV="1">
              <a:off x="7162800" y="2362200"/>
              <a:ext cx="1588" cy="1743356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81" idx="3"/>
              <a:endCxn id="80" idx="5"/>
            </p:cNvCxnSpPr>
            <p:nvPr/>
          </p:nvCxnSpPr>
          <p:spPr bwMode="auto">
            <a:xfrm rot="5400000">
              <a:off x="7162800" y="2523844"/>
              <a:ext cx="1588" cy="1743356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 animBg="1"/>
      <p:bldP spid="76" grpId="0" animBg="1"/>
      <p:bldP spid="77" grpId="0"/>
      <p:bldP spid="78" grpId="0"/>
      <p:bldP spid="3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Construction</a:t>
            </a: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[Hammer ‘65], [</a:t>
            </a:r>
            <a:r>
              <a:rPr lang="en-US" sz="1200" dirty="0" err="1" smtClean="0">
                <a:solidFill>
                  <a:prstClr val="black"/>
                </a:solidFill>
              </a:rPr>
              <a:t>Kolmogorov</a:t>
            </a:r>
            <a:r>
              <a:rPr lang="en-US" sz="1200" dirty="0" smtClean="0">
                <a:solidFill>
                  <a:prstClr val="black"/>
                </a:solidFill>
              </a:rPr>
              <a:t>, PAMI ’04]</a:t>
            </a:r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7392988" y="1600200"/>
            <a:ext cx="1433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Source (0)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GB" sz="18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Rectangle 12"/>
          <p:cNvSpPr>
            <a:spLocks noChangeArrowheads="1"/>
          </p:cNvSpPr>
          <p:nvPr/>
        </p:nvSpPr>
        <p:spPr bwMode="auto">
          <a:xfrm>
            <a:off x="5462588" y="2963862"/>
            <a:ext cx="577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kern="0" dirty="0">
                <a:solidFill>
                  <a:srgbClr val="000000"/>
                </a:solidFill>
              </a:rPr>
              <a:t>X</a:t>
            </a:r>
            <a:r>
              <a:rPr kumimoji="0" lang="en-US" sz="24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</a:t>
            </a:r>
            <a:endParaRPr kumimoji="0" lang="en-US" sz="2400" b="0" i="1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0" name="Rectangle 13"/>
          <p:cNvSpPr>
            <a:spLocks noChangeArrowheads="1"/>
          </p:cNvSpPr>
          <p:nvPr/>
        </p:nvSpPr>
        <p:spPr bwMode="auto">
          <a:xfrm>
            <a:off x="8415338" y="3036887"/>
            <a:ext cx="5762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kern="0" dirty="0">
                <a:solidFill>
                  <a:srgbClr val="000000"/>
                </a:solidFill>
              </a:rPr>
              <a:t>X</a:t>
            </a:r>
            <a:r>
              <a:rPr kumimoji="0" lang="en-US" sz="2400" b="0" i="1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  <a:endParaRPr kumimoji="0" lang="en-US" sz="2400" b="0" i="1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0" name="Text Box 23"/>
          <p:cNvSpPr txBox="1">
            <a:spLocks noChangeArrowheads="1"/>
          </p:cNvSpPr>
          <p:nvPr/>
        </p:nvSpPr>
        <p:spPr bwMode="auto">
          <a:xfrm>
            <a:off x="7086600" y="3406775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73" name="Rectangle 4"/>
          <p:cNvSpPr>
            <a:spLocks noChangeArrowheads="1"/>
          </p:cNvSpPr>
          <p:nvPr/>
        </p:nvSpPr>
        <p:spPr bwMode="auto">
          <a:xfrm>
            <a:off x="1339786" y="3043535"/>
            <a:ext cx="13192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E(</a:t>
            </a:r>
            <a:r>
              <a:rPr lang="en-US" sz="2400" i="1" dirty="0" smtClean="0">
                <a:solidFill>
                  <a:srgbClr val="000000"/>
                </a:solidFill>
              </a:rPr>
              <a:t>X</a:t>
            </a:r>
            <a:r>
              <a:rPr lang="en-US" sz="2400" i="1" baseline="-25000" dirty="0" smtClean="0">
                <a:solidFill>
                  <a:srgbClr val="000000"/>
                </a:solidFill>
              </a:rPr>
              <a:t>1</a:t>
            </a:r>
            <a:r>
              <a:rPr lang="en-US" sz="2400" i="1" dirty="0" smtClean="0">
                <a:solidFill>
                  <a:srgbClr val="000000"/>
                </a:solidFill>
              </a:rPr>
              <a:t>,X</a:t>
            </a:r>
            <a:r>
              <a:rPr lang="en-US" sz="2400" i="1" baseline="-25000" dirty="0" smtClean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en-US" sz="2400" i="1" baseline="-25000" dirty="0">
              <a:solidFill>
                <a:srgbClr val="000000"/>
              </a:solidFill>
            </a:endParaRPr>
          </a:p>
        </p:txBody>
      </p:sp>
      <p:sp>
        <p:nvSpPr>
          <p:cNvPr id="74" name="Right Arrow 73"/>
          <p:cNvSpPr/>
          <p:nvPr/>
        </p:nvSpPr>
        <p:spPr bwMode="auto">
          <a:xfrm>
            <a:off x="3733800" y="3124200"/>
            <a:ext cx="1066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5" name="Freeform 29"/>
          <p:cNvSpPr>
            <a:spLocks/>
          </p:cNvSpPr>
          <p:nvPr/>
        </p:nvSpPr>
        <p:spPr bwMode="auto">
          <a:xfrm>
            <a:off x="6400800" y="2438400"/>
            <a:ext cx="1752600" cy="16002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087049" y="5486400"/>
            <a:ext cx="2685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Max-flow / min-cut</a:t>
            </a:r>
            <a:endParaRPr lang="en-US" sz="2400" dirty="0"/>
          </a:p>
        </p:txBody>
      </p:sp>
      <p:sp>
        <p:nvSpPr>
          <p:cNvPr id="34" name="Right Arrow 33"/>
          <p:cNvSpPr/>
          <p:nvPr/>
        </p:nvSpPr>
        <p:spPr bwMode="auto">
          <a:xfrm rot="10800000">
            <a:off x="3733800" y="5562600"/>
            <a:ext cx="1066800" cy="381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43771" y="5486400"/>
            <a:ext cx="2237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Submodularity</a:t>
            </a:r>
            <a:r>
              <a:rPr lang="en-US" sz="2400" dirty="0" smtClean="0"/>
              <a:t>!</a:t>
            </a:r>
            <a:endParaRPr lang="en-US" sz="2400" dirty="0"/>
          </a:p>
        </p:txBody>
      </p:sp>
      <p:pic>
        <p:nvPicPr>
          <p:cNvPr id="36" name="Picture 3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92100" y="6096000"/>
            <a:ext cx="3746500" cy="241300"/>
          </a:xfrm>
          <a:prstGeom prst="rect">
            <a:avLst/>
          </a:prstGeom>
        </p:spPr>
      </p:pic>
      <p:grpSp>
        <p:nvGrpSpPr>
          <p:cNvPr id="6" name="Group 93"/>
          <p:cNvGrpSpPr/>
          <p:nvPr/>
        </p:nvGrpSpPr>
        <p:grpSpPr>
          <a:xfrm>
            <a:off x="6343650" y="3886200"/>
            <a:ext cx="2117725" cy="1130300"/>
            <a:chOff x="6343650" y="3886200"/>
            <a:chExt cx="2117725" cy="1130300"/>
          </a:xfrm>
        </p:grpSpPr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7402513" y="4619625"/>
              <a:ext cx="105886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solidFill>
                    <a:srgbClr val="00FF00"/>
                  </a:solidFill>
                  <a:latin typeface="Arial" charset="0"/>
                </a:rPr>
                <a:t>Sink (1)</a:t>
              </a:r>
              <a:endParaRPr lang="en-GB" sz="1800" i="1">
                <a:solidFill>
                  <a:srgbClr val="00FF00"/>
                </a:solidFill>
                <a:latin typeface="Arial" charset="0"/>
              </a:endParaRPr>
            </a:p>
          </p:txBody>
        </p:sp>
        <p:sp>
          <p:nvSpPr>
            <p:cNvPr id="64" name="Text Box 17"/>
            <p:cNvSpPr txBox="1">
              <a:spLocks noChangeArrowheads="1"/>
            </p:cNvSpPr>
            <p:nvPr/>
          </p:nvSpPr>
          <p:spPr bwMode="auto">
            <a:xfrm>
              <a:off x="6343650" y="388620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5</a:t>
              </a:r>
            </a:p>
          </p:txBody>
        </p:sp>
        <p:sp>
          <p:nvSpPr>
            <p:cNvPr id="66" name="Text Box 19"/>
            <p:cNvSpPr txBox="1">
              <a:spLocks noChangeArrowheads="1"/>
            </p:cNvSpPr>
            <p:nvPr/>
          </p:nvSpPr>
          <p:spPr bwMode="auto">
            <a:xfrm>
              <a:off x="7772400" y="396240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086600" y="44958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92"/>
          <p:cNvGrpSpPr/>
          <p:nvPr/>
        </p:nvGrpSpPr>
        <p:grpSpPr>
          <a:xfrm>
            <a:off x="6210300" y="1981200"/>
            <a:ext cx="1905000" cy="1219200"/>
            <a:chOff x="6210300" y="1981200"/>
            <a:chExt cx="1905000" cy="1219200"/>
          </a:xfrm>
        </p:grpSpPr>
        <p:sp>
          <p:nvSpPr>
            <p:cNvPr id="62" name="Text Box 15"/>
            <p:cNvSpPr txBox="1">
              <a:spLocks noChangeArrowheads="1"/>
            </p:cNvSpPr>
            <p:nvPr/>
          </p:nvSpPr>
          <p:spPr bwMode="auto">
            <a:xfrm>
              <a:off x="6419850" y="236220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</a:t>
              </a:r>
            </a:p>
          </p:txBody>
        </p:sp>
        <p:sp>
          <p:nvSpPr>
            <p:cNvPr id="65" name="Text Box 18"/>
            <p:cNvSpPr txBox="1">
              <a:spLocks noChangeArrowheads="1"/>
            </p:cNvSpPr>
            <p:nvPr/>
          </p:nvSpPr>
          <p:spPr bwMode="auto">
            <a:xfrm>
              <a:off x="7639050" y="233045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9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086600" y="19812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9" name="Straight Arrow Connector 78"/>
            <p:cNvCxnSpPr>
              <a:stCxn id="51" idx="1"/>
              <a:endCxn id="48" idx="0"/>
            </p:cNvCxnSpPr>
            <p:nvPr/>
          </p:nvCxnSpPr>
          <p:spPr bwMode="auto">
            <a:xfrm rot="10800000" flipV="1">
              <a:off x="6210300" y="2095500"/>
              <a:ext cx="876300" cy="11049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51" idx="3"/>
              <a:endCxn id="49" idx="0"/>
            </p:cNvCxnSpPr>
            <p:nvPr/>
          </p:nvCxnSpPr>
          <p:spPr bwMode="auto">
            <a:xfrm>
              <a:off x="7354936" y="2095500"/>
              <a:ext cx="760364" cy="11049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" name="Straight Arrow Connector 82"/>
          <p:cNvCxnSpPr>
            <a:stCxn id="48" idx="4"/>
            <a:endCxn id="52" idx="1"/>
          </p:cNvCxnSpPr>
          <p:nvPr/>
        </p:nvCxnSpPr>
        <p:spPr bwMode="auto">
          <a:xfrm rot="16200000" flipH="1">
            <a:off x="6057900" y="3581400"/>
            <a:ext cx="1181100" cy="8763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49" idx="4"/>
            <a:endCxn id="52" idx="3"/>
          </p:cNvCxnSpPr>
          <p:nvPr/>
        </p:nvCxnSpPr>
        <p:spPr bwMode="auto">
          <a:xfrm rot="5400000">
            <a:off x="7144568" y="3639368"/>
            <a:ext cx="1181100" cy="76036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" name="Group 94"/>
          <p:cNvGrpSpPr/>
          <p:nvPr/>
        </p:nvGrpSpPr>
        <p:grpSpPr>
          <a:xfrm>
            <a:off x="6096000" y="2863850"/>
            <a:ext cx="2133600" cy="565150"/>
            <a:chOff x="6096000" y="2863850"/>
            <a:chExt cx="2133600" cy="565150"/>
          </a:xfrm>
        </p:grpSpPr>
        <p:sp>
          <p:nvSpPr>
            <p:cNvPr id="71" name="Text Box 24"/>
            <p:cNvSpPr txBox="1">
              <a:spLocks noChangeArrowheads="1"/>
            </p:cNvSpPr>
            <p:nvPr/>
          </p:nvSpPr>
          <p:spPr bwMode="auto">
            <a:xfrm>
              <a:off x="7105650" y="2863850"/>
              <a:ext cx="285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6096000" y="3200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8001000" y="3200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7" name="Straight Arrow Connector 76"/>
            <p:cNvCxnSpPr>
              <a:stCxn id="48" idx="7"/>
              <a:endCxn id="49" idx="1"/>
            </p:cNvCxnSpPr>
            <p:nvPr/>
          </p:nvCxnSpPr>
          <p:spPr bwMode="auto">
            <a:xfrm rot="5400000" flipH="1" flipV="1">
              <a:off x="7162800" y="2362200"/>
              <a:ext cx="1588" cy="1743356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49" idx="3"/>
              <a:endCxn id="48" idx="5"/>
            </p:cNvCxnSpPr>
            <p:nvPr/>
          </p:nvCxnSpPr>
          <p:spPr bwMode="auto">
            <a:xfrm rot="5400000">
              <a:off x="7162800" y="2523844"/>
              <a:ext cx="1588" cy="1743356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Planar-Cut Construction</a:t>
            </a:r>
          </a:p>
          <a:p>
            <a:pPr lvl="1"/>
            <a:r>
              <a:rPr lang="en-US" sz="1200" dirty="0" smtClean="0">
                <a:solidFill>
                  <a:prstClr val="black"/>
                </a:solidFill>
              </a:rPr>
              <a:t>[</a:t>
            </a:r>
            <a:r>
              <a:rPr lang="en-US" sz="1200" dirty="0" err="1" smtClean="0">
                <a:solidFill>
                  <a:prstClr val="black"/>
                </a:solidFill>
              </a:rPr>
              <a:t>Schraudolph</a:t>
            </a:r>
            <a:r>
              <a:rPr lang="en-US" sz="1200" dirty="0" smtClean="0">
                <a:solidFill>
                  <a:prstClr val="black"/>
                </a:solidFill>
              </a:rPr>
              <a:t> et al. NIPS ’08]</a:t>
            </a:r>
            <a:endParaRPr lang="en-US" dirty="0" smtClean="0">
              <a:solidFill>
                <a:prstClr val="black"/>
              </a:solidFill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151845"/>
            <a:ext cx="8953500" cy="2572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Run-Time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Run-time:</a:t>
            </a:r>
          </a:p>
          <a:p>
            <a:pPr lvl="1"/>
            <a:r>
              <a:rPr lang="en-US" dirty="0" smtClean="0"/>
              <a:t>K iterations </a:t>
            </a:r>
            <a:r>
              <a:rPr lang="en-US" dirty="0" err="1" smtClean="0"/>
              <a:t>x</a:t>
            </a:r>
            <a:r>
              <a:rPr lang="en-US" dirty="0" smtClean="0"/>
              <a:t> D decompositions </a:t>
            </a:r>
            <a:r>
              <a:rPr lang="en-US" dirty="0" err="1" smtClean="0"/>
              <a:t>x</a:t>
            </a:r>
            <a:r>
              <a:rPr lang="en-US" dirty="0" smtClean="0"/>
              <a:t> N cuts</a:t>
            </a: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Complexity of min-cut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Best known algorithm: 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Current implementation: </a:t>
            </a: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Complexity of max-flow/min-cut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(Smart) Push-</a:t>
            </a:r>
            <a:r>
              <a:rPr lang="en-US" dirty="0" err="1" smtClean="0">
                <a:solidFill>
                  <a:prstClr val="black"/>
                </a:solidFill>
              </a:rPr>
              <a:t>relabel</a:t>
            </a:r>
            <a:r>
              <a:rPr lang="en-US" dirty="0" smtClean="0">
                <a:solidFill>
                  <a:prstClr val="black"/>
                </a:solidFill>
              </a:rPr>
              <a:t>:  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(Dynamic tree) Push-</a:t>
            </a:r>
            <a:r>
              <a:rPr lang="en-US" dirty="0" err="1" smtClean="0">
                <a:solidFill>
                  <a:prstClr val="black"/>
                </a:solidFill>
              </a:rPr>
              <a:t>relabel</a:t>
            </a:r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470400" y="2667000"/>
            <a:ext cx="1244600" cy="2540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08500" y="3048000"/>
            <a:ext cx="825500" cy="254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029200" y="4343400"/>
            <a:ext cx="596900" cy="2540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029200" y="4648200"/>
            <a:ext cx="1371600" cy="22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Outer-planar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7" name="Picture 6" descr="k4_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355725"/>
            <a:ext cx="9144001" cy="8540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38600" y="4724400"/>
            <a:ext cx="1623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Agreement Variables</a:t>
            </a:r>
            <a:endParaRPr lang="en-US" dirty="0"/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134561" y="4953000"/>
            <a:ext cx="1473200" cy="228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43400" y="3228201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messages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 rot="16200000" flipH="1">
            <a:off x="3467100" y="2628900"/>
            <a:ext cx="838200" cy="4572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rot="16200000" flipV="1">
            <a:off x="3354324" y="2665476"/>
            <a:ext cx="758952" cy="4572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rot="5400000">
            <a:off x="5295904" y="2552698"/>
            <a:ext cx="914399" cy="533405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rot="5400000" flipH="1" flipV="1">
            <a:off x="5448299" y="2552703"/>
            <a:ext cx="914399" cy="533397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rot="16200000" flipV="1">
            <a:off x="4419600" y="2667000"/>
            <a:ext cx="838200" cy="762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rot="16200000" flipH="1">
            <a:off x="4258625" y="2734625"/>
            <a:ext cx="855350" cy="762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6" name="Group 47"/>
          <p:cNvGrpSpPr/>
          <p:nvPr/>
        </p:nvGrpSpPr>
        <p:grpSpPr>
          <a:xfrm>
            <a:off x="4137736" y="3657600"/>
            <a:ext cx="1371600" cy="914400"/>
            <a:chOff x="4137736" y="3657600"/>
            <a:chExt cx="1371600" cy="914400"/>
          </a:xfrm>
        </p:grpSpPr>
        <p:sp>
          <p:nvSpPr>
            <p:cNvPr id="14" name="Oval 13"/>
            <p:cNvSpPr/>
            <p:nvPr/>
          </p:nvSpPr>
          <p:spPr>
            <a:xfrm>
              <a:off x="5280736" y="3657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137736" y="3657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137736" y="43434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280736" y="43434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Straight Connector 28"/>
            <p:cNvCxnSpPr>
              <a:stCxn id="15" idx="6"/>
              <a:endCxn id="14" idx="2"/>
            </p:cNvCxnSpPr>
            <p:nvPr/>
          </p:nvCxnSpPr>
          <p:spPr bwMode="auto">
            <a:xfrm>
              <a:off x="4366336" y="3771900"/>
              <a:ext cx="9144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>
              <a:stCxn id="15" idx="4"/>
              <a:endCxn id="16" idx="0"/>
            </p:cNvCxnSpPr>
            <p:nvPr/>
          </p:nvCxnSpPr>
          <p:spPr bwMode="auto">
            <a:xfrm rot="5400000">
              <a:off x="4023436" y="4114800"/>
              <a:ext cx="4572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>
              <a:stCxn id="14" idx="4"/>
              <a:endCxn id="17" idx="0"/>
            </p:cNvCxnSpPr>
            <p:nvPr/>
          </p:nvCxnSpPr>
          <p:spPr bwMode="auto">
            <a:xfrm rot="5400000">
              <a:off x="5166436" y="4114800"/>
              <a:ext cx="4572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>
              <a:stCxn id="17" idx="2"/>
              <a:endCxn id="16" idx="6"/>
            </p:cNvCxnSpPr>
            <p:nvPr/>
          </p:nvCxnSpPr>
          <p:spPr bwMode="auto">
            <a:xfrm rot="10800000">
              <a:off x="4366336" y="4457700"/>
              <a:ext cx="9144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>
              <a:stCxn id="15" idx="5"/>
              <a:endCxn id="17" idx="1"/>
            </p:cNvCxnSpPr>
            <p:nvPr/>
          </p:nvCxnSpPr>
          <p:spPr bwMode="auto">
            <a:xfrm rot="16200000" flipH="1">
              <a:off x="4561458" y="3624122"/>
              <a:ext cx="524156" cy="9813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>
              <a:stCxn id="14" idx="3"/>
              <a:endCxn id="16" idx="7"/>
            </p:cNvCxnSpPr>
            <p:nvPr/>
          </p:nvCxnSpPr>
          <p:spPr bwMode="auto">
            <a:xfrm rot="5400000">
              <a:off x="4561458" y="3624122"/>
              <a:ext cx="524156" cy="9813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Outer-planar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OPD-MP: Message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2971800"/>
            <a:ext cx="1733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</a:t>
            </a:r>
            <a:r>
              <a:rPr lang="en-US" dirty="0" err="1" smtClean="0"/>
              <a:t>outerplanar</a:t>
            </a:r>
            <a:r>
              <a:rPr lang="en-US" dirty="0" smtClean="0"/>
              <a:t> graph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53880" y="1981200"/>
            <a:ext cx="518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OPD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1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524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>
            <a:stCxn id="8" idx="6"/>
            <a:endCxn id="9" idx="2"/>
          </p:cNvCxnSpPr>
          <p:nvPr/>
        </p:nvCxnSpPr>
        <p:spPr>
          <a:xfrm>
            <a:off x="609600" y="20193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" name="Oval 10"/>
          <p:cNvSpPr/>
          <p:nvPr/>
        </p:nvSpPr>
        <p:spPr>
          <a:xfrm>
            <a:off x="381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24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>
            <a:stCxn id="11" idx="6"/>
            <a:endCxn id="12" idx="2"/>
          </p:cNvCxnSpPr>
          <p:nvPr/>
        </p:nvCxnSpPr>
        <p:spPr>
          <a:xfrm>
            <a:off x="609600" y="27051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/>
          <p:cNvCxnSpPr>
            <a:stCxn id="8" idx="5"/>
            <a:endCxn id="12" idx="1"/>
          </p:cNvCxnSpPr>
          <p:nvPr/>
        </p:nvCxnSpPr>
        <p:spPr>
          <a:xfrm rot="16200000" flipH="1">
            <a:off x="804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Connector 14"/>
          <p:cNvCxnSpPr>
            <a:stCxn id="8" idx="4"/>
            <a:endCxn id="11" idx="0"/>
          </p:cNvCxnSpPr>
          <p:nvPr/>
        </p:nvCxnSpPr>
        <p:spPr>
          <a:xfrm rot="5400000">
            <a:off x="266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Straight Connector 15"/>
          <p:cNvCxnSpPr>
            <a:stCxn id="9" idx="4"/>
            <a:endCxn id="12" idx="0"/>
          </p:cNvCxnSpPr>
          <p:nvPr/>
        </p:nvCxnSpPr>
        <p:spPr>
          <a:xfrm rot="5400000">
            <a:off x="1409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Straight Connector 16"/>
          <p:cNvCxnSpPr>
            <a:stCxn id="9" idx="3"/>
            <a:endCxn id="11" idx="7"/>
          </p:cNvCxnSpPr>
          <p:nvPr/>
        </p:nvCxnSpPr>
        <p:spPr>
          <a:xfrm rot="5400000">
            <a:off x="804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8" name="Group 176"/>
          <p:cNvGrpSpPr/>
          <p:nvPr/>
        </p:nvGrpSpPr>
        <p:grpSpPr>
          <a:xfrm>
            <a:off x="381000" y="1295400"/>
            <a:ext cx="1371600" cy="1409700"/>
            <a:chOff x="381000" y="1295400"/>
            <a:chExt cx="1371600" cy="1409700"/>
          </a:xfrm>
        </p:grpSpPr>
        <p:cxnSp>
          <p:nvCxnSpPr>
            <p:cNvPr id="19" name="Straight Connector 18"/>
            <p:cNvCxnSpPr>
              <a:stCxn id="21" idx="1"/>
              <a:endCxn id="8" idx="0"/>
            </p:cNvCxnSpPr>
            <p:nvPr/>
          </p:nvCxnSpPr>
          <p:spPr>
            <a:xfrm rot="10800000" flipV="1">
              <a:off x="495300" y="14097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Connector 19"/>
            <p:cNvCxnSpPr>
              <a:stCxn id="21" idx="3"/>
              <a:endCxn id="9" idx="0"/>
            </p:cNvCxnSpPr>
            <p:nvPr/>
          </p:nvCxnSpPr>
          <p:spPr>
            <a:xfrm>
              <a:off x="1258936" y="14097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" name="Rectangle 20"/>
            <p:cNvSpPr/>
            <p:nvPr/>
          </p:nvSpPr>
          <p:spPr>
            <a:xfrm>
              <a:off x="990600" y="12954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" name="Curved Connector 21"/>
            <p:cNvCxnSpPr>
              <a:stCxn id="21" idx="3"/>
              <a:endCxn id="12" idx="6"/>
            </p:cNvCxnSpPr>
            <p:nvPr/>
          </p:nvCxnSpPr>
          <p:spPr>
            <a:xfrm>
              <a:off x="1258936" y="14097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Curved Connector 22"/>
            <p:cNvCxnSpPr>
              <a:stCxn id="21" idx="1"/>
              <a:endCxn id="11" idx="2"/>
            </p:cNvCxnSpPr>
            <p:nvPr/>
          </p:nvCxnSpPr>
          <p:spPr>
            <a:xfrm rot="10800000" flipV="1">
              <a:off x="381000" y="14097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4" name="Right Arrow 23"/>
          <p:cNvSpPr/>
          <p:nvPr/>
        </p:nvSpPr>
        <p:spPr>
          <a:xfrm>
            <a:off x="2286000" y="2209800"/>
            <a:ext cx="1066800" cy="457200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810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953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810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53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>
            <a:stCxn id="27" idx="6"/>
            <a:endCxn id="28" idx="2"/>
          </p:cNvCxnSpPr>
          <p:nvPr/>
        </p:nvCxnSpPr>
        <p:spPr>
          <a:xfrm>
            <a:off x="4038600" y="27051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" name="Straight Connector 29"/>
          <p:cNvCxnSpPr>
            <a:stCxn id="25" idx="5"/>
            <a:endCxn id="28" idx="1"/>
          </p:cNvCxnSpPr>
          <p:nvPr/>
        </p:nvCxnSpPr>
        <p:spPr>
          <a:xfrm rot="16200000" flipH="1">
            <a:off x="4233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" name="Straight Connector 30"/>
          <p:cNvCxnSpPr>
            <a:stCxn id="25" idx="4"/>
            <a:endCxn id="27" idx="0"/>
          </p:cNvCxnSpPr>
          <p:nvPr/>
        </p:nvCxnSpPr>
        <p:spPr>
          <a:xfrm rot="5400000">
            <a:off x="3695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/>
          <p:cNvCxnSpPr>
            <a:stCxn id="26" idx="4"/>
            <a:endCxn id="28" idx="0"/>
          </p:cNvCxnSpPr>
          <p:nvPr/>
        </p:nvCxnSpPr>
        <p:spPr>
          <a:xfrm rot="5400000">
            <a:off x="4838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Straight Connector 32"/>
          <p:cNvCxnSpPr>
            <a:stCxn id="26" idx="3"/>
            <a:endCxn id="27" idx="7"/>
          </p:cNvCxnSpPr>
          <p:nvPr/>
        </p:nvCxnSpPr>
        <p:spPr>
          <a:xfrm rot="5400000">
            <a:off x="4233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34" name="Group 170"/>
          <p:cNvGrpSpPr/>
          <p:nvPr/>
        </p:nvGrpSpPr>
        <p:grpSpPr>
          <a:xfrm>
            <a:off x="3810000" y="1295400"/>
            <a:ext cx="1371600" cy="1409700"/>
            <a:chOff x="3810000" y="1295400"/>
            <a:chExt cx="1371600" cy="1409700"/>
          </a:xfrm>
        </p:grpSpPr>
        <p:cxnSp>
          <p:nvCxnSpPr>
            <p:cNvPr id="35" name="Straight Connector 34"/>
            <p:cNvCxnSpPr>
              <a:stCxn id="37" idx="1"/>
              <a:endCxn id="25" idx="0"/>
            </p:cNvCxnSpPr>
            <p:nvPr/>
          </p:nvCxnSpPr>
          <p:spPr>
            <a:xfrm rot="10800000" flipV="1">
              <a:off x="3924300" y="14097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37" idx="3"/>
              <a:endCxn id="26" idx="0"/>
            </p:cNvCxnSpPr>
            <p:nvPr/>
          </p:nvCxnSpPr>
          <p:spPr>
            <a:xfrm>
              <a:off x="4687936" y="14097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Rectangle 36"/>
            <p:cNvSpPr/>
            <p:nvPr/>
          </p:nvSpPr>
          <p:spPr>
            <a:xfrm>
              <a:off x="4419600" y="12954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" name="Curved Connector 37"/>
            <p:cNvCxnSpPr>
              <a:stCxn id="37" idx="3"/>
              <a:endCxn id="28" idx="6"/>
            </p:cNvCxnSpPr>
            <p:nvPr/>
          </p:nvCxnSpPr>
          <p:spPr>
            <a:xfrm>
              <a:off x="4687936" y="14097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Curved Connector 38"/>
            <p:cNvCxnSpPr>
              <a:stCxn id="37" idx="1"/>
              <a:endCxn id="27" idx="2"/>
            </p:cNvCxnSpPr>
            <p:nvPr/>
          </p:nvCxnSpPr>
          <p:spPr>
            <a:xfrm rot="10800000" flipV="1">
              <a:off x="3810000" y="14097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48" name="TextBox 47"/>
          <p:cNvSpPr txBox="1"/>
          <p:nvPr/>
        </p:nvSpPr>
        <p:spPr>
          <a:xfrm>
            <a:off x="7216064" y="4343400"/>
            <a:ext cx="1623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Agreement Variables</a:t>
            </a:r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 bwMode="auto">
          <a:xfrm rot="4433691" flipV="1">
            <a:off x="5792951" y="2769059"/>
            <a:ext cx="914400" cy="7620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 bwMode="auto">
          <a:xfrm rot="15233691" flipV="1">
            <a:off x="5822421" y="2603449"/>
            <a:ext cx="914400" cy="758952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5" name="Picture 6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057400" y="4495800"/>
            <a:ext cx="2946400" cy="30480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324600" y="2743200"/>
            <a:ext cx="571500" cy="24130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829300" y="3213100"/>
            <a:ext cx="495300" cy="215900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7312025" y="4572000"/>
            <a:ext cx="1473200" cy="228600"/>
          </a:xfrm>
          <a:prstGeom prst="rect">
            <a:avLst/>
          </a:prstGeom>
        </p:spPr>
      </p:pic>
      <p:pic>
        <p:nvPicPr>
          <p:cNvPr id="71" name="Picture 7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222500" y="5016500"/>
            <a:ext cx="5016500" cy="393700"/>
          </a:xfrm>
          <a:prstGeom prst="rect">
            <a:avLst/>
          </a:prstGeom>
        </p:spPr>
      </p:pic>
      <p:grpSp>
        <p:nvGrpSpPr>
          <p:cNvPr id="40" name="Group 54"/>
          <p:cNvGrpSpPr/>
          <p:nvPr/>
        </p:nvGrpSpPr>
        <p:grpSpPr>
          <a:xfrm>
            <a:off x="7315200" y="3276600"/>
            <a:ext cx="1371600" cy="914400"/>
            <a:chOff x="4137736" y="3657600"/>
            <a:chExt cx="1371600" cy="914400"/>
          </a:xfrm>
        </p:grpSpPr>
        <p:sp>
          <p:nvSpPr>
            <p:cNvPr id="56" name="Oval 55"/>
            <p:cNvSpPr/>
            <p:nvPr/>
          </p:nvSpPr>
          <p:spPr>
            <a:xfrm>
              <a:off x="5280736" y="3657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4137736" y="3657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4137736" y="43434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5280736" y="43434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0" name="Straight Connector 59"/>
            <p:cNvCxnSpPr>
              <a:stCxn id="57" idx="6"/>
              <a:endCxn id="56" idx="2"/>
            </p:cNvCxnSpPr>
            <p:nvPr/>
          </p:nvCxnSpPr>
          <p:spPr bwMode="auto">
            <a:xfrm>
              <a:off x="4366336" y="3771900"/>
              <a:ext cx="9144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>
              <a:stCxn id="57" idx="4"/>
              <a:endCxn id="58" idx="0"/>
            </p:cNvCxnSpPr>
            <p:nvPr/>
          </p:nvCxnSpPr>
          <p:spPr bwMode="auto">
            <a:xfrm rot="5400000">
              <a:off x="4023436" y="4114800"/>
              <a:ext cx="4572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>
              <a:stCxn id="56" idx="4"/>
              <a:endCxn id="59" idx="0"/>
            </p:cNvCxnSpPr>
            <p:nvPr/>
          </p:nvCxnSpPr>
          <p:spPr bwMode="auto">
            <a:xfrm rot="5400000">
              <a:off x="5166436" y="4114800"/>
              <a:ext cx="4572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>
              <a:stCxn id="59" idx="2"/>
              <a:endCxn id="58" idx="6"/>
            </p:cNvCxnSpPr>
            <p:nvPr/>
          </p:nvCxnSpPr>
          <p:spPr bwMode="auto">
            <a:xfrm rot="10800000">
              <a:off x="4366336" y="4457700"/>
              <a:ext cx="9144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>
              <a:stCxn id="57" idx="5"/>
              <a:endCxn id="59" idx="1"/>
            </p:cNvCxnSpPr>
            <p:nvPr/>
          </p:nvCxnSpPr>
          <p:spPr bwMode="auto">
            <a:xfrm rot="16200000" flipH="1">
              <a:off x="4561458" y="3624122"/>
              <a:ext cx="524156" cy="9813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>
              <a:stCxn id="56" idx="3"/>
              <a:endCxn id="58" idx="7"/>
            </p:cNvCxnSpPr>
            <p:nvPr/>
          </p:nvCxnSpPr>
          <p:spPr bwMode="auto">
            <a:xfrm rot="5400000">
              <a:off x="4561458" y="3624122"/>
              <a:ext cx="524156" cy="9813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 problem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general NP-hard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0600" y="4495800"/>
            <a:ext cx="2635094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1800" dirty="0" smtClean="0">
                <a:solidFill>
                  <a:srgbClr val="008000"/>
                </a:solidFill>
              </a:rPr>
              <a:t>Approximate Algorithms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2743200"/>
            <a:ext cx="396240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 smtClean="0">
                <a:solidFill>
                  <a:srgbClr val="008000"/>
                </a:solidFill>
              </a:rPr>
              <a:t>Exact Algorithms for subclasses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600" y="3200399"/>
            <a:ext cx="81099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Font typeface="Arial"/>
              <a:buChar char="•"/>
            </a:pP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 Trees 					[Pearl, AAAI ’82]</a:t>
            </a:r>
          </a:p>
          <a:p>
            <a:pPr lvl="0" algn="l">
              <a:buFont typeface="Arial"/>
              <a:buChar char="•"/>
            </a:pP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 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Submodular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Energies 			[Hammer ’65, 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Kolmogorov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PAMI ’04]</a:t>
            </a:r>
          </a:p>
          <a:p>
            <a:pPr lvl="0" algn="l">
              <a:buFont typeface="Arial"/>
              <a:buChar char="•"/>
            </a:pP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 Planar 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Ising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Models / Outer-planar graphs	[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Schraudolph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NIPS ’08]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984732" y="5018782"/>
            <a:ext cx="8159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  Loopy BP		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[Pearl, ‘88]</a:t>
            </a:r>
            <a:endParaRPr lang="en-US" sz="1600" dirty="0" smtClean="0">
              <a:solidFill>
                <a:prstClr val="black"/>
              </a:solidFill>
            </a:endParaRPr>
          </a:p>
          <a:p>
            <a:pPr lvl="0" algn="l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  Tree-Reweighted MP	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[Wainwright ‘05, 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Kolmogorov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’06, </a:t>
            </a:r>
            <a:r>
              <a:rPr lang="en-US" sz="16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Komodakis</a:t>
            </a:r>
            <a:r>
              <a:rPr lang="en-US" sz="16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‘07]</a:t>
            </a:r>
            <a:endParaRPr lang="en-US" sz="1600" dirty="0" smtClean="0">
              <a:solidFill>
                <a:prstClr val="black"/>
              </a:solidFill>
            </a:endParaRPr>
          </a:p>
          <a:p>
            <a:pPr lvl="0" algn="l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  Outer-Planar Decomposition (OPD) 		</a:t>
            </a:r>
            <a:endParaRPr lang="en-US" sz="1600" dirty="0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057400" y="1524000"/>
            <a:ext cx="1689100" cy="2286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267200" y="1486674"/>
            <a:ext cx="3530600" cy="50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 bwMode="auto">
          <a:xfrm>
            <a:off x="838200" y="5727958"/>
            <a:ext cx="4495800" cy="381000"/>
          </a:xfrm>
          <a:prstGeom prst="roundRect">
            <a:avLst/>
          </a:prstGeom>
          <a:noFill/>
          <a:ln w="508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 build="allAtOnce"/>
      <p:bldP spid="11" grpId="0" build="allAtOnce"/>
      <p:bldP spid="1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Outer-planar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OPD-MP: Message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2971800"/>
            <a:ext cx="1733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</a:t>
            </a:r>
            <a:r>
              <a:rPr lang="en-US" dirty="0" err="1" smtClean="0"/>
              <a:t>outerplanar</a:t>
            </a:r>
            <a:r>
              <a:rPr lang="en-US" dirty="0" smtClean="0"/>
              <a:t> graph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53880" y="1981200"/>
            <a:ext cx="518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OPD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1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524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>
            <a:stCxn id="8" idx="6"/>
            <a:endCxn id="9" idx="2"/>
          </p:cNvCxnSpPr>
          <p:nvPr/>
        </p:nvCxnSpPr>
        <p:spPr>
          <a:xfrm>
            <a:off x="609600" y="20193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" name="Oval 10"/>
          <p:cNvSpPr/>
          <p:nvPr/>
        </p:nvSpPr>
        <p:spPr>
          <a:xfrm>
            <a:off x="381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24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>
            <a:stCxn id="11" idx="6"/>
            <a:endCxn id="12" idx="2"/>
          </p:cNvCxnSpPr>
          <p:nvPr/>
        </p:nvCxnSpPr>
        <p:spPr>
          <a:xfrm>
            <a:off x="609600" y="27051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/>
          <p:cNvCxnSpPr>
            <a:stCxn id="8" idx="5"/>
            <a:endCxn id="12" idx="1"/>
          </p:cNvCxnSpPr>
          <p:nvPr/>
        </p:nvCxnSpPr>
        <p:spPr>
          <a:xfrm rot="16200000" flipH="1">
            <a:off x="804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Connector 14"/>
          <p:cNvCxnSpPr>
            <a:stCxn id="8" idx="4"/>
            <a:endCxn id="11" idx="0"/>
          </p:cNvCxnSpPr>
          <p:nvPr/>
        </p:nvCxnSpPr>
        <p:spPr>
          <a:xfrm rot="5400000">
            <a:off x="266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Straight Connector 15"/>
          <p:cNvCxnSpPr>
            <a:stCxn id="9" idx="4"/>
            <a:endCxn id="12" idx="0"/>
          </p:cNvCxnSpPr>
          <p:nvPr/>
        </p:nvCxnSpPr>
        <p:spPr>
          <a:xfrm rot="5400000">
            <a:off x="1409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Straight Connector 16"/>
          <p:cNvCxnSpPr>
            <a:stCxn id="9" idx="3"/>
            <a:endCxn id="11" idx="7"/>
          </p:cNvCxnSpPr>
          <p:nvPr/>
        </p:nvCxnSpPr>
        <p:spPr>
          <a:xfrm rot="5400000">
            <a:off x="804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8" name="Group 176"/>
          <p:cNvGrpSpPr/>
          <p:nvPr/>
        </p:nvGrpSpPr>
        <p:grpSpPr>
          <a:xfrm>
            <a:off x="381000" y="1295400"/>
            <a:ext cx="1371600" cy="1409700"/>
            <a:chOff x="381000" y="1295400"/>
            <a:chExt cx="1371600" cy="1409700"/>
          </a:xfrm>
        </p:grpSpPr>
        <p:cxnSp>
          <p:nvCxnSpPr>
            <p:cNvPr id="19" name="Straight Connector 18"/>
            <p:cNvCxnSpPr>
              <a:stCxn id="21" idx="1"/>
              <a:endCxn id="8" idx="0"/>
            </p:cNvCxnSpPr>
            <p:nvPr/>
          </p:nvCxnSpPr>
          <p:spPr>
            <a:xfrm rot="10800000" flipV="1">
              <a:off x="495300" y="14097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Connector 19"/>
            <p:cNvCxnSpPr>
              <a:stCxn id="21" idx="3"/>
              <a:endCxn id="9" idx="0"/>
            </p:cNvCxnSpPr>
            <p:nvPr/>
          </p:nvCxnSpPr>
          <p:spPr>
            <a:xfrm>
              <a:off x="1258936" y="14097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" name="Rectangle 20"/>
            <p:cNvSpPr/>
            <p:nvPr/>
          </p:nvSpPr>
          <p:spPr>
            <a:xfrm>
              <a:off x="990600" y="12954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" name="Curved Connector 21"/>
            <p:cNvCxnSpPr>
              <a:stCxn id="21" idx="3"/>
              <a:endCxn id="12" idx="6"/>
            </p:cNvCxnSpPr>
            <p:nvPr/>
          </p:nvCxnSpPr>
          <p:spPr>
            <a:xfrm>
              <a:off x="1258936" y="14097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Curved Connector 22"/>
            <p:cNvCxnSpPr>
              <a:stCxn id="21" idx="1"/>
              <a:endCxn id="11" idx="2"/>
            </p:cNvCxnSpPr>
            <p:nvPr/>
          </p:nvCxnSpPr>
          <p:spPr>
            <a:xfrm rot="10800000" flipV="1">
              <a:off x="381000" y="14097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4" name="Right Arrow 23"/>
          <p:cNvSpPr/>
          <p:nvPr/>
        </p:nvSpPr>
        <p:spPr>
          <a:xfrm>
            <a:off x="2286000" y="2209800"/>
            <a:ext cx="1066800" cy="457200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810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953000" y="1905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810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53000" y="25908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>
            <a:stCxn id="27" idx="6"/>
            <a:endCxn id="28" idx="2"/>
          </p:cNvCxnSpPr>
          <p:nvPr/>
        </p:nvCxnSpPr>
        <p:spPr>
          <a:xfrm>
            <a:off x="4038600" y="27051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" name="Straight Connector 29"/>
          <p:cNvCxnSpPr>
            <a:stCxn id="25" idx="5"/>
            <a:endCxn id="28" idx="1"/>
          </p:cNvCxnSpPr>
          <p:nvPr/>
        </p:nvCxnSpPr>
        <p:spPr>
          <a:xfrm rot="16200000" flipH="1">
            <a:off x="4233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" name="Straight Connector 30"/>
          <p:cNvCxnSpPr>
            <a:stCxn id="25" idx="4"/>
            <a:endCxn id="27" idx="0"/>
          </p:cNvCxnSpPr>
          <p:nvPr/>
        </p:nvCxnSpPr>
        <p:spPr>
          <a:xfrm rot="5400000">
            <a:off x="3695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/>
          <p:cNvCxnSpPr>
            <a:stCxn id="26" idx="4"/>
            <a:endCxn id="28" idx="0"/>
          </p:cNvCxnSpPr>
          <p:nvPr/>
        </p:nvCxnSpPr>
        <p:spPr>
          <a:xfrm rot="5400000">
            <a:off x="4838700" y="23622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Straight Connector 32"/>
          <p:cNvCxnSpPr>
            <a:stCxn id="26" idx="3"/>
            <a:endCxn id="27" idx="7"/>
          </p:cNvCxnSpPr>
          <p:nvPr/>
        </p:nvCxnSpPr>
        <p:spPr>
          <a:xfrm rot="5400000">
            <a:off x="4233722" y="18715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34" name="Group 170"/>
          <p:cNvGrpSpPr/>
          <p:nvPr/>
        </p:nvGrpSpPr>
        <p:grpSpPr>
          <a:xfrm>
            <a:off x="3810000" y="1295400"/>
            <a:ext cx="1371600" cy="1409700"/>
            <a:chOff x="3810000" y="1295400"/>
            <a:chExt cx="1371600" cy="1409700"/>
          </a:xfrm>
        </p:grpSpPr>
        <p:cxnSp>
          <p:nvCxnSpPr>
            <p:cNvPr id="35" name="Straight Connector 34"/>
            <p:cNvCxnSpPr>
              <a:stCxn id="37" idx="1"/>
              <a:endCxn id="25" idx="0"/>
            </p:cNvCxnSpPr>
            <p:nvPr/>
          </p:nvCxnSpPr>
          <p:spPr>
            <a:xfrm rot="10800000" flipV="1">
              <a:off x="3924300" y="14097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37" idx="3"/>
              <a:endCxn id="26" idx="0"/>
            </p:cNvCxnSpPr>
            <p:nvPr/>
          </p:nvCxnSpPr>
          <p:spPr>
            <a:xfrm>
              <a:off x="4687936" y="14097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Rectangle 36"/>
            <p:cNvSpPr/>
            <p:nvPr/>
          </p:nvSpPr>
          <p:spPr>
            <a:xfrm>
              <a:off x="4419600" y="12954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" name="Curved Connector 37"/>
            <p:cNvCxnSpPr>
              <a:stCxn id="37" idx="3"/>
              <a:endCxn id="28" idx="6"/>
            </p:cNvCxnSpPr>
            <p:nvPr/>
          </p:nvCxnSpPr>
          <p:spPr>
            <a:xfrm>
              <a:off x="4687936" y="14097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Curved Connector 38"/>
            <p:cNvCxnSpPr>
              <a:stCxn id="37" idx="1"/>
              <a:endCxn id="27" idx="2"/>
            </p:cNvCxnSpPr>
            <p:nvPr/>
          </p:nvCxnSpPr>
          <p:spPr>
            <a:xfrm rot="10800000" flipV="1">
              <a:off x="3810000" y="14097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40" name="Freeform 29"/>
          <p:cNvSpPr>
            <a:spLocks/>
          </p:cNvSpPr>
          <p:nvPr/>
        </p:nvSpPr>
        <p:spPr bwMode="auto">
          <a:xfrm>
            <a:off x="3733800" y="1676400"/>
            <a:ext cx="1524000" cy="12954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7216064" y="4343400"/>
            <a:ext cx="1623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Agreement Variables</a:t>
            </a:r>
            <a:endParaRPr lang="en-US" dirty="0"/>
          </a:p>
        </p:txBody>
      </p:sp>
      <p:sp>
        <p:nvSpPr>
          <p:cNvPr id="49" name="Freeform 29"/>
          <p:cNvSpPr>
            <a:spLocks/>
          </p:cNvSpPr>
          <p:nvPr/>
        </p:nvSpPr>
        <p:spPr bwMode="auto">
          <a:xfrm>
            <a:off x="3886200" y="1600200"/>
            <a:ext cx="1524000" cy="12954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  <a:scene3d>
            <a:camera prst="orthographicFront">
              <a:rot lat="10800000" lon="0" rev="0"/>
            </a:camera>
            <a:lightRig rig="threePt" dir="t"/>
          </a:scene3d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810000" y="1905000"/>
            <a:ext cx="228600" cy="228600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4953000" y="1905000"/>
            <a:ext cx="228600" cy="228600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4" name="Picture 5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191000" y="4114800"/>
            <a:ext cx="330200" cy="152400"/>
          </a:xfrm>
          <a:prstGeom prst="rect">
            <a:avLst/>
          </a:prstGeom>
        </p:spPr>
      </p:pic>
      <p:pic>
        <p:nvPicPr>
          <p:cNvPr id="55" name="Picture 5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505200" y="5384800"/>
            <a:ext cx="1981200" cy="330200"/>
          </a:xfrm>
          <a:prstGeom prst="rect">
            <a:avLst/>
          </a:prstGeom>
        </p:spPr>
      </p:pic>
      <p:pic>
        <p:nvPicPr>
          <p:cNvPr id="56" name="Picture 5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505200" y="5867400"/>
            <a:ext cx="1981200" cy="330200"/>
          </a:xfrm>
          <a:prstGeom prst="rect">
            <a:avLst/>
          </a:prstGeom>
        </p:spPr>
      </p:pic>
      <p:pic>
        <p:nvPicPr>
          <p:cNvPr id="57" name="Picture 5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191000" y="4495800"/>
            <a:ext cx="330200" cy="152400"/>
          </a:xfrm>
          <a:prstGeom prst="rect">
            <a:avLst/>
          </a:prstGeom>
        </p:spPr>
      </p:pic>
      <p:sp>
        <p:nvSpPr>
          <p:cNvPr id="58" name="Double Bracket 57"/>
          <p:cNvSpPr/>
          <p:nvPr/>
        </p:nvSpPr>
        <p:spPr bwMode="auto">
          <a:xfrm>
            <a:off x="3352800" y="3962400"/>
            <a:ext cx="2133600" cy="838200"/>
          </a:xfrm>
          <a:prstGeom prst="bracketPair">
            <a:avLst>
              <a:gd name="adj" fmla="val 12029"/>
            </a:avLst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345568" y="4980801"/>
            <a:ext cx="1074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Min-marginal</a:t>
            </a:r>
            <a:endParaRPr lang="en-US" dirty="0"/>
          </a:p>
        </p:txBody>
      </p:sp>
      <p:pic>
        <p:nvPicPr>
          <p:cNvPr id="62" name="Picture 6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505200" y="4114800"/>
            <a:ext cx="355600" cy="152400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3505200" y="4495800"/>
            <a:ext cx="342900" cy="152400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5029200" y="4114800"/>
            <a:ext cx="368300" cy="1524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5029200" y="4495800"/>
            <a:ext cx="381000" cy="1524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3381914" y="3533001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Message</a:t>
            </a:r>
            <a:endParaRPr lang="en-US" dirty="0"/>
          </a:p>
        </p:txBody>
      </p:sp>
      <p:cxnSp>
        <p:nvCxnSpPr>
          <p:cNvPr id="68" name="Straight Arrow Connector 67"/>
          <p:cNvCxnSpPr/>
          <p:nvPr/>
        </p:nvCxnSpPr>
        <p:spPr bwMode="auto">
          <a:xfrm rot="4433691" flipV="1">
            <a:off x="5792951" y="2769059"/>
            <a:ext cx="914400" cy="7620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0" name="Picture 6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5829300" y="3213100"/>
            <a:ext cx="495300" cy="215900"/>
          </a:xfrm>
          <a:prstGeom prst="rect">
            <a:avLst/>
          </a:prstGeom>
        </p:spPr>
      </p:pic>
      <p:pic>
        <p:nvPicPr>
          <p:cNvPr id="71" name="Picture 7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7312025" y="4572000"/>
            <a:ext cx="1473200" cy="228600"/>
          </a:xfrm>
          <a:prstGeom prst="rect">
            <a:avLst/>
          </a:prstGeom>
        </p:spPr>
      </p:pic>
      <p:sp>
        <p:nvSpPr>
          <p:cNvPr id="72" name="Oval 71"/>
          <p:cNvSpPr/>
          <p:nvPr/>
        </p:nvSpPr>
        <p:spPr>
          <a:xfrm>
            <a:off x="4953000" y="2590800"/>
            <a:ext cx="228600" cy="228600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3810000" y="2590800"/>
            <a:ext cx="228600" cy="228600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1" name="Group 68"/>
          <p:cNvGrpSpPr/>
          <p:nvPr/>
        </p:nvGrpSpPr>
        <p:grpSpPr>
          <a:xfrm>
            <a:off x="7315200" y="3276600"/>
            <a:ext cx="1371600" cy="914400"/>
            <a:chOff x="4137736" y="3657600"/>
            <a:chExt cx="1371600" cy="914400"/>
          </a:xfrm>
        </p:grpSpPr>
        <p:sp>
          <p:nvSpPr>
            <p:cNvPr id="74" name="Oval 73"/>
            <p:cNvSpPr/>
            <p:nvPr/>
          </p:nvSpPr>
          <p:spPr>
            <a:xfrm>
              <a:off x="5280736" y="3657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4137736" y="3657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4137736" y="43434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5280736" y="43434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8" name="Straight Connector 77"/>
            <p:cNvCxnSpPr>
              <a:stCxn id="75" idx="6"/>
              <a:endCxn id="74" idx="2"/>
            </p:cNvCxnSpPr>
            <p:nvPr/>
          </p:nvCxnSpPr>
          <p:spPr bwMode="auto">
            <a:xfrm>
              <a:off x="4366336" y="3771900"/>
              <a:ext cx="9144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>
              <a:stCxn id="75" idx="4"/>
              <a:endCxn id="76" idx="0"/>
            </p:cNvCxnSpPr>
            <p:nvPr/>
          </p:nvCxnSpPr>
          <p:spPr bwMode="auto">
            <a:xfrm rot="5400000">
              <a:off x="4023436" y="4114800"/>
              <a:ext cx="4572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>
              <a:stCxn id="74" idx="4"/>
              <a:endCxn id="77" idx="0"/>
            </p:cNvCxnSpPr>
            <p:nvPr/>
          </p:nvCxnSpPr>
          <p:spPr bwMode="auto">
            <a:xfrm rot="5400000">
              <a:off x="5166436" y="4114800"/>
              <a:ext cx="4572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>
              <a:stCxn id="77" idx="2"/>
              <a:endCxn id="76" idx="6"/>
            </p:cNvCxnSpPr>
            <p:nvPr/>
          </p:nvCxnSpPr>
          <p:spPr bwMode="auto">
            <a:xfrm rot="10800000">
              <a:off x="4366336" y="4457700"/>
              <a:ext cx="9144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>
              <a:stCxn id="75" idx="5"/>
              <a:endCxn id="77" idx="1"/>
            </p:cNvCxnSpPr>
            <p:nvPr/>
          </p:nvCxnSpPr>
          <p:spPr bwMode="auto">
            <a:xfrm rot="16200000" flipH="1">
              <a:off x="4561458" y="3624122"/>
              <a:ext cx="524156" cy="9813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>
              <a:stCxn id="74" idx="3"/>
              <a:endCxn id="76" idx="7"/>
            </p:cNvCxnSpPr>
            <p:nvPr/>
          </p:nvCxnSpPr>
          <p:spPr bwMode="auto">
            <a:xfrm rot="5400000">
              <a:off x="4561458" y="3624122"/>
              <a:ext cx="524156" cy="9813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9" grpId="0" animBg="1"/>
      <p:bldP spid="49" grpId="1" animBg="1"/>
      <p:bldP spid="51" grpId="0" animBg="1"/>
      <p:bldP spid="51" grpId="1" animBg="1"/>
      <p:bldP spid="53" grpId="0" animBg="1"/>
      <p:bldP spid="53" grpId="1" animBg="1"/>
      <p:bldP spid="59" grpId="0"/>
      <p:bldP spid="72" grpId="0" animBg="1"/>
      <p:bldP spid="72" grpId="1" animBg="1"/>
      <p:bldP spid="73" grpId="0" animBg="1"/>
      <p:bldP spid="73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Planar Cuts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How many cuts?</a:t>
            </a:r>
          </a:p>
          <a:p>
            <a:pPr lvl="1"/>
            <a:r>
              <a:rPr lang="en-US" dirty="0" smtClean="0"/>
              <a:t>2*N 			[Naively]</a:t>
            </a:r>
          </a:p>
          <a:p>
            <a:pPr lvl="1"/>
            <a:r>
              <a:rPr lang="en-US" dirty="0" smtClean="0"/>
              <a:t>N+1 			[Slightly smarter]</a:t>
            </a:r>
          </a:p>
          <a:p>
            <a:pPr lvl="1"/>
            <a:r>
              <a:rPr lang="en-US" dirty="0" smtClean="0"/>
              <a:t>1 + N updates		[Proposed]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2971800"/>
            <a:ext cx="1733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</a:t>
            </a:r>
            <a:r>
              <a:rPr lang="en-US" dirty="0" err="1" smtClean="0"/>
              <a:t>outerplanar</a:t>
            </a:r>
            <a:r>
              <a:rPr lang="en-US" dirty="0" smtClean="0"/>
              <a:t> graph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53880" y="1828800"/>
            <a:ext cx="518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OPD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1000" y="17526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524000" y="17526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>
            <a:stCxn id="8" idx="6"/>
            <a:endCxn id="9" idx="2"/>
          </p:cNvCxnSpPr>
          <p:nvPr/>
        </p:nvCxnSpPr>
        <p:spPr>
          <a:xfrm>
            <a:off x="609600" y="18669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" name="Oval 10"/>
          <p:cNvSpPr/>
          <p:nvPr/>
        </p:nvSpPr>
        <p:spPr>
          <a:xfrm>
            <a:off x="381000" y="2438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24000" y="2438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>
            <a:stCxn id="11" idx="6"/>
            <a:endCxn id="12" idx="2"/>
          </p:cNvCxnSpPr>
          <p:nvPr/>
        </p:nvCxnSpPr>
        <p:spPr>
          <a:xfrm>
            <a:off x="609600" y="25527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/>
          <p:cNvCxnSpPr>
            <a:stCxn id="8" idx="5"/>
            <a:endCxn id="12" idx="1"/>
          </p:cNvCxnSpPr>
          <p:nvPr/>
        </p:nvCxnSpPr>
        <p:spPr>
          <a:xfrm rot="16200000" flipH="1">
            <a:off x="804722" y="17191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Connector 14"/>
          <p:cNvCxnSpPr>
            <a:stCxn id="8" idx="4"/>
            <a:endCxn id="11" idx="0"/>
          </p:cNvCxnSpPr>
          <p:nvPr/>
        </p:nvCxnSpPr>
        <p:spPr>
          <a:xfrm rot="5400000">
            <a:off x="266700" y="22098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Straight Connector 15"/>
          <p:cNvCxnSpPr>
            <a:stCxn id="9" idx="4"/>
            <a:endCxn id="12" idx="0"/>
          </p:cNvCxnSpPr>
          <p:nvPr/>
        </p:nvCxnSpPr>
        <p:spPr>
          <a:xfrm rot="5400000">
            <a:off x="1409700" y="22098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Straight Connector 16"/>
          <p:cNvCxnSpPr>
            <a:stCxn id="9" idx="3"/>
            <a:endCxn id="11" idx="7"/>
          </p:cNvCxnSpPr>
          <p:nvPr/>
        </p:nvCxnSpPr>
        <p:spPr>
          <a:xfrm rot="5400000">
            <a:off x="804722" y="17191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8" name="Group 176"/>
          <p:cNvGrpSpPr/>
          <p:nvPr/>
        </p:nvGrpSpPr>
        <p:grpSpPr>
          <a:xfrm>
            <a:off x="381000" y="1143000"/>
            <a:ext cx="1371600" cy="1409700"/>
            <a:chOff x="381000" y="1295400"/>
            <a:chExt cx="1371600" cy="1409700"/>
          </a:xfrm>
        </p:grpSpPr>
        <p:cxnSp>
          <p:nvCxnSpPr>
            <p:cNvPr id="19" name="Straight Connector 18"/>
            <p:cNvCxnSpPr>
              <a:stCxn id="21" idx="1"/>
              <a:endCxn id="8" idx="0"/>
            </p:cNvCxnSpPr>
            <p:nvPr/>
          </p:nvCxnSpPr>
          <p:spPr>
            <a:xfrm rot="10800000" flipV="1">
              <a:off x="495300" y="14097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Connector 19"/>
            <p:cNvCxnSpPr>
              <a:stCxn id="21" idx="3"/>
              <a:endCxn id="9" idx="0"/>
            </p:cNvCxnSpPr>
            <p:nvPr/>
          </p:nvCxnSpPr>
          <p:spPr>
            <a:xfrm>
              <a:off x="1258936" y="14097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" name="Rectangle 20"/>
            <p:cNvSpPr/>
            <p:nvPr/>
          </p:nvSpPr>
          <p:spPr>
            <a:xfrm>
              <a:off x="990600" y="12954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" name="Curved Connector 21"/>
            <p:cNvCxnSpPr>
              <a:stCxn id="21" idx="3"/>
              <a:endCxn id="12" idx="6"/>
            </p:cNvCxnSpPr>
            <p:nvPr/>
          </p:nvCxnSpPr>
          <p:spPr>
            <a:xfrm>
              <a:off x="1258936" y="14097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Curved Connector 22"/>
            <p:cNvCxnSpPr>
              <a:stCxn id="21" idx="1"/>
              <a:endCxn id="11" idx="2"/>
            </p:cNvCxnSpPr>
            <p:nvPr/>
          </p:nvCxnSpPr>
          <p:spPr>
            <a:xfrm rot="10800000" flipV="1">
              <a:off x="381000" y="14097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4" name="Right Arrow 23"/>
          <p:cNvSpPr/>
          <p:nvPr/>
        </p:nvSpPr>
        <p:spPr>
          <a:xfrm>
            <a:off x="2286000" y="2057400"/>
            <a:ext cx="1066800" cy="457200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810000" y="17526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953000" y="17526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810000" y="2438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53000" y="2438400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>
            <a:stCxn id="27" idx="6"/>
            <a:endCxn id="28" idx="2"/>
          </p:cNvCxnSpPr>
          <p:nvPr/>
        </p:nvCxnSpPr>
        <p:spPr>
          <a:xfrm>
            <a:off x="4038600" y="2552700"/>
            <a:ext cx="914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" name="Straight Connector 29"/>
          <p:cNvCxnSpPr>
            <a:stCxn id="25" idx="5"/>
            <a:endCxn id="28" idx="1"/>
          </p:cNvCxnSpPr>
          <p:nvPr/>
        </p:nvCxnSpPr>
        <p:spPr>
          <a:xfrm rot="16200000" flipH="1">
            <a:off x="4233722" y="17191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1" name="Straight Connector 30"/>
          <p:cNvCxnSpPr>
            <a:stCxn id="25" idx="4"/>
            <a:endCxn id="27" idx="0"/>
          </p:cNvCxnSpPr>
          <p:nvPr/>
        </p:nvCxnSpPr>
        <p:spPr>
          <a:xfrm rot="5400000">
            <a:off x="3695700" y="22098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/>
          <p:cNvCxnSpPr>
            <a:stCxn id="26" idx="4"/>
            <a:endCxn id="28" idx="0"/>
          </p:cNvCxnSpPr>
          <p:nvPr/>
        </p:nvCxnSpPr>
        <p:spPr>
          <a:xfrm rot="5400000">
            <a:off x="4838700" y="2209800"/>
            <a:ext cx="4572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Straight Connector 32"/>
          <p:cNvCxnSpPr>
            <a:stCxn id="26" idx="3"/>
            <a:endCxn id="27" idx="7"/>
          </p:cNvCxnSpPr>
          <p:nvPr/>
        </p:nvCxnSpPr>
        <p:spPr>
          <a:xfrm rot="5400000">
            <a:off x="4233722" y="1719122"/>
            <a:ext cx="524156" cy="981356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34" name="Group 170"/>
          <p:cNvGrpSpPr/>
          <p:nvPr/>
        </p:nvGrpSpPr>
        <p:grpSpPr>
          <a:xfrm>
            <a:off x="3810000" y="1143000"/>
            <a:ext cx="1371600" cy="1409700"/>
            <a:chOff x="3810000" y="1295400"/>
            <a:chExt cx="1371600" cy="1409700"/>
          </a:xfrm>
        </p:grpSpPr>
        <p:cxnSp>
          <p:nvCxnSpPr>
            <p:cNvPr id="35" name="Straight Connector 34"/>
            <p:cNvCxnSpPr>
              <a:stCxn id="37" idx="1"/>
              <a:endCxn id="25" idx="0"/>
            </p:cNvCxnSpPr>
            <p:nvPr/>
          </p:nvCxnSpPr>
          <p:spPr>
            <a:xfrm rot="10800000" flipV="1">
              <a:off x="3924300" y="1409700"/>
              <a:ext cx="495300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37" idx="3"/>
              <a:endCxn id="26" idx="0"/>
            </p:cNvCxnSpPr>
            <p:nvPr/>
          </p:nvCxnSpPr>
          <p:spPr>
            <a:xfrm>
              <a:off x="4687936" y="1409700"/>
              <a:ext cx="379364" cy="49530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Rectangle 36"/>
            <p:cNvSpPr/>
            <p:nvPr/>
          </p:nvSpPr>
          <p:spPr>
            <a:xfrm>
              <a:off x="4419600" y="1295400"/>
              <a:ext cx="268336" cy="2286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" name="Curved Connector 37"/>
            <p:cNvCxnSpPr>
              <a:stCxn id="37" idx="3"/>
              <a:endCxn id="28" idx="6"/>
            </p:cNvCxnSpPr>
            <p:nvPr/>
          </p:nvCxnSpPr>
          <p:spPr>
            <a:xfrm>
              <a:off x="4687936" y="1409700"/>
              <a:ext cx="493664" cy="1295400"/>
            </a:xfrm>
            <a:prstGeom prst="curvedConnector3">
              <a:avLst>
                <a:gd name="adj1" fmla="val 14630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Curved Connector 38"/>
            <p:cNvCxnSpPr>
              <a:stCxn id="37" idx="1"/>
              <a:endCxn id="27" idx="2"/>
            </p:cNvCxnSpPr>
            <p:nvPr/>
          </p:nvCxnSpPr>
          <p:spPr>
            <a:xfrm rot="10800000" flipV="1">
              <a:off x="3810000" y="1409700"/>
              <a:ext cx="609600" cy="1295400"/>
            </a:xfrm>
            <a:prstGeom prst="curvedConnector3">
              <a:avLst>
                <a:gd name="adj1" fmla="val 137500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40" name="Freeform 29"/>
          <p:cNvSpPr>
            <a:spLocks/>
          </p:cNvSpPr>
          <p:nvPr/>
        </p:nvSpPr>
        <p:spPr bwMode="auto">
          <a:xfrm>
            <a:off x="3733800" y="1524000"/>
            <a:ext cx="1524000" cy="12954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7315200" y="2311743"/>
            <a:ext cx="1371600" cy="1524000"/>
            <a:chOff x="381000" y="4267200"/>
            <a:chExt cx="1371600" cy="1524000"/>
          </a:xfrm>
        </p:grpSpPr>
        <p:sp>
          <p:nvSpPr>
            <p:cNvPr id="42" name="Oval 41"/>
            <p:cNvSpPr/>
            <p:nvPr/>
          </p:nvSpPr>
          <p:spPr>
            <a:xfrm>
              <a:off x="1524000" y="48768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81000" y="48768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81000" y="5562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524000" y="5562600"/>
              <a:ext cx="228600" cy="2286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90600" y="4267200"/>
              <a:ext cx="268336" cy="228600"/>
            </a:xfrm>
            <a:prstGeom prst="rect">
              <a:avLst/>
            </a:prstGeom>
            <a:solidFill>
              <a:srgbClr val="80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216064" y="3988143"/>
            <a:ext cx="1623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Agreement Variables</a:t>
            </a:r>
            <a:endParaRPr lang="en-US" dirty="0"/>
          </a:p>
        </p:txBody>
      </p:sp>
      <p:sp>
        <p:nvSpPr>
          <p:cNvPr id="49" name="Freeform 29"/>
          <p:cNvSpPr>
            <a:spLocks/>
          </p:cNvSpPr>
          <p:nvPr/>
        </p:nvSpPr>
        <p:spPr bwMode="auto">
          <a:xfrm>
            <a:off x="3886200" y="1447800"/>
            <a:ext cx="1524000" cy="1295400"/>
          </a:xfrm>
          <a:custGeom>
            <a:avLst/>
            <a:gdLst>
              <a:gd name="T0" fmla="*/ 0 w 1104"/>
              <a:gd name="T1" fmla="*/ 0 h 1008"/>
              <a:gd name="T2" fmla="*/ 2147483647 w 1104"/>
              <a:gd name="T3" fmla="*/ 2147483647 h 1008"/>
              <a:gd name="T4" fmla="*/ 2147483647 w 1104"/>
              <a:gd name="T5" fmla="*/ 2147483647 h 1008"/>
              <a:gd name="T6" fmla="*/ 2147483647 w 1104"/>
              <a:gd name="T7" fmla="*/ 2147483647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1104"/>
              <a:gd name="T13" fmla="*/ 0 h 1008"/>
              <a:gd name="T14" fmla="*/ 1104 w 1104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4" h="1008">
                <a:moveTo>
                  <a:pt x="0" y="0"/>
                </a:moveTo>
                <a:cubicBezTo>
                  <a:pt x="80" y="0"/>
                  <a:pt x="160" y="0"/>
                  <a:pt x="288" y="144"/>
                </a:cubicBezTo>
                <a:cubicBezTo>
                  <a:pt x="416" y="288"/>
                  <a:pt x="632" y="720"/>
                  <a:pt x="768" y="864"/>
                </a:cubicBezTo>
                <a:cubicBezTo>
                  <a:pt x="904" y="1008"/>
                  <a:pt x="1048" y="984"/>
                  <a:pt x="1104" y="100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  <a:scene3d>
            <a:camera prst="orthographicFront">
              <a:rot lat="10800000" lon="0" rev="0"/>
            </a:camera>
            <a:lightRig rig="threePt" dir="t"/>
          </a:scene3d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248400" y="2263344"/>
            <a:ext cx="8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message</a:t>
            </a:r>
            <a:endParaRPr lang="en-US" dirty="0"/>
          </a:p>
        </p:txBody>
      </p:sp>
      <p:pic>
        <p:nvPicPr>
          <p:cNvPr id="52" name="Picture 5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09800" y="5765800"/>
            <a:ext cx="965200" cy="228600"/>
          </a:xfrm>
          <a:prstGeom prst="rect">
            <a:avLst/>
          </a:prstGeom>
        </p:spPr>
      </p:pic>
      <p:pic>
        <p:nvPicPr>
          <p:cNvPr id="53" name="Picture 5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914400" y="5765800"/>
            <a:ext cx="825500" cy="254000"/>
          </a:xfrm>
          <a:prstGeom prst="rect">
            <a:avLst/>
          </a:prstGeom>
        </p:spPr>
      </p:pic>
      <p:cxnSp>
        <p:nvCxnSpPr>
          <p:cNvPr id="57" name="Straight Arrow Connector 56"/>
          <p:cNvCxnSpPr>
            <a:stCxn id="52" idx="0"/>
          </p:cNvCxnSpPr>
          <p:nvPr/>
        </p:nvCxnSpPr>
        <p:spPr bwMode="auto">
          <a:xfrm rot="16200000" flipV="1">
            <a:off x="2120900" y="5194300"/>
            <a:ext cx="660400" cy="4826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53" idx="0"/>
          </p:cNvCxnSpPr>
          <p:nvPr/>
        </p:nvCxnSpPr>
        <p:spPr bwMode="auto">
          <a:xfrm rot="5400000" flipH="1" flipV="1">
            <a:off x="1095375" y="5260975"/>
            <a:ext cx="736600" cy="27305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 bwMode="auto">
          <a:xfrm rot="4433691" flipV="1">
            <a:off x="5792951" y="2388058"/>
            <a:ext cx="914400" cy="76200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 bwMode="auto">
          <a:xfrm rot="15233691" flipV="1">
            <a:off x="5822421" y="2222448"/>
            <a:ext cx="914400" cy="758952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Primal problem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Re-formulate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Langragian</a:t>
            </a:r>
            <a:r>
              <a:rPr lang="en-US" dirty="0" smtClean="0"/>
              <a:t> Relaxation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635" y="2667000"/>
            <a:ext cx="2631111" cy="631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b="10526"/>
          <a:stretch>
            <a:fillRect/>
          </a:stretch>
        </p:blipFill>
        <p:spPr>
          <a:xfrm>
            <a:off x="1928530" y="4241800"/>
            <a:ext cx="4577777" cy="302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886" y="4804467"/>
            <a:ext cx="2506666" cy="4533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635" y="1371600"/>
            <a:ext cx="1768889" cy="56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91920" y="6581001"/>
            <a:ext cx="2665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Komodakis</a:t>
            </a:r>
            <a:r>
              <a:rPr lang="en-US" dirty="0" smtClean="0"/>
              <a:t> ICCV ‘07; </a:t>
            </a:r>
            <a:r>
              <a:rPr lang="en-US" dirty="0" err="1" smtClean="0"/>
              <a:t>Bertsekas</a:t>
            </a:r>
            <a:r>
              <a:rPr lang="en-US" dirty="0" smtClean="0"/>
              <a:t> ’99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4380723" y="4750316"/>
            <a:ext cx="304800" cy="457200"/>
          </a:xfrm>
          <a:prstGeom prst="ellipse">
            <a:avLst/>
          </a:prstGeom>
          <a:noFill/>
          <a:ln w="508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8" name="Straight Arrow Connector 17"/>
          <p:cNvCxnSpPr>
            <a:endCxn id="19" idx="0"/>
          </p:cNvCxnSpPr>
          <p:nvPr/>
        </p:nvCxnSpPr>
        <p:spPr bwMode="auto">
          <a:xfrm rot="5400000">
            <a:off x="1539265" y="4691263"/>
            <a:ext cx="485001" cy="39887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5800" y="5133201"/>
            <a:ext cx="1793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Lower-Bound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 bwMode="auto">
          <a:xfrm>
            <a:off x="4153677" y="1295400"/>
            <a:ext cx="457200" cy="533400"/>
          </a:xfrm>
          <a:prstGeom prst="ellipse">
            <a:avLst/>
          </a:prstGeom>
          <a:noFill/>
          <a:ln w="50800">
            <a:solidFill>
              <a:schemeClr val="accent3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521718" y="2605306"/>
            <a:ext cx="457200" cy="533400"/>
          </a:xfrm>
          <a:prstGeom prst="ellipse">
            <a:avLst/>
          </a:prstGeom>
          <a:noFill/>
          <a:ln w="50800">
            <a:solidFill>
              <a:schemeClr val="accent3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animBg="1"/>
      <p:bldP spid="19" grpId="0"/>
      <p:bldP spid="14" grpId="0" animBg="1"/>
      <p:bldP spid="14" grpId="1" animBg="1"/>
      <p:bldP spid="17" grpId="0" animBg="1"/>
      <p:bldP spid="17" grpId="1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Dual (Master) Problem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Dual (Slave) Problems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Can solve master with Projected </a:t>
            </a:r>
            <a:r>
              <a:rPr lang="en-US" dirty="0" err="1" smtClean="0"/>
              <a:t>Subgradient</a:t>
            </a:r>
            <a:r>
              <a:rPr lang="en-US" dirty="0" smtClean="0"/>
              <a:t> Ascent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359" y="1540202"/>
            <a:ext cx="3067050" cy="462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359" y="3276600"/>
            <a:ext cx="2960370" cy="6578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1559" y="5103771"/>
            <a:ext cx="631190" cy="293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8309" y="5103771"/>
            <a:ext cx="1680210" cy="32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Projected </a:t>
            </a:r>
            <a:r>
              <a:rPr lang="en-US" dirty="0" err="1" smtClean="0"/>
              <a:t>Subgradient</a:t>
            </a:r>
            <a:r>
              <a:rPr lang="en-US" dirty="0" smtClean="0"/>
              <a:t> Ascent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is </a:t>
            </a:r>
            <a:r>
              <a:rPr lang="en-US" dirty="0" err="1" smtClean="0"/>
              <a:t>subgradient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629747"/>
            <a:ext cx="631190" cy="293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190" y="1629747"/>
            <a:ext cx="1680210" cy="320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819" y="2939196"/>
            <a:ext cx="1200150" cy="284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Primal problem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Want to solve independently</a:t>
            </a:r>
          </a:p>
          <a:p>
            <a:pPr lvl="1"/>
            <a:r>
              <a:rPr lang="en-US" dirty="0" smtClean="0"/>
              <a:t>To parallelize</a:t>
            </a:r>
          </a:p>
          <a:p>
            <a:pPr lvl="1"/>
            <a:r>
              <a:rPr lang="en-US" dirty="0" smtClean="0"/>
              <a:t>Each sub-problem easy, cumulative problem hard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635" y="1607589"/>
            <a:ext cx="1768889" cy="5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Primal problem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Re-formulate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Relax (</a:t>
            </a:r>
            <a:r>
              <a:rPr lang="en-US" dirty="0" err="1" smtClean="0"/>
              <a:t>Langragian</a:t>
            </a:r>
            <a:r>
              <a:rPr lang="en-US" dirty="0" smtClean="0"/>
              <a:t> dual)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635" y="3242112"/>
            <a:ext cx="2631111" cy="631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b="10526"/>
          <a:stretch>
            <a:fillRect/>
          </a:stretch>
        </p:blipFill>
        <p:spPr>
          <a:xfrm>
            <a:off x="1928530" y="5156200"/>
            <a:ext cx="4577777" cy="302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886" y="5757446"/>
            <a:ext cx="3742222" cy="24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886" y="6140451"/>
            <a:ext cx="2506666" cy="4533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635" y="1607589"/>
            <a:ext cx="1768889" cy="5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Dual (Master) Problem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Dual (Slave) Problems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Can solve master with Projected </a:t>
            </a:r>
            <a:r>
              <a:rPr lang="en-US" dirty="0" err="1" smtClean="0"/>
              <a:t>Subgradient</a:t>
            </a:r>
            <a:r>
              <a:rPr lang="en-US" dirty="0" smtClean="0"/>
              <a:t> descent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359" y="1540202"/>
            <a:ext cx="3067050" cy="462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359" y="3644046"/>
            <a:ext cx="2960370" cy="6578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1559" y="5471217"/>
            <a:ext cx="631190" cy="293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8309" y="5471217"/>
            <a:ext cx="1680210" cy="320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rcRect t="12032"/>
          <a:stretch>
            <a:fillRect/>
          </a:stretch>
        </p:blipFill>
        <p:spPr>
          <a:xfrm>
            <a:off x="2861559" y="2293162"/>
            <a:ext cx="2569210" cy="273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Projected </a:t>
            </a:r>
            <a:r>
              <a:rPr lang="en-US" dirty="0" err="1" smtClean="0"/>
              <a:t>Subgradient</a:t>
            </a:r>
            <a:r>
              <a:rPr lang="en-US" dirty="0" smtClean="0"/>
              <a:t> Descent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is </a:t>
            </a:r>
            <a:r>
              <a:rPr lang="en-US" dirty="0" err="1" smtClean="0"/>
              <a:t>subgradient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629747"/>
            <a:ext cx="631190" cy="293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190" y="1629747"/>
            <a:ext cx="1680210" cy="320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819" y="2939196"/>
            <a:ext cx="1200150" cy="284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0" y="1545827"/>
            <a:ext cx="5803900" cy="196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94" y="5280739"/>
            <a:ext cx="2631111" cy="63111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2400" y="3514327"/>
            <a:ext cx="3067050" cy="735993"/>
            <a:chOff x="152400" y="3514327"/>
            <a:chExt cx="3067050" cy="73599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" y="3514327"/>
              <a:ext cx="3067050" cy="4622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rcRect t="12032"/>
            <a:stretch>
              <a:fillRect/>
            </a:stretch>
          </p:blipFill>
          <p:spPr>
            <a:xfrm>
              <a:off x="228600" y="3976607"/>
              <a:ext cx="2569210" cy="273713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4900" y="3615547"/>
            <a:ext cx="2960370" cy="657860"/>
          </a:xfrm>
          <a:prstGeom prst="rect">
            <a:avLst/>
          </a:prstGeom>
        </p:spPr>
      </p:pic>
      <p:sp>
        <p:nvSpPr>
          <p:cNvPr id="11" name="Up Arrow 10"/>
          <p:cNvSpPr/>
          <p:nvPr/>
        </p:nvSpPr>
        <p:spPr bwMode="auto">
          <a:xfrm>
            <a:off x="1410258" y="4444866"/>
            <a:ext cx="259792" cy="54427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3472040" y="3809885"/>
            <a:ext cx="981408" cy="28862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Decompose into </a:t>
            </a:r>
            <a:r>
              <a:rPr lang="en-US" dirty="0" err="1" smtClean="0"/>
              <a:t>subproblems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6" name="Group 48"/>
          <p:cNvGrpSpPr/>
          <p:nvPr/>
        </p:nvGrpSpPr>
        <p:grpSpPr>
          <a:xfrm>
            <a:off x="3581400" y="1828800"/>
            <a:ext cx="1371600" cy="914400"/>
            <a:chOff x="3581400" y="1600200"/>
            <a:chExt cx="1371600" cy="914400"/>
          </a:xfrm>
        </p:grpSpPr>
        <p:sp>
          <p:nvSpPr>
            <p:cNvPr id="7" name="Oval 6"/>
            <p:cNvSpPr/>
            <p:nvPr/>
          </p:nvSpPr>
          <p:spPr>
            <a:xfrm>
              <a:off x="3581400" y="1600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724400" y="1600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Straight Connector 8"/>
            <p:cNvCxnSpPr>
              <a:stCxn id="7" idx="6"/>
              <a:endCxn id="8" idx="2"/>
            </p:cNvCxnSpPr>
            <p:nvPr/>
          </p:nvCxnSpPr>
          <p:spPr>
            <a:xfrm>
              <a:off x="3810000" y="17145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" name="Oval 9"/>
            <p:cNvSpPr/>
            <p:nvPr/>
          </p:nvSpPr>
          <p:spPr>
            <a:xfrm>
              <a:off x="3581400" y="2286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724400" y="2286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>
              <a:stCxn id="10" idx="6"/>
              <a:endCxn id="11" idx="2"/>
            </p:cNvCxnSpPr>
            <p:nvPr/>
          </p:nvCxnSpPr>
          <p:spPr>
            <a:xfrm>
              <a:off x="3810000" y="24003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Connector 12"/>
            <p:cNvCxnSpPr>
              <a:stCxn id="7" idx="5"/>
              <a:endCxn id="11" idx="1"/>
            </p:cNvCxnSpPr>
            <p:nvPr/>
          </p:nvCxnSpPr>
          <p:spPr>
            <a:xfrm rot="16200000" flipH="1">
              <a:off x="4005122" y="15667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" name="Straight Connector 13"/>
            <p:cNvCxnSpPr>
              <a:stCxn id="7" idx="4"/>
              <a:endCxn id="10" idx="0"/>
            </p:cNvCxnSpPr>
            <p:nvPr/>
          </p:nvCxnSpPr>
          <p:spPr>
            <a:xfrm rot="5400000">
              <a:off x="3467100" y="20574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" name="Straight Connector 14"/>
            <p:cNvCxnSpPr>
              <a:stCxn id="8" idx="4"/>
              <a:endCxn id="11" idx="0"/>
            </p:cNvCxnSpPr>
            <p:nvPr/>
          </p:nvCxnSpPr>
          <p:spPr>
            <a:xfrm rot="5400000">
              <a:off x="4610100" y="20574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" name="Straight Connector 15"/>
            <p:cNvCxnSpPr>
              <a:stCxn id="8" idx="3"/>
              <a:endCxn id="10" idx="7"/>
            </p:cNvCxnSpPr>
            <p:nvPr/>
          </p:nvCxnSpPr>
          <p:spPr>
            <a:xfrm rot="5400000">
              <a:off x="4005122" y="15667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20" name="Straight Arrow Connector 19"/>
          <p:cNvCxnSpPr/>
          <p:nvPr/>
        </p:nvCxnSpPr>
        <p:spPr bwMode="auto">
          <a:xfrm rot="10800000" flipV="1">
            <a:off x="3048000" y="2819400"/>
            <a:ext cx="990600" cy="533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rot="5400000">
            <a:off x="3886200" y="3124200"/>
            <a:ext cx="6096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>
            <a:off x="4343400" y="2819400"/>
            <a:ext cx="914400" cy="533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7" name="Group 36"/>
          <p:cNvGrpSpPr/>
          <p:nvPr/>
        </p:nvGrpSpPr>
        <p:grpSpPr>
          <a:xfrm>
            <a:off x="1371600" y="3581400"/>
            <a:ext cx="1371600" cy="914400"/>
            <a:chOff x="1752600" y="3352800"/>
            <a:chExt cx="1371600" cy="914400"/>
          </a:xfrm>
        </p:grpSpPr>
        <p:sp>
          <p:nvSpPr>
            <p:cNvPr id="25" name="Oval 24"/>
            <p:cNvSpPr/>
            <p:nvPr/>
          </p:nvSpPr>
          <p:spPr>
            <a:xfrm>
              <a:off x="1752600" y="3352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895600" y="3352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7" name="Straight Connector 26"/>
            <p:cNvCxnSpPr>
              <a:stCxn id="25" idx="6"/>
              <a:endCxn id="26" idx="2"/>
            </p:cNvCxnSpPr>
            <p:nvPr/>
          </p:nvCxnSpPr>
          <p:spPr>
            <a:xfrm>
              <a:off x="1981200" y="34671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8" name="Oval 27"/>
            <p:cNvSpPr/>
            <p:nvPr/>
          </p:nvSpPr>
          <p:spPr>
            <a:xfrm>
              <a:off x="1752600" y="4038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Straight Connector 28"/>
            <p:cNvCxnSpPr>
              <a:stCxn id="25" idx="4"/>
              <a:endCxn id="28" idx="0"/>
            </p:cNvCxnSpPr>
            <p:nvPr/>
          </p:nvCxnSpPr>
          <p:spPr>
            <a:xfrm rot="5400000">
              <a:off x="1638300" y="38100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2" name="Freeform 31"/>
          <p:cNvSpPr/>
          <p:nvPr/>
        </p:nvSpPr>
        <p:spPr bwMode="auto">
          <a:xfrm>
            <a:off x="3200400" y="1600200"/>
            <a:ext cx="2148376" cy="1367546"/>
          </a:xfrm>
          <a:custGeom>
            <a:avLst/>
            <a:gdLst>
              <a:gd name="connsiteX0" fmla="*/ 1969688 w 2148376"/>
              <a:gd name="connsiteY0" fmla="*/ 463179 h 1367546"/>
              <a:gd name="connsiteX1" fmla="*/ 1590320 w 2148376"/>
              <a:gd name="connsiteY1" fmla="*/ 92086 h 1367546"/>
              <a:gd name="connsiteX2" fmla="*/ 188309 w 2148376"/>
              <a:gd name="connsiteY2" fmla="*/ 1015695 h 1367546"/>
              <a:gd name="connsiteX3" fmla="*/ 460464 w 2148376"/>
              <a:gd name="connsiteY3" fmla="*/ 1337308 h 1367546"/>
              <a:gd name="connsiteX4" fmla="*/ 1903711 w 2148376"/>
              <a:gd name="connsiteY4" fmla="*/ 1197118 h 1367546"/>
              <a:gd name="connsiteX5" fmla="*/ 1928452 w 2148376"/>
              <a:gd name="connsiteY5" fmla="*/ 314742 h 1367546"/>
              <a:gd name="connsiteX6" fmla="*/ 1944946 w 2148376"/>
              <a:gd name="connsiteY6" fmla="*/ 413700 h 136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8376" h="1367546">
                <a:moveTo>
                  <a:pt x="1969688" y="463179"/>
                </a:moveTo>
                <a:cubicBezTo>
                  <a:pt x="1928452" y="231589"/>
                  <a:pt x="1887216" y="0"/>
                  <a:pt x="1590320" y="92086"/>
                </a:cubicBezTo>
                <a:cubicBezTo>
                  <a:pt x="1293424" y="184172"/>
                  <a:pt x="376618" y="808158"/>
                  <a:pt x="188309" y="1015695"/>
                </a:cubicBezTo>
                <a:cubicBezTo>
                  <a:pt x="0" y="1223232"/>
                  <a:pt x="174564" y="1307071"/>
                  <a:pt x="460464" y="1337308"/>
                </a:cubicBezTo>
                <a:cubicBezTo>
                  <a:pt x="746364" y="1367545"/>
                  <a:pt x="1659046" y="1367546"/>
                  <a:pt x="1903711" y="1197118"/>
                </a:cubicBezTo>
                <a:cubicBezTo>
                  <a:pt x="2148376" y="1026690"/>
                  <a:pt x="1921580" y="445312"/>
                  <a:pt x="1928452" y="314742"/>
                </a:cubicBezTo>
                <a:cubicBezTo>
                  <a:pt x="1935324" y="184172"/>
                  <a:pt x="1944946" y="413700"/>
                  <a:pt x="1944946" y="413700"/>
                </a:cubicBezTo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Freeform 32"/>
          <p:cNvSpPr/>
          <p:nvPr/>
        </p:nvSpPr>
        <p:spPr bwMode="auto">
          <a:xfrm>
            <a:off x="3300311" y="1524000"/>
            <a:ext cx="2109889" cy="1436266"/>
          </a:xfrm>
          <a:custGeom>
            <a:avLst/>
            <a:gdLst>
              <a:gd name="connsiteX0" fmla="*/ 258410 w 2109889"/>
              <a:gd name="connsiteY0" fmla="*/ 195167 h 1436266"/>
              <a:gd name="connsiteX1" fmla="*/ 1866599 w 2109889"/>
              <a:gd name="connsiteY1" fmla="*/ 195167 h 1436266"/>
              <a:gd name="connsiteX2" fmla="*/ 1718151 w 2109889"/>
              <a:gd name="connsiteY2" fmla="*/ 591000 h 1436266"/>
              <a:gd name="connsiteX3" fmla="*/ 316140 w 2109889"/>
              <a:gd name="connsiteY3" fmla="*/ 1366171 h 1436266"/>
              <a:gd name="connsiteX4" fmla="*/ 258410 w 2109889"/>
              <a:gd name="connsiteY4" fmla="*/ 195167 h 143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9889" h="1436266">
                <a:moveTo>
                  <a:pt x="258410" y="195167"/>
                </a:moveTo>
                <a:cubicBezTo>
                  <a:pt x="516820" y="0"/>
                  <a:pt x="1623309" y="129195"/>
                  <a:pt x="1866599" y="195167"/>
                </a:cubicBezTo>
                <a:cubicBezTo>
                  <a:pt x="2109889" y="261139"/>
                  <a:pt x="1976561" y="395833"/>
                  <a:pt x="1718151" y="591000"/>
                </a:cubicBezTo>
                <a:cubicBezTo>
                  <a:pt x="1459741" y="786167"/>
                  <a:pt x="556681" y="1436266"/>
                  <a:pt x="316140" y="1366171"/>
                </a:cubicBezTo>
                <a:cubicBezTo>
                  <a:pt x="75599" y="1296076"/>
                  <a:pt x="0" y="390334"/>
                  <a:pt x="258410" y="19516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6" name="Oval 35"/>
          <p:cNvSpPr/>
          <p:nvPr/>
        </p:nvSpPr>
        <p:spPr bwMode="auto">
          <a:xfrm rot="1874974">
            <a:off x="3363510" y="2032238"/>
            <a:ext cx="1819494" cy="550148"/>
          </a:xfrm>
          <a:prstGeom prst="ellipse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8" name="Group 46"/>
          <p:cNvGrpSpPr/>
          <p:nvPr/>
        </p:nvGrpSpPr>
        <p:grpSpPr>
          <a:xfrm>
            <a:off x="5486400" y="3581400"/>
            <a:ext cx="1371600" cy="914400"/>
            <a:chOff x="5486400" y="3352800"/>
            <a:chExt cx="1371600" cy="914400"/>
          </a:xfrm>
        </p:grpSpPr>
        <p:sp>
          <p:nvSpPr>
            <p:cNvPr id="38" name="Oval 37"/>
            <p:cNvSpPr/>
            <p:nvPr/>
          </p:nvSpPr>
          <p:spPr>
            <a:xfrm>
              <a:off x="5486400" y="3352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629400" y="3352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" name="Straight Connector 39"/>
            <p:cNvCxnSpPr>
              <a:stCxn id="38" idx="6"/>
              <a:endCxn id="39" idx="2"/>
            </p:cNvCxnSpPr>
            <p:nvPr/>
          </p:nvCxnSpPr>
          <p:spPr>
            <a:xfrm>
              <a:off x="5715000" y="34671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1" name="Oval 40"/>
            <p:cNvSpPr/>
            <p:nvPr/>
          </p:nvSpPr>
          <p:spPr>
            <a:xfrm>
              <a:off x="6629400" y="4038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3" name="Straight Connector 42"/>
            <p:cNvCxnSpPr>
              <a:stCxn id="39" idx="4"/>
              <a:endCxn id="41" idx="0"/>
            </p:cNvCxnSpPr>
            <p:nvPr/>
          </p:nvCxnSpPr>
          <p:spPr>
            <a:xfrm rot="5400000">
              <a:off x="6515100" y="38100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19" name="Group 47"/>
          <p:cNvGrpSpPr/>
          <p:nvPr/>
        </p:nvGrpSpPr>
        <p:grpSpPr>
          <a:xfrm>
            <a:off x="3657600" y="3581400"/>
            <a:ext cx="1371600" cy="914400"/>
            <a:chOff x="3657600" y="3352800"/>
            <a:chExt cx="1371600" cy="914400"/>
          </a:xfrm>
        </p:grpSpPr>
        <p:sp>
          <p:nvSpPr>
            <p:cNvPr id="44" name="Oval 43"/>
            <p:cNvSpPr/>
            <p:nvPr/>
          </p:nvSpPr>
          <p:spPr>
            <a:xfrm>
              <a:off x="3657600" y="33528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800600" y="4038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6" name="Straight Connector 45"/>
            <p:cNvCxnSpPr>
              <a:stCxn id="44" idx="5"/>
              <a:endCxn id="45" idx="1"/>
            </p:cNvCxnSpPr>
            <p:nvPr/>
          </p:nvCxnSpPr>
          <p:spPr>
            <a:xfrm rot="16200000" flipH="1">
              <a:off x="4081322" y="33193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pic>
        <p:nvPicPr>
          <p:cNvPr id="54" name="Picture 5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352800" y="4800600"/>
            <a:ext cx="1701800" cy="5715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1918643" y="5181600"/>
            <a:ext cx="1281757" cy="536377"/>
            <a:chOff x="1994843" y="5029200"/>
            <a:chExt cx="1281757" cy="536377"/>
          </a:xfrm>
        </p:grpSpPr>
        <p:sp>
          <p:nvSpPr>
            <p:cNvPr id="47" name="TextBox 46"/>
            <p:cNvSpPr txBox="1"/>
            <p:nvPr/>
          </p:nvSpPr>
          <p:spPr>
            <a:xfrm>
              <a:off x="1994843" y="5257800"/>
              <a:ext cx="10229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Intractable</a:t>
              </a:r>
              <a:endParaRPr lang="en-US" sz="1400" dirty="0"/>
            </a:p>
          </p:txBody>
        </p:sp>
        <p:cxnSp>
          <p:nvCxnSpPr>
            <p:cNvPr id="48" name="Straight Arrow Connector 47"/>
            <p:cNvCxnSpPr/>
            <p:nvPr/>
          </p:nvCxnSpPr>
          <p:spPr bwMode="auto">
            <a:xfrm flipV="1">
              <a:off x="2514600" y="5029200"/>
              <a:ext cx="762000" cy="2286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4928873" y="5257800"/>
            <a:ext cx="1471927" cy="533400"/>
            <a:chOff x="1846582" y="5032177"/>
            <a:chExt cx="1471927" cy="533400"/>
          </a:xfrm>
        </p:grpSpPr>
        <p:sp>
          <p:nvSpPr>
            <p:cNvPr id="53" name="TextBox 52"/>
            <p:cNvSpPr txBox="1"/>
            <p:nvPr/>
          </p:nvSpPr>
          <p:spPr>
            <a:xfrm>
              <a:off x="1846582" y="5257800"/>
              <a:ext cx="14719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Easy / Tractable</a:t>
              </a:r>
              <a:endParaRPr lang="en-US" sz="1400" dirty="0"/>
            </a:p>
          </p:txBody>
        </p:sp>
        <p:cxnSp>
          <p:nvCxnSpPr>
            <p:cNvPr id="55" name="Straight Arrow Connector 54"/>
            <p:cNvCxnSpPr/>
            <p:nvPr/>
          </p:nvCxnSpPr>
          <p:spPr bwMode="auto">
            <a:xfrm rot="10800000">
              <a:off x="1870710" y="5032177"/>
              <a:ext cx="643895" cy="225624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Integer Program formulation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207" y="2724711"/>
            <a:ext cx="4356100" cy="74676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489774" y="1387601"/>
            <a:ext cx="2171700" cy="469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207" y="3872311"/>
            <a:ext cx="4765040" cy="995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as TRW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Distribute parameters: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Decompose energy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37560" y="1357513"/>
            <a:ext cx="1371600" cy="914400"/>
            <a:chOff x="1676400" y="3657600"/>
            <a:chExt cx="1371600" cy="914400"/>
          </a:xfrm>
        </p:grpSpPr>
        <p:sp>
          <p:nvSpPr>
            <p:cNvPr id="7" name="Oval 6"/>
            <p:cNvSpPr/>
            <p:nvPr/>
          </p:nvSpPr>
          <p:spPr>
            <a:xfrm>
              <a:off x="16764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194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Straight Connector 8"/>
            <p:cNvCxnSpPr>
              <a:stCxn id="7" idx="6"/>
              <a:endCxn id="8" idx="2"/>
            </p:cNvCxnSpPr>
            <p:nvPr/>
          </p:nvCxnSpPr>
          <p:spPr>
            <a:xfrm>
              <a:off x="1905000" y="37719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" name="Oval 9"/>
            <p:cNvSpPr/>
            <p:nvPr/>
          </p:nvSpPr>
          <p:spPr>
            <a:xfrm>
              <a:off x="16764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8194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>
              <a:stCxn id="10" idx="6"/>
              <a:endCxn id="11" idx="2"/>
            </p:cNvCxnSpPr>
            <p:nvPr/>
          </p:nvCxnSpPr>
          <p:spPr>
            <a:xfrm>
              <a:off x="1905000" y="44577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Connector 12"/>
            <p:cNvCxnSpPr>
              <a:stCxn id="7" idx="5"/>
              <a:endCxn id="11" idx="1"/>
            </p:cNvCxnSpPr>
            <p:nvPr/>
          </p:nvCxnSpPr>
          <p:spPr>
            <a:xfrm rot="16200000" flipH="1">
              <a:off x="2100122" y="36241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" name="Straight Connector 13"/>
            <p:cNvCxnSpPr>
              <a:stCxn id="7" idx="4"/>
              <a:endCxn id="10" idx="0"/>
            </p:cNvCxnSpPr>
            <p:nvPr/>
          </p:nvCxnSpPr>
          <p:spPr>
            <a:xfrm rot="5400000">
              <a:off x="1562100" y="41148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" name="Straight Connector 14"/>
            <p:cNvCxnSpPr>
              <a:stCxn id="8" idx="4"/>
              <a:endCxn id="11" idx="0"/>
            </p:cNvCxnSpPr>
            <p:nvPr/>
          </p:nvCxnSpPr>
          <p:spPr>
            <a:xfrm rot="5400000">
              <a:off x="2705100" y="41148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" name="Straight Connector 15"/>
            <p:cNvCxnSpPr>
              <a:stCxn id="8" idx="3"/>
              <a:endCxn id="10" idx="7"/>
            </p:cNvCxnSpPr>
            <p:nvPr/>
          </p:nvCxnSpPr>
          <p:spPr>
            <a:xfrm rot="5400000">
              <a:off x="2100122" y="36241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7" name="Right Arrow 16"/>
          <p:cNvSpPr/>
          <p:nvPr/>
        </p:nvSpPr>
        <p:spPr bwMode="auto">
          <a:xfrm>
            <a:off x="2342560" y="1662313"/>
            <a:ext cx="609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333160" y="1357513"/>
            <a:ext cx="1371600" cy="914400"/>
            <a:chOff x="4572000" y="3657600"/>
            <a:chExt cx="1371600" cy="914400"/>
          </a:xfrm>
        </p:grpSpPr>
        <p:sp>
          <p:nvSpPr>
            <p:cNvPr id="19" name="Oval 18"/>
            <p:cNvSpPr/>
            <p:nvPr/>
          </p:nvSpPr>
          <p:spPr>
            <a:xfrm>
              <a:off x="45720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7150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" name="Straight Connector 20"/>
            <p:cNvCxnSpPr>
              <a:stCxn id="19" idx="6"/>
              <a:endCxn id="20" idx="2"/>
            </p:cNvCxnSpPr>
            <p:nvPr/>
          </p:nvCxnSpPr>
          <p:spPr>
            <a:xfrm>
              <a:off x="4800600" y="37719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2" name="Oval 21"/>
            <p:cNvSpPr/>
            <p:nvPr/>
          </p:nvSpPr>
          <p:spPr>
            <a:xfrm>
              <a:off x="45720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7150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" name="Straight Connector 23"/>
            <p:cNvCxnSpPr>
              <a:stCxn id="19" idx="5"/>
              <a:endCxn id="23" idx="1"/>
            </p:cNvCxnSpPr>
            <p:nvPr/>
          </p:nvCxnSpPr>
          <p:spPr>
            <a:xfrm rot="16200000" flipH="1">
              <a:off x="4995722" y="36241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" name="Straight Connector 24"/>
            <p:cNvCxnSpPr>
              <a:stCxn id="19" idx="4"/>
              <a:endCxn id="22" idx="0"/>
            </p:cNvCxnSpPr>
            <p:nvPr/>
          </p:nvCxnSpPr>
          <p:spPr>
            <a:xfrm rot="5400000">
              <a:off x="4457700" y="41148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26" name="Group 25"/>
          <p:cNvGrpSpPr/>
          <p:nvPr/>
        </p:nvGrpSpPr>
        <p:grpSpPr>
          <a:xfrm>
            <a:off x="5390560" y="1357513"/>
            <a:ext cx="1371600" cy="914400"/>
            <a:chOff x="6629400" y="3657600"/>
            <a:chExt cx="1371600" cy="914400"/>
          </a:xfrm>
        </p:grpSpPr>
        <p:sp>
          <p:nvSpPr>
            <p:cNvPr id="27" name="Oval 26"/>
            <p:cNvSpPr/>
            <p:nvPr/>
          </p:nvSpPr>
          <p:spPr>
            <a:xfrm>
              <a:off x="66294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772400" y="36576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" name="Straight Connector 28"/>
            <p:cNvCxnSpPr>
              <a:stCxn id="27" idx="6"/>
              <a:endCxn id="28" idx="2"/>
            </p:cNvCxnSpPr>
            <p:nvPr/>
          </p:nvCxnSpPr>
          <p:spPr>
            <a:xfrm>
              <a:off x="6858000" y="37719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0" name="Oval 29"/>
            <p:cNvSpPr/>
            <p:nvPr/>
          </p:nvSpPr>
          <p:spPr>
            <a:xfrm>
              <a:off x="66294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7772400" y="43434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" name="Straight Connector 31"/>
            <p:cNvCxnSpPr>
              <a:stCxn id="30" idx="6"/>
              <a:endCxn id="31" idx="2"/>
            </p:cNvCxnSpPr>
            <p:nvPr/>
          </p:nvCxnSpPr>
          <p:spPr>
            <a:xfrm>
              <a:off x="6858000" y="44577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" name="Straight Connector 32"/>
            <p:cNvCxnSpPr>
              <a:stCxn id="28" idx="4"/>
              <a:endCxn id="31" idx="0"/>
            </p:cNvCxnSpPr>
            <p:nvPr/>
          </p:nvCxnSpPr>
          <p:spPr>
            <a:xfrm rot="5400000">
              <a:off x="7658100" y="41148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4" name="Group 33"/>
          <p:cNvGrpSpPr/>
          <p:nvPr/>
        </p:nvGrpSpPr>
        <p:grpSpPr>
          <a:xfrm>
            <a:off x="7430319" y="1357513"/>
            <a:ext cx="1371600" cy="914400"/>
            <a:chOff x="5638800" y="5029200"/>
            <a:chExt cx="1371600" cy="914400"/>
          </a:xfrm>
        </p:grpSpPr>
        <p:sp>
          <p:nvSpPr>
            <p:cNvPr id="35" name="Oval 34"/>
            <p:cNvSpPr/>
            <p:nvPr/>
          </p:nvSpPr>
          <p:spPr>
            <a:xfrm>
              <a:off x="5638800" y="5029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781800" y="50292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7" name="Straight Connector 36"/>
            <p:cNvCxnSpPr>
              <a:stCxn id="35" idx="6"/>
              <a:endCxn id="36" idx="2"/>
            </p:cNvCxnSpPr>
            <p:nvPr/>
          </p:nvCxnSpPr>
          <p:spPr>
            <a:xfrm>
              <a:off x="5867400" y="5143500"/>
              <a:ext cx="9144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8" name="Oval 37"/>
            <p:cNvSpPr/>
            <p:nvPr/>
          </p:nvSpPr>
          <p:spPr>
            <a:xfrm>
              <a:off x="5638800" y="571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781800" y="5715000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" name="Straight Connector 39"/>
            <p:cNvCxnSpPr>
              <a:stCxn id="35" idx="5"/>
              <a:endCxn id="39" idx="1"/>
            </p:cNvCxnSpPr>
            <p:nvPr/>
          </p:nvCxnSpPr>
          <p:spPr>
            <a:xfrm rot="16200000" flipH="1">
              <a:off x="6062522" y="49957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" name="Straight Connector 40"/>
            <p:cNvCxnSpPr>
              <a:stCxn id="36" idx="3"/>
              <a:endCxn id="38" idx="7"/>
            </p:cNvCxnSpPr>
            <p:nvPr/>
          </p:nvCxnSpPr>
          <p:spPr>
            <a:xfrm rot="5400000">
              <a:off x="6062522" y="4995722"/>
              <a:ext cx="524156" cy="981356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103" y="3370836"/>
            <a:ext cx="3227070" cy="72009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410" y="5047448"/>
            <a:ext cx="2444750" cy="657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as 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Primal Problem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Dual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876" y="1608315"/>
            <a:ext cx="2800350" cy="1013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820" y="3773503"/>
            <a:ext cx="4916170" cy="568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910" y="4586303"/>
            <a:ext cx="4196080" cy="515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as 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Dual (Master) Problem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Dual (Slave) Problems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Can solve master with Projected </a:t>
            </a:r>
            <a:r>
              <a:rPr lang="en-US" dirty="0" err="1" smtClean="0"/>
              <a:t>Subgradient</a:t>
            </a:r>
            <a:r>
              <a:rPr lang="en-US" dirty="0" smtClean="0"/>
              <a:t> descent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1421454"/>
            <a:ext cx="2844800" cy="6400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1995558"/>
            <a:ext cx="4027170" cy="7645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0" y="3177818"/>
            <a:ext cx="2969260" cy="800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50" y="4644160"/>
            <a:ext cx="2266950" cy="2844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00" y="4928640"/>
            <a:ext cx="3244850" cy="142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as 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Algorithm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Interpretation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796" y="1457720"/>
            <a:ext cx="5740400" cy="1544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595" y="4256301"/>
            <a:ext cx="4724400" cy="192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as 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Theoretical Guarantees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879" y="1653510"/>
            <a:ext cx="4880610" cy="800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879" y="2796510"/>
            <a:ext cx="4853940" cy="835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879" y="3962050"/>
            <a:ext cx="4862830" cy="515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2659" y="4746168"/>
            <a:ext cx="4862830" cy="568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13725</TotalTime>
  <Words>3103</Words>
  <Application>Microsoft Macintosh PowerPoint</Application>
  <PresentationFormat>On-screen Show (4:3)</PresentationFormat>
  <Paragraphs>958</Paragraphs>
  <Slides>95</Slides>
  <Notes>4</Notes>
  <HiddenSlides>0</HiddenSlides>
  <MMClips>2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95</vt:i4>
      </vt:variant>
    </vt:vector>
  </HeadingPairs>
  <TitlesOfParts>
    <vt:vector size="97" baseType="lpstr">
      <vt:lpstr>pictures</vt:lpstr>
      <vt:lpstr>Blank Presentation</vt:lpstr>
      <vt:lpstr>On Graph-Structured Discrete Labelling Problems in Computer Vision:  Learning, Inference and Applications</vt:lpstr>
      <vt:lpstr>Labelling Problems in Vision</vt:lpstr>
      <vt:lpstr>Labelling Problems in Vision</vt:lpstr>
      <vt:lpstr>Labelling Problems in Vision</vt:lpstr>
      <vt:lpstr>Labelling Problems in Vision</vt:lpstr>
      <vt:lpstr>Structured Prediction</vt:lpstr>
      <vt:lpstr>My Thesis</vt:lpstr>
      <vt:lpstr>Inference</vt:lpstr>
      <vt:lpstr>Decomposition Methods</vt:lpstr>
      <vt:lpstr>Decomposition Methods</vt:lpstr>
      <vt:lpstr>Decomposition Methods</vt:lpstr>
      <vt:lpstr>Outer-planarity</vt:lpstr>
      <vt:lpstr>Inference in Outer-Planar Graphs</vt:lpstr>
      <vt:lpstr>Inference in Outer-Planar Graphs</vt:lpstr>
      <vt:lpstr>Outer-planar Decomposition</vt:lpstr>
      <vt:lpstr>Outer-planar Decomposition</vt:lpstr>
      <vt:lpstr>Outer-planar Decomposition</vt:lpstr>
      <vt:lpstr>Outer-planar Decomposition</vt:lpstr>
      <vt:lpstr>Outer-planar Decomposition</vt:lpstr>
      <vt:lpstr>Guarantees</vt:lpstr>
      <vt:lpstr>Experiments</vt:lpstr>
      <vt:lpstr>Experiments</vt:lpstr>
      <vt:lpstr>Results</vt:lpstr>
      <vt:lpstr>Results</vt:lpstr>
      <vt:lpstr>Results</vt:lpstr>
      <vt:lpstr>Experiments</vt:lpstr>
      <vt:lpstr>Experiments</vt:lpstr>
      <vt:lpstr>Results</vt:lpstr>
      <vt:lpstr>Overview</vt:lpstr>
      <vt:lpstr>Background</vt:lpstr>
      <vt:lpstr>Background</vt:lpstr>
      <vt:lpstr>Background</vt:lpstr>
      <vt:lpstr>Interactive Co-segmentation</vt:lpstr>
      <vt:lpstr>Interactive Co-segmentation</vt:lpstr>
      <vt:lpstr>Interactive Co-segmentation</vt:lpstr>
      <vt:lpstr>Interactive Co-segmentation</vt:lpstr>
      <vt:lpstr>Scribble Guidance</vt:lpstr>
      <vt:lpstr>Scribble Guidance</vt:lpstr>
      <vt:lpstr>Interactive Co-segmentation</vt:lpstr>
      <vt:lpstr>Dataset</vt:lpstr>
      <vt:lpstr>Dataset</vt:lpstr>
      <vt:lpstr>Dataset</vt:lpstr>
      <vt:lpstr>Dataset</vt:lpstr>
      <vt:lpstr>Mine Is Bigger Than Yours</vt:lpstr>
      <vt:lpstr>iCoseg: Experiments</vt:lpstr>
      <vt:lpstr>iCoseg: Results</vt:lpstr>
      <vt:lpstr>3D Modelling</vt:lpstr>
      <vt:lpstr>iPhone App</vt:lpstr>
      <vt:lpstr>Summary</vt:lpstr>
      <vt:lpstr>Thank You!</vt:lpstr>
      <vt:lpstr>Future Work</vt:lpstr>
      <vt:lpstr>Future Work</vt:lpstr>
      <vt:lpstr>Decompositions</vt:lpstr>
      <vt:lpstr>Future Work</vt:lpstr>
      <vt:lpstr>Future Work</vt:lpstr>
      <vt:lpstr>Future Work</vt:lpstr>
      <vt:lpstr>Future Work</vt:lpstr>
      <vt:lpstr>Future Work</vt:lpstr>
      <vt:lpstr>Proof Sketch</vt:lpstr>
      <vt:lpstr>Proof Sketch</vt:lpstr>
      <vt:lpstr>Results</vt:lpstr>
      <vt:lpstr>Experiment</vt:lpstr>
      <vt:lpstr>Results</vt:lpstr>
      <vt:lpstr>Take-home Messages</vt:lpstr>
      <vt:lpstr>K50</vt:lpstr>
      <vt:lpstr>K50</vt:lpstr>
      <vt:lpstr>K50</vt:lpstr>
      <vt:lpstr>K50: Multi-Label</vt:lpstr>
      <vt:lpstr>Higher-Order Cliques</vt:lpstr>
      <vt:lpstr>Higher-Order Cliques</vt:lpstr>
      <vt:lpstr>Planar Inference</vt:lpstr>
      <vt:lpstr>Outer-planar Decomposition</vt:lpstr>
      <vt:lpstr>Decomposition Methods</vt:lpstr>
      <vt:lpstr>Max-flow / Min-cut</vt:lpstr>
      <vt:lpstr>Inference</vt:lpstr>
      <vt:lpstr>Planar Inference</vt:lpstr>
      <vt:lpstr>Run-Time</vt:lpstr>
      <vt:lpstr>Outer-planar Decomposition</vt:lpstr>
      <vt:lpstr>Outer-planar Decomposition</vt:lpstr>
      <vt:lpstr>Outer-planar Decomposition</vt:lpstr>
      <vt:lpstr>Dynamic Planar Cuts</vt:lpstr>
      <vt:lpstr>Dual Decomposition</vt:lpstr>
      <vt:lpstr>Dual Decomposition</vt:lpstr>
      <vt:lpstr>Dual Decomposition</vt:lpstr>
      <vt:lpstr>Dual Decomposition</vt:lpstr>
      <vt:lpstr>Dual Decomposition</vt:lpstr>
      <vt:lpstr>Dual Decomposition</vt:lpstr>
      <vt:lpstr>Dual Decomposition</vt:lpstr>
      <vt:lpstr>Dual Decomposition</vt:lpstr>
      <vt:lpstr>MAP</vt:lpstr>
      <vt:lpstr>MAP as TRW</vt:lpstr>
      <vt:lpstr>MAP as DD</vt:lpstr>
      <vt:lpstr>MAP as DD</vt:lpstr>
      <vt:lpstr>MAP as DD</vt:lpstr>
      <vt:lpstr>MAP as DD</vt:lpstr>
    </vt:vector>
  </TitlesOfParts>
  <Manager/>
  <Company>Office 2004 Test Drive User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Graph-Structured Discrete Labelling Problems in Computer Vision:  Learning, Inference and Applications</dc:title>
  <dc:subject/>
  <dc:creator>Office 2004 Test Drive User</dc:creator>
  <cp:keywords/>
  <dc:description/>
  <cp:lastModifiedBy>Dhruv Batra</cp:lastModifiedBy>
  <cp:revision>610</cp:revision>
  <cp:lastPrinted>2009-01-27T18:32:10Z</cp:lastPrinted>
  <dcterms:created xsi:type="dcterms:W3CDTF">2012-04-08T16:29:30Z</dcterms:created>
  <dcterms:modified xsi:type="dcterms:W3CDTF">2012-04-08T16:29:51Z</dcterms:modified>
  <cp:category/>
</cp:coreProperties>
</file>