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61"/>
  </p:notesMasterIdLst>
  <p:handoutMasterIdLst>
    <p:handoutMasterId r:id="rId62"/>
  </p:handoutMasterIdLst>
  <p:sldIdLst>
    <p:sldId id="256" r:id="rId3"/>
    <p:sldId id="274" r:id="rId4"/>
    <p:sldId id="276" r:id="rId5"/>
    <p:sldId id="277" r:id="rId6"/>
    <p:sldId id="278" r:id="rId7"/>
    <p:sldId id="272" r:id="rId8"/>
    <p:sldId id="291" r:id="rId9"/>
    <p:sldId id="379" r:id="rId10"/>
    <p:sldId id="380" r:id="rId11"/>
    <p:sldId id="381" r:id="rId12"/>
    <p:sldId id="329" r:id="rId13"/>
    <p:sldId id="437" r:id="rId14"/>
    <p:sldId id="438" r:id="rId15"/>
    <p:sldId id="341" r:id="rId16"/>
    <p:sldId id="331" r:id="rId17"/>
    <p:sldId id="332" r:id="rId18"/>
    <p:sldId id="404" r:id="rId19"/>
    <p:sldId id="405" r:id="rId20"/>
    <p:sldId id="353" r:id="rId21"/>
    <p:sldId id="330" r:id="rId22"/>
    <p:sldId id="445" r:id="rId23"/>
    <p:sldId id="419" r:id="rId24"/>
    <p:sldId id="420" r:id="rId25"/>
    <p:sldId id="423" r:id="rId26"/>
    <p:sldId id="444" r:id="rId27"/>
    <p:sldId id="333" r:id="rId28"/>
    <p:sldId id="354" r:id="rId29"/>
    <p:sldId id="393" r:id="rId30"/>
    <p:sldId id="395" r:id="rId31"/>
    <p:sldId id="397" r:id="rId32"/>
    <p:sldId id="398" r:id="rId33"/>
    <p:sldId id="424" r:id="rId34"/>
    <p:sldId id="318" r:id="rId35"/>
    <p:sldId id="443" r:id="rId36"/>
    <p:sldId id="442" r:id="rId37"/>
    <p:sldId id="407" r:id="rId38"/>
    <p:sldId id="441" r:id="rId39"/>
    <p:sldId id="440" r:id="rId40"/>
    <p:sldId id="399" r:id="rId41"/>
    <p:sldId id="400" r:id="rId42"/>
    <p:sldId id="439" r:id="rId43"/>
    <p:sldId id="335" r:id="rId44"/>
    <p:sldId id="356" r:id="rId45"/>
    <p:sldId id="357" r:id="rId46"/>
    <p:sldId id="343" r:id="rId47"/>
    <p:sldId id="383" r:id="rId48"/>
    <p:sldId id="390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4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  <a:endParaRPr lang="en-US" b="1" dirty="0" smtClean="0">
              <a:latin typeface="Arial Narrow" pitchFamily="-112" charset="0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9" descr="cmuredwhit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534275" y="33338"/>
            <a:ext cx="9810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df"/><Relationship Id="rId3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df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7.pd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9.pdf"/><Relationship Id="rId5" Type="http://schemas.openxmlformats.org/officeDocument/2006/relationships/image" Target="../media/image49.png"/><Relationship Id="rId6" Type="http://schemas.openxmlformats.org/officeDocument/2006/relationships/image" Target="../media/image40.pdf"/><Relationship Id="rId7" Type="http://schemas.openxmlformats.org/officeDocument/2006/relationships/image" Target="../media/image51.png"/><Relationship Id="rId8" Type="http://schemas.openxmlformats.org/officeDocument/2006/relationships/image" Target="../media/image37.pdf"/><Relationship Id="rId9" Type="http://schemas.openxmlformats.org/officeDocument/2006/relationships/image" Target="../media/image45.png"/><Relationship Id="rId10" Type="http://schemas.openxmlformats.org/officeDocument/2006/relationships/image" Target="../media/image41.pdf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20" Type="http://schemas.openxmlformats.org/officeDocument/2006/relationships/image" Target="../media/image37.pdf"/><Relationship Id="rId21" Type="http://schemas.openxmlformats.org/officeDocument/2006/relationships/image" Target="../media/image45.png"/><Relationship Id="rId10" Type="http://schemas.openxmlformats.org/officeDocument/2006/relationships/image" Target="../media/image46.pdf"/><Relationship Id="rId11" Type="http://schemas.openxmlformats.org/officeDocument/2006/relationships/image" Target="../media/image63.png"/><Relationship Id="rId12" Type="http://schemas.openxmlformats.org/officeDocument/2006/relationships/image" Target="../media/image47.pdf"/><Relationship Id="rId13" Type="http://schemas.openxmlformats.org/officeDocument/2006/relationships/image" Target="../media/image65.png"/><Relationship Id="rId14" Type="http://schemas.openxmlformats.org/officeDocument/2006/relationships/image" Target="../media/image48.pdf"/><Relationship Id="rId15" Type="http://schemas.openxmlformats.org/officeDocument/2006/relationships/image" Target="../media/image67.png"/><Relationship Id="rId16" Type="http://schemas.openxmlformats.org/officeDocument/2006/relationships/image" Target="../media/image49.pdf"/><Relationship Id="rId17" Type="http://schemas.openxmlformats.org/officeDocument/2006/relationships/image" Target="../media/image69.png"/><Relationship Id="rId18" Type="http://schemas.openxmlformats.org/officeDocument/2006/relationships/image" Target="../media/image40.pdf"/><Relationship Id="rId19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df"/><Relationship Id="rId3" Type="http://schemas.openxmlformats.org/officeDocument/2006/relationships/image" Target="../media/image55.png"/><Relationship Id="rId4" Type="http://schemas.openxmlformats.org/officeDocument/2006/relationships/image" Target="../media/image43.pdf"/><Relationship Id="rId5" Type="http://schemas.openxmlformats.org/officeDocument/2006/relationships/image" Target="../media/image57.png"/><Relationship Id="rId6" Type="http://schemas.openxmlformats.org/officeDocument/2006/relationships/image" Target="../media/image44.pdf"/><Relationship Id="rId7" Type="http://schemas.openxmlformats.org/officeDocument/2006/relationships/image" Target="../media/image59.png"/><Relationship Id="rId8" Type="http://schemas.openxmlformats.org/officeDocument/2006/relationships/image" Target="../media/image45.pd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df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51.pdf"/><Relationship Id="rId5" Type="http://schemas.openxmlformats.org/officeDocument/2006/relationships/image" Target="../media/image73.png"/><Relationship Id="rId6" Type="http://schemas.openxmlformats.org/officeDocument/2006/relationships/image" Target="../media/image52.pdf"/><Relationship Id="rId7" Type="http://schemas.openxmlformats.org/officeDocument/2006/relationships/image" Target="../media/image75.png"/><Relationship Id="rId8" Type="http://schemas.openxmlformats.org/officeDocument/2006/relationships/image" Target="../media/image53.pdf"/><Relationship Id="rId9" Type="http://schemas.openxmlformats.org/officeDocument/2006/relationships/image" Target="../media/image7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d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20" Type="http://schemas.openxmlformats.org/officeDocument/2006/relationships/image" Target="../media/image63.pdf"/><Relationship Id="rId21" Type="http://schemas.openxmlformats.org/officeDocument/2006/relationships/image" Target="../media/image97.png"/><Relationship Id="rId22" Type="http://schemas.openxmlformats.org/officeDocument/2006/relationships/image" Target="../media/image32.pdf"/><Relationship Id="rId23" Type="http://schemas.openxmlformats.org/officeDocument/2006/relationships/image" Target="../media/image35.png"/><Relationship Id="rId10" Type="http://schemas.openxmlformats.org/officeDocument/2006/relationships/image" Target="../media/image58.pdf"/><Relationship Id="rId11" Type="http://schemas.openxmlformats.org/officeDocument/2006/relationships/image" Target="../media/image87.png"/><Relationship Id="rId12" Type="http://schemas.openxmlformats.org/officeDocument/2006/relationships/image" Target="../media/image59.pdf"/><Relationship Id="rId13" Type="http://schemas.openxmlformats.org/officeDocument/2006/relationships/image" Target="../media/image89.png"/><Relationship Id="rId14" Type="http://schemas.openxmlformats.org/officeDocument/2006/relationships/image" Target="../media/image60.pdf"/><Relationship Id="rId15" Type="http://schemas.openxmlformats.org/officeDocument/2006/relationships/image" Target="../media/image91.png"/><Relationship Id="rId16" Type="http://schemas.openxmlformats.org/officeDocument/2006/relationships/image" Target="../media/image61.pdf"/><Relationship Id="rId17" Type="http://schemas.openxmlformats.org/officeDocument/2006/relationships/image" Target="../media/image93.png"/><Relationship Id="rId18" Type="http://schemas.openxmlformats.org/officeDocument/2006/relationships/image" Target="../media/image62.pdf"/><Relationship Id="rId1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df"/><Relationship Id="rId3" Type="http://schemas.openxmlformats.org/officeDocument/2006/relationships/image" Target="../media/image791.png"/><Relationship Id="rId4" Type="http://schemas.openxmlformats.org/officeDocument/2006/relationships/image" Target="../media/image55.pdf"/><Relationship Id="rId5" Type="http://schemas.openxmlformats.org/officeDocument/2006/relationships/image" Target="../media/image81.png"/><Relationship Id="rId6" Type="http://schemas.openxmlformats.org/officeDocument/2006/relationships/image" Target="../media/image56.pdf"/><Relationship Id="rId7" Type="http://schemas.openxmlformats.org/officeDocument/2006/relationships/image" Target="../media/image83.png"/><Relationship Id="rId8" Type="http://schemas.openxmlformats.org/officeDocument/2006/relationships/image" Target="../media/image57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1.png"/><Relationship Id="rId4" Type="http://schemas.openxmlformats.org/officeDocument/2006/relationships/image" Target="../media/image65.pdf"/><Relationship Id="rId5" Type="http://schemas.openxmlformats.org/officeDocument/2006/relationships/image" Target="../media/image10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1.png"/><Relationship Id="rId4" Type="http://schemas.openxmlformats.org/officeDocument/2006/relationships/image" Target="../media/image67.pdf"/><Relationship Id="rId5" Type="http://schemas.openxmlformats.org/officeDocument/2006/relationships/image" Target="../media/image10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1.png"/><Relationship Id="rId4" Type="http://schemas.openxmlformats.org/officeDocument/2006/relationships/image" Target="../media/image69.pdf"/><Relationship Id="rId5" Type="http://schemas.openxmlformats.org/officeDocument/2006/relationships/image" Target="../media/image1091.png"/><Relationship Id="rId6" Type="http://schemas.openxmlformats.org/officeDocument/2006/relationships/image" Target="../media/image70.pdf"/><Relationship Id="rId7" Type="http://schemas.openxmlformats.org/officeDocument/2006/relationships/image" Target="../media/image1111.png"/><Relationship Id="rId8" Type="http://schemas.openxmlformats.org/officeDocument/2006/relationships/image" Target="../media/image71.pdf"/><Relationship Id="rId9" Type="http://schemas.openxmlformats.org/officeDocument/2006/relationships/image" Target="../media/image11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1.png"/><Relationship Id="rId4" Type="http://schemas.openxmlformats.org/officeDocument/2006/relationships/image" Target="../media/image73.pdf"/><Relationship Id="rId5" Type="http://schemas.openxmlformats.org/officeDocument/2006/relationships/image" Target="../media/image11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4" Type="http://schemas.openxmlformats.org/officeDocument/2006/relationships/image" Target="../media/image75.pdf"/><Relationship Id="rId5" Type="http://schemas.openxmlformats.org/officeDocument/2006/relationships/image" Target="../media/image1211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1.png"/><Relationship Id="rId4" Type="http://schemas.openxmlformats.org/officeDocument/2006/relationships/image" Target="../media/image67.pdf"/><Relationship Id="rId5" Type="http://schemas.openxmlformats.org/officeDocument/2006/relationships/image" Target="../media/image1051.png"/><Relationship Id="rId6" Type="http://schemas.openxmlformats.org/officeDocument/2006/relationships/image" Target="../media/image81.pdf"/><Relationship Id="rId7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1.png"/><Relationship Id="rId4" Type="http://schemas.openxmlformats.org/officeDocument/2006/relationships/image" Target="../media/image82.pdf"/><Relationship Id="rId5" Type="http://schemas.openxmlformats.org/officeDocument/2006/relationships/image" Target="../media/image131.png"/><Relationship Id="rId6" Type="http://schemas.openxmlformats.org/officeDocument/2006/relationships/image" Target="../media/image83.pdf"/><Relationship Id="rId7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d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7.png"/><Relationship Id="rId12" Type="http://schemas.openxmlformats.org/officeDocument/2006/relationships/image" Target="../media/image86.pdf"/><Relationship Id="rId13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df"/><Relationship Id="rId3" Type="http://schemas.openxmlformats.org/officeDocument/2006/relationships/image" Target="../media/image49.png"/><Relationship Id="rId4" Type="http://schemas.openxmlformats.org/officeDocument/2006/relationships/image" Target="../media/image40.pdf"/><Relationship Id="rId5" Type="http://schemas.openxmlformats.org/officeDocument/2006/relationships/image" Target="../media/image51.png"/><Relationship Id="rId6" Type="http://schemas.openxmlformats.org/officeDocument/2006/relationships/image" Target="../media/image37.pdf"/><Relationship Id="rId7" Type="http://schemas.openxmlformats.org/officeDocument/2006/relationships/image" Target="../media/image45.png"/><Relationship Id="rId8" Type="http://schemas.openxmlformats.org/officeDocument/2006/relationships/image" Target="../media/image84.pdf"/><Relationship Id="rId9" Type="http://schemas.openxmlformats.org/officeDocument/2006/relationships/image" Target="../media/image135.png"/><Relationship Id="rId10" Type="http://schemas.openxmlformats.org/officeDocument/2006/relationships/image" Target="../media/image85.pd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88.pdf"/><Relationship Id="rId5" Type="http://schemas.openxmlformats.org/officeDocument/2006/relationships/image" Target="../media/image143.png"/><Relationship Id="rId6" Type="http://schemas.openxmlformats.org/officeDocument/2006/relationships/image" Target="../media/image89.pdf"/><Relationship Id="rId7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d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0.pdf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d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df"/><Relationship Id="rId3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94.pdf"/><Relationship Id="rId5" Type="http://schemas.openxmlformats.org/officeDocument/2006/relationships/image" Target="../media/image154.png"/><Relationship Id="rId6" Type="http://schemas.openxmlformats.org/officeDocument/2006/relationships/image" Target="../media/image95.pdf"/><Relationship Id="rId7" Type="http://schemas.openxmlformats.org/officeDocument/2006/relationships/image" Target="../media/image156.png"/><Relationship Id="rId8" Type="http://schemas.openxmlformats.org/officeDocument/2006/relationships/image" Target="../media/image96.pdf"/><Relationship Id="rId9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98.pdf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d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df"/><Relationship Id="rId3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video" Target="file://localhost/Users/dbatra/my_folders/research/thesis/proposal/slides/flowgard.mpg" TargetMode="Externa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4.png"/><Relationship Id="rId5" Type="http://schemas.openxmlformats.org/officeDocument/2006/relationships/image" Target="../media/image108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9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df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df"/><Relationship Id="rId4" Type="http://schemas.openxmlformats.org/officeDocument/2006/relationships/image" Target="../media/image31.png"/><Relationship Id="rId5" Type="http://schemas.openxmlformats.org/officeDocument/2006/relationships/image" Target="../media/image31.pdf"/><Relationship Id="rId6" Type="http://schemas.openxmlformats.org/officeDocument/2006/relationships/image" Target="../media/image33.png"/><Relationship Id="rId7" Type="http://schemas.openxmlformats.org/officeDocument/2006/relationships/image" Target="../media/image32.pdf"/><Relationship Id="rId8" Type="http://schemas.openxmlformats.org/officeDocument/2006/relationships/image" Target="../media/image35.png"/><Relationship Id="rId9" Type="http://schemas.openxmlformats.org/officeDocument/2006/relationships/image" Target="../media/image33.pdf"/><Relationship Id="rId10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4.pd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df"/><Relationship Id="rId3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Trees: MRF Inference via Outer-Planar Decomposition</a:t>
            </a:r>
            <a:br>
              <a:rPr lang="en-US" dirty="0" smtClean="0"/>
            </a:br>
            <a:r>
              <a:rPr lang="en-US" sz="2000" dirty="0" smtClean="0"/>
              <a:t>[(To appear) CVPR ‘10]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dirty="0" err="1" smtClean="0"/>
              <a:t>Dhruv</a:t>
            </a:r>
            <a:r>
              <a:rPr lang="en-US" dirty="0" smtClean="0"/>
              <a:t> </a:t>
            </a:r>
            <a:r>
              <a:rPr lang="en-US" dirty="0" err="1" smtClean="0"/>
              <a:t>Batra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Carnegie Mellon University</a:t>
            </a:r>
          </a:p>
          <a:p>
            <a:endParaRPr lang="en-US" sz="2000" dirty="0" smtClean="0"/>
          </a:p>
          <a:p>
            <a:pPr marL="0" lvl="1" indent="0" algn="ctr">
              <a:buNone/>
            </a:pPr>
            <a:r>
              <a:rPr lang="en-US" dirty="0" smtClean="0"/>
              <a:t>Joint work: Andrew Gallagher (Eastman Kodak), </a:t>
            </a:r>
            <a:br>
              <a:rPr lang="en-US" dirty="0" smtClean="0"/>
            </a:br>
            <a:r>
              <a:rPr lang="en-US" dirty="0" smtClean="0"/>
              <a:t>Devi Parikh (TTI-C), </a:t>
            </a:r>
            <a:r>
              <a:rPr lang="en-US" dirty="0" err="1" smtClean="0"/>
              <a:t>Tsuhan</a:t>
            </a:r>
            <a:r>
              <a:rPr lang="en-US" dirty="0" smtClean="0"/>
              <a:t> Chen (Cornell, CMU) 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Progression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09522" y="217632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stCxn id="10" idx="6"/>
          </p:cNvCxnSpPr>
          <p:nvPr/>
        </p:nvCxnSpPr>
        <p:spPr>
          <a:xfrm>
            <a:off x="1338122" y="2290622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/>
          <p:cNvCxnSpPr>
            <a:stCxn id="10" idx="5"/>
          </p:cNvCxnSpPr>
          <p:nvPr/>
        </p:nvCxnSpPr>
        <p:spPr>
          <a:xfrm rot="16200000" flipH="1">
            <a:off x="1533244" y="2142844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>
            <a:stCxn id="10" idx="4"/>
          </p:cNvCxnSpPr>
          <p:nvPr/>
        </p:nvCxnSpPr>
        <p:spPr>
          <a:xfrm rot="5400000">
            <a:off x="995222" y="263352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Oval 14"/>
          <p:cNvSpPr/>
          <p:nvPr/>
        </p:nvSpPr>
        <p:spPr>
          <a:xfrm>
            <a:off x="3505200" y="21717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21717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>
            <a:stCxn id="15" idx="6"/>
            <a:endCxn id="16" idx="2"/>
          </p:cNvCxnSpPr>
          <p:nvPr/>
        </p:nvCxnSpPr>
        <p:spPr>
          <a:xfrm>
            <a:off x="3733800" y="22860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Oval 17"/>
          <p:cNvSpPr/>
          <p:nvPr/>
        </p:nvSpPr>
        <p:spPr>
          <a:xfrm>
            <a:off x="3505200" y="28575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648200" y="28575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>
            <a:stCxn id="15" idx="5"/>
            <a:endCxn id="19" idx="1"/>
          </p:cNvCxnSpPr>
          <p:nvPr/>
        </p:nvCxnSpPr>
        <p:spPr>
          <a:xfrm rot="16200000" flipH="1">
            <a:off x="3928922" y="21382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/>
          <p:cNvCxnSpPr>
            <a:stCxn id="15" idx="4"/>
            <a:endCxn id="18" idx="0"/>
          </p:cNvCxnSpPr>
          <p:nvPr/>
        </p:nvCxnSpPr>
        <p:spPr>
          <a:xfrm rot="5400000">
            <a:off x="3390900" y="26289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Oval 21"/>
          <p:cNvSpPr/>
          <p:nvPr/>
        </p:nvSpPr>
        <p:spPr>
          <a:xfrm>
            <a:off x="6172200" y="21717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15200" y="21717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>
            <a:stCxn id="22" idx="6"/>
            <a:endCxn id="23" idx="2"/>
          </p:cNvCxnSpPr>
          <p:nvPr/>
        </p:nvCxnSpPr>
        <p:spPr>
          <a:xfrm>
            <a:off x="6400800" y="22860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Oval 24"/>
          <p:cNvSpPr/>
          <p:nvPr/>
        </p:nvSpPr>
        <p:spPr>
          <a:xfrm>
            <a:off x="6172200" y="28575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15200" y="28575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stCxn id="25" idx="6"/>
            <a:endCxn id="26" idx="2"/>
          </p:cNvCxnSpPr>
          <p:nvPr/>
        </p:nvCxnSpPr>
        <p:spPr>
          <a:xfrm>
            <a:off x="6400800" y="29718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Straight Connector 27"/>
          <p:cNvCxnSpPr>
            <a:stCxn id="22" idx="5"/>
            <a:endCxn id="26" idx="1"/>
          </p:cNvCxnSpPr>
          <p:nvPr/>
        </p:nvCxnSpPr>
        <p:spPr>
          <a:xfrm rot="16200000" flipH="1">
            <a:off x="6595922" y="21382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/>
          <p:cNvCxnSpPr>
            <a:stCxn id="22" idx="4"/>
            <a:endCxn id="25" idx="0"/>
          </p:cNvCxnSpPr>
          <p:nvPr/>
        </p:nvCxnSpPr>
        <p:spPr>
          <a:xfrm rot="5400000">
            <a:off x="6057900" y="26289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3" idx="3"/>
            <a:endCxn id="25" idx="7"/>
          </p:cNvCxnSpPr>
          <p:nvPr/>
        </p:nvCxnSpPr>
        <p:spPr>
          <a:xfrm rot="5400000">
            <a:off x="6595922" y="21382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Right Arrow 31"/>
          <p:cNvSpPr/>
          <p:nvPr/>
        </p:nvSpPr>
        <p:spPr bwMode="auto">
          <a:xfrm>
            <a:off x="1371600" y="4038600"/>
            <a:ext cx="6019800" cy="762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17830" y="3200400"/>
            <a:ext cx="454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BP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3962400" y="3200400"/>
            <a:ext cx="648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TRW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438466" y="3200400"/>
            <a:ext cx="62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OPD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 is outer-planar</a:t>
            </a:r>
          </a:p>
          <a:p>
            <a:pPr lvl="1"/>
            <a:r>
              <a:rPr lang="en-US" dirty="0" smtClean="0"/>
              <a:t>Allows a planar embedding</a:t>
            </a:r>
          </a:p>
          <a:p>
            <a:pPr lvl="1"/>
            <a:r>
              <a:rPr lang="en-US" dirty="0" smtClean="0"/>
              <a:t>All nodes are accessible from “outside”</a:t>
            </a:r>
          </a:p>
          <a:p>
            <a:pPr lvl="2"/>
            <a:r>
              <a:rPr lang="en-US" dirty="0" smtClean="0"/>
              <a:t>Lie on an unbounded external face</a:t>
            </a:r>
          </a:p>
          <a:p>
            <a:r>
              <a:rPr lang="en-US" dirty="0" smtClean="0"/>
              <a:t>Add an extra node connected to all other. Result should be planar.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Trees</a:t>
            </a:r>
          </a:p>
          <a:p>
            <a:pPr lvl="1"/>
            <a:r>
              <a:rPr lang="en-US" dirty="0" smtClean="0"/>
              <a:t>A lot more, e.g. </a:t>
            </a:r>
          </a:p>
          <a:p>
            <a:pPr lvl="1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6" name="Right Arrow 15"/>
          <p:cNvSpPr/>
          <p:nvPr/>
        </p:nvSpPr>
        <p:spPr bwMode="auto">
          <a:xfrm>
            <a:off x="3657600" y="3738093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270659" y="3469341"/>
            <a:ext cx="1418990" cy="967986"/>
            <a:chOff x="1270659" y="2855448"/>
            <a:chExt cx="1418990" cy="967986"/>
          </a:xfrm>
        </p:grpSpPr>
        <p:sp>
          <p:nvSpPr>
            <p:cNvPr id="6" name="Oval 5"/>
            <p:cNvSpPr/>
            <p:nvPr/>
          </p:nvSpPr>
          <p:spPr>
            <a:xfrm>
              <a:off x="1295400" y="2895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438400" y="2895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1524000" y="3009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12954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384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1524000" y="3695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5"/>
              <a:endCxn id="10" idx="1"/>
            </p:cNvCxnSpPr>
            <p:nvPr/>
          </p:nvCxnSpPr>
          <p:spPr>
            <a:xfrm rot="16200000" flipH="1">
              <a:off x="1719122" y="2862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6" idx="4"/>
              <a:endCxn id="9" idx="0"/>
            </p:cNvCxnSpPr>
            <p:nvPr/>
          </p:nvCxnSpPr>
          <p:spPr>
            <a:xfrm rot="5400000">
              <a:off x="1181100" y="3352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2324100" y="3352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7" idx="3"/>
              <a:endCxn id="9" idx="7"/>
            </p:cNvCxnSpPr>
            <p:nvPr/>
          </p:nvCxnSpPr>
          <p:spPr>
            <a:xfrm rot="5400000">
              <a:off x="1719122" y="2862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1" name="TextBox 60"/>
            <p:cNvSpPr txBox="1"/>
            <p:nvPr/>
          </p:nvSpPr>
          <p:spPr>
            <a:xfrm>
              <a:off x="1270659" y="285544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19398" y="286261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13243" y="354124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8906" y="3546435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638800" y="3146964"/>
            <a:ext cx="1438408" cy="1425036"/>
            <a:chOff x="5689843" y="2403435"/>
            <a:chExt cx="1438408" cy="1425036"/>
          </a:xfrm>
        </p:grpSpPr>
        <p:sp>
          <p:nvSpPr>
            <p:cNvPr id="17" name="Oval 16"/>
            <p:cNvSpPr/>
            <p:nvPr/>
          </p:nvSpPr>
          <p:spPr>
            <a:xfrm>
              <a:off x="6324600" y="2438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324600" y="3124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7" idx="4"/>
              <a:endCxn id="18" idx="0"/>
            </p:cNvCxnSpPr>
            <p:nvPr/>
          </p:nvCxnSpPr>
          <p:spPr>
            <a:xfrm rot="5400000">
              <a:off x="6210300" y="28956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Oval 19"/>
            <p:cNvSpPr/>
            <p:nvPr/>
          </p:nvSpPr>
          <p:spPr>
            <a:xfrm>
              <a:off x="57150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8580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/>
            <p:cNvCxnSpPr>
              <a:stCxn id="20" idx="6"/>
              <a:endCxn id="21" idx="2"/>
            </p:cNvCxnSpPr>
            <p:nvPr/>
          </p:nvCxnSpPr>
          <p:spPr>
            <a:xfrm>
              <a:off x="5943600" y="3695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/>
            <p:cNvCxnSpPr>
              <a:stCxn id="17" idx="6"/>
              <a:endCxn id="21" idx="0"/>
            </p:cNvCxnSpPr>
            <p:nvPr/>
          </p:nvCxnSpPr>
          <p:spPr>
            <a:xfrm>
              <a:off x="6553200" y="2552700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/>
            <p:cNvCxnSpPr>
              <a:stCxn id="17" idx="2"/>
              <a:endCxn id="20" idx="0"/>
            </p:cNvCxnSpPr>
            <p:nvPr/>
          </p:nvCxnSpPr>
          <p:spPr>
            <a:xfrm rot="10800000" flipV="1">
              <a:off x="5829300" y="2552700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>
              <a:stCxn id="18" idx="5"/>
              <a:endCxn id="21" idx="1"/>
            </p:cNvCxnSpPr>
            <p:nvPr/>
          </p:nvCxnSpPr>
          <p:spPr>
            <a:xfrm rot="16200000" flipH="1">
              <a:off x="6557822" y="3281222"/>
              <a:ext cx="295556" cy="3717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/>
            <p:cNvCxnSpPr>
              <a:stCxn id="18" idx="3"/>
              <a:endCxn id="20" idx="7"/>
            </p:cNvCxnSpPr>
            <p:nvPr/>
          </p:nvCxnSpPr>
          <p:spPr>
            <a:xfrm rot="5400000">
              <a:off x="5986322" y="3243122"/>
              <a:ext cx="295556" cy="4479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2" name="TextBox 81"/>
            <p:cNvSpPr txBox="1"/>
            <p:nvPr/>
          </p:nvSpPr>
          <p:spPr>
            <a:xfrm>
              <a:off x="6289635" y="2403435"/>
              <a:ext cx="27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08106" y="308404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58000" y="3546285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89843" y="355147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638800" y="5204364"/>
            <a:ext cx="1438408" cy="1425036"/>
            <a:chOff x="4114800" y="4975764"/>
            <a:chExt cx="1438408" cy="1425036"/>
          </a:xfrm>
        </p:grpSpPr>
        <p:sp>
          <p:nvSpPr>
            <p:cNvPr id="89" name="Oval 88"/>
            <p:cNvSpPr/>
            <p:nvPr/>
          </p:nvSpPr>
          <p:spPr>
            <a:xfrm>
              <a:off x="4749557" y="50107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749557" y="5696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Connector 90"/>
            <p:cNvCxnSpPr>
              <a:stCxn id="89" idx="4"/>
              <a:endCxn id="90" idx="0"/>
            </p:cNvCxnSpPr>
            <p:nvPr/>
          </p:nvCxnSpPr>
          <p:spPr>
            <a:xfrm rot="5400000">
              <a:off x="4635257" y="5467929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2" name="Oval 91"/>
            <p:cNvSpPr/>
            <p:nvPr/>
          </p:nvSpPr>
          <p:spPr>
            <a:xfrm>
              <a:off x="4139957" y="61537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5282957" y="61537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>
              <a:stCxn id="92" idx="6"/>
              <a:endCxn id="93" idx="2"/>
            </p:cNvCxnSpPr>
            <p:nvPr/>
          </p:nvCxnSpPr>
          <p:spPr>
            <a:xfrm>
              <a:off x="4368557" y="6268029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>
              <a:stCxn id="89" idx="6"/>
              <a:endCxn id="93" idx="0"/>
            </p:cNvCxnSpPr>
            <p:nvPr/>
          </p:nvCxnSpPr>
          <p:spPr>
            <a:xfrm>
              <a:off x="4978157" y="5125029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89" idx="2"/>
              <a:endCxn id="92" idx="0"/>
            </p:cNvCxnSpPr>
            <p:nvPr/>
          </p:nvCxnSpPr>
          <p:spPr>
            <a:xfrm rot="10800000" flipV="1">
              <a:off x="4254257" y="5125029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8" name="Straight Connector 97"/>
            <p:cNvCxnSpPr>
              <a:stCxn id="90" idx="3"/>
              <a:endCxn id="92" idx="7"/>
            </p:cNvCxnSpPr>
            <p:nvPr/>
          </p:nvCxnSpPr>
          <p:spPr>
            <a:xfrm rot="5400000">
              <a:off x="4411279" y="5815451"/>
              <a:ext cx="295556" cy="4479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9" name="TextBox 98"/>
            <p:cNvSpPr txBox="1"/>
            <p:nvPr/>
          </p:nvSpPr>
          <p:spPr>
            <a:xfrm>
              <a:off x="4714592" y="4975764"/>
              <a:ext cx="27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733063" y="565637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82957" y="6118614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114800" y="612380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Planar-Cut 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Schraudolph</a:t>
            </a:r>
            <a:r>
              <a:rPr lang="en-US" sz="1200" dirty="0" smtClean="0">
                <a:solidFill>
                  <a:prstClr val="black"/>
                </a:solidFill>
              </a:rPr>
              <a:t> et al. NIPS ’08]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5899" y="3653135"/>
            <a:ext cx="164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E(</a:t>
            </a:r>
            <a:r>
              <a:rPr lang="en-US" sz="1800" i="1" dirty="0" smtClean="0">
                <a:solidFill>
                  <a:srgbClr val="000000"/>
                </a:solidFill>
              </a:rPr>
              <a:t>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3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4</a:t>
            </a:r>
            <a:r>
              <a:rPr lang="en-US" sz="1800" dirty="0" smtClean="0">
                <a:solidFill>
                  <a:srgbClr val="000000"/>
                </a:solidFill>
              </a:rPr>
              <a:t>) </a:t>
            </a:r>
            <a:endParaRPr lang="en-US" sz="1800" i="1" baseline="-25000" dirty="0">
              <a:solidFill>
                <a:srgbClr val="000000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6400800" y="22860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4800600" y="4299362"/>
            <a:ext cx="2819400" cy="5539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0 </a:t>
            </a: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3 </a:t>
            </a:r>
            <a:r>
              <a:rPr lang="en-US" sz="1800" kern="0" dirty="0" smtClean="0">
                <a:solidFill>
                  <a:srgbClr val="000000"/>
                </a:solidFill>
                <a:latin typeface="Arial" charset="0"/>
              </a:rPr>
              <a:t>= 0 </a:t>
            </a: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4 </a:t>
            </a:r>
            <a:r>
              <a:rPr lang="en-US" sz="1800" kern="0" dirty="0" smtClean="0">
                <a:solidFill>
                  <a:srgbClr val="000000"/>
                </a:solidFill>
                <a:latin typeface="Arial" charset="0"/>
              </a:rPr>
              <a:t>= 1</a:t>
            </a:r>
            <a:endParaRPr lang="en-US" sz="1800" kern="0" baseline="-25000" dirty="0" smtClean="0">
              <a:solidFill>
                <a:srgbClr val="000000"/>
              </a:solidFill>
              <a:latin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4724400" y="5456650"/>
            <a:ext cx="2404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E(1,0,0,1)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8 +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const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4343400" y="4948650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Cost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-cut = 8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5" name="Group 113"/>
          <p:cNvGrpSpPr/>
          <p:nvPr/>
        </p:nvGrpSpPr>
        <p:grpSpPr>
          <a:xfrm>
            <a:off x="5867400" y="1219200"/>
            <a:ext cx="2957512" cy="2655332"/>
            <a:chOff x="5867400" y="1219200"/>
            <a:chExt cx="2957512" cy="2655332"/>
          </a:xfrm>
        </p:grpSpPr>
        <p:sp>
          <p:nvSpPr>
            <p:cNvPr id="61" name="Text Box 9"/>
            <p:cNvSpPr txBox="1">
              <a:spLocks noChangeArrowheads="1"/>
            </p:cNvSpPr>
            <p:nvPr/>
          </p:nvSpPr>
          <p:spPr bwMode="auto">
            <a:xfrm>
              <a:off x="7391400" y="1219200"/>
              <a:ext cx="14335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Source (0)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12"/>
            <p:cNvSpPr>
              <a:spLocks noChangeArrowheads="1"/>
            </p:cNvSpPr>
            <p:nvPr/>
          </p:nvSpPr>
          <p:spPr bwMode="auto">
            <a:xfrm>
              <a:off x="5867400" y="2514600"/>
              <a:ext cx="577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13"/>
            <p:cNvSpPr>
              <a:spLocks noChangeArrowheads="1"/>
            </p:cNvSpPr>
            <p:nvPr/>
          </p:nvSpPr>
          <p:spPr bwMode="auto">
            <a:xfrm>
              <a:off x="8001000" y="2514600"/>
              <a:ext cx="576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705600" y="2667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543800" y="2667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Connector 67"/>
            <p:cNvCxnSpPr>
              <a:stCxn id="66" idx="6"/>
              <a:endCxn id="67" idx="2"/>
            </p:cNvCxnSpPr>
            <p:nvPr/>
          </p:nvCxnSpPr>
          <p:spPr>
            <a:xfrm>
              <a:off x="6934200" y="2781300"/>
              <a:ext cx="609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0" name="Oval 69"/>
            <p:cNvSpPr/>
            <p:nvPr/>
          </p:nvSpPr>
          <p:spPr>
            <a:xfrm>
              <a:off x="6705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75438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2" name="Straight Connector 71"/>
            <p:cNvCxnSpPr>
              <a:stCxn id="70" idx="6"/>
              <a:endCxn id="71" idx="2"/>
            </p:cNvCxnSpPr>
            <p:nvPr/>
          </p:nvCxnSpPr>
          <p:spPr>
            <a:xfrm>
              <a:off x="6934200" y="3467100"/>
              <a:ext cx="609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Connector 73"/>
            <p:cNvCxnSpPr>
              <a:stCxn id="66" idx="4"/>
              <a:endCxn id="70" idx="0"/>
            </p:cNvCxnSpPr>
            <p:nvPr/>
          </p:nvCxnSpPr>
          <p:spPr>
            <a:xfrm rot="5400000">
              <a:off x="6591300" y="3124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Straight Connector 74"/>
            <p:cNvCxnSpPr>
              <a:stCxn id="67" idx="4"/>
              <a:endCxn id="71" idx="0"/>
            </p:cNvCxnSpPr>
            <p:nvPr/>
          </p:nvCxnSpPr>
          <p:spPr>
            <a:xfrm rot="5400000">
              <a:off x="7429500" y="3124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69" idx="1"/>
              <a:endCxn id="66" idx="0"/>
            </p:cNvCxnSpPr>
            <p:nvPr/>
          </p:nvCxnSpPr>
          <p:spPr>
            <a:xfrm rot="10800000" flipV="1">
              <a:off x="6819900" y="1943100"/>
              <a:ext cx="266700" cy="7239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69" idx="3"/>
              <a:endCxn id="67" idx="0"/>
            </p:cNvCxnSpPr>
            <p:nvPr/>
          </p:nvCxnSpPr>
          <p:spPr>
            <a:xfrm>
              <a:off x="7354936" y="1943100"/>
              <a:ext cx="303164" cy="7239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Rectangle 68"/>
            <p:cNvSpPr/>
            <p:nvPr/>
          </p:nvSpPr>
          <p:spPr>
            <a:xfrm>
              <a:off x="7086600" y="1828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Curved Connector 76"/>
            <p:cNvCxnSpPr>
              <a:stCxn id="69" idx="3"/>
              <a:endCxn id="71" idx="6"/>
            </p:cNvCxnSpPr>
            <p:nvPr/>
          </p:nvCxnSpPr>
          <p:spPr>
            <a:xfrm>
              <a:off x="7354936" y="1943100"/>
              <a:ext cx="417464" cy="1524000"/>
            </a:xfrm>
            <a:prstGeom prst="curvedConnector3">
              <a:avLst>
                <a:gd name="adj1" fmla="val 154759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Curved Connector 77"/>
            <p:cNvCxnSpPr>
              <a:stCxn id="69" idx="1"/>
              <a:endCxn id="70" idx="2"/>
            </p:cNvCxnSpPr>
            <p:nvPr/>
          </p:nvCxnSpPr>
          <p:spPr>
            <a:xfrm rot="10800000" flipV="1">
              <a:off x="6705600" y="1943100"/>
              <a:ext cx="381000" cy="15240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6248400" y="3429000"/>
              <a:ext cx="577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 smtClean="0">
                  <a:solidFill>
                    <a:srgbClr val="000000"/>
                  </a:solidFill>
                </a:rPr>
                <a:t>X</a:t>
              </a:r>
              <a:r>
                <a:rPr lang="en-US" sz="1800" i="1" kern="0" baseline="-25000" dirty="0" smtClean="0">
                  <a:solidFill>
                    <a:srgbClr val="000000"/>
                  </a:solidFill>
                </a:rPr>
                <a:t>4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7772400" y="3505200"/>
              <a:ext cx="576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 smtClean="0">
                  <a:solidFill>
                    <a:srgbClr val="000000"/>
                  </a:solidFill>
                </a:rPr>
                <a:t>X</a:t>
              </a:r>
              <a:r>
                <a:rPr lang="en-US" sz="1800" i="1" kern="0" baseline="-25000" dirty="0" smtClean="0">
                  <a:solidFill>
                    <a:srgbClr val="000000"/>
                  </a:solidFill>
                </a:rPr>
                <a:t>3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5" name="Oval 104"/>
          <p:cNvSpPr/>
          <p:nvPr/>
        </p:nvSpPr>
        <p:spPr>
          <a:xfrm>
            <a:off x="12954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1336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7" name="Straight Connector 106"/>
          <p:cNvCxnSpPr>
            <a:stCxn id="105" idx="6"/>
            <a:endCxn id="106" idx="2"/>
          </p:cNvCxnSpPr>
          <p:nvPr/>
        </p:nvCxnSpPr>
        <p:spPr>
          <a:xfrm>
            <a:off x="1524000" y="27813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Oval 107"/>
          <p:cNvSpPr/>
          <p:nvPr/>
        </p:nvSpPr>
        <p:spPr>
          <a:xfrm>
            <a:off x="12954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1336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0" name="Straight Connector 109"/>
          <p:cNvCxnSpPr>
            <a:stCxn id="108" idx="6"/>
            <a:endCxn id="109" idx="2"/>
          </p:cNvCxnSpPr>
          <p:nvPr/>
        </p:nvCxnSpPr>
        <p:spPr>
          <a:xfrm>
            <a:off x="1524000" y="34671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1" name="Straight Connector 110"/>
          <p:cNvCxnSpPr>
            <a:stCxn id="105" idx="4"/>
            <a:endCxn id="108" idx="0"/>
          </p:cNvCxnSpPr>
          <p:nvPr/>
        </p:nvCxnSpPr>
        <p:spPr>
          <a:xfrm rot="5400000">
            <a:off x="11811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2" name="Straight Connector 111"/>
          <p:cNvCxnSpPr>
            <a:stCxn id="106" idx="4"/>
            <a:endCxn id="109" idx="0"/>
          </p:cNvCxnSpPr>
          <p:nvPr/>
        </p:nvCxnSpPr>
        <p:spPr>
          <a:xfrm rot="5400000">
            <a:off x="20193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9" grpId="0" animBg="1"/>
      <p:bldP spid="23" grpId="0" animBg="1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Planar-Cut</a:t>
            </a:r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92988" y="1371600"/>
            <a:ext cx="1433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Source (0)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GB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867400" y="2514600"/>
            <a:ext cx="577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8153400" y="2514600"/>
            <a:ext cx="57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733800" y="28956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8" name="Straight Connector 27"/>
          <p:cNvCxnSpPr>
            <a:stCxn id="55" idx="1"/>
            <a:endCxn id="30" idx="0"/>
          </p:cNvCxnSpPr>
          <p:nvPr/>
        </p:nvCxnSpPr>
        <p:spPr>
          <a:xfrm rot="10800000" flipV="1">
            <a:off x="6819900" y="1943100"/>
            <a:ext cx="266700" cy="7239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/>
          <p:cNvCxnSpPr>
            <a:stCxn id="55" idx="3"/>
            <a:endCxn id="32" idx="0"/>
          </p:cNvCxnSpPr>
          <p:nvPr/>
        </p:nvCxnSpPr>
        <p:spPr>
          <a:xfrm>
            <a:off x="7354936" y="1943100"/>
            <a:ext cx="303164" cy="7239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Oval 29"/>
          <p:cNvSpPr/>
          <p:nvPr/>
        </p:nvSpPr>
        <p:spPr>
          <a:xfrm>
            <a:off x="67056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438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>
            <a:stCxn id="30" idx="6"/>
            <a:endCxn id="32" idx="2"/>
          </p:cNvCxnSpPr>
          <p:nvPr/>
        </p:nvCxnSpPr>
        <p:spPr>
          <a:xfrm>
            <a:off x="6934200" y="27813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5" name="Rectangle 54"/>
          <p:cNvSpPr/>
          <p:nvPr/>
        </p:nvSpPr>
        <p:spPr>
          <a:xfrm>
            <a:off x="7086600" y="1828800"/>
            <a:ext cx="268336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056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438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stCxn id="19" idx="6"/>
            <a:endCxn id="20" idx="2"/>
          </p:cNvCxnSpPr>
          <p:nvPr/>
        </p:nvCxnSpPr>
        <p:spPr>
          <a:xfrm>
            <a:off x="6934200" y="34671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Straight Connector 21"/>
          <p:cNvCxnSpPr>
            <a:stCxn id="30" idx="5"/>
            <a:endCxn id="20" idx="1"/>
          </p:cNvCxnSpPr>
          <p:nvPr/>
        </p:nvCxnSpPr>
        <p:spPr>
          <a:xfrm rot="16200000" flipH="1">
            <a:off x="69769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/>
          <p:cNvCxnSpPr>
            <a:stCxn id="30" idx="4"/>
            <a:endCxn id="19" idx="0"/>
          </p:cNvCxnSpPr>
          <p:nvPr/>
        </p:nvCxnSpPr>
        <p:spPr>
          <a:xfrm rot="5400000">
            <a:off x="65913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Connector 34"/>
          <p:cNvCxnSpPr>
            <a:stCxn id="32" idx="4"/>
            <a:endCxn id="20" idx="0"/>
          </p:cNvCxnSpPr>
          <p:nvPr/>
        </p:nvCxnSpPr>
        <p:spPr>
          <a:xfrm rot="5400000">
            <a:off x="74295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Connector 37"/>
          <p:cNvCxnSpPr>
            <a:stCxn id="32" idx="3"/>
            <a:endCxn id="19" idx="7"/>
          </p:cNvCxnSpPr>
          <p:nvPr/>
        </p:nvCxnSpPr>
        <p:spPr>
          <a:xfrm rot="5400000">
            <a:off x="69769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Curved Connector 43"/>
          <p:cNvCxnSpPr>
            <a:stCxn id="55" idx="3"/>
            <a:endCxn id="20" idx="6"/>
          </p:cNvCxnSpPr>
          <p:nvPr/>
        </p:nvCxnSpPr>
        <p:spPr>
          <a:xfrm>
            <a:off x="7354936" y="1943100"/>
            <a:ext cx="417464" cy="1524000"/>
          </a:xfrm>
          <a:prstGeom prst="curvedConnector3">
            <a:avLst>
              <a:gd name="adj1" fmla="val 154759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Curved Connector 46"/>
          <p:cNvCxnSpPr>
            <a:stCxn id="55" idx="1"/>
            <a:endCxn id="19" idx="2"/>
          </p:cNvCxnSpPr>
          <p:nvPr/>
        </p:nvCxnSpPr>
        <p:spPr>
          <a:xfrm rot="10800000" flipV="1">
            <a:off x="6705600" y="1943100"/>
            <a:ext cx="381000" cy="1524000"/>
          </a:xfrm>
          <a:prstGeom prst="curvedConnector3">
            <a:avLst>
              <a:gd name="adj1" fmla="val 160000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" name="Rectangle 12"/>
          <p:cNvSpPr>
            <a:spLocks noChangeArrowheads="1"/>
          </p:cNvSpPr>
          <p:nvPr/>
        </p:nvSpPr>
        <p:spPr bwMode="auto">
          <a:xfrm>
            <a:off x="6248400" y="3505200"/>
            <a:ext cx="577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4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848600" y="3429000"/>
            <a:ext cx="57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3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2071" y="54864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Planar-cut</a:t>
            </a:r>
            <a:endParaRPr lang="en-US" sz="2400" dirty="0"/>
          </a:p>
        </p:txBody>
      </p:sp>
      <p:sp>
        <p:nvSpPr>
          <p:cNvPr id="33" name="Right Arrow 32"/>
          <p:cNvSpPr/>
          <p:nvPr/>
        </p:nvSpPr>
        <p:spPr bwMode="auto">
          <a:xfrm rot="10800000">
            <a:off x="3733800" y="55626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9660" y="5486400"/>
            <a:ext cx="230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Outer-planarity</a:t>
            </a:r>
            <a:endParaRPr lang="en-US" sz="24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1185899" y="3653135"/>
            <a:ext cx="164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E(</a:t>
            </a:r>
            <a:r>
              <a:rPr lang="en-US" sz="1800" i="1" dirty="0" smtClean="0">
                <a:solidFill>
                  <a:srgbClr val="000000"/>
                </a:solidFill>
              </a:rPr>
              <a:t>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3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4</a:t>
            </a:r>
            <a:r>
              <a:rPr lang="en-US" sz="1800" dirty="0" smtClean="0">
                <a:solidFill>
                  <a:srgbClr val="000000"/>
                </a:solidFill>
              </a:rPr>
              <a:t>) </a:t>
            </a:r>
            <a:endParaRPr lang="en-US" sz="1800" i="1" baseline="-25000" dirty="0">
              <a:solidFill>
                <a:srgbClr val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2954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1336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>
            <a:stCxn id="39" idx="6"/>
            <a:endCxn id="40" idx="2"/>
          </p:cNvCxnSpPr>
          <p:nvPr/>
        </p:nvCxnSpPr>
        <p:spPr>
          <a:xfrm>
            <a:off x="1524000" y="27813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Oval 41"/>
          <p:cNvSpPr/>
          <p:nvPr/>
        </p:nvSpPr>
        <p:spPr>
          <a:xfrm>
            <a:off x="12954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1336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42" idx="6"/>
            <a:endCxn id="43" idx="2"/>
          </p:cNvCxnSpPr>
          <p:nvPr/>
        </p:nvCxnSpPr>
        <p:spPr>
          <a:xfrm>
            <a:off x="1524000" y="34671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Connector 45"/>
          <p:cNvCxnSpPr>
            <a:stCxn id="39" idx="4"/>
            <a:endCxn id="42" idx="0"/>
          </p:cNvCxnSpPr>
          <p:nvPr/>
        </p:nvCxnSpPr>
        <p:spPr>
          <a:xfrm rot="5400000">
            <a:off x="11811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stCxn id="40" idx="4"/>
            <a:endCxn id="43" idx="0"/>
          </p:cNvCxnSpPr>
          <p:nvPr/>
        </p:nvCxnSpPr>
        <p:spPr>
          <a:xfrm rot="5400000">
            <a:off x="20193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Connector 48"/>
          <p:cNvCxnSpPr>
            <a:stCxn id="39" idx="5"/>
            <a:endCxn id="43" idx="1"/>
          </p:cNvCxnSpPr>
          <p:nvPr/>
        </p:nvCxnSpPr>
        <p:spPr>
          <a:xfrm rot="16200000" flipH="1">
            <a:off x="15667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Straight Connector 53"/>
          <p:cNvCxnSpPr>
            <a:stCxn id="42" idx="7"/>
            <a:endCxn id="40" idx="3"/>
          </p:cNvCxnSpPr>
          <p:nvPr/>
        </p:nvCxnSpPr>
        <p:spPr>
          <a:xfrm rot="5400000" flipH="1" flipV="1">
            <a:off x="15667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Outer-planarity is a strong constraint</a:t>
            </a:r>
          </a:p>
          <a:p>
            <a:pPr lvl="1"/>
            <a:r>
              <a:rPr lang="en-US" dirty="0" smtClean="0"/>
              <a:t>These are not OP: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 now?</a:t>
            </a:r>
          </a:p>
          <a:p>
            <a:pPr lvl="1"/>
            <a:r>
              <a:rPr lang="en-US" dirty="0" smtClean="0"/>
              <a:t>We will leverage this new subclass to propose a new approximate MAP inference algorithm</a:t>
            </a:r>
          </a:p>
          <a:p>
            <a:pPr lvl="1"/>
            <a:r>
              <a:rPr lang="en-US" dirty="0" smtClean="0"/>
              <a:t>Outer-Planar Decomposition (OPD)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381000" y="1905000"/>
            <a:ext cx="1371600" cy="914400"/>
            <a:chOff x="990600" y="1905000"/>
            <a:chExt cx="1371600" cy="914400"/>
          </a:xfrm>
        </p:grpSpPr>
        <p:sp>
          <p:nvSpPr>
            <p:cNvPr id="6" name="Oval 5"/>
            <p:cNvSpPr/>
            <p:nvPr/>
          </p:nvSpPr>
          <p:spPr>
            <a:xfrm>
              <a:off x="9906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336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1219200" y="20193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9906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336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1219200" y="2705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5"/>
              <a:endCxn id="10" idx="1"/>
            </p:cNvCxnSpPr>
            <p:nvPr/>
          </p:nvCxnSpPr>
          <p:spPr>
            <a:xfrm rot="16200000" flipH="1">
              <a:off x="1414322" y="18715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6" idx="4"/>
              <a:endCxn id="9" idx="0"/>
            </p:cNvCxnSpPr>
            <p:nvPr/>
          </p:nvCxnSpPr>
          <p:spPr>
            <a:xfrm rot="5400000">
              <a:off x="876300" y="2362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2019300" y="2362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7" idx="3"/>
              <a:endCxn id="9" idx="7"/>
            </p:cNvCxnSpPr>
            <p:nvPr/>
          </p:nvCxnSpPr>
          <p:spPr>
            <a:xfrm rot="5400000">
              <a:off x="1414322" y="18715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9" name="Group 78"/>
          <p:cNvGrpSpPr/>
          <p:nvPr/>
        </p:nvGrpSpPr>
        <p:grpSpPr>
          <a:xfrm>
            <a:off x="2362200" y="1752600"/>
            <a:ext cx="1371600" cy="1600200"/>
            <a:chOff x="3352800" y="1905000"/>
            <a:chExt cx="1371600" cy="1600200"/>
          </a:xfrm>
        </p:grpSpPr>
        <p:sp>
          <p:nvSpPr>
            <p:cNvPr id="16" name="Oval 15"/>
            <p:cNvSpPr/>
            <p:nvPr/>
          </p:nvSpPr>
          <p:spPr>
            <a:xfrm>
              <a:off x="3352800" y="2209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958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>
              <a:stCxn id="16" idx="6"/>
              <a:endCxn id="17" idx="2"/>
            </p:cNvCxnSpPr>
            <p:nvPr/>
          </p:nvCxnSpPr>
          <p:spPr>
            <a:xfrm flipV="1">
              <a:off x="3581400" y="2019300"/>
              <a:ext cx="914400" cy="3048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" name="Oval 18"/>
            <p:cNvSpPr/>
            <p:nvPr/>
          </p:nvSpPr>
          <p:spPr>
            <a:xfrm>
              <a:off x="3352800" y="2895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4958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19" idx="6"/>
              <a:endCxn id="20" idx="2"/>
            </p:cNvCxnSpPr>
            <p:nvPr/>
          </p:nvCxnSpPr>
          <p:spPr>
            <a:xfrm flipV="1">
              <a:off x="3581400" y="2705100"/>
              <a:ext cx="914400" cy="3048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/>
            <p:cNvCxnSpPr>
              <a:stCxn id="16" idx="5"/>
              <a:endCxn id="20" idx="1"/>
            </p:cNvCxnSpPr>
            <p:nvPr/>
          </p:nvCxnSpPr>
          <p:spPr>
            <a:xfrm rot="16200000" flipH="1">
              <a:off x="3928922" y="2023922"/>
              <a:ext cx="2193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>
              <a:stCxn id="17" idx="3"/>
              <a:endCxn id="19" idx="7"/>
            </p:cNvCxnSpPr>
            <p:nvPr/>
          </p:nvCxnSpPr>
          <p:spPr>
            <a:xfrm rot="5400000">
              <a:off x="3624122" y="2023922"/>
              <a:ext cx="8289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Oval 25"/>
            <p:cNvSpPr/>
            <p:nvPr/>
          </p:nvSpPr>
          <p:spPr>
            <a:xfrm>
              <a:off x="44958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/>
            <p:cNvCxnSpPr>
              <a:stCxn id="19" idx="5"/>
              <a:endCxn id="26" idx="2"/>
            </p:cNvCxnSpPr>
            <p:nvPr/>
          </p:nvCxnSpPr>
          <p:spPr>
            <a:xfrm rot="16200000" flipH="1">
              <a:off x="3871772" y="2766872"/>
              <a:ext cx="300178" cy="94787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16" idx="5"/>
              <a:endCxn id="26" idx="1"/>
            </p:cNvCxnSpPr>
            <p:nvPr/>
          </p:nvCxnSpPr>
          <p:spPr>
            <a:xfrm rot="16200000" flipH="1">
              <a:off x="3586022" y="2366822"/>
              <a:ext cx="905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8" name="Group 77"/>
          <p:cNvGrpSpPr/>
          <p:nvPr/>
        </p:nvGrpSpPr>
        <p:grpSpPr>
          <a:xfrm>
            <a:off x="5267192" y="1905000"/>
            <a:ext cx="1676400" cy="1143000"/>
            <a:chOff x="5486400" y="1905000"/>
            <a:chExt cx="1676400" cy="1143000"/>
          </a:xfrm>
        </p:grpSpPr>
        <p:sp>
          <p:nvSpPr>
            <p:cNvPr id="37" name="Oval 36"/>
            <p:cNvSpPr/>
            <p:nvPr/>
          </p:nvSpPr>
          <p:spPr>
            <a:xfrm>
              <a:off x="54864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2484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5715000" y="2019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54864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2484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5715000" y="2476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>
              <a:stCxn id="37" idx="4"/>
              <a:endCxn id="40" idx="0"/>
            </p:cNvCxnSpPr>
            <p:nvPr/>
          </p:nvCxnSpPr>
          <p:spPr>
            <a:xfrm rot="5400000">
              <a:off x="54864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>
              <a:stCxn id="38" idx="4"/>
              <a:endCxn id="41" idx="0"/>
            </p:cNvCxnSpPr>
            <p:nvPr/>
          </p:nvCxnSpPr>
          <p:spPr>
            <a:xfrm rot="5400000">
              <a:off x="62484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Oval 44"/>
            <p:cNvSpPr/>
            <p:nvPr/>
          </p:nvSpPr>
          <p:spPr>
            <a:xfrm>
              <a:off x="54864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2484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stCxn id="45" idx="6"/>
              <a:endCxn id="46" idx="2"/>
            </p:cNvCxnSpPr>
            <p:nvPr/>
          </p:nvCxnSpPr>
          <p:spPr>
            <a:xfrm>
              <a:off x="5715000" y="2933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Oval 50"/>
            <p:cNvSpPr/>
            <p:nvPr/>
          </p:nvSpPr>
          <p:spPr>
            <a:xfrm>
              <a:off x="69342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342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342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3" name="Straight Connector 62"/>
            <p:cNvCxnSpPr>
              <a:stCxn id="57" idx="2"/>
              <a:endCxn id="46" idx="6"/>
            </p:cNvCxnSpPr>
            <p:nvPr/>
          </p:nvCxnSpPr>
          <p:spPr>
            <a:xfrm rot="10800000">
              <a:off x="6477000" y="29337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1" idx="6"/>
              <a:endCxn id="54" idx="2"/>
            </p:cNvCxnSpPr>
            <p:nvPr/>
          </p:nvCxnSpPr>
          <p:spPr>
            <a:xfrm>
              <a:off x="6477000" y="24765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38" idx="6"/>
              <a:endCxn id="51" idx="2"/>
            </p:cNvCxnSpPr>
            <p:nvPr/>
          </p:nvCxnSpPr>
          <p:spPr>
            <a:xfrm>
              <a:off x="6477000" y="20193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41" idx="4"/>
              <a:endCxn id="46" idx="0"/>
            </p:cNvCxnSpPr>
            <p:nvPr/>
          </p:nvCxnSpPr>
          <p:spPr>
            <a:xfrm rot="5400000">
              <a:off x="62484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0" idx="4"/>
              <a:endCxn id="45" idx="0"/>
            </p:cNvCxnSpPr>
            <p:nvPr/>
          </p:nvCxnSpPr>
          <p:spPr>
            <a:xfrm rot="5400000">
              <a:off x="54864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Straight Connector 70"/>
            <p:cNvCxnSpPr/>
            <p:nvPr/>
          </p:nvCxnSpPr>
          <p:spPr>
            <a:xfrm rot="5400000">
              <a:off x="6930271" y="2247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Connector 73"/>
            <p:cNvCxnSpPr/>
            <p:nvPr/>
          </p:nvCxnSpPr>
          <p:spPr>
            <a:xfrm rot="5400000">
              <a:off x="6930271" y="2704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81" name="Group 80"/>
          <p:cNvGrpSpPr/>
          <p:nvPr/>
        </p:nvGrpSpPr>
        <p:grpSpPr>
          <a:xfrm>
            <a:off x="7425949" y="1810329"/>
            <a:ext cx="1371600" cy="1371600"/>
            <a:chOff x="7425949" y="1810329"/>
            <a:chExt cx="1371600" cy="1371600"/>
          </a:xfrm>
        </p:grpSpPr>
        <p:sp>
          <p:nvSpPr>
            <p:cNvPr id="53" name="Oval 52"/>
            <p:cNvSpPr/>
            <p:nvPr/>
          </p:nvSpPr>
          <p:spPr>
            <a:xfrm>
              <a:off x="8035549" y="18103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8035549" y="24961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/>
            <p:cNvCxnSpPr>
              <a:stCxn id="53" idx="4"/>
              <a:endCxn id="55" idx="0"/>
            </p:cNvCxnSpPr>
            <p:nvPr/>
          </p:nvCxnSpPr>
          <p:spPr>
            <a:xfrm rot="5400000">
              <a:off x="7921249" y="2267529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Oval 57"/>
            <p:cNvSpPr/>
            <p:nvPr/>
          </p:nvSpPr>
          <p:spPr>
            <a:xfrm>
              <a:off x="7425949" y="29533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8568949" y="29533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/>
            <p:cNvCxnSpPr>
              <a:stCxn id="58" idx="6"/>
              <a:endCxn id="59" idx="2"/>
            </p:cNvCxnSpPr>
            <p:nvPr/>
          </p:nvCxnSpPr>
          <p:spPr>
            <a:xfrm>
              <a:off x="7654549" y="3067629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53" idx="6"/>
              <a:endCxn id="59" idx="0"/>
            </p:cNvCxnSpPr>
            <p:nvPr/>
          </p:nvCxnSpPr>
          <p:spPr>
            <a:xfrm>
              <a:off x="8264149" y="1924629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53" idx="2"/>
              <a:endCxn id="58" idx="0"/>
            </p:cNvCxnSpPr>
            <p:nvPr/>
          </p:nvCxnSpPr>
          <p:spPr>
            <a:xfrm rot="10800000" flipV="1">
              <a:off x="7540249" y="1924629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55" idx="5"/>
              <a:endCxn id="59" idx="1"/>
            </p:cNvCxnSpPr>
            <p:nvPr/>
          </p:nvCxnSpPr>
          <p:spPr>
            <a:xfrm rot="16200000" flipH="1">
              <a:off x="8268771" y="2653151"/>
              <a:ext cx="295556" cy="3717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Straight Connector 68"/>
            <p:cNvCxnSpPr>
              <a:stCxn id="55" idx="3"/>
              <a:endCxn id="58" idx="7"/>
            </p:cNvCxnSpPr>
            <p:nvPr/>
          </p:nvCxnSpPr>
          <p:spPr>
            <a:xfrm rot="5400000">
              <a:off x="7697271" y="2615051"/>
              <a:ext cx="295556" cy="4479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6" name="Left Brace 75"/>
          <p:cNvSpPr/>
          <p:nvPr/>
        </p:nvSpPr>
        <p:spPr bwMode="auto">
          <a:xfrm rot="16200000">
            <a:off x="6858000" y="1752600"/>
            <a:ext cx="381000" cy="3581400"/>
          </a:xfrm>
          <a:prstGeom prst="leftBrace">
            <a:avLst>
              <a:gd name="adj1" fmla="val 42348"/>
              <a:gd name="adj2" fmla="val 4977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943600" y="3810000"/>
            <a:ext cx="2173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Very important for vision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6" grpId="0" animBg="1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6"/>
            <a:endCxn id="8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Oval 9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>
            <a:stCxn id="7" idx="5"/>
            <a:endCxn id="11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7" idx="4"/>
            <a:endCxn id="10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8" idx="3"/>
            <a:endCxn id="10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7" name="Picture 1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1295400"/>
            <a:ext cx="17018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Oval 39"/>
          <p:cNvSpPr/>
          <p:nvPr/>
        </p:nvSpPr>
        <p:spPr>
          <a:xfrm>
            <a:off x="69342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0772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>
            <a:stCxn id="40" idx="6"/>
            <a:endCxn id="41" idx="2"/>
          </p:cNvCxnSpPr>
          <p:nvPr/>
        </p:nvCxnSpPr>
        <p:spPr>
          <a:xfrm>
            <a:off x="71628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Oval 42"/>
          <p:cNvSpPr/>
          <p:nvPr/>
        </p:nvSpPr>
        <p:spPr>
          <a:xfrm>
            <a:off x="69342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0772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43" idx="6"/>
            <a:endCxn id="44" idx="2"/>
          </p:cNvCxnSpPr>
          <p:nvPr/>
        </p:nvCxnSpPr>
        <p:spPr>
          <a:xfrm>
            <a:off x="71628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Connector 45"/>
          <p:cNvCxnSpPr>
            <a:stCxn id="40" idx="4"/>
            <a:endCxn id="43" idx="0"/>
          </p:cNvCxnSpPr>
          <p:nvPr/>
        </p:nvCxnSpPr>
        <p:spPr>
          <a:xfrm rot="5400000">
            <a:off x="68199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Connector 46"/>
          <p:cNvCxnSpPr>
            <a:stCxn id="41" idx="4"/>
            <a:endCxn id="44" idx="0"/>
          </p:cNvCxnSpPr>
          <p:nvPr/>
        </p:nvCxnSpPr>
        <p:spPr>
          <a:xfrm rot="5400000">
            <a:off x="79629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stCxn id="41" idx="3"/>
            <a:endCxn id="43" idx="7"/>
          </p:cNvCxnSpPr>
          <p:nvPr/>
        </p:nvCxnSpPr>
        <p:spPr>
          <a:xfrm rot="5400000">
            <a:off x="73579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49" name="Group 171"/>
          <p:cNvGrpSpPr/>
          <p:nvPr/>
        </p:nvGrpSpPr>
        <p:grpSpPr>
          <a:xfrm>
            <a:off x="6934200" y="1295400"/>
            <a:ext cx="1371600" cy="1409700"/>
            <a:chOff x="6934200" y="1295400"/>
            <a:chExt cx="1371600" cy="1409700"/>
          </a:xfrm>
        </p:grpSpPr>
        <p:cxnSp>
          <p:nvCxnSpPr>
            <p:cNvPr id="50" name="Straight Connector 49"/>
            <p:cNvCxnSpPr>
              <a:stCxn id="52" idx="1"/>
              <a:endCxn id="40" idx="0"/>
            </p:cNvCxnSpPr>
            <p:nvPr/>
          </p:nvCxnSpPr>
          <p:spPr>
            <a:xfrm rot="10800000" flipV="1">
              <a:off x="70485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" name="Straight Connector 50"/>
            <p:cNvCxnSpPr>
              <a:stCxn id="52" idx="3"/>
              <a:endCxn id="41" idx="0"/>
            </p:cNvCxnSpPr>
            <p:nvPr/>
          </p:nvCxnSpPr>
          <p:spPr>
            <a:xfrm>
              <a:off x="78121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Rectangle 51"/>
            <p:cNvSpPr/>
            <p:nvPr/>
          </p:nvSpPr>
          <p:spPr>
            <a:xfrm>
              <a:off x="75438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Curved Connector 52"/>
            <p:cNvCxnSpPr>
              <a:stCxn id="52" idx="3"/>
              <a:endCxn id="44" idx="6"/>
            </p:cNvCxnSpPr>
            <p:nvPr/>
          </p:nvCxnSpPr>
          <p:spPr>
            <a:xfrm>
              <a:off x="78121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Curved Connector 53"/>
            <p:cNvCxnSpPr>
              <a:stCxn id="52" idx="1"/>
              <a:endCxn id="43" idx="2"/>
            </p:cNvCxnSpPr>
            <p:nvPr/>
          </p:nvCxnSpPr>
          <p:spPr>
            <a:xfrm rot="10800000" flipV="1">
              <a:off x="69342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5" name="Oval 54"/>
          <p:cNvSpPr/>
          <p:nvPr/>
        </p:nvSpPr>
        <p:spPr>
          <a:xfrm>
            <a:off x="38100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9530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>
            <a:stCxn id="55" idx="6"/>
            <a:endCxn id="56" idx="2"/>
          </p:cNvCxnSpPr>
          <p:nvPr/>
        </p:nvCxnSpPr>
        <p:spPr>
          <a:xfrm>
            <a:off x="4038600" y="37719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8" name="Oval 57"/>
          <p:cNvSpPr/>
          <p:nvPr/>
        </p:nvSpPr>
        <p:spPr>
          <a:xfrm>
            <a:off x="38100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9530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>
            <a:stCxn id="58" idx="6"/>
            <a:endCxn id="59" idx="2"/>
          </p:cNvCxnSpPr>
          <p:nvPr/>
        </p:nvCxnSpPr>
        <p:spPr>
          <a:xfrm>
            <a:off x="4038600" y="4457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Connector 60"/>
          <p:cNvCxnSpPr>
            <a:stCxn id="55" idx="5"/>
            <a:endCxn id="59" idx="1"/>
          </p:cNvCxnSpPr>
          <p:nvPr/>
        </p:nvCxnSpPr>
        <p:spPr>
          <a:xfrm rot="16200000" flipH="1">
            <a:off x="42337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/>
          <p:cNvCxnSpPr>
            <a:stCxn id="56" idx="4"/>
            <a:endCxn id="59" idx="0"/>
          </p:cNvCxnSpPr>
          <p:nvPr/>
        </p:nvCxnSpPr>
        <p:spPr>
          <a:xfrm rot="5400000">
            <a:off x="4838700" y="4114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/>
          <p:cNvCxnSpPr>
            <a:stCxn id="56" idx="3"/>
            <a:endCxn id="58" idx="7"/>
          </p:cNvCxnSpPr>
          <p:nvPr/>
        </p:nvCxnSpPr>
        <p:spPr>
          <a:xfrm rot="5400000">
            <a:off x="42337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64" name="Group 172"/>
          <p:cNvGrpSpPr/>
          <p:nvPr/>
        </p:nvGrpSpPr>
        <p:grpSpPr>
          <a:xfrm>
            <a:off x="3810000" y="3048000"/>
            <a:ext cx="1371600" cy="1409700"/>
            <a:chOff x="3810000" y="3048000"/>
            <a:chExt cx="1371600" cy="1409700"/>
          </a:xfrm>
        </p:grpSpPr>
        <p:cxnSp>
          <p:nvCxnSpPr>
            <p:cNvPr id="65" name="Straight Connector 64"/>
            <p:cNvCxnSpPr>
              <a:stCxn id="67" idx="1"/>
              <a:endCxn id="55" idx="0"/>
            </p:cNvCxnSpPr>
            <p:nvPr/>
          </p:nvCxnSpPr>
          <p:spPr>
            <a:xfrm rot="10800000" flipV="1">
              <a:off x="3924300" y="31623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67" idx="3"/>
              <a:endCxn id="56" idx="0"/>
            </p:cNvCxnSpPr>
            <p:nvPr/>
          </p:nvCxnSpPr>
          <p:spPr>
            <a:xfrm>
              <a:off x="4687936" y="31623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7" name="Rectangle 66"/>
            <p:cNvSpPr/>
            <p:nvPr/>
          </p:nvSpPr>
          <p:spPr>
            <a:xfrm>
              <a:off x="4419600" y="30480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Curved Connector 67"/>
            <p:cNvCxnSpPr>
              <a:stCxn id="67" idx="3"/>
              <a:endCxn id="59" idx="6"/>
            </p:cNvCxnSpPr>
            <p:nvPr/>
          </p:nvCxnSpPr>
          <p:spPr>
            <a:xfrm>
              <a:off x="4687936" y="31623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Curved Connector 68"/>
            <p:cNvCxnSpPr>
              <a:stCxn id="67" idx="1"/>
              <a:endCxn id="58" idx="2"/>
            </p:cNvCxnSpPr>
            <p:nvPr/>
          </p:nvCxnSpPr>
          <p:spPr>
            <a:xfrm rot="10800000" flipV="1">
              <a:off x="3810000" y="31623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0" name="Oval 69"/>
          <p:cNvSpPr/>
          <p:nvPr/>
        </p:nvSpPr>
        <p:spPr>
          <a:xfrm>
            <a:off x="69342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0772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Connector 71"/>
          <p:cNvCxnSpPr>
            <a:stCxn id="70" idx="6"/>
            <a:endCxn id="71" idx="2"/>
          </p:cNvCxnSpPr>
          <p:nvPr/>
        </p:nvCxnSpPr>
        <p:spPr>
          <a:xfrm>
            <a:off x="7162800" y="37719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3" name="Oval 72"/>
          <p:cNvSpPr/>
          <p:nvPr/>
        </p:nvSpPr>
        <p:spPr>
          <a:xfrm>
            <a:off x="69342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0772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>
            <a:stCxn id="73" idx="6"/>
            <a:endCxn id="74" idx="2"/>
          </p:cNvCxnSpPr>
          <p:nvPr/>
        </p:nvCxnSpPr>
        <p:spPr>
          <a:xfrm>
            <a:off x="7162800" y="4457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6" name="Straight Connector 75"/>
          <p:cNvCxnSpPr>
            <a:stCxn id="70" idx="5"/>
            <a:endCxn id="74" idx="1"/>
          </p:cNvCxnSpPr>
          <p:nvPr/>
        </p:nvCxnSpPr>
        <p:spPr>
          <a:xfrm rot="16200000" flipH="1">
            <a:off x="73579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Straight Connector 76"/>
          <p:cNvCxnSpPr>
            <a:stCxn id="70" idx="4"/>
            <a:endCxn id="73" idx="0"/>
          </p:cNvCxnSpPr>
          <p:nvPr/>
        </p:nvCxnSpPr>
        <p:spPr>
          <a:xfrm rot="5400000">
            <a:off x="6819900" y="4114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8" name="Straight Connector 77"/>
          <p:cNvCxnSpPr>
            <a:stCxn id="71" idx="3"/>
            <a:endCxn id="73" idx="7"/>
          </p:cNvCxnSpPr>
          <p:nvPr/>
        </p:nvCxnSpPr>
        <p:spPr>
          <a:xfrm rot="5400000">
            <a:off x="73579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79" name="Group 173"/>
          <p:cNvGrpSpPr/>
          <p:nvPr/>
        </p:nvGrpSpPr>
        <p:grpSpPr>
          <a:xfrm>
            <a:off x="6934200" y="3048000"/>
            <a:ext cx="1371600" cy="1409700"/>
            <a:chOff x="6934200" y="3048000"/>
            <a:chExt cx="1371600" cy="1409700"/>
          </a:xfrm>
        </p:grpSpPr>
        <p:cxnSp>
          <p:nvCxnSpPr>
            <p:cNvPr id="80" name="Straight Connector 79"/>
            <p:cNvCxnSpPr>
              <a:stCxn id="82" idx="1"/>
              <a:endCxn id="70" idx="0"/>
            </p:cNvCxnSpPr>
            <p:nvPr/>
          </p:nvCxnSpPr>
          <p:spPr>
            <a:xfrm rot="10800000" flipV="1">
              <a:off x="7048500" y="31623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82" idx="3"/>
              <a:endCxn id="71" idx="0"/>
            </p:cNvCxnSpPr>
            <p:nvPr/>
          </p:nvCxnSpPr>
          <p:spPr>
            <a:xfrm>
              <a:off x="7812136" y="31623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2" name="Rectangle 81"/>
            <p:cNvSpPr/>
            <p:nvPr/>
          </p:nvSpPr>
          <p:spPr>
            <a:xfrm>
              <a:off x="7543800" y="30480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3" name="Curved Connector 82"/>
            <p:cNvCxnSpPr>
              <a:stCxn id="82" idx="3"/>
              <a:endCxn id="74" idx="6"/>
            </p:cNvCxnSpPr>
            <p:nvPr/>
          </p:nvCxnSpPr>
          <p:spPr>
            <a:xfrm>
              <a:off x="7812136" y="31623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4" name="Curved Connector 83"/>
            <p:cNvCxnSpPr>
              <a:stCxn id="82" idx="1"/>
              <a:endCxn id="73" idx="2"/>
            </p:cNvCxnSpPr>
            <p:nvPr/>
          </p:nvCxnSpPr>
          <p:spPr>
            <a:xfrm rot="10800000" flipV="1">
              <a:off x="6934200" y="31623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5" name="Oval 84"/>
          <p:cNvSpPr/>
          <p:nvPr/>
        </p:nvSpPr>
        <p:spPr>
          <a:xfrm>
            <a:off x="3810000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953000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7" name="Straight Connector 86"/>
          <p:cNvCxnSpPr>
            <a:stCxn id="85" idx="6"/>
            <a:endCxn id="86" idx="2"/>
          </p:cNvCxnSpPr>
          <p:nvPr/>
        </p:nvCxnSpPr>
        <p:spPr>
          <a:xfrm>
            <a:off x="4038600" y="55245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8" name="Oval 87"/>
          <p:cNvSpPr/>
          <p:nvPr/>
        </p:nvSpPr>
        <p:spPr>
          <a:xfrm>
            <a:off x="3810000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953000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Connector 89"/>
          <p:cNvCxnSpPr>
            <a:stCxn id="88" idx="6"/>
            <a:endCxn id="89" idx="2"/>
          </p:cNvCxnSpPr>
          <p:nvPr/>
        </p:nvCxnSpPr>
        <p:spPr>
          <a:xfrm>
            <a:off x="4038600" y="6210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Connector 90"/>
          <p:cNvCxnSpPr>
            <a:stCxn id="85" idx="5"/>
            <a:endCxn id="89" idx="1"/>
          </p:cNvCxnSpPr>
          <p:nvPr/>
        </p:nvCxnSpPr>
        <p:spPr>
          <a:xfrm rot="16200000" flipH="1">
            <a:off x="4233722" y="53767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2" name="Straight Connector 91"/>
          <p:cNvCxnSpPr>
            <a:stCxn id="85" idx="4"/>
            <a:endCxn id="88" idx="0"/>
          </p:cNvCxnSpPr>
          <p:nvPr/>
        </p:nvCxnSpPr>
        <p:spPr>
          <a:xfrm rot="5400000">
            <a:off x="3695700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3" name="Straight Connector 92"/>
          <p:cNvCxnSpPr>
            <a:stCxn id="86" idx="4"/>
            <a:endCxn id="89" idx="0"/>
          </p:cNvCxnSpPr>
          <p:nvPr/>
        </p:nvCxnSpPr>
        <p:spPr>
          <a:xfrm rot="5400000">
            <a:off x="4838700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4" name="Group 175"/>
          <p:cNvGrpSpPr/>
          <p:nvPr/>
        </p:nvGrpSpPr>
        <p:grpSpPr>
          <a:xfrm>
            <a:off x="3810000" y="4800600"/>
            <a:ext cx="1371600" cy="1409700"/>
            <a:chOff x="3810000" y="4800600"/>
            <a:chExt cx="1371600" cy="1409700"/>
          </a:xfrm>
        </p:grpSpPr>
        <p:cxnSp>
          <p:nvCxnSpPr>
            <p:cNvPr id="95" name="Straight Connector 94"/>
            <p:cNvCxnSpPr>
              <a:stCxn id="97" idx="1"/>
              <a:endCxn id="85" idx="0"/>
            </p:cNvCxnSpPr>
            <p:nvPr/>
          </p:nvCxnSpPr>
          <p:spPr>
            <a:xfrm rot="10800000" flipV="1">
              <a:off x="3924300" y="49149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97" idx="3"/>
              <a:endCxn id="86" idx="0"/>
            </p:cNvCxnSpPr>
            <p:nvPr/>
          </p:nvCxnSpPr>
          <p:spPr>
            <a:xfrm>
              <a:off x="4687936" y="49149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7" name="Rectangle 96"/>
            <p:cNvSpPr/>
            <p:nvPr/>
          </p:nvSpPr>
          <p:spPr>
            <a:xfrm>
              <a:off x="4419600" y="480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Curved Connector 97"/>
            <p:cNvCxnSpPr>
              <a:stCxn id="97" idx="3"/>
              <a:endCxn id="89" idx="6"/>
            </p:cNvCxnSpPr>
            <p:nvPr/>
          </p:nvCxnSpPr>
          <p:spPr>
            <a:xfrm>
              <a:off x="4687936" y="49149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Curved Connector 98"/>
            <p:cNvCxnSpPr>
              <a:stCxn id="97" idx="1"/>
              <a:endCxn id="88" idx="2"/>
            </p:cNvCxnSpPr>
            <p:nvPr/>
          </p:nvCxnSpPr>
          <p:spPr>
            <a:xfrm rot="10800000" flipV="1">
              <a:off x="3810000" y="49149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0" name="Oval 99"/>
          <p:cNvSpPr/>
          <p:nvPr/>
        </p:nvSpPr>
        <p:spPr>
          <a:xfrm>
            <a:off x="6934201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8077201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2" name="Straight Connector 101"/>
          <p:cNvCxnSpPr>
            <a:stCxn id="100" idx="6"/>
            <a:endCxn id="101" idx="2"/>
          </p:cNvCxnSpPr>
          <p:nvPr/>
        </p:nvCxnSpPr>
        <p:spPr>
          <a:xfrm>
            <a:off x="7162801" y="55245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3" name="Oval 102"/>
          <p:cNvSpPr/>
          <p:nvPr/>
        </p:nvSpPr>
        <p:spPr>
          <a:xfrm>
            <a:off x="6934201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077201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5" name="Straight Connector 104"/>
          <p:cNvCxnSpPr>
            <a:stCxn id="100" idx="5"/>
            <a:endCxn id="104" idx="1"/>
          </p:cNvCxnSpPr>
          <p:nvPr/>
        </p:nvCxnSpPr>
        <p:spPr>
          <a:xfrm rot="16200000" flipH="1">
            <a:off x="7357923" y="53767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stCxn id="100" idx="4"/>
            <a:endCxn id="103" idx="0"/>
          </p:cNvCxnSpPr>
          <p:nvPr/>
        </p:nvCxnSpPr>
        <p:spPr>
          <a:xfrm rot="5400000">
            <a:off x="6819901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stCxn id="101" idx="4"/>
            <a:endCxn id="104" idx="0"/>
          </p:cNvCxnSpPr>
          <p:nvPr/>
        </p:nvCxnSpPr>
        <p:spPr>
          <a:xfrm rot="5400000">
            <a:off x="7962901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8" name="Straight Connector 107"/>
          <p:cNvCxnSpPr>
            <a:stCxn id="101" idx="3"/>
            <a:endCxn id="103" idx="7"/>
          </p:cNvCxnSpPr>
          <p:nvPr/>
        </p:nvCxnSpPr>
        <p:spPr>
          <a:xfrm rot="5400000">
            <a:off x="7357923" y="53767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09" name="Group 174"/>
          <p:cNvGrpSpPr/>
          <p:nvPr/>
        </p:nvGrpSpPr>
        <p:grpSpPr>
          <a:xfrm>
            <a:off x="6934201" y="4800600"/>
            <a:ext cx="1371600" cy="1409700"/>
            <a:chOff x="6934201" y="4800600"/>
            <a:chExt cx="1371600" cy="1409700"/>
          </a:xfrm>
        </p:grpSpPr>
        <p:cxnSp>
          <p:nvCxnSpPr>
            <p:cNvPr id="110" name="Straight Connector 109"/>
            <p:cNvCxnSpPr>
              <a:stCxn id="112" idx="1"/>
              <a:endCxn id="100" idx="0"/>
            </p:cNvCxnSpPr>
            <p:nvPr/>
          </p:nvCxnSpPr>
          <p:spPr>
            <a:xfrm rot="10800000" flipV="1">
              <a:off x="7048501" y="49149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112" idx="3"/>
              <a:endCxn id="101" idx="0"/>
            </p:cNvCxnSpPr>
            <p:nvPr/>
          </p:nvCxnSpPr>
          <p:spPr>
            <a:xfrm>
              <a:off x="7812137" y="49149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2" name="Rectangle 111"/>
            <p:cNvSpPr/>
            <p:nvPr/>
          </p:nvSpPr>
          <p:spPr>
            <a:xfrm>
              <a:off x="7543801" y="480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3" name="Curved Connector 112"/>
            <p:cNvCxnSpPr>
              <a:stCxn id="112" idx="3"/>
              <a:endCxn id="104" idx="6"/>
            </p:cNvCxnSpPr>
            <p:nvPr/>
          </p:nvCxnSpPr>
          <p:spPr>
            <a:xfrm>
              <a:off x="7812137" y="49149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4" name="Curved Connector 113"/>
            <p:cNvCxnSpPr>
              <a:stCxn id="112" idx="1"/>
              <a:endCxn id="103" idx="2"/>
            </p:cNvCxnSpPr>
            <p:nvPr/>
          </p:nvCxnSpPr>
          <p:spPr>
            <a:xfrm rot="10800000" flipV="1">
              <a:off x="6934201" y="49149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15" name="Freeform 29"/>
          <p:cNvSpPr>
            <a:spLocks/>
          </p:cNvSpPr>
          <p:nvPr/>
        </p:nvSpPr>
        <p:spPr bwMode="auto">
          <a:xfrm>
            <a:off x="3733800" y="16002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29"/>
          <p:cNvSpPr>
            <a:spLocks/>
          </p:cNvSpPr>
          <p:nvPr/>
        </p:nvSpPr>
        <p:spPr bwMode="auto">
          <a:xfrm>
            <a:off x="6858000" y="16764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29"/>
          <p:cNvSpPr>
            <a:spLocks/>
          </p:cNvSpPr>
          <p:nvPr/>
        </p:nvSpPr>
        <p:spPr bwMode="auto">
          <a:xfrm>
            <a:off x="3733800" y="34290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29"/>
          <p:cNvSpPr>
            <a:spLocks/>
          </p:cNvSpPr>
          <p:nvPr/>
        </p:nvSpPr>
        <p:spPr bwMode="auto">
          <a:xfrm>
            <a:off x="6858000" y="34290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26"/>
          <p:cNvSpPr>
            <a:spLocks noChangeShapeType="1"/>
          </p:cNvSpPr>
          <p:nvPr/>
        </p:nvSpPr>
        <p:spPr bwMode="auto">
          <a:xfrm>
            <a:off x="3616325" y="5791200"/>
            <a:ext cx="179387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non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26"/>
          <p:cNvSpPr>
            <a:spLocks noChangeShapeType="1"/>
          </p:cNvSpPr>
          <p:nvPr/>
        </p:nvSpPr>
        <p:spPr bwMode="auto">
          <a:xfrm>
            <a:off x="6740525" y="5867400"/>
            <a:ext cx="179387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non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5328555" y="914400"/>
            <a:ext cx="14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Planar graphs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Message-Passing</a:t>
            </a:r>
          </a:p>
          <a:p>
            <a:pPr lvl="1"/>
            <a:r>
              <a:rPr lang="en-US" dirty="0" smtClean="0"/>
              <a:t>OPD-MP: Generalizes BP</a:t>
            </a:r>
          </a:p>
          <a:p>
            <a:pPr lvl="1"/>
            <a:r>
              <a:rPr lang="en-US" dirty="0" smtClean="0"/>
              <a:t>OPD-DD: Generalizes TRW-DD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OPD-T: Generalizes TRW-T </a:t>
            </a:r>
          </a:p>
          <a:p>
            <a:pPr lvl="1"/>
            <a:r>
              <a:rPr lang="en-US" dirty="0" smtClean="0"/>
              <a:t>OPD-S: Generalizes TRW-S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k4_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5725"/>
            <a:ext cx="9144001" cy="854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7493" y="3962400"/>
            <a:ext cx="3956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[Dual Decomposition, </a:t>
            </a:r>
            <a:r>
              <a:rPr lang="en-US" dirty="0" err="1" smtClean="0"/>
              <a:t>Komodakis</a:t>
            </a:r>
            <a:r>
              <a:rPr lang="en-US" dirty="0" smtClean="0"/>
              <a:t>, ICCV ‘07, CVPR ‘09]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4716105"/>
            <a:ext cx="209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[Wainwright, Inf. Theory ’05]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5078664"/>
            <a:ext cx="1778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Kolmogorov</a:t>
            </a:r>
            <a:r>
              <a:rPr lang="en-US" dirty="0" smtClean="0"/>
              <a:t>, PAMI ‘06]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>
            <a:off x="914400" y="3581400"/>
            <a:ext cx="381000" cy="838200"/>
          </a:xfrm>
          <a:prstGeom prst="lef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k4_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5725"/>
            <a:ext cx="9144001" cy="854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38600" y="4724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34561" y="4953000"/>
            <a:ext cx="1473200" cy="228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43400" y="322820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H="1">
            <a:off x="3467100" y="2628900"/>
            <a:ext cx="838200" cy="457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16200000" flipV="1">
            <a:off x="3354324" y="2665476"/>
            <a:ext cx="758952" cy="457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5400000">
            <a:off x="5295904" y="2552698"/>
            <a:ext cx="914399" cy="53340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rot="5400000" flipH="1" flipV="1">
            <a:off x="5448299" y="2552703"/>
            <a:ext cx="914399" cy="53339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rot="16200000" flipV="1">
            <a:off x="4419600" y="2667000"/>
            <a:ext cx="838200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4258625" y="2734625"/>
            <a:ext cx="855350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4137736" y="3657600"/>
            <a:ext cx="1371600" cy="914400"/>
            <a:chOff x="4137736" y="3657600"/>
            <a:chExt cx="1371600" cy="914400"/>
          </a:xfrm>
        </p:grpSpPr>
        <p:sp>
          <p:nvSpPr>
            <p:cNvPr id="14" name="Oval 1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15" idx="6"/>
              <a:endCxn id="1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15" idx="4"/>
              <a:endCxn id="1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14" idx="4"/>
              <a:endCxn id="1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17" idx="2"/>
              <a:endCxn id="1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15" idx="5"/>
              <a:endCxn id="1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>
              <a:stCxn id="14" idx="3"/>
              <a:endCxn id="1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OPD-MP: Message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8" name="TextBox 47"/>
          <p:cNvSpPr txBox="1"/>
          <p:nvPr/>
        </p:nvSpPr>
        <p:spPr>
          <a:xfrm>
            <a:off x="7216064" y="4343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 rot="4433691" flipV="1">
            <a:off x="5792951" y="2769059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rot="15233691" flipV="1">
            <a:off x="5822421" y="2603449"/>
            <a:ext cx="914400" cy="7589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5" name="Picture 6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57400" y="4495800"/>
            <a:ext cx="2946400" cy="3048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24600" y="2743200"/>
            <a:ext cx="571500" cy="2413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29300" y="3213100"/>
            <a:ext cx="495300" cy="2159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312025" y="4572000"/>
            <a:ext cx="1473200" cy="228600"/>
          </a:xfrm>
          <a:prstGeom prst="rect">
            <a:avLst/>
          </a:prstGeom>
        </p:spPr>
      </p:pic>
      <p:pic>
        <p:nvPicPr>
          <p:cNvPr id="71" name="Picture 70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222500" y="5016500"/>
            <a:ext cx="5016500" cy="39370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7315200" y="3276600"/>
            <a:ext cx="1371600" cy="914400"/>
            <a:chOff x="4137736" y="3657600"/>
            <a:chExt cx="1371600" cy="914400"/>
          </a:xfrm>
        </p:grpSpPr>
        <p:sp>
          <p:nvSpPr>
            <p:cNvPr id="56" name="Oval 55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/>
            <p:cNvCxnSpPr>
              <a:stCxn id="57" idx="6"/>
              <a:endCxn id="56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57" idx="4"/>
              <a:endCxn id="58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56" idx="4"/>
              <a:endCxn id="59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59" idx="2"/>
              <a:endCxn id="58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57" idx="5"/>
              <a:endCxn id="59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>
              <a:stCxn id="56" idx="3"/>
              <a:endCxn id="58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</a:p>
          <a:p>
            <a:pPr lvl="1"/>
            <a:r>
              <a:rPr lang="en-US" sz="1200" dirty="0" smtClean="0"/>
              <a:t>[</a:t>
            </a:r>
            <a:r>
              <a:rPr lang="en-US" sz="1200" dirty="0" err="1" smtClean="0"/>
              <a:t>Ren</a:t>
            </a:r>
            <a:r>
              <a:rPr lang="en-US" sz="1200" dirty="0" smtClean="0"/>
              <a:t> et al. ECCV ’06], [</a:t>
            </a:r>
            <a:r>
              <a:rPr lang="en-US" sz="1200" dirty="0" err="1" smtClean="0"/>
              <a:t>Boykov</a:t>
            </a:r>
            <a:r>
              <a:rPr lang="en-US" sz="1200" dirty="0" smtClean="0"/>
              <a:t> and Jolly, ICCV ’01], [</a:t>
            </a:r>
            <a:r>
              <a:rPr lang="en-US" sz="1200" dirty="0" err="1" smtClean="0"/>
              <a:t>Batra</a:t>
            </a:r>
            <a:r>
              <a:rPr lang="en-US" sz="1200" dirty="0" smtClean="0"/>
              <a:t> et al. BMVC ’08], [</a:t>
            </a:r>
            <a:r>
              <a:rPr lang="en-US" sz="1200" dirty="0" err="1" smtClean="0"/>
              <a:t>Rother</a:t>
            </a:r>
            <a:r>
              <a:rPr lang="en-US" sz="1200" dirty="0" smtClean="0"/>
              <a:t> et al., SIGGRAPH ’04]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[He et al. ECCV ’06], [Yang et al. CVPR ’07], [</a:t>
            </a:r>
            <a:r>
              <a:rPr lang="en-US" sz="1200" dirty="0" err="1" smtClean="0">
                <a:solidFill>
                  <a:prstClr val="black"/>
                </a:solidFill>
              </a:rPr>
              <a:t>Shotton</a:t>
            </a:r>
            <a:r>
              <a:rPr lang="en-US" sz="1200" dirty="0" smtClean="0">
                <a:solidFill>
                  <a:prstClr val="black"/>
                </a:solidFill>
              </a:rPr>
              <a:t> et al. IJCV ’09], [</a:t>
            </a:r>
            <a:r>
              <a:rPr lang="en-US" sz="1200" dirty="0" err="1" smtClean="0">
                <a:solidFill>
                  <a:prstClr val="black"/>
                </a:solidFill>
              </a:rPr>
              <a:t>Batra</a:t>
            </a:r>
            <a:r>
              <a:rPr lang="en-US" sz="1200" dirty="0" smtClean="0">
                <a:solidFill>
                  <a:prstClr val="black"/>
                </a:solidFill>
              </a:rPr>
              <a:t> et al. CVPR ’08].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524000" y="1676400"/>
            <a:ext cx="7025640" cy="1022609"/>
            <a:chOff x="1524000" y="1676400"/>
            <a:chExt cx="7025640" cy="10226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778000"/>
              <a:ext cx="952500" cy="812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4117" y="1676400"/>
              <a:ext cx="673483" cy="10058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693169"/>
              <a:ext cx="673483" cy="1005840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 bwMode="auto">
            <a:xfrm>
              <a:off x="3733800" y="20574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202" y="1676400"/>
              <a:ext cx="1387998" cy="10058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3800" y="1676400"/>
              <a:ext cx="1005840" cy="1005840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 bwMode="auto">
            <a:xfrm>
              <a:off x="7010400" y="20574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524000" y="3108960"/>
            <a:ext cx="5754624" cy="3520440"/>
            <a:chOff x="1524000" y="3108960"/>
            <a:chExt cx="5754624" cy="352044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rcRect b="986"/>
            <a:stretch>
              <a:fillRect/>
            </a:stretch>
          </p:blipFill>
          <p:spPr>
            <a:xfrm>
              <a:off x="1524000" y="3108960"/>
              <a:ext cx="2249424" cy="14630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9200" y="3108960"/>
              <a:ext cx="2249424" cy="14630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4000" y="4556760"/>
              <a:ext cx="2249424" cy="14630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29200" y="4556760"/>
              <a:ext cx="2249424" cy="1463040"/>
            </a:xfrm>
            <a:prstGeom prst="rect">
              <a:avLst/>
            </a:prstGeom>
          </p:spPr>
        </p:pic>
        <p:sp>
          <p:nvSpPr>
            <p:cNvPr id="25" name="Right Arrow 24"/>
            <p:cNvSpPr/>
            <p:nvPr/>
          </p:nvSpPr>
          <p:spPr bwMode="auto">
            <a:xfrm>
              <a:off x="4114800" y="364236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4114800" y="516636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6000" y="6055476"/>
              <a:ext cx="4540250" cy="5739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OPD-MP: Message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Freeform 29"/>
          <p:cNvSpPr>
            <a:spLocks/>
          </p:cNvSpPr>
          <p:nvPr/>
        </p:nvSpPr>
        <p:spPr bwMode="auto">
          <a:xfrm>
            <a:off x="3733800" y="16764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216064" y="4343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sp>
        <p:nvSpPr>
          <p:cNvPr id="49" name="Freeform 29"/>
          <p:cNvSpPr>
            <a:spLocks/>
          </p:cNvSpPr>
          <p:nvPr/>
        </p:nvSpPr>
        <p:spPr bwMode="auto">
          <a:xfrm>
            <a:off x="3886200" y="16002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Picture 5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91000" y="4114800"/>
            <a:ext cx="330200" cy="1524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05200" y="5384800"/>
            <a:ext cx="1981200" cy="3302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505200" y="5867400"/>
            <a:ext cx="1981200" cy="330200"/>
          </a:xfrm>
          <a:prstGeom prst="rect">
            <a:avLst/>
          </a:prstGeom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191000" y="4495800"/>
            <a:ext cx="330200" cy="152400"/>
          </a:xfrm>
          <a:prstGeom prst="rect">
            <a:avLst/>
          </a:prstGeom>
        </p:spPr>
      </p:pic>
      <p:sp>
        <p:nvSpPr>
          <p:cNvPr id="58" name="Double Bracket 57"/>
          <p:cNvSpPr/>
          <p:nvPr/>
        </p:nvSpPr>
        <p:spPr bwMode="auto">
          <a:xfrm>
            <a:off x="3352800" y="3962400"/>
            <a:ext cx="2133600" cy="838200"/>
          </a:xfrm>
          <a:prstGeom prst="bracketPair">
            <a:avLst>
              <a:gd name="adj" fmla="val 12029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45568" y="4980801"/>
            <a:ext cx="1074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Min-marginal</a:t>
            </a:r>
            <a:endParaRPr lang="en-US" dirty="0"/>
          </a:p>
        </p:txBody>
      </p:sp>
      <p:pic>
        <p:nvPicPr>
          <p:cNvPr id="62" name="Picture 6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05200" y="4114800"/>
            <a:ext cx="355600" cy="1524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505200" y="4495800"/>
            <a:ext cx="342900" cy="1524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029200" y="4114800"/>
            <a:ext cx="368300" cy="1524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029200" y="4495800"/>
            <a:ext cx="381000" cy="15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381914" y="3533001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 bwMode="auto">
          <a:xfrm rot="4433691" flipV="1">
            <a:off x="5792951" y="2769059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0" name="Picture 69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829300" y="3213100"/>
            <a:ext cx="495300" cy="215900"/>
          </a:xfrm>
          <a:prstGeom prst="rect">
            <a:avLst/>
          </a:prstGeom>
        </p:spPr>
      </p:pic>
      <p:pic>
        <p:nvPicPr>
          <p:cNvPr id="71" name="Picture 70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7312025" y="4572000"/>
            <a:ext cx="1473200" cy="228600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315200" y="3276600"/>
            <a:ext cx="1371600" cy="914400"/>
            <a:chOff x="4137736" y="3657600"/>
            <a:chExt cx="1371600" cy="914400"/>
          </a:xfrm>
        </p:grpSpPr>
        <p:sp>
          <p:nvSpPr>
            <p:cNvPr id="74" name="Oval 7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>
              <a:stCxn id="75" idx="6"/>
              <a:endCxn id="7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75" idx="4"/>
              <a:endCxn id="7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74" idx="4"/>
              <a:endCxn id="7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stCxn id="77" idx="2"/>
              <a:endCxn id="7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75" idx="5"/>
              <a:endCxn id="7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74" idx="3"/>
              <a:endCxn id="7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59" grpId="0"/>
      <p:bldP spid="72" grpId="0" animBg="1"/>
      <p:bldP spid="72" grpId="1" animBg="1"/>
      <p:bldP spid="73" grpId="0" animBg="1"/>
      <p:bldP spid="7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OPD-MP</a:t>
            </a:r>
          </a:p>
          <a:p>
            <a:pPr lvl="1"/>
            <a:r>
              <a:rPr lang="en-US" dirty="0" smtClean="0"/>
              <a:t>same as BP</a:t>
            </a:r>
          </a:p>
          <a:p>
            <a:pPr lvl="2"/>
            <a:r>
              <a:rPr lang="en-US" dirty="0" smtClean="0"/>
              <a:t>None!</a:t>
            </a:r>
          </a:p>
          <a:p>
            <a:pPr lvl="1"/>
            <a:r>
              <a:rPr lang="en-US" dirty="0" smtClean="0"/>
              <a:t>Contains BP as a special case</a:t>
            </a:r>
          </a:p>
          <a:p>
            <a:endParaRPr lang="en-US" dirty="0" smtClean="0"/>
          </a:p>
          <a:p>
            <a:r>
              <a:rPr lang="en-US" dirty="0" smtClean="0"/>
              <a:t>OPD-DD</a:t>
            </a:r>
          </a:p>
          <a:p>
            <a:pPr lvl="1"/>
            <a:r>
              <a:rPr lang="en-US" dirty="0" smtClean="0"/>
              <a:t>Can be analyzed as projected </a:t>
            </a:r>
            <a:r>
              <a:rPr lang="en-US" dirty="0" err="1" smtClean="0"/>
              <a:t>subgradient</a:t>
            </a:r>
            <a:r>
              <a:rPr lang="en-US" dirty="0" smtClean="0"/>
              <a:t> ascent on dual. </a:t>
            </a:r>
          </a:p>
          <a:p>
            <a:pPr lvl="1"/>
            <a:r>
              <a:rPr lang="en-US" dirty="0" smtClean="0"/>
              <a:t>Guaranteed to converge. </a:t>
            </a:r>
          </a:p>
          <a:p>
            <a:pPr lvl="1"/>
            <a:r>
              <a:rPr lang="en-US" dirty="0" smtClean="0"/>
              <a:t>Contains TRW as a special case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Guaranteed to perform better than TRW!</a:t>
            </a:r>
          </a:p>
          <a:p>
            <a:pPr lvl="2"/>
            <a:endParaRPr lang="en-US" dirty="0" smtClean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sub-graphs come from?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general: NP-hard</a:t>
            </a:r>
          </a:p>
          <a:p>
            <a:pPr lvl="1"/>
            <a:r>
              <a:rPr lang="en-US" dirty="0" smtClean="0"/>
              <a:t>Maximum outer-planar sub-graph problem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 descr="k4_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5725"/>
            <a:ext cx="9144001" cy="85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sub-graphs come from?</a:t>
            </a:r>
          </a:p>
          <a:p>
            <a:endParaRPr lang="en-US" dirty="0" smtClean="0"/>
          </a:p>
          <a:p>
            <a:r>
              <a:rPr lang="en-US" dirty="0" smtClean="0"/>
              <a:t>Heuristic:</a:t>
            </a:r>
          </a:p>
          <a:p>
            <a:pPr lvl="1"/>
            <a:r>
              <a:rPr lang="en-US" dirty="0" smtClean="0"/>
              <a:t>Start with a spanning tree</a:t>
            </a:r>
          </a:p>
          <a:p>
            <a:pPr lvl="1"/>
            <a:r>
              <a:rPr lang="en-US" dirty="0" smtClean="0"/>
              <a:t>Add edges till maximal outer-planar</a:t>
            </a:r>
          </a:p>
          <a:p>
            <a:pPr lvl="1"/>
            <a:r>
              <a:rPr lang="en-US" dirty="0" smtClean="0"/>
              <a:t>Remove edges from graph, repeat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2" name="Picture 11" descr="K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3886200"/>
            <a:ext cx="1588456" cy="1234440"/>
          </a:xfrm>
          <a:prstGeom prst="rect">
            <a:avLst/>
          </a:prstGeom>
        </p:spPr>
      </p:pic>
      <p:pic>
        <p:nvPicPr>
          <p:cNvPr id="13" name="Picture 12" descr="K7_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71800" y="3886200"/>
            <a:ext cx="1591534" cy="1234440"/>
          </a:xfrm>
          <a:prstGeom prst="rect">
            <a:avLst/>
          </a:prstGeom>
        </p:spPr>
      </p:pic>
      <p:pic>
        <p:nvPicPr>
          <p:cNvPr id="14" name="Picture 13" descr="K7_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266466" y="3886200"/>
            <a:ext cx="1591534" cy="1234440"/>
          </a:xfrm>
          <a:prstGeom prst="rect">
            <a:avLst/>
          </a:prstGeom>
        </p:spPr>
      </p:pic>
      <p:pic>
        <p:nvPicPr>
          <p:cNvPr id="15" name="Picture 14" descr="K7_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476266" y="3962400"/>
            <a:ext cx="1591534" cy="123444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 bwMode="auto">
          <a:xfrm>
            <a:off x="2057400" y="4343400"/>
            <a:ext cx="685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4724400" y="4267200"/>
            <a:ext cx="560805" cy="490679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7010400" y="4267200"/>
            <a:ext cx="560805" cy="490679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Grids: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Theorem [</a:t>
            </a:r>
            <a:r>
              <a:rPr lang="en-US" dirty="0" err="1" smtClean="0"/>
              <a:t>Goncalves</a:t>
            </a:r>
            <a:r>
              <a:rPr lang="en-US" dirty="0" smtClean="0"/>
              <a:t> STOC ‘05]: Every planar graph can be decomposed into 2 outer-planar graphs</a:t>
            </a:r>
          </a:p>
          <a:p>
            <a:pPr lvl="2"/>
            <a:r>
              <a:rPr lang="en-US" dirty="0" smtClean="0"/>
              <a:t>Linear-time algorithm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543" name="Group 542"/>
          <p:cNvGrpSpPr/>
          <p:nvPr/>
        </p:nvGrpSpPr>
        <p:grpSpPr>
          <a:xfrm>
            <a:off x="150018" y="1752600"/>
            <a:ext cx="8841582" cy="1951137"/>
            <a:chOff x="150018" y="1752600"/>
            <a:chExt cx="8841582" cy="1951137"/>
          </a:xfrm>
        </p:grpSpPr>
        <p:sp>
          <p:nvSpPr>
            <p:cNvPr id="317" name="Right Arrow 316"/>
            <p:cNvSpPr/>
            <p:nvPr/>
          </p:nvSpPr>
          <p:spPr bwMode="auto">
            <a:xfrm>
              <a:off x="2818606" y="2580452"/>
              <a:ext cx="6858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8" name="Plus 317"/>
            <p:cNvSpPr/>
            <p:nvPr/>
          </p:nvSpPr>
          <p:spPr bwMode="auto">
            <a:xfrm>
              <a:off x="6140395" y="2580452"/>
              <a:ext cx="304800" cy="3048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9" name="Oval 318"/>
            <p:cNvSpPr>
              <a:spLocks noChangeAspect="1"/>
            </p:cNvSpPr>
            <p:nvPr/>
          </p:nvSpPr>
          <p:spPr>
            <a:xfrm>
              <a:off x="3619500" y="17573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Oval 319"/>
            <p:cNvSpPr>
              <a:spLocks noChangeAspect="1"/>
            </p:cNvSpPr>
            <p:nvPr/>
          </p:nvSpPr>
          <p:spPr>
            <a:xfrm>
              <a:off x="4084608" y="17573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1" name="Straight Connector 320"/>
            <p:cNvCxnSpPr>
              <a:stCxn id="319" idx="6"/>
              <a:endCxn id="320" idx="2"/>
            </p:cNvCxnSpPr>
            <p:nvPr/>
          </p:nvCxnSpPr>
          <p:spPr>
            <a:xfrm>
              <a:off x="3733800" y="1814498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2" name="Oval 321"/>
            <p:cNvSpPr>
              <a:spLocks noChangeAspect="1"/>
            </p:cNvSpPr>
            <p:nvPr/>
          </p:nvSpPr>
          <p:spPr>
            <a:xfrm>
              <a:off x="3619500" y="22145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Oval 322"/>
            <p:cNvSpPr>
              <a:spLocks noChangeAspect="1"/>
            </p:cNvSpPr>
            <p:nvPr/>
          </p:nvSpPr>
          <p:spPr>
            <a:xfrm>
              <a:off x="4084608" y="22145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4" name="Straight Connector 323"/>
            <p:cNvCxnSpPr>
              <a:stCxn id="322" idx="6"/>
              <a:endCxn id="323" idx="2"/>
            </p:cNvCxnSpPr>
            <p:nvPr/>
          </p:nvCxnSpPr>
          <p:spPr>
            <a:xfrm>
              <a:off x="3733800" y="2271698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5" name="Straight Connector 324"/>
            <p:cNvCxnSpPr>
              <a:stCxn id="319" idx="4"/>
              <a:endCxn id="322" idx="0"/>
            </p:cNvCxnSpPr>
            <p:nvPr/>
          </p:nvCxnSpPr>
          <p:spPr>
            <a:xfrm rot="5400000">
              <a:off x="3505200" y="20430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6" name="Straight Connector 325"/>
            <p:cNvCxnSpPr>
              <a:stCxn id="320" idx="4"/>
              <a:endCxn id="323" idx="0"/>
            </p:cNvCxnSpPr>
            <p:nvPr/>
          </p:nvCxnSpPr>
          <p:spPr>
            <a:xfrm rot="5400000">
              <a:off x="3970308" y="20430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7" name="Oval 326"/>
            <p:cNvSpPr>
              <a:spLocks noChangeAspect="1"/>
            </p:cNvSpPr>
            <p:nvPr/>
          </p:nvSpPr>
          <p:spPr>
            <a:xfrm>
              <a:off x="3619500" y="26717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4084608" y="26717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9" name="Straight Connector 328"/>
            <p:cNvCxnSpPr>
              <a:stCxn id="327" idx="6"/>
              <a:endCxn id="328" idx="2"/>
            </p:cNvCxnSpPr>
            <p:nvPr/>
          </p:nvCxnSpPr>
          <p:spPr>
            <a:xfrm>
              <a:off x="3733800" y="2728898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0" name="Oval 329"/>
            <p:cNvSpPr>
              <a:spLocks noChangeAspect="1"/>
            </p:cNvSpPr>
            <p:nvPr/>
          </p:nvSpPr>
          <p:spPr>
            <a:xfrm>
              <a:off x="3619500" y="31289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Oval 330"/>
            <p:cNvSpPr>
              <a:spLocks noChangeAspect="1"/>
            </p:cNvSpPr>
            <p:nvPr/>
          </p:nvSpPr>
          <p:spPr>
            <a:xfrm>
              <a:off x="4084608" y="31289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2" name="Straight Connector 331"/>
            <p:cNvCxnSpPr>
              <a:stCxn id="330" idx="6"/>
              <a:endCxn id="331" idx="2"/>
            </p:cNvCxnSpPr>
            <p:nvPr/>
          </p:nvCxnSpPr>
          <p:spPr>
            <a:xfrm>
              <a:off x="3733800" y="3186098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3" name="Oval 332"/>
            <p:cNvSpPr>
              <a:spLocks noChangeAspect="1"/>
            </p:cNvSpPr>
            <p:nvPr/>
          </p:nvSpPr>
          <p:spPr>
            <a:xfrm>
              <a:off x="4534329" y="17573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val 333"/>
            <p:cNvSpPr>
              <a:spLocks noChangeAspect="1"/>
            </p:cNvSpPr>
            <p:nvPr/>
          </p:nvSpPr>
          <p:spPr>
            <a:xfrm>
              <a:off x="4987921" y="17565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5" name="Straight Connector 334"/>
            <p:cNvCxnSpPr>
              <a:stCxn id="333" idx="6"/>
              <a:endCxn id="334" idx="2"/>
            </p:cNvCxnSpPr>
            <p:nvPr/>
          </p:nvCxnSpPr>
          <p:spPr>
            <a:xfrm flipV="1">
              <a:off x="4648629" y="18137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6" name="Oval 335"/>
            <p:cNvSpPr>
              <a:spLocks noChangeAspect="1"/>
            </p:cNvSpPr>
            <p:nvPr/>
          </p:nvSpPr>
          <p:spPr>
            <a:xfrm>
              <a:off x="4534329" y="22145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Oval 336"/>
            <p:cNvSpPr>
              <a:spLocks noChangeAspect="1"/>
            </p:cNvSpPr>
            <p:nvPr/>
          </p:nvSpPr>
          <p:spPr>
            <a:xfrm>
              <a:off x="4987921" y="22137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8" name="Straight Connector 337"/>
            <p:cNvCxnSpPr>
              <a:stCxn id="336" idx="6"/>
              <a:endCxn id="337" idx="2"/>
            </p:cNvCxnSpPr>
            <p:nvPr/>
          </p:nvCxnSpPr>
          <p:spPr>
            <a:xfrm flipV="1">
              <a:off x="4648629" y="22709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9" name="Oval 338"/>
            <p:cNvSpPr>
              <a:spLocks noChangeAspect="1"/>
            </p:cNvSpPr>
            <p:nvPr/>
          </p:nvSpPr>
          <p:spPr>
            <a:xfrm>
              <a:off x="4534329" y="26717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Oval 339"/>
            <p:cNvSpPr>
              <a:spLocks noChangeAspect="1"/>
            </p:cNvSpPr>
            <p:nvPr/>
          </p:nvSpPr>
          <p:spPr>
            <a:xfrm>
              <a:off x="4987921" y="26709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1" name="Straight Connector 340"/>
            <p:cNvCxnSpPr>
              <a:stCxn id="339" idx="6"/>
              <a:endCxn id="340" idx="2"/>
            </p:cNvCxnSpPr>
            <p:nvPr/>
          </p:nvCxnSpPr>
          <p:spPr>
            <a:xfrm flipV="1">
              <a:off x="4648629" y="27281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42" name="Oval 341"/>
            <p:cNvSpPr>
              <a:spLocks noChangeAspect="1"/>
            </p:cNvSpPr>
            <p:nvPr/>
          </p:nvSpPr>
          <p:spPr>
            <a:xfrm>
              <a:off x="4534329" y="31289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Oval 342"/>
            <p:cNvSpPr>
              <a:spLocks noChangeAspect="1"/>
            </p:cNvSpPr>
            <p:nvPr/>
          </p:nvSpPr>
          <p:spPr>
            <a:xfrm>
              <a:off x="4987921" y="31281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4" name="Straight Connector 343"/>
            <p:cNvCxnSpPr>
              <a:stCxn id="342" idx="6"/>
              <a:endCxn id="343" idx="2"/>
            </p:cNvCxnSpPr>
            <p:nvPr/>
          </p:nvCxnSpPr>
          <p:spPr>
            <a:xfrm flipV="1">
              <a:off x="4648629" y="31853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5" name="Straight Connector 344"/>
            <p:cNvCxnSpPr>
              <a:stCxn id="339" idx="2"/>
              <a:endCxn id="328" idx="6"/>
            </p:cNvCxnSpPr>
            <p:nvPr/>
          </p:nvCxnSpPr>
          <p:spPr>
            <a:xfrm rot="10800000">
              <a:off x="4198909" y="2728898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6" name="Straight Connector 345"/>
            <p:cNvCxnSpPr>
              <a:stCxn id="342" idx="2"/>
              <a:endCxn id="331" idx="6"/>
            </p:cNvCxnSpPr>
            <p:nvPr/>
          </p:nvCxnSpPr>
          <p:spPr>
            <a:xfrm rot="10800000">
              <a:off x="4198909" y="3186098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7" name="Straight Connector 346"/>
            <p:cNvCxnSpPr>
              <a:stCxn id="323" idx="6"/>
              <a:endCxn id="336" idx="2"/>
            </p:cNvCxnSpPr>
            <p:nvPr/>
          </p:nvCxnSpPr>
          <p:spPr>
            <a:xfrm>
              <a:off x="4198908" y="2271698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8" name="Straight Connector 347"/>
            <p:cNvCxnSpPr>
              <a:stCxn id="320" idx="6"/>
              <a:endCxn id="333" idx="2"/>
            </p:cNvCxnSpPr>
            <p:nvPr/>
          </p:nvCxnSpPr>
          <p:spPr>
            <a:xfrm>
              <a:off x="4198908" y="1814498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9" name="Straight Connector 348"/>
            <p:cNvCxnSpPr>
              <a:stCxn id="323" idx="4"/>
              <a:endCxn id="328" idx="0"/>
            </p:cNvCxnSpPr>
            <p:nvPr/>
          </p:nvCxnSpPr>
          <p:spPr>
            <a:xfrm rot="5400000">
              <a:off x="3970308" y="25002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0" name="Straight Connector 349"/>
            <p:cNvCxnSpPr>
              <a:stCxn id="322" idx="4"/>
              <a:endCxn id="327" idx="0"/>
            </p:cNvCxnSpPr>
            <p:nvPr/>
          </p:nvCxnSpPr>
          <p:spPr>
            <a:xfrm rot="5400000">
              <a:off x="3505200" y="25002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1" name="Straight Connector 350"/>
            <p:cNvCxnSpPr>
              <a:stCxn id="328" idx="4"/>
              <a:endCxn id="331" idx="0"/>
            </p:cNvCxnSpPr>
            <p:nvPr/>
          </p:nvCxnSpPr>
          <p:spPr>
            <a:xfrm rot="5400000">
              <a:off x="3970308" y="29574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2" name="Straight Connector 351"/>
            <p:cNvCxnSpPr>
              <a:stCxn id="327" idx="4"/>
              <a:endCxn id="330" idx="0"/>
            </p:cNvCxnSpPr>
            <p:nvPr/>
          </p:nvCxnSpPr>
          <p:spPr>
            <a:xfrm rot="5400000">
              <a:off x="3505200" y="29574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3" name="Straight Connector 352"/>
            <p:cNvCxnSpPr>
              <a:stCxn id="333" idx="4"/>
              <a:endCxn id="336" idx="0"/>
            </p:cNvCxnSpPr>
            <p:nvPr/>
          </p:nvCxnSpPr>
          <p:spPr>
            <a:xfrm rot="5400000">
              <a:off x="4420029" y="20430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4" name="Straight Connector 353"/>
            <p:cNvCxnSpPr>
              <a:stCxn id="334" idx="4"/>
              <a:endCxn id="337" idx="0"/>
            </p:cNvCxnSpPr>
            <p:nvPr/>
          </p:nvCxnSpPr>
          <p:spPr>
            <a:xfrm rot="5400000">
              <a:off x="4873621" y="204230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5" name="Straight Connector 354"/>
            <p:cNvCxnSpPr>
              <a:stCxn id="340" idx="4"/>
              <a:endCxn id="343" idx="0"/>
            </p:cNvCxnSpPr>
            <p:nvPr/>
          </p:nvCxnSpPr>
          <p:spPr>
            <a:xfrm rot="5400000">
              <a:off x="4873621" y="295670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6" name="Straight Connector 355"/>
            <p:cNvCxnSpPr>
              <a:stCxn id="339" idx="4"/>
              <a:endCxn id="342" idx="0"/>
            </p:cNvCxnSpPr>
            <p:nvPr/>
          </p:nvCxnSpPr>
          <p:spPr>
            <a:xfrm rot="5400000">
              <a:off x="4420029" y="29574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5445460" y="17605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8" name="Straight Connector 357"/>
            <p:cNvCxnSpPr>
              <a:endCxn id="357" idx="2"/>
            </p:cNvCxnSpPr>
            <p:nvPr/>
          </p:nvCxnSpPr>
          <p:spPr>
            <a:xfrm flipV="1">
              <a:off x="5106168" y="18176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5445460" y="22177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0" name="Straight Connector 359"/>
            <p:cNvCxnSpPr>
              <a:endCxn id="359" idx="2"/>
            </p:cNvCxnSpPr>
            <p:nvPr/>
          </p:nvCxnSpPr>
          <p:spPr>
            <a:xfrm flipV="1">
              <a:off x="5106168" y="22748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1" name="Oval 360"/>
            <p:cNvSpPr>
              <a:spLocks noChangeAspect="1"/>
            </p:cNvSpPr>
            <p:nvPr/>
          </p:nvSpPr>
          <p:spPr>
            <a:xfrm>
              <a:off x="5445460" y="26749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2" name="Straight Connector 361"/>
            <p:cNvCxnSpPr>
              <a:endCxn id="361" idx="2"/>
            </p:cNvCxnSpPr>
            <p:nvPr/>
          </p:nvCxnSpPr>
          <p:spPr>
            <a:xfrm flipV="1">
              <a:off x="5106168" y="27320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3" name="Oval 362"/>
            <p:cNvSpPr>
              <a:spLocks noChangeAspect="1"/>
            </p:cNvSpPr>
            <p:nvPr/>
          </p:nvSpPr>
          <p:spPr>
            <a:xfrm>
              <a:off x="5445460" y="31321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4" name="Straight Connector 363"/>
            <p:cNvCxnSpPr>
              <a:endCxn id="363" idx="2"/>
            </p:cNvCxnSpPr>
            <p:nvPr/>
          </p:nvCxnSpPr>
          <p:spPr>
            <a:xfrm flipV="1">
              <a:off x="5106168" y="31892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5" name="Straight Connector 364"/>
            <p:cNvCxnSpPr>
              <a:stCxn id="357" idx="4"/>
              <a:endCxn id="359" idx="0"/>
            </p:cNvCxnSpPr>
            <p:nvPr/>
          </p:nvCxnSpPr>
          <p:spPr>
            <a:xfrm rot="5400000">
              <a:off x="5331160" y="204625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6" name="Straight Connector 365"/>
            <p:cNvCxnSpPr>
              <a:stCxn id="361" idx="4"/>
              <a:endCxn id="363" idx="0"/>
            </p:cNvCxnSpPr>
            <p:nvPr/>
          </p:nvCxnSpPr>
          <p:spPr>
            <a:xfrm rot="5400000">
              <a:off x="5331160" y="296065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7" name="Oval 366"/>
            <p:cNvSpPr>
              <a:spLocks noChangeAspect="1"/>
            </p:cNvSpPr>
            <p:nvPr/>
          </p:nvSpPr>
          <p:spPr>
            <a:xfrm>
              <a:off x="6611144" y="17581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Oval 367"/>
            <p:cNvSpPr>
              <a:spLocks noChangeAspect="1"/>
            </p:cNvSpPr>
            <p:nvPr/>
          </p:nvSpPr>
          <p:spPr>
            <a:xfrm>
              <a:off x="7076252" y="17581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" name="Straight Connector 368"/>
            <p:cNvCxnSpPr>
              <a:stCxn id="367" idx="6"/>
              <a:endCxn id="368" idx="2"/>
            </p:cNvCxnSpPr>
            <p:nvPr/>
          </p:nvCxnSpPr>
          <p:spPr>
            <a:xfrm>
              <a:off x="6725444" y="1815292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0" name="Oval 369"/>
            <p:cNvSpPr>
              <a:spLocks noChangeAspect="1"/>
            </p:cNvSpPr>
            <p:nvPr/>
          </p:nvSpPr>
          <p:spPr>
            <a:xfrm>
              <a:off x="6611144" y="22153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/>
            <p:cNvSpPr>
              <a:spLocks noChangeAspect="1"/>
            </p:cNvSpPr>
            <p:nvPr/>
          </p:nvSpPr>
          <p:spPr>
            <a:xfrm>
              <a:off x="7076252" y="22153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2" name="Straight Connector 371"/>
            <p:cNvCxnSpPr>
              <a:stCxn id="370" idx="6"/>
              <a:endCxn id="371" idx="2"/>
            </p:cNvCxnSpPr>
            <p:nvPr/>
          </p:nvCxnSpPr>
          <p:spPr>
            <a:xfrm>
              <a:off x="6725444" y="2272492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3" name="Straight Connector 372"/>
            <p:cNvCxnSpPr>
              <a:stCxn id="367" idx="4"/>
              <a:endCxn id="370" idx="0"/>
            </p:cNvCxnSpPr>
            <p:nvPr/>
          </p:nvCxnSpPr>
          <p:spPr>
            <a:xfrm rot="5400000">
              <a:off x="6496844" y="20438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4" name="Straight Connector 373"/>
            <p:cNvCxnSpPr>
              <a:stCxn id="368" idx="4"/>
              <a:endCxn id="371" idx="0"/>
            </p:cNvCxnSpPr>
            <p:nvPr/>
          </p:nvCxnSpPr>
          <p:spPr>
            <a:xfrm rot="5400000">
              <a:off x="6961952" y="20438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5" name="Oval 374"/>
            <p:cNvSpPr>
              <a:spLocks noChangeAspect="1"/>
            </p:cNvSpPr>
            <p:nvPr/>
          </p:nvSpPr>
          <p:spPr>
            <a:xfrm>
              <a:off x="6611144" y="26725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/>
            <p:cNvSpPr>
              <a:spLocks noChangeAspect="1"/>
            </p:cNvSpPr>
            <p:nvPr/>
          </p:nvSpPr>
          <p:spPr>
            <a:xfrm>
              <a:off x="7076252" y="26725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7" name="Straight Connector 376"/>
            <p:cNvCxnSpPr>
              <a:stCxn id="375" idx="6"/>
              <a:endCxn id="376" idx="2"/>
            </p:cNvCxnSpPr>
            <p:nvPr/>
          </p:nvCxnSpPr>
          <p:spPr>
            <a:xfrm>
              <a:off x="6725444" y="2729692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8" name="Oval 377"/>
            <p:cNvSpPr>
              <a:spLocks noChangeAspect="1"/>
            </p:cNvSpPr>
            <p:nvPr/>
          </p:nvSpPr>
          <p:spPr>
            <a:xfrm>
              <a:off x="6611144" y="31297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/>
            <p:cNvSpPr>
              <a:spLocks noChangeAspect="1"/>
            </p:cNvSpPr>
            <p:nvPr/>
          </p:nvSpPr>
          <p:spPr>
            <a:xfrm>
              <a:off x="7076252" y="31297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/>
            <p:cNvCxnSpPr>
              <a:stCxn id="378" idx="6"/>
              <a:endCxn id="379" idx="2"/>
            </p:cNvCxnSpPr>
            <p:nvPr/>
          </p:nvCxnSpPr>
          <p:spPr>
            <a:xfrm>
              <a:off x="6725444" y="3186892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1" name="Oval 380"/>
            <p:cNvSpPr>
              <a:spLocks noChangeAspect="1"/>
            </p:cNvSpPr>
            <p:nvPr/>
          </p:nvSpPr>
          <p:spPr>
            <a:xfrm>
              <a:off x="7525973" y="17581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Oval 381"/>
            <p:cNvSpPr>
              <a:spLocks noChangeAspect="1"/>
            </p:cNvSpPr>
            <p:nvPr/>
          </p:nvSpPr>
          <p:spPr>
            <a:xfrm>
              <a:off x="7979565" y="17573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3" name="Straight Connector 382"/>
            <p:cNvCxnSpPr>
              <a:stCxn id="381" idx="6"/>
              <a:endCxn id="382" idx="2"/>
            </p:cNvCxnSpPr>
            <p:nvPr/>
          </p:nvCxnSpPr>
          <p:spPr>
            <a:xfrm flipV="1">
              <a:off x="7640273" y="181449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4" name="Oval 383"/>
            <p:cNvSpPr>
              <a:spLocks noChangeAspect="1"/>
            </p:cNvSpPr>
            <p:nvPr/>
          </p:nvSpPr>
          <p:spPr>
            <a:xfrm>
              <a:off x="7525973" y="22153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val 384"/>
            <p:cNvSpPr>
              <a:spLocks noChangeAspect="1"/>
            </p:cNvSpPr>
            <p:nvPr/>
          </p:nvSpPr>
          <p:spPr>
            <a:xfrm>
              <a:off x="7979565" y="22145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6" name="Straight Connector 385"/>
            <p:cNvCxnSpPr>
              <a:stCxn id="384" idx="6"/>
              <a:endCxn id="385" idx="2"/>
            </p:cNvCxnSpPr>
            <p:nvPr/>
          </p:nvCxnSpPr>
          <p:spPr>
            <a:xfrm flipV="1">
              <a:off x="7640273" y="227169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7" name="Oval 386"/>
            <p:cNvSpPr>
              <a:spLocks noChangeAspect="1"/>
            </p:cNvSpPr>
            <p:nvPr/>
          </p:nvSpPr>
          <p:spPr>
            <a:xfrm>
              <a:off x="7525973" y="26725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Oval 387"/>
            <p:cNvSpPr>
              <a:spLocks noChangeAspect="1"/>
            </p:cNvSpPr>
            <p:nvPr/>
          </p:nvSpPr>
          <p:spPr>
            <a:xfrm>
              <a:off x="7979565" y="26717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9" name="Straight Connector 388"/>
            <p:cNvCxnSpPr>
              <a:stCxn id="387" idx="6"/>
              <a:endCxn id="388" idx="2"/>
            </p:cNvCxnSpPr>
            <p:nvPr/>
          </p:nvCxnSpPr>
          <p:spPr>
            <a:xfrm flipV="1">
              <a:off x="7640273" y="272889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90" name="Oval 389"/>
            <p:cNvSpPr>
              <a:spLocks noChangeAspect="1"/>
            </p:cNvSpPr>
            <p:nvPr/>
          </p:nvSpPr>
          <p:spPr>
            <a:xfrm>
              <a:off x="7525973" y="312974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Oval 390"/>
            <p:cNvSpPr>
              <a:spLocks noChangeAspect="1"/>
            </p:cNvSpPr>
            <p:nvPr/>
          </p:nvSpPr>
          <p:spPr>
            <a:xfrm>
              <a:off x="7979565" y="31289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2" name="Straight Connector 391"/>
            <p:cNvCxnSpPr>
              <a:stCxn id="390" idx="6"/>
              <a:endCxn id="391" idx="2"/>
            </p:cNvCxnSpPr>
            <p:nvPr/>
          </p:nvCxnSpPr>
          <p:spPr>
            <a:xfrm flipV="1">
              <a:off x="7640273" y="318609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3" name="Straight Connector 392"/>
            <p:cNvCxnSpPr>
              <a:stCxn id="371" idx="6"/>
              <a:endCxn id="384" idx="2"/>
            </p:cNvCxnSpPr>
            <p:nvPr/>
          </p:nvCxnSpPr>
          <p:spPr>
            <a:xfrm>
              <a:off x="7190552" y="2272492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4" name="Straight Connector 393"/>
            <p:cNvCxnSpPr>
              <a:stCxn id="368" idx="6"/>
              <a:endCxn id="381" idx="2"/>
            </p:cNvCxnSpPr>
            <p:nvPr/>
          </p:nvCxnSpPr>
          <p:spPr>
            <a:xfrm>
              <a:off x="7190552" y="1815292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5" name="Straight Connector 394"/>
            <p:cNvCxnSpPr>
              <a:stCxn id="371" idx="4"/>
              <a:endCxn id="376" idx="0"/>
            </p:cNvCxnSpPr>
            <p:nvPr/>
          </p:nvCxnSpPr>
          <p:spPr>
            <a:xfrm rot="5400000">
              <a:off x="6961952" y="25010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6" name="Straight Connector 395"/>
            <p:cNvCxnSpPr>
              <a:stCxn id="370" idx="4"/>
              <a:endCxn id="375" idx="0"/>
            </p:cNvCxnSpPr>
            <p:nvPr/>
          </p:nvCxnSpPr>
          <p:spPr>
            <a:xfrm rot="5400000">
              <a:off x="6496844" y="25010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7" name="Straight Connector 396"/>
            <p:cNvCxnSpPr>
              <a:stCxn id="376" idx="4"/>
              <a:endCxn id="379" idx="0"/>
            </p:cNvCxnSpPr>
            <p:nvPr/>
          </p:nvCxnSpPr>
          <p:spPr>
            <a:xfrm rot="5400000">
              <a:off x="6961952" y="29582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8" name="Straight Connector 397"/>
            <p:cNvCxnSpPr>
              <a:stCxn id="375" idx="4"/>
              <a:endCxn id="378" idx="0"/>
            </p:cNvCxnSpPr>
            <p:nvPr/>
          </p:nvCxnSpPr>
          <p:spPr>
            <a:xfrm rot="5400000">
              <a:off x="6496844" y="29582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9" name="Straight Connector 398"/>
            <p:cNvCxnSpPr>
              <a:stCxn id="381" idx="4"/>
              <a:endCxn id="384" idx="0"/>
            </p:cNvCxnSpPr>
            <p:nvPr/>
          </p:nvCxnSpPr>
          <p:spPr>
            <a:xfrm rot="5400000">
              <a:off x="7411673" y="20438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0" name="Straight Connector 399"/>
            <p:cNvCxnSpPr>
              <a:stCxn id="382" idx="4"/>
              <a:endCxn id="385" idx="0"/>
            </p:cNvCxnSpPr>
            <p:nvPr/>
          </p:nvCxnSpPr>
          <p:spPr>
            <a:xfrm rot="5400000">
              <a:off x="7865265" y="20430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1" name="Straight Connector 400"/>
            <p:cNvCxnSpPr>
              <a:stCxn id="385" idx="4"/>
              <a:endCxn id="388" idx="0"/>
            </p:cNvCxnSpPr>
            <p:nvPr/>
          </p:nvCxnSpPr>
          <p:spPr>
            <a:xfrm rot="5400000">
              <a:off x="7865265" y="25002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2" name="Straight Connector 401"/>
            <p:cNvCxnSpPr>
              <a:stCxn id="384" idx="4"/>
              <a:endCxn id="387" idx="0"/>
            </p:cNvCxnSpPr>
            <p:nvPr/>
          </p:nvCxnSpPr>
          <p:spPr>
            <a:xfrm rot="5400000">
              <a:off x="7411673" y="25010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3" name="Straight Connector 402"/>
            <p:cNvCxnSpPr>
              <a:stCxn id="388" idx="4"/>
              <a:endCxn id="391" idx="0"/>
            </p:cNvCxnSpPr>
            <p:nvPr/>
          </p:nvCxnSpPr>
          <p:spPr>
            <a:xfrm rot="5400000">
              <a:off x="7865265" y="295749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4" name="Straight Connector 403"/>
            <p:cNvCxnSpPr>
              <a:stCxn id="387" idx="4"/>
              <a:endCxn id="390" idx="0"/>
            </p:cNvCxnSpPr>
            <p:nvPr/>
          </p:nvCxnSpPr>
          <p:spPr>
            <a:xfrm rot="5400000">
              <a:off x="7411673" y="295829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5" name="Oval 404"/>
            <p:cNvSpPr>
              <a:spLocks noChangeAspect="1"/>
            </p:cNvSpPr>
            <p:nvPr/>
          </p:nvSpPr>
          <p:spPr>
            <a:xfrm>
              <a:off x="8437104" y="176130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6" name="Straight Connector 405"/>
            <p:cNvCxnSpPr>
              <a:endCxn id="405" idx="2"/>
            </p:cNvCxnSpPr>
            <p:nvPr/>
          </p:nvCxnSpPr>
          <p:spPr>
            <a:xfrm flipV="1">
              <a:off x="8097812" y="1818452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7" name="Oval 406"/>
            <p:cNvSpPr>
              <a:spLocks noChangeAspect="1"/>
            </p:cNvSpPr>
            <p:nvPr/>
          </p:nvSpPr>
          <p:spPr>
            <a:xfrm>
              <a:off x="8437104" y="221850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8" name="Straight Connector 407"/>
            <p:cNvCxnSpPr>
              <a:endCxn id="407" idx="2"/>
            </p:cNvCxnSpPr>
            <p:nvPr/>
          </p:nvCxnSpPr>
          <p:spPr>
            <a:xfrm flipV="1">
              <a:off x="8097812" y="2275652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9" name="Oval 408"/>
            <p:cNvSpPr>
              <a:spLocks noChangeAspect="1"/>
            </p:cNvSpPr>
            <p:nvPr/>
          </p:nvSpPr>
          <p:spPr>
            <a:xfrm>
              <a:off x="8437104" y="267570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8437104" y="3132902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1" name="Straight Connector 410"/>
            <p:cNvCxnSpPr>
              <a:stCxn id="405" idx="4"/>
              <a:endCxn id="407" idx="0"/>
            </p:cNvCxnSpPr>
            <p:nvPr/>
          </p:nvCxnSpPr>
          <p:spPr>
            <a:xfrm rot="5400000">
              <a:off x="8322804" y="204705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2" name="Straight Connector 411"/>
            <p:cNvCxnSpPr>
              <a:stCxn id="407" idx="4"/>
              <a:endCxn id="409" idx="0"/>
            </p:cNvCxnSpPr>
            <p:nvPr/>
          </p:nvCxnSpPr>
          <p:spPr>
            <a:xfrm rot="5400000">
              <a:off x="8322804" y="250425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3" name="Straight Connector 412"/>
            <p:cNvCxnSpPr>
              <a:stCxn id="409" idx="4"/>
              <a:endCxn id="410" idx="0"/>
            </p:cNvCxnSpPr>
            <p:nvPr/>
          </p:nvCxnSpPr>
          <p:spPr>
            <a:xfrm rot="5400000">
              <a:off x="8322804" y="2961452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4" name="Oval 413"/>
            <p:cNvSpPr>
              <a:spLocks noChangeAspect="1"/>
            </p:cNvSpPr>
            <p:nvPr/>
          </p:nvSpPr>
          <p:spPr>
            <a:xfrm>
              <a:off x="5899052" y="17526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5" name="Straight Connector 414"/>
            <p:cNvCxnSpPr>
              <a:endCxn id="414" idx="2"/>
            </p:cNvCxnSpPr>
            <p:nvPr/>
          </p:nvCxnSpPr>
          <p:spPr>
            <a:xfrm flipV="1">
              <a:off x="5559760" y="18097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6" name="Oval 415"/>
            <p:cNvSpPr>
              <a:spLocks noChangeAspect="1"/>
            </p:cNvSpPr>
            <p:nvPr/>
          </p:nvSpPr>
          <p:spPr>
            <a:xfrm>
              <a:off x="5899052" y="22098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7" name="Straight Connector 416"/>
            <p:cNvCxnSpPr>
              <a:endCxn id="416" idx="2"/>
            </p:cNvCxnSpPr>
            <p:nvPr/>
          </p:nvCxnSpPr>
          <p:spPr>
            <a:xfrm flipV="1">
              <a:off x="5559760" y="22669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8" name="Oval 417"/>
            <p:cNvSpPr>
              <a:spLocks noChangeAspect="1"/>
            </p:cNvSpPr>
            <p:nvPr/>
          </p:nvSpPr>
          <p:spPr>
            <a:xfrm>
              <a:off x="5899052" y="26670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9" name="Straight Connector 418"/>
            <p:cNvCxnSpPr>
              <a:endCxn id="418" idx="2"/>
            </p:cNvCxnSpPr>
            <p:nvPr/>
          </p:nvCxnSpPr>
          <p:spPr>
            <a:xfrm flipV="1">
              <a:off x="5559760" y="27241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0" name="Oval 419"/>
            <p:cNvSpPr>
              <a:spLocks noChangeAspect="1"/>
            </p:cNvSpPr>
            <p:nvPr/>
          </p:nvSpPr>
          <p:spPr>
            <a:xfrm>
              <a:off x="5899052" y="31242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1" name="Straight Connector 420"/>
            <p:cNvCxnSpPr>
              <a:endCxn id="420" idx="2"/>
            </p:cNvCxnSpPr>
            <p:nvPr/>
          </p:nvCxnSpPr>
          <p:spPr>
            <a:xfrm flipV="1">
              <a:off x="5559760" y="31813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2" name="Straight Connector 421"/>
            <p:cNvCxnSpPr>
              <a:stCxn id="414" idx="4"/>
              <a:endCxn id="416" idx="0"/>
            </p:cNvCxnSpPr>
            <p:nvPr/>
          </p:nvCxnSpPr>
          <p:spPr>
            <a:xfrm rot="5400000">
              <a:off x="5784752" y="20383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3" name="Straight Connector 422"/>
            <p:cNvCxnSpPr>
              <a:stCxn id="418" idx="4"/>
              <a:endCxn id="420" idx="0"/>
            </p:cNvCxnSpPr>
            <p:nvPr/>
          </p:nvCxnSpPr>
          <p:spPr>
            <a:xfrm rot="5400000">
              <a:off x="5784752" y="29527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4" name="Oval 423"/>
            <p:cNvSpPr>
              <a:spLocks noChangeAspect="1"/>
            </p:cNvSpPr>
            <p:nvPr/>
          </p:nvSpPr>
          <p:spPr>
            <a:xfrm>
              <a:off x="8876506" y="1753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5" name="Straight Connector 424"/>
            <p:cNvCxnSpPr>
              <a:endCxn id="424" idx="2"/>
            </p:cNvCxnSpPr>
            <p:nvPr/>
          </p:nvCxnSpPr>
          <p:spPr>
            <a:xfrm flipV="1">
              <a:off x="8537214" y="181054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6" name="Oval 425"/>
            <p:cNvSpPr>
              <a:spLocks noChangeAspect="1"/>
            </p:cNvSpPr>
            <p:nvPr/>
          </p:nvSpPr>
          <p:spPr>
            <a:xfrm>
              <a:off x="8876506" y="2210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7" name="Straight Connector 426"/>
            <p:cNvCxnSpPr>
              <a:endCxn id="426" idx="2"/>
            </p:cNvCxnSpPr>
            <p:nvPr/>
          </p:nvCxnSpPr>
          <p:spPr>
            <a:xfrm flipV="1">
              <a:off x="8537214" y="226774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8" name="Oval 427"/>
            <p:cNvSpPr>
              <a:spLocks noChangeAspect="1"/>
            </p:cNvSpPr>
            <p:nvPr/>
          </p:nvSpPr>
          <p:spPr>
            <a:xfrm>
              <a:off x="8876506" y="26677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9" name="Straight Connector 428"/>
            <p:cNvCxnSpPr>
              <a:endCxn id="428" idx="2"/>
            </p:cNvCxnSpPr>
            <p:nvPr/>
          </p:nvCxnSpPr>
          <p:spPr>
            <a:xfrm flipV="1">
              <a:off x="8537214" y="272494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0" name="Oval 429"/>
            <p:cNvSpPr>
              <a:spLocks noChangeAspect="1"/>
            </p:cNvSpPr>
            <p:nvPr/>
          </p:nvSpPr>
          <p:spPr>
            <a:xfrm>
              <a:off x="8876506" y="31249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1" name="Straight Connector 430"/>
            <p:cNvCxnSpPr>
              <a:endCxn id="430" idx="2"/>
            </p:cNvCxnSpPr>
            <p:nvPr/>
          </p:nvCxnSpPr>
          <p:spPr>
            <a:xfrm flipV="1">
              <a:off x="8537214" y="318214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2" name="Straight Connector 431"/>
            <p:cNvCxnSpPr>
              <a:stCxn id="424" idx="4"/>
              <a:endCxn id="426" idx="0"/>
            </p:cNvCxnSpPr>
            <p:nvPr/>
          </p:nvCxnSpPr>
          <p:spPr>
            <a:xfrm rot="5400000">
              <a:off x="8762206" y="2039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3" name="Straight Connector 432"/>
            <p:cNvCxnSpPr>
              <a:stCxn id="426" idx="4"/>
              <a:endCxn id="428" idx="0"/>
            </p:cNvCxnSpPr>
            <p:nvPr/>
          </p:nvCxnSpPr>
          <p:spPr>
            <a:xfrm rot="5400000">
              <a:off x="8762206" y="24963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4" name="Straight Connector 433"/>
            <p:cNvCxnSpPr>
              <a:stCxn id="428" idx="4"/>
              <a:endCxn id="430" idx="0"/>
            </p:cNvCxnSpPr>
            <p:nvPr/>
          </p:nvCxnSpPr>
          <p:spPr>
            <a:xfrm rot="5400000">
              <a:off x="8762206" y="29535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5" name="Oval 434"/>
            <p:cNvSpPr>
              <a:spLocks noChangeAspect="1"/>
            </p:cNvSpPr>
            <p:nvPr/>
          </p:nvSpPr>
          <p:spPr>
            <a:xfrm>
              <a:off x="151606" y="1753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Oval 435"/>
            <p:cNvSpPr>
              <a:spLocks noChangeAspect="1"/>
            </p:cNvSpPr>
            <p:nvPr/>
          </p:nvSpPr>
          <p:spPr>
            <a:xfrm>
              <a:off x="616714" y="1753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7" name="Straight Connector 436"/>
            <p:cNvCxnSpPr>
              <a:stCxn id="435" idx="6"/>
              <a:endCxn id="436" idx="2"/>
            </p:cNvCxnSpPr>
            <p:nvPr/>
          </p:nvCxnSpPr>
          <p:spPr>
            <a:xfrm>
              <a:off x="265906" y="18105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8" name="Oval 437"/>
            <p:cNvSpPr>
              <a:spLocks noChangeAspect="1"/>
            </p:cNvSpPr>
            <p:nvPr/>
          </p:nvSpPr>
          <p:spPr>
            <a:xfrm>
              <a:off x="151606" y="2210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Oval 438"/>
            <p:cNvSpPr>
              <a:spLocks noChangeAspect="1"/>
            </p:cNvSpPr>
            <p:nvPr/>
          </p:nvSpPr>
          <p:spPr>
            <a:xfrm>
              <a:off x="616714" y="2210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0" name="Straight Connector 439"/>
            <p:cNvCxnSpPr>
              <a:stCxn id="438" idx="6"/>
              <a:endCxn id="439" idx="2"/>
            </p:cNvCxnSpPr>
            <p:nvPr/>
          </p:nvCxnSpPr>
          <p:spPr>
            <a:xfrm>
              <a:off x="265906" y="22677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1" name="Straight Connector 440"/>
            <p:cNvCxnSpPr>
              <a:stCxn id="435" idx="4"/>
              <a:endCxn id="438" idx="0"/>
            </p:cNvCxnSpPr>
            <p:nvPr/>
          </p:nvCxnSpPr>
          <p:spPr>
            <a:xfrm rot="5400000">
              <a:off x="37306" y="2039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2" name="Straight Connector 441"/>
            <p:cNvCxnSpPr>
              <a:stCxn id="436" idx="4"/>
              <a:endCxn id="439" idx="0"/>
            </p:cNvCxnSpPr>
            <p:nvPr/>
          </p:nvCxnSpPr>
          <p:spPr>
            <a:xfrm rot="5400000">
              <a:off x="502414" y="2039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43" name="Oval 442"/>
            <p:cNvSpPr>
              <a:spLocks noChangeAspect="1"/>
            </p:cNvSpPr>
            <p:nvPr/>
          </p:nvSpPr>
          <p:spPr>
            <a:xfrm>
              <a:off x="151606" y="26677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Oval 443"/>
            <p:cNvSpPr>
              <a:spLocks noChangeAspect="1"/>
            </p:cNvSpPr>
            <p:nvPr/>
          </p:nvSpPr>
          <p:spPr>
            <a:xfrm>
              <a:off x="616714" y="26677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5" name="Straight Connector 444"/>
            <p:cNvCxnSpPr>
              <a:stCxn id="443" idx="6"/>
              <a:endCxn id="444" idx="2"/>
            </p:cNvCxnSpPr>
            <p:nvPr/>
          </p:nvCxnSpPr>
          <p:spPr>
            <a:xfrm>
              <a:off x="265906" y="27249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46" name="Oval 445"/>
            <p:cNvSpPr>
              <a:spLocks noChangeAspect="1"/>
            </p:cNvSpPr>
            <p:nvPr/>
          </p:nvSpPr>
          <p:spPr>
            <a:xfrm>
              <a:off x="151606" y="31249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Oval 446"/>
            <p:cNvSpPr>
              <a:spLocks noChangeAspect="1"/>
            </p:cNvSpPr>
            <p:nvPr/>
          </p:nvSpPr>
          <p:spPr>
            <a:xfrm>
              <a:off x="616714" y="31249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8" name="Straight Connector 447"/>
            <p:cNvCxnSpPr>
              <a:stCxn id="446" idx="6"/>
              <a:endCxn id="447" idx="2"/>
            </p:cNvCxnSpPr>
            <p:nvPr/>
          </p:nvCxnSpPr>
          <p:spPr>
            <a:xfrm>
              <a:off x="265906" y="31821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49" name="Oval 448"/>
            <p:cNvSpPr>
              <a:spLocks noChangeAspect="1"/>
            </p:cNvSpPr>
            <p:nvPr/>
          </p:nvSpPr>
          <p:spPr>
            <a:xfrm>
              <a:off x="1066435" y="1753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Oval 449"/>
            <p:cNvSpPr>
              <a:spLocks noChangeAspect="1"/>
            </p:cNvSpPr>
            <p:nvPr/>
          </p:nvSpPr>
          <p:spPr>
            <a:xfrm>
              <a:off x="1520027" y="17526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1" name="Straight Connector 450"/>
            <p:cNvCxnSpPr>
              <a:stCxn id="449" idx="6"/>
              <a:endCxn id="450" idx="2"/>
            </p:cNvCxnSpPr>
            <p:nvPr/>
          </p:nvCxnSpPr>
          <p:spPr>
            <a:xfrm flipV="1">
              <a:off x="1180735" y="18097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2" name="Oval 451"/>
            <p:cNvSpPr>
              <a:spLocks noChangeAspect="1"/>
            </p:cNvSpPr>
            <p:nvPr/>
          </p:nvSpPr>
          <p:spPr>
            <a:xfrm>
              <a:off x="1066435" y="2210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Oval 452"/>
            <p:cNvSpPr>
              <a:spLocks noChangeAspect="1"/>
            </p:cNvSpPr>
            <p:nvPr/>
          </p:nvSpPr>
          <p:spPr>
            <a:xfrm>
              <a:off x="1520027" y="22098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4" name="Straight Connector 453"/>
            <p:cNvCxnSpPr>
              <a:stCxn id="452" idx="6"/>
              <a:endCxn id="453" idx="2"/>
            </p:cNvCxnSpPr>
            <p:nvPr/>
          </p:nvCxnSpPr>
          <p:spPr>
            <a:xfrm flipV="1">
              <a:off x="1180735" y="22669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5" name="Oval 454"/>
            <p:cNvSpPr>
              <a:spLocks noChangeAspect="1"/>
            </p:cNvSpPr>
            <p:nvPr/>
          </p:nvSpPr>
          <p:spPr>
            <a:xfrm>
              <a:off x="1066435" y="26677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Oval 455"/>
            <p:cNvSpPr>
              <a:spLocks noChangeAspect="1"/>
            </p:cNvSpPr>
            <p:nvPr/>
          </p:nvSpPr>
          <p:spPr>
            <a:xfrm>
              <a:off x="1520027" y="26670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7" name="Straight Connector 456"/>
            <p:cNvCxnSpPr>
              <a:stCxn id="455" idx="6"/>
              <a:endCxn id="456" idx="2"/>
            </p:cNvCxnSpPr>
            <p:nvPr/>
          </p:nvCxnSpPr>
          <p:spPr>
            <a:xfrm flipV="1">
              <a:off x="1180735" y="27241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8" name="Oval 457"/>
            <p:cNvSpPr>
              <a:spLocks noChangeAspect="1"/>
            </p:cNvSpPr>
            <p:nvPr/>
          </p:nvSpPr>
          <p:spPr>
            <a:xfrm>
              <a:off x="1066435" y="31249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Oval 458"/>
            <p:cNvSpPr>
              <a:spLocks noChangeAspect="1"/>
            </p:cNvSpPr>
            <p:nvPr/>
          </p:nvSpPr>
          <p:spPr>
            <a:xfrm>
              <a:off x="1520027" y="31242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0" name="Straight Connector 459"/>
            <p:cNvCxnSpPr>
              <a:stCxn id="458" idx="6"/>
              <a:endCxn id="459" idx="2"/>
            </p:cNvCxnSpPr>
            <p:nvPr/>
          </p:nvCxnSpPr>
          <p:spPr>
            <a:xfrm flipV="1">
              <a:off x="1180735" y="31813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1" name="Straight Connector 460"/>
            <p:cNvCxnSpPr>
              <a:stCxn id="455" idx="2"/>
              <a:endCxn id="444" idx="6"/>
            </p:cNvCxnSpPr>
            <p:nvPr/>
          </p:nvCxnSpPr>
          <p:spPr>
            <a:xfrm rot="10800000">
              <a:off x="731015" y="27249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2" name="Straight Connector 461"/>
            <p:cNvCxnSpPr>
              <a:stCxn id="458" idx="2"/>
              <a:endCxn id="447" idx="6"/>
            </p:cNvCxnSpPr>
            <p:nvPr/>
          </p:nvCxnSpPr>
          <p:spPr>
            <a:xfrm rot="10800000">
              <a:off x="731015" y="31821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3" name="Straight Connector 462"/>
            <p:cNvCxnSpPr>
              <a:stCxn id="439" idx="6"/>
              <a:endCxn id="452" idx="2"/>
            </p:cNvCxnSpPr>
            <p:nvPr/>
          </p:nvCxnSpPr>
          <p:spPr>
            <a:xfrm>
              <a:off x="731014" y="22677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4" name="Straight Connector 463"/>
            <p:cNvCxnSpPr>
              <a:stCxn id="436" idx="6"/>
              <a:endCxn id="449" idx="2"/>
            </p:cNvCxnSpPr>
            <p:nvPr/>
          </p:nvCxnSpPr>
          <p:spPr>
            <a:xfrm>
              <a:off x="731014" y="18105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5" name="Straight Connector 464"/>
            <p:cNvCxnSpPr>
              <a:stCxn id="439" idx="4"/>
              <a:endCxn id="444" idx="0"/>
            </p:cNvCxnSpPr>
            <p:nvPr/>
          </p:nvCxnSpPr>
          <p:spPr>
            <a:xfrm rot="5400000">
              <a:off x="502414" y="24963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6" name="Straight Connector 465"/>
            <p:cNvCxnSpPr>
              <a:stCxn id="438" idx="4"/>
              <a:endCxn id="443" idx="0"/>
            </p:cNvCxnSpPr>
            <p:nvPr/>
          </p:nvCxnSpPr>
          <p:spPr>
            <a:xfrm rot="5400000">
              <a:off x="37306" y="24963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7" name="Straight Connector 466"/>
            <p:cNvCxnSpPr>
              <a:stCxn id="444" idx="4"/>
              <a:endCxn id="447" idx="0"/>
            </p:cNvCxnSpPr>
            <p:nvPr/>
          </p:nvCxnSpPr>
          <p:spPr>
            <a:xfrm rot="5400000">
              <a:off x="502414" y="29535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8" name="Straight Connector 467"/>
            <p:cNvCxnSpPr>
              <a:stCxn id="443" idx="4"/>
              <a:endCxn id="446" idx="0"/>
            </p:cNvCxnSpPr>
            <p:nvPr/>
          </p:nvCxnSpPr>
          <p:spPr>
            <a:xfrm rot="5400000">
              <a:off x="37306" y="29535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9" name="Straight Connector 468"/>
            <p:cNvCxnSpPr>
              <a:stCxn id="449" idx="4"/>
              <a:endCxn id="452" idx="0"/>
            </p:cNvCxnSpPr>
            <p:nvPr/>
          </p:nvCxnSpPr>
          <p:spPr>
            <a:xfrm rot="5400000">
              <a:off x="952135" y="2039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0" name="Straight Connector 469"/>
            <p:cNvCxnSpPr>
              <a:stCxn id="450" idx="4"/>
              <a:endCxn id="453" idx="0"/>
            </p:cNvCxnSpPr>
            <p:nvPr/>
          </p:nvCxnSpPr>
          <p:spPr>
            <a:xfrm rot="5400000">
              <a:off x="1405727" y="20383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1" name="Straight Connector 470"/>
            <p:cNvCxnSpPr>
              <a:stCxn id="453" idx="4"/>
              <a:endCxn id="456" idx="0"/>
            </p:cNvCxnSpPr>
            <p:nvPr/>
          </p:nvCxnSpPr>
          <p:spPr>
            <a:xfrm rot="5400000">
              <a:off x="1405727" y="24955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2" name="Straight Connector 471"/>
            <p:cNvCxnSpPr>
              <a:stCxn id="452" idx="4"/>
              <a:endCxn id="455" idx="0"/>
            </p:cNvCxnSpPr>
            <p:nvPr/>
          </p:nvCxnSpPr>
          <p:spPr>
            <a:xfrm rot="5400000">
              <a:off x="952135" y="24963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3" name="Straight Connector 472"/>
            <p:cNvCxnSpPr>
              <a:stCxn id="456" idx="4"/>
              <a:endCxn id="459" idx="0"/>
            </p:cNvCxnSpPr>
            <p:nvPr/>
          </p:nvCxnSpPr>
          <p:spPr>
            <a:xfrm rot="5400000">
              <a:off x="1405727" y="29527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4" name="Straight Connector 473"/>
            <p:cNvCxnSpPr>
              <a:stCxn id="455" idx="4"/>
              <a:endCxn id="458" idx="0"/>
            </p:cNvCxnSpPr>
            <p:nvPr/>
          </p:nvCxnSpPr>
          <p:spPr>
            <a:xfrm rot="5400000">
              <a:off x="952135" y="29535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5" name="Oval 474"/>
            <p:cNvSpPr>
              <a:spLocks noChangeAspect="1"/>
            </p:cNvSpPr>
            <p:nvPr/>
          </p:nvSpPr>
          <p:spPr>
            <a:xfrm>
              <a:off x="1977566" y="17565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6" name="Straight Connector 475"/>
            <p:cNvCxnSpPr>
              <a:endCxn id="475" idx="2"/>
            </p:cNvCxnSpPr>
            <p:nvPr/>
          </p:nvCxnSpPr>
          <p:spPr>
            <a:xfrm flipV="1">
              <a:off x="1638274" y="18137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7" name="Oval 476"/>
            <p:cNvSpPr>
              <a:spLocks noChangeAspect="1"/>
            </p:cNvSpPr>
            <p:nvPr/>
          </p:nvSpPr>
          <p:spPr>
            <a:xfrm>
              <a:off x="1977566" y="22137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8" name="Straight Connector 477"/>
            <p:cNvCxnSpPr>
              <a:endCxn id="477" idx="2"/>
            </p:cNvCxnSpPr>
            <p:nvPr/>
          </p:nvCxnSpPr>
          <p:spPr>
            <a:xfrm flipV="1">
              <a:off x="1638274" y="22709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9" name="Oval 478"/>
            <p:cNvSpPr>
              <a:spLocks noChangeAspect="1"/>
            </p:cNvSpPr>
            <p:nvPr/>
          </p:nvSpPr>
          <p:spPr>
            <a:xfrm>
              <a:off x="1977566" y="26709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0" name="Straight Connector 479"/>
            <p:cNvCxnSpPr>
              <a:endCxn id="479" idx="2"/>
            </p:cNvCxnSpPr>
            <p:nvPr/>
          </p:nvCxnSpPr>
          <p:spPr>
            <a:xfrm flipV="1">
              <a:off x="1638274" y="27281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1" name="Oval 480"/>
            <p:cNvSpPr>
              <a:spLocks noChangeAspect="1"/>
            </p:cNvSpPr>
            <p:nvPr/>
          </p:nvSpPr>
          <p:spPr>
            <a:xfrm>
              <a:off x="1977566" y="312815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2" name="Straight Connector 481"/>
            <p:cNvCxnSpPr>
              <a:endCxn id="481" idx="2"/>
            </p:cNvCxnSpPr>
            <p:nvPr/>
          </p:nvCxnSpPr>
          <p:spPr>
            <a:xfrm flipV="1">
              <a:off x="1638274" y="3185304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3" name="Straight Connector 482"/>
            <p:cNvCxnSpPr>
              <a:stCxn id="475" idx="4"/>
              <a:endCxn id="477" idx="0"/>
            </p:cNvCxnSpPr>
            <p:nvPr/>
          </p:nvCxnSpPr>
          <p:spPr>
            <a:xfrm rot="5400000">
              <a:off x="1863266" y="204230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4" name="Straight Connector 483"/>
            <p:cNvCxnSpPr>
              <a:stCxn id="477" idx="4"/>
              <a:endCxn id="479" idx="0"/>
            </p:cNvCxnSpPr>
            <p:nvPr/>
          </p:nvCxnSpPr>
          <p:spPr>
            <a:xfrm rot="5400000">
              <a:off x="1863266" y="249950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5" name="Straight Connector 484"/>
            <p:cNvCxnSpPr>
              <a:stCxn id="479" idx="4"/>
              <a:endCxn id="481" idx="0"/>
            </p:cNvCxnSpPr>
            <p:nvPr/>
          </p:nvCxnSpPr>
          <p:spPr>
            <a:xfrm rot="5400000">
              <a:off x="1863266" y="295670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6" name="Oval 485"/>
            <p:cNvSpPr>
              <a:spLocks noChangeAspect="1"/>
            </p:cNvSpPr>
            <p:nvPr/>
          </p:nvSpPr>
          <p:spPr>
            <a:xfrm>
              <a:off x="2418611" y="17605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7" name="Straight Connector 486"/>
            <p:cNvCxnSpPr>
              <a:endCxn id="486" idx="2"/>
            </p:cNvCxnSpPr>
            <p:nvPr/>
          </p:nvCxnSpPr>
          <p:spPr>
            <a:xfrm flipV="1">
              <a:off x="2079319" y="18176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8" name="Oval 487"/>
            <p:cNvSpPr>
              <a:spLocks noChangeAspect="1"/>
            </p:cNvSpPr>
            <p:nvPr/>
          </p:nvSpPr>
          <p:spPr>
            <a:xfrm>
              <a:off x="2418611" y="22177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9" name="Straight Connector 488"/>
            <p:cNvCxnSpPr>
              <a:endCxn id="488" idx="2"/>
            </p:cNvCxnSpPr>
            <p:nvPr/>
          </p:nvCxnSpPr>
          <p:spPr>
            <a:xfrm flipV="1">
              <a:off x="2079319" y="22748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0" name="Oval 489"/>
            <p:cNvSpPr>
              <a:spLocks noChangeAspect="1"/>
            </p:cNvSpPr>
            <p:nvPr/>
          </p:nvSpPr>
          <p:spPr>
            <a:xfrm>
              <a:off x="2418611" y="26749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1" name="Straight Connector 490"/>
            <p:cNvCxnSpPr>
              <a:endCxn id="490" idx="2"/>
            </p:cNvCxnSpPr>
            <p:nvPr/>
          </p:nvCxnSpPr>
          <p:spPr>
            <a:xfrm flipV="1">
              <a:off x="2079319" y="27320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2" name="Oval 491"/>
            <p:cNvSpPr>
              <a:spLocks noChangeAspect="1"/>
            </p:cNvSpPr>
            <p:nvPr/>
          </p:nvSpPr>
          <p:spPr>
            <a:xfrm>
              <a:off x="2418611" y="313210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3" name="Straight Connector 492"/>
            <p:cNvCxnSpPr>
              <a:endCxn id="492" idx="2"/>
            </p:cNvCxnSpPr>
            <p:nvPr/>
          </p:nvCxnSpPr>
          <p:spPr>
            <a:xfrm flipV="1">
              <a:off x="2079319" y="3189258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4" name="Straight Connector 493"/>
            <p:cNvCxnSpPr>
              <a:stCxn id="486" idx="4"/>
              <a:endCxn id="488" idx="0"/>
            </p:cNvCxnSpPr>
            <p:nvPr/>
          </p:nvCxnSpPr>
          <p:spPr>
            <a:xfrm rot="5400000">
              <a:off x="2304311" y="204625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5" name="Straight Connector 494"/>
            <p:cNvCxnSpPr>
              <a:stCxn id="488" idx="4"/>
              <a:endCxn id="490" idx="0"/>
            </p:cNvCxnSpPr>
            <p:nvPr/>
          </p:nvCxnSpPr>
          <p:spPr>
            <a:xfrm rot="5400000">
              <a:off x="2304311" y="250345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6" name="Straight Connector 495"/>
            <p:cNvCxnSpPr>
              <a:stCxn id="490" idx="4"/>
              <a:endCxn id="492" idx="0"/>
            </p:cNvCxnSpPr>
            <p:nvPr/>
          </p:nvCxnSpPr>
          <p:spPr>
            <a:xfrm rot="5400000">
              <a:off x="2304311" y="2960658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7" name="Oval 496"/>
            <p:cNvSpPr>
              <a:spLocks noChangeAspect="1"/>
            </p:cNvSpPr>
            <p:nvPr/>
          </p:nvSpPr>
          <p:spPr>
            <a:xfrm>
              <a:off x="150018" y="357914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Oval 497"/>
            <p:cNvSpPr>
              <a:spLocks noChangeAspect="1"/>
            </p:cNvSpPr>
            <p:nvPr/>
          </p:nvSpPr>
          <p:spPr>
            <a:xfrm>
              <a:off x="615126" y="357914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9" name="Straight Connector 498"/>
            <p:cNvCxnSpPr>
              <a:stCxn id="497" idx="6"/>
              <a:endCxn id="498" idx="2"/>
            </p:cNvCxnSpPr>
            <p:nvPr/>
          </p:nvCxnSpPr>
          <p:spPr>
            <a:xfrm>
              <a:off x="264318" y="3636296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0" name="Oval 499"/>
            <p:cNvSpPr>
              <a:spLocks noChangeAspect="1"/>
            </p:cNvSpPr>
            <p:nvPr/>
          </p:nvSpPr>
          <p:spPr>
            <a:xfrm>
              <a:off x="1064847" y="357914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Oval 500"/>
            <p:cNvSpPr>
              <a:spLocks noChangeAspect="1"/>
            </p:cNvSpPr>
            <p:nvPr/>
          </p:nvSpPr>
          <p:spPr>
            <a:xfrm>
              <a:off x="1518439" y="357914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2" name="Straight Connector 501"/>
            <p:cNvCxnSpPr>
              <a:stCxn id="500" idx="6"/>
              <a:endCxn id="501" idx="2"/>
            </p:cNvCxnSpPr>
            <p:nvPr/>
          </p:nvCxnSpPr>
          <p:spPr>
            <a:xfrm>
              <a:off x="1179147" y="3636296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3" name="Straight Connector 502"/>
            <p:cNvCxnSpPr>
              <a:stCxn id="500" idx="2"/>
              <a:endCxn id="498" idx="6"/>
            </p:cNvCxnSpPr>
            <p:nvPr/>
          </p:nvCxnSpPr>
          <p:spPr>
            <a:xfrm rot="10800000">
              <a:off x="729427" y="3636296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4" name="Straight Connector 503"/>
            <p:cNvCxnSpPr>
              <a:stCxn id="447" idx="4"/>
              <a:endCxn id="498" idx="0"/>
            </p:cNvCxnSpPr>
            <p:nvPr/>
          </p:nvCxnSpPr>
          <p:spPr>
            <a:xfrm rot="5400000">
              <a:off x="503144" y="3408426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5" name="Straight Connector 504"/>
            <p:cNvCxnSpPr>
              <a:stCxn id="446" idx="4"/>
              <a:endCxn id="497" idx="0"/>
            </p:cNvCxnSpPr>
            <p:nvPr/>
          </p:nvCxnSpPr>
          <p:spPr>
            <a:xfrm rot="5400000">
              <a:off x="38036" y="3408426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6" name="Straight Connector 505"/>
            <p:cNvCxnSpPr>
              <a:stCxn id="459" idx="4"/>
              <a:endCxn id="501" idx="0"/>
            </p:cNvCxnSpPr>
            <p:nvPr/>
          </p:nvCxnSpPr>
          <p:spPr>
            <a:xfrm rot="5400000">
              <a:off x="1406060" y="3408029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7" name="Straight Connector 506"/>
            <p:cNvCxnSpPr>
              <a:stCxn id="458" idx="4"/>
              <a:endCxn id="500" idx="0"/>
            </p:cNvCxnSpPr>
            <p:nvPr/>
          </p:nvCxnSpPr>
          <p:spPr>
            <a:xfrm rot="5400000">
              <a:off x="952865" y="3408426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8" name="Oval 507"/>
            <p:cNvSpPr>
              <a:spLocks noChangeAspect="1"/>
            </p:cNvSpPr>
            <p:nvPr/>
          </p:nvSpPr>
          <p:spPr>
            <a:xfrm>
              <a:off x="1975978" y="357914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9" name="Straight Connector 508"/>
            <p:cNvCxnSpPr>
              <a:stCxn id="501" idx="6"/>
              <a:endCxn id="508" idx="2"/>
            </p:cNvCxnSpPr>
            <p:nvPr/>
          </p:nvCxnSpPr>
          <p:spPr>
            <a:xfrm>
              <a:off x="1632739" y="3636296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0" name="Straight Connector 509"/>
            <p:cNvCxnSpPr>
              <a:stCxn id="481" idx="4"/>
              <a:endCxn id="508" idx="0"/>
            </p:cNvCxnSpPr>
            <p:nvPr/>
          </p:nvCxnSpPr>
          <p:spPr>
            <a:xfrm rot="5400000">
              <a:off x="1865576" y="3410006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1" name="Oval 510"/>
            <p:cNvSpPr>
              <a:spLocks noChangeAspect="1"/>
            </p:cNvSpPr>
            <p:nvPr/>
          </p:nvSpPr>
          <p:spPr>
            <a:xfrm>
              <a:off x="2417023" y="357914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2" name="Straight Connector 511"/>
            <p:cNvCxnSpPr>
              <a:stCxn id="508" idx="6"/>
              <a:endCxn id="511" idx="2"/>
            </p:cNvCxnSpPr>
            <p:nvPr/>
          </p:nvCxnSpPr>
          <p:spPr>
            <a:xfrm>
              <a:off x="2090278" y="3636296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3" name="Straight Connector 512"/>
            <p:cNvCxnSpPr>
              <a:stCxn id="492" idx="4"/>
              <a:endCxn id="511" idx="0"/>
            </p:cNvCxnSpPr>
            <p:nvPr/>
          </p:nvCxnSpPr>
          <p:spPr>
            <a:xfrm rot="5400000">
              <a:off x="2308598" y="3411983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4" name="Oval 513"/>
            <p:cNvSpPr>
              <a:spLocks noChangeAspect="1"/>
            </p:cNvSpPr>
            <p:nvPr/>
          </p:nvSpPr>
          <p:spPr>
            <a:xfrm>
              <a:off x="3617912" y="35878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Oval 514"/>
            <p:cNvSpPr>
              <a:spLocks noChangeAspect="1"/>
            </p:cNvSpPr>
            <p:nvPr/>
          </p:nvSpPr>
          <p:spPr>
            <a:xfrm>
              <a:off x="4083020" y="35878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6" name="Straight Connector 515"/>
            <p:cNvCxnSpPr>
              <a:stCxn id="514" idx="6"/>
              <a:endCxn id="515" idx="2"/>
            </p:cNvCxnSpPr>
            <p:nvPr/>
          </p:nvCxnSpPr>
          <p:spPr>
            <a:xfrm>
              <a:off x="3732212" y="3644998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7" name="Oval 516"/>
            <p:cNvSpPr>
              <a:spLocks noChangeAspect="1"/>
            </p:cNvSpPr>
            <p:nvPr/>
          </p:nvSpPr>
          <p:spPr>
            <a:xfrm>
              <a:off x="4532741" y="35878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Oval 517"/>
            <p:cNvSpPr>
              <a:spLocks noChangeAspect="1"/>
            </p:cNvSpPr>
            <p:nvPr/>
          </p:nvSpPr>
          <p:spPr>
            <a:xfrm>
              <a:off x="4986333" y="35878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9" name="Straight Connector 518"/>
            <p:cNvCxnSpPr>
              <a:stCxn id="517" idx="6"/>
              <a:endCxn id="518" idx="2"/>
            </p:cNvCxnSpPr>
            <p:nvPr/>
          </p:nvCxnSpPr>
          <p:spPr>
            <a:xfrm>
              <a:off x="4647041" y="3644998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20" name="Straight Connector 519"/>
            <p:cNvCxnSpPr>
              <a:stCxn id="517" idx="2"/>
              <a:endCxn id="515" idx="6"/>
            </p:cNvCxnSpPr>
            <p:nvPr/>
          </p:nvCxnSpPr>
          <p:spPr>
            <a:xfrm rot="10800000">
              <a:off x="4197321" y="3644998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21" name="Straight Connector 520"/>
            <p:cNvCxnSpPr>
              <a:stCxn id="331" idx="4"/>
              <a:endCxn id="515" idx="0"/>
            </p:cNvCxnSpPr>
            <p:nvPr/>
          </p:nvCxnSpPr>
          <p:spPr>
            <a:xfrm rot="5400000">
              <a:off x="3968664" y="3414754"/>
              <a:ext cx="344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22" name="Straight Connector 521"/>
            <p:cNvCxnSpPr>
              <a:stCxn id="330" idx="4"/>
              <a:endCxn id="514" idx="0"/>
            </p:cNvCxnSpPr>
            <p:nvPr/>
          </p:nvCxnSpPr>
          <p:spPr>
            <a:xfrm rot="5400000">
              <a:off x="3503556" y="3414754"/>
              <a:ext cx="344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3" name="Oval 522"/>
            <p:cNvSpPr>
              <a:spLocks noChangeAspect="1"/>
            </p:cNvSpPr>
            <p:nvPr/>
          </p:nvSpPr>
          <p:spPr>
            <a:xfrm>
              <a:off x="5443872" y="3587848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4" name="Straight Connector 523"/>
            <p:cNvCxnSpPr>
              <a:stCxn id="518" idx="6"/>
              <a:endCxn id="523" idx="2"/>
            </p:cNvCxnSpPr>
            <p:nvPr/>
          </p:nvCxnSpPr>
          <p:spPr>
            <a:xfrm>
              <a:off x="5100633" y="3644998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5" name="Oval 524"/>
            <p:cNvSpPr>
              <a:spLocks noChangeAspect="1"/>
            </p:cNvSpPr>
            <p:nvPr/>
          </p:nvSpPr>
          <p:spPr>
            <a:xfrm>
              <a:off x="5899846" y="358943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6" name="Straight Connector 525"/>
            <p:cNvCxnSpPr>
              <a:stCxn id="523" idx="6"/>
              <a:endCxn id="525" idx="2"/>
            </p:cNvCxnSpPr>
            <p:nvPr/>
          </p:nvCxnSpPr>
          <p:spPr>
            <a:xfrm>
              <a:off x="5558172" y="3644998"/>
              <a:ext cx="341674" cy="158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7" name="Oval 526"/>
            <p:cNvSpPr>
              <a:spLocks noChangeAspect="1"/>
            </p:cNvSpPr>
            <p:nvPr/>
          </p:nvSpPr>
          <p:spPr>
            <a:xfrm>
              <a:off x="6610295" y="35831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Oval 527"/>
            <p:cNvSpPr>
              <a:spLocks noChangeAspect="1"/>
            </p:cNvSpPr>
            <p:nvPr/>
          </p:nvSpPr>
          <p:spPr>
            <a:xfrm>
              <a:off x="7075403" y="35831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9" name="Straight Connector 528"/>
            <p:cNvCxnSpPr>
              <a:stCxn id="527" idx="6"/>
              <a:endCxn id="528" idx="2"/>
            </p:cNvCxnSpPr>
            <p:nvPr/>
          </p:nvCxnSpPr>
          <p:spPr>
            <a:xfrm>
              <a:off x="6724595" y="3640250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30" name="Oval 529"/>
            <p:cNvSpPr>
              <a:spLocks noChangeAspect="1"/>
            </p:cNvSpPr>
            <p:nvPr/>
          </p:nvSpPr>
          <p:spPr>
            <a:xfrm>
              <a:off x="7525124" y="35831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Oval 530"/>
            <p:cNvSpPr>
              <a:spLocks noChangeAspect="1"/>
            </p:cNvSpPr>
            <p:nvPr/>
          </p:nvSpPr>
          <p:spPr>
            <a:xfrm>
              <a:off x="7978716" y="35831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2" name="Straight Connector 531"/>
            <p:cNvCxnSpPr>
              <a:stCxn id="530" idx="6"/>
              <a:endCxn id="531" idx="2"/>
            </p:cNvCxnSpPr>
            <p:nvPr/>
          </p:nvCxnSpPr>
          <p:spPr>
            <a:xfrm>
              <a:off x="7639424" y="3640250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3" name="Straight Connector 532"/>
            <p:cNvCxnSpPr>
              <a:stCxn id="379" idx="4"/>
              <a:endCxn id="528" idx="0"/>
            </p:cNvCxnSpPr>
            <p:nvPr/>
          </p:nvCxnSpPr>
          <p:spPr>
            <a:xfrm rot="5400000">
              <a:off x="6963449" y="3413147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4" name="Straight Connector 533"/>
            <p:cNvCxnSpPr>
              <a:stCxn id="378" idx="4"/>
              <a:endCxn id="527" idx="0"/>
            </p:cNvCxnSpPr>
            <p:nvPr/>
          </p:nvCxnSpPr>
          <p:spPr>
            <a:xfrm rot="5400000">
              <a:off x="6498341" y="3413147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5" name="Straight Connector 534"/>
            <p:cNvCxnSpPr>
              <a:stCxn id="391" idx="4"/>
              <a:endCxn id="531" idx="0"/>
            </p:cNvCxnSpPr>
            <p:nvPr/>
          </p:nvCxnSpPr>
          <p:spPr>
            <a:xfrm rot="5400000">
              <a:off x="7866365" y="3412750"/>
              <a:ext cx="339852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6" name="Straight Connector 535"/>
            <p:cNvCxnSpPr>
              <a:stCxn id="390" idx="4"/>
              <a:endCxn id="530" idx="0"/>
            </p:cNvCxnSpPr>
            <p:nvPr/>
          </p:nvCxnSpPr>
          <p:spPr>
            <a:xfrm rot="5400000">
              <a:off x="7413170" y="3413147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37" name="Oval 536"/>
            <p:cNvSpPr>
              <a:spLocks noChangeAspect="1"/>
            </p:cNvSpPr>
            <p:nvPr/>
          </p:nvSpPr>
          <p:spPr>
            <a:xfrm>
              <a:off x="8436255" y="35831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8" name="Straight Connector 537"/>
            <p:cNvCxnSpPr>
              <a:stCxn id="410" idx="4"/>
              <a:endCxn id="537" idx="0"/>
            </p:cNvCxnSpPr>
            <p:nvPr/>
          </p:nvCxnSpPr>
          <p:spPr>
            <a:xfrm rot="5400000">
              <a:off x="8325881" y="3414727"/>
              <a:ext cx="33589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39" name="Oval 538"/>
            <p:cNvSpPr>
              <a:spLocks noChangeAspect="1"/>
            </p:cNvSpPr>
            <p:nvPr/>
          </p:nvSpPr>
          <p:spPr>
            <a:xfrm>
              <a:off x="8877300" y="35831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0" name="Straight Connector 539"/>
            <p:cNvCxnSpPr>
              <a:stCxn id="537" idx="6"/>
              <a:endCxn id="539" idx="2"/>
            </p:cNvCxnSpPr>
            <p:nvPr/>
          </p:nvCxnSpPr>
          <p:spPr>
            <a:xfrm>
              <a:off x="8550555" y="3640250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1" name="Straight Connector 540"/>
            <p:cNvCxnSpPr>
              <a:stCxn id="430" idx="4"/>
              <a:endCxn id="539" idx="0"/>
            </p:cNvCxnSpPr>
            <p:nvPr/>
          </p:nvCxnSpPr>
          <p:spPr>
            <a:xfrm rot="16200000" flipH="1">
              <a:off x="8762150" y="3410800"/>
              <a:ext cx="343806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Synthetic (constructed) energies</a:t>
            </a:r>
          </a:p>
          <a:p>
            <a:endParaRPr lang="en-US" dirty="0" smtClean="0"/>
          </a:p>
          <a:p>
            <a:r>
              <a:rPr lang="en-US" dirty="0" smtClean="0"/>
              <a:t>Real-world applications</a:t>
            </a:r>
          </a:p>
          <a:p>
            <a:pPr lvl="1"/>
            <a:r>
              <a:rPr lang="en-US" dirty="0" smtClean="0"/>
              <a:t>Face-Gender </a:t>
            </a:r>
            <a:r>
              <a:rPr lang="en-US" dirty="0" err="1" smtClean="0"/>
              <a:t>Labelling</a:t>
            </a:r>
            <a:endParaRPr lang="en-US" dirty="0" smtClean="0"/>
          </a:p>
          <a:p>
            <a:pPr lvl="1"/>
            <a:r>
              <a:rPr lang="en-US" dirty="0" smtClean="0"/>
              <a:t>Semantic Object Segmentation</a:t>
            </a:r>
          </a:p>
          <a:p>
            <a:pPr lvl="1"/>
            <a:r>
              <a:rPr lang="en-US" dirty="0" smtClean="0"/>
              <a:t>Optical Flow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14800" y="2895600"/>
            <a:ext cx="1968500" cy="228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05400" y="4038600"/>
            <a:ext cx="2616200" cy="2540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05400" y="4419600"/>
            <a:ext cx="1231900" cy="4191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05000" y="2743200"/>
            <a:ext cx="1600200" cy="762000"/>
            <a:chOff x="1905000" y="1828800"/>
            <a:chExt cx="1600200" cy="762000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2895600" y="1905000"/>
              <a:ext cx="482600" cy="2286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2895600" y="2286000"/>
              <a:ext cx="482600" cy="228600"/>
            </a:xfrm>
            <a:prstGeom prst="rect">
              <a:avLst/>
            </a:prstGeom>
          </p:spPr>
        </p:pic>
        <p:sp>
          <p:nvSpPr>
            <p:cNvPr id="17" name="Double Bracket 16"/>
            <p:cNvSpPr/>
            <p:nvPr/>
          </p:nvSpPr>
          <p:spPr bwMode="auto">
            <a:xfrm>
              <a:off x="2819400" y="1828800"/>
              <a:ext cx="685800" cy="762000"/>
            </a:xfrm>
            <a:prstGeom prst="bracketPair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2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905000" y="1981200"/>
              <a:ext cx="673100" cy="22860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905000" y="3657600"/>
            <a:ext cx="2819400" cy="1295400"/>
            <a:chOff x="1905000" y="2743200"/>
            <a:chExt cx="2819400" cy="1295400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1905000" y="2895600"/>
              <a:ext cx="876300" cy="241300"/>
            </a:xfrm>
            <a:prstGeom prst="rect">
              <a:avLst/>
            </a:prstGeom>
          </p:spPr>
        </p:pic>
        <p:sp>
          <p:nvSpPr>
            <p:cNvPr id="20" name="Double Bracket 19"/>
            <p:cNvSpPr/>
            <p:nvPr/>
          </p:nvSpPr>
          <p:spPr bwMode="auto">
            <a:xfrm>
              <a:off x="2971800" y="2743200"/>
              <a:ext cx="1752600" cy="1295400"/>
            </a:xfrm>
            <a:prstGeom prst="bracketPair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3898900" y="2895600"/>
              <a:ext cx="749300" cy="241300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8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3048000" y="3581400"/>
              <a:ext cx="749300" cy="2413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3200400" y="2895600"/>
              <a:ext cx="127000" cy="1651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4241282" y="3633232"/>
              <a:ext cx="127000" cy="165100"/>
            </a:xfrm>
            <a:prstGeom prst="rect">
              <a:avLst/>
            </a:prstGeom>
          </p:spPr>
        </p:pic>
      </p:grpSp>
      <p:pic>
        <p:nvPicPr>
          <p:cNvPr id="21" name="Picture 20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2514600" y="1828800"/>
            <a:ext cx="35306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Picture 9" descr="k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362200"/>
            <a:ext cx="9144000" cy="1997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2486" y="4495800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4</a:t>
            </a:r>
            <a:r>
              <a:rPr lang="en-US" dirty="0" smtClean="0"/>
              <a:t>: 2-label problem</a:t>
            </a:r>
            <a:endParaRPr lang="en-US" dirty="0"/>
          </a:p>
        </p:txBody>
      </p:sp>
      <p:pic>
        <p:nvPicPr>
          <p:cNvPr id="12" name="Picture 11" descr="k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5457825"/>
            <a:ext cx="9144000" cy="5619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85800" y="4876800"/>
            <a:ext cx="7467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53906" y="4953000"/>
            <a:ext cx="2596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Harder Problems (More interaction)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52400" y="2628126"/>
            <a:ext cx="2667000" cy="186767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24200" y="2590800"/>
            <a:ext cx="2667000" cy="1905000"/>
          </a:xfrm>
          <a:prstGeom prst="rect">
            <a:avLst/>
          </a:prstGeom>
          <a:solidFill>
            <a:schemeClr val="bg1">
              <a:alpha val="73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477000" y="2590800"/>
            <a:ext cx="2667000" cy="1905000"/>
          </a:xfrm>
          <a:prstGeom prst="rect">
            <a:avLst/>
          </a:prstGeom>
          <a:solidFill>
            <a:schemeClr val="bg1">
              <a:alpha val="73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-572691" y="3847703"/>
            <a:ext cx="14485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197626" y="2636028"/>
            <a:ext cx="67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-420291" y="4000103"/>
            <a:ext cx="1448594" cy="1588"/>
          </a:xfrm>
          <a:prstGeom prst="straightConnector1">
            <a:avLst/>
          </a:prstGeom>
          <a:ln>
            <a:prstDash val="sysDash"/>
            <a:headEnd type="arrow" w="med" len="me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322542" y="4665942"/>
            <a:ext cx="107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bound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80695" y="4038600"/>
            <a:ext cx="153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x</a:t>
            </a:r>
            <a:r>
              <a:rPr lang="en-US" dirty="0" smtClean="0"/>
              <a:t> 30 grid: 2-label</a:t>
            </a:r>
            <a:endParaRPr lang="en-US" dirty="0"/>
          </a:p>
        </p:txBody>
      </p:sp>
      <p:pic>
        <p:nvPicPr>
          <p:cNvPr id="8" name="Picture 7" descr="g90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549525"/>
            <a:ext cx="9144000" cy="1412875"/>
          </a:xfrm>
          <a:prstGeom prst="rect">
            <a:avLst/>
          </a:prstGeom>
        </p:spPr>
      </p:pic>
      <p:pic>
        <p:nvPicPr>
          <p:cNvPr id="9" name="Picture 8" descr="legen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133600"/>
            <a:ext cx="9144000" cy="352425"/>
          </a:xfrm>
          <a:prstGeom prst="rect">
            <a:avLst/>
          </a:prstGeom>
        </p:spPr>
      </p:pic>
      <p:grpSp>
        <p:nvGrpSpPr>
          <p:cNvPr id="420" name="Group 419"/>
          <p:cNvGrpSpPr/>
          <p:nvPr/>
        </p:nvGrpSpPr>
        <p:grpSpPr>
          <a:xfrm>
            <a:off x="74612" y="4602063"/>
            <a:ext cx="8841582" cy="1951137"/>
            <a:chOff x="74612" y="4602063"/>
            <a:chExt cx="8841582" cy="1951137"/>
          </a:xfrm>
        </p:grpSpPr>
        <p:sp>
          <p:nvSpPr>
            <p:cNvPr id="195" name="Right Arrow 194"/>
            <p:cNvSpPr/>
            <p:nvPr/>
          </p:nvSpPr>
          <p:spPr bwMode="auto">
            <a:xfrm>
              <a:off x="2743200" y="5429915"/>
              <a:ext cx="6858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6" name="Plus 195"/>
            <p:cNvSpPr/>
            <p:nvPr/>
          </p:nvSpPr>
          <p:spPr bwMode="auto">
            <a:xfrm>
              <a:off x="6064989" y="5429915"/>
              <a:ext cx="304800" cy="3048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3544094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>
              <a:spLocks noChangeAspect="1"/>
            </p:cNvSpPr>
            <p:nvPr/>
          </p:nvSpPr>
          <p:spPr>
            <a:xfrm>
              <a:off x="4009202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9" name="Straight Connector 198"/>
            <p:cNvCxnSpPr>
              <a:stCxn id="197" idx="6"/>
              <a:endCxn id="198" idx="2"/>
            </p:cNvCxnSpPr>
            <p:nvPr/>
          </p:nvCxnSpPr>
          <p:spPr>
            <a:xfrm>
              <a:off x="3658394" y="46639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3544094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4009202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2" name="Straight Connector 201"/>
            <p:cNvCxnSpPr>
              <a:stCxn id="200" idx="6"/>
              <a:endCxn id="201" idx="2"/>
            </p:cNvCxnSpPr>
            <p:nvPr/>
          </p:nvCxnSpPr>
          <p:spPr>
            <a:xfrm>
              <a:off x="3658394" y="51211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3" name="Straight Connector 202"/>
            <p:cNvCxnSpPr>
              <a:stCxn id="197" idx="4"/>
              <a:endCxn id="200" idx="0"/>
            </p:cNvCxnSpPr>
            <p:nvPr/>
          </p:nvCxnSpPr>
          <p:spPr>
            <a:xfrm rot="5400000">
              <a:off x="3429794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4" name="Straight Connector 203"/>
            <p:cNvCxnSpPr>
              <a:stCxn id="198" idx="4"/>
              <a:endCxn id="201" idx="0"/>
            </p:cNvCxnSpPr>
            <p:nvPr/>
          </p:nvCxnSpPr>
          <p:spPr>
            <a:xfrm rot="5400000">
              <a:off x="3894902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3544094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4009202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7" name="Straight Connector 206"/>
            <p:cNvCxnSpPr>
              <a:stCxn id="205" idx="6"/>
              <a:endCxn id="206" idx="2"/>
            </p:cNvCxnSpPr>
            <p:nvPr/>
          </p:nvCxnSpPr>
          <p:spPr>
            <a:xfrm>
              <a:off x="3658394" y="55783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8" name="Oval 207"/>
            <p:cNvSpPr>
              <a:spLocks noChangeAspect="1"/>
            </p:cNvSpPr>
            <p:nvPr/>
          </p:nvSpPr>
          <p:spPr>
            <a:xfrm>
              <a:off x="3544094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4009202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0" name="Straight Connector 209"/>
            <p:cNvCxnSpPr>
              <a:stCxn id="208" idx="6"/>
              <a:endCxn id="209" idx="2"/>
            </p:cNvCxnSpPr>
            <p:nvPr/>
          </p:nvCxnSpPr>
          <p:spPr>
            <a:xfrm>
              <a:off x="3658394" y="60355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4458923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>
              <a:spLocks noChangeAspect="1"/>
            </p:cNvSpPr>
            <p:nvPr/>
          </p:nvSpPr>
          <p:spPr>
            <a:xfrm>
              <a:off x="4912515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3" name="Straight Connector 212"/>
            <p:cNvCxnSpPr>
              <a:stCxn id="211" idx="6"/>
              <a:endCxn id="212" idx="2"/>
            </p:cNvCxnSpPr>
            <p:nvPr/>
          </p:nvCxnSpPr>
          <p:spPr>
            <a:xfrm flipV="1">
              <a:off x="4573223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4458923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4912515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6" name="Straight Connector 215"/>
            <p:cNvCxnSpPr>
              <a:stCxn id="214" idx="6"/>
              <a:endCxn id="215" idx="2"/>
            </p:cNvCxnSpPr>
            <p:nvPr/>
          </p:nvCxnSpPr>
          <p:spPr>
            <a:xfrm flipV="1">
              <a:off x="4573223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4458923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4912515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9" name="Straight Connector 218"/>
            <p:cNvCxnSpPr>
              <a:stCxn id="217" idx="6"/>
              <a:endCxn id="218" idx="2"/>
            </p:cNvCxnSpPr>
            <p:nvPr/>
          </p:nvCxnSpPr>
          <p:spPr>
            <a:xfrm flipV="1">
              <a:off x="4573223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0" name="Oval 219"/>
            <p:cNvSpPr>
              <a:spLocks noChangeAspect="1"/>
            </p:cNvSpPr>
            <p:nvPr/>
          </p:nvSpPr>
          <p:spPr>
            <a:xfrm>
              <a:off x="4458923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>
            <a:xfrm>
              <a:off x="4912515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2" name="Straight Connector 221"/>
            <p:cNvCxnSpPr>
              <a:stCxn id="220" idx="6"/>
              <a:endCxn id="221" idx="2"/>
            </p:cNvCxnSpPr>
            <p:nvPr/>
          </p:nvCxnSpPr>
          <p:spPr>
            <a:xfrm flipV="1">
              <a:off x="4573223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3" name="Straight Connector 222"/>
            <p:cNvCxnSpPr>
              <a:stCxn id="217" idx="2"/>
              <a:endCxn id="206" idx="6"/>
            </p:cNvCxnSpPr>
            <p:nvPr/>
          </p:nvCxnSpPr>
          <p:spPr>
            <a:xfrm rot="10800000">
              <a:off x="4123503" y="55783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4" name="Straight Connector 223"/>
            <p:cNvCxnSpPr>
              <a:stCxn id="220" idx="2"/>
              <a:endCxn id="209" idx="6"/>
            </p:cNvCxnSpPr>
            <p:nvPr/>
          </p:nvCxnSpPr>
          <p:spPr>
            <a:xfrm rot="10800000">
              <a:off x="4123503" y="60355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5" name="Straight Connector 224"/>
            <p:cNvCxnSpPr>
              <a:stCxn id="201" idx="6"/>
              <a:endCxn id="214" idx="2"/>
            </p:cNvCxnSpPr>
            <p:nvPr/>
          </p:nvCxnSpPr>
          <p:spPr>
            <a:xfrm>
              <a:off x="4123502" y="51211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6" name="Straight Connector 225"/>
            <p:cNvCxnSpPr>
              <a:stCxn id="198" idx="6"/>
              <a:endCxn id="211" idx="2"/>
            </p:cNvCxnSpPr>
            <p:nvPr/>
          </p:nvCxnSpPr>
          <p:spPr>
            <a:xfrm>
              <a:off x="4123502" y="46639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7" name="Straight Connector 226"/>
            <p:cNvCxnSpPr>
              <a:stCxn id="201" idx="4"/>
              <a:endCxn id="206" idx="0"/>
            </p:cNvCxnSpPr>
            <p:nvPr/>
          </p:nvCxnSpPr>
          <p:spPr>
            <a:xfrm rot="5400000">
              <a:off x="3894902" y="53497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8" name="Straight Connector 227"/>
            <p:cNvCxnSpPr>
              <a:stCxn id="200" idx="4"/>
              <a:endCxn id="205" idx="0"/>
            </p:cNvCxnSpPr>
            <p:nvPr/>
          </p:nvCxnSpPr>
          <p:spPr>
            <a:xfrm rot="5400000">
              <a:off x="3429794" y="53497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>
              <a:stCxn id="206" idx="4"/>
              <a:endCxn id="209" idx="0"/>
            </p:cNvCxnSpPr>
            <p:nvPr/>
          </p:nvCxnSpPr>
          <p:spPr>
            <a:xfrm rot="5400000">
              <a:off x="3894902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>
              <a:stCxn id="205" idx="4"/>
              <a:endCxn id="208" idx="0"/>
            </p:cNvCxnSpPr>
            <p:nvPr/>
          </p:nvCxnSpPr>
          <p:spPr>
            <a:xfrm rot="5400000">
              <a:off x="3429794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1" name="Straight Connector 230"/>
            <p:cNvCxnSpPr>
              <a:stCxn id="211" idx="4"/>
              <a:endCxn id="214" idx="0"/>
            </p:cNvCxnSpPr>
            <p:nvPr/>
          </p:nvCxnSpPr>
          <p:spPr>
            <a:xfrm rot="5400000">
              <a:off x="4344623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2" name="Straight Connector 231"/>
            <p:cNvCxnSpPr>
              <a:stCxn id="212" idx="4"/>
              <a:endCxn id="215" idx="0"/>
            </p:cNvCxnSpPr>
            <p:nvPr/>
          </p:nvCxnSpPr>
          <p:spPr>
            <a:xfrm rot="5400000">
              <a:off x="4798215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3" name="Straight Connector 232"/>
            <p:cNvCxnSpPr>
              <a:stCxn id="218" idx="4"/>
              <a:endCxn id="221" idx="0"/>
            </p:cNvCxnSpPr>
            <p:nvPr/>
          </p:nvCxnSpPr>
          <p:spPr>
            <a:xfrm rot="5400000">
              <a:off x="4798215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4" name="Straight Connector 233"/>
            <p:cNvCxnSpPr>
              <a:stCxn id="217" idx="4"/>
              <a:endCxn id="220" idx="0"/>
            </p:cNvCxnSpPr>
            <p:nvPr/>
          </p:nvCxnSpPr>
          <p:spPr>
            <a:xfrm rot="5400000">
              <a:off x="4344623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5" name="Oval 234"/>
            <p:cNvSpPr>
              <a:spLocks noChangeAspect="1"/>
            </p:cNvSpPr>
            <p:nvPr/>
          </p:nvSpPr>
          <p:spPr>
            <a:xfrm>
              <a:off x="5370054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6" name="Straight Connector 235"/>
            <p:cNvCxnSpPr>
              <a:endCxn id="235" idx="2"/>
            </p:cNvCxnSpPr>
            <p:nvPr/>
          </p:nvCxnSpPr>
          <p:spPr>
            <a:xfrm flipV="1">
              <a:off x="5030762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7" name="Oval 236"/>
            <p:cNvSpPr>
              <a:spLocks noChangeAspect="1"/>
            </p:cNvSpPr>
            <p:nvPr/>
          </p:nvSpPr>
          <p:spPr>
            <a:xfrm>
              <a:off x="5370054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8" name="Straight Connector 237"/>
            <p:cNvCxnSpPr>
              <a:endCxn id="237" idx="2"/>
            </p:cNvCxnSpPr>
            <p:nvPr/>
          </p:nvCxnSpPr>
          <p:spPr>
            <a:xfrm flipV="1">
              <a:off x="5030762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9" name="Oval 238"/>
            <p:cNvSpPr>
              <a:spLocks noChangeAspect="1"/>
            </p:cNvSpPr>
            <p:nvPr/>
          </p:nvSpPr>
          <p:spPr>
            <a:xfrm>
              <a:off x="5370054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0" name="Straight Connector 239"/>
            <p:cNvCxnSpPr>
              <a:endCxn id="239" idx="2"/>
            </p:cNvCxnSpPr>
            <p:nvPr/>
          </p:nvCxnSpPr>
          <p:spPr>
            <a:xfrm flipV="1">
              <a:off x="5030762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370054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2" name="Straight Connector 241"/>
            <p:cNvCxnSpPr>
              <a:endCxn id="241" idx="2"/>
            </p:cNvCxnSpPr>
            <p:nvPr/>
          </p:nvCxnSpPr>
          <p:spPr>
            <a:xfrm flipV="1">
              <a:off x="5030762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3" name="Straight Connector 242"/>
            <p:cNvCxnSpPr>
              <a:stCxn id="235" idx="4"/>
              <a:endCxn id="237" idx="0"/>
            </p:cNvCxnSpPr>
            <p:nvPr/>
          </p:nvCxnSpPr>
          <p:spPr>
            <a:xfrm rot="5400000">
              <a:off x="5255754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4" name="Straight Connector 243"/>
            <p:cNvCxnSpPr>
              <a:stCxn id="239" idx="4"/>
              <a:endCxn id="241" idx="0"/>
            </p:cNvCxnSpPr>
            <p:nvPr/>
          </p:nvCxnSpPr>
          <p:spPr>
            <a:xfrm rot="5400000">
              <a:off x="5255754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5" name="Oval 244"/>
            <p:cNvSpPr>
              <a:spLocks noChangeAspect="1"/>
            </p:cNvSpPr>
            <p:nvPr/>
          </p:nvSpPr>
          <p:spPr>
            <a:xfrm>
              <a:off x="6535738" y="46076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>
              <a:spLocks noChangeAspect="1"/>
            </p:cNvSpPr>
            <p:nvPr/>
          </p:nvSpPr>
          <p:spPr>
            <a:xfrm>
              <a:off x="7000846" y="46076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7" name="Straight Connector 246"/>
            <p:cNvCxnSpPr>
              <a:stCxn id="245" idx="6"/>
              <a:endCxn id="246" idx="2"/>
            </p:cNvCxnSpPr>
            <p:nvPr/>
          </p:nvCxnSpPr>
          <p:spPr>
            <a:xfrm>
              <a:off x="6650038" y="46647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6535738" y="50648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7000846" y="50648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0" name="Straight Connector 249"/>
            <p:cNvCxnSpPr>
              <a:stCxn id="248" idx="6"/>
              <a:endCxn id="249" idx="2"/>
            </p:cNvCxnSpPr>
            <p:nvPr/>
          </p:nvCxnSpPr>
          <p:spPr>
            <a:xfrm>
              <a:off x="6650038" y="51219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1" name="Straight Connector 250"/>
            <p:cNvCxnSpPr>
              <a:stCxn id="245" idx="4"/>
              <a:endCxn id="248" idx="0"/>
            </p:cNvCxnSpPr>
            <p:nvPr/>
          </p:nvCxnSpPr>
          <p:spPr>
            <a:xfrm rot="5400000">
              <a:off x="6421438" y="48933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2" name="Straight Connector 251"/>
            <p:cNvCxnSpPr>
              <a:stCxn id="246" idx="4"/>
              <a:endCxn id="249" idx="0"/>
            </p:cNvCxnSpPr>
            <p:nvPr/>
          </p:nvCxnSpPr>
          <p:spPr>
            <a:xfrm rot="5400000">
              <a:off x="6886546" y="48933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535738" y="55220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7000846" y="55220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5" name="Straight Connector 254"/>
            <p:cNvCxnSpPr>
              <a:stCxn id="253" idx="6"/>
              <a:endCxn id="254" idx="2"/>
            </p:cNvCxnSpPr>
            <p:nvPr/>
          </p:nvCxnSpPr>
          <p:spPr>
            <a:xfrm>
              <a:off x="6650038" y="55791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6535738" y="59792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7000846" y="59792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8" name="Straight Connector 257"/>
            <p:cNvCxnSpPr>
              <a:stCxn id="256" idx="6"/>
              <a:endCxn id="257" idx="2"/>
            </p:cNvCxnSpPr>
            <p:nvPr/>
          </p:nvCxnSpPr>
          <p:spPr>
            <a:xfrm>
              <a:off x="6650038" y="60363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7450567" y="46076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7904159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1" name="Straight Connector 260"/>
            <p:cNvCxnSpPr>
              <a:stCxn id="259" idx="6"/>
              <a:endCxn id="260" idx="2"/>
            </p:cNvCxnSpPr>
            <p:nvPr/>
          </p:nvCxnSpPr>
          <p:spPr>
            <a:xfrm flipV="1">
              <a:off x="7564867" y="46639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7450567" y="50648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7904159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4" name="Straight Connector 263"/>
            <p:cNvCxnSpPr>
              <a:stCxn id="262" idx="6"/>
              <a:endCxn id="263" idx="2"/>
            </p:cNvCxnSpPr>
            <p:nvPr/>
          </p:nvCxnSpPr>
          <p:spPr>
            <a:xfrm flipV="1">
              <a:off x="7564867" y="51211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5" name="Oval 264"/>
            <p:cNvSpPr>
              <a:spLocks noChangeAspect="1"/>
            </p:cNvSpPr>
            <p:nvPr/>
          </p:nvSpPr>
          <p:spPr>
            <a:xfrm>
              <a:off x="7450567" y="55220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>
              <a:spLocks noChangeAspect="1"/>
            </p:cNvSpPr>
            <p:nvPr/>
          </p:nvSpPr>
          <p:spPr>
            <a:xfrm>
              <a:off x="7904159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7" name="Straight Connector 266"/>
            <p:cNvCxnSpPr>
              <a:stCxn id="265" idx="6"/>
              <a:endCxn id="266" idx="2"/>
            </p:cNvCxnSpPr>
            <p:nvPr/>
          </p:nvCxnSpPr>
          <p:spPr>
            <a:xfrm flipV="1">
              <a:off x="7564867" y="55783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8" name="Oval 267"/>
            <p:cNvSpPr>
              <a:spLocks noChangeAspect="1"/>
            </p:cNvSpPr>
            <p:nvPr/>
          </p:nvSpPr>
          <p:spPr>
            <a:xfrm>
              <a:off x="7450567" y="59792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>
              <a:spLocks noChangeAspect="1"/>
            </p:cNvSpPr>
            <p:nvPr/>
          </p:nvSpPr>
          <p:spPr>
            <a:xfrm>
              <a:off x="7904159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0" name="Straight Connector 269"/>
            <p:cNvCxnSpPr>
              <a:stCxn id="268" idx="6"/>
              <a:endCxn id="269" idx="2"/>
            </p:cNvCxnSpPr>
            <p:nvPr/>
          </p:nvCxnSpPr>
          <p:spPr>
            <a:xfrm flipV="1">
              <a:off x="7564867" y="60355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1" name="Straight Connector 270"/>
            <p:cNvCxnSpPr>
              <a:stCxn id="249" idx="6"/>
              <a:endCxn id="262" idx="2"/>
            </p:cNvCxnSpPr>
            <p:nvPr/>
          </p:nvCxnSpPr>
          <p:spPr>
            <a:xfrm>
              <a:off x="7115146" y="5121955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2" name="Straight Connector 271"/>
            <p:cNvCxnSpPr>
              <a:stCxn id="246" idx="6"/>
              <a:endCxn id="259" idx="2"/>
            </p:cNvCxnSpPr>
            <p:nvPr/>
          </p:nvCxnSpPr>
          <p:spPr>
            <a:xfrm>
              <a:off x="7115146" y="4664755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3" name="Straight Connector 272"/>
            <p:cNvCxnSpPr>
              <a:stCxn id="249" idx="4"/>
              <a:endCxn id="254" idx="0"/>
            </p:cNvCxnSpPr>
            <p:nvPr/>
          </p:nvCxnSpPr>
          <p:spPr>
            <a:xfrm rot="5400000">
              <a:off x="6886546" y="53505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4" name="Straight Connector 273"/>
            <p:cNvCxnSpPr>
              <a:stCxn id="248" idx="4"/>
              <a:endCxn id="253" idx="0"/>
            </p:cNvCxnSpPr>
            <p:nvPr/>
          </p:nvCxnSpPr>
          <p:spPr>
            <a:xfrm rot="5400000">
              <a:off x="6421438" y="53505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5" name="Straight Connector 274"/>
            <p:cNvCxnSpPr>
              <a:stCxn id="254" idx="4"/>
              <a:endCxn id="257" idx="0"/>
            </p:cNvCxnSpPr>
            <p:nvPr/>
          </p:nvCxnSpPr>
          <p:spPr>
            <a:xfrm rot="5400000">
              <a:off x="6886546" y="58077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6" name="Straight Connector 275"/>
            <p:cNvCxnSpPr>
              <a:stCxn id="253" idx="4"/>
              <a:endCxn id="256" idx="0"/>
            </p:cNvCxnSpPr>
            <p:nvPr/>
          </p:nvCxnSpPr>
          <p:spPr>
            <a:xfrm rot="5400000">
              <a:off x="6421438" y="58077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7" name="Straight Connector 276"/>
            <p:cNvCxnSpPr>
              <a:stCxn id="259" idx="4"/>
              <a:endCxn id="262" idx="0"/>
            </p:cNvCxnSpPr>
            <p:nvPr/>
          </p:nvCxnSpPr>
          <p:spPr>
            <a:xfrm rot="5400000">
              <a:off x="7336267" y="48933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8" name="Straight Connector 277"/>
            <p:cNvCxnSpPr>
              <a:stCxn id="260" idx="4"/>
              <a:endCxn id="263" idx="0"/>
            </p:cNvCxnSpPr>
            <p:nvPr/>
          </p:nvCxnSpPr>
          <p:spPr>
            <a:xfrm rot="5400000">
              <a:off x="7789859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9" name="Straight Connector 278"/>
            <p:cNvCxnSpPr>
              <a:stCxn id="263" idx="4"/>
              <a:endCxn id="266" idx="0"/>
            </p:cNvCxnSpPr>
            <p:nvPr/>
          </p:nvCxnSpPr>
          <p:spPr>
            <a:xfrm rot="5400000">
              <a:off x="7789859" y="53497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0" name="Straight Connector 279"/>
            <p:cNvCxnSpPr>
              <a:stCxn id="262" idx="4"/>
              <a:endCxn id="265" idx="0"/>
            </p:cNvCxnSpPr>
            <p:nvPr/>
          </p:nvCxnSpPr>
          <p:spPr>
            <a:xfrm rot="5400000">
              <a:off x="7336267" y="53505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1" name="Straight Connector 280"/>
            <p:cNvCxnSpPr>
              <a:stCxn id="266" idx="4"/>
              <a:endCxn id="269" idx="0"/>
            </p:cNvCxnSpPr>
            <p:nvPr/>
          </p:nvCxnSpPr>
          <p:spPr>
            <a:xfrm rot="5400000">
              <a:off x="7789859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2" name="Straight Connector 281"/>
            <p:cNvCxnSpPr>
              <a:stCxn id="265" idx="4"/>
              <a:endCxn id="268" idx="0"/>
            </p:cNvCxnSpPr>
            <p:nvPr/>
          </p:nvCxnSpPr>
          <p:spPr>
            <a:xfrm rot="5400000">
              <a:off x="7336267" y="58077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3" name="Oval 282"/>
            <p:cNvSpPr>
              <a:spLocks noChangeAspect="1"/>
            </p:cNvSpPr>
            <p:nvPr/>
          </p:nvSpPr>
          <p:spPr>
            <a:xfrm>
              <a:off x="8361698" y="46107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4" name="Straight Connector 283"/>
            <p:cNvCxnSpPr>
              <a:endCxn id="283" idx="2"/>
            </p:cNvCxnSpPr>
            <p:nvPr/>
          </p:nvCxnSpPr>
          <p:spPr>
            <a:xfrm flipV="1">
              <a:off x="8022406" y="4667915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5" name="Oval 284"/>
            <p:cNvSpPr>
              <a:spLocks noChangeAspect="1"/>
            </p:cNvSpPr>
            <p:nvPr/>
          </p:nvSpPr>
          <p:spPr>
            <a:xfrm>
              <a:off x="8361698" y="50679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6" name="Straight Connector 285"/>
            <p:cNvCxnSpPr>
              <a:endCxn id="285" idx="2"/>
            </p:cNvCxnSpPr>
            <p:nvPr/>
          </p:nvCxnSpPr>
          <p:spPr>
            <a:xfrm flipV="1">
              <a:off x="8022406" y="5125115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7" name="Oval 286"/>
            <p:cNvSpPr>
              <a:spLocks noChangeAspect="1"/>
            </p:cNvSpPr>
            <p:nvPr/>
          </p:nvSpPr>
          <p:spPr>
            <a:xfrm>
              <a:off x="8361698" y="55251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Oval 287"/>
            <p:cNvSpPr>
              <a:spLocks noChangeAspect="1"/>
            </p:cNvSpPr>
            <p:nvPr/>
          </p:nvSpPr>
          <p:spPr>
            <a:xfrm>
              <a:off x="8361698" y="59823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9" name="Straight Connector 288"/>
            <p:cNvCxnSpPr>
              <a:stCxn id="283" idx="4"/>
              <a:endCxn id="285" idx="0"/>
            </p:cNvCxnSpPr>
            <p:nvPr/>
          </p:nvCxnSpPr>
          <p:spPr>
            <a:xfrm rot="5400000">
              <a:off x="8247398" y="489651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0" name="Straight Connector 289"/>
            <p:cNvCxnSpPr>
              <a:stCxn id="285" idx="4"/>
              <a:endCxn id="287" idx="0"/>
            </p:cNvCxnSpPr>
            <p:nvPr/>
          </p:nvCxnSpPr>
          <p:spPr>
            <a:xfrm rot="5400000">
              <a:off x="8247398" y="535371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1" name="Straight Connector 290"/>
            <p:cNvCxnSpPr>
              <a:stCxn id="287" idx="4"/>
              <a:endCxn id="288" idx="0"/>
            </p:cNvCxnSpPr>
            <p:nvPr/>
          </p:nvCxnSpPr>
          <p:spPr>
            <a:xfrm rot="5400000">
              <a:off x="8247398" y="581091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2" name="Oval 291"/>
            <p:cNvSpPr>
              <a:spLocks noChangeAspect="1"/>
            </p:cNvSpPr>
            <p:nvPr/>
          </p:nvSpPr>
          <p:spPr>
            <a:xfrm>
              <a:off x="5823646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3" name="Straight Connector 292"/>
            <p:cNvCxnSpPr>
              <a:endCxn id="292" idx="2"/>
            </p:cNvCxnSpPr>
            <p:nvPr/>
          </p:nvCxnSpPr>
          <p:spPr>
            <a:xfrm flipV="1">
              <a:off x="5484354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4" name="Oval 293"/>
            <p:cNvSpPr>
              <a:spLocks noChangeAspect="1"/>
            </p:cNvSpPr>
            <p:nvPr/>
          </p:nvSpPr>
          <p:spPr>
            <a:xfrm>
              <a:off x="5823646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5" name="Straight Connector 294"/>
            <p:cNvCxnSpPr>
              <a:endCxn id="294" idx="2"/>
            </p:cNvCxnSpPr>
            <p:nvPr/>
          </p:nvCxnSpPr>
          <p:spPr>
            <a:xfrm flipV="1">
              <a:off x="5484354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6" name="Oval 295"/>
            <p:cNvSpPr>
              <a:spLocks noChangeAspect="1"/>
            </p:cNvSpPr>
            <p:nvPr/>
          </p:nvSpPr>
          <p:spPr>
            <a:xfrm>
              <a:off x="5823646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7" name="Straight Connector 296"/>
            <p:cNvCxnSpPr>
              <a:endCxn id="296" idx="2"/>
            </p:cNvCxnSpPr>
            <p:nvPr/>
          </p:nvCxnSpPr>
          <p:spPr>
            <a:xfrm flipV="1">
              <a:off x="5484354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8" name="Oval 297"/>
            <p:cNvSpPr>
              <a:spLocks noChangeAspect="1"/>
            </p:cNvSpPr>
            <p:nvPr/>
          </p:nvSpPr>
          <p:spPr>
            <a:xfrm>
              <a:off x="5823646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9" name="Straight Connector 298"/>
            <p:cNvCxnSpPr>
              <a:endCxn id="298" idx="2"/>
            </p:cNvCxnSpPr>
            <p:nvPr/>
          </p:nvCxnSpPr>
          <p:spPr>
            <a:xfrm flipV="1">
              <a:off x="5484354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0" name="Straight Connector 299"/>
            <p:cNvCxnSpPr>
              <a:stCxn id="292" idx="4"/>
              <a:endCxn id="294" idx="0"/>
            </p:cNvCxnSpPr>
            <p:nvPr/>
          </p:nvCxnSpPr>
          <p:spPr>
            <a:xfrm rot="5400000">
              <a:off x="5709346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1" name="Straight Connector 300"/>
            <p:cNvCxnSpPr>
              <a:stCxn id="296" idx="4"/>
              <a:endCxn id="298" idx="0"/>
            </p:cNvCxnSpPr>
            <p:nvPr/>
          </p:nvCxnSpPr>
          <p:spPr>
            <a:xfrm rot="5400000">
              <a:off x="5709346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2" name="Oval 301"/>
            <p:cNvSpPr>
              <a:spLocks noChangeAspect="1"/>
            </p:cNvSpPr>
            <p:nvPr/>
          </p:nvSpPr>
          <p:spPr>
            <a:xfrm>
              <a:off x="88011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3" name="Straight Connector 302"/>
            <p:cNvCxnSpPr>
              <a:endCxn id="302" idx="2"/>
            </p:cNvCxnSpPr>
            <p:nvPr/>
          </p:nvCxnSpPr>
          <p:spPr>
            <a:xfrm flipV="1">
              <a:off x="8461808" y="46600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4" name="Oval 303"/>
            <p:cNvSpPr>
              <a:spLocks noChangeAspect="1"/>
            </p:cNvSpPr>
            <p:nvPr/>
          </p:nvSpPr>
          <p:spPr>
            <a:xfrm>
              <a:off x="88011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5" name="Straight Connector 304"/>
            <p:cNvCxnSpPr>
              <a:endCxn id="304" idx="2"/>
            </p:cNvCxnSpPr>
            <p:nvPr/>
          </p:nvCxnSpPr>
          <p:spPr>
            <a:xfrm flipV="1">
              <a:off x="8461808" y="51172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6" name="Oval 305"/>
            <p:cNvSpPr>
              <a:spLocks noChangeAspect="1"/>
            </p:cNvSpPr>
            <p:nvPr/>
          </p:nvSpPr>
          <p:spPr>
            <a:xfrm>
              <a:off x="88011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7" name="Straight Connector 306"/>
            <p:cNvCxnSpPr>
              <a:endCxn id="306" idx="2"/>
            </p:cNvCxnSpPr>
            <p:nvPr/>
          </p:nvCxnSpPr>
          <p:spPr>
            <a:xfrm flipV="1">
              <a:off x="8461808" y="55744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8" name="Oval 307"/>
            <p:cNvSpPr>
              <a:spLocks noChangeAspect="1"/>
            </p:cNvSpPr>
            <p:nvPr/>
          </p:nvSpPr>
          <p:spPr>
            <a:xfrm>
              <a:off x="88011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9" name="Straight Connector 308"/>
            <p:cNvCxnSpPr>
              <a:endCxn id="308" idx="2"/>
            </p:cNvCxnSpPr>
            <p:nvPr/>
          </p:nvCxnSpPr>
          <p:spPr>
            <a:xfrm flipV="1">
              <a:off x="8461808" y="60316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0" name="Straight Connector 309"/>
            <p:cNvCxnSpPr>
              <a:stCxn id="302" idx="4"/>
              <a:endCxn id="304" idx="0"/>
            </p:cNvCxnSpPr>
            <p:nvPr/>
          </p:nvCxnSpPr>
          <p:spPr>
            <a:xfrm rot="5400000">
              <a:off x="86868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1" name="Straight Connector 310"/>
            <p:cNvCxnSpPr>
              <a:stCxn id="304" idx="4"/>
              <a:endCxn id="306" idx="0"/>
            </p:cNvCxnSpPr>
            <p:nvPr/>
          </p:nvCxnSpPr>
          <p:spPr>
            <a:xfrm rot="5400000">
              <a:off x="86868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2" name="Straight Connector 311"/>
            <p:cNvCxnSpPr>
              <a:stCxn id="306" idx="4"/>
              <a:endCxn id="308" idx="0"/>
            </p:cNvCxnSpPr>
            <p:nvPr/>
          </p:nvCxnSpPr>
          <p:spPr>
            <a:xfrm rot="5400000">
              <a:off x="86868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3" name="Oval 312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Oval 313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5" name="Straight Connector 314"/>
            <p:cNvCxnSpPr>
              <a:stCxn id="313" idx="6"/>
              <a:endCxn id="314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6" name="Oval 315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Oval 316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8" name="Straight Connector 317"/>
            <p:cNvCxnSpPr>
              <a:stCxn id="316" idx="6"/>
              <a:endCxn id="317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9" name="Straight Connector 318"/>
            <p:cNvCxnSpPr>
              <a:stCxn id="313" idx="4"/>
              <a:endCxn id="316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0" name="Straight Connector 319"/>
            <p:cNvCxnSpPr>
              <a:stCxn id="314" idx="4"/>
              <a:endCxn id="317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1" name="Oval 320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Oval 321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3" name="Straight Connector 322"/>
            <p:cNvCxnSpPr>
              <a:stCxn id="321" idx="6"/>
              <a:endCxn id="322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4" name="Oval 323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Oval 324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6" name="Straight Connector 325"/>
            <p:cNvCxnSpPr>
              <a:stCxn id="324" idx="6"/>
              <a:endCxn id="325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7" name="Oval 326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9" name="Straight Connector 328"/>
            <p:cNvCxnSpPr>
              <a:stCxn id="327" idx="6"/>
              <a:endCxn id="328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0" name="Oval 329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Oval 330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2" name="Straight Connector 331"/>
            <p:cNvCxnSpPr>
              <a:stCxn id="330" idx="6"/>
              <a:endCxn id="331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3" name="Oval 332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val 333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5" name="Straight Connector 334"/>
            <p:cNvCxnSpPr>
              <a:stCxn id="333" idx="6"/>
              <a:endCxn id="334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6" name="Oval 335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Oval 336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8" name="Straight Connector 337"/>
            <p:cNvCxnSpPr>
              <a:stCxn id="336" idx="6"/>
              <a:endCxn id="337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9" name="Straight Connector 338"/>
            <p:cNvCxnSpPr>
              <a:stCxn id="333" idx="2"/>
              <a:endCxn id="322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0" name="Straight Connector 339"/>
            <p:cNvCxnSpPr>
              <a:stCxn id="336" idx="2"/>
              <a:endCxn id="325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1" name="Straight Connector 340"/>
            <p:cNvCxnSpPr>
              <a:stCxn id="317" idx="6"/>
              <a:endCxn id="330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2" name="Straight Connector 341"/>
            <p:cNvCxnSpPr>
              <a:stCxn id="314" idx="6"/>
              <a:endCxn id="327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3" name="Straight Connector 342"/>
            <p:cNvCxnSpPr>
              <a:stCxn id="317" idx="4"/>
              <a:endCxn id="322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4" name="Straight Connector 343"/>
            <p:cNvCxnSpPr>
              <a:stCxn id="316" idx="4"/>
              <a:endCxn id="321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5" name="Straight Connector 344"/>
            <p:cNvCxnSpPr>
              <a:stCxn id="322" idx="4"/>
              <a:endCxn id="325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6" name="Straight Connector 345"/>
            <p:cNvCxnSpPr>
              <a:stCxn id="321" idx="4"/>
              <a:endCxn id="324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7" name="Straight Connector 346"/>
            <p:cNvCxnSpPr>
              <a:stCxn id="327" idx="4"/>
              <a:endCxn id="330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8" name="Straight Connector 347"/>
            <p:cNvCxnSpPr>
              <a:stCxn id="328" idx="4"/>
              <a:endCxn id="331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9" name="Straight Connector 348"/>
            <p:cNvCxnSpPr>
              <a:stCxn id="331" idx="4"/>
              <a:endCxn id="334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0" name="Straight Connector 349"/>
            <p:cNvCxnSpPr>
              <a:stCxn id="330" idx="4"/>
              <a:endCxn id="333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1" name="Straight Connector 350"/>
            <p:cNvCxnSpPr>
              <a:stCxn id="334" idx="4"/>
              <a:endCxn id="337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2" name="Straight Connector 351"/>
            <p:cNvCxnSpPr>
              <a:stCxn id="333" idx="4"/>
              <a:endCxn id="336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3" name="Oval 352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4" name="Straight Connector 353"/>
            <p:cNvCxnSpPr>
              <a:endCxn id="353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5" name="Oval 354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6" name="Straight Connector 355"/>
            <p:cNvCxnSpPr>
              <a:endCxn id="355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8" name="Straight Connector 357"/>
            <p:cNvCxnSpPr>
              <a:endCxn id="357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0" name="Straight Connector 359"/>
            <p:cNvCxnSpPr>
              <a:endCxn id="359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1" name="Straight Connector 360"/>
            <p:cNvCxnSpPr>
              <a:stCxn id="353" idx="4"/>
              <a:endCxn id="355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2" name="Straight Connector 361"/>
            <p:cNvCxnSpPr>
              <a:stCxn id="355" idx="4"/>
              <a:endCxn id="357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3" name="Straight Connector 362"/>
            <p:cNvCxnSpPr>
              <a:stCxn id="357" idx="4"/>
              <a:endCxn id="359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4" name="Oval 363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5" name="Straight Connector 364"/>
            <p:cNvCxnSpPr>
              <a:endCxn id="364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6" name="Oval 365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7" name="Straight Connector 366"/>
            <p:cNvCxnSpPr>
              <a:endCxn id="366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8" name="Oval 367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" name="Straight Connector 368"/>
            <p:cNvCxnSpPr>
              <a:endCxn id="368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0" name="Oval 369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1" name="Straight Connector 370"/>
            <p:cNvCxnSpPr>
              <a:endCxn id="370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2" name="Straight Connector 371"/>
            <p:cNvCxnSpPr>
              <a:stCxn id="364" idx="4"/>
              <a:endCxn id="366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3" name="Straight Connector 372"/>
            <p:cNvCxnSpPr>
              <a:stCxn id="366" idx="4"/>
              <a:endCxn id="368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4" name="Straight Connector 373"/>
            <p:cNvCxnSpPr>
              <a:stCxn id="368" idx="4"/>
              <a:endCxn id="370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5" name="Oval 374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7" name="Straight Connector 376"/>
            <p:cNvCxnSpPr>
              <a:stCxn id="375" idx="6"/>
              <a:endCxn id="376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8" name="Oval 377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/>
            <p:cNvCxnSpPr>
              <a:stCxn id="378" idx="6"/>
              <a:endCxn id="379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1" name="Straight Connector 380"/>
            <p:cNvCxnSpPr>
              <a:stCxn id="378" idx="2"/>
              <a:endCxn id="376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2" name="Straight Connector 381"/>
            <p:cNvCxnSpPr>
              <a:stCxn id="325" idx="4"/>
              <a:endCxn id="376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3" name="Straight Connector 382"/>
            <p:cNvCxnSpPr>
              <a:stCxn id="324" idx="4"/>
              <a:endCxn id="375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4" name="Straight Connector 383"/>
            <p:cNvCxnSpPr>
              <a:stCxn id="337" idx="4"/>
              <a:endCxn id="379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5" name="Straight Connector 384"/>
            <p:cNvCxnSpPr>
              <a:stCxn id="336" idx="4"/>
              <a:endCxn id="378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6" name="Oval 385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7" name="Straight Connector 386"/>
            <p:cNvCxnSpPr>
              <a:stCxn id="379" idx="6"/>
              <a:endCxn id="386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8" name="Straight Connector 387"/>
            <p:cNvCxnSpPr>
              <a:stCxn id="359" idx="4"/>
              <a:endCxn id="386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9" name="Oval 388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0" name="Straight Connector 389"/>
            <p:cNvCxnSpPr>
              <a:stCxn id="386" idx="6"/>
              <a:endCxn id="389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1" name="Straight Connector 390"/>
            <p:cNvCxnSpPr>
              <a:stCxn id="370" idx="4"/>
              <a:endCxn id="389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92" name="Oval 391"/>
            <p:cNvSpPr>
              <a:spLocks noChangeAspect="1"/>
            </p:cNvSpPr>
            <p:nvPr/>
          </p:nvSpPr>
          <p:spPr>
            <a:xfrm>
              <a:off x="3542506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val 392"/>
            <p:cNvSpPr>
              <a:spLocks noChangeAspect="1"/>
            </p:cNvSpPr>
            <p:nvPr/>
          </p:nvSpPr>
          <p:spPr>
            <a:xfrm>
              <a:off x="4007614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4" name="Straight Connector 393"/>
            <p:cNvCxnSpPr>
              <a:stCxn id="392" idx="6"/>
              <a:endCxn id="393" idx="2"/>
            </p:cNvCxnSpPr>
            <p:nvPr/>
          </p:nvCxnSpPr>
          <p:spPr>
            <a:xfrm>
              <a:off x="3656806" y="64944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95" name="Oval 394"/>
            <p:cNvSpPr>
              <a:spLocks noChangeAspect="1"/>
            </p:cNvSpPr>
            <p:nvPr/>
          </p:nvSpPr>
          <p:spPr>
            <a:xfrm>
              <a:off x="4457335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Oval 395"/>
            <p:cNvSpPr>
              <a:spLocks noChangeAspect="1"/>
            </p:cNvSpPr>
            <p:nvPr/>
          </p:nvSpPr>
          <p:spPr>
            <a:xfrm>
              <a:off x="4910927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7" name="Straight Connector 396"/>
            <p:cNvCxnSpPr>
              <a:stCxn id="395" idx="6"/>
              <a:endCxn id="396" idx="2"/>
            </p:cNvCxnSpPr>
            <p:nvPr/>
          </p:nvCxnSpPr>
          <p:spPr>
            <a:xfrm>
              <a:off x="4571635" y="6494461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8" name="Straight Connector 397"/>
            <p:cNvCxnSpPr>
              <a:stCxn id="395" idx="2"/>
              <a:endCxn id="393" idx="6"/>
            </p:cNvCxnSpPr>
            <p:nvPr/>
          </p:nvCxnSpPr>
          <p:spPr>
            <a:xfrm rot="10800000">
              <a:off x="4121915" y="64944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9" name="Straight Connector 398"/>
            <p:cNvCxnSpPr>
              <a:stCxn id="209" idx="4"/>
              <a:endCxn id="393" idx="0"/>
            </p:cNvCxnSpPr>
            <p:nvPr/>
          </p:nvCxnSpPr>
          <p:spPr>
            <a:xfrm rot="5400000">
              <a:off x="3893258" y="6264217"/>
              <a:ext cx="344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0" name="Straight Connector 399"/>
            <p:cNvCxnSpPr>
              <a:stCxn id="208" idx="4"/>
              <a:endCxn id="392" idx="0"/>
            </p:cNvCxnSpPr>
            <p:nvPr/>
          </p:nvCxnSpPr>
          <p:spPr>
            <a:xfrm rot="5400000">
              <a:off x="3428150" y="6264217"/>
              <a:ext cx="344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1" name="Oval 400"/>
            <p:cNvSpPr>
              <a:spLocks noChangeAspect="1"/>
            </p:cNvSpPr>
            <p:nvPr/>
          </p:nvSpPr>
          <p:spPr>
            <a:xfrm>
              <a:off x="5368466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2" name="Straight Connector 401"/>
            <p:cNvCxnSpPr>
              <a:stCxn id="396" idx="6"/>
              <a:endCxn id="401" idx="2"/>
            </p:cNvCxnSpPr>
            <p:nvPr/>
          </p:nvCxnSpPr>
          <p:spPr>
            <a:xfrm>
              <a:off x="5025227" y="6494461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3" name="Oval 402"/>
            <p:cNvSpPr>
              <a:spLocks noChangeAspect="1"/>
            </p:cNvSpPr>
            <p:nvPr/>
          </p:nvSpPr>
          <p:spPr>
            <a:xfrm>
              <a:off x="5824440" y="64389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4" name="Straight Connector 403"/>
            <p:cNvCxnSpPr>
              <a:stCxn id="401" idx="6"/>
              <a:endCxn id="403" idx="2"/>
            </p:cNvCxnSpPr>
            <p:nvPr/>
          </p:nvCxnSpPr>
          <p:spPr>
            <a:xfrm>
              <a:off x="5482766" y="6494461"/>
              <a:ext cx="341674" cy="158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5" name="Oval 404"/>
            <p:cNvSpPr>
              <a:spLocks noChangeAspect="1"/>
            </p:cNvSpPr>
            <p:nvPr/>
          </p:nvSpPr>
          <p:spPr>
            <a:xfrm>
              <a:off x="6534889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/>
            <p:cNvSpPr>
              <a:spLocks noChangeAspect="1"/>
            </p:cNvSpPr>
            <p:nvPr/>
          </p:nvSpPr>
          <p:spPr>
            <a:xfrm>
              <a:off x="6999997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/>
            <p:cNvCxnSpPr>
              <a:stCxn id="405" idx="6"/>
              <a:endCxn id="406" idx="2"/>
            </p:cNvCxnSpPr>
            <p:nvPr/>
          </p:nvCxnSpPr>
          <p:spPr>
            <a:xfrm>
              <a:off x="6649189" y="6489713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8" name="Oval 407"/>
            <p:cNvSpPr>
              <a:spLocks noChangeAspect="1"/>
            </p:cNvSpPr>
            <p:nvPr/>
          </p:nvSpPr>
          <p:spPr>
            <a:xfrm>
              <a:off x="7449718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Oval 408"/>
            <p:cNvSpPr>
              <a:spLocks noChangeAspect="1"/>
            </p:cNvSpPr>
            <p:nvPr/>
          </p:nvSpPr>
          <p:spPr>
            <a:xfrm>
              <a:off x="7903310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0" name="Straight Connector 409"/>
            <p:cNvCxnSpPr>
              <a:stCxn id="408" idx="6"/>
              <a:endCxn id="409" idx="2"/>
            </p:cNvCxnSpPr>
            <p:nvPr/>
          </p:nvCxnSpPr>
          <p:spPr>
            <a:xfrm>
              <a:off x="7564018" y="6489713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1" name="Straight Connector 410"/>
            <p:cNvCxnSpPr>
              <a:stCxn id="257" idx="4"/>
              <a:endCxn id="406" idx="0"/>
            </p:cNvCxnSpPr>
            <p:nvPr/>
          </p:nvCxnSpPr>
          <p:spPr>
            <a:xfrm rot="5400000">
              <a:off x="6888043" y="6262610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2" name="Straight Connector 411"/>
            <p:cNvCxnSpPr>
              <a:stCxn id="256" idx="4"/>
              <a:endCxn id="405" idx="0"/>
            </p:cNvCxnSpPr>
            <p:nvPr/>
          </p:nvCxnSpPr>
          <p:spPr>
            <a:xfrm rot="5400000">
              <a:off x="6422935" y="6262610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3" name="Straight Connector 412"/>
            <p:cNvCxnSpPr>
              <a:stCxn id="269" idx="4"/>
              <a:endCxn id="409" idx="0"/>
            </p:cNvCxnSpPr>
            <p:nvPr/>
          </p:nvCxnSpPr>
          <p:spPr>
            <a:xfrm rot="5400000">
              <a:off x="7790959" y="6262213"/>
              <a:ext cx="339852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4" name="Straight Connector 413"/>
            <p:cNvCxnSpPr>
              <a:stCxn id="268" idx="4"/>
              <a:endCxn id="408" idx="0"/>
            </p:cNvCxnSpPr>
            <p:nvPr/>
          </p:nvCxnSpPr>
          <p:spPr>
            <a:xfrm rot="5400000">
              <a:off x="7337764" y="6262610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5" name="Oval 414"/>
            <p:cNvSpPr>
              <a:spLocks noChangeAspect="1"/>
            </p:cNvSpPr>
            <p:nvPr/>
          </p:nvSpPr>
          <p:spPr>
            <a:xfrm>
              <a:off x="8360849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6" name="Straight Connector 415"/>
            <p:cNvCxnSpPr>
              <a:stCxn id="288" idx="4"/>
              <a:endCxn id="415" idx="0"/>
            </p:cNvCxnSpPr>
            <p:nvPr/>
          </p:nvCxnSpPr>
          <p:spPr>
            <a:xfrm rot="5400000">
              <a:off x="8250475" y="6264190"/>
              <a:ext cx="33589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7" name="Oval 416"/>
            <p:cNvSpPr>
              <a:spLocks noChangeAspect="1"/>
            </p:cNvSpPr>
            <p:nvPr/>
          </p:nvSpPr>
          <p:spPr>
            <a:xfrm>
              <a:off x="8801894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8" name="Straight Connector 417"/>
            <p:cNvCxnSpPr>
              <a:stCxn id="415" idx="6"/>
              <a:endCxn id="417" idx="2"/>
            </p:cNvCxnSpPr>
            <p:nvPr/>
          </p:nvCxnSpPr>
          <p:spPr>
            <a:xfrm>
              <a:off x="8475149" y="6489713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9" name="Straight Connector 418"/>
            <p:cNvCxnSpPr>
              <a:stCxn id="308" idx="4"/>
              <a:endCxn id="417" idx="0"/>
            </p:cNvCxnSpPr>
            <p:nvPr/>
          </p:nvCxnSpPr>
          <p:spPr>
            <a:xfrm rot="16200000" flipH="1">
              <a:off x="8686744" y="6260263"/>
              <a:ext cx="343806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Gender-Face Assignment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Picture 9" descr="GenderGraphOPD_Fam8_DM_4_11_g8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66800" y="1447800"/>
            <a:ext cx="2863850" cy="2146300"/>
          </a:xfrm>
          <a:prstGeom prst="rect">
            <a:avLst/>
          </a:prstGeom>
        </p:spPr>
      </p:pic>
      <p:pic>
        <p:nvPicPr>
          <p:cNvPr id="14" name="Picture 13" descr="fam8fm411_80_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53000" y="1447800"/>
            <a:ext cx="2534207" cy="2148840"/>
          </a:xfrm>
          <a:prstGeom prst="rect">
            <a:avLst/>
          </a:prstGeom>
        </p:spPr>
      </p:pic>
      <p:pic>
        <p:nvPicPr>
          <p:cNvPr id="15" name="Picture 14" descr="GenderGraphOPD_Group8_FM_4_7_g7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14400" y="3733800"/>
            <a:ext cx="3209030" cy="2148840"/>
          </a:xfrm>
          <a:prstGeom prst="rect">
            <a:avLst/>
          </a:prstGeom>
        </p:spPr>
      </p:pic>
      <p:pic>
        <p:nvPicPr>
          <p:cNvPr id="16" name="Picture 15" descr="gp8fm27_77_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953001" y="3733800"/>
            <a:ext cx="2642983" cy="214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Geometric </a:t>
            </a:r>
            <a:r>
              <a:rPr lang="en-US" dirty="0" err="1" smtClean="0"/>
              <a:t>Labelling</a:t>
            </a:r>
            <a:endParaRPr lang="en-US" dirty="0" smtClean="0"/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Hoiem</a:t>
            </a:r>
            <a:r>
              <a:rPr lang="en-US" sz="1200" dirty="0" smtClean="0">
                <a:solidFill>
                  <a:prstClr val="black"/>
                </a:solidFill>
              </a:rPr>
              <a:t> et al. IJCV ’07], [</a:t>
            </a:r>
            <a:r>
              <a:rPr lang="en-US" sz="1200" dirty="0" err="1" smtClean="0">
                <a:solidFill>
                  <a:prstClr val="black"/>
                </a:solidFill>
              </a:rPr>
              <a:t>Hoiem</a:t>
            </a:r>
            <a:r>
              <a:rPr lang="en-US" sz="1200" dirty="0" smtClean="0">
                <a:solidFill>
                  <a:prstClr val="black"/>
                </a:solidFill>
              </a:rPr>
              <a:t> et al. CVPR ’08], [</a:t>
            </a:r>
            <a:r>
              <a:rPr lang="en-US" sz="1200" dirty="0" err="1" smtClean="0">
                <a:solidFill>
                  <a:prstClr val="black"/>
                </a:solidFill>
              </a:rPr>
              <a:t>Saxena</a:t>
            </a:r>
            <a:r>
              <a:rPr lang="en-US" sz="1200" dirty="0" smtClean="0">
                <a:solidFill>
                  <a:prstClr val="black"/>
                </a:solidFill>
              </a:rPr>
              <a:t> PAMI ’08], [</a:t>
            </a:r>
            <a:r>
              <a:rPr lang="en-US" sz="1200" dirty="0" err="1" smtClean="0">
                <a:solidFill>
                  <a:prstClr val="black"/>
                </a:solidFill>
              </a:rPr>
              <a:t>Ramalingam</a:t>
            </a:r>
            <a:r>
              <a:rPr lang="en-US" sz="1200" dirty="0" smtClean="0">
                <a:solidFill>
                  <a:prstClr val="black"/>
                </a:solidFill>
              </a:rPr>
              <a:t> et al. CVPR ‘08].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511854" y="1722120"/>
            <a:ext cx="5498546" cy="4754880"/>
            <a:chOff x="1447800" y="1600200"/>
            <a:chExt cx="5498546" cy="4754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600200"/>
              <a:ext cx="2068014" cy="1554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600200"/>
              <a:ext cx="2069546" cy="1554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7800" y="3200400"/>
              <a:ext cx="2066544" cy="15544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3200400"/>
              <a:ext cx="2066544" cy="15544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7800" y="4800600"/>
              <a:ext cx="2066544" cy="1554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6800" y="4800600"/>
              <a:ext cx="2066544" cy="1554480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 bwMode="auto">
            <a:xfrm>
              <a:off x="3886200" y="22098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3886200" y="38100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3886200" y="54864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Multi-class Object </a:t>
            </a:r>
            <a:r>
              <a:rPr lang="en-US" dirty="0" err="1" smtClean="0"/>
              <a:t>Labelling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1" name="Picture 10" descr="msrc_pic5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2286000"/>
            <a:ext cx="3136901" cy="2108200"/>
          </a:xfrm>
          <a:prstGeom prst="rect">
            <a:avLst/>
          </a:prstGeom>
        </p:spPr>
      </p:pic>
      <p:pic>
        <p:nvPicPr>
          <p:cNvPr id="12" name="Picture 11" descr="msrc_5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53000" y="2286000"/>
            <a:ext cx="2570167" cy="2112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1" name="Picture 10" descr="wooden-4plane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00600" y="1524000"/>
            <a:ext cx="2865120" cy="2148840"/>
          </a:xfrm>
          <a:prstGeom prst="rect">
            <a:avLst/>
          </a:prstGeom>
        </p:spPr>
      </p:pic>
      <p:pic>
        <p:nvPicPr>
          <p:cNvPr id="12" name="Picture 11" descr="army-4plane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6800" y="1524000"/>
            <a:ext cx="2865121" cy="2148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33600" y="6172200"/>
            <a:ext cx="556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6172200"/>
            <a:ext cx="703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Woodel</a:t>
            </a:r>
            <a:endParaRPr lang="en-US" dirty="0"/>
          </a:p>
        </p:txBody>
      </p:sp>
      <p:pic>
        <p:nvPicPr>
          <p:cNvPr id="13" name="Picture 12" descr="frame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886200"/>
            <a:ext cx="3234336" cy="2148840"/>
          </a:xfrm>
          <a:prstGeom prst="rect">
            <a:avLst/>
          </a:prstGeom>
        </p:spPr>
      </p:pic>
      <p:pic>
        <p:nvPicPr>
          <p:cNvPr id="14" name="Picture 13" descr="frame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3886200"/>
            <a:ext cx="3234337" cy="2148840"/>
          </a:xfrm>
          <a:prstGeom prst="rect">
            <a:avLst/>
          </a:prstGeom>
        </p:spPr>
      </p:pic>
      <p:pic>
        <p:nvPicPr>
          <p:cNvPr id="15" name="Picture 14" descr="frame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664" y="3886200"/>
            <a:ext cx="3234336" cy="2148840"/>
          </a:xfrm>
          <a:prstGeom prst="rect">
            <a:avLst/>
          </a:prstGeom>
        </p:spPr>
      </p:pic>
      <p:pic>
        <p:nvPicPr>
          <p:cNvPr id="16" name="Picture 15" descr="frame1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664" y="3886200"/>
            <a:ext cx="3234336" cy="214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For people working on these problems:</a:t>
            </a:r>
          </a:p>
          <a:p>
            <a:pPr lvl="1"/>
            <a:r>
              <a:rPr lang="en-US" dirty="0" smtClean="0"/>
              <a:t>First step towards structures topologically more complex than trees</a:t>
            </a:r>
          </a:p>
          <a:p>
            <a:pPr lvl="1"/>
            <a:r>
              <a:rPr lang="en-US" dirty="0" smtClean="0"/>
              <a:t>OPD-approximation is guaranteed to be tighter than TRW</a:t>
            </a:r>
          </a:p>
          <a:p>
            <a:pPr lvl="1"/>
            <a:r>
              <a:rPr lang="en-US" dirty="0" smtClean="0"/>
              <a:t>OPD is useful for hard non-</a:t>
            </a:r>
            <a:r>
              <a:rPr lang="en-US" dirty="0" err="1" smtClean="0"/>
              <a:t>submodular</a:t>
            </a:r>
            <a:r>
              <a:rPr lang="en-US" dirty="0" smtClean="0"/>
              <a:t> problems</a:t>
            </a:r>
          </a:p>
          <a:p>
            <a:pPr lvl="1"/>
            <a:r>
              <a:rPr lang="en-US" dirty="0" smtClean="0"/>
              <a:t>Traditional vision benchmarks might be saturated</a:t>
            </a:r>
          </a:p>
          <a:p>
            <a:endParaRPr lang="en-US" dirty="0" smtClean="0"/>
          </a:p>
          <a:p>
            <a:r>
              <a:rPr lang="en-US" dirty="0" smtClean="0"/>
              <a:t>For people using BP/TRW:</a:t>
            </a:r>
          </a:p>
          <a:p>
            <a:pPr lvl="1"/>
            <a:r>
              <a:rPr lang="en-US" dirty="0" smtClean="0"/>
              <a:t>Stop! </a:t>
            </a:r>
          </a:p>
          <a:p>
            <a:pPr lvl="1"/>
            <a:r>
              <a:rPr lang="en-US" dirty="0" smtClean="0"/>
              <a:t>Use OPD.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75036" y="4142601"/>
            <a:ext cx="154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r>
              <a:rPr lang="en-US" dirty="0" smtClean="0"/>
              <a:t>: 2-label problem</a:t>
            </a:r>
            <a:endParaRPr lang="en-US" dirty="0"/>
          </a:p>
        </p:txBody>
      </p:sp>
      <p:pic>
        <p:nvPicPr>
          <p:cNvPr id="9" name="Picture 8" descr="k50_nole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514600"/>
            <a:ext cx="9144000" cy="1524000"/>
          </a:xfrm>
          <a:prstGeom prst="rect">
            <a:avLst/>
          </a:prstGeom>
        </p:spPr>
      </p:pic>
      <p:pic>
        <p:nvPicPr>
          <p:cNvPr id="12" name="Picture 11" descr="legen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133600"/>
            <a:ext cx="9144000" cy="352425"/>
          </a:xfrm>
          <a:prstGeom prst="rect">
            <a:avLst/>
          </a:prstGeom>
        </p:spPr>
      </p:pic>
      <p:pic>
        <p:nvPicPr>
          <p:cNvPr id="13" name="Picture 12" descr="k50_noleg_zoo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2514600"/>
            <a:ext cx="914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75036" y="4142601"/>
            <a:ext cx="154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r>
              <a:rPr lang="en-US" dirty="0" smtClean="0"/>
              <a:t>: 4-label problem</a:t>
            </a:r>
            <a:endParaRPr lang="en-US" dirty="0"/>
          </a:p>
        </p:txBody>
      </p:sp>
      <p:pic>
        <p:nvPicPr>
          <p:cNvPr id="12" name="Picture 11" descr="legen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133600"/>
            <a:ext cx="9144000" cy="352425"/>
          </a:xfrm>
          <a:prstGeom prst="rect">
            <a:avLst/>
          </a:prstGeom>
        </p:spPr>
      </p:pic>
      <p:pic>
        <p:nvPicPr>
          <p:cNvPr id="10" name="Picture 9" descr="k50_m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590800"/>
            <a:ext cx="9144000" cy="1419225"/>
          </a:xfrm>
          <a:prstGeom prst="rect">
            <a:avLst/>
          </a:prstGeom>
        </p:spPr>
      </p:pic>
      <p:pic>
        <p:nvPicPr>
          <p:cNvPr id="14" name="Picture 13" descr="k50_ml_zoo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2619375"/>
            <a:ext cx="9144000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OPD-DD: Message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8" name="TextBox 47"/>
          <p:cNvSpPr txBox="1"/>
          <p:nvPr/>
        </p:nvSpPr>
        <p:spPr>
          <a:xfrm>
            <a:off x="7216064" y="4343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 rot="4433691" flipV="1">
            <a:off x="5792951" y="2769059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rot="15233691" flipV="1">
            <a:off x="5822421" y="2603449"/>
            <a:ext cx="914400" cy="7589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6" name="Picture 6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24600" y="2743200"/>
            <a:ext cx="571500" cy="2413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29300" y="3213100"/>
            <a:ext cx="495300" cy="2159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312025" y="4572000"/>
            <a:ext cx="1473200" cy="22860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315200" y="3276600"/>
            <a:ext cx="1371600" cy="914400"/>
            <a:chOff x="4137736" y="3657600"/>
            <a:chExt cx="1371600" cy="914400"/>
          </a:xfrm>
        </p:grpSpPr>
        <p:sp>
          <p:nvSpPr>
            <p:cNvPr id="54" name="Oval 5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5" idx="6"/>
              <a:endCxn id="5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55" idx="4"/>
              <a:endCxn id="5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stCxn id="54" idx="4"/>
              <a:endCxn id="5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57" idx="2"/>
              <a:endCxn id="5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55" idx="5"/>
              <a:endCxn id="5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54" idx="3"/>
              <a:endCxn id="5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73" name="Picture 7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286000" y="4953000"/>
            <a:ext cx="1320800" cy="228600"/>
          </a:xfrm>
          <a:prstGeom prst="rect">
            <a:avLst/>
          </a:prstGeom>
        </p:spPr>
      </p:pic>
      <p:pic>
        <p:nvPicPr>
          <p:cNvPr id="74" name="Picture 7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286000" y="5486400"/>
            <a:ext cx="4533900" cy="635000"/>
          </a:xfrm>
          <a:prstGeom prst="rect">
            <a:avLst/>
          </a:prstGeom>
        </p:spPr>
      </p:pic>
      <p:pic>
        <p:nvPicPr>
          <p:cNvPr id="76" name="Picture 7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286000" y="4419600"/>
            <a:ext cx="1333500" cy="2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Heuristic:</a:t>
            </a:r>
          </a:p>
          <a:p>
            <a:pPr lvl="1"/>
            <a:r>
              <a:rPr lang="en-US" dirty="0" smtClean="0"/>
              <a:t>Able to find 2-subgraph decompositions surprisingly often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D2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362200"/>
            <a:ext cx="2722222" cy="2148840"/>
          </a:xfrm>
          <a:prstGeom prst="rect">
            <a:avLst/>
          </a:prstGeom>
        </p:spPr>
      </p:pic>
      <p:pic>
        <p:nvPicPr>
          <p:cNvPr id="7" name="Picture 6" descr="D20_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76600" y="2362200"/>
            <a:ext cx="2732939" cy="2148840"/>
          </a:xfrm>
          <a:prstGeom prst="rect">
            <a:avLst/>
          </a:prstGeom>
        </p:spPr>
      </p:pic>
      <p:pic>
        <p:nvPicPr>
          <p:cNvPr id="8" name="Picture 7" descr="D20_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00800" y="2362200"/>
            <a:ext cx="2732939" cy="214884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743200" y="3276600"/>
            <a:ext cx="685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Plus 10"/>
          <p:cNvSpPr/>
          <p:nvPr/>
        </p:nvSpPr>
        <p:spPr>
          <a:xfrm>
            <a:off x="6019800" y="3276600"/>
            <a:ext cx="560805" cy="490679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“Certificate” property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Decomposition Lower Bound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9" name="Group 34"/>
          <p:cNvGrpSpPr/>
          <p:nvPr/>
        </p:nvGrpSpPr>
        <p:grpSpPr>
          <a:xfrm>
            <a:off x="2286000" y="1752600"/>
            <a:ext cx="3886200" cy="1419999"/>
            <a:chOff x="2286000" y="1752600"/>
            <a:chExt cx="3886200" cy="1419999"/>
          </a:xfrm>
        </p:grpSpPr>
        <p:sp>
          <p:nvSpPr>
            <p:cNvPr id="6" name="Oval 5"/>
            <p:cNvSpPr/>
            <p:nvPr/>
          </p:nvSpPr>
          <p:spPr bwMode="auto">
            <a:xfrm>
              <a:off x="3429000" y="1752600"/>
              <a:ext cx="1524000" cy="1143000"/>
            </a:xfrm>
            <a:prstGeom prst="ellipse">
              <a:avLst/>
            </a:prstGeom>
            <a:ln w="25400"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9436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3622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8" idx="7"/>
              <a:endCxn id="6" idx="1"/>
            </p:cNvCxnSpPr>
            <p:nvPr/>
          </p:nvCxnSpPr>
          <p:spPr bwMode="auto">
            <a:xfrm rot="5400000" flipH="1" flipV="1">
              <a:off x="2981208" y="1496102"/>
              <a:ext cx="247090" cy="10948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6" idx="2"/>
            </p:cNvCxnSpPr>
            <p:nvPr/>
          </p:nvCxnSpPr>
          <p:spPr bwMode="auto">
            <a:xfrm>
              <a:off x="2590800" y="2247900"/>
              <a:ext cx="838200" cy="76200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5"/>
              <a:endCxn id="6" idx="3"/>
            </p:cNvCxnSpPr>
            <p:nvPr/>
          </p:nvCxnSpPr>
          <p:spPr bwMode="auto">
            <a:xfrm rot="16200000" flipH="1">
              <a:off x="2905008" y="1981035"/>
              <a:ext cx="399490" cy="10948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7"/>
              <a:endCxn id="7" idx="1"/>
            </p:cNvCxnSpPr>
            <p:nvPr/>
          </p:nvCxnSpPr>
          <p:spPr bwMode="auto">
            <a:xfrm rot="16200000" flipH="1">
              <a:off x="5229901" y="1419902"/>
              <a:ext cx="247090" cy="12472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6"/>
              <a:endCxn id="7" idx="2"/>
            </p:cNvCxnSpPr>
            <p:nvPr/>
          </p:nvCxnSpPr>
          <p:spPr bwMode="auto">
            <a:xfrm flipV="1">
              <a:off x="4953000" y="2247900"/>
              <a:ext cx="990600" cy="76200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6" idx="5"/>
              <a:endCxn id="7" idx="3"/>
            </p:cNvCxnSpPr>
            <p:nvPr/>
          </p:nvCxnSpPr>
          <p:spPr bwMode="auto">
            <a:xfrm rot="5400000" flipH="1" flipV="1">
              <a:off x="5153701" y="1904835"/>
              <a:ext cx="399490" cy="12472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734235" y="2895600"/>
              <a:ext cx="30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6000" y="23622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3600" y="2362200"/>
              <a:ext cx="227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59859" y="3380601"/>
            <a:ext cx="5003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Given graph G, can we push an </a:t>
            </a:r>
            <a:r>
              <a:rPr lang="en-US" sz="1600" dirty="0" err="1" smtClean="0"/>
              <a:t>s-t</a:t>
            </a:r>
            <a:r>
              <a:rPr lang="en-US" sz="1600" dirty="0" smtClean="0"/>
              <a:t> flow of value &gt; </a:t>
            </a:r>
            <a:r>
              <a:rPr lang="en-US" sz="1600" dirty="0" err="1" smtClean="0"/>
              <a:t>k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26" name="Freeform 25"/>
          <p:cNvSpPr/>
          <p:nvPr/>
        </p:nvSpPr>
        <p:spPr bwMode="auto">
          <a:xfrm>
            <a:off x="2399913" y="1658922"/>
            <a:ext cx="4098822" cy="1001951"/>
          </a:xfrm>
          <a:custGeom>
            <a:avLst/>
            <a:gdLst>
              <a:gd name="connsiteX0" fmla="*/ 0 w 4098822"/>
              <a:gd name="connsiteY0" fmla="*/ 369718 h 1001951"/>
              <a:gd name="connsiteX1" fmla="*/ 1113362 w 4098822"/>
              <a:gd name="connsiteY1" fmla="*/ 56351 h 1001951"/>
              <a:gd name="connsiteX2" fmla="*/ 1369023 w 4098822"/>
              <a:gd name="connsiteY2" fmla="*/ 707825 h 1001951"/>
              <a:gd name="connsiteX3" fmla="*/ 1979310 w 4098822"/>
              <a:gd name="connsiteY3" fmla="*/ 584127 h 1001951"/>
              <a:gd name="connsiteX4" fmla="*/ 2210230 w 4098822"/>
              <a:gd name="connsiteY4" fmla="*/ 979960 h 1001951"/>
              <a:gd name="connsiteX5" fmla="*/ 4098822 w 4098822"/>
              <a:gd name="connsiteY5" fmla="*/ 452183 h 100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8822" h="1001951">
                <a:moveTo>
                  <a:pt x="0" y="369718"/>
                </a:moveTo>
                <a:cubicBezTo>
                  <a:pt x="442596" y="184859"/>
                  <a:pt x="885192" y="0"/>
                  <a:pt x="1113362" y="56351"/>
                </a:cubicBezTo>
                <a:cubicBezTo>
                  <a:pt x="1341532" y="112702"/>
                  <a:pt x="1224698" y="619862"/>
                  <a:pt x="1369023" y="707825"/>
                </a:cubicBezTo>
                <a:cubicBezTo>
                  <a:pt x="1513348" y="795788"/>
                  <a:pt x="1839109" y="538771"/>
                  <a:pt x="1979310" y="584127"/>
                </a:cubicBezTo>
                <a:cubicBezTo>
                  <a:pt x="2119511" y="629483"/>
                  <a:pt x="1856978" y="1001951"/>
                  <a:pt x="2210230" y="979960"/>
                </a:cubicBezTo>
                <a:cubicBezTo>
                  <a:pt x="2563482" y="957969"/>
                  <a:pt x="4098822" y="452183"/>
                  <a:pt x="4098822" y="452183"/>
                </a:cubicBez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4296752" y="1649301"/>
            <a:ext cx="420604" cy="1311194"/>
          </a:xfrm>
          <a:custGeom>
            <a:avLst/>
            <a:gdLst>
              <a:gd name="connsiteX0" fmla="*/ 173190 w 420604"/>
              <a:gd name="connsiteY0" fmla="*/ 0 h 1311194"/>
              <a:gd name="connsiteX1" fmla="*/ 41236 w 420604"/>
              <a:gd name="connsiteY1" fmla="*/ 610241 h 1311194"/>
              <a:gd name="connsiteX2" fmla="*/ 420604 w 420604"/>
              <a:gd name="connsiteY2" fmla="*/ 1311194 h 131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604" h="1311194">
                <a:moveTo>
                  <a:pt x="173190" y="0"/>
                </a:moveTo>
                <a:cubicBezTo>
                  <a:pt x="86595" y="195854"/>
                  <a:pt x="0" y="391709"/>
                  <a:pt x="41236" y="610241"/>
                </a:cubicBezTo>
                <a:cubicBezTo>
                  <a:pt x="82472" y="828773"/>
                  <a:pt x="420604" y="1311194"/>
                  <a:pt x="420604" y="1311194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3200" y="1981200"/>
            <a:ext cx="113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Flow-value &gt;</a:t>
            </a:r>
            <a:r>
              <a:rPr lang="en-US" dirty="0" err="1" smtClean="0"/>
              <a:t>k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270688" y="3009974"/>
            <a:ext cx="1176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Cut-value &lt;= </a:t>
            </a:r>
            <a:r>
              <a:rPr lang="en-US" dirty="0" err="1" smtClean="0"/>
              <a:t>k</a:t>
            </a:r>
            <a:endParaRPr lang="en-US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5105400"/>
            <a:ext cx="1701800" cy="5715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48200" y="5105400"/>
            <a:ext cx="2451100" cy="57150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 bwMode="auto">
          <a:xfrm>
            <a:off x="3505200" y="5282541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26" grpId="0" animBg="1"/>
      <p:bldP spid="26" grpId="1" animBg="1"/>
      <p:bldP spid="32" grpId="0" animBg="1"/>
      <p:bldP spid="33" grpId="0"/>
      <p:bldP spid="34" grpId="0"/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Max-flow / Min-cut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[Hammer ‘65], [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, PAMI ’04]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1339786" y="3048000"/>
            <a:ext cx="131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E(</a:t>
            </a:r>
            <a:r>
              <a:rPr lang="en-US" sz="2400" i="1" dirty="0" smtClean="0">
                <a:solidFill>
                  <a:srgbClr val="0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400" i="1" dirty="0" smtClean="0">
                <a:solidFill>
                  <a:srgbClr val="000000"/>
                </a:solidFill>
              </a:rPr>
              <a:t>,X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baseline="-25000" dirty="0">
              <a:solidFill>
                <a:srgbClr val="000000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4800600" y="4876800"/>
            <a:ext cx="1752600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0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4686109" y="6034088"/>
            <a:ext cx="2019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E(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1,0) 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8 +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const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4343400" y="5526088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Cost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-cut = 8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7" name="Freeform 29"/>
          <p:cNvSpPr>
            <a:spLocks/>
          </p:cNvSpPr>
          <p:nvPr/>
        </p:nvSpPr>
        <p:spPr bwMode="auto">
          <a:xfrm>
            <a:off x="6400800" y="24384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86"/>
          <p:cNvGrpSpPr/>
          <p:nvPr/>
        </p:nvGrpSpPr>
        <p:grpSpPr>
          <a:xfrm>
            <a:off x="6210300" y="1600200"/>
            <a:ext cx="2616200" cy="1600200"/>
            <a:chOff x="6210300" y="1600200"/>
            <a:chExt cx="2616200" cy="1600200"/>
          </a:xfrm>
        </p:grpSpPr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7392988" y="1600200"/>
              <a:ext cx="14335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Source (0)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6419850" y="2362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7639050" y="23304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086600" y="19812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/>
            <p:cNvCxnSpPr>
              <a:stCxn id="46" idx="1"/>
              <a:endCxn id="80" idx="0"/>
            </p:cNvCxnSpPr>
            <p:nvPr/>
          </p:nvCxnSpPr>
          <p:spPr bwMode="auto">
            <a:xfrm rot="10800000" flipV="1">
              <a:off x="6210300" y="2095500"/>
              <a:ext cx="876300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3"/>
              <a:endCxn id="81" idx="0"/>
            </p:cNvCxnSpPr>
            <p:nvPr/>
          </p:nvCxnSpPr>
          <p:spPr bwMode="auto">
            <a:xfrm>
              <a:off x="7354936" y="2095500"/>
              <a:ext cx="760364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83"/>
          <p:cNvGrpSpPr/>
          <p:nvPr/>
        </p:nvGrpSpPr>
        <p:grpSpPr>
          <a:xfrm>
            <a:off x="6210300" y="3429000"/>
            <a:ext cx="2251075" cy="1587500"/>
            <a:chOff x="6210300" y="3429000"/>
            <a:chExt cx="2251075" cy="1587500"/>
          </a:xfrm>
        </p:grpSpPr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7402513" y="4619625"/>
              <a:ext cx="1058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rgbClr val="00FF00"/>
                  </a:solidFill>
                  <a:latin typeface="Arial" charset="0"/>
                </a:rPr>
                <a:t>Sink (1)</a:t>
              </a:r>
              <a:endParaRPr lang="en-GB" sz="1800" i="1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6343650" y="3886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7772400" y="39624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86600" y="4495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/>
            <p:cNvCxnSpPr>
              <a:stCxn id="80" idx="4"/>
              <a:endCxn id="42" idx="1"/>
            </p:cNvCxnSpPr>
            <p:nvPr/>
          </p:nvCxnSpPr>
          <p:spPr bwMode="auto">
            <a:xfrm rot="16200000" flipH="1">
              <a:off x="6057900" y="3581400"/>
              <a:ext cx="1181100" cy="8763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81" idx="4"/>
              <a:endCxn id="42" idx="3"/>
            </p:cNvCxnSpPr>
            <p:nvPr/>
          </p:nvCxnSpPr>
          <p:spPr bwMode="auto">
            <a:xfrm rot="5400000">
              <a:off x="7144568" y="3639368"/>
              <a:ext cx="1181100" cy="76036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85"/>
          <p:cNvGrpSpPr/>
          <p:nvPr/>
        </p:nvGrpSpPr>
        <p:grpSpPr>
          <a:xfrm>
            <a:off x="5462588" y="2863850"/>
            <a:ext cx="3529012" cy="879475"/>
            <a:chOff x="5462588" y="2863850"/>
            <a:chExt cx="3529012" cy="879475"/>
          </a:xfrm>
        </p:grpSpPr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7086600" y="3406775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5462588" y="2963862"/>
              <a:ext cx="5778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2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endPara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8415338" y="3036887"/>
              <a:ext cx="5762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2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endPara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Text Box 24"/>
            <p:cNvSpPr txBox="1">
              <a:spLocks noChangeArrowheads="1"/>
            </p:cNvSpPr>
            <p:nvPr/>
          </p:nvSpPr>
          <p:spPr bwMode="auto">
            <a:xfrm>
              <a:off x="7105650" y="28638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6096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001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/>
            <p:cNvCxnSpPr>
              <a:stCxn id="80" idx="7"/>
              <a:endCxn id="81" idx="1"/>
            </p:cNvCxnSpPr>
            <p:nvPr/>
          </p:nvCxnSpPr>
          <p:spPr bwMode="auto">
            <a:xfrm rot="5400000" flipH="1" flipV="1">
              <a:off x="7162800" y="2362200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81" idx="3"/>
              <a:endCxn id="80" idx="5"/>
            </p:cNvCxnSpPr>
            <p:nvPr/>
          </p:nvCxnSpPr>
          <p:spPr bwMode="auto">
            <a:xfrm rot="5400000">
              <a:off x="7162800" y="2523844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  <p:bldP spid="76" grpId="0" animBg="1"/>
      <p:bldP spid="77" grpId="0"/>
      <p:bldP spid="78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Name-Face Association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[Berg et al. CVPR ’04, </a:t>
            </a:r>
            <a:r>
              <a:rPr lang="en-US" sz="1200" dirty="0" err="1" smtClean="0">
                <a:solidFill>
                  <a:prstClr val="black"/>
                </a:solidFill>
              </a:rPr>
              <a:t>Phd</a:t>
            </a:r>
            <a:r>
              <a:rPr lang="en-US" sz="1200" dirty="0" smtClean="0">
                <a:solidFill>
                  <a:prstClr val="black"/>
                </a:solidFill>
              </a:rPr>
              <a:t>-Thesis ‘07], [Gallagher et al. CVPR ’08].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066800" y="1624281"/>
            <a:ext cx="6781800" cy="3494277"/>
            <a:chOff x="1066800" y="1624281"/>
            <a:chExt cx="6781800" cy="34942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2600" y="1624281"/>
              <a:ext cx="1843266" cy="14630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1432" y="3347740"/>
              <a:ext cx="1088968" cy="14630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1624281"/>
              <a:ext cx="1855363" cy="14630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7230" y="3347740"/>
              <a:ext cx="1093170" cy="14630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66800" y="3072081"/>
              <a:ext cx="678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" b="1" dirty="0" smtClean="0"/>
                <a:t>President George W. Bush</a:t>
              </a:r>
              <a:r>
                <a:rPr lang="en-US" sz="700" dirty="0" smtClean="0"/>
                <a:t> makes a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statement in the Rose Garden while Secretary of </a:t>
              </a:r>
              <a:r>
                <a:rPr lang="en-US" sz="700" b="1" dirty="0" smtClean="0"/>
                <a:t>Defense Donald Rumsfeld </a:t>
              </a:r>
              <a:r>
                <a:rPr lang="en-US" sz="700" dirty="0" smtClean="0"/>
                <a:t>looks on, July 23, 2003. Rumsfeld said the United States would release graphic photographs of the dead sons of </a:t>
              </a:r>
              <a:r>
                <a:rPr lang="en-US" sz="700" b="1" dirty="0" smtClean="0"/>
                <a:t>Saddam Hussein</a:t>
              </a:r>
              <a:r>
                <a:rPr lang="en-US" sz="700" dirty="0" smtClean="0"/>
                <a:t> to prove they were killed by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American troops. Photo by Larry Downing/Reuters</a:t>
              </a:r>
              <a:endParaRPr lang="en-US" sz="700" dirty="0"/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4191000" y="2192179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4191000" y="388114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00" y="4810781"/>
              <a:ext cx="678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" dirty="0" smtClean="0"/>
                <a:t>British director </a:t>
              </a:r>
              <a:r>
                <a:rPr lang="en-US" sz="700" b="1" dirty="0" smtClean="0"/>
                <a:t>Sam Mendes</a:t>
              </a:r>
              <a:r>
                <a:rPr lang="en-US" sz="700" dirty="0" smtClean="0"/>
                <a:t> and his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partner actress </a:t>
              </a:r>
              <a:r>
                <a:rPr lang="en-US" sz="700" b="1" dirty="0" smtClean="0"/>
                <a:t>Kate </a:t>
              </a:r>
              <a:r>
                <a:rPr lang="en-US" sz="700" b="1" dirty="0" err="1" smtClean="0"/>
                <a:t>Winslet</a:t>
              </a:r>
              <a:r>
                <a:rPr lang="en-US" sz="700" dirty="0" smtClean="0"/>
                <a:t> arrive at the London premiere of ’The Road to Perdition’, September 18, 2002. The films stars </a:t>
              </a:r>
              <a:r>
                <a:rPr lang="en-US" sz="700" b="1" dirty="0" smtClean="0"/>
                <a:t>Tom Hanks</a:t>
              </a:r>
              <a:r>
                <a:rPr lang="en-US" sz="700" dirty="0" smtClean="0"/>
                <a:t> as a Chicago hit man who has a separate family life and co-stars </a:t>
              </a:r>
              <a:r>
                <a:rPr lang="en-US" sz="700" b="1" dirty="0" smtClean="0"/>
                <a:t>Paul Newman</a:t>
              </a:r>
              <a:r>
                <a:rPr lang="en-US" sz="700" dirty="0" smtClean="0"/>
                <a:t> and Jude Law.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REUTERS/Dan Chung</a:t>
              </a:r>
              <a:endParaRPr lang="en-US" sz="7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24000" y="5163979"/>
            <a:ext cx="6172200" cy="1694021"/>
            <a:chOff x="1524000" y="5163979"/>
            <a:chExt cx="6172200" cy="1694021"/>
          </a:xfrm>
        </p:grpSpPr>
        <p:sp>
          <p:nvSpPr>
            <p:cNvPr id="17" name="Right Arrow 16"/>
            <p:cNvSpPr/>
            <p:nvPr/>
          </p:nvSpPr>
          <p:spPr bwMode="auto">
            <a:xfrm>
              <a:off x="4191000" y="5773579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/>
            <a:srcRect l="19505" t="34927" r="41498" b="22330"/>
            <a:stretch>
              <a:fillRect/>
            </a:stretch>
          </p:blipFill>
          <p:spPr bwMode="auto">
            <a:xfrm>
              <a:off x="1524000" y="5163979"/>
              <a:ext cx="2286000" cy="151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1600200" y="6611779"/>
              <a:ext cx="200501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337050"/>
              <a:r>
                <a:rPr lang="en-US" sz="1000" dirty="0">
                  <a:latin typeface="Arial"/>
                  <a:cs typeface="Arial"/>
                </a:rPr>
                <a:t>Mildred and Lisa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410200" y="5163979"/>
              <a:ext cx="2286000" cy="1514475"/>
              <a:chOff x="5410200" y="5163979"/>
              <a:chExt cx="2286000" cy="1514475"/>
            </a:xfrm>
          </p:grpSpPr>
          <p:pic>
            <p:nvPicPr>
              <p:cNvPr id="24" name="Picture 83"/>
              <p:cNvPicPr>
                <a:picLocks noChangeAspect="1" noChangeArrowheads="1"/>
              </p:cNvPicPr>
              <p:nvPr/>
            </p:nvPicPr>
            <p:blipFill>
              <a:blip r:embed="rId6"/>
              <a:srcRect l="19505" t="34927" r="41498" b="22330"/>
              <a:stretch>
                <a:fillRect/>
              </a:stretch>
            </p:blipFill>
            <p:spPr bwMode="auto">
              <a:xfrm>
                <a:off x="5410200" y="5163979"/>
                <a:ext cx="2286000" cy="151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Text Box 84"/>
              <p:cNvSpPr txBox="1">
                <a:spLocks noChangeArrowheads="1"/>
              </p:cNvSpPr>
              <p:nvPr/>
            </p:nvSpPr>
            <p:spPr bwMode="auto">
              <a:xfrm>
                <a:off x="5867400" y="6123801"/>
                <a:ext cx="5334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337050"/>
                <a:r>
                  <a:rPr lang="en-US" dirty="0">
                    <a:latin typeface="Times New Roman" pitchFamily="-111" charset="0"/>
                  </a:rPr>
                  <a:t>Lisa</a:t>
                </a:r>
              </a:p>
            </p:txBody>
          </p:sp>
          <p:sp>
            <p:nvSpPr>
              <p:cNvPr id="26" name="Text Box 85"/>
              <p:cNvSpPr txBox="1">
                <a:spLocks noChangeArrowheads="1"/>
              </p:cNvSpPr>
              <p:nvPr/>
            </p:nvSpPr>
            <p:spPr bwMode="auto">
              <a:xfrm>
                <a:off x="6705600" y="6276201"/>
                <a:ext cx="6858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337050"/>
                <a:r>
                  <a:rPr lang="en-US" dirty="0">
                    <a:latin typeface="Times New Roman" pitchFamily="-111" charset="0"/>
                  </a:rPr>
                  <a:t>Mildred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[Hammer ‘65], [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, PAMI ’04]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392988" y="1600200"/>
            <a:ext cx="1433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Source (0)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5462588" y="2963862"/>
            <a:ext cx="57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</a:rPr>
              <a:t>X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endParaRPr kumimoji="0" lang="en-US" sz="24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8415338" y="3036887"/>
            <a:ext cx="576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</a:rPr>
              <a:t>X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endParaRPr kumimoji="0" lang="en-US" sz="24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7086600" y="34067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1339786" y="3043535"/>
            <a:ext cx="131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E(</a:t>
            </a:r>
            <a:r>
              <a:rPr lang="en-US" sz="2400" i="1" dirty="0" smtClean="0">
                <a:solidFill>
                  <a:srgbClr val="0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400" i="1" dirty="0" smtClean="0">
                <a:solidFill>
                  <a:srgbClr val="000000"/>
                </a:solidFill>
              </a:rPr>
              <a:t>,X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baseline="-25000" dirty="0">
              <a:solidFill>
                <a:srgbClr val="000000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5" name="Freeform 29"/>
          <p:cNvSpPr>
            <a:spLocks/>
          </p:cNvSpPr>
          <p:nvPr/>
        </p:nvSpPr>
        <p:spPr bwMode="auto">
          <a:xfrm>
            <a:off x="6400800" y="24384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087049" y="548640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Max-flow / min-cut</a:t>
            </a:r>
            <a:endParaRPr lang="en-US" sz="2400" dirty="0"/>
          </a:p>
        </p:txBody>
      </p:sp>
      <p:sp>
        <p:nvSpPr>
          <p:cNvPr id="34" name="Right Arrow 33"/>
          <p:cNvSpPr/>
          <p:nvPr/>
        </p:nvSpPr>
        <p:spPr bwMode="auto">
          <a:xfrm rot="10800000">
            <a:off x="3733800" y="55626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771" y="5486400"/>
            <a:ext cx="223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Submodularity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2100" y="6096000"/>
            <a:ext cx="3746500" cy="241300"/>
          </a:xfrm>
          <a:prstGeom prst="rect">
            <a:avLst/>
          </a:prstGeom>
        </p:spPr>
      </p:pic>
      <p:grpSp>
        <p:nvGrpSpPr>
          <p:cNvPr id="6" name="Group 93"/>
          <p:cNvGrpSpPr/>
          <p:nvPr/>
        </p:nvGrpSpPr>
        <p:grpSpPr>
          <a:xfrm>
            <a:off x="6343650" y="3886200"/>
            <a:ext cx="2117725" cy="1130300"/>
            <a:chOff x="6343650" y="3886200"/>
            <a:chExt cx="2117725" cy="1130300"/>
          </a:xfrm>
        </p:grpSpPr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7402513" y="4619625"/>
              <a:ext cx="1058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rgbClr val="00FF00"/>
                  </a:solidFill>
                  <a:latin typeface="Arial" charset="0"/>
                </a:rPr>
                <a:t>Sink (1)</a:t>
              </a:r>
              <a:endParaRPr lang="en-GB" sz="1800" i="1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64" name="Text Box 17"/>
            <p:cNvSpPr txBox="1">
              <a:spLocks noChangeArrowheads="1"/>
            </p:cNvSpPr>
            <p:nvPr/>
          </p:nvSpPr>
          <p:spPr bwMode="auto">
            <a:xfrm>
              <a:off x="6343650" y="3886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66" name="Text Box 19"/>
            <p:cNvSpPr txBox="1">
              <a:spLocks noChangeArrowheads="1"/>
            </p:cNvSpPr>
            <p:nvPr/>
          </p:nvSpPr>
          <p:spPr bwMode="auto">
            <a:xfrm>
              <a:off x="7772400" y="39624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86600" y="4495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92"/>
          <p:cNvGrpSpPr/>
          <p:nvPr/>
        </p:nvGrpSpPr>
        <p:grpSpPr>
          <a:xfrm>
            <a:off x="6210300" y="1981200"/>
            <a:ext cx="1905000" cy="1219200"/>
            <a:chOff x="6210300" y="1981200"/>
            <a:chExt cx="1905000" cy="1219200"/>
          </a:xfrm>
        </p:grpSpPr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>
              <a:off x="6419850" y="2362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65" name="Text Box 18"/>
            <p:cNvSpPr txBox="1">
              <a:spLocks noChangeArrowheads="1"/>
            </p:cNvSpPr>
            <p:nvPr/>
          </p:nvSpPr>
          <p:spPr bwMode="auto">
            <a:xfrm>
              <a:off x="7639050" y="23304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86600" y="19812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Straight Arrow Connector 78"/>
            <p:cNvCxnSpPr>
              <a:stCxn id="51" idx="1"/>
              <a:endCxn id="48" idx="0"/>
            </p:cNvCxnSpPr>
            <p:nvPr/>
          </p:nvCxnSpPr>
          <p:spPr bwMode="auto">
            <a:xfrm rot="10800000" flipV="1">
              <a:off x="6210300" y="2095500"/>
              <a:ext cx="876300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51" idx="3"/>
              <a:endCxn id="49" idx="0"/>
            </p:cNvCxnSpPr>
            <p:nvPr/>
          </p:nvCxnSpPr>
          <p:spPr bwMode="auto">
            <a:xfrm>
              <a:off x="7354936" y="2095500"/>
              <a:ext cx="760364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>
            <a:stCxn id="48" idx="4"/>
            <a:endCxn id="52" idx="1"/>
          </p:cNvCxnSpPr>
          <p:nvPr/>
        </p:nvCxnSpPr>
        <p:spPr bwMode="auto">
          <a:xfrm rot="16200000" flipH="1">
            <a:off x="6057900" y="3581400"/>
            <a:ext cx="1181100" cy="8763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49" idx="4"/>
            <a:endCxn id="52" idx="3"/>
          </p:cNvCxnSpPr>
          <p:nvPr/>
        </p:nvCxnSpPr>
        <p:spPr bwMode="auto">
          <a:xfrm rot="5400000">
            <a:off x="7144568" y="3639368"/>
            <a:ext cx="1181100" cy="7603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" name="Group 94"/>
          <p:cNvGrpSpPr/>
          <p:nvPr/>
        </p:nvGrpSpPr>
        <p:grpSpPr>
          <a:xfrm>
            <a:off x="6096000" y="2863850"/>
            <a:ext cx="2133600" cy="565150"/>
            <a:chOff x="6096000" y="2863850"/>
            <a:chExt cx="2133600" cy="565150"/>
          </a:xfrm>
        </p:grpSpPr>
        <p:sp>
          <p:nvSpPr>
            <p:cNvPr id="71" name="Text Box 24"/>
            <p:cNvSpPr txBox="1">
              <a:spLocks noChangeArrowheads="1"/>
            </p:cNvSpPr>
            <p:nvPr/>
          </p:nvSpPr>
          <p:spPr bwMode="auto">
            <a:xfrm>
              <a:off x="7105650" y="28638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6096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001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/>
            <p:cNvCxnSpPr>
              <a:stCxn id="48" idx="7"/>
              <a:endCxn id="49" idx="1"/>
            </p:cNvCxnSpPr>
            <p:nvPr/>
          </p:nvCxnSpPr>
          <p:spPr bwMode="auto">
            <a:xfrm rot="5400000" flipH="1" flipV="1">
              <a:off x="7162800" y="2362200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49" idx="3"/>
              <a:endCxn id="48" idx="5"/>
            </p:cNvCxnSpPr>
            <p:nvPr/>
          </p:nvCxnSpPr>
          <p:spPr bwMode="auto">
            <a:xfrm rot="5400000">
              <a:off x="7162800" y="2523844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Planar-Cut 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Schraudolph</a:t>
            </a:r>
            <a:r>
              <a:rPr lang="en-US" sz="1200" dirty="0" smtClean="0">
                <a:solidFill>
                  <a:prstClr val="black"/>
                </a:solidFill>
              </a:rPr>
              <a:t> et al. NIPS ’08]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51845"/>
            <a:ext cx="8953500" cy="2572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Grid Graph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stCxn id="4" idx="6"/>
            <a:endCxn id="5" idx="2"/>
          </p:cNvCxnSpPr>
          <p:nvPr/>
        </p:nvCxnSpPr>
        <p:spPr>
          <a:xfrm>
            <a:off x="609600" y="20193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Oval 6"/>
          <p:cNvSpPr/>
          <p:nvPr/>
        </p:nvSpPr>
        <p:spPr>
          <a:xfrm>
            <a:off x="381000" y="2362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43000" y="2362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6"/>
            <a:endCxn id="8" idx="2"/>
          </p:cNvCxnSpPr>
          <p:nvPr/>
        </p:nvCxnSpPr>
        <p:spPr>
          <a:xfrm>
            <a:off x="609600" y="24765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Connector 10"/>
          <p:cNvCxnSpPr>
            <a:stCxn id="4" idx="4"/>
            <a:endCxn id="7" idx="0"/>
          </p:cNvCxnSpPr>
          <p:nvPr/>
        </p:nvCxnSpPr>
        <p:spPr>
          <a:xfrm rot="5400000">
            <a:off x="381000" y="2247900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/>
          <p:cNvCxnSpPr>
            <a:stCxn id="5" idx="4"/>
            <a:endCxn id="8" idx="0"/>
          </p:cNvCxnSpPr>
          <p:nvPr/>
        </p:nvCxnSpPr>
        <p:spPr>
          <a:xfrm rot="5400000">
            <a:off x="1143000" y="2247900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Oval 19"/>
          <p:cNvSpPr/>
          <p:nvPr/>
        </p:nvSpPr>
        <p:spPr>
          <a:xfrm>
            <a:off x="381000" y="2819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43000" y="2819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>
            <a:stCxn id="20" idx="6"/>
            <a:endCxn id="21" idx="2"/>
          </p:cNvCxnSpPr>
          <p:nvPr/>
        </p:nvCxnSpPr>
        <p:spPr>
          <a:xfrm>
            <a:off x="609600" y="29337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Oval 22"/>
          <p:cNvSpPr/>
          <p:nvPr/>
        </p:nvSpPr>
        <p:spPr>
          <a:xfrm>
            <a:off x="381000" y="3276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43000" y="3276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>
            <a:stCxn id="23" idx="6"/>
            <a:endCxn id="24" idx="2"/>
          </p:cNvCxnSpPr>
          <p:nvPr/>
        </p:nvCxnSpPr>
        <p:spPr>
          <a:xfrm>
            <a:off x="609600" y="33909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Oval 27"/>
          <p:cNvSpPr/>
          <p:nvPr/>
        </p:nvSpPr>
        <p:spPr>
          <a:xfrm>
            <a:off x="18288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908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>
            <a:stCxn id="28" idx="6"/>
            <a:endCxn id="29" idx="2"/>
          </p:cNvCxnSpPr>
          <p:nvPr/>
        </p:nvCxnSpPr>
        <p:spPr>
          <a:xfrm>
            <a:off x="2057400" y="20193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/>
          <p:cNvSpPr/>
          <p:nvPr/>
        </p:nvSpPr>
        <p:spPr>
          <a:xfrm>
            <a:off x="1828800" y="2362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590800" y="2362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2057400" y="24765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Oval 33"/>
          <p:cNvSpPr/>
          <p:nvPr/>
        </p:nvSpPr>
        <p:spPr>
          <a:xfrm>
            <a:off x="1828800" y="2819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590800" y="2819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>
            <a:stCxn id="34" idx="6"/>
            <a:endCxn id="35" idx="2"/>
          </p:cNvCxnSpPr>
          <p:nvPr/>
        </p:nvCxnSpPr>
        <p:spPr>
          <a:xfrm>
            <a:off x="2057400" y="29337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Oval 36"/>
          <p:cNvSpPr/>
          <p:nvPr/>
        </p:nvSpPr>
        <p:spPr>
          <a:xfrm>
            <a:off x="1828800" y="3276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590800" y="3276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>
            <a:stCxn id="37" idx="6"/>
            <a:endCxn id="38" idx="2"/>
          </p:cNvCxnSpPr>
          <p:nvPr/>
        </p:nvCxnSpPr>
        <p:spPr>
          <a:xfrm>
            <a:off x="2057400" y="3390900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Connector 41"/>
          <p:cNvCxnSpPr>
            <a:stCxn id="34" idx="2"/>
            <a:endCxn id="21" idx="6"/>
          </p:cNvCxnSpPr>
          <p:nvPr/>
        </p:nvCxnSpPr>
        <p:spPr>
          <a:xfrm rot="10800000">
            <a:off x="1371600" y="29337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/>
          <p:cNvCxnSpPr>
            <a:stCxn id="37" idx="2"/>
            <a:endCxn id="24" idx="6"/>
          </p:cNvCxnSpPr>
          <p:nvPr/>
        </p:nvCxnSpPr>
        <p:spPr>
          <a:xfrm rot="10800000">
            <a:off x="1371600" y="33909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stCxn id="8" idx="6"/>
            <a:endCxn id="31" idx="2"/>
          </p:cNvCxnSpPr>
          <p:nvPr/>
        </p:nvCxnSpPr>
        <p:spPr>
          <a:xfrm>
            <a:off x="1371600" y="24765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Straight Connector 50"/>
          <p:cNvCxnSpPr>
            <a:stCxn id="5" idx="6"/>
            <a:endCxn id="28" idx="2"/>
          </p:cNvCxnSpPr>
          <p:nvPr/>
        </p:nvCxnSpPr>
        <p:spPr>
          <a:xfrm>
            <a:off x="1371600" y="20193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Straight Connector 53"/>
          <p:cNvCxnSpPr>
            <a:stCxn id="8" idx="4"/>
            <a:endCxn id="21" idx="0"/>
          </p:cNvCxnSpPr>
          <p:nvPr/>
        </p:nvCxnSpPr>
        <p:spPr>
          <a:xfrm rot="5400000">
            <a:off x="1143000" y="2705100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Straight Connector 56"/>
          <p:cNvCxnSpPr>
            <a:stCxn id="7" idx="4"/>
            <a:endCxn id="20" idx="0"/>
          </p:cNvCxnSpPr>
          <p:nvPr/>
        </p:nvCxnSpPr>
        <p:spPr>
          <a:xfrm rot="5400000">
            <a:off x="381000" y="2705100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Straight Connector 59"/>
          <p:cNvCxnSpPr>
            <a:stCxn id="21" idx="4"/>
            <a:endCxn id="24" idx="0"/>
          </p:cNvCxnSpPr>
          <p:nvPr/>
        </p:nvCxnSpPr>
        <p:spPr>
          <a:xfrm rot="5400000">
            <a:off x="1143000" y="3162300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/>
          <p:cNvCxnSpPr>
            <a:stCxn id="20" idx="4"/>
            <a:endCxn id="23" idx="0"/>
          </p:cNvCxnSpPr>
          <p:nvPr/>
        </p:nvCxnSpPr>
        <p:spPr>
          <a:xfrm rot="5400000">
            <a:off x="381000" y="3162300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Connector 65"/>
          <p:cNvCxnSpPr/>
          <p:nvPr/>
        </p:nvCxnSpPr>
        <p:spPr>
          <a:xfrm rot="5400000">
            <a:off x="1824871" y="2247106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Connector 66"/>
          <p:cNvCxnSpPr/>
          <p:nvPr/>
        </p:nvCxnSpPr>
        <p:spPr>
          <a:xfrm rot="5400000">
            <a:off x="2586871" y="2247106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Connector 67"/>
          <p:cNvCxnSpPr/>
          <p:nvPr/>
        </p:nvCxnSpPr>
        <p:spPr>
          <a:xfrm rot="5400000">
            <a:off x="2586871" y="2704306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Connector 68"/>
          <p:cNvCxnSpPr/>
          <p:nvPr/>
        </p:nvCxnSpPr>
        <p:spPr>
          <a:xfrm rot="5400000">
            <a:off x="1824871" y="2704306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Connector 69"/>
          <p:cNvCxnSpPr/>
          <p:nvPr/>
        </p:nvCxnSpPr>
        <p:spPr>
          <a:xfrm rot="5400000">
            <a:off x="2586871" y="3161506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Connector 70"/>
          <p:cNvCxnSpPr/>
          <p:nvPr/>
        </p:nvCxnSpPr>
        <p:spPr>
          <a:xfrm rot="5400000">
            <a:off x="1824871" y="3161506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2" name="TextBox 71"/>
          <p:cNvSpPr txBox="1"/>
          <p:nvPr/>
        </p:nvSpPr>
        <p:spPr>
          <a:xfrm>
            <a:off x="685800" y="3685401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108880" y="2161401"/>
            <a:ext cx="7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decomp</a:t>
            </a:r>
            <a:endParaRPr lang="en-US" dirty="0"/>
          </a:p>
        </p:txBody>
      </p:sp>
      <p:sp>
        <p:nvSpPr>
          <p:cNvPr id="74" name="Right Arrow 73"/>
          <p:cNvSpPr/>
          <p:nvPr/>
        </p:nvSpPr>
        <p:spPr>
          <a:xfrm>
            <a:off x="3048000" y="2390001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82642" y="1628001"/>
            <a:ext cx="381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C1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1066800" y="1628001"/>
            <a:ext cx="381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1752600" y="1628001"/>
            <a:ext cx="381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C3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2514600" y="1628001"/>
            <a:ext cx="381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C4</a:t>
            </a:r>
            <a:endParaRPr lang="en-US" dirty="0"/>
          </a:p>
        </p:txBody>
      </p:sp>
      <p:grpSp>
        <p:nvGrpSpPr>
          <p:cNvPr id="162" name="Group 161"/>
          <p:cNvGrpSpPr/>
          <p:nvPr/>
        </p:nvGrpSpPr>
        <p:grpSpPr>
          <a:xfrm>
            <a:off x="4419600" y="1600200"/>
            <a:ext cx="4495800" cy="1905000"/>
            <a:chOff x="4419600" y="1600200"/>
            <a:chExt cx="4495800" cy="1905000"/>
          </a:xfrm>
        </p:grpSpPr>
        <p:sp>
          <p:nvSpPr>
            <p:cNvPr id="75" name="Oval 74"/>
            <p:cNvSpPr/>
            <p:nvPr/>
          </p:nvSpPr>
          <p:spPr>
            <a:xfrm>
              <a:off x="44958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2578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4724400" y="2019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8" name="Oval 77"/>
            <p:cNvSpPr/>
            <p:nvPr/>
          </p:nvSpPr>
          <p:spPr>
            <a:xfrm>
              <a:off x="44958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52578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0" name="Straight Connector 79"/>
            <p:cNvCxnSpPr>
              <a:stCxn id="78" idx="6"/>
              <a:endCxn id="79" idx="2"/>
            </p:cNvCxnSpPr>
            <p:nvPr/>
          </p:nvCxnSpPr>
          <p:spPr>
            <a:xfrm>
              <a:off x="4724400" y="2476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75" idx="4"/>
              <a:endCxn id="78" idx="0"/>
            </p:cNvCxnSpPr>
            <p:nvPr/>
          </p:nvCxnSpPr>
          <p:spPr>
            <a:xfrm rot="5400000">
              <a:off x="44958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76" idx="4"/>
              <a:endCxn id="79" idx="0"/>
            </p:cNvCxnSpPr>
            <p:nvPr/>
          </p:nvCxnSpPr>
          <p:spPr>
            <a:xfrm rot="5400000">
              <a:off x="52578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Oval 82"/>
            <p:cNvSpPr/>
            <p:nvPr/>
          </p:nvSpPr>
          <p:spPr>
            <a:xfrm>
              <a:off x="44958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578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Straight Connector 84"/>
            <p:cNvCxnSpPr>
              <a:stCxn id="83" idx="6"/>
              <a:endCxn id="84" idx="2"/>
            </p:cNvCxnSpPr>
            <p:nvPr/>
          </p:nvCxnSpPr>
          <p:spPr>
            <a:xfrm>
              <a:off x="4724400" y="2933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6" name="Oval 85"/>
            <p:cNvSpPr/>
            <p:nvPr/>
          </p:nvSpPr>
          <p:spPr>
            <a:xfrm>
              <a:off x="44958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2578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8" name="Straight Connector 87"/>
            <p:cNvCxnSpPr>
              <a:stCxn id="86" idx="6"/>
              <a:endCxn id="87" idx="2"/>
            </p:cNvCxnSpPr>
            <p:nvPr/>
          </p:nvCxnSpPr>
          <p:spPr>
            <a:xfrm>
              <a:off x="4724400" y="3390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79" idx="4"/>
              <a:endCxn id="84" idx="0"/>
            </p:cNvCxnSpPr>
            <p:nvPr/>
          </p:nvCxnSpPr>
          <p:spPr>
            <a:xfrm rot="5400000">
              <a:off x="52578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stCxn id="78" idx="4"/>
              <a:endCxn id="83" idx="0"/>
            </p:cNvCxnSpPr>
            <p:nvPr/>
          </p:nvCxnSpPr>
          <p:spPr>
            <a:xfrm rot="5400000">
              <a:off x="44958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7" name="Straight Connector 106"/>
            <p:cNvCxnSpPr>
              <a:stCxn id="84" idx="4"/>
              <a:endCxn id="87" idx="0"/>
            </p:cNvCxnSpPr>
            <p:nvPr/>
          </p:nvCxnSpPr>
          <p:spPr>
            <a:xfrm rot="5400000">
              <a:off x="5257800" y="3162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8" name="Straight Connector 107"/>
            <p:cNvCxnSpPr>
              <a:stCxn id="83" idx="4"/>
              <a:endCxn id="86" idx="0"/>
            </p:cNvCxnSpPr>
            <p:nvPr/>
          </p:nvCxnSpPr>
          <p:spPr>
            <a:xfrm rot="5400000">
              <a:off x="4495800" y="3162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5" name="Oval 114"/>
            <p:cNvSpPr/>
            <p:nvPr/>
          </p:nvSpPr>
          <p:spPr>
            <a:xfrm>
              <a:off x="61722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69342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7" name="Straight Connector 116"/>
            <p:cNvCxnSpPr>
              <a:stCxn id="115" idx="6"/>
              <a:endCxn id="116" idx="2"/>
            </p:cNvCxnSpPr>
            <p:nvPr/>
          </p:nvCxnSpPr>
          <p:spPr>
            <a:xfrm>
              <a:off x="6400800" y="2019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8" name="Oval 117"/>
            <p:cNvSpPr/>
            <p:nvPr/>
          </p:nvSpPr>
          <p:spPr>
            <a:xfrm>
              <a:off x="61722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69342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Straight Connector 119"/>
            <p:cNvCxnSpPr>
              <a:stCxn id="118" idx="6"/>
              <a:endCxn id="119" idx="2"/>
            </p:cNvCxnSpPr>
            <p:nvPr/>
          </p:nvCxnSpPr>
          <p:spPr>
            <a:xfrm>
              <a:off x="6400800" y="2476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1" name="Straight Connector 120"/>
            <p:cNvCxnSpPr>
              <a:stCxn id="115" idx="4"/>
              <a:endCxn id="118" idx="0"/>
            </p:cNvCxnSpPr>
            <p:nvPr/>
          </p:nvCxnSpPr>
          <p:spPr>
            <a:xfrm rot="5400000">
              <a:off x="61722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2" name="Straight Connector 121"/>
            <p:cNvCxnSpPr>
              <a:stCxn id="116" idx="4"/>
              <a:endCxn id="119" idx="0"/>
            </p:cNvCxnSpPr>
            <p:nvPr/>
          </p:nvCxnSpPr>
          <p:spPr>
            <a:xfrm rot="5400000">
              <a:off x="69342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3" name="Oval 122"/>
            <p:cNvSpPr/>
            <p:nvPr/>
          </p:nvSpPr>
          <p:spPr>
            <a:xfrm>
              <a:off x="61722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69342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5" name="Straight Connector 124"/>
            <p:cNvCxnSpPr>
              <a:stCxn id="123" idx="6"/>
              <a:endCxn id="124" idx="2"/>
            </p:cNvCxnSpPr>
            <p:nvPr/>
          </p:nvCxnSpPr>
          <p:spPr>
            <a:xfrm>
              <a:off x="6400800" y="2933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6" name="Oval 125"/>
            <p:cNvSpPr/>
            <p:nvPr/>
          </p:nvSpPr>
          <p:spPr>
            <a:xfrm>
              <a:off x="61722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69342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8" name="Straight Connector 127"/>
            <p:cNvCxnSpPr>
              <a:stCxn id="126" idx="6"/>
              <a:endCxn id="127" idx="2"/>
            </p:cNvCxnSpPr>
            <p:nvPr/>
          </p:nvCxnSpPr>
          <p:spPr>
            <a:xfrm>
              <a:off x="6400800" y="3390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9" name="Straight Connector 128"/>
            <p:cNvCxnSpPr>
              <a:stCxn id="119" idx="4"/>
              <a:endCxn id="124" idx="0"/>
            </p:cNvCxnSpPr>
            <p:nvPr/>
          </p:nvCxnSpPr>
          <p:spPr>
            <a:xfrm rot="5400000">
              <a:off x="69342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0" name="Straight Connector 129"/>
            <p:cNvCxnSpPr>
              <a:stCxn id="118" idx="4"/>
              <a:endCxn id="123" idx="0"/>
            </p:cNvCxnSpPr>
            <p:nvPr/>
          </p:nvCxnSpPr>
          <p:spPr>
            <a:xfrm rot="5400000">
              <a:off x="61722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1" name="Straight Connector 130"/>
            <p:cNvCxnSpPr>
              <a:stCxn id="124" idx="4"/>
              <a:endCxn id="127" idx="0"/>
            </p:cNvCxnSpPr>
            <p:nvPr/>
          </p:nvCxnSpPr>
          <p:spPr>
            <a:xfrm rot="5400000">
              <a:off x="6934200" y="3162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2" name="Straight Connector 131"/>
            <p:cNvCxnSpPr>
              <a:stCxn id="123" idx="4"/>
              <a:endCxn id="126" idx="0"/>
            </p:cNvCxnSpPr>
            <p:nvPr/>
          </p:nvCxnSpPr>
          <p:spPr>
            <a:xfrm rot="5400000">
              <a:off x="6172200" y="3162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3" name="Oval 132"/>
            <p:cNvSpPr/>
            <p:nvPr/>
          </p:nvSpPr>
          <p:spPr>
            <a:xfrm>
              <a:off x="78486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86106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5" name="Straight Connector 134"/>
            <p:cNvCxnSpPr>
              <a:stCxn id="133" idx="6"/>
              <a:endCxn id="134" idx="2"/>
            </p:cNvCxnSpPr>
            <p:nvPr/>
          </p:nvCxnSpPr>
          <p:spPr>
            <a:xfrm>
              <a:off x="8077200" y="2019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6" name="Oval 135"/>
            <p:cNvSpPr/>
            <p:nvPr/>
          </p:nvSpPr>
          <p:spPr>
            <a:xfrm>
              <a:off x="78486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6106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8" name="Straight Connector 137"/>
            <p:cNvCxnSpPr>
              <a:stCxn id="136" idx="6"/>
              <a:endCxn id="137" idx="2"/>
            </p:cNvCxnSpPr>
            <p:nvPr/>
          </p:nvCxnSpPr>
          <p:spPr>
            <a:xfrm>
              <a:off x="8077200" y="2476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9" name="Straight Connector 138"/>
            <p:cNvCxnSpPr>
              <a:stCxn id="133" idx="4"/>
              <a:endCxn id="136" idx="0"/>
            </p:cNvCxnSpPr>
            <p:nvPr/>
          </p:nvCxnSpPr>
          <p:spPr>
            <a:xfrm rot="5400000">
              <a:off x="78486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0" name="Straight Connector 139"/>
            <p:cNvCxnSpPr>
              <a:stCxn id="134" idx="4"/>
              <a:endCxn id="137" idx="0"/>
            </p:cNvCxnSpPr>
            <p:nvPr/>
          </p:nvCxnSpPr>
          <p:spPr>
            <a:xfrm rot="5400000">
              <a:off x="86106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1" name="Oval 140"/>
            <p:cNvSpPr/>
            <p:nvPr/>
          </p:nvSpPr>
          <p:spPr>
            <a:xfrm>
              <a:off x="78486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86106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3" name="Straight Connector 142"/>
            <p:cNvCxnSpPr>
              <a:stCxn id="141" idx="6"/>
              <a:endCxn id="142" idx="2"/>
            </p:cNvCxnSpPr>
            <p:nvPr/>
          </p:nvCxnSpPr>
          <p:spPr>
            <a:xfrm>
              <a:off x="8077200" y="2933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4" name="Oval 143"/>
            <p:cNvSpPr/>
            <p:nvPr/>
          </p:nvSpPr>
          <p:spPr>
            <a:xfrm>
              <a:off x="78486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86106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6" name="Straight Connector 145"/>
            <p:cNvCxnSpPr>
              <a:stCxn id="144" idx="6"/>
              <a:endCxn id="145" idx="2"/>
            </p:cNvCxnSpPr>
            <p:nvPr/>
          </p:nvCxnSpPr>
          <p:spPr>
            <a:xfrm>
              <a:off x="8077200" y="3390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" name="Straight Connector 146"/>
            <p:cNvCxnSpPr>
              <a:stCxn id="137" idx="4"/>
              <a:endCxn id="142" idx="0"/>
            </p:cNvCxnSpPr>
            <p:nvPr/>
          </p:nvCxnSpPr>
          <p:spPr>
            <a:xfrm rot="5400000">
              <a:off x="86106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8" name="Straight Connector 147"/>
            <p:cNvCxnSpPr>
              <a:stCxn id="136" idx="4"/>
              <a:endCxn id="141" idx="0"/>
            </p:cNvCxnSpPr>
            <p:nvPr/>
          </p:nvCxnSpPr>
          <p:spPr>
            <a:xfrm rot="5400000">
              <a:off x="78486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9" name="Straight Connector 148"/>
            <p:cNvCxnSpPr>
              <a:stCxn id="142" idx="4"/>
              <a:endCxn id="145" idx="0"/>
            </p:cNvCxnSpPr>
            <p:nvPr/>
          </p:nvCxnSpPr>
          <p:spPr>
            <a:xfrm rot="5400000">
              <a:off x="8610600" y="3162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0" name="Straight Connector 149"/>
            <p:cNvCxnSpPr>
              <a:stCxn id="141" idx="4"/>
              <a:endCxn id="144" idx="0"/>
            </p:cNvCxnSpPr>
            <p:nvPr/>
          </p:nvCxnSpPr>
          <p:spPr>
            <a:xfrm rot="5400000">
              <a:off x="7848600" y="3162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5" name="TextBox 154"/>
            <p:cNvSpPr txBox="1"/>
            <p:nvPr/>
          </p:nvSpPr>
          <p:spPr>
            <a:xfrm>
              <a:off x="4419600" y="1600200"/>
              <a:ext cx="38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203758" y="1600200"/>
              <a:ext cx="38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C2</a:t>
              </a:r>
              <a:endParaRPr lang="en-US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772016" y="1600200"/>
              <a:ext cx="38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C3</a:t>
              </a:r>
              <a:endParaRPr lang="en-US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8534016" y="1600200"/>
              <a:ext cx="38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C4</a:t>
              </a:r>
              <a:endParaRPr lang="en-US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096000" y="1600200"/>
              <a:ext cx="38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C2</a:t>
              </a:r>
              <a:endParaRPr lang="en-US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781800" y="1600200"/>
              <a:ext cx="38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C3</a:t>
              </a:r>
              <a:endParaRPr lang="en-US" dirty="0"/>
            </a:p>
          </p:txBody>
        </p:sp>
      </p:grpSp>
      <p:grpSp>
        <p:nvGrpSpPr>
          <p:cNvPr id="10" name="Group 185"/>
          <p:cNvGrpSpPr/>
          <p:nvPr/>
        </p:nvGrpSpPr>
        <p:grpSpPr>
          <a:xfrm>
            <a:off x="4495800" y="990600"/>
            <a:ext cx="990600" cy="2400300"/>
            <a:chOff x="4495800" y="990600"/>
            <a:chExt cx="990600" cy="2400300"/>
          </a:xfrm>
        </p:grpSpPr>
        <p:sp>
          <p:nvSpPr>
            <p:cNvPr id="17" name="Rectangle 16"/>
            <p:cNvSpPr/>
            <p:nvPr/>
          </p:nvSpPr>
          <p:spPr>
            <a:xfrm>
              <a:off x="4837064" y="99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1" name="Curved Connector 160"/>
            <p:cNvCxnSpPr>
              <a:stCxn id="17" idx="1"/>
              <a:endCxn id="75" idx="2"/>
            </p:cNvCxnSpPr>
            <p:nvPr/>
          </p:nvCxnSpPr>
          <p:spPr>
            <a:xfrm rot="10800000" flipV="1">
              <a:off x="4495800" y="1104900"/>
              <a:ext cx="341264" cy="9144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4" name="Curved Connector 163"/>
            <p:cNvCxnSpPr>
              <a:stCxn id="17" idx="3"/>
              <a:endCxn id="76" idx="6"/>
            </p:cNvCxnSpPr>
            <p:nvPr/>
          </p:nvCxnSpPr>
          <p:spPr>
            <a:xfrm>
              <a:off x="5105400" y="1104900"/>
              <a:ext cx="381000" cy="9144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7" name="Curved Connector 166"/>
            <p:cNvCxnSpPr>
              <a:stCxn id="17" idx="3"/>
              <a:endCxn id="79" idx="6"/>
            </p:cNvCxnSpPr>
            <p:nvPr/>
          </p:nvCxnSpPr>
          <p:spPr>
            <a:xfrm>
              <a:off x="5105400" y="1104900"/>
              <a:ext cx="381000" cy="13716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0" name="Curved Connector 169"/>
            <p:cNvCxnSpPr>
              <a:stCxn id="17" idx="1"/>
              <a:endCxn id="78" idx="2"/>
            </p:cNvCxnSpPr>
            <p:nvPr/>
          </p:nvCxnSpPr>
          <p:spPr>
            <a:xfrm rot="10800000" flipV="1">
              <a:off x="4495800" y="1104900"/>
              <a:ext cx="341264" cy="13716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3" name="Curved Connector 172"/>
            <p:cNvCxnSpPr>
              <a:stCxn id="17" idx="1"/>
              <a:endCxn id="83" idx="2"/>
            </p:cNvCxnSpPr>
            <p:nvPr/>
          </p:nvCxnSpPr>
          <p:spPr>
            <a:xfrm rot="10800000" flipV="1">
              <a:off x="4495800" y="1104900"/>
              <a:ext cx="341264" cy="18288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6" name="Curved Connector 175"/>
            <p:cNvCxnSpPr>
              <a:stCxn id="17" idx="1"/>
              <a:endCxn id="86" idx="2"/>
            </p:cNvCxnSpPr>
            <p:nvPr/>
          </p:nvCxnSpPr>
          <p:spPr>
            <a:xfrm rot="10800000" flipV="1">
              <a:off x="4495800" y="1104900"/>
              <a:ext cx="341264" cy="22860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9" name="Curved Connector 178"/>
            <p:cNvCxnSpPr>
              <a:stCxn id="17" idx="3"/>
              <a:endCxn id="84" idx="6"/>
            </p:cNvCxnSpPr>
            <p:nvPr/>
          </p:nvCxnSpPr>
          <p:spPr>
            <a:xfrm>
              <a:off x="5105400" y="1104900"/>
              <a:ext cx="381000" cy="18288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2" name="Curved Connector 181"/>
            <p:cNvCxnSpPr>
              <a:stCxn id="17" idx="3"/>
              <a:endCxn id="87" idx="6"/>
            </p:cNvCxnSpPr>
            <p:nvPr/>
          </p:nvCxnSpPr>
          <p:spPr>
            <a:xfrm>
              <a:off x="5105400" y="1104900"/>
              <a:ext cx="381000" cy="22860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3" name="Group 161"/>
          <p:cNvGrpSpPr/>
          <p:nvPr/>
        </p:nvGrpSpPr>
        <p:grpSpPr>
          <a:xfrm>
            <a:off x="6172200" y="990600"/>
            <a:ext cx="990600" cy="2400300"/>
            <a:chOff x="4495800" y="990600"/>
            <a:chExt cx="990600" cy="2400300"/>
          </a:xfrm>
        </p:grpSpPr>
        <p:sp>
          <p:nvSpPr>
            <p:cNvPr id="163" name="Rectangle 162"/>
            <p:cNvSpPr/>
            <p:nvPr/>
          </p:nvSpPr>
          <p:spPr>
            <a:xfrm>
              <a:off x="4837064" y="99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5" name="Curved Connector 164"/>
            <p:cNvCxnSpPr>
              <a:stCxn id="163" idx="1"/>
            </p:cNvCxnSpPr>
            <p:nvPr/>
          </p:nvCxnSpPr>
          <p:spPr>
            <a:xfrm rot="10800000" flipV="1">
              <a:off x="4495800" y="1104900"/>
              <a:ext cx="341264" cy="9144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6" name="Curved Connector 165"/>
            <p:cNvCxnSpPr>
              <a:stCxn id="163" idx="3"/>
            </p:cNvCxnSpPr>
            <p:nvPr/>
          </p:nvCxnSpPr>
          <p:spPr>
            <a:xfrm>
              <a:off x="5105400" y="1104900"/>
              <a:ext cx="381000" cy="9144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8" name="Curved Connector 167"/>
            <p:cNvCxnSpPr>
              <a:stCxn id="163" idx="3"/>
            </p:cNvCxnSpPr>
            <p:nvPr/>
          </p:nvCxnSpPr>
          <p:spPr>
            <a:xfrm>
              <a:off x="5105400" y="1104900"/>
              <a:ext cx="381000" cy="13716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9" name="Curved Connector 168"/>
            <p:cNvCxnSpPr>
              <a:stCxn id="163" idx="1"/>
            </p:cNvCxnSpPr>
            <p:nvPr/>
          </p:nvCxnSpPr>
          <p:spPr>
            <a:xfrm rot="10800000" flipV="1">
              <a:off x="4495800" y="1104900"/>
              <a:ext cx="341264" cy="13716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1" name="Curved Connector 170"/>
            <p:cNvCxnSpPr>
              <a:stCxn id="163" idx="1"/>
            </p:cNvCxnSpPr>
            <p:nvPr/>
          </p:nvCxnSpPr>
          <p:spPr>
            <a:xfrm rot="10800000" flipV="1">
              <a:off x="4495800" y="1104900"/>
              <a:ext cx="341264" cy="18288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2" name="Curved Connector 171"/>
            <p:cNvCxnSpPr>
              <a:stCxn id="163" idx="1"/>
            </p:cNvCxnSpPr>
            <p:nvPr/>
          </p:nvCxnSpPr>
          <p:spPr>
            <a:xfrm rot="10800000" flipV="1">
              <a:off x="4495800" y="1104900"/>
              <a:ext cx="341264" cy="22860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4" name="Curved Connector 173"/>
            <p:cNvCxnSpPr>
              <a:stCxn id="163" idx="3"/>
            </p:cNvCxnSpPr>
            <p:nvPr/>
          </p:nvCxnSpPr>
          <p:spPr>
            <a:xfrm>
              <a:off x="5105400" y="1104900"/>
              <a:ext cx="381000" cy="18288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5" name="Curved Connector 174"/>
            <p:cNvCxnSpPr>
              <a:stCxn id="163" idx="3"/>
            </p:cNvCxnSpPr>
            <p:nvPr/>
          </p:nvCxnSpPr>
          <p:spPr>
            <a:xfrm>
              <a:off x="5105400" y="1104900"/>
              <a:ext cx="381000" cy="22860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4" name="Group 176"/>
          <p:cNvGrpSpPr/>
          <p:nvPr/>
        </p:nvGrpSpPr>
        <p:grpSpPr>
          <a:xfrm>
            <a:off x="7848600" y="990600"/>
            <a:ext cx="990600" cy="2400300"/>
            <a:chOff x="4495800" y="990600"/>
            <a:chExt cx="990600" cy="2400300"/>
          </a:xfrm>
        </p:grpSpPr>
        <p:sp>
          <p:nvSpPr>
            <p:cNvPr id="178" name="Rectangle 177"/>
            <p:cNvSpPr/>
            <p:nvPr/>
          </p:nvSpPr>
          <p:spPr>
            <a:xfrm>
              <a:off x="4837064" y="99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0" name="Curved Connector 179"/>
            <p:cNvCxnSpPr>
              <a:stCxn id="178" idx="1"/>
            </p:cNvCxnSpPr>
            <p:nvPr/>
          </p:nvCxnSpPr>
          <p:spPr>
            <a:xfrm rot="10800000" flipV="1">
              <a:off x="4495800" y="1104900"/>
              <a:ext cx="341264" cy="9144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1" name="Curved Connector 180"/>
            <p:cNvCxnSpPr>
              <a:stCxn id="178" idx="3"/>
            </p:cNvCxnSpPr>
            <p:nvPr/>
          </p:nvCxnSpPr>
          <p:spPr>
            <a:xfrm>
              <a:off x="5105400" y="1104900"/>
              <a:ext cx="381000" cy="9144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3" name="Curved Connector 182"/>
            <p:cNvCxnSpPr>
              <a:stCxn id="178" idx="3"/>
            </p:cNvCxnSpPr>
            <p:nvPr/>
          </p:nvCxnSpPr>
          <p:spPr>
            <a:xfrm>
              <a:off x="5105400" y="1104900"/>
              <a:ext cx="381000" cy="13716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4" name="Curved Connector 183"/>
            <p:cNvCxnSpPr>
              <a:stCxn id="178" idx="1"/>
            </p:cNvCxnSpPr>
            <p:nvPr/>
          </p:nvCxnSpPr>
          <p:spPr>
            <a:xfrm rot="10800000" flipV="1">
              <a:off x="4495800" y="1104900"/>
              <a:ext cx="341264" cy="13716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5" name="Curved Connector 184"/>
            <p:cNvCxnSpPr>
              <a:stCxn id="178" idx="1"/>
            </p:cNvCxnSpPr>
            <p:nvPr/>
          </p:nvCxnSpPr>
          <p:spPr>
            <a:xfrm rot="10800000" flipV="1">
              <a:off x="4495800" y="1104900"/>
              <a:ext cx="341264" cy="18288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7" name="Curved Connector 186"/>
            <p:cNvCxnSpPr>
              <a:stCxn id="178" idx="1"/>
            </p:cNvCxnSpPr>
            <p:nvPr/>
          </p:nvCxnSpPr>
          <p:spPr>
            <a:xfrm rot="10800000" flipV="1">
              <a:off x="4495800" y="1104900"/>
              <a:ext cx="341264" cy="2286000"/>
            </a:xfrm>
            <a:prstGeom prst="curvedConnector3">
              <a:avLst>
                <a:gd name="adj1" fmla="val 166986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8" name="Curved Connector 187"/>
            <p:cNvCxnSpPr>
              <a:stCxn id="178" idx="3"/>
            </p:cNvCxnSpPr>
            <p:nvPr/>
          </p:nvCxnSpPr>
          <p:spPr>
            <a:xfrm>
              <a:off x="5105400" y="1104900"/>
              <a:ext cx="381000" cy="18288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9" name="Curved Connector 188"/>
            <p:cNvCxnSpPr>
              <a:stCxn id="178" idx="3"/>
            </p:cNvCxnSpPr>
            <p:nvPr/>
          </p:nvCxnSpPr>
          <p:spPr>
            <a:xfrm>
              <a:off x="5105400" y="1104900"/>
              <a:ext cx="381000" cy="22860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Guarantees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Currently, same as BP</a:t>
            </a:r>
          </a:p>
          <a:p>
            <a:pPr lvl="2"/>
            <a:r>
              <a:rPr lang="en-US" dirty="0" smtClean="0"/>
              <a:t>None!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Possible TRW-S scheduling schemes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Run-time:</a:t>
            </a:r>
          </a:p>
          <a:p>
            <a:pPr lvl="1"/>
            <a:r>
              <a:rPr lang="en-US" dirty="0" smtClean="0"/>
              <a:t>K iterations </a:t>
            </a:r>
            <a:r>
              <a:rPr lang="en-US" dirty="0" err="1" smtClean="0"/>
              <a:t>x</a:t>
            </a:r>
            <a:r>
              <a:rPr lang="en-US" dirty="0" smtClean="0"/>
              <a:t> D decompositions </a:t>
            </a:r>
            <a:r>
              <a:rPr lang="en-US" dirty="0" err="1" smtClean="0"/>
              <a:t>x</a:t>
            </a:r>
            <a:r>
              <a:rPr lang="en-US" dirty="0" smtClean="0"/>
              <a:t> N cuts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Complexity of min-cut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Best known algorithm: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Current implementation: 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Complexity of max-flow/min-cut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(Smart) Push-</a:t>
            </a:r>
            <a:r>
              <a:rPr lang="en-US" dirty="0" err="1" smtClean="0">
                <a:solidFill>
                  <a:prstClr val="black"/>
                </a:solidFill>
              </a:rPr>
              <a:t>relabel</a:t>
            </a:r>
            <a:r>
              <a:rPr lang="en-US" dirty="0" smtClean="0">
                <a:solidFill>
                  <a:prstClr val="black"/>
                </a:solidFill>
              </a:rPr>
              <a:t>: 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(Dynamic tree) Push-</a:t>
            </a:r>
            <a:r>
              <a:rPr lang="en-US" dirty="0" err="1" smtClean="0">
                <a:solidFill>
                  <a:prstClr val="black"/>
                </a:solidFill>
              </a:rPr>
              <a:t>relabel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70400" y="2667000"/>
            <a:ext cx="1244600" cy="254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08500" y="3048000"/>
            <a:ext cx="825500" cy="254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29200" y="4343400"/>
            <a:ext cx="596900" cy="254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029200" y="4648200"/>
            <a:ext cx="13716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Planar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many cuts?</a:t>
            </a:r>
          </a:p>
          <a:p>
            <a:pPr lvl="1"/>
            <a:r>
              <a:rPr lang="en-US" dirty="0" smtClean="0"/>
              <a:t>2*N 			[Naively]</a:t>
            </a:r>
          </a:p>
          <a:p>
            <a:pPr lvl="1"/>
            <a:r>
              <a:rPr lang="en-US" dirty="0" smtClean="0"/>
              <a:t>N+1 			[Slightly smarter]</a:t>
            </a:r>
          </a:p>
          <a:p>
            <a:pPr lvl="1"/>
            <a:r>
              <a:rPr lang="en-US" dirty="0" smtClean="0"/>
              <a:t>1 + N updates		[Proposed]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8288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18669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552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1430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0574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552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1430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Freeform 29"/>
          <p:cNvSpPr>
            <a:spLocks/>
          </p:cNvSpPr>
          <p:nvPr/>
        </p:nvSpPr>
        <p:spPr bwMode="auto">
          <a:xfrm>
            <a:off x="3733800" y="15240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7315200" y="2311743"/>
            <a:ext cx="1371600" cy="1524000"/>
            <a:chOff x="381000" y="4267200"/>
            <a:chExt cx="1371600" cy="1524000"/>
          </a:xfrm>
        </p:grpSpPr>
        <p:sp>
          <p:nvSpPr>
            <p:cNvPr id="42" name="Oval 41"/>
            <p:cNvSpPr/>
            <p:nvPr/>
          </p:nvSpPr>
          <p:spPr>
            <a:xfrm>
              <a:off x="1524000" y="48768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81000" y="48768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81000" y="5562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524000" y="5562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90600" y="4267200"/>
              <a:ext cx="268336" cy="228600"/>
            </a:xfrm>
            <a:prstGeom prst="rect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216064" y="3988143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sp>
        <p:nvSpPr>
          <p:cNvPr id="49" name="Freeform 29"/>
          <p:cNvSpPr>
            <a:spLocks/>
          </p:cNvSpPr>
          <p:nvPr/>
        </p:nvSpPr>
        <p:spPr bwMode="auto">
          <a:xfrm>
            <a:off x="3886200" y="14478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248400" y="226334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</a:t>
            </a:r>
            <a:endParaRPr lang="en-US" dirty="0"/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09800" y="5765800"/>
            <a:ext cx="965200" cy="2286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14400" y="5765800"/>
            <a:ext cx="825500" cy="254000"/>
          </a:xfrm>
          <a:prstGeom prst="rect">
            <a:avLst/>
          </a:prstGeom>
        </p:spPr>
      </p:pic>
      <p:cxnSp>
        <p:nvCxnSpPr>
          <p:cNvPr id="57" name="Straight Arrow Connector 56"/>
          <p:cNvCxnSpPr>
            <a:stCxn id="52" idx="0"/>
          </p:cNvCxnSpPr>
          <p:nvPr/>
        </p:nvCxnSpPr>
        <p:spPr bwMode="auto">
          <a:xfrm rot="16200000" flipV="1">
            <a:off x="2120900" y="5194300"/>
            <a:ext cx="660400" cy="482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3" idx="0"/>
          </p:cNvCxnSpPr>
          <p:nvPr/>
        </p:nvCxnSpPr>
        <p:spPr bwMode="auto">
          <a:xfrm rot="5400000" flipH="1" flipV="1">
            <a:off x="1095375" y="5260975"/>
            <a:ext cx="736600" cy="2730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 bwMode="auto">
          <a:xfrm rot="4433691" flipV="1">
            <a:off x="5792951" y="2388058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rot="15233691" flipV="1">
            <a:off x="5822421" y="2222448"/>
            <a:ext cx="914400" cy="7589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[Hammer ‘65], [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, PAMI ’04]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1339786" y="3048000"/>
            <a:ext cx="131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E(</a:t>
            </a:r>
            <a:r>
              <a:rPr lang="en-US" sz="2400" i="1" dirty="0" smtClean="0">
                <a:solidFill>
                  <a:srgbClr val="0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400" i="1" dirty="0" smtClean="0">
                <a:solidFill>
                  <a:srgbClr val="000000"/>
                </a:solidFill>
              </a:rPr>
              <a:t>,X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baseline="-25000" dirty="0">
              <a:solidFill>
                <a:srgbClr val="000000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4800600" y="4876800"/>
            <a:ext cx="1752600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0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4686109" y="6034088"/>
            <a:ext cx="2019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E(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1,0) 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8 +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const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4343400" y="5526088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Cost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-cut = 8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7" name="Freeform 29"/>
          <p:cNvSpPr>
            <a:spLocks/>
          </p:cNvSpPr>
          <p:nvPr/>
        </p:nvSpPr>
        <p:spPr bwMode="auto">
          <a:xfrm>
            <a:off x="6400800" y="24384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86"/>
          <p:cNvGrpSpPr/>
          <p:nvPr/>
        </p:nvGrpSpPr>
        <p:grpSpPr>
          <a:xfrm>
            <a:off x="6210300" y="1600200"/>
            <a:ext cx="2616200" cy="1600200"/>
            <a:chOff x="6210300" y="1600200"/>
            <a:chExt cx="2616200" cy="1600200"/>
          </a:xfrm>
        </p:grpSpPr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7392988" y="1600200"/>
              <a:ext cx="14335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Source (0)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6419850" y="2362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7639050" y="23304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086600" y="19812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/>
            <p:cNvCxnSpPr>
              <a:stCxn id="46" idx="1"/>
              <a:endCxn id="80" idx="0"/>
            </p:cNvCxnSpPr>
            <p:nvPr/>
          </p:nvCxnSpPr>
          <p:spPr bwMode="auto">
            <a:xfrm rot="10800000" flipV="1">
              <a:off x="6210300" y="2095500"/>
              <a:ext cx="876300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3"/>
              <a:endCxn id="81" idx="0"/>
            </p:cNvCxnSpPr>
            <p:nvPr/>
          </p:nvCxnSpPr>
          <p:spPr bwMode="auto">
            <a:xfrm>
              <a:off x="7354936" y="2095500"/>
              <a:ext cx="760364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83"/>
          <p:cNvGrpSpPr/>
          <p:nvPr/>
        </p:nvGrpSpPr>
        <p:grpSpPr>
          <a:xfrm>
            <a:off x="6210300" y="3429000"/>
            <a:ext cx="2251075" cy="1587500"/>
            <a:chOff x="6210300" y="3429000"/>
            <a:chExt cx="2251075" cy="1587500"/>
          </a:xfrm>
        </p:grpSpPr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7402513" y="4619625"/>
              <a:ext cx="1058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rgbClr val="00FF00"/>
                  </a:solidFill>
                  <a:latin typeface="Arial" charset="0"/>
                </a:rPr>
                <a:t>Sink (1)</a:t>
              </a:r>
              <a:endParaRPr lang="en-GB" sz="1800" i="1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6343650" y="3886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7772400" y="39624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86600" y="4495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/>
            <p:cNvCxnSpPr>
              <a:stCxn id="80" idx="4"/>
              <a:endCxn id="42" idx="1"/>
            </p:cNvCxnSpPr>
            <p:nvPr/>
          </p:nvCxnSpPr>
          <p:spPr bwMode="auto">
            <a:xfrm rot="16200000" flipH="1">
              <a:off x="6057900" y="3581400"/>
              <a:ext cx="1181100" cy="8763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81" idx="4"/>
              <a:endCxn id="42" idx="3"/>
            </p:cNvCxnSpPr>
            <p:nvPr/>
          </p:nvCxnSpPr>
          <p:spPr bwMode="auto">
            <a:xfrm rot="5400000">
              <a:off x="7144568" y="3639368"/>
              <a:ext cx="1181100" cy="76036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85"/>
          <p:cNvGrpSpPr/>
          <p:nvPr/>
        </p:nvGrpSpPr>
        <p:grpSpPr>
          <a:xfrm>
            <a:off x="5462588" y="2863850"/>
            <a:ext cx="3529012" cy="879475"/>
            <a:chOff x="5462588" y="2863850"/>
            <a:chExt cx="3529012" cy="879475"/>
          </a:xfrm>
        </p:grpSpPr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7086600" y="3406775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5462588" y="2963862"/>
              <a:ext cx="5778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2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endPara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8415338" y="3036887"/>
              <a:ext cx="5762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2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endPara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Text Box 24"/>
            <p:cNvSpPr txBox="1">
              <a:spLocks noChangeArrowheads="1"/>
            </p:cNvSpPr>
            <p:nvPr/>
          </p:nvSpPr>
          <p:spPr bwMode="auto">
            <a:xfrm>
              <a:off x="7105650" y="28638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6096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001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/>
            <p:cNvCxnSpPr>
              <a:stCxn id="80" idx="7"/>
              <a:endCxn id="81" idx="1"/>
            </p:cNvCxnSpPr>
            <p:nvPr/>
          </p:nvCxnSpPr>
          <p:spPr bwMode="auto">
            <a:xfrm rot="5400000" flipH="1" flipV="1">
              <a:off x="7162800" y="2362200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81" idx="3"/>
              <a:endCxn id="80" idx="5"/>
            </p:cNvCxnSpPr>
            <p:nvPr/>
          </p:nvCxnSpPr>
          <p:spPr bwMode="auto">
            <a:xfrm rot="5400000">
              <a:off x="7162800" y="2523844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  <p:bldP spid="76" grpId="0" animBg="1"/>
      <p:bldP spid="77" grpId="0"/>
      <p:bldP spid="78" grpId="0"/>
      <p:bldP spid="3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7049" y="1824335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Max-flow / min-cut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3733800" y="1900535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771" y="1824335"/>
            <a:ext cx="223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Submodularity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32071" y="40386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Planar-cut</a:t>
            </a:r>
            <a:endParaRPr lang="en-US" sz="2400" dirty="0"/>
          </a:p>
        </p:txBody>
      </p:sp>
      <p:sp>
        <p:nvSpPr>
          <p:cNvPr id="10" name="Right Arrow 9"/>
          <p:cNvSpPr/>
          <p:nvPr/>
        </p:nvSpPr>
        <p:spPr bwMode="auto">
          <a:xfrm rot="10800000">
            <a:off x="3733800" y="41148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660" y="4038600"/>
            <a:ext cx="230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Outer-planarity!</a:t>
            </a:r>
            <a:endParaRPr lang="en-US" sz="2400" dirty="0"/>
          </a:p>
        </p:txBody>
      </p:sp>
      <p:grpSp>
        <p:nvGrpSpPr>
          <p:cNvPr id="12" name="Group 42"/>
          <p:cNvGrpSpPr/>
          <p:nvPr/>
        </p:nvGrpSpPr>
        <p:grpSpPr>
          <a:xfrm>
            <a:off x="1600200" y="4518564"/>
            <a:ext cx="1438408" cy="1425036"/>
            <a:chOff x="1600200" y="4518564"/>
            <a:chExt cx="1438408" cy="1425036"/>
          </a:xfrm>
        </p:grpSpPr>
        <p:sp>
          <p:nvSpPr>
            <p:cNvPr id="14" name="Oval 13"/>
            <p:cNvSpPr/>
            <p:nvPr/>
          </p:nvSpPr>
          <p:spPr>
            <a:xfrm>
              <a:off x="2234957" y="4553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25357" y="5696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768357" y="5696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1853957" y="5810829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14" idx="6"/>
              <a:endCxn id="18" idx="0"/>
            </p:cNvCxnSpPr>
            <p:nvPr/>
          </p:nvCxnSpPr>
          <p:spPr>
            <a:xfrm>
              <a:off x="2463557" y="4667829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Connector 20"/>
            <p:cNvCxnSpPr>
              <a:stCxn id="14" idx="2"/>
              <a:endCxn id="17" idx="0"/>
            </p:cNvCxnSpPr>
            <p:nvPr/>
          </p:nvCxnSpPr>
          <p:spPr>
            <a:xfrm rot="10800000" flipV="1">
              <a:off x="1739657" y="4667829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3"/>
            <p:cNvSpPr txBox="1"/>
            <p:nvPr/>
          </p:nvSpPr>
          <p:spPr>
            <a:xfrm>
              <a:off x="2199992" y="4518564"/>
              <a:ext cx="27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68357" y="5661414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00200" y="566660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13" name="Group 35"/>
          <p:cNvGrpSpPr/>
          <p:nvPr/>
        </p:nvGrpSpPr>
        <p:grpSpPr>
          <a:xfrm>
            <a:off x="136381" y="2286000"/>
            <a:ext cx="1921019" cy="1038999"/>
            <a:chOff x="136381" y="2286000"/>
            <a:chExt cx="1921019" cy="1038999"/>
          </a:xfrm>
        </p:grpSpPr>
        <p:sp>
          <p:nvSpPr>
            <p:cNvPr id="28" name="TextBox 27"/>
            <p:cNvSpPr txBox="1"/>
            <p:nvPr/>
          </p:nvSpPr>
          <p:spPr>
            <a:xfrm>
              <a:off x="136381" y="3048000"/>
              <a:ext cx="19210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Constraint on parameters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rot="5400000" flipH="1" flipV="1">
              <a:off x="457200" y="2286000"/>
              <a:ext cx="7620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36"/>
          <p:cNvGrpSpPr/>
          <p:nvPr/>
        </p:nvGrpSpPr>
        <p:grpSpPr>
          <a:xfrm>
            <a:off x="152400" y="3429000"/>
            <a:ext cx="1741357" cy="685800"/>
            <a:chOff x="152400" y="3429000"/>
            <a:chExt cx="1741357" cy="685800"/>
          </a:xfrm>
        </p:grpSpPr>
        <p:sp>
          <p:nvSpPr>
            <p:cNvPr id="33" name="TextBox 32"/>
            <p:cNvSpPr txBox="1"/>
            <p:nvPr/>
          </p:nvSpPr>
          <p:spPr>
            <a:xfrm>
              <a:off x="152400" y="3429000"/>
              <a:ext cx="1741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Constraint on structure</a:t>
              </a:r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457200" y="3733800"/>
              <a:ext cx="9144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9200" y="2514600"/>
            <a:ext cx="37465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Want to solve independently</a:t>
            </a:r>
          </a:p>
          <a:p>
            <a:pPr lvl="1"/>
            <a:r>
              <a:rPr lang="en-US" dirty="0" smtClean="0"/>
              <a:t>To parallelize</a:t>
            </a:r>
          </a:p>
          <a:p>
            <a:pPr lvl="1"/>
            <a:r>
              <a:rPr lang="en-US" dirty="0" smtClean="0"/>
              <a:t>Each sub-problem easy, cumulative problem hard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35" y="1607589"/>
            <a:ext cx="1768889" cy="5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Re-formulate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Relax (</a:t>
            </a:r>
            <a:r>
              <a:rPr lang="en-US" dirty="0" err="1" smtClean="0"/>
              <a:t>Langragian</a:t>
            </a:r>
            <a:r>
              <a:rPr lang="en-US" dirty="0" smtClean="0"/>
              <a:t> dual)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35" y="3242112"/>
            <a:ext cx="2631111" cy="63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10526"/>
          <a:stretch>
            <a:fillRect/>
          </a:stretch>
        </p:blipFill>
        <p:spPr>
          <a:xfrm>
            <a:off x="1928530" y="5156200"/>
            <a:ext cx="4577777" cy="302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886" y="5757446"/>
            <a:ext cx="3742222" cy="2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886" y="6140451"/>
            <a:ext cx="2506666" cy="453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635" y="1607589"/>
            <a:ext cx="1768889" cy="5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 (Disparity </a:t>
            </a:r>
            <a:r>
              <a:rPr lang="en-US" dirty="0" err="1" smtClean="0"/>
              <a:t>Labelling</a:t>
            </a:r>
            <a:r>
              <a:rPr lang="en-US" dirty="0" smtClean="0"/>
              <a:t>)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[Roy and Cox, ICCV ‘98], [</a:t>
            </a:r>
            <a:r>
              <a:rPr lang="en-US" sz="1200" dirty="0" err="1" smtClean="0">
                <a:solidFill>
                  <a:prstClr val="black"/>
                </a:solidFill>
              </a:rPr>
              <a:t>Boykov</a:t>
            </a:r>
            <a:r>
              <a:rPr lang="en-US" sz="1200" dirty="0" smtClean="0">
                <a:solidFill>
                  <a:prstClr val="black"/>
                </a:solidFill>
              </a:rPr>
              <a:t> et al. CVPR ’97, PAMI ‘01], [</a:t>
            </a:r>
            <a:r>
              <a:rPr lang="en-US" sz="1200" dirty="0" err="1" smtClean="0"/>
              <a:t>Scharstein</a:t>
            </a:r>
            <a:r>
              <a:rPr lang="en-US" sz="1200" dirty="0" smtClean="0"/>
              <a:t> et al. PAMI ’02</a:t>
            </a:r>
            <a:r>
              <a:rPr lang="en-US" sz="1200" dirty="0" smtClean="0">
                <a:solidFill>
                  <a:prstClr val="black"/>
                </a:solidFill>
              </a:rPr>
              <a:t>].</a:t>
            </a: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Motion Flow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Boykov</a:t>
            </a:r>
            <a:r>
              <a:rPr lang="en-US" sz="1200" dirty="0" smtClean="0">
                <a:solidFill>
                  <a:prstClr val="black"/>
                </a:solidFill>
              </a:rPr>
              <a:t> et al. PAMI ’01]</a:t>
            </a: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dirty="0" err="1" smtClean="0">
                <a:solidFill>
                  <a:prstClr val="black"/>
                </a:solidFill>
              </a:rPr>
              <a:t>Denoising</a:t>
            </a:r>
            <a:endParaRPr lang="en-US" sz="1200" dirty="0" smtClean="0">
              <a:solidFill>
                <a:prstClr val="black"/>
              </a:solidFill>
            </a:endParaRP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Sebastiani</a:t>
            </a:r>
            <a:r>
              <a:rPr lang="en-US" sz="1200" dirty="0" smtClean="0">
                <a:solidFill>
                  <a:prstClr val="black"/>
                </a:solidFill>
              </a:rPr>
              <a:t> et al. Signal Proc. ’97], [Roth et al. IJCV ‘09], [Li et al. ECCV ’08], [Ishikawa CVPR ’09].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524000" y="1628001"/>
            <a:ext cx="5760720" cy="1267599"/>
            <a:chOff x="1524000" y="1828800"/>
            <a:chExt cx="5760720" cy="12675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1828800"/>
              <a:ext cx="1341120" cy="1005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1828800"/>
              <a:ext cx="1341120" cy="10058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76400" y="2819400"/>
              <a:ext cx="903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Left image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52800" y="2819400"/>
              <a:ext cx="1005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Right image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3600" y="1828800"/>
              <a:ext cx="1341120" cy="10058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19800" y="2819400"/>
              <a:ext cx="1125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Disparity map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4876800" y="22098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7" name="flowgard.mpg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524000" y="3566160"/>
            <a:ext cx="1470762" cy="100584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524000" y="5410200"/>
            <a:ext cx="4783794" cy="1021080"/>
            <a:chOff x="1524000" y="5410200"/>
            <a:chExt cx="4783794" cy="10210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0" y="5410200"/>
              <a:ext cx="1507194" cy="10058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0600" y="5425440"/>
              <a:ext cx="1507194" cy="1005840"/>
            </a:xfrm>
            <a:prstGeom prst="rect">
              <a:avLst/>
            </a:prstGeom>
          </p:spPr>
        </p:pic>
        <p:sp>
          <p:nvSpPr>
            <p:cNvPr id="21" name="Right Arrow 20"/>
            <p:cNvSpPr/>
            <p:nvPr/>
          </p:nvSpPr>
          <p:spPr bwMode="auto">
            <a:xfrm>
              <a:off x="3581400" y="573024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81400" y="3566160"/>
            <a:ext cx="2695584" cy="1005840"/>
            <a:chOff x="3581400" y="3566160"/>
            <a:chExt cx="2695584" cy="10058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0600" y="3566160"/>
              <a:ext cx="1476384" cy="1005840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 bwMode="auto">
            <a:xfrm>
              <a:off x="3581400" y="39624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(Master)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 (Slave) Problems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solve master with Projected </a:t>
            </a:r>
            <a:r>
              <a:rPr lang="en-US" dirty="0" err="1" smtClean="0"/>
              <a:t>Subgradient</a:t>
            </a:r>
            <a:r>
              <a:rPr lang="en-US" dirty="0" smtClean="0"/>
              <a:t>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359" y="1540202"/>
            <a:ext cx="3067050" cy="462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359" y="3644046"/>
            <a:ext cx="2960370" cy="657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559" y="5471217"/>
            <a:ext cx="631190" cy="29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09" y="5471217"/>
            <a:ext cx="1680210" cy="32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t="12032"/>
          <a:stretch>
            <a:fillRect/>
          </a:stretch>
        </p:blipFill>
        <p:spPr>
          <a:xfrm>
            <a:off x="2861559" y="2293162"/>
            <a:ext cx="2569210" cy="273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Projected </a:t>
            </a:r>
            <a:r>
              <a:rPr lang="en-US" dirty="0" err="1" smtClean="0"/>
              <a:t>Subgradient</a:t>
            </a:r>
            <a:r>
              <a:rPr lang="en-US" dirty="0" smtClean="0"/>
              <a:t> Descent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</a:t>
            </a:r>
            <a:r>
              <a:rPr lang="en-US" dirty="0" err="1" smtClean="0"/>
              <a:t>subgradient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29747"/>
            <a:ext cx="631190" cy="293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90" y="1629747"/>
            <a:ext cx="1680210" cy="32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19" y="2939196"/>
            <a:ext cx="1200150" cy="28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1545827"/>
            <a:ext cx="5803900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4" y="5280739"/>
            <a:ext cx="2631111" cy="63111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" y="3514327"/>
            <a:ext cx="3067050" cy="735993"/>
            <a:chOff x="152400" y="3514327"/>
            <a:chExt cx="3067050" cy="735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3514327"/>
              <a:ext cx="3067050" cy="462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t="12032"/>
            <a:stretch>
              <a:fillRect/>
            </a:stretch>
          </p:blipFill>
          <p:spPr>
            <a:xfrm>
              <a:off x="228600" y="3976607"/>
              <a:ext cx="2569210" cy="27371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3615547"/>
            <a:ext cx="2960370" cy="657860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 bwMode="auto">
          <a:xfrm>
            <a:off x="1410258" y="4444866"/>
            <a:ext cx="259792" cy="54427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3472040" y="3809885"/>
            <a:ext cx="981408" cy="28862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Integer Program formulation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07" y="2724711"/>
            <a:ext cx="4356100" cy="7467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89774" y="1387601"/>
            <a:ext cx="21717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207" y="3872311"/>
            <a:ext cx="4765040" cy="99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TRW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Distribute parameters: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Decompose energy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7560" y="1357513"/>
            <a:ext cx="1371600" cy="914400"/>
            <a:chOff x="1676400" y="3657600"/>
            <a:chExt cx="1371600" cy="914400"/>
          </a:xfrm>
        </p:grpSpPr>
        <p:sp>
          <p:nvSpPr>
            <p:cNvPr id="7" name="Oval 6"/>
            <p:cNvSpPr/>
            <p:nvPr/>
          </p:nvSpPr>
          <p:spPr>
            <a:xfrm>
              <a:off x="1676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1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1905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1676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81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1905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5"/>
              <a:endCxn id="11" idx="1"/>
            </p:cNvCxnSpPr>
            <p:nvPr/>
          </p:nvCxnSpPr>
          <p:spPr>
            <a:xfrm rot="16200000" flipH="1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1562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8" idx="4"/>
              <a:endCxn id="11" idx="0"/>
            </p:cNvCxnSpPr>
            <p:nvPr/>
          </p:nvCxnSpPr>
          <p:spPr>
            <a:xfrm rot="5400000">
              <a:off x="2705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Connector 15"/>
            <p:cNvCxnSpPr>
              <a:stCxn id="8" idx="3"/>
              <a:endCxn id="10" idx="7"/>
            </p:cNvCxnSpPr>
            <p:nvPr/>
          </p:nvCxnSpPr>
          <p:spPr>
            <a:xfrm rot="5400000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7" name="Right Arrow 16"/>
          <p:cNvSpPr/>
          <p:nvPr/>
        </p:nvSpPr>
        <p:spPr bwMode="auto">
          <a:xfrm>
            <a:off x="2342560" y="1662313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33160" y="1357513"/>
            <a:ext cx="1371600" cy="914400"/>
            <a:chOff x="4572000" y="3657600"/>
            <a:chExt cx="1371600" cy="914400"/>
          </a:xfrm>
        </p:grpSpPr>
        <p:sp>
          <p:nvSpPr>
            <p:cNvPr id="19" name="Oval 18"/>
            <p:cNvSpPr/>
            <p:nvPr/>
          </p:nvSpPr>
          <p:spPr>
            <a:xfrm>
              <a:off x="4572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715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19" idx="6"/>
              <a:endCxn id="20" idx="2"/>
            </p:cNvCxnSpPr>
            <p:nvPr/>
          </p:nvCxnSpPr>
          <p:spPr>
            <a:xfrm>
              <a:off x="48006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Oval 21"/>
            <p:cNvSpPr/>
            <p:nvPr/>
          </p:nvSpPr>
          <p:spPr>
            <a:xfrm>
              <a:off x="4572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715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>
              <a:stCxn id="19" idx="5"/>
              <a:endCxn id="23" idx="1"/>
            </p:cNvCxnSpPr>
            <p:nvPr/>
          </p:nvCxnSpPr>
          <p:spPr>
            <a:xfrm rot="16200000" flipH="1">
              <a:off x="49957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>
              <a:stCxn id="19" idx="4"/>
              <a:endCxn id="22" idx="0"/>
            </p:cNvCxnSpPr>
            <p:nvPr/>
          </p:nvCxnSpPr>
          <p:spPr>
            <a:xfrm rot="5400000">
              <a:off x="44577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6" name="Group 25"/>
          <p:cNvGrpSpPr/>
          <p:nvPr/>
        </p:nvGrpSpPr>
        <p:grpSpPr>
          <a:xfrm>
            <a:off x="5390560" y="1357513"/>
            <a:ext cx="1371600" cy="914400"/>
            <a:chOff x="6629400" y="3657600"/>
            <a:chExt cx="1371600" cy="914400"/>
          </a:xfrm>
        </p:grpSpPr>
        <p:sp>
          <p:nvSpPr>
            <p:cNvPr id="27" name="Oval 26"/>
            <p:cNvSpPr/>
            <p:nvPr/>
          </p:nvSpPr>
          <p:spPr>
            <a:xfrm>
              <a:off x="662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772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7" idx="6"/>
              <a:endCxn id="28" idx="2"/>
            </p:cNvCxnSpPr>
            <p:nvPr/>
          </p:nvCxnSpPr>
          <p:spPr>
            <a:xfrm>
              <a:off x="6858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Oval 29"/>
            <p:cNvSpPr/>
            <p:nvPr/>
          </p:nvSpPr>
          <p:spPr>
            <a:xfrm>
              <a:off x="662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772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6858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>
              <a:stCxn id="28" idx="4"/>
              <a:endCxn id="31" idx="0"/>
            </p:cNvCxnSpPr>
            <p:nvPr/>
          </p:nvCxnSpPr>
          <p:spPr>
            <a:xfrm rot="5400000">
              <a:off x="7658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4" name="Group 33"/>
          <p:cNvGrpSpPr/>
          <p:nvPr/>
        </p:nvGrpSpPr>
        <p:grpSpPr>
          <a:xfrm>
            <a:off x="7430319" y="1357513"/>
            <a:ext cx="1371600" cy="914400"/>
            <a:chOff x="5638800" y="5029200"/>
            <a:chExt cx="1371600" cy="914400"/>
          </a:xfrm>
        </p:grpSpPr>
        <p:sp>
          <p:nvSpPr>
            <p:cNvPr id="35" name="Oval 34"/>
            <p:cNvSpPr/>
            <p:nvPr/>
          </p:nvSpPr>
          <p:spPr>
            <a:xfrm>
              <a:off x="5638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781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>
              <a:stCxn id="35" idx="6"/>
              <a:endCxn id="36" idx="2"/>
            </p:cNvCxnSpPr>
            <p:nvPr/>
          </p:nvCxnSpPr>
          <p:spPr>
            <a:xfrm>
              <a:off x="5867400" y="51435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Oval 37"/>
            <p:cNvSpPr/>
            <p:nvPr/>
          </p:nvSpPr>
          <p:spPr>
            <a:xfrm>
              <a:off x="5638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781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35" idx="5"/>
              <a:endCxn id="39" idx="1"/>
            </p:cNvCxnSpPr>
            <p:nvPr/>
          </p:nvCxnSpPr>
          <p:spPr>
            <a:xfrm rot="16200000" flipH="1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>
              <a:stCxn id="36" idx="3"/>
              <a:endCxn id="38" idx="7"/>
            </p:cNvCxnSpPr>
            <p:nvPr/>
          </p:nvCxnSpPr>
          <p:spPr>
            <a:xfrm rot="5400000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103" y="3370836"/>
            <a:ext cx="3227070" cy="7200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410" y="5047448"/>
            <a:ext cx="2444750" cy="65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76" y="1608315"/>
            <a:ext cx="2800350" cy="1013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20" y="3773503"/>
            <a:ext cx="4916170" cy="568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910" y="4586303"/>
            <a:ext cx="4196080" cy="51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(Master)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 (Slave) Problems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solve master with Projected </a:t>
            </a:r>
            <a:r>
              <a:rPr lang="en-US" dirty="0" err="1" smtClean="0"/>
              <a:t>Subgradient</a:t>
            </a:r>
            <a:r>
              <a:rPr lang="en-US" dirty="0" smtClean="0"/>
              <a:t>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421454"/>
            <a:ext cx="2844800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995558"/>
            <a:ext cx="4027170" cy="764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3177818"/>
            <a:ext cx="2969260" cy="800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0" y="4644160"/>
            <a:ext cx="2266950" cy="28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4928640"/>
            <a:ext cx="3244850" cy="142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96" y="1457720"/>
            <a:ext cx="5740400" cy="154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595" y="4256301"/>
            <a:ext cx="4724400" cy="192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Guarantees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79" y="1653510"/>
            <a:ext cx="4880610" cy="80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79" y="2796510"/>
            <a:ext cx="4853940" cy="835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879" y="3962050"/>
            <a:ext cx="4862830" cy="515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659" y="4746168"/>
            <a:ext cx="4862830" cy="5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Random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 of random variables</a:t>
            </a:r>
          </a:p>
          <a:p>
            <a:endParaRPr lang="en-US" dirty="0" smtClean="0"/>
          </a:p>
          <a:p>
            <a:r>
              <a:rPr lang="en-US" dirty="0" err="1" smtClean="0"/>
              <a:t>Pairwise</a:t>
            </a:r>
            <a:r>
              <a:rPr lang="en-US" dirty="0" smtClean="0"/>
              <a:t> MRF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006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6"/>
            <a:endCxn id="8" idx="2"/>
          </p:cNvCxnSpPr>
          <p:nvPr/>
        </p:nvCxnSpPr>
        <p:spPr>
          <a:xfrm>
            <a:off x="4267200" y="11450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Oval 9"/>
          <p:cNvSpPr/>
          <p:nvPr/>
        </p:nvSpPr>
        <p:spPr>
          <a:xfrm>
            <a:off x="40386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006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4267200" y="16022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>
            <a:stCxn id="7" idx="4"/>
            <a:endCxn id="10" idx="0"/>
          </p:cNvCxnSpPr>
          <p:nvPr/>
        </p:nvCxnSpPr>
        <p:spPr>
          <a:xfrm rot="5400000">
            <a:off x="4038600" y="13736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4"/>
            <a:endCxn id="11" idx="0"/>
          </p:cNvCxnSpPr>
          <p:nvPr/>
        </p:nvCxnSpPr>
        <p:spPr>
          <a:xfrm rot="5400000">
            <a:off x="4800600" y="13736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Oval 14"/>
          <p:cNvSpPr/>
          <p:nvPr/>
        </p:nvSpPr>
        <p:spPr>
          <a:xfrm>
            <a:off x="40386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006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>
            <a:stCxn id="15" idx="6"/>
            <a:endCxn id="16" idx="2"/>
          </p:cNvCxnSpPr>
          <p:nvPr/>
        </p:nvCxnSpPr>
        <p:spPr>
          <a:xfrm>
            <a:off x="4267200" y="20594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Oval 17"/>
          <p:cNvSpPr/>
          <p:nvPr/>
        </p:nvSpPr>
        <p:spPr>
          <a:xfrm>
            <a:off x="40386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006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>
            <a:stCxn id="18" idx="6"/>
            <a:endCxn id="19" idx="2"/>
          </p:cNvCxnSpPr>
          <p:nvPr/>
        </p:nvCxnSpPr>
        <p:spPr>
          <a:xfrm>
            <a:off x="4267200" y="25166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Oval 20"/>
          <p:cNvSpPr/>
          <p:nvPr/>
        </p:nvSpPr>
        <p:spPr>
          <a:xfrm>
            <a:off x="54864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2484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stCxn id="21" idx="6"/>
            <a:endCxn id="22" idx="2"/>
          </p:cNvCxnSpPr>
          <p:nvPr/>
        </p:nvCxnSpPr>
        <p:spPr>
          <a:xfrm>
            <a:off x="5715000" y="11450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Oval 23"/>
          <p:cNvSpPr/>
          <p:nvPr/>
        </p:nvSpPr>
        <p:spPr>
          <a:xfrm>
            <a:off x="54864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2484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stCxn id="24" idx="6"/>
            <a:endCxn id="25" idx="2"/>
          </p:cNvCxnSpPr>
          <p:nvPr/>
        </p:nvCxnSpPr>
        <p:spPr>
          <a:xfrm>
            <a:off x="5715000" y="16022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Oval 26"/>
          <p:cNvSpPr/>
          <p:nvPr/>
        </p:nvSpPr>
        <p:spPr>
          <a:xfrm>
            <a:off x="54864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484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5715000" y="20594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Oval 29"/>
          <p:cNvSpPr/>
          <p:nvPr/>
        </p:nvSpPr>
        <p:spPr>
          <a:xfrm>
            <a:off x="54864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484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stCxn id="30" idx="6"/>
            <a:endCxn id="31" idx="2"/>
          </p:cNvCxnSpPr>
          <p:nvPr/>
        </p:nvCxnSpPr>
        <p:spPr>
          <a:xfrm>
            <a:off x="5715000" y="25166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7" idx="2"/>
            <a:endCxn id="16" idx="6"/>
          </p:cNvCxnSpPr>
          <p:nvPr/>
        </p:nvCxnSpPr>
        <p:spPr>
          <a:xfrm rot="10800000">
            <a:off x="5029200" y="20594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Straight Connector 33"/>
          <p:cNvCxnSpPr>
            <a:stCxn id="30" idx="2"/>
            <a:endCxn id="19" idx="6"/>
          </p:cNvCxnSpPr>
          <p:nvPr/>
        </p:nvCxnSpPr>
        <p:spPr>
          <a:xfrm rot="10800000">
            <a:off x="5029200" y="25166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Connector 34"/>
          <p:cNvCxnSpPr>
            <a:stCxn id="11" idx="6"/>
            <a:endCxn id="24" idx="2"/>
          </p:cNvCxnSpPr>
          <p:nvPr/>
        </p:nvCxnSpPr>
        <p:spPr>
          <a:xfrm>
            <a:off x="5029200" y="16022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Connector 35"/>
          <p:cNvCxnSpPr>
            <a:stCxn id="8" idx="6"/>
            <a:endCxn id="21" idx="2"/>
          </p:cNvCxnSpPr>
          <p:nvPr/>
        </p:nvCxnSpPr>
        <p:spPr>
          <a:xfrm>
            <a:off x="5029200" y="11450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/>
          <p:cNvCxnSpPr>
            <a:stCxn id="11" idx="4"/>
            <a:endCxn id="16" idx="0"/>
          </p:cNvCxnSpPr>
          <p:nvPr/>
        </p:nvCxnSpPr>
        <p:spPr>
          <a:xfrm rot="5400000">
            <a:off x="4800600" y="18308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Connector 37"/>
          <p:cNvCxnSpPr>
            <a:stCxn id="10" idx="4"/>
            <a:endCxn id="15" idx="0"/>
          </p:cNvCxnSpPr>
          <p:nvPr/>
        </p:nvCxnSpPr>
        <p:spPr>
          <a:xfrm rot="5400000">
            <a:off x="4038600" y="18308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Straight Connector 38"/>
          <p:cNvCxnSpPr>
            <a:stCxn id="16" idx="4"/>
            <a:endCxn id="19" idx="0"/>
          </p:cNvCxnSpPr>
          <p:nvPr/>
        </p:nvCxnSpPr>
        <p:spPr>
          <a:xfrm rot="5400000">
            <a:off x="4800600" y="22880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0" name="Straight Connector 39"/>
          <p:cNvCxnSpPr>
            <a:stCxn id="15" idx="4"/>
            <a:endCxn id="18" idx="0"/>
          </p:cNvCxnSpPr>
          <p:nvPr/>
        </p:nvCxnSpPr>
        <p:spPr>
          <a:xfrm rot="5400000">
            <a:off x="4038600" y="22880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Straight Connector 40"/>
          <p:cNvCxnSpPr/>
          <p:nvPr/>
        </p:nvCxnSpPr>
        <p:spPr>
          <a:xfrm rot="5400000">
            <a:off x="5482471" y="13728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>
          <a:xfrm rot="5400000">
            <a:off x="6244471" y="13728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3" name="Straight Connector 42"/>
          <p:cNvCxnSpPr/>
          <p:nvPr/>
        </p:nvCxnSpPr>
        <p:spPr>
          <a:xfrm rot="5400000">
            <a:off x="6244471" y="18300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/>
          <p:cNvCxnSpPr/>
          <p:nvPr/>
        </p:nvCxnSpPr>
        <p:spPr>
          <a:xfrm rot="5400000">
            <a:off x="5482471" y="18300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/>
          <p:cNvCxnSpPr/>
          <p:nvPr/>
        </p:nvCxnSpPr>
        <p:spPr>
          <a:xfrm rot="5400000">
            <a:off x="6244471" y="22872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Connector 45"/>
          <p:cNvCxnSpPr/>
          <p:nvPr/>
        </p:nvCxnSpPr>
        <p:spPr>
          <a:xfrm rot="5400000">
            <a:off x="5482471" y="22872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7" name="TextBox 46"/>
          <p:cNvSpPr txBox="1"/>
          <p:nvPr/>
        </p:nvSpPr>
        <p:spPr>
          <a:xfrm>
            <a:off x="3990788" y="990600"/>
            <a:ext cx="34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995388" y="1447800"/>
            <a:ext cx="34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001942" y="190194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08835" y="2353953"/>
            <a:ext cx="34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pic>
        <p:nvPicPr>
          <p:cNvPr id="69" name="Picture 6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187700" y="3276600"/>
            <a:ext cx="1993900" cy="2286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14400" y="4114800"/>
            <a:ext cx="3594100" cy="5842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232400" y="4203958"/>
            <a:ext cx="3530600" cy="5080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600200" y="5523841"/>
            <a:ext cx="1727200" cy="3683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600700" y="5486400"/>
            <a:ext cx="21717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problem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 NP-hard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33600" y="1524000"/>
            <a:ext cx="1727200" cy="368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19600" y="1486559"/>
            <a:ext cx="2171700" cy="46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4800600"/>
            <a:ext cx="263509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Approximate Algorithms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971801"/>
            <a:ext cx="39624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Exact Algorithms for subclasses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3429000"/>
            <a:ext cx="6327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Trees 			[Pearl, AAAI ’82]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Submodular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Energies 	[Hammer ’65,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Kolmogorov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PAMI ’04]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Outer-planar graphs 	[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Schraudolph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NIPS ’08]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84732" y="5323582"/>
            <a:ext cx="8159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Loopy BP	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[Pearl, ‘88]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Tree-Reweighted MP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[Wainwright ‘05,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Kolmogorov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’06,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Komodakis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‘07]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Outer-Planar Decomposition (OPD) 		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 build="allAtOnce"/>
      <p:bldP spid="1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Decompose into </a:t>
            </a:r>
            <a:r>
              <a:rPr lang="en-US" dirty="0" err="1" smtClean="0"/>
              <a:t>subproblems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581400" y="1828800"/>
            <a:ext cx="1371600" cy="914400"/>
            <a:chOff x="3581400" y="1600200"/>
            <a:chExt cx="1371600" cy="914400"/>
          </a:xfrm>
        </p:grpSpPr>
        <p:sp>
          <p:nvSpPr>
            <p:cNvPr id="7" name="Oval 6"/>
            <p:cNvSpPr/>
            <p:nvPr/>
          </p:nvSpPr>
          <p:spPr>
            <a:xfrm>
              <a:off x="3581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724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3810000" y="17145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3581400" y="2286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24400" y="2286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3810000" y="24003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5"/>
              <a:endCxn id="11" idx="1"/>
            </p:cNvCxnSpPr>
            <p:nvPr/>
          </p:nvCxnSpPr>
          <p:spPr>
            <a:xfrm rot="16200000" flipH="1">
              <a:off x="4005122" y="1566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3467100" y="20574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8" idx="4"/>
              <a:endCxn id="11" idx="0"/>
            </p:cNvCxnSpPr>
            <p:nvPr/>
          </p:nvCxnSpPr>
          <p:spPr>
            <a:xfrm rot="5400000">
              <a:off x="4610100" y="20574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Connector 15"/>
            <p:cNvCxnSpPr>
              <a:stCxn id="8" idx="3"/>
              <a:endCxn id="10" idx="7"/>
            </p:cNvCxnSpPr>
            <p:nvPr/>
          </p:nvCxnSpPr>
          <p:spPr>
            <a:xfrm rot="5400000">
              <a:off x="4005122" y="1566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20" name="Straight Arrow Connector 19"/>
          <p:cNvCxnSpPr/>
          <p:nvPr/>
        </p:nvCxnSpPr>
        <p:spPr bwMode="auto">
          <a:xfrm rot="10800000" flipV="1">
            <a:off x="3048000" y="2819400"/>
            <a:ext cx="9906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5400000">
            <a:off x="3886200" y="3124200"/>
            <a:ext cx="609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4343400" y="2819400"/>
            <a:ext cx="9144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371600" y="3581400"/>
            <a:ext cx="1371600" cy="914400"/>
            <a:chOff x="1752600" y="3352800"/>
            <a:chExt cx="1371600" cy="914400"/>
          </a:xfrm>
        </p:grpSpPr>
        <p:sp>
          <p:nvSpPr>
            <p:cNvPr id="25" name="Oval 24"/>
            <p:cNvSpPr/>
            <p:nvPr/>
          </p:nvSpPr>
          <p:spPr>
            <a:xfrm>
              <a:off x="1752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895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>
              <a:stCxn id="25" idx="6"/>
              <a:endCxn id="26" idx="2"/>
            </p:cNvCxnSpPr>
            <p:nvPr/>
          </p:nvCxnSpPr>
          <p:spPr>
            <a:xfrm>
              <a:off x="1981200" y="3467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Oval 27"/>
            <p:cNvSpPr/>
            <p:nvPr/>
          </p:nvSpPr>
          <p:spPr>
            <a:xfrm>
              <a:off x="1752600" y="4038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5" idx="4"/>
              <a:endCxn id="28" idx="0"/>
            </p:cNvCxnSpPr>
            <p:nvPr/>
          </p:nvCxnSpPr>
          <p:spPr>
            <a:xfrm rot="5400000">
              <a:off x="1638300" y="38100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2" name="Freeform 31"/>
          <p:cNvSpPr/>
          <p:nvPr/>
        </p:nvSpPr>
        <p:spPr bwMode="auto">
          <a:xfrm>
            <a:off x="3200400" y="1600200"/>
            <a:ext cx="2148376" cy="1367546"/>
          </a:xfrm>
          <a:custGeom>
            <a:avLst/>
            <a:gdLst>
              <a:gd name="connsiteX0" fmla="*/ 1969688 w 2148376"/>
              <a:gd name="connsiteY0" fmla="*/ 463179 h 1367546"/>
              <a:gd name="connsiteX1" fmla="*/ 1590320 w 2148376"/>
              <a:gd name="connsiteY1" fmla="*/ 92086 h 1367546"/>
              <a:gd name="connsiteX2" fmla="*/ 188309 w 2148376"/>
              <a:gd name="connsiteY2" fmla="*/ 1015695 h 1367546"/>
              <a:gd name="connsiteX3" fmla="*/ 460464 w 2148376"/>
              <a:gd name="connsiteY3" fmla="*/ 1337308 h 1367546"/>
              <a:gd name="connsiteX4" fmla="*/ 1903711 w 2148376"/>
              <a:gd name="connsiteY4" fmla="*/ 1197118 h 1367546"/>
              <a:gd name="connsiteX5" fmla="*/ 1928452 w 2148376"/>
              <a:gd name="connsiteY5" fmla="*/ 314742 h 1367546"/>
              <a:gd name="connsiteX6" fmla="*/ 1944946 w 2148376"/>
              <a:gd name="connsiteY6" fmla="*/ 413700 h 136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8376" h="1367546">
                <a:moveTo>
                  <a:pt x="1969688" y="463179"/>
                </a:moveTo>
                <a:cubicBezTo>
                  <a:pt x="1928452" y="231589"/>
                  <a:pt x="1887216" y="0"/>
                  <a:pt x="1590320" y="92086"/>
                </a:cubicBezTo>
                <a:cubicBezTo>
                  <a:pt x="1293424" y="184172"/>
                  <a:pt x="376618" y="808158"/>
                  <a:pt x="188309" y="1015695"/>
                </a:cubicBezTo>
                <a:cubicBezTo>
                  <a:pt x="0" y="1223232"/>
                  <a:pt x="174564" y="1307071"/>
                  <a:pt x="460464" y="1337308"/>
                </a:cubicBezTo>
                <a:cubicBezTo>
                  <a:pt x="746364" y="1367545"/>
                  <a:pt x="1659046" y="1367546"/>
                  <a:pt x="1903711" y="1197118"/>
                </a:cubicBezTo>
                <a:cubicBezTo>
                  <a:pt x="2148376" y="1026690"/>
                  <a:pt x="1921580" y="445312"/>
                  <a:pt x="1928452" y="314742"/>
                </a:cubicBezTo>
                <a:cubicBezTo>
                  <a:pt x="1935324" y="184172"/>
                  <a:pt x="1944946" y="413700"/>
                  <a:pt x="1944946" y="413700"/>
                </a:cubicBezTo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3300311" y="1524000"/>
            <a:ext cx="2109889" cy="1436266"/>
          </a:xfrm>
          <a:custGeom>
            <a:avLst/>
            <a:gdLst>
              <a:gd name="connsiteX0" fmla="*/ 258410 w 2109889"/>
              <a:gd name="connsiteY0" fmla="*/ 195167 h 1436266"/>
              <a:gd name="connsiteX1" fmla="*/ 1866599 w 2109889"/>
              <a:gd name="connsiteY1" fmla="*/ 195167 h 1436266"/>
              <a:gd name="connsiteX2" fmla="*/ 1718151 w 2109889"/>
              <a:gd name="connsiteY2" fmla="*/ 591000 h 1436266"/>
              <a:gd name="connsiteX3" fmla="*/ 316140 w 2109889"/>
              <a:gd name="connsiteY3" fmla="*/ 1366171 h 1436266"/>
              <a:gd name="connsiteX4" fmla="*/ 258410 w 2109889"/>
              <a:gd name="connsiteY4" fmla="*/ 195167 h 143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9889" h="1436266">
                <a:moveTo>
                  <a:pt x="258410" y="195167"/>
                </a:moveTo>
                <a:cubicBezTo>
                  <a:pt x="516820" y="0"/>
                  <a:pt x="1623309" y="129195"/>
                  <a:pt x="1866599" y="195167"/>
                </a:cubicBezTo>
                <a:cubicBezTo>
                  <a:pt x="2109889" y="261139"/>
                  <a:pt x="1976561" y="395833"/>
                  <a:pt x="1718151" y="591000"/>
                </a:cubicBezTo>
                <a:cubicBezTo>
                  <a:pt x="1459741" y="786167"/>
                  <a:pt x="556681" y="1436266"/>
                  <a:pt x="316140" y="1366171"/>
                </a:cubicBezTo>
                <a:cubicBezTo>
                  <a:pt x="75599" y="1296076"/>
                  <a:pt x="0" y="390334"/>
                  <a:pt x="258410" y="19516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 rot="1874974">
            <a:off x="3363510" y="2032238"/>
            <a:ext cx="1819494" cy="550148"/>
          </a:xfrm>
          <a:prstGeom prst="ellipse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86400" y="3581400"/>
            <a:ext cx="1371600" cy="914400"/>
            <a:chOff x="5486400" y="3352800"/>
            <a:chExt cx="1371600" cy="914400"/>
          </a:xfrm>
        </p:grpSpPr>
        <p:sp>
          <p:nvSpPr>
            <p:cNvPr id="38" name="Oval 37"/>
            <p:cNvSpPr/>
            <p:nvPr/>
          </p:nvSpPr>
          <p:spPr>
            <a:xfrm>
              <a:off x="54864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294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38" idx="6"/>
              <a:endCxn id="39" idx="2"/>
            </p:cNvCxnSpPr>
            <p:nvPr/>
          </p:nvCxnSpPr>
          <p:spPr>
            <a:xfrm>
              <a:off x="5715000" y="3467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" name="Oval 40"/>
            <p:cNvSpPr/>
            <p:nvPr/>
          </p:nvSpPr>
          <p:spPr>
            <a:xfrm>
              <a:off x="6629400" y="4038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>
              <a:stCxn id="39" idx="4"/>
              <a:endCxn id="41" idx="0"/>
            </p:cNvCxnSpPr>
            <p:nvPr/>
          </p:nvCxnSpPr>
          <p:spPr>
            <a:xfrm rot="5400000">
              <a:off x="6515100" y="38100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8" name="Group 47"/>
          <p:cNvGrpSpPr/>
          <p:nvPr/>
        </p:nvGrpSpPr>
        <p:grpSpPr>
          <a:xfrm>
            <a:off x="3657600" y="3581400"/>
            <a:ext cx="1371600" cy="914400"/>
            <a:chOff x="3657600" y="3352800"/>
            <a:chExt cx="1371600" cy="914400"/>
          </a:xfrm>
        </p:grpSpPr>
        <p:sp>
          <p:nvSpPr>
            <p:cNvPr id="44" name="Oval 43"/>
            <p:cNvSpPr/>
            <p:nvPr/>
          </p:nvSpPr>
          <p:spPr>
            <a:xfrm>
              <a:off x="3657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800600" y="4038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>
              <a:stCxn id="44" idx="5"/>
              <a:endCxn id="45" idx="1"/>
            </p:cNvCxnSpPr>
            <p:nvPr/>
          </p:nvCxnSpPr>
          <p:spPr>
            <a:xfrm rot="16200000" flipH="1">
              <a:off x="4081322" y="33193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54" name="Picture 5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52800" y="5257800"/>
            <a:ext cx="17018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Comparisons:</a:t>
            </a:r>
          </a:p>
          <a:p>
            <a:pPr lvl="1"/>
            <a:r>
              <a:rPr lang="en-US" dirty="0" smtClean="0"/>
              <a:t>Max-Product BP	</a:t>
            </a:r>
            <a:r>
              <a:rPr lang="en-US" sz="1200" dirty="0" smtClean="0">
                <a:solidFill>
                  <a:prstClr val="black"/>
                </a:solidFill>
              </a:rPr>
              <a:t>[Pearl, ’88]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Tree-Reweighted MP  </a:t>
            </a:r>
            <a:r>
              <a:rPr lang="en-US" sz="1200" dirty="0" smtClean="0">
                <a:solidFill>
                  <a:prstClr val="black"/>
                </a:solidFill>
              </a:rPr>
              <a:t>[Wainwright ‘05, 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 ’06, </a:t>
            </a:r>
            <a:r>
              <a:rPr lang="en-US" sz="1200" dirty="0" err="1" smtClean="0">
                <a:solidFill>
                  <a:prstClr val="black"/>
                </a:solidFill>
              </a:rPr>
              <a:t>Komodakis</a:t>
            </a:r>
            <a:r>
              <a:rPr lang="en-US" sz="1200" dirty="0" smtClean="0">
                <a:solidFill>
                  <a:prstClr val="black"/>
                </a:solidFill>
              </a:rPr>
              <a:t> ‘07]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6" name="Group 64"/>
          <p:cNvGrpSpPr/>
          <p:nvPr/>
        </p:nvGrpSpPr>
        <p:grpSpPr>
          <a:xfrm>
            <a:off x="4648200" y="1751012"/>
            <a:ext cx="1371600" cy="914400"/>
            <a:chOff x="4648200" y="1751012"/>
            <a:chExt cx="1371600" cy="914400"/>
          </a:xfrm>
        </p:grpSpPr>
        <p:sp>
          <p:nvSpPr>
            <p:cNvPr id="6" name="Oval 5"/>
            <p:cNvSpPr/>
            <p:nvPr/>
          </p:nvSpPr>
          <p:spPr>
            <a:xfrm>
              <a:off x="4648200" y="17510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791200" y="17510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4876800" y="1865312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4648200" y="24368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791200" y="24368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4876800" y="2551112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5"/>
              <a:endCxn id="10" idx="1"/>
            </p:cNvCxnSpPr>
            <p:nvPr/>
          </p:nvCxnSpPr>
          <p:spPr>
            <a:xfrm rot="16200000" flipH="1">
              <a:off x="5071922" y="1717534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6" idx="4"/>
              <a:endCxn id="9" idx="0"/>
            </p:cNvCxnSpPr>
            <p:nvPr/>
          </p:nvCxnSpPr>
          <p:spPr>
            <a:xfrm rot="5400000">
              <a:off x="4533900" y="220821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5676900" y="220821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7" idx="3"/>
              <a:endCxn id="9" idx="7"/>
            </p:cNvCxnSpPr>
            <p:nvPr/>
          </p:nvCxnSpPr>
          <p:spPr>
            <a:xfrm rot="5400000">
              <a:off x="5071922" y="1717534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7" name="Straight Arrow Connector 16"/>
          <p:cNvCxnSpPr/>
          <p:nvPr/>
        </p:nvCxnSpPr>
        <p:spPr bwMode="auto">
          <a:xfrm>
            <a:off x="4876800" y="1751012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4876800" y="2665412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rot="16200000" flipH="1">
            <a:off x="5791994" y="2209006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16200000" flipH="1">
            <a:off x="4418806" y="2209006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" name="Group 65"/>
          <p:cNvGrpSpPr/>
          <p:nvPr/>
        </p:nvGrpSpPr>
        <p:grpSpPr>
          <a:xfrm>
            <a:off x="1676400" y="3657600"/>
            <a:ext cx="1371600" cy="914400"/>
            <a:chOff x="1676400" y="3657600"/>
            <a:chExt cx="1371600" cy="914400"/>
          </a:xfrm>
        </p:grpSpPr>
        <p:sp>
          <p:nvSpPr>
            <p:cNvPr id="23" name="Oval 22"/>
            <p:cNvSpPr/>
            <p:nvPr/>
          </p:nvSpPr>
          <p:spPr>
            <a:xfrm>
              <a:off x="1676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1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Connector 24"/>
            <p:cNvCxnSpPr>
              <a:stCxn id="23" idx="6"/>
              <a:endCxn id="24" idx="2"/>
            </p:cNvCxnSpPr>
            <p:nvPr/>
          </p:nvCxnSpPr>
          <p:spPr>
            <a:xfrm>
              <a:off x="1905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Oval 25"/>
            <p:cNvSpPr/>
            <p:nvPr/>
          </p:nvSpPr>
          <p:spPr>
            <a:xfrm>
              <a:off x="1676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81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6"/>
              <a:endCxn id="27" idx="2"/>
            </p:cNvCxnSpPr>
            <p:nvPr/>
          </p:nvCxnSpPr>
          <p:spPr>
            <a:xfrm>
              <a:off x="1905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Connector 28"/>
            <p:cNvCxnSpPr>
              <a:stCxn id="23" idx="5"/>
              <a:endCxn id="27" idx="1"/>
            </p:cNvCxnSpPr>
            <p:nvPr/>
          </p:nvCxnSpPr>
          <p:spPr>
            <a:xfrm rot="16200000" flipH="1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Straight Connector 29"/>
            <p:cNvCxnSpPr>
              <a:stCxn id="23" idx="4"/>
              <a:endCxn id="26" idx="0"/>
            </p:cNvCxnSpPr>
            <p:nvPr/>
          </p:nvCxnSpPr>
          <p:spPr>
            <a:xfrm rot="5400000">
              <a:off x="1562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" name="Straight Connector 30"/>
            <p:cNvCxnSpPr>
              <a:stCxn id="24" idx="4"/>
              <a:endCxn id="27" idx="0"/>
            </p:cNvCxnSpPr>
            <p:nvPr/>
          </p:nvCxnSpPr>
          <p:spPr>
            <a:xfrm rot="5400000">
              <a:off x="2705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Connector 31"/>
            <p:cNvCxnSpPr>
              <a:stCxn id="24" idx="3"/>
              <a:endCxn id="26" idx="7"/>
            </p:cNvCxnSpPr>
            <p:nvPr/>
          </p:nvCxnSpPr>
          <p:spPr>
            <a:xfrm rot="5400000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3" name="Right Arrow 32"/>
          <p:cNvSpPr/>
          <p:nvPr/>
        </p:nvSpPr>
        <p:spPr bwMode="auto">
          <a:xfrm>
            <a:off x="3581400" y="3962400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1" name="Group 68"/>
          <p:cNvGrpSpPr/>
          <p:nvPr/>
        </p:nvGrpSpPr>
        <p:grpSpPr>
          <a:xfrm>
            <a:off x="4572000" y="3657600"/>
            <a:ext cx="1371600" cy="914400"/>
            <a:chOff x="4572000" y="3657600"/>
            <a:chExt cx="1371600" cy="914400"/>
          </a:xfrm>
        </p:grpSpPr>
        <p:sp>
          <p:nvSpPr>
            <p:cNvPr id="35" name="Oval 34"/>
            <p:cNvSpPr/>
            <p:nvPr/>
          </p:nvSpPr>
          <p:spPr>
            <a:xfrm>
              <a:off x="4572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15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>
              <a:stCxn id="35" idx="6"/>
              <a:endCxn id="36" idx="2"/>
            </p:cNvCxnSpPr>
            <p:nvPr/>
          </p:nvCxnSpPr>
          <p:spPr>
            <a:xfrm>
              <a:off x="48006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Oval 37"/>
            <p:cNvSpPr/>
            <p:nvPr/>
          </p:nvSpPr>
          <p:spPr>
            <a:xfrm>
              <a:off x="4572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715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>
              <a:stCxn id="35" idx="5"/>
              <a:endCxn id="39" idx="1"/>
            </p:cNvCxnSpPr>
            <p:nvPr/>
          </p:nvCxnSpPr>
          <p:spPr>
            <a:xfrm rot="16200000" flipH="1">
              <a:off x="49957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>
              <a:stCxn id="35" idx="4"/>
              <a:endCxn id="38" idx="0"/>
            </p:cNvCxnSpPr>
            <p:nvPr/>
          </p:nvCxnSpPr>
          <p:spPr>
            <a:xfrm rot="5400000">
              <a:off x="44577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4" name="Group 66"/>
          <p:cNvGrpSpPr/>
          <p:nvPr/>
        </p:nvGrpSpPr>
        <p:grpSpPr>
          <a:xfrm>
            <a:off x="6629400" y="3657600"/>
            <a:ext cx="1371600" cy="914400"/>
            <a:chOff x="6629400" y="3657600"/>
            <a:chExt cx="1371600" cy="914400"/>
          </a:xfrm>
        </p:grpSpPr>
        <p:sp>
          <p:nvSpPr>
            <p:cNvPr id="45" name="Oval 44"/>
            <p:cNvSpPr/>
            <p:nvPr/>
          </p:nvSpPr>
          <p:spPr>
            <a:xfrm>
              <a:off x="662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772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stCxn id="45" idx="6"/>
              <a:endCxn id="46" idx="2"/>
            </p:cNvCxnSpPr>
            <p:nvPr/>
          </p:nvCxnSpPr>
          <p:spPr>
            <a:xfrm>
              <a:off x="6858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" name="Oval 47"/>
            <p:cNvSpPr/>
            <p:nvPr/>
          </p:nvSpPr>
          <p:spPr>
            <a:xfrm>
              <a:off x="662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772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>
              <a:stCxn id="48" idx="6"/>
              <a:endCxn id="49" idx="2"/>
            </p:cNvCxnSpPr>
            <p:nvPr/>
          </p:nvCxnSpPr>
          <p:spPr>
            <a:xfrm>
              <a:off x="6858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Straight Connector 52"/>
            <p:cNvCxnSpPr>
              <a:stCxn id="46" idx="4"/>
              <a:endCxn id="49" idx="0"/>
            </p:cNvCxnSpPr>
            <p:nvPr/>
          </p:nvCxnSpPr>
          <p:spPr>
            <a:xfrm rot="5400000">
              <a:off x="7658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0" name="Group 67"/>
          <p:cNvGrpSpPr/>
          <p:nvPr/>
        </p:nvGrpSpPr>
        <p:grpSpPr>
          <a:xfrm>
            <a:off x="5638800" y="5029200"/>
            <a:ext cx="1371600" cy="914400"/>
            <a:chOff x="5638800" y="5029200"/>
            <a:chExt cx="1371600" cy="914400"/>
          </a:xfrm>
        </p:grpSpPr>
        <p:sp>
          <p:nvSpPr>
            <p:cNvPr id="55" name="Oval 54"/>
            <p:cNvSpPr/>
            <p:nvPr/>
          </p:nvSpPr>
          <p:spPr>
            <a:xfrm>
              <a:off x="5638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781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Connector 56"/>
            <p:cNvCxnSpPr>
              <a:stCxn id="55" idx="6"/>
              <a:endCxn id="56" idx="2"/>
            </p:cNvCxnSpPr>
            <p:nvPr/>
          </p:nvCxnSpPr>
          <p:spPr>
            <a:xfrm>
              <a:off x="5867400" y="51435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Oval 57"/>
            <p:cNvSpPr/>
            <p:nvPr/>
          </p:nvSpPr>
          <p:spPr>
            <a:xfrm>
              <a:off x="5638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781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>
              <a:stCxn id="55" idx="5"/>
              <a:endCxn id="59" idx="1"/>
            </p:cNvCxnSpPr>
            <p:nvPr/>
          </p:nvCxnSpPr>
          <p:spPr>
            <a:xfrm rot="16200000" flipH="1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56" idx="3"/>
              <a:endCxn id="58" idx="7"/>
            </p:cNvCxnSpPr>
            <p:nvPr/>
          </p:nvCxnSpPr>
          <p:spPr>
            <a:xfrm rot="5400000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62" name="Freeform 61"/>
          <p:cNvSpPr/>
          <p:nvPr/>
        </p:nvSpPr>
        <p:spPr bwMode="auto">
          <a:xfrm>
            <a:off x="4724400" y="4653502"/>
            <a:ext cx="677639" cy="832898"/>
          </a:xfrm>
          <a:custGeom>
            <a:avLst/>
            <a:gdLst>
              <a:gd name="connsiteX0" fmla="*/ 372495 w 677639"/>
              <a:gd name="connsiteY0" fmla="*/ 0 h 832898"/>
              <a:gd name="connsiteX1" fmla="*/ 50857 w 677639"/>
              <a:gd name="connsiteY1" fmla="*/ 494791 h 832898"/>
              <a:gd name="connsiteX2" fmla="*/ 677639 w 677639"/>
              <a:gd name="connsiteY2" fmla="*/ 832898 h 83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39" h="832898">
                <a:moveTo>
                  <a:pt x="372495" y="0"/>
                </a:moveTo>
                <a:cubicBezTo>
                  <a:pt x="186247" y="177987"/>
                  <a:pt x="0" y="355975"/>
                  <a:pt x="50857" y="494791"/>
                </a:cubicBezTo>
                <a:cubicBezTo>
                  <a:pt x="101714" y="633607"/>
                  <a:pt x="677639" y="832898"/>
                  <a:pt x="677639" y="832898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Freeform 62"/>
          <p:cNvSpPr/>
          <p:nvPr/>
        </p:nvSpPr>
        <p:spPr bwMode="auto">
          <a:xfrm rot="12744531">
            <a:off x="7297437" y="4750589"/>
            <a:ext cx="646554" cy="862660"/>
          </a:xfrm>
          <a:custGeom>
            <a:avLst/>
            <a:gdLst>
              <a:gd name="connsiteX0" fmla="*/ 372495 w 677639"/>
              <a:gd name="connsiteY0" fmla="*/ 0 h 832898"/>
              <a:gd name="connsiteX1" fmla="*/ 50857 w 677639"/>
              <a:gd name="connsiteY1" fmla="*/ 494791 h 832898"/>
              <a:gd name="connsiteX2" fmla="*/ 677639 w 677639"/>
              <a:gd name="connsiteY2" fmla="*/ 832898 h 83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39" h="832898">
                <a:moveTo>
                  <a:pt x="372495" y="0"/>
                </a:moveTo>
                <a:cubicBezTo>
                  <a:pt x="186247" y="177987"/>
                  <a:pt x="0" y="355975"/>
                  <a:pt x="50857" y="494791"/>
                </a:cubicBezTo>
                <a:cubicBezTo>
                  <a:pt x="101714" y="633607"/>
                  <a:pt x="677639" y="832898"/>
                  <a:pt x="677639" y="832898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6019800" y="3718968"/>
            <a:ext cx="609600" cy="395832"/>
          </a:xfrm>
          <a:custGeom>
            <a:avLst/>
            <a:gdLst>
              <a:gd name="connsiteX0" fmla="*/ 0 w 470086"/>
              <a:gd name="connsiteY0" fmla="*/ 395832 h 395832"/>
              <a:gd name="connsiteX1" fmla="*/ 222672 w 470086"/>
              <a:gd name="connsiteY1" fmla="*/ 8246 h 395832"/>
              <a:gd name="connsiteX2" fmla="*/ 470086 w 470086"/>
              <a:gd name="connsiteY2" fmla="*/ 346353 h 3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0086" h="395832">
                <a:moveTo>
                  <a:pt x="0" y="395832"/>
                </a:moveTo>
                <a:cubicBezTo>
                  <a:pt x="72162" y="206162"/>
                  <a:pt x="144324" y="16492"/>
                  <a:pt x="222672" y="8246"/>
                </a:cubicBezTo>
                <a:cubicBezTo>
                  <a:pt x="301020" y="0"/>
                  <a:pt x="470086" y="346353"/>
                  <a:pt x="470086" y="346353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  <p:bldP spid="62" grpId="0" animBg="1"/>
      <p:bldP spid="63" grpId="0" animBg="1"/>
      <p:bldP spid="65" grpId="0" animBg="1"/>
    </p:bld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8458</TotalTime>
  <Words>2054</Words>
  <Application>Microsoft Macintosh PowerPoint</Application>
  <PresentationFormat>On-screen Show (4:3)</PresentationFormat>
  <Paragraphs>617</Paragraphs>
  <Slides>58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pictures</vt:lpstr>
      <vt:lpstr>Blank Presentation</vt:lpstr>
      <vt:lpstr>Beyond Trees: MRF Inference via Outer-Planar Decomposition [(To appear) CVPR ‘10]</vt:lpstr>
      <vt:lpstr>Labelling Problems in Vision</vt:lpstr>
      <vt:lpstr>Labelling Problems in Vision</vt:lpstr>
      <vt:lpstr>Labelling Problems in Vision</vt:lpstr>
      <vt:lpstr>Labelling Problems in Vision</vt:lpstr>
      <vt:lpstr>Markov Random Fields</vt:lpstr>
      <vt:lpstr>Inference</vt:lpstr>
      <vt:lpstr>Decomposition Methods</vt:lpstr>
      <vt:lpstr>Decomposition Methods</vt:lpstr>
      <vt:lpstr>Decomposition Methods</vt:lpstr>
      <vt:lpstr>Outer-planarity</vt:lpstr>
      <vt:lpstr>Planar Inference</vt:lpstr>
      <vt:lpstr>Planar Inference</vt:lpstr>
      <vt:lpstr>Outer-planar Decomposition</vt:lpstr>
      <vt:lpstr>Outer-planar Decomposition</vt:lpstr>
      <vt:lpstr>Outer-planar Decomposition</vt:lpstr>
      <vt:lpstr>Outer-planar Decomposition</vt:lpstr>
      <vt:lpstr>Outer-planar Decomposition</vt:lpstr>
      <vt:lpstr>Outer-planar Decomposition</vt:lpstr>
      <vt:lpstr>Outer-planar Decomposition</vt:lpstr>
      <vt:lpstr>Guarantees</vt:lpstr>
      <vt:lpstr>Decompositions</vt:lpstr>
      <vt:lpstr>Decompositions</vt:lpstr>
      <vt:lpstr>Outer-Planar Decomposition</vt:lpstr>
      <vt:lpstr>Experiments</vt:lpstr>
      <vt:lpstr>Experiments</vt:lpstr>
      <vt:lpstr>Results</vt:lpstr>
      <vt:lpstr>Results</vt:lpstr>
      <vt:lpstr>Results</vt:lpstr>
      <vt:lpstr>Results</vt:lpstr>
      <vt:lpstr>Results</vt:lpstr>
      <vt:lpstr>Take-home Messages</vt:lpstr>
      <vt:lpstr>Thank You!</vt:lpstr>
      <vt:lpstr>Results</vt:lpstr>
      <vt:lpstr>Results</vt:lpstr>
      <vt:lpstr>Outer-planar Decomposition</vt:lpstr>
      <vt:lpstr>Decompositions</vt:lpstr>
      <vt:lpstr>Decomposition Methods</vt:lpstr>
      <vt:lpstr>Max-flow / Min-cut</vt:lpstr>
      <vt:lpstr>Inference</vt:lpstr>
      <vt:lpstr>Planar Inference</vt:lpstr>
      <vt:lpstr>Outer-planar Decomposition</vt:lpstr>
      <vt:lpstr>Convergence</vt:lpstr>
      <vt:lpstr>Run-Time</vt:lpstr>
      <vt:lpstr>Dynamic Planar Cuts</vt:lpstr>
      <vt:lpstr>Inference</vt:lpstr>
      <vt:lpstr>Planar Inference</vt:lpstr>
      <vt:lpstr>Dual Decomposition</vt:lpstr>
      <vt:lpstr>Dual Decomposition</vt:lpstr>
      <vt:lpstr>Dual Decomposition</vt:lpstr>
      <vt:lpstr>Dual Decomposition</vt:lpstr>
      <vt:lpstr>Dual Decomposition</vt:lpstr>
      <vt:lpstr>MAP</vt:lpstr>
      <vt:lpstr>MAP as TRW</vt:lpstr>
      <vt:lpstr>MAP as DD</vt:lpstr>
      <vt:lpstr>MAP as DD</vt:lpstr>
      <vt:lpstr>MAP as DD</vt:lpstr>
      <vt:lpstr>MAP as DD</vt:lpstr>
    </vt:vector>
  </TitlesOfParts>
  <Manager/>
  <Company>Office 2004 Test Drive User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Trees: MRF Inference via Outer-Planar Decomposition</dc:title>
  <dc:subject/>
  <dc:creator>Office 2004 Test Drive User</dc:creator>
  <cp:keywords/>
  <dc:description/>
  <cp:lastModifiedBy>Dhruv Batra</cp:lastModifiedBy>
  <cp:revision>461</cp:revision>
  <cp:lastPrinted>2009-01-27T18:32:10Z</cp:lastPrinted>
  <dcterms:created xsi:type="dcterms:W3CDTF">2012-04-08T16:30:00Z</dcterms:created>
  <dcterms:modified xsi:type="dcterms:W3CDTF">2012-04-08T16:30:22Z</dcterms:modified>
  <cp:category/>
</cp:coreProperties>
</file>