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764" r:id="rId2"/>
    <p:sldId id="765" r:id="rId3"/>
    <p:sldId id="738" r:id="rId4"/>
    <p:sldId id="782" r:id="rId5"/>
    <p:sldId id="783" r:id="rId6"/>
    <p:sldId id="784" r:id="rId7"/>
    <p:sldId id="785" r:id="rId8"/>
    <p:sldId id="786" r:id="rId9"/>
    <p:sldId id="787" r:id="rId10"/>
    <p:sldId id="788" r:id="rId11"/>
    <p:sldId id="789" r:id="rId12"/>
    <p:sldId id="790" r:id="rId13"/>
    <p:sldId id="791" r:id="rId14"/>
    <p:sldId id="792" r:id="rId15"/>
    <p:sldId id="793" r:id="rId16"/>
    <p:sldId id="794" r:id="rId17"/>
    <p:sldId id="795" r:id="rId18"/>
    <p:sldId id="796" r:id="rId19"/>
    <p:sldId id="797" r:id="rId20"/>
    <p:sldId id="798" r:id="rId21"/>
    <p:sldId id="799" r:id="rId22"/>
    <p:sldId id="800" r:id="rId23"/>
    <p:sldId id="801" r:id="rId24"/>
    <p:sldId id="802" r:id="rId25"/>
    <p:sldId id="803" r:id="rId26"/>
    <p:sldId id="804" r:id="rId27"/>
    <p:sldId id="805" r:id="rId28"/>
    <p:sldId id="806" r:id="rId29"/>
    <p:sldId id="807" r:id="rId30"/>
    <p:sldId id="808" r:id="rId31"/>
    <p:sldId id="809" r:id="rId32"/>
    <p:sldId id="810" r:id="rId33"/>
    <p:sldId id="811" r:id="rId34"/>
    <p:sldId id="812" r:id="rId35"/>
    <p:sldId id="813" r:id="rId36"/>
    <p:sldId id="814" r:id="rId37"/>
    <p:sldId id="815" r:id="rId38"/>
    <p:sldId id="816" r:id="rId39"/>
    <p:sldId id="817" r:id="rId40"/>
    <p:sldId id="818" r:id="rId41"/>
    <p:sldId id="819" r:id="rId42"/>
    <p:sldId id="820" r:id="rId43"/>
    <p:sldId id="821" r:id="rId44"/>
    <p:sldId id="822" r:id="rId45"/>
    <p:sldId id="823" r:id="rId46"/>
    <p:sldId id="824" r:id="rId47"/>
    <p:sldId id="825" r:id="rId48"/>
    <p:sldId id="722" r:id="rId4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84895" autoAdjust="0"/>
  </p:normalViewPr>
  <p:slideViewPr>
    <p:cSldViewPr>
      <p:cViewPr varScale="1">
        <p:scale>
          <a:sx n="115" d="100"/>
          <a:sy n="115" d="100"/>
        </p:scale>
        <p:origin x="1018" y="6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77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2903A-7AE4-428F-B6AD-4DA8D70035E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>
                <a:sym typeface="Symbol" pitchFamily="18" charset="2"/>
              </a:rPr>
              <a:t>  </a:t>
            </a: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At least 3 spectral bands required (e.g. R,G,B)</a:t>
            </a:r>
            <a:r>
              <a:rPr lang="en-US">
                <a:sym typeface="Symbol" pitchFamily="18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8805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Because that’s where the Sun’s peak radiation was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Because the atmosphere is fairly transparent in that range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Because biology has many important markers in that range (but that’s because of the previous two reasons)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96FCAE-7EBA-4381-8606-9C83EA7AAC2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612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Metamerism can be illuminant based or observer based. Color blindness produced well known instances of metamerism.</a:t>
            </a: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90F7B6-BDBA-488C-A132-3661A1A7BF3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50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https://en.wikipedia.org/wiki/The_dress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BB0408-F7D0-4348-886E-24DD55A4A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44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BB0408-F7D0-4348-886E-24DD55A4A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386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December 6</a:t>
            </a:r>
            <a:r>
              <a:rPr lang="en-US" baseline="30000" dirty="0" smtClean="0"/>
              <a:t>th</a:t>
            </a:r>
            <a:r>
              <a:rPr lang="en-US" dirty="0" smtClean="0"/>
              <a:t>,</a:t>
            </a:r>
            <a:r>
              <a:rPr lang="en-US" baseline="0" dirty="0" smtClean="0"/>
              <a:t> 2021 New York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BB0408-F7D0-4348-886E-24DD55A4A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231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December 6</a:t>
            </a:r>
            <a:r>
              <a:rPr lang="en-US" baseline="30000" dirty="0" smtClean="0"/>
              <a:t>th</a:t>
            </a:r>
            <a:r>
              <a:rPr lang="en-US" dirty="0" smtClean="0"/>
              <a:t>,</a:t>
            </a:r>
            <a:r>
              <a:rPr lang="en-US" baseline="0" dirty="0" smtClean="0"/>
              <a:t> 2021 New York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BB0408-F7D0-4348-886E-24DD55A4A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877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maybe some cameras don’t</a:t>
            </a:r>
            <a:r>
              <a:rPr lang="en-US" baseline="0" dirty="0" smtClean="0"/>
              <a:t> have enough dynamic range at the moment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BB0408-F7D0-4348-886E-24DD55A4A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755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en.wikipedia.org/wiki/Impossible_colors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1.jpe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1130300"/>
            <a:ext cx="68961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805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Psychophysical Correspondence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4840289" y="1630364"/>
            <a:ext cx="12207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Mean</a:t>
            </a: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6897688" y="1630364"/>
            <a:ext cx="950912" cy="5794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Hue</a:t>
            </a:r>
          </a:p>
        </p:txBody>
      </p:sp>
      <p:sp>
        <p:nvSpPr>
          <p:cNvPr id="74758" name="AutoShape 6"/>
          <p:cNvSpPr>
            <a:spLocks noChangeArrowheads="1"/>
          </p:cNvSpPr>
          <p:nvPr/>
        </p:nvSpPr>
        <p:spPr bwMode="auto">
          <a:xfrm>
            <a:off x="6061075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4759" name="Group 7"/>
          <p:cNvGrpSpPr>
            <a:grpSpLocks/>
          </p:cNvGrpSpPr>
          <p:nvPr/>
        </p:nvGrpSpPr>
        <p:grpSpPr bwMode="auto">
          <a:xfrm>
            <a:off x="3124200" y="2998789"/>
            <a:ext cx="6611938" cy="3317875"/>
            <a:chOff x="1008" y="1889"/>
            <a:chExt cx="4165" cy="2090"/>
          </a:xfrm>
        </p:grpSpPr>
        <p:pic>
          <p:nvPicPr>
            <p:cNvPr id="74761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889"/>
              <a:ext cx="3685" cy="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62" name="Text Box 9"/>
            <p:cNvSpPr txBox="1">
              <a:spLocks noChangeArrowheads="1"/>
            </p:cNvSpPr>
            <p:nvPr/>
          </p:nvSpPr>
          <p:spPr bwMode="auto">
            <a:xfrm rot="-5400000">
              <a:off x="609" y="2548"/>
              <a:ext cx="11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# Photons</a:t>
              </a:r>
            </a:p>
          </p:txBody>
        </p:sp>
        <p:sp>
          <p:nvSpPr>
            <p:cNvPr id="74763" name="Text Box 10"/>
            <p:cNvSpPr txBox="1">
              <a:spLocks noChangeArrowheads="1"/>
            </p:cNvSpPr>
            <p:nvPr/>
          </p:nvSpPr>
          <p:spPr bwMode="auto">
            <a:xfrm>
              <a:off x="2592" y="3652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Wavelength</a:t>
              </a:r>
            </a:p>
          </p:txBody>
        </p:sp>
      </p:grpSp>
      <p:sp>
        <p:nvSpPr>
          <p:cNvPr id="74760" name="Rectangle 11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275206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Psychophysical Correspondence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191001" y="1630364"/>
            <a:ext cx="18764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Variance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6897688" y="1630364"/>
            <a:ext cx="21907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Saturation</a:t>
            </a:r>
          </a:p>
        </p:txBody>
      </p:sp>
      <p:sp>
        <p:nvSpPr>
          <p:cNvPr id="75782" name="AutoShape 6"/>
          <p:cNvSpPr>
            <a:spLocks noChangeArrowheads="1"/>
          </p:cNvSpPr>
          <p:nvPr/>
        </p:nvSpPr>
        <p:spPr bwMode="auto">
          <a:xfrm>
            <a:off x="6061075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5783" name="Group 7"/>
          <p:cNvGrpSpPr>
            <a:grpSpLocks/>
          </p:cNvGrpSpPr>
          <p:nvPr/>
        </p:nvGrpSpPr>
        <p:grpSpPr bwMode="auto">
          <a:xfrm>
            <a:off x="3048000" y="2895601"/>
            <a:ext cx="7391400" cy="3421063"/>
            <a:chOff x="960" y="1824"/>
            <a:chExt cx="4656" cy="2155"/>
          </a:xfrm>
        </p:grpSpPr>
        <p:sp>
          <p:nvSpPr>
            <p:cNvPr id="75785" name="Text Box 8"/>
            <p:cNvSpPr txBox="1">
              <a:spLocks noChangeArrowheads="1"/>
            </p:cNvSpPr>
            <p:nvPr/>
          </p:nvSpPr>
          <p:spPr bwMode="auto">
            <a:xfrm>
              <a:off x="2592" y="3652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Wavelength</a:t>
              </a:r>
            </a:p>
          </p:txBody>
        </p:sp>
        <p:pic>
          <p:nvPicPr>
            <p:cNvPr id="75786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824"/>
              <a:ext cx="4656" cy="1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87" name="Text Box 10"/>
            <p:cNvSpPr txBox="1">
              <a:spLocks noChangeArrowheads="1"/>
            </p:cNvSpPr>
            <p:nvPr/>
          </p:nvSpPr>
          <p:spPr bwMode="auto">
            <a:xfrm rot="-5400000">
              <a:off x="609" y="2548"/>
              <a:ext cx="11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# Photons</a:t>
              </a:r>
            </a:p>
          </p:txBody>
        </p:sp>
      </p:grpSp>
      <p:sp>
        <p:nvSpPr>
          <p:cNvPr id="75784" name="Rectangle 11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666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Psychophysical Correspondence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4343400" y="1630364"/>
            <a:ext cx="10874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Area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6400801" y="1630364"/>
            <a:ext cx="23034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Brightness</a:t>
            </a:r>
          </a:p>
        </p:txBody>
      </p:sp>
      <p:sp>
        <p:nvSpPr>
          <p:cNvPr id="76806" name="AutoShape 6"/>
          <p:cNvSpPr>
            <a:spLocks noChangeArrowheads="1"/>
          </p:cNvSpPr>
          <p:nvPr/>
        </p:nvSpPr>
        <p:spPr bwMode="auto">
          <a:xfrm>
            <a:off x="5564188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6807" name="Group 7"/>
          <p:cNvGrpSpPr>
            <a:grpSpLocks/>
          </p:cNvGrpSpPr>
          <p:nvPr/>
        </p:nvGrpSpPr>
        <p:grpSpPr bwMode="auto">
          <a:xfrm>
            <a:off x="2819400" y="2693989"/>
            <a:ext cx="6858000" cy="3622675"/>
            <a:chOff x="816" y="1697"/>
            <a:chExt cx="4320" cy="2282"/>
          </a:xfrm>
        </p:grpSpPr>
        <p:sp>
          <p:nvSpPr>
            <p:cNvPr id="76809" name="Text Box 8"/>
            <p:cNvSpPr txBox="1">
              <a:spLocks noChangeArrowheads="1"/>
            </p:cNvSpPr>
            <p:nvPr/>
          </p:nvSpPr>
          <p:spPr bwMode="auto">
            <a:xfrm rot="-5400000">
              <a:off x="417" y="2548"/>
              <a:ext cx="11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# Photons</a:t>
              </a:r>
            </a:p>
          </p:txBody>
        </p:sp>
        <p:sp>
          <p:nvSpPr>
            <p:cNvPr id="76810" name="Text Box 9"/>
            <p:cNvSpPr txBox="1">
              <a:spLocks noChangeArrowheads="1"/>
            </p:cNvSpPr>
            <p:nvPr/>
          </p:nvSpPr>
          <p:spPr bwMode="auto">
            <a:xfrm>
              <a:off x="2400" y="3652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Wavelength</a:t>
              </a:r>
            </a:p>
          </p:txBody>
        </p:sp>
        <p:pic>
          <p:nvPicPr>
            <p:cNvPr id="76811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697"/>
              <a:ext cx="3936" cy="1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808" name="Rectangle 11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39035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8855076" y="66135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9"/>
          <a:stretch>
            <a:fillRect/>
          </a:stretch>
        </p:blipFill>
        <p:spPr bwMode="auto">
          <a:xfrm>
            <a:off x="2514600" y="1595438"/>
            <a:ext cx="49530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3124200" y="1371601"/>
            <a:ext cx="35893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Three kinds of cones:</a:t>
            </a:r>
          </a:p>
        </p:txBody>
      </p:sp>
      <p:sp>
        <p:nvSpPr>
          <p:cNvPr id="77830" name="Text Box 7"/>
          <p:cNvSpPr txBox="1">
            <a:spLocks noChangeArrowheads="1"/>
          </p:cNvSpPr>
          <p:nvPr/>
        </p:nvSpPr>
        <p:spPr bwMode="auto">
          <a:xfrm>
            <a:off x="3687763" y="228600"/>
            <a:ext cx="53467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Physiology of Color Vision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FF99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83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1828800"/>
            <a:ext cx="32607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Text Box 10"/>
          <p:cNvSpPr txBox="1">
            <a:spLocks noChangeArrowheads="1"/>
          </p:cNvSpPr>
          <p:nvPr/>
        </p:nvSpPr>
        <p:spPr bwMode="auto">
          <a:xfrm>
            <a:off x="4481514" y="5943601"/>
            <a:ext cx="50031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Why are M and L cones so close?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Why are there 3?</a:t>
            </a:r>
          </a:p>
        </p:txBody>
      </p:sp>
    </p:spTree>
    <p:extLst>
      <p:ext uri="{BB962C8B-B14F-4D97-AF65-F5344CB8AC3E}">
        <p14:creationId xmlns:p14="http://schemas.microsoft.com/office/powerpoint/2010/main" val="1851097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Impossible Colors</a:t>
            </a:r>
          </a:p>
        </p:txBody>
      </p:sp>
      <p:sp>
        <p:nvSpPr>
          <p:cNvPr id="3" name="Content Placeholder 16"/>
          <p:cNvSpPr txBox="1">
            <a:spLocks/>
          </p:cNvSpPr>
          <p:nvPr/>
        </p:nvSpPr>
        <p:spPr>
          <a:xfrm>
            <a:off x="1981200" y="990601"/>
            <a:ext cx="8229600" cy="51355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you make the cones respond in ways that typical light spectra never would?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http://en.wikipedia.org/wiki/Impossible_colors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8852" name="Picture 2" descr="C:\Users\James\Desktop\Impossible_Colors,_Blue_and_Yellow,_for_3dT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2805114"/>
            <a:ext cx="20574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2" descr="C:\Users\James\Desktop\Impossible_Colors,_Blue_and_Yellow,_for_3dT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4432300"/>
            <a:ext cx="350202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79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9480" r="64444" b="45007"/>
          <a:stretch>
            <a:fillRect/>
          </a:stretch>
        </p:blipFill>
        <p:spPr bwMode="auto">
          <a:xfrm>
            <a:off x="3657600" y="1066800"/>
            <a:ext cx="4419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Tetrachromacy</a:t>
            </a:r>
            <a:endParaRPr lang="en-US" altLang="en-US" dirty="0"/>
          </a:p>
        </p:txBody>
      </p:sp>
      <p:sp>
        <p:nvSpPr>
          <p:cNvPr id="79876" name="Content Placeholder 2"/>
          <p:cNvSpPr>
            <a:spLocks noGrp="1"/>
          </p:cNvSpPr>
          <p:nvPr>
            <p:ph idx="1"/>
          </p:nvPr>
        </p:nvSpPr>
        <p:spPr>
          <a:xfrm>
            <a:off x="2209800" y="4495800"/>
            <a:ext cx="7772400" cy="190500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/>
              <a:t>Most birds, and many other animals, have cones for ultraviolet light.</a:t>
            </a:r>
          </a:p>
          <a:p>
            <a:r>
              <a:rPr lang="en-US" altLang="en-US"/>
              <a:t>Some humans, mostly female, seem to have slight tetrachromatism.</a:t>
            </a:r>
          </a:p>
        </p:txBody>
      </p:sp>
      <p:sp>
        <p:nvSpPr>
          <p:cNvPr id="79877" name="TextBox 4"/>
          <p:cNvSpPr txBox="1">
            <a:spLocks noChangeArrowheads="1"/>
          </p:cNvSpPr>
          <p:nvPr/>
        </p:nvSpPr>
        <p:spPr bwMode="auto">
          <a:xfrm>
            <a:off x="7543800" y="1981201"/>
            <a:ext cx="167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Bird cone responses</a:t>
            </a:r>
          </a:p>
        </p:txBody>
      </p:sp>
    </p:spTree>
    <p:extLst>
      <p:ext uri="{BB962C8B-B14F-4D97-AF65-F5344CB8AC3E}">
        <p14:creationId xmlns:p14="http://schemas.microsoft.com/office/powerpoint/2010/main" val="222858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446417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479" y="1752600"/>
            <a:ext cx="5950220" cy="3796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62600" y="623590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Jacobs GH. Evolution of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colour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vision in mammals.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Philos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Trans R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Soc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Lond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Biol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Sci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2009;364(1531):2957-2967. doi:10.1098/rstb.2009.0039</a:t>
            </a:r>
          </a:p>
        </p:txBody>
      </p:sp>
    </p:spTree>
    <p:extLst>
      <p:ext uri="{BB962C8B-B14F-4D97-AF65-F5344CB8AC3E}">
        <p14:creationId xmlns:p14="http://schemas.microsoft.com/office/powerpoint/2010/main" val="637957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More Spectra</a:t>
            </a:r>
          </a:p>
        </p:txBody>
      </p:sp>
      <p:pic>
        <p:nvPicPr>
          <p:cNvPr id="8089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143000"/>
            <a:ext cx="7010400" cy="5507038"/>
          </a:xfrm>
          <a:noFill/>
        </p:spPr>
      </p:pic>
      <p:sp>
        <p:nvSpPr>
          <p:cNvPr id="400389" name="Text Box 5"/>
          <p:cNvSpPr txBox="1">
            <a:spLocks noChangeArrowheads="1"/>
          </p:cNvSpPr>
          <p:nvPr/>
        </p:nvSpPr>
        <p:spPr bwMode="auto">
          <a:xfrm>
            <a:off x="3336926" y="2209800"/>
            <a:ext cx="1539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metamers</a:t>
            </a:r>
          </a:p>
        </p:txBody>
      </p:sp>
      <p:sp>
        <p:nvSpPr>
          <p:cNvPr id="400390" name="Line 6"/>
          <p:cNvSpPr>
            <a:spLocks noChangeShapeType="1"/>
          </p:cNvSpPr>
          <p:nvPr/>
        </p:nvSpPr>
        <p:spPr bwMode="auto">
          <a:xfrm>
            <a:off x="4343400" y="2667000"/>
            <a:ext cx="1981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0391" name="Line 7"/>
          <p:cNvSpPr>
            <a:spLocks noChangeShapeType="1"/>
          </p:cNvSpPr>
          <p:nvPr/>
        </p:nvSpPr>
        <p:spPr bwMode="auto">
          <a:xfrm>
            <a:off x="4191000" y="26670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07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9" grpId="0"/>
      <p:bldP spid="400390" grpId="0" animBg="1"/>
      <p:bldP spid="40039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can be ambiguous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09" y="1143000"/>
            <a:ext cx="3736181" cy="4981574"/>
          </a:xfrm>
        </p:spPr>
      </p:pic>
    </p:spTree>
    <p:extLst>
      <p:ext uri="{BB962C8B-B14F-4D97-AF65-F5344CB8AC3E}">
        <p14:creationId xmlns:p14="http://schemas.microsoft.com/office/powerpoint/2010/main" val="2626098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can be ambiguous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09" y="1143000"/>
            <a:ext cx="3736181" cy="4981574"/>
          </a:xfrm>
        </p:spPr>
      </p:pic>
    </p:spTree>
    <p:extLst>
      <p:ext uri="{BB962C8B-B14F-4D97-AF65-F5344CB8AC3E}">
        <p14:creationId xmlns:p14="http://schemas.microsoft.com/office/powerpoint/2010/main" val="2822879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4300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789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5800" cy="63162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https://en.wikipedia.org/wiki/The_dress</a:t>
            </a:r>
          </a:p>
        </p:txBody>
      </p:sp>
    </p:spTree>
    <p:extLst>
      <p:ext uri="{BB962C8B-B14F-4D97-AF65-F5344CB8AC3E}">
        <p14:creationId xmlns:p14="http://schemas.microsoft.com/office/powerpoint/2010/main" val="1769761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333" y="0"/>
            <a:ext cx="9189333" cy="6870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https://en.wikipedia.org/wiki/The_dress</a:t>
            </a:r>
          </a:p>
        </p:txBody>
      </p:sp>
    </p:spTree>
    <p:extLst>
      <p:ext uri="{BB962C8B-B14F-4D97-AF65-F5344CB8AC3E}">
        <p14:creationId xmlns:p14="http://schemas.microsoft.com/office/powerpoint/2010/main" val="2663528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Sensing in Camera (RGB)</a:t>
            </a: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990601"/>
            <a:ext cx="6832600" cy="3692525"/>
          </a:xfrm>
        </p:spPr>
        <p:txBody>
          <a:bodyPr/>
          <a:lstStyle/>
          <a:p>
            <a:r>
              <a:rPr lang="en-US" altLang="en-US"/>
              <a:t>3-chip vs. 1-chip: quality vs. cost</a:t>
            </a:r>
          </a:p>
          <a:p>
            <a:r>
              <a:rPr lang="en-US" altLang="en-US"/>
              <a:t>Why more green?</a:t>
            </a:r>
          </a:p>
        </p:txBody>
      </p:sp>
      <p:pic>
        <p:nvPicPr>
          <p:cNvPr id="82948" name="Picture 4" descr="ccd_prism"/>
          <p:cNvPicPr>
            <a:picLocks noChangeAspect="1" noChangeArrowheads="1"/>
          </p:cNvPicPr>
          <p:nvPr/>
        </p:nvPicPr>
        <p:blipFill>
          <a:blip r:embed="rId2">
            <a:lum bright="-36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971801"/>
            <a:ext cx="464820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5" name="Rectangle 5"/>
          <p:cNvSpPr>
            <a:spLocks noChangeArrowheads="1"/>
          </p:cNvSpPr>
          <p:nvPr/>
        </p:nvSpPr>
        <p:spPr bwMode="auto">
          <a:xfrm>
            <a:off x="4191001" y="6248400"/>
            <a:ext cx="6054725" cy="369888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http://www.cooldi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tionary.com/words/Bayer-filter.wikipedia</a:t>
            </a:r>
          </a:p>
        </p:txBody>
      </p:sp>
      <p:pic>
        <p:nvPicPr>
          <p:cNvPr id="394246" name="Picture 6" descr="digital-camera-bay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514600"/>
            <a:ext cx="3352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247" name="Picture 7" descr="equilumin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0"/>
            <a:ext cx="3429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8" name="Rectangle 8"/>
          <p:cNvSpPr>
            <a:spLocks noChangeArrowheads="1"/>
          </p:cNvSpPr>
          <p:nvPr/>
        </p:nvSpPr>
        <p:spPr bwMode="auto">
          <a:xfrm>
            <a:off x="2667000" y="5576888"/>
            <a:ext cx="2667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Why 3 colors?</a:t>
            </a:r>
          </a:p>
        </p:txBody>
      </p:sp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650217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3" grpId="0" build="p"/>
      <p:bldP spid="394245" grpId="0" animBg="1"/>
      <p:bldP spid="3942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Practical Color Sensing: Bayer Grid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0" y="3962400"/>
            <a:ext cx="3048000" cy="2052638"/>
          </a:xfrm>
        </p:spPr>
        <p:txBody>
          <a:bodyPr>
            <a:normAutofit fontScale="92500"/>
          </a:bodyPr>
          <a:lstStyle/>
          <a:p>
            <a:r>
              <a:rPr lang="en-US" altLang="en-US"/>
              <a:t>Estimate RGB</a:t>
            </a:r>
            <a:br>
              <a:rPr lang="en-US" altLang="en-US"/>
            </a:br>
            <a:r>
              <a:rPr lang="en-US" altLang="en-US"/>
              <a:t>at ‘G’ cells from neighboring values</a:t>
            </a:r>
          </a:p>
        </p:txBody>
      </p:sp>
      <p:pic>
        <p:nvPicPr>
          <p:cNvPr id="36868" name="Picture 4" descr="ccd_interpo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371601"/>
            <a:ext cx="21272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 descr="BayerPatternFil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0600"/>
            <a:ext cx="56388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 Box 7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75563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Image</a:t>
            </a:r>
          </a:p>
        </p:txBody>
      </p:sp>
      <p:pic>
        <p:nvPicPr>
          <p:cNvPr id="84995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62200"/>
            <a:ext cx="3790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5" descr="C:\Users\Hoiem\Documents\Classes\Computational Photography - Fall 2010\lectures\figs\filters\im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4" y="11430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6" descr="C:\Users\Hoiem\Documents\Classes\Computational Photography - Fall 2010\lectures\figs\filters\im_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4" y="28194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7" descr="C:\Users\Hoiem\Documents\Classes\Computational Photography - Fall 2010\lectures\figs\filters\im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9" y="44196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9" name="TextBox 7"/>
          <p:cNvSpPr txBox="1">
            <a:spLocks noChangeArrowheads="1"/>
          </p:cNvSpPr>
          <p:nvPr/>
        </p:nvSpPr>
        <p:spPr bwMode="auto">
          <a:xfrm>
            <a:off x="8805863" y="7620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85000" name="TextBox 8"/>
          <p:cNvSpPr txBox="1">
            <a:spLocks noChangeArrowheads="1"/>
          </p:cNvSpPr>
          <p:nvPr/>
        </p:nvSpPr>
        <p:spPr bwMode="auto">
          <a:xfrm>
            <a:off x="9567863" y="2438401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85001" name="TextBox 9"/>
          <p:cNvSpPr txBox="1">
            <a:spLocks noChangeArrowheads="1"/>
          </p:cNvSpPr>
          <p:nvPr/>
        </p:nvSpPr>
        <p:spPr bwMode="auto">
          <a:xfrm>
            <a:off x="10253663" y="3962401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562600" y="33528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14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Images in Matlab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2362200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/>
              <a:t>Images represented as a matrix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Suppose we have a </a:t>
            </a:r>
            <a:r>
              <a:rPr lang="en-US" dirty="0" err="1"/>
              <a:t>NxM</a:t>
            </a:r>
            <a:r>
              <a:rPr lang="en-US" dirty="0"/>
              <a:t> RGB image called “</a:t>
            </a:r>
            <a:r>
              <a:rPr lang="en-US" dirty="0" err="1"/>
              <a:t>im</a:t>
            </a:r>
            <a:r>
              <a:rPr lang="en-US" dirty="0"/>
              <a:t>”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(1,1,1) = top-left pixel value in R-channel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(y, x, b) = y pixels down, x pixels to right in the </a:t>
            </a:r>
            <a:r>
              <a:rPr lang="en-US" dirty="0" err="1"/>
              <a:t>b</a:t>
            </a:r>
            <a:r>
              <a:rPr lang="en-US" baseline="30000" dirty="0" err="1"/>
              <a:t>th</a:t>
            </a:r>
            <a:r>
              <a:rPr lang="en-US" dirty="0"/>
              <a:t> 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(N, M, 3) = bottom-right pixel in B-channel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029200" y="46101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191000" y="41529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276600" y="36957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6458" name="TextBox 6"/>
          <p:cNvSpPr txBox="1">
            <a:spLocks noChangeArrowheads="1"/>
          </p:cNvSpPr>
          <p:nvPr/>
        </p:nvSpPr>
        <p:spPr bwMode="auto">
          <a:xfrm>
            <a:off x="8229600" y="34671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86459" name="TextBox 7"/>
          <p:cNvSpPr txBox="1">
            <a:spLocks noChangeArrowheads="1"/>
          </p:cNvSpPr>
          <p:nvPr/>
        </p:nvSpPr>
        <p:spPr bwMode="auto">
          <a:xfrm>
            <a:off x="9144000" y="3924301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86460" name="TextBox 8"/>
          <p:cNvSpPr txBox="1">
            <a:spLocks noChangeArrowheads="1"/>
          </p:cNvSpPr>
          <p:nvPr/>
        </p:nvSpPr>
        <p:spPr bwMode="auto">
          <a:xfrm>
            <a:off x="9906000" y="43053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86461" name="TextBox 9"/>
          <p:cNvSpPr txBox="1">
            <a:spLocks noChangeArrowheads="1"/>
          </p:cNvSpPr>
          <p:nvPr/>
        </p:nvSpPr>
        <p:spPr bwMode="auto">
          <a:xfrm>
            <a:off x="2528888" y="3516314"/>
            <a:ext cx="731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1981201" y="4838701"/>
            <a:ext cx="1828800" cy="3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463" name="TextBox 12"/>
          <p:cNvSpPr txBox="1">
            <a:spLocks noChangeArrowheads="1"/>
          </p:cNvSpPr>
          <p:nvPr/>
        </p:nvSpPr>
        <p:spPr bwMode="auto">
          <a:xfrm>
            <a:off x="3200400" y="3314701"/>
            <a:ext cx="12779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column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495800" y="3503614"/>
            <a:ext cx="40386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882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Images in </a:t>
            </a:r>
            <a:r>
              <a:rPr lang="en-US" altLang="en-US" strike="sngStrike" dirty="0" err="1"/>
              <a:t>Matlab</a:t>
            </a:r>
            <a:r>
              <a:rPr lang="en-US" altLang="en-US" dirty="0"/>
              <a:t>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2362200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/>
              <a:t>Images represented as a matrix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Suppose we have a </a:t>
            </a:r>
            <a:r>
              <a:rPr lang="en-US" dirty="0" err="1"/>
              <a:t>NxM</a:t>
            </a:r>
            <a:r>
              <a:rPr lang="en-US" dirty="0"/>
              <a:t> RGB image called “</a:t>
            </a:r>
            <a:r>
              <a:rPr lang="en-US" dirty="0" err="1"/>
              <a:t>im</a:t>
            </a:r>
            <a:r>
              <a:rPr lang="en-US" dirty="0"/>
              <a:t>”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(0,0,0) = top-left pixel value in R-channel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(y, x, b) = y pixels down, x pixels to right in the </a:t>
            </a:r>
            <a:r>
              <a:rPr lang="en-US" dirty="0" err="1"/>
              <a:t>b</a:t>
            </a:r>
            <a:r>
              <a:rPr lang="en-US" baseline="30000" dirty="0" err="1"/>
              <a:t>th</a:t>
            </a:r>
            <a:r>
              <a:rPr lang="en-US" dirty="0"/>
              <a:t> 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(N-1, M-1, 2) = bottom-right pixel in B-channel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029200" y="46101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191000" y="41529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276600" y="36957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6458" name="TextBox 6"/>
          <p:cNvSpPr txBox="1">
            <a:spLocks noChangeArrowheads="1"/>
          </p:cNvSpPr>
          <p:nvPr/>
        </p:nvSpPr>
        <p:spPr bwMode="auto">
          <a:xfrm>
            <a:off x="8229600" y="34671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86459" name="TextBox 7"/>
          <p:cNvSpPr txBox="1">
            <a:spLocks noChangeArrowheads="1"/>
          </p:cNvSpPr>
          <p:nvPr/>
        </p:nvSpPr>
        <p:spPr bwMode="auto">
          <a:xfrm>
            <a:off x="9144000" y="3924301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86460" name="TextBox 8"/>
          <p:cNvSpPr txBox="1">
            <a:spLocks noChangeArrowheads="1"/>
          </p:cNvSpPr>
          <p:nvPr/>
        </p:nvSpPr>
        <p:spPr bwMode="auto">
          <a:xfrm>
            <a:off x="9906000" y="43053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86461" name="TextBox 9"/>
          <p:cNvSpPr txBox="1">
            <a:spLocks noChangeArrowheads="1"/>
          </p:cNvSpPr>
          <p:nvPr/>
        </p:nvSpPr>
        <p:spPr bwMode="auto">
          <a:xfrm>
            <a:off x="2528888" y="3516314"/>
            <a:ext cx="731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1981201" y="4838701"/>
            <a:ext cx="1828800" cy="3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463" name="TextBox 12"/>
          <p:cNvSpPr txBox="1">
            <a:spLocks noChangeArrowheads="1"/>
          </p:cNvSpPr>
          <p:nvPr/>
        </p:nvSpPr>
        <p:spPr bwMode="auto">
          <a:xfrm>
            <a:off x="3200400" y="3314701"/>
            <a:ext cx="12779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column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495800" y="3503614"/>
            <a:ext cx="40386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599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How can we represent color?</a:t>
            </a:r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Box 4"/>
          <p:cNvSpPr txBox="1">
            <a:spLocks noChangeArrowheads="1"/>
          </p:cNvSpPr>
          <p:nvPr/>
        </p:nvSpPr>
        <p:spPr bwMode="auto">
          <a:xfrm>
            <a:off x="7210426" y="6596064"/>
            <a:ext cx="3457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http://en.wikipedia.org/wiki/File:RGB_illumination.jpg</a:t>
            </a:r>
          </a:p>
        </p:txBody>
      </p:sp>
    </p:spTree>
    <p:extLst>
      <p:ext uri="{BB962C8B-B14F-4D97-AF65-F5344CB8AC3E}">
        <p14:creationId xmlns:p14="http://schemas.microsoft.com/office/powerpoint/2010/main" val="2000774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RGB</a:t>
            </a:r>
          </a:p>
        </p:txBody>
      </p:sp>
      <p:grpSp>
        <p:nvGrpSpPr>
          <p:cNvPr id="88067" name="Group 13"/>
          <p:cNvGrpSpPr>
            <a:grpSpLocks/>
          </p:cNvGrpSpPr>
          <p:nvPr/>
        </p:nvGrpSpPr>
        <p:grpSpPr bwMode="auto">
          <a:xfrm>
            <a:off x="2133601" y="1371600"/>
            <a:ext cx="4029075" cy="4038600"/>
            <a:chOff x="609600" y="1371600"/>
            <a:chExt cx="4724400" cy="4953000"/>
          </a:xfrm>
        </p:grpSpPr>
        <p:pic>
          <p:nvPicPr>
            <p:cNvPr id="8807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" y="1371600"/>
              <a:ext cx="4686300" cy="468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8079" name="Group 37"/>
            <p:cNvGrpSpPr>
              <a:grpSpLocks/>
            </p:cNvGrpSpPr>
            <p:nvPr/>
          </p:nvGrpSpPr>
          <p:grpSpPr bwMode="auto">
            <a:xfrm>
              <a:off x="609600" y="4953000"/>
              <a:ext cx="1371600" cy="1371600"/>
              <a:chOff x="5486400" y="4648200"/>
              <a:chExt cx="1371600" cy="137160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rot="10800000" flipV="1">
                <a:off x="5486400" y="5410411"/>
                <a:ext cx="837660" cy="22779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rot="16200000" flipV="1">
                <a:off x="5905274" y="4991625"/>
                <a:ext cx="761251" cy="76320"/>
              </a:xfrm>
              <a:prstGeom prst="straightConnector1">
                <a:avLst/>
              </a:prstGeom>
              <a:ln w="57150">
                <a:solidFill>
                  <a:srgbClr val="00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rot="16200000" flipH="1">
                <a:off x="6286486" y="5447985"/>
                <a:ext cx="609389" cy="534241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080" name="TextBox 31"/>
            <p:cNvSpPr txBox="1">
              <a:spLocks noChangeArrowheads="1"/>
            </p:cNvSpPr>
            <p:nvPr/>
          </p:nvSpPr>
          <p:spPr bwMode="auto">
            <a:xfrm>
              <a:off x="3844056" y="1468976"/>
              <a:ext cx="1019144" cy="56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0,1,0</a:t>
              </a:r>
            </a:p>
          </p:txBody>
        </p:sp>
        <p:sp>
          <p:nvSpPr>
            <p:cNvPr id="88081" name="TextBox 32"/>
            <p:cNvSpPr txBox="1">
              <a:spLocks noChangeArrowheads="1"/>
            </p:cNvSpPr>
            <p:nvPr/>
          </p:nvSpPr>
          <p:spPr bwMode="auto">
            <a:xfrm>
              <a:off x="4201453" y="5487448"/>
              <a:ext cx="1019144" cy="56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0,0,1</a:t>
              </a:r>
            </a:p>
          </p:txBody>
        </p:sp>
        <p:sp>
          <p:nvSpPr>
            <p:cNvPr id="88082" name="TextBox 33"/>
            <p:cNvSpPr txBox="1">
              <a:spLocks noChangeArrowheads="1"/>
            </p:cNvSpPr>
            <p:nvPr/>
          </p:nvSpPr>
          <p:spPr bwMode="auto">
            <a:xfrm>
              <a:off x="609600" y="4343400"/>
              <a:ext cx="1019144" cy="56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1,0,0</a:t>
              </a:r>
            </a:p>
          </p:txBody>
        </p:sp>
      </p:grpSp>
      <p:sp>
        <p:nvSpPr>
          <p:cNvPr id="88068" name="TextBox 38"/>
          <p:cNvSpPr txBox="1">
            <a:spLocks noChangeArrowheads="1"/>
          </p:cNvSpPr>
          <p:nvPr/>
        </p:nvSpPr>
        <p:spPr bwMode="auto">
          <a:xfrm>
            <a:off x="5630864" y="6581776"/>
            <a:ext cx="5037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Image from: http://en.wikipedia.org/wiki/File:RGB_color_solid_cube.png</a:t>
            </a:r>
          </a:p>
        </p:txBody>
      </p:sp>
      <p:sp>
        <p:nvSpPr>
          <p:cNvPr id="19465" name="TextBox 39"/>
          <p:cNvSpPr txBox="1">
            <a:spLocks noChangeArrowheads="1"/>
          </p:cNvSpPr>
          <p:nvPr/>
        </p:nvSpPr>
        <p:spPr bwMode="auto">
          <a:xfrm>
            <a:off x="1752600" y="5486401"/>
            <a:ext cx="35941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Some drawbacks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Strongly correlated channels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Non-perceptual </a:t>
            </a:r>
          </a:p>
        </p:txBody>
      </p:sp>
      <p:sp>
        <p:nvSpPr>
          <p:cNvPr id="88070" name="TextBox 12"/>
          <p:cNvSpPr txBox="1">
            <a:spLocks noChangeArrowheads="1"/>
          </p:cNvSpPr>
          <p:nvPr/>
        </p:nvSpPr>
        <p:spPr bwMode="auto">
          <a:xfrm>
            <a:off x="2590800" y="838201"/>
            <a:ext cx="2820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Default color space</a:t>
            </a:r>
          </a:p>
        </p:txBody>
      </p:sp>
      <p:pic>
        <p:nvPicPr>
          <p:cNvPr id="88071" name="Picture 2" descr="C:\Users\Hoiem\Documents\Classes\Spring11 - Computer Vision\figs\color spaces\neighborhood6_rgb_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04939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3" descr="C:\Users\Hoiem\Documents\Classes\Spring11 - Computer Vision\figs\color spaces\neighborhood6_rgb_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482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4" descr="C:\Users\Hoiem\Documents\Classes\Spring11 - Computer Vision\figs\color spaces\neighborhood6_rgb_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35300"/>
            <a:ext cx="228600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5" name="TextBox 18"/>
          <p:cNvSpPr txBox="1">
            <a:spLocks noChangeArrowheads="1"/>
          </p:cNvSpPr>
          <p:nvPr/>
        </p:nvSpPr>
        <p:spPr bwMode="auto">
          <a:xfrm>
            <a:off x="9220201" y="2068513"/>
            <a:ext cx="84029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(G=0,B=0)</a:t>
            </a:r>
          </a:p>
        </p:txBody>
      </p:sp>
      <p:sp>
        <p:nvSpPr>
          <p:cNvPr id="88076" name="TextBox 19"/>
          <p:cNvSpPr txBox="1">
            <a:spLocks noChangeArrowheads="1"/>
          </p:cNvSpPr>
          <p:nvPr/>
        </p:nvSpPr>
        <p:spPr bwMode="auto">
          <a:xfrm>
            <a:off x="9220201" y="3657600"/>
            <a:ext cx="83388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(R=0,B=0)</a:t>
            </a:r>
            <a:endParaRPr kumimoji="0" lang="en-US" altLang="en-US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077" name="TextBox 20"/>
          <p:cNvSpPr txBox="1">
            <a:spLocks noChangeArrowheads="1"/>
          </p:cNvSpPr>
          <p:nvPr/>
        </p:nvSpPr>
        <p:spPr bwMode="auto">
          <a:xfrm>
            <a:off x="9220201" y="5257800"/>
            <a:ext cx="848309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(R=0,G=0)</a:t>
            </a:r>
          </a:p>
        </p:txBody>
      </p:sp>
    </p:spTree>
    <p:extLst>
      <p:ext uri="{BB962C8B-B14F-4D97-AF65-F5344CB8AC3E}">
        <p14:creationId xmlns:p14="http://schemas.microsoft.com/office/powerpoint/2010/main" val="34125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HSV</a:t>
            </a:r>
          </a:p>
        </p:txBody>
      </p:sp>
      <p:pic>
        <p:nvPicPr>
          <p:cNvPr id="8909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4953000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Box 3"/>
          <p:cNvSpPr txBox="1">
            <a:spLocks noChangeArrowheads="1"/>
          </p:cNvSpPr>
          <p:nvPr/>
        </p:nvSpPr>
        <p:spPr bwMode="auto">
          <a:xfrm>
            <a:off x="2667001" y="1143001"/>
            <a:ext cx="3363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Intuitive color space</a:t>
            </a:r>
          </a:p>
        </p:txBody>
      </p:sp>
      <p:pic>
        <p:nvPicPr>
          <p:cNvPr id="89093" name="Picture 2" descr="C:\Users\Hoiem\Documents\Classes\Spring11 - Computer Vision\figs\color spaces\neighborhood6_hsv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991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3" descr="C:\Users\Hoiem\Documents\Classes\Spring11 - Computer Vision\figs\color spaces\neighborhood6_hsv_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62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4" descr="C:\Users\Hoiem\Documents\Classes\Spring11 - Computer Vision\figs\color spaces\neighborhood6_hsv_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385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7" name="TextBox 8"/>
          <p:cNvSpPr txBox="1">
            <a:spLocks noChangeArrowheads="1"/>
          </p:cNvSpPr>
          <p:nvPr/>
        </p:nvSpPr>
        <p:spPr bwMode="auto">
          <a:xfrm>
            <a:off x="9431339" y="2057400"/>
            <a:ext cx="82586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(S=1,V=1)</a:t>
            </a:r>
          </a:p>
        </p:txBody>
      </p:sp>
      <p:sp>
        <p:nvSpPr>
          <p:cNvPr id="89098" name="TextBox 9"/>
          <p:cNvSpPr txBox="1">
            <a:spLocks noChangeArrowheads="1"/>
          </p:cNvSpPr>
          <p:nvPr/>
        </p:nvSpPr>
        <p:spPr bwMode="auto">
          <a:xfrm>
            <a:off x="9472614" y="3733800"/>
            <a:ext cx="83388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(H=1,V=1)</a:t>
            </a:r>
          </a:p>
        </p:txBody>
      </p:sp>
      <p:sp>
        <p:nvSpPr>
          <p:cNvPr id="89099" name="TextBox 10"/>
          <p:cNvSpPr txBox="1">
            <a:spLocks noChangeArrowheads="1"/>
          </p:cNvSpPr>
          <p:nvPr/>
        </p:nvSpPr>
        <p:spPr bwMode="auto">
          <a:xfrm>
            <a:off x="9448801" y="5562600"/>
            <a:ext cx="83388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(H=1,S=0)</a:t>
            </a:r>
          </a:p>
        </p:txBody>
      </p:sp>
    </p:spTree>
    <p:extLst>
      <p:ext uri="{BB962C8B-B14F-4D97-AF65-F5344CB8AC3E}">
        <p14:creationId xmlns:p14="http://schemas.microsoft.com/office/powerpoint/2010/main" val="2261428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597" y="3794271"/>
            <a:ext cx="3055674" cy="254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31" y="3781019"/>
            <a:ext cx="3408559" cy="255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94271"/>
            <a:ext cx="3428424" cy="257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33400"/>
            <a:ext cx="381855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2624335" y="832075"/>
            <a:ext cx="3141880" cy="2368325"/>
            <a:chOff x="6629400" y="3124072"/>
            <a:chExt cx="2590570" cy="1952752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6629400" y="4619624"/>
              <a:ext cx="1600200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8458200" y="3124072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8" idx="3"/>
            </p:cNvCxnSpPr>
            <p:nvPr/>
          </p:nvCxnSpPr>
          <p:spPr>
            <a:xfrm rot="5400000">
              <a:off x="7429500" y="3498468"/>
              <a:ext cx="1187704" cy="95910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17"/>
            <p:cNvSpPr txBox="1">
              <a:spLocks noChangeArrowheads="1"/>
            </p:cNvSpPr>
            <p:nvPr/>
          </p:nvSpPr>
          <p:spPr bwMode="auto">
            <a:xfrm>
              <a:off x="8006080" y="3352672"/>
              <a:ext cx="192052" cy="236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l-GR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λ</a:t>
              </a: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TextBox 18"/>
            <p:cNvSpPr txBox="1">
              <a:spLocks noChangeArrowheads="1"/>
            </p:cNvSpPr>
            <p:nvPr/>
          </p:nvSpPr>
          <p:spPr bwMode="auto">
            <a:xfrm>
              <a:off x="8343162" y="3502565"/>
              <a:ext cx="876808" cy="24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000000"/>
                  </a:solidFill>
                  <a:latin typeface="Arial" panose="020B0604020202020204" pitchFamily="34" charset="0"/>
                </a:rPr>
                <a:t>light source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16200000" flipV="1">
              <a:off x="7124700" y="4152773"/>
              <a:ext cx="457200" cy="3810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24"/>
            <p:cNvSpPr txBox="1">
              <a:spLocks noChangeArrowheads="1"/>
            </p:cNvSpPr>
            <p:nvPr/>
          </p:nvSpPr>
          <p:spPr bwMode="auto">
            <a:xfrm>
              <a:off x="7458456" y="4254880"/>
              <a:ext cx="213360" cy="236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?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10800000">
              <a:off x="6934200" y="4343272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7620000" y="4343272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>
              <a:off x="7124700" y="4733924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6972300" y="4733924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0800000">
              <a:off x="6781800" y="4419472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609600" y="0"/>
            <a:ext cx="2199567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 smtClean="0"/>
              <a:t>Recap – Light, Cameras, Eyes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64656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YCbCr</a:t>
            </a:r>
          </a:p>
        </p:txBody>
      </p:sp>
      <p:pic>
        <p:nvPicPr>
          <p:cNvPr id="90115" name="Picture 3" descr="C:\Users\Hoiem\Documents\Classes\Spring11 - Computer Vision\figs\color spaces\neighborhood6_ycbcr_c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1623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 descr="C:\Users\Hoiem\Documents\Classes\Spring11 - Computer Vision\figs\color spaces\neighborhood6_ycbcr_c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8387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5" descr="C:\Users\Hoiem\Documents\Classes\Spring11 - Computer Vision\figs\color spaces\neighborhood6_ycbcr_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4859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TextBox 7"/>
          <p:cNvSpPr txBox="1">
            <a:spLocks noChangeArrowheads="1"/>
          </p:cNvSpPr>
          <p:nvPr/>
        </p:nvSpPr>
        <p:spPr bwMode="auto">
          <a:xfrm>
            <a:off x="9431338" y="2057400"/>
            <a:ext cx="120097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(Cb=0.5,Cr=0.5)</a:t>
            </a:r>
          </a:p>
        </p:txBody>
      </p:sp>
      <p:sp>
        <p:nvSpPr>
          <p:cNvPr id="90119" name="TextBox 8"/>
          <p:cNvSpPr txBox="1">
            <a:spLocks noChangeArrowheads="1"/>
          </p:cNvSpPr>
          <p:nvPr/>
        </p:nvSpPr>
        <p:spPr bwMode="auto">
          <a:xfrm>
            <a:off x="9472613" y="3733800"/>
            <a:ext cx="1114408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(Y=0.5,Cr=0.5)</a:t>
            </a:r>
          </a:p>
        </p:txBody>
      </p:sp>
      <p:sp>
        <p:nvSpPr>
          <p:cNvPr id="90120" name="TextBox 9"/>
          <p:cNvSpPr txBox="1">
            <a:spLocks noChangeArrowheads="1"/>
          </p:cNvSpPr>
          <p:nvPr/>
        </p:nvSpPr>
        <p:spPr bwMode="auto">
          <a:xfrm>
            <a:off x="9448800" y="5410200"/>
            <a:ext cx="1107996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(Y=0.5,Cb=05)</a:t>
            </a:r>
          </a:p>
        </p:txBody>
      </p:sp>
      <p:pic>
        <p:nvPicPr>
          <p:cNvPr id="90121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2" name="Picture 7" descr="http://upload.wikimedia.org/wikipedia/commons/thumb/5/53/YCbCr-CbCr_Y0.png/120px-YCbCr-CbCr_Y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3" name="Picture 9" descr="http://upload.wikimedia.org/wikipedia/commons/thumb/9/91/YCbCr-CbCr_Y50.png/120px-YCbCr-CbCr_Y5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4" name="Picture 11" descr="http://upload.wikimedia.org/wikipedia/commons/thumb/0/08/YCbCr-CbCr_Y100.png/120px-YCbCr-CbCr_Y1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648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5" name="TextBox 14"/>
          <p:cNvSpPr txBox="1">
            <a:spLocks noChangeArrowheads="1"/>
          </p:cNvSpPr>
          <p:nvPr/>
        </p:nvSpPr>
        <p:spPr bwMode="auto">
          <a:xfrm>
            <a:off x="2827338" y="1676401"/>
            <a:ext cx="7409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Y=0</a:t>
            </a:r>
          </a:p>
        </p:txBody>
      </p:sp>
      <p:sp>
        <p:nvSpPr>
          <p:cNvPr id="90126" name="TextBox 15"/>
          <p:cNvSpPr txBox="1">
            <a:spLocks noChangeArrowheads="1"/>
          </p:cNvSpPr>
          <p:nvPr/>
        </p:nvSpPr>
        <p:spPr bwMode="auto">
          <a:xfrm>
            <a:off x="4876801" y="1676401"/>
            <a:ext cx="9973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Y=0.5</a:t>
            </a:r>
          </a:p>
        </p:txBody>
      </p:sp>
      <p:sp>
        <p:nvSpPr>
          <p:cNvPr id="90127" name="TextBox 16"/>
          <p:cNvSpPr txBox="1">
            <a:spLocks noChangeArrowheads="1"/>
          </p:cNvSpPr>
          <p:nvPr/>
        </p:nvSpPr>
        <p:spPr bwMode="auto">
          <a:xfrm>
            <a:off x="3886200" y="4267201"/>
            <a:ext cx="7409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Y=1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209800" y="4038600"/>
            <a:ext cx="1752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29" name="TextBox 19"/>
          <p:cNvSpPr txBox="1">
            <a:spLocks noChangeArrowheads="1"/>
          </p:cNvSpPr>
          <p:nvPr/>
        </p:nvSpPr>
        <p:spPr bwMode="auto">
          <a:xfrm>
            <a:off x="2819401" y="4038601"/>
            <a:ext cx="5790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Cb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1181894" y="2934494"/>
            <a:ext cx="1752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31" name="TextBox 22"/>
          <p:cNvSpPr txBox="1">
            <a:spLocks noChangeArrowheads="1"/>
          </p:cNvSpPr>
          <p:nvPr/>
        </p:nvSpPr>
        <p:spPr bwMode="auto">
          <a:xfrm>
            <a:off x="1628775" y="2819401"/>
            <a:ext cx="5100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</a:t>
            </a:r>
          </a:p>
        </p:txBody>
      </p:sp>
      <p:sp>
        <p:nvSpPr>
          <p:cNvPr id="90132" name="TextBox 23"/>
          <p:cNvSpPr txBox="1">
            <a:spLocks noChangeArrowheads="1"/>
          </p:cNvSpPr>
          <p:nvPr/>
        </p:nvSpPr>
        <p:spPr bwMode="auto">
          <a:xfrm>
            <a:off x="2133600" y="838201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Fast to compute, good for compression, used by TV</a:t>
            </a:r>
          </a:p>
        </p:txBody>
      </p:sp>
    </p:spTree>
    <p:extLst>
      <p:ext uri="{BB962C8B-B14F-4D97-AF65-F5344CB8AC3E}">
        <p14:creationId xmlns:p14="http://schemas.microsoft.com/office/powerpoint/2010/main" val="2409377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L*a*b*</a:t>
            </a:r>
          </a:p>
        </p:txBody>
      </p:sp>
      <p:sp>
        <p:nvSpPr>
          <p:cNvPr id="91139" name="TextBox 4"/>
          <p:cNvSpPr txBox="1">
            <a:spLocks noChangeArrowheads="1"/>
          </p:cNvSpPr>
          <p:nvPr/>
        </p:nvSpPr>
        <p:spPr bwMode="auto">
          <a:xfrm>
            <a:off x="2971801" y="990601"/>
            <a:ext cx="5783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“Perceptually uniform”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color space</a:t>
            </a:r>
          </a:p>
        </p:txBody>
      </p:sp>
      <p:pic>
        <p:nvPicPr>
          <p:cNvPr id="911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33601"/>
            <a:ext cx="37338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1" descr="C:\Users\Hoiem\Documents\Classes\Spring11 - Computer Vision\figs\color spaces\neighborhood6_lab_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991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2" descr="C:\Users\Hoiem\Documents\Classes\Spring11 - Computer Vision\figs\color spaces\neighborhood6_lab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652589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3" descr="C:\Users\Hoiem\Documents\Classes\Spring11 - Computer Vision\figs\color spaces\neighborhood6_lab_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328989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TextBox 8"/>
          <p:cNvSpPr txBox="1">
            <a:spLocks noChangeArrowheads="1"/>
          </p:cNvSpPr>
          <p:nvPr/>
        </p:nvSpPr>
        <p:spPr bwMode="auto">
          <a:xfrm>
            <a:off x="9431339" y="2057400"/>
            <a:ext cx="79380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(a=0,b=0)</a:t>
            </a:r>
          </a:p>
        </p:txBody>
      </p:sp>
      <p:sp>
        <p:nvSpPr>
          <p:cNvPr id="91146" name="TextBox 9"/>
          <p:cNvSpPr txBox="1">
            <a:spLocks noChangeArrowheads="1"/>
          </p:cNvSpPr>
          <p:nvPr/>
        </p:nvSpPr>
        <p:spPr bwMode="auto">
          <a:xfrm>
            <a:off x="9472614" y="3733800"/>
            <a:ext cx="87235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(L=65,b=0)</a:t>
            </a:r>
          </a:p>
        </p:txBody>
      </p:sp>
      <p:sp>
        <p:nvSpPr>
          <p:cNvPr id="91147" name="TextBox 10"/>
          <p:cNvSpPr txBox="1">
            <a:spLocks noChangeArrowheads="1"/>
          </p:cNvSpPr>
          <p:nvPr/>
        </p:nvSpPr>
        <p:spPr bwMode="auto">
          <a:xfrm>
            <a:off x="9448801" y="5562600"/>
            <a:ext cx="87235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(L=65,a=0)</a:t>
            </a:r>
          </a:p>
        </p:txBody>
      </p:sp>
    </p:spTree>
    <p:extLst>
      <p:ext uri="{BB962C8B-B14F-4D97-AF65-F5344CB8AC3E}">
        <p14:creationId xmlns:p14="http://schemas.microsoft.com/office/powerpoint/2010/main" val="3493389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971800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If you had to choose, would you rather go without luminance or chrominance?</a:t>
            </a:r>
          </a:p>
        </p:txBody>
      </p:sp>
    </p:spTree>
    <p:extLst>
      <p:ext uri="{BB962C8B-B14F-4D97-AF65-F5344CB8AC3E}">
        <p14:creationId xmlns:p14="http://schemas.microsoft.com/office/powerpoint/2010/main" val="2451098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CB6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971800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FF4A7E"/>
                </a:solidFill>
              </a:rPr>
              <a:t>If you had to choose, would you rather go without </a:t>
            </a:r>
            <a:r>
              <a:rPr lang="en-US" dirty="0">
                <a:solidFill>
                  <a:srgbClr val="32000C"/>
                </a:solidFill>
              </a:rPr>
              <a:t>luminance</a:t>
            </a:r>
            <a:r>
              <a:rPr lang="en-US" dirty="0">
                <a:solidFill>
                  <a:srgbClr val="FF4A7E"/>
                </a:solidFill>
              </a:rPr>
              <a:t> or chrominance?</a:t>
            </a:r>
          </a:p>
        </p:txBody>
      </p:sp>
    </p:spTree>
    <p:extLst>
      <p:ext uri="{BB962C8B-B14F-4D97-AF65-F5344CB8AC3E}">
        <p14:creationId xmlns:p14="http://schemas.microsoft.com/office/powerpoint/2010/main" val="4130794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Most information in intensity</a:t>
            </a:r>
          </a:p>
        </p:txBody>
      </p:sp>
      <p:pic>
        <p:nvPicPr>
          <p:cNvPr id="94211" name="Picture 2" descr="C:\Documents and Settings\Derek Hoiem\My Documents\Classes\Spring09 - Visual Scene Understanding\material\figs\neighborhood6_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1600200"/>
            <a:ext cx="60182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3648076" y="5943601"/>
            <a:ext cx="3993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Only color shown – constant intensity</a:t>
            </a:r>
          </a:p>
        </p:txBody>
      </p:sp>
    </p:spTree>
    <p:extLst>
      <p:ext uri="{BB962C8B-B14F-4D97-AF65-F5344CB8AC3E}">
        <p14:creationId xmlns:p14="http://schemas.microsoft.com/office/powerpoint/2010/main" val="3946237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Most information in intensity</a:t>
            </a:r>
          </a:p>
        </p:txBody>
      </p:sp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3581401" y="6019801"/>
            <a:ext cx="3993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Only intensity shown – constant color</a:t>
            </a:r>
          </a:p>
        </p:txBody>
      </p:sp>
      <p:pic>
        <p:nvPicPr>
          <p:cNvPr id="95236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601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177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Most information in intensity</a:t>
            </a: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4876800" y="6096001"/>
            <a:ext cx="1672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Original image</a:t>
            </a:r>
          </a:p>
        </p:txBody>
      </p:sp>
      <p:pic>
        <p:nvPicPr>
          <p:cNvPr id="96260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601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3812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Back to grayscale intensity</a:t>
            </a:r>
          </a:p>
        </p:txBody>
      </p:sp>
      <p:pic>
        <p:nvPicPr>
          <p:cNvPr id="97283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64658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5" t="16000" r="37778" b="47556"/>
          <a:stretch>
            <a:fillRect/>
          </a:stretch>
        </p:blipFill>
        <p:spPr bwMode="auto">
          <a:xfrm>
            <a:off x="4267200" y="3276600"/>
            <a:ext cx="3124200" cy="3124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rot="16200000" flipH="1">
            <a:off x="2171700" y="4305300"/>
            <a:ext cx="3657600" cy="533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703638" y="2528888"/>
            <a:ext cx="228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962400" y="2514600"/>
            <a:ext cx="3429000" cy="762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029200" y="4038600"/>
            <a:ext cx="1524000" cy="16002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486400" y="9906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15" name="Straight Connector 14"/>
          <p:cNvCxnSpPr/>
          <p:nvPr/>
        </p:nvCxnSpPr>
        <p:spPr>
          <a:xfrm rot="5400000" flipH="1" flipV="1">
            <a:off x="3733800" y="2286000"/>
            <a:ext cx="3048000" cy="457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553200" y="3124200"/>
            <a:ext cx="3810000" cy="25146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8426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Wrap up: Why do we care about cameras and eyes?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3175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31" y="1066800"/>
            <a:ext cx="10326137" cy="542122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34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Electromagnetic Spectrum</a:t>
            </a:r>
          </a:p>
        </p:txBody>
      </p:sp>
      <p:pic>
        <p:nvPicPr>
          <p:cNvPr id="66563" name="Picture 3" descr="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equilumin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14600"/>
            <a:ext cx="5867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7478714" y="6546850"/>
            <a:ext cx="3189287" cy="31115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http://www.yorku.ca/eye/photopik.htm</a:t>
            </a: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2009776" y="5181600"/>
            <a:ext cx="5457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Human Luminance Sensitivity Function</a:t>
            </a:r>
          </a:p>
        </p:txBody>
      </p:sp>
    </p:spTree>
    <p:extLst>
      <p:ext uri="{BB962C8B-B14F-4D97-AF65-F5344CB8AC3E}">
        <p14:creationId xmlns:p14="http://schemas.microsoft.com/office/powerpoint/2010/main" val="188124364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441" y="1328444"/>
            <a:ext cx="8907118" cy="4201111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91368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704" y="228600"/>
            <a:ext cx="8716591" cy="6344535"/>
          </a:xfrm>
          <a:prstGeom prst="rect">
            <a:avLst/>
          </a:prstGeom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029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driving system with human level eyesight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831" y="990600"/>
            <a:ext cx="7988337" cy="551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111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b0zZUpVtJkSTUFx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2713" y="1"/>
            <a:ext cx="3858287" cy="6858000"/>
          </a:xfrm>
        </p:spPr>
      </p:pic>
      <p:sp>
        <p:nvSpPr>
          <p:cNvPr id="5" name="Rectangle 4"/>
          <p:cNvSpPr/>
          <p:nvPr/>
        </p:nvSpPr>
        <p:spPr>
          <a:xfrm>
            <a:off x="8027504" y="6569886"/>
            <a:ext cx="419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https://twitter.com/JordanTeslaTech/status/1418413307862585344</a:t>
            </a:r>
          </a:p>
        </p:txBody>
      </p:sp>
    </p:spTree>
    <p:extLst>
      <p:ext uri="{BB962C8B-B14F-4D97-AF65-F5344CB8AC3E}">
        <p14:creationId xmlns:p14="http://schemas.microsoft.com/office/powerpoint/2010/main" val="177896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dditsave.com_you_think_ice_cream_truck_stop_signs_are_a_problem-jrcz5zoa8537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24532" y="48390"/>
            <a:ext cx="3742936" cy="6806297"/>
          </a:xfrm>
        </p:spPr>
      </p:pic>
      <p:sp>
        <p:nvSpPr>
          <p:cNvPr id="5" name="Rectangle 4"/>
          <p:cNvSpPr/>
          <p:nvPr/>
        </p:nvSpPr>
        <p:spPr>
          <a:xfrm>
            <a:off x="8640417" y="6390670"/>
            <a:ext cx="3581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https://www.reddit.com/r/teslamotors/comments/nrs8kf/you_think_ice_cream_truck_stop_signs_are_a_problem/</a:t>
            </a:r>
          </a:p>
        </p:txBody>
      </p:sp>
    </p:spTree>
    <p:extLst>
      <p:ext uri="{BB962C8B-B14F-4D97-AF65-F5344CB8AC3E}">
        <p14:creationId xmlns:p14="http://schemas.microsoft.com/office/powerpoint/2010/main" val="29613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the whole, </a:t>
            </a:r>
            <a:r>
              <a:rPr lang="en-US" dirty="0"/>
              <a:t>c</a:t>
            </a:r>
            <a:r>
              <a:rPr lang="en-US" dirty="0" smtClean="0"/>
              <a:t>ameras </a:t>
            </a:r>
            <a:r>
              <a:rPr lang="en-US" i="1" dirty="0" smtClean="0"/>
              <a:t>are</a:t>
            </a:r>
            <a:r>
              <a:rPr lang="en-US" dirty="0" smtClean="0"/>
              <a:t> a reasonable analogy for eyes. They do capture sufficient information for safe driving 99.9% of the time.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138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66" y="152400"/>
            <a:ext cx="10310867" cy="60400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24680" y="6553200"/>
            <a:ext cx="318388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https://www.youtube.com/watch?v=s1eTBMYEs-Y</a:t>
            </a:r>
          </a:p>
        </p:txBody>
      </p:sp>
    </p:spTree>
    <p:extLst>
      <p:ext uri="{BB962C8B-B14F-4D97-AF65-F5344CB8AC3E}">
        <p14:creationId xmlns:p14="http://schemas.microsoft.com/office/powerpoint/2010/main" val="40100616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the whole, </a:t>
            </a:r>
            <a:r>
              <a:rPr lang="en-US" dirty="0"/>
              <a:t>c</a:t>
            </a:r>
            <a:r>
              <a:rPr lang="en-US" dirty="0" smtClean="0"/>
              <a:t>ameras </a:t>
            </a:r>
            <a:r>
              <a:rPr lang="en-US" i="1" dirty="0" smtClean="0"/>
              <a:t>are</a:t>
            </a:r>
            <a:r>
              <a:rPr lang="en-US" dirty="0" smtClean="0"/>
              <a:t> a reasonable analogy for eyes. They do capture sufficient information for safe driving 99.9% of the time.</a:t>
            </a:r>
          </a:p>
          <a:p>
            <a:pPr lvl="1"/>
            <a:r>
              <a:rPr lang="en-US" dirty="0" smtClean="0"/>
              <a:t>Imagine remote controlling a vehicle based on a camera feed.</a:t>
            </a:r>
          </a:p>
          <a:p>
            <a:r>
              <a:rPr lang="en-US" i="1" dirty="0" smtClean="0"/>
              <a:t>But</a:t>
            </a:r>
            <a:r>
              <a:rPr lang="en-US" dirty="0" smtClean="0"/>
              <a:t> the computer vision and machine learning methods that interpret the camera images </a:t>
            </a:r>
            <a:r>
              <a:rPr lang="en-US" i="1" dirty="0" smtClean="0"/>
              <a:t>are not</a:t>
            </a:r>
            <a:r>
              <a:rPr lang="en-US" dirty="0" smtClean="0"/>
              <a:t> yet a reasonable analogy for the human brain.</a:t>
            </a:r>
            <a:endParaRPr lang="en-US" i="1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3150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Next: </a:t>
            </a:r>
            <a:r>
              <a:rPr lang="en-US" altLang="en-US" dirty="0"/>
              <a:t>Interest points and corners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924800" y="6550026"/>
            <a:ext cx="27432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Slides: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Hoiem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Efros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, and others</a:t>
            </a:r>
          </a:p>
        </p:txBody>
      </p:sp>
    </p:spTree>
    <p:extLst>
      <p:ext uri="{BB962C8B-B14F-4D97-AF65-F5344CB8AC3E}">
        <p14:creationId xmlns:p14="http://schemas.microsoft.com/office/powerpoint/2010/main" val="376136400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1905000" y="1676400"/>
            <a:ext cx="8458200" cy="4800600"/>
          </a:xfrm>
          <a:prstGeom prst="rect">
            <a:avLst/>
          </a:prstGeom>
          <a:gradFill rotWithShape="0">
            <a:gsLst>
              <a:gs pos="0">
                <a:srgbClr val="133825"/>
              </a:gs>
              <a:gs pos="100000">
                <a:srgbClr val="28785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68613" name="Text Box 12"/>
          <p:cNvSpPr txBox="1">
            <a:spLocks noChangeArrowheads="1"/>
          </p:cNvSpPr>
          <p:nvPr/>
        </p:nvSpPr>
        <p:spPr bwMode="auto">
          <a:xfrm>
            <a:off x="3048001" y="1951038"/>
            <a:ext cx="70135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Why do we see light of these wavelengths?</a:t>
            </a:r>
          </a:p>
        </p:txBody>
      </p:sp>
      <p:sp>
        <p:nvSpPr>
          <p:cNvPr id="68614" name="Rectangle 13"/>
          <p:cNvSpPr>
            <a:spLocks noChangeArrowheads="1"/>
          </p:cNvSpPr>
          <p:nvPr/>
        </p:nvSpPr>
        <p:spPr bwMode="auto">
          <a:xfrm>
            <a:off x="8458201" y="61563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+mn-cs"/>
              </a:rPr>
              <a:t>© Stephen E. Palmer, 2002</a:t>
            </a:r>
          </a:p>
        </p:txBody>
      </p:sp>
      <p:pic>
        <p:nvPicPr>
          <p:cNvPr id="6861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2559050"/>
            <a:ext cx="4416425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47" name="Text Box 15"/>
          <p:cNvSpPr txBox="1">
            <a:spLocks noChangeArrowheads="1"/>
          </p:cNvSpPr>
          <p:nvPr/>
        </p:nvSpPr>
        <p:spPr bwMode="auto">
          <a:xfrm>
            <a:off x="5715001" y="3048000"/>
            <a:ext cx="45005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…because that’s where the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Sun radiates EM energy</a:t>
            </a:r>
          </a:p>
        </p:txBody>
      </p:sp>
      <p:sp>
        <p:nvSpPr>
          <p:cNvPr id="68617" name="Rectangle 16"/>
          <p:cNvSpPr>
            <a:spLocks noChangeArrowheads="1"/>
          </p:cNvSpPr>
          <p:nvPr/>
        </p:nvSpPr>
        <p:spPr bwMode="auto">
          <a:xfrm>
            <a:off x="2209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Visible Light</a:t>
            </a:r>
          </a:p>
        </p:txBody>
      </p:sp>
    </p:spTree>
    <p:extLst>
      <p:ext uri="{BB962C8B-B14F-4D97-AF65-F5344CB8AC3E}">
        <p14:creationId xmlns:p14="http://schemas.microsoft.com/office/powerpoint/2010/main" val="421928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47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4254501" y="182564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Physics of Light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2879725" y="1349376"/>
            <a:ext cx="70118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Any patch of light can be completely described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physically by its spectrum: the number of photons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(per time unit) at each wavelength 400 - 700 nm.</a:t>
            </a:r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 flipV="1">
            <a:off x="8555038" y="4267200"/>
            <a:ext cx="0" cy="8382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 flipV="1">
            <a:off x="8382000" y="4038600"/>
            <a:ext cx="0" cy="1066800"/>
          </a:xfrm>
          <a:prstGeom prst="line">
            <a:avLst/>
          </a:prstGeom>
          <a:noFill/>
          <a:ln w="1016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3" name="Line 7"/>
          <p:cNvSpPr>
            <a:spLocks noChangeShapeType="1"/>
          </p:cNvSpPr>
          <p:nvPr/>
        </p:nvSpPr>
        <p:spPr bwMode="auto">
          <a:xfrm flipV="1">
            <a:off x="8208963" y="3810000"/>
            <a:ext cx="0" cy="1295400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 flipV="1">
            <a:off x="8035925" y="3886200"/>
            <a:ext cx="0" cy="1219200"/>
          </a:xfrm>
          <a:prstGeom prst="line">
            <a:avLst/>
          </a:prstGeom>
          <a:noFill/>
          <a:ln w="1016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 flipH="1" flipV="1">
            <a:off x="7858126" y="4038600"/>
            <a:ext cx="4763" cy="1066800"/>
          </a:xfrm>
          <a:prstGeom prst="line">
            <a:avLst/>
          </a:prstGeom>
          <a:noFill/>
          <a:ln w="1016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 flipV="1">
            <a:off x="7689850" y="3886200"/>
            <a:ext cx="0" cy="1219200"/>
          </a:xfrm>
          <a:prstGeom prst="line">
            <a:avLst/>
          </a:prstGeom>
          <a:noFill/>
          <a:ln w="1016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 flipV="1">
            <a:off x="7516813" y="3657600"/>
            <a:ext cx="0" cy="1447800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 flipV="1">
            <a:off x="7343775" y="3429000"/>
            <a:ext cx="0" cy="1676400"/>
          </a:xfrm>
          <a:prstGeom prst="line">
            <a:avLst/>
          </a:prstGeom>
          <a:noFill/>
          <a:ln w="1016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9" name="Line 13"/>
          <p:cNvSpPr>
            <a:spLocks noChangeShapeType="1"/>
          </p:cNvSpPr>
          <p:nvPr/>
        </p:nvSpPr>
        <p:spPr bwMode="auto">
          <a:xfrm flipV="1">
            <a:off x="7170738" y="3352800"/>
            <a:ext cx="0" cy="1752600"/>
          </a:xfrm>
          <a:prstGeom prst="line">
            <a:avLst/>
          </a:prstGeom>
          <a:noFill/>
          <a:ln w="1016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0" name="Line 14"/>
          <p:cNvSpPr>
            <a:spLocks noChangeShapeType="1"/>
          </p:cNvSpPr>
          <p:nvPr/>
        </p:nvSpPr>
        <p:spPr bwMode="auto">
          <a:xfrm flipV="1">
            <a:off x="6997700" y="3505200"/>
            <a:ext cx="0" cy="1600200"/>
          </a:xfrm>
          <a:prstGeom prst="line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1" name="Line 15"/>
          <p:cNvSpPr>
            <a:spLocks noChangeShapeType="1"/>
          </p:cNvSpPr>
          <p:nvPr/>
        </p:nvSpPr>
        <p:spPr bwMode="auto">
          <a:xfrm flipV="1">
            <a:off x="6824663" y="3581400"/>
            <a:ext cx="0" cy="1524000"/>
          </a:xfrm>
          <a:prstGeom prst="line">
            <a:avLst/>
          </a:prstGeom>
          <a:noFill/>
          <a:ln w="101600">
            <a:solidFill>
              <a:srgbClr val="33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2" name="Line 16"/>
          <p:cNvSpPr>
            <a:spLocks noChangeShapeType="1"/>
          </p:cNvSpPr>
          <p:nvPr/>
        </p:nvSpPr>
        <p:spPr bwMode="auto">
          <a:xfrm flipV="1">
            <a:off x="6651625" y="3733800"/>
            <a:ext cx="0" cy="1371600"/>
          </a:xfrm>
          <a:prstGeom prst="line">
            <a:avLst/>
          </a:prstGeom>
          <a:noFill/>
          <a:ln w="1016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3" name="Line 17"/>
          <p:cNvSpPr>
            <a:spLocks noChangeShapeType="1"/>
          </p:cNvSpPr>
          <p:nvPr/>
        </p:nvSpPr>
        <p:spPr bwMode="auto">
          <a:xfrm flipV="1">
            <a:off x="6478588" y="3886200"/>
            <a:ext cx="0" cy="1219200"/>
          </a:xfrm>
          <a:prstGeom prst="line">
            <a:avLst/>
          </a:prstGeom>
          <a:noFill/>
          <a:ln w="1016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4" name="Line 18"/>
          <p:cNvSpPr>
            <a:spLocks noChangeShapeType="1"/>
          </p:cNvSpPr>
          <p:nvPr/>
        </p:nvSpPr>
        <p:spPr bwMode="auto">
          <a:xfrm flipV="1">
            <a:off x="6305550" y="4114800"/>
            <a:ext cx="0" cy="990600"/>
          </a:xfrm>
          <a:prstGeom prst="line">
            <a:avLst/>
          </a:prstGeom>
          <a:noFill/>
          <a:ln w="101600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5" name="Line 19"/>
          <p:cNvSpPr>
            <a:spLocks noChangeShapeType="1"/>
          </p:cNvSpPr>
          <p:nvPr/>
        </p:nvSpPr>
        <p:spPr bwMode="auto">
          <a:xfrm flipV="1">
            <a:off x="6132513" y="4343400"/>
            <a:ext cx="0" cy="762000"/>
          </a:xfrm>
          <a:prstGeom prst="line">
            <a:avLst/>
          </a:prstGeom>
          <a:noFill/>
          <a:ln w="1016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6" name="Line 20"/>
          <p:cNvSpPr>
            <a:spLocks noChangeShapeType="1"/>
          </p:cNvSpPr>
          <p:nvPr/>
        </p:nvSpPr>
        <p:spPr bwMode="auto">
          <a:xfrm flipV="1">
            <a:off x="5959475" y="4495800"/>
            <a:ext cx="0" cy="609600"/>
          </a:xfrm>
          <a:prstGeom prst="line">
            <a:avLst/>
          </a:prstGeom>
          <a:noFill/>
          <a:ln w="1016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7" name="Line 21"/>
          <p:cNvSpPr>
            <a:spLocks noChangeShapeType="1"/>
          </p:cNvSpPr>
          <p:nvPr/>
        </p:nvSpPr>
        <p:spPr bwMode="auto">
          <a:xfrm flipV="1">
            <a:off x="5786438" y="4267200"/>
            <a:ext cx="0" cy="838200"/>
          </a:xfrm>
          <a:prstGeom prst="line">
            <a:avLst/>
          </a:prstGeom>
          <a:noFill/>
          <a:ln w="101600">
            <a:solidFill>
              <a:srgbClr val="66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8" name="Line 22"/>
          <p:cNvSpPr>
            <a:spLocks noChangeShapeType="1"/>
          </p:cNvSpPr>
          <p:nvPr/>
        </p:nvSpPr>
        <p:spPr bwMode="auto">
          <a:xfrm flipV="1">
            <a:off x="5613400" y="4114800"/>
            <a:ext cx="0" cy="990600"/>
          </a:xfrm>
          <a:prstGeom prst="line">
            <a:avLst/>
          </a:prstGeom>
          <a:noFill/>
          <a:ln w="101600">
            <a:solidFill>
              <a:srgbClr val="99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0679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2833688"/>
            <a:ext cx="560705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80" name="Rectangle 24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2162961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4254501" y="182564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Physics of Light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28800"/>
            <a:ext cx="58674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336926" y="1425575"/>
            <a:ext cx="6437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Some examples of the spectra of light sources</a:t>
            </a: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2761922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4254501" y="182564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Physics of Light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2833688" y="1425575"/>
            <a:ext cx="7453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Some examples of the </a:t>
            </a:r>
            <a:r>
              <a:rPr kumimoji="0" lang="en-US" altLang="en-US" sz="2400" b="0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reflectance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 spectra of </a:t>
            </a:r>
            <a:r>
              <a:rPr kumimoji="0" lang="en-US" altLang="en-US" sz="2400" b="0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surfaces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5334001" y="6324600"/>
            <a:ext cx="2506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Wavelength (nm)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 rot="-5400000">
            <a:off x="1150938" y="4186238"/>
            <a:ext cx="3032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% Photons Reflected</a:t>
            </a:r>
          </a:p>
        </p:txBody>
      </p:sp>
      <p:grpSp>
        <p:nvGrpSpPr>
          <p:cNvPr id="72711" name="Group 7"/>
          <p:cNvGrpSpPr>
            <a:grpSpLocks/>
          </p:cNvGrpSpPr>
          <p:nvPr/>
        </p:nvGrpSpPr>
        <p:grpSpPr bwMode="auto">
          <a:xfrm>
            <a:off x="2819400" y="3265488"/>
            <a:ext cx="2044700" cy="3046412"/>
            <a:chOff x="816" y="2057"/>
            <a:chExt cx="1288" cy="1919"/>
          </a:xfrm>
        </p:grpSpPr>
        <p:pic>
          <p:nvPicPr>
            <p:cNvPr id="7273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" y="2057"/>
              <a:ext cx="1033" cy="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34" name="Rectangle 9"/>
            <p:cNvSpPr>
              <a:spLocks noChangeArrowheads="1"/>
            </p:cNvSpPr>
            <p:nvPr/>
          </p:nvSpPr>
          <p:spPr bwMode="auto">
            <a:xfrm>
              <a:off x="908" y="2058"/>
              <a:ext cx="1045" cy="16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35" name="Text Box 10"/>
            <p:cNvSpPr txBox="1">
              <a:spLocks noChangeArrowheads="1"/>
            </p:cNvSpPr>
            <p:nvPr/>
          </p:nvSpPr>
          <p:spPr bwMode="auto">
            <a:xfrm>
              <a:off x="1008" y="2160"/>
              <a:ext cx="4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Red</a:t>
              </a:r>
            </a:p>
          </p:txBody>
        </p:sp>
        <p:sp>
          <p:nvSpPr>
            <p:cNvPr id="72736" name="Text Box 11"/>
            <p:cNvSpPr txBox="1">
              <a:spLocks noChangeArrowheads="1"/>
            </p:cNvSpPr>
            <p:nvPr/>
          </p:nvSpPr>
          <p:spPr bwMode="auto">
            <a:xfrm>
              <a:off x="816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2712" name="Group 12"/>
          <p:cNvGrpSpPr>
            <a:grpSpLocks/>
          </p:cNvGrpSpPr>
          <p:nvPr/>
        </p:nvGrpSpPr>
        <p:grpSpPr bwMode="auto">
          <a:xfrm>
            <a:off x="4776788" y="3265488"/>
            <a:ext cx="2044700" cy="3046412"/>
            <a:chOff x="2049" y="2057"/>
            <a:chExt cx="1288" cy="1919"/>
          </a:xfrm>
        </p:grpSpPr>
        <p:pic>
          <p:nvPicPr>
            <p:cNvPr id="72729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" y="2057"/>
              <a:ext cx="1042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30" name="Rectangle 14"/>
            <p:cNvSpPr>
              <a:spLocks noChangeArrowheads="1"/>
            </p:cNvSpPr>
            <p:nvPr/>
          </p:nvSpPr>
          <p:spPr bwMode="auto">
            <a:xfrm>
              <a:off x="2129" y="2057"/>
              <a:ext cx="1046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31" name="Text Box 15"/>
            <p:cNvSpPr txBox="1">
              <a:spLocks noChangeArrowheads="1"/>
            </p:cNvSpPr>
            <p:nvPr/>
          </p:nvSpPr>
          <p:spPr bwMode="auto">
            <a:xfrm>
              <a:off x="2112" y="2112"/>
              <a:ext cx="6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Yellow</a:t>
              </a:r>
            </a:p>
          </p:txBody>
        </p:sp>
        <p:sp>
          <p:nvSpPr>
            <p:cNvPr id="72732" name="Text Box 16"/>
            <p:cNvSpPr txBox="1">
              <a:spLocks noChangeArrowheads="1"/>
            </p:cNvSpPr>
            <p:nvPr/>
          </p:nvSpPr>
          <p:spPr bwMode="auto">
            <a:xfrm>
              <a:off x="2049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2713" name="Group 17"/>
          <p:cNvGrpSpPr>
            <a:grpSpLocks/>
          </p:cNvGrpSpPr>
          <p:nvPr/>
        </p:nvGrpSpPr>
        <p:grpSpPr bwMode="auto">
          <a:xfrm>
            <a:off x="6732588" y="3265488"/>
            <a:ext cx="2044700" cy="3046412"/>
            <a:chOff x="3281" y="2057"/>
            <a:chExt cx="1288" cy="1919"/>
          </a:xfrm>
        </p:grpSpPr>
        <p:pic>
          <p:nvPicPr>
            <p:cNvPr id="72725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" y="2057"/>
              <a:ext cx="1040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26" name="Rectangle 19"/>
            <p:cNvSpPr>
              <a:spLocks noChangeArrowheads="1"/>
            </p:cNvSpPr>
            <p:nvPr/>
          </p:nvSpPr>
          <p:spPr bwMode="auto">
            <a:xfrm>
              <a:off x="3365" y="2062"/>
              <a:ext cx="1045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27" name="Text Box 20"/>
            <p:cNvSpPr txBox="1">
              <a:spLocks noChangeArrowheads="1"/>
            </p:cNvSpPr>
            <p:nvPr/>
          </p:nvSpPr>
          <p:spPr bwMode="auto">
            <a:xfrm>
              <a:off x="3408" y="2112"/>
              <a:ext cx="5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Blue</a:t>
              </a:r>
            </a:p>
          </p:txBody>
        </p:sp>
        <p:sp>
          <p:nvSpPr>
            <p:cNvPr id="72728" name="Text Box 21"/>
            <p:cNvSpPr txBox="1">
              <a:spLocks noChangeArrowheads="1"/>
            </p:cNvSpPr>
            <p:nvPr/>
          </p:nvSpPr>
          <p:spPr bwMode="auto">
            <a:xfrm>
              <a:off x="3281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2714" name="Group 22"/>
          <p:cNvGrpSpPr>
            <a:grpSpLocks/>
          </p:cNvGrpSpPr>
          <p:nvPr/>
        </p:nvGrpSpPr>
        <p:grpSpPr bwMode="auto">
          <a:xfrm>
            <a:off x="8689975" y="3263900"/>
            <a:ext cx="2044700" cy="3048000"/>
            <a:chOff x="4514" y="2056"/>
            <a:chExt cx="1288" cy="1920"/>
          </a:xfrm>
        </p:grpSpPr>
        <p:pic>
          <p:nvPicPr>
            <p:cNvPr id="72721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" y="2057"/>
              <a:ext cx="1034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22" name="Text Box 24"/>
            <p:cNvSpPr txBox="1">
              <a:spLocks noChangeArrowheads="1"/>
            </p:cNvSpPr>
            <p:nvPr/>
          </p:nvSpPr>
          <p:spPr bwMode="auto">
            <a:xfrm>
              <a:off x="4656" y="2112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9966FF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Purple</a:t>
              </a:r>
            </a:p>
          </p:txBody>
        </p:sp>
        <p:sp>
          <p:nvSpPr>
            <p:cNvPr id="72723" name="Text Box 25"/>
            <p:cNvSpPr txBox="1">
              <a:spLocks noChangeArrowheads="1"/>
            </p:cNvSpPr>
            <p:nvPr/>
          </p:nvSpPr>
          <p:spPr bwMode="auto">
            <a:xfrm>
              <a:off x="4514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400          700</a:t>
              </a:r>
            </a:p>
          </p:txBody>
        </p:sp>
        <p:sp>
          <p:nvSpPr>
            <p:cNvPr id="72724" name="Rectangle 26"/>
            <p:cNvSpPr>
              <a:spLocks noChangeArrowheads="1"/>
            </p:cNvSpPr>
            <p:nvPr/>
          </p:nvSpPr>
          <p:spPr bwMode="auto">
            <a:xfrm>
              <a:off x="4620" y="2056"/>
              <a:ext cx="1045" cy="163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2715" name="Rectangle 27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  <p:grpSp>
        <p:nvGrpSpPr>
          <p:cNvPr id="72716" name="Group 28"/>
          <p:cNvGrpSpPr>
            <a:grpSpLocks/>
          </p:cNvGrpSpPr>
          <p:nvPr/>
        </p:nvGrpSpPr>
        <p:grpSpPr bwMode="auto">
          <a:xfrm>
            <a:off x="3200400" y="2020889"/>
            <a:ext cx="7010400" cy="1068387"/>
            <a:chOff x="1056" y="1273"/>
            <a:chExt cx="4416" cy="673"/>
          </a:xfrm>
        </p:grpSpPr>
        <p:pic>
          <p:nvPicPr>
            <p:cNvPr id="72717" name="Picture 2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273"/>
              <a:ext cx="768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8" name="Picture 3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287"/>
              <a:ext cx="768" cy="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9" name="Picture 3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1296"/>
              <a:ext cx="720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20" name="Picture 3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296"/>
              <a:ext cx="720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09652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Psychophysical Correspondence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514600" y="1617664"/>
            <a:ext cx="80602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There is no simple functional description for the perceived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color of all lights under all viewing conditions, but …...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2514600" y="2667001"/>
            <a:ext cx="79239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A helpful constraint: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  Consider only physical spectra with normal distributions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5470525" y="4327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3735" name="Group 7"/>
          <p:cNvGrpSpPr>
            <a:grpSpLocks/>
          </p:cNvGrpSpPr>
          <p:nvPr/>
        </p:nvGrpSpPr>
        <p:grpSpPr bwMode="auto">
          <a:xfrm>
            <a:off x="5318126" y="4183063"/>
            <a:ext cx="2976563" cy="1314450"/>
            <a:chOff x="2390" y="2635"/>
            <a:chExt cx="1875" cy="828"/>
          </a:xfrm>
        </p:grpSpPr>
        <p:pic>
          <p:nvPicPr>
            <p:cNvPr id="73744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" y="2635"/>
              <a:ext cx="1872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45" name="Text Box 9"/>
            <p:cNvSpPr txBox="1">
              <a:spLocks noChangeArrowheads="1"/>
            </p:cNvSpPr>
            <p:nvPr/>
          </p:nvSpPr>
          <p:spPr bwMode="auto">
            <a:xfrm>
              <a:off x="2390" y="2770"/>
              <a:ext cx="5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area</a:t>
              </a:r>
            </a:p>
          </p:txBody>
        </p:sp>
      </p:grpSp>
      <p:pic>
        <p:nvPicPr>
          <p:cNvPr id="7373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064000"/>
            <a:ext cx="584835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7" name="Group 11"/>
          <p:cNvGrpSpPr>
            <a:grpSpLocks/>
          </p:cNvGrpSpPr>
          <p:nvPr/>
        </p:nvGrpSpPr>
        <p:grpSpPr bwMode="auto">
          <a:xfrm>
            <a:off x="6357939" y="3538538"/>
            <a:ext cx="947737" cy="1947862"/>
            <a:chOff x="3038" y="2229"/>
            <a:chExt cx="597" cy="1227"/>
          </a:xfrm>
        </p:grpSpPr>
        <p:sp>
          <p:nvSpPr>
            <p:cNvPr id="73742" name="Line 12"/>
            <p:cNvSpPr>
              <a:spLocks noChangeShapeType="1"/>
            </p:cNvSpPr>
            <p:nvPr/>
          </p:nvSpPr>
          <p:spPr bwMode="auto">
            <a:xfrm>
              <a:off x="3333" y="2496"/>
              <a:ext cx="0" cy="96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3743" name="Text Box 13"/>
            <p:cNvSpPr txBox="1">
              <a:spLocks noChangeArrowheads="1"/>
            </p:cNvSpPr>
            <p:nvPr/>
          </p:nvSpPr>
          <p:spPr bwMode="auto">
            <a:xfrm>
              <a:off x="3038" y="2229"/>
              <a:ext cx="59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mean</a:t>
              </a:r>
            </a:p>
          </p:txBody>
        </p:sp>
      </p:grpSp>
      <p:grpSp>
        <p:nvGrpSpPr>
          <p:cNvPr id="73738" name="Group 14"/>
          <p:cNvGrpSpPr>
            <a:grpSpLocks/>
          </p:cNvGrpSpPr>
          <p:nvPr/>
        </p:nvGrpSpPr>
        <p:grpSpPr bwMode="auto">
          <a:xfrm>
            <a:off x="6411913" y="4616450"/>
            <a:ext cx="2209800" cy="457200"/>
            <a:chOff x="3072" y="2908"/>
            <a:chExt cx="1392" cy="288"/>
          </a:xfrm>
        </p:grpSpPr>
        <p:sp>
          <p:nvSpPr>
            <p:cNvPr id="73740" name="Line 15"/>
            <p:cNvSpPr>
              <a:spLocks noChangeShapeType="1"/>
            </p:cNvSpPr>
            <p:nvPr/>
          </p:nvSpPr>
          <p:spPr bwMode="auto">
            <a:xfrm>
              <a:off x="3072" y="3072"/>
              <a:ext cx="528" cy="0"/>
            </a:xfrm>
            <a:prstGeom prst="line">
              <a:avLst/>
            </a:prstGeom>
            <a:noFill/>
            <a:ln w="38100">
              <a:solidFill>
                <a:srgbClr val="FF66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3741" name="Text Box 16"/>
            <p:cNvSpPr txBox="1">
              <a:spLocks noChangeArrowheads="1"/>
            </p:cNvSpPr>
            <p:nvPr/>
          </p:nvSpPr>
          <p:spPr bwMode="auto">
            <a:xfrm>
              <a:off x="3621" y="2908"/>
              <a:ext cx="84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66FF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variance</a:t>
              </a:r>
            </a:p>
          </p:txBody>
        </p:sp>
      </p:grpSp>
      <p:sp>
        <p:nvSpPr>
          <p:cNvPr id="73739" name="Rectangle 17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1212560907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22208</TotalTime>
  <Words>1802</Words>
  <Application>Microsoft Office PowerPoint</Application>
  <PresentationFormat>Widescreen</PresentationFormat>
  <Paragraphs>1046</Paragraphs>
  <Slides>48</Slides>
  <Notes>9</Notes>
  <HiddenSlides>7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EngraversGothic BT Regular</vt:lpstr>
      <vt:lpstr>Helvetica</vt:lpstr>
      <vt:lpstr>Symbol</vt:lpstr>
      <vt:lpstr>Times</vt:lpstr>
      <vt:lpstr>Office Theme</vt:lpstr>
      <vt:lpstr>PowerPoint Presentation</vt:lpstr>
      <vt:lpstr>PowerPoint Presentation</vt:lpstr>
      <vt:lpstr>PowerPoint Presentation</vt:lpstr>
      <vt:lpstr>Electromagnetic Spectrum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Impossible Colors</vt:lpstr>
      <vt:lpstr>Tetrachromacy</vt:lpstr>
      <vt:lpstr>PowerPoint Presentation</vt:lpstr>
      <vt:lpstr>More Spectra</vt:lpstr>
      <vt:lpstr>Color can be ambiguous</vt:lpstr>
      <vt:lpstr>Color can be ambiguous</vt:lpstr>
      <vt:lpstr>PowerPoint Presentation</vt:lpstr>
      <vt:lpstr>PowerPoint Presentation</vt:lpstr>
      <vt:lpstr>Color Sensing in Camera (RGB)</vt:lpstr>
      <vt:lpstr>Practical Color Sensing: Bayer Grid</vt:lpstr>
      <vt:lpstr>Color Image</vt:lpstr>
      <vt:lpstr>Images in Matlab</vt:lpstr>
      <vt:lpstr>Images in Matlab Python</vt:lpstr>
      <vt:lpstr>Color spaces</vt:lpstr>
      <vt:lpstr>Color spaces: RGB</vt:lpstr>
      <vt:lpstr>Color spaces: HSV</vt:lpstr>
      <vt:lpstr>Color spaces: YCbCr</vt:lpstr>
      <vt:lpstr>Color spaces: L*a*b*</vt:lpstr>
      <vt:lpstr>If you had to choose, would you rather go without luminance or chrominance?</vt:lpstr>
      <vt:lpstr>If you had to choose, would you rather go without luminance or chrominance?</vt:lpstr>
      <vt:lpstr>Most information in intensity</vt:lpstr>
      <vt:lpstr>Most information in intensity</vt:lpstr>
      <vt:lpstr>Most information in intensity</vt:lpstr>
      <vt:lpstr>Back to grayscale intensity</vt:lpstr>
      <vt:lpstr>Wrap up: Why do we care about cameras and eyes?</vt:lpstr>
      <vt:lpstr>PowerPoint Presentation</vt:lpstr>
      <vt:lpstr>PowerPoint Presentation</vt:lpstr>
      <vt:lpstr>PowerPoint Presentation</vt:lpstr>
      <vt:lpstr>Another driving system with human level eyesight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Next: Interest points and corners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James Hays</cp:lastModifiedBy>
  <cp:revision>149</cp:revision>
  <dcterms:created xsi:type="dcterms:W3CDTF">2009-12-16T02:55:56Z</dcterms:created>
  <dcterms:modified xsi:type="dcterms:W3CDTF">2023-09-05T13:42:40Z</dcterms:modified>
</cp:coreProperties>
</file>