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9" r:id="rId1"/>
    <p:sldMasterId id="2147483815" r:id="rId2"/>
    <p:sldMasterId id="2147483868" r:id="rId3"/>
    <p:sldMasterId id="2147483880" r:id="rId4"/>
    <p:sldMasterId id="2147483906" r:id="rId5"/>
    <p:sldMasterId id="2147483918" r:id="rId6"/>
    <p:sldMasterId id="2147483931" r:id="rId7"/>
    <p:sldMasterId id="2147483943" r:id="rId8"/>
    <p:sldMasterId id="2147483955" r:id="rId9"/>
  </p:sldMasterIdLst>
  <p:notesMasterIdLst>
    <p:notesMasterId r:id="rId64"/>
  </p:notesMasterIdLst>
  <p:sldIdLst>
    <p:sldId id="535" r:id="rId10"/>
    <p:sldId id="571" r:id="rId11"/>
    <p:sldId id="572" r:id="rId12"/>
    <p:sldId id="581" r:id="rId13"/>
    <p:sldId id="722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724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599" r:id="rId56"/>
    <p:sldId id="600" r:id="rId57"/>
    <p:sldId id="601" r:id="rId58"/>
    <p:sldId id="634" r:id="rId59"/>
    <p:sldId id="635" r:id="rId60"/>
    <p:sldId id="721" r:id="rId61"/>
    <p:sldId id="719" r:id="rId62"/>
    <p:sldId id="636" r:id="rId63"/>
  </p:sldIdLst>
  <p:sldSz cx="12192000" cy="6858000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1801" autoAdjust="0"/>
  </p:normalViewPr>
  <p:slideViewPr>
    <p:cSldViewPr>
      <p:cViewPr varScale="1">
        <p:scale>
          <a:sx n="97" d="100"/>
          <a:sy n="97" d="100"/>
        </p:scale>
        <p:origin x="111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C703-3DB6-40F5-95FE-910D6F95DF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A0447F-F27B-4FD3-B002-FA3BFB5ED57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0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196CB-C8FB-4668-AAEF-4621B19C64B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739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A7F0F3-976C-4B58-876A-E2C08D4C7A9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The kernel must be equivalent to a dot product in some space.</a:t>
            </a:r>
          </a:p>
        </p:txBody>
      </p:sp>
    </p:spTree>
    <p:extLst>
      <p:ext uri="{BB962C8B-B14F-4D97-AF65-F5344CB8AC3E}">
        <p14:creationId xmlns:p14="http://schemas.microsoft.com/office/powerpoint/2010/main" val="1853446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03DE30-B63F-4ECC-BE22-05FC6A1841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73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130E5C-91E2-4FC1-AC5D-78FFC38774C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074616-42A4-4357-A23F-3AE9C6853CE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310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D9865F-FFE7-4522-8C5B-5DF56519CDE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459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C495B0-A20F-4722-9E84-45EA33B02EEA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09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31EDDA-3DCC-4347-B520-E3FC2FB149E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68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5136E-E036-48CE-92EE-8AA1B0067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77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1A1E6-D79D-4480-BBD7-24F8327C2D1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99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A5136E-E036-48CE-92EE-8AA1B006752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20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only get generalization through assumptions.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C3762-7524-433F-97AE-B2F285D94A7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68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http://www.aiaccess.net/English/Glossaries/GlosMod/e_gm_bias_variance.htm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A38A-BE67-4B3E-AED1-B132CF0E808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51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From the link above:</a:t>
            </a:r>
          </a:p>
          <a:p>
            <a:r>
              <a:rPr lang="en-US" altLang="en-US" dirty="0"/>
              <a:t>You can only get generalization through assumptions.</a:t>
            </a:r>
          </a:p>
          <a:p>
            <a:r>
              <a:rPr lang="en-US" altLang="en-US" dirty="0"/>
              <a:t>Thus in order to minimize the MSE, we need to minimize both</a:t>
            </a:r>
          </a:p>
          <a:p>
            <a:r>
              <a:rPr lang="en-US" altLang="en-US" dirty="0"/>
              <a:t>the bias and the variance. However, this is not trivial to do this. For instance, just</a:t>
            </a:r>
          </a:p>
          <a:p>
            <a:r>
              <a:rPr lang="en-US" altLang="en-US" dirty="0"/>
              <a:t>neglecting the input data and predicting the output somehow (e.g., just a constant), would definitely minimize the variance of our predictions: they would be</a:t>
            </a:r>
          </a:p>
          <a:p>
            <a:r>
              <a:rPr lang="en-US" altLang="en-US" dirty="0"/>
              <a:t>always the same, thus the variance would be zero—but the bias of our estimate</a:t>
            </a:r>
          </a:p>
          <a:p>
            <a:r>
              <a:rPr lang="en-US" altLang="en-US" dirty="0"/>
              <a:t>(i.e., the amount we are off the real function) would be tremendously large. On</a:t>
            </a:r>
          </a:p>
          <a:p>
            <a:r>
              <a:rPr lang="en-US" altLang="en-US" dirty="0"/>
              <a:t>the other hand, the neural network could perfectly interpolate the training data,</a:t>
            </a:r>
          </a:p>
          <a:p>
            <a:r>
              <a:rPr lang="en-US" altLang="en-US" dirty="0"/>
              <a:t>i.e., it predict y=t for every data point. This will make the bias term vanish entirely, since the E(y)=f (insert this above into the squared bias term to verify this),</a:t>
            </a:r>
          </a:p>
          <a:p>
            <a:r>
              <a:rPr lang="en-US" altLang="en-US" dirty="0"/>
              <a:t>but the variance term will become equal to the variance of the noise, which may</a:t>
            </a:r>
          </a:p>
          <a:p>
            <a:r>
              <a:rPr lang="en-US" altLang="en-US" dirty="0"/>
              <a:t>be significant (see also Bishop Chapter 9 and the </a:t>
            </a:r>
            <a:r>
              <a:rPr lang="en-US" altLang="en-US" dirty="0" err="1"/>
              <a:t>Geman</a:t>
            </a:r>
            <a:r>
              <a:rPr lang="en-US" altLang="en-US" dirty="0"/>
              <a:t> et al. Paper). In general,</a:t>
            </a:r>
          </a:p>
          <a:p>
            <a:r>
              <a:rPr lang="en-US" altLang="en-US" dirty="0"/>
              <a:t>finding an optimal bias-variance tradeoff is hard, but acceptable solutions can be</a:t>
            </a:r>
          </a:p>
          <a:p>
            <a:r>
              <a:rPr lang="en-US" altLang="en-US" dirty="0"/>
              <a:t>found, e.g., by means of cross validation or regularization.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5E1AF5-34DF-4D3F-959F-E6BDDF2840C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40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3A914C-AC81-4377-909A-4AF75C1FBC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10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Note: these figures don’t work 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116FC-A46D-4F82-B4A5-1F14C4A71BE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865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550A8-C891-40B7-9311-10E1C9B5235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47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only get generalization through assumptions.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314866-1103-43AA-9993-45B5593817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0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simpler classifier or regularization could increase bias and lead to more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3F29A-70E2-4DC2-BC82-9EF3D49BAAB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7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Generative classifiers try to model the data.  Discriminative classifiers try to predict the label.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8FEB9E-D18E-4631-8842-E1506DDB6EB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92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26ACA-980D-416F-AB4C-EC439FEFF8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880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409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56CC7-87BF-4B02-915F-4A774E2FA13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21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B6AD77-8535-433A-B616-39A41D65A54B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5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Maximizes a margin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C153D-EA40-441E-A446-8646D1ECDC8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2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CA38A2A-DF53-4C21-B980-5FFDFC06DCD0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68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A4211A-FFC3-40A9-9BCD-91B10B75973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38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F29D4-DAAE-4A26-BF54-5EC71C9665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CA4EB-1502-44FF-9836-3AE73481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23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7F48-BF32-4422-B47E-956F0537F6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9FAFD-A73B-42D0-8AE8-C02E42209C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07868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6F33-B4D8-474A-9E0A-EF968B1A131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DF1CE-40AB-48AC-B20A-A126A2DC7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44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FF3-39CE-47FE-A577-13A9B45F49D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BC042-8AD6-47E5-B89A-8786CD6BC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2366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9FA7-BA36-44E3-90EE-A4022B9408AB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86CF-865D-47B5-8C94-B4E065DF42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7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FA1E-4AFC-4C09-AEFB-04169DAE8A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F9915-A408-4E09-B17F-1BBF622EB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6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C31B-5D2B-4C02-914D-54EBBE554F1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E88E6-60F7-47EA-9E00-EA126B9CC5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2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8531-F8E0-4607-ADEF-F28F500F91A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7E887-D0C2-49BA-B9E7-B0B7D95FA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67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7372-E1B9-469A-8BD9-F5706E7B347B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E86AF-B70E-4980-AACC-0EFDB9E9E5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870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7D12E-51F0-4B46-B3F5-E00AB2CF89D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BABAC-D57B-4458-A4ED-05F00AB86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2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F2DF5-432C-4C00-9BD6-D03598B6B80A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B2088-31BB-4136-9D02-C8703535A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322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606C-56A7-41F0-BDEA-69095643EF0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64E6-9D53-43E2-9B93-7B6680B98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86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04B5-735C-4528-A4E2-15E35B7B74F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4E2BB-925C-49D0-97D6-D6FA5C28A3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089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65F1-9DA4-4C28-95BB-AF907011913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89452-4C91-456F-B9D6-EDE5AEBD7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39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68D3D-9DA0-4F4E-B618-0D8B6BBE8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CAF4-0E20-4640-B238-AC78A85BC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96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35F32-192D-4EE3-AD20-D1846B209E7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5FA2-BB07-4FDD-8907-7427ECBDF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41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C99F-7F8D-4F0A-AAF5-649A9AD30BDD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F66D1-B0A0-41C3-8185-8CE02AD43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8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4BCD1-CF69-42F6-864E-79704B68EB29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4C1E6-9996-4BF5-AAA7-DCAA1DB4B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58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8FAD-D353-4DE5-B0DE-63D92D099CAB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5946-4F39-4BD7-9BCE-092F0EB6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4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DF5-5F4D-4804-BC15-11BED8C0C73E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723-CEF1-430A-8967-ABA6BDB7F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9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09C-81EB-42A8-8629-4A02F2CC5463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E14B-65BC-43BC-ABCE-0675B794B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16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711E-54AE-4478-81E2-98123907EE3C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5F4C-A890-4904-9E1F-5AE764645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90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141-29B3-4759-9929-D0B13A5DBA02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550F-7144-482D-A215-2B82C9410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6C1-5C4D-4A0A-834C-F3ED32EF2717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0390-C072-4DA9-B385-503C9242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140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727-EA30-4C43-BF3E-BDD49B55458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F409-7005-470F-A301-E59423BF1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51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30E04-C6B8-463C-9851-D1C302BA99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9FA55-DB7A-436E-8D7E-9D62E6A8B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1300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47A6-9E34-4629-A6AC-855166CC5F6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925-941B-40A2-B4D5-30A6763F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4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79A-D750-43A0-8610-8E912163317D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DFBD-9AA8-45D5-A0EE-CCE46F59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70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3E4B-FD8C-4702-B15B-F2E5D7064A9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BBD5-DF2D-4FA3-924C-B0D34F620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6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83A-1890-4BAD-BF3B-02120DBB22A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6977-968E-43DD-ADF0-C29A99541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88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16E0B-8413-4D3B-A6D6-2C9C6137D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15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6B681-7284-45A7-B6B4-32A3AAC15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55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483F8-7AD5-4881-97D1-A2150B183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658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9AD9D-7086-4CFE-BC55-E38627EF21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832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8EF4E-1BE9-4FFD-A833-A54A5053F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650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6BD31-40E6-4769-A525-B3719EF48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6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5A85-5D4A-432C-A77A-1D356E7F5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46683-31D3-4AD5-8C1A-A81B0D9F4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71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08EB-4B69-4E90-B88E-4459E2032B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011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CECB9-94B3-4655-AC01-1D5C8AD35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178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FB94E0-6C7F-4347-8910-A7086B0F35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63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6BD5-7689-43B5-84A4-3ECA6DE50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48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E634D-D6AA-4DA0-B2CE-381231050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6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6E4CA-5FBE-4E6F-A849-F659F9BB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5893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81934E-A287-4FD7-945A-EB140A0DB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482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68D83-8270-4ABD-86FC-48B8FA9D1DB2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29D04-BA12-49CD-9469-8EB44E7E3D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211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06F0-10DA-4309-A230-2964F0B9DFA6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FB3AA-996D-46EF-BE97-A7D2BA1FA1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81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FE80D-92CB-43E9-BC1D-55E4BDD5BE99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DF6A2-7043-4348-B134-534CCB696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7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4148-66C5-4FCF-990B-41F4210F820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A69D6-FAEB-4F80-9129-4C255DE696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980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FF0B-601F-4DF3-8BE5-AB298CD3610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A2D6-C464-4438-A24B-98841B8B9A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7966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51F3-8D16-4816-9C1E-E388E6481A08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9ECC9-4DC9-4AF5-BEF5-6A2E7BEB3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897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1A49-04A1-4A12-B1A3-9DBBE03223EC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81867-BEB1-4C6A-94FD-1C9B1ACAE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046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03466-BE41-48FC-A244-6050EFE234E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8C8C0-0133-4633-AF1F-9BC7533639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245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39C1-252F-4D17-B9DA-E400CEA62BA3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A1DC4-F74E-42B5-9AC5-38C4105B3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86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51964-956C-4DF1-A022-CACB66E77CD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67158-E1F2-4144-9F7D-FB55B399F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787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B141-A76E-444B-9E40-86B5916C6AE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46C5-BB3D-4DA2-9FE3-02301E71B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06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5A842-2B28-4152-93EB-9F33E2789A75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DBDE1-3302-40A6-B3F7-11D9D32FC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05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F4D88-778C-4A9A-BB35-9DD1A31AF5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3557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9C90A-42B1-4468-83D4-5BFB88B85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8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87F9-7B7C-4D86-A049-03F23E18DDF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A6E14-303F-4B6A-957C-48DF2ED494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982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CEA4A-F9E2-4DB7-994E-C487E5AEA9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8741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1FCAB-95A9-4665-B81E-B005F446D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516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1C07C-9013-42C7-9A23-B1C80A011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2132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570-93FE-4F14-8B97-6DEAADCAA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044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55B59-A4C6-4F43-9330-EB1D4790E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25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7B325-272A-42A8-8501-9E36E49A6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20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EA1F5-1521-44CA-BB2D-1E951C322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821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5BB08-F473-4772-9B76-157BC7DEE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466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4608-F178-4FBB-8E61-8B0F202367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88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79CF-78F6-44E0-BFF2-9663B26325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947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41DD-414A-4990-8563-8F84055E51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C498-70DE-4F8B-B473-E9A346705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724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F2FD4FF-9532-471C-8BB6-08EC8C312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1033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F1B905F-2909-4C4E-82ED-9CF20CCED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23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A60C1D-09D4-4A97-93E8-B55965770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413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6ED10B0-C974-473C-8597-1059DEB65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60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F8DECD5-A27E-420D-B8F7-64D0F78B5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272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3F3FD5D-20AF-4BBC-AED4-1FCD36E57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9371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CDE6FFC-B16F-45D6-B882-EBE96C169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282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2EF12ED-0419-4E79-B4F3-011781941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35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11AB47-4A70-4DCB-8F4C-427E692CD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0117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DAA4E08-A53F-4805-AE3E-50123E4C5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7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109E-CAA4-4B23-BEA5-FA3794E047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F1C6-4B2B-463C-A67B-89ACB5297A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1329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CD9FB5D-9564-4234-9118-B9A6A0777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7076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E1C202A-9EEA-4BFA-936D-4803B37AF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641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EBAB50D-B60F-4B57-B1F5-135B773B0D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330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0DE325D-6E65-4A83-8CFC-3CD89BC8A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1904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7E70A60-A8FC-47A2-95B2-A8DC9414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9195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1D71339-845D-4294-A8D3-68B833925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8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92DA81F-6BE0-42DF-9557-268C99196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5044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A4F3681-15E1-4264-BCE9-63EB0C5CD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1632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876CAC5-6AAB-4909-9B21-25B8F82CE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426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2BD5751-BFEE-4EE8-AC96-2BBF8072D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9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D841-314D-4061-B269-F2F521D198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5E831-F4A0-4A66-BE82-DD8113A20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4971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BB0423-10B2-4DA1-A1DE-FD6C1E42A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0123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E1AAAB-2735-4370-BAE4-7FECB83D3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00983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B71F-787C-49CC-AA82-2AF0B5EE5AF0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6D0D8-63BF-4389-8D78-2A2BDCADFE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3576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5EE-2DFA-4962-8D7E-87526C4A90F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C72B-19AF-4257-91B6-CBBF415C3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355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0A458-C8CD-49DE-B40C-6A8EFE9AEE78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AFE65-F3FD-4593-A1F0-C02674A3D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585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5324A-953F-4CB3-8323-10B5A96CC6EE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900B-9B71-4AA4-AA37-39C130CE9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97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05B4-EEE2-425D-9DEA-3157AB153054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4C1F-86A7-43A5-9DA6-C441314CF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8693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4235-EFA3-4013-B006-4BFCE733AF9F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E7C7A-685F-4583-B935-987B45D85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5658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EB7D3-1DDB-4C45-9C7E-AACC721D7479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8F2A0-E9B5-4CEB-84C4-5AD2F6FE53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435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A5DA-755B-43C4-B99B-D76D8EE4A5D1}" type="datetimeFigureOut">
              <a:rPr lang="en-US"/>
              <a:pPr>
                <a:defRPr/>
              </a:pPr>
              <a:t>10/17/2023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92C0-0FBB-4D41-A37E-CF890A89C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2785962F-D1E3-484C-A5AF-49892CCF82C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10/17/2023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B88AC83B-9F84-401F-B954-2B4FA7F5CD30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08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04856FF1-02C3-446A-8A21-21FBD91C4E37}" type="datetimeFigureOut">
              <a:rPr lang="en-US"/>
              <a:pPr eaLnBrk="1" hangingPunct="1"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8BB35746-1411-4280-A007-3854729F7B17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A82E468D-3336-4B73-8BB7-180855DBD91E}" type="datetimeFigureOut">
              <a:rPr lang="en-US"/>
              <a:pPr eaLnBrk="1" hangingPunct="1"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D4ED1DE-3CC7-4B9E-9499-B90DEEA8A692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A39AD192-4BB2-46E1-9EC5-64FE1211024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E2359C5D-7B2B-4F67-94D3-BD9676359142}" type="datetimeFigureOut">
              <a:rPr lang="en-US"/>
              <a:pPr eaLnBrk="1" hangingPunct="1"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578E30F-D35C-4DC9-937C-3590FA4E2B9F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0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7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eaLnBrk="1" hangingPunct="1"/>
            <a:fld id="{C331D2B2-5899-45D8-9F2B-35B03354BA10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54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panose="02020603050405020304" pitchFamily="18" charset="0"/>
              </a:defRPr>
            </a:lvl1pPr>
          </a:lstStyle>
          <a:p>
            <a:fld id="{6D1A5743-9E2E-4B60-83D3-36F3F26D9E2B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3300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100179D2-0574-4F68-829C-4515B86BD310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6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4904B2FC-AA99-40D0-A2D4-37C606068496}" type="datetimeFigureOut">
              <a:rPr lang="en-US"/>
              <a:pPr eaLnBrk="1" hangingPunct="1">
                <a:defRPr/>
              </a:pPr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D8065476-938D-451F-846C-14101677B5C8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umiacs.umd.edu/~joseph/support-vector-machines4.pdf" TargetMode="Externa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lear.inrialpes.fr/pubs/2007/ZMLS07/ZhangMarszalekLazebnikSchmid-IJCV07-ClassificationStudy.pdf" TargetMode="External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8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48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24.wmf"/><Relationship Id="rId10" Type="http://schemas.openxmlformats.org/officeDocument/2006/relationships/image" Target="../media/image22.wmf"/><Relationship Id="rId19" Type="http://schemas.openxmlformats.org/officeDocument/2006/relationships/image" Target="../media/image26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ed.ac.uk/teaching/courses/mlsc/Notes/Lecture4/BiasVariance.pd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2209800" y="130176"/>
            <a:ext cx="7772400" cy="1012825"/>
          </a:xfrm>
        </p:spPr>
        <p:txBody>
          <a:bodyPr/>
          <a:lstStyle/>
          <a:p>
            <a:pPr eaLnBrk="1" hangingPunct="1"/>
            <a:r>
              <a:rPr lang="en-US" altLang="en-US" dirty="0"/>
              <a:t>Machine Learning Crash Course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429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James Hays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551864" y="5903914"/>
            <a:ext cx="21161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Slides:  Isabelle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Guyon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Erik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Sudderth</a:t>
            </a: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Mark Johnson,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Derek </a:t>
            </a:r>
            <a:r>
              <a:rPr lang="en-US" sz="14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  <p:pic>
        <p:nvPicPr>
          <p:cNvPr id="10245" name="Picture 2" descr="C:\Users\hays\Desktop\143 Computer Vision\slides\07\cmu_machine_learning_dept_members_protest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33" y="1006476"/>
            <a:ext cx="6888134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524001" y="6334126"/>
            <a:ext cx="268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Photo: CMU Machine Learning </a:t>
            </a:r>
            <a:b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Department protests G20</a:t>
            </a:r>
          </a:p>
        </p:txBody>
      </p:sp>
    </p:spTree>
    <p:extLst>
      <p:ext uri="{BB962C8B-B14F-4D97-AF65-F5344CB8AC3E}">
        <p14:creationId xmlns:p14="http://schemas.microsoft.com/office/powerpoint/2010/main" val="151818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K-nearest neighbor</a:t>
            </a:r>
          </a:p>
        </p:txBody>
      </p:sp>
      <p:grpSp>
        <p:nvGrpSpPr>
          <p:cNvPr id="76803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680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0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3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6814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5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6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7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8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19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6820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23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6824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04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1-nearest neighbor</a:t>
            </a:r>
          </a:p>
        </p:txBody>
      </p:sp>
      <p:grpSp>
        <p:nvGrpSpPr>
          <p:cNvPr id="77827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7833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4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5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6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7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8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39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0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7841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2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3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4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5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6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7847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850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7851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7828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7829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286322" y="2598409"/>
            <a:ext cx="507049" cy="5070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399628" y="3020029"/>
            <a:ext cx="536742" cy="5701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3-nearest neighbor</a:t>
            </a:r>
          </a:p>
        </p:txBody>
      </p:sp>
      <p:grpSp>
        <p:nvGrpSpPr>
          <p:cNvPr id="78851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8857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8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59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0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1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2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3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4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8865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6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7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8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69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0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8871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4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8875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8852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8853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0" name="Oval 29"/>
          <p:cNvSpPr/>
          <p:nvPr/>
        </p:nvSpPr>
        <p:spPr>
          <a:xfrm>
            <a:off x="7056441" y="2362659"/>
            <a:ext cx="1020759" cy="99014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903871" y="2590826"/>
            <a:ext cx="1522876" cy="14362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7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5-nearest neighbor</a:t>
            </a: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79880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1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2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3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4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5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6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7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79888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89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0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1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2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3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79894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897" name="TextBox 21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79898" name="TextBox 22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sp>
        <p:nvSpPr>
          <p:cNvPr id="79876" name="TextBox 23"/>
          <p:cNvSpPr txBox="1">
            <a:spLocks noChangeArrowheads="1"/>
          </p:cNvSpPr>
          <p:nvPr/>
        </p:nvSpPr>
        <p:spPr bwMode="auto">
          <a:xfrm>
            <a:off x="7391400" y="266700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9877" name="TextBox 28"/>
          <p:cNvSpPr txBox="1">
            <a:spLocks noChangeArrowheads="1"/>
          </p:cNvSpPr>
          <p:nvPr/>
        </p:nvSpPr>
        <p:spPr bwMode="auto">
          <a:xfrm>
            <a:off x="8520114" y="31242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1" name="Oval 30"/>
          <p:cNvSpPr/>
          <p:nvPr/>
        </p:nvSpPr>
        <p:spPr>
          <a:xfrm>
            <a:off x="7793329" y="2438400"/>
            <a:ext cx="1731671" cy="176408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837071" y="2169143"/>
            <a:ext cx="1420134" cy="136598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4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K-NN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 smtClean="0"/>
              <a:t>Simple to implement and interpret, </a:t>
            </a:r>
            <a:r>
              <a:rPr lang="en-US" altLang="en-US" dirty="0"/>
              <a:t>a good </a:t>
            </a:r>
            <a:r>
              <a:rPr lang="en-US" altLang="en-US" dirty="0" smtClean="0"/>
              <a:t>classifier </a:t>
            </a:r>
            <a:r>
              <a:rPr lang="en-US" altLang="en-US" dirty="0"/>
              <a:t>to try first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49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Naïve Bayes</a:t>
            </a:r>
          </a:p>
        </p:txBody>
      </p:sp>
      <p:sp>
        <p:nvSpPr>
          <p:cNvPr id="4" name="Oval 3"/>
          <p:cNvSpPr/>
          <p:nvPr/>
        </p:nvSpPr>
        <p:spPr>
          <a:xfrm>
            <a:off x="66294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74676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8382000" y="35814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x</a:t>
            </a:r>
            <a:r>
              <a:rPr lang="en-US" sz="1800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7543800" y="2209800"/>
            <a:ext cx="533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prstClr val="black"/>
                </a:solidFill>
              </a:rPr>
              <a:t>y</a:t>
            </a:r>
            <a:endParaRPr lang="en-US" sz="1800" baseline="-25000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>
            <a:stCxn id="8" idx="4"/>
          </p:cNvCxnSpPr>
          <p:nvPr/>
        </p:nvCxnSpPr>
        <p:spPr>
          <a:xfrm rot="5400000">
            <a:off x="6991350" y="2762250"/>
            <a:ext cx="8382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4"/>
          </p:cNvCxnSpPr>
          <p:nvPr/>
        </p:nvCxnSpPr>
        <p:spPr>
          <a:xfrm rot="5400000">
            <a:off x="7410450" y="3105150"/>
            <a:ext cx="762000" cy="38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4"/>
          </p:cNvCxnSpPr>
          <p:nvPr/>
        </p:nvCxnSpPr>
        <p:spPr>
          <a:xfrm rot="16200000" flipH="1">
            <a:off x="7829550" y="2724150"/>
            <a:ext cx="762000" cy="800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0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892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Naïve Bayes 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Simple thing to try for categorical data</a:t>
            </a:r>
          </a:p>
          <a:p>
            <a:endParaRPr lang="en-US" altLang="en-US"/>
          </a:p>
          <a:p>
            <a:r>
              <a:rPr lang="en-US" altLang="en-US"/>
              <a:t>Very fast to train/test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95337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Logistic Regression</a:t>
            </a:r>
          </a:p>
        </p:txBody>
      </p:sp>
      <p:grpSp>
        <p:nvGrpSpPr>
          <p:cNvPr id="83971" name="Group 25"/>
          <p:cNvGrpSpPr>
            <a:grpSpLocks/>
          </p:cNvGrpSpPr>
          <p:nvPr/>
        </p:nvGrpSpPr>
        <p:grpSpPr bwMode="auto">
          <a:xfrm rot="-2034317">
            <a:off x="6960961" y="1243492"/>
            <a:ext cx="2478927" cy="1665165"/>
            <a:chOff x="5326464" y="1447762"/>
            <a:chExt cx="2598336" cy="1664880"/>
          </a:xfrm>
        </p:grpSpPr>
        <p:sp>
          <p:nvSpPr>
            <p:cNvPr id="83990" name="TextBox 15"/>
            <p:cNvSpPr txBox="1">
              <a:spLocks noChangeArrowheads="1"/>
            </p:cNvSpPr>
            <p:nvPr/>
          </p:nvSpPr>
          <p:spPr bwMode="auto">
            <a:xfrm>
              <a:off x="66218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1" name="TextBox 16"/>
            <p:cNvSpPr txBox="1">
              <a:spLocks noChangeArrowheads="1"/>
            </p:cNvSpPr>
            <p:nvPr/>
          </p:nvSpPr>
          <p:spPr bwMode="auto">
            <a:xfrm>
              <a:off x="7155264" y="2057461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2" name="TextBox 17"/>
            <p:cNvSpPr txBox="1">
              <a:spLocks noChangeArrowheads="1"/>
            </p:cNvSpPr>
            <p:nvPr/>
          </p:nvSpPr>
          <p:spPr bwMode="auto">
            <a:xfrm>
              <a:off x="7155264" y="2743373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3" name="TextBox 18"/>
            <p:cNvSpPr txBox="1">
              <a:spLocks noChangeArrowheads="1"/>
            </p:cNvSpPr>
            <p:nvPr/>
          </p:nvSpPr>
          <p:spPr bwMode="auto">
            <a:xfrm>
              <a:off x="7696200" y="2590887"/>
              <a:ext cx="22860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4" name="TextBox 19"/>
            <p:cNvSpPr txBox="1">
              <a:spLocks noChangeArrowheads="1"/>
            </p:cNvSpPr>
            <p:nvPr/>
          </p:nvSpPr>
          <p:spPr bwMode="auto">
            <a:xfrm>
              <a:off x="5326464" y="1447762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5" name="TextBox 20"/>
            <p:cNvSpPr txBox="1">
              <a:spLocks noChangeArrowheads="1"/>
            </p:cNvSpPr>
            <p:nvPr/>
          </p:nvSpPr>
          <p:spPr bwMode="auto">
            <a:xfrm>
              <a:off x="5326464" y="1981249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6" name="TextBox 21"/>
            <p:cNvSpPr txBox="1">
              <a:spLocks noChangeArrowheads="1"/>
            </p:cNvSpPr>
            <p:nvPr/>
          </p:nvSpPr>
          <p:spPr bwMode="auto">
            <a:xfrm>
              <a:off x="6317064" y="1600187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3997" name="TextBox 22"/>
            <p:cNvSpPr txBox="1">
              <a:spLocks noChangeArrowheads="1"/>
            </p:cNvSpPr>
            <p:nvPr/>
          </p:nvSpPr>
          <p:spPr bwMode="auto">
            <a:xfrm>
              <a:off x="5783664" y="2232750"/>
              <a:ext cx="327979" cy="3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</p:grpSp>
      <p:grpSp>
        <p:nvGrpSpPr>
          <p:cNvPr id="83972" name="Group 26"/>
          <p:cNvGrpSpPr>
            <a:grpSpLocks/>
          </p:cNvGrpSpPr>
          <p:nvPr/>
        </p:nvGrpSpPr>
        <p:grpSpPr bwMode="auto">
          <a:xfrm rot="19577315">
            <a:off x="7910514" y="2392363"/>
            <a:ext cx="1697037" cy="1282700"/>
            <a:chOff x="5410200" y="2895836"/>
            <a:chExt cx="1697330" cy="1283940"/>
          </a:xfrm>
        </p:grpSpPr>
        <p:sp>
          <p:nvSpPr>
            <p:cNvPr id="83985" name="TextBox 24"/>
            <p:cNvSpPr txBox="1">
              <a:spLocks noChangeArrowheads="1"/>
            </p:cNvSpPr>
            <p:nvPr/>
          </p:nvSpPr>
          <p:spPr bwMode="auto">
            <a:xfrm>
              <a:off x="6781800" y="3200685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6" name="TextBox 25"/>
            <p:cNvSpPr txBox="1">
              <a:spLocks noChangeArrowheads="1"/>
            </p:cNvSpPr>
            <p:nvPr/>
          </p:nvSpPr>
          <p:spPr bwMode="auto">
            <a:xfrm>
              <a:off x="5410200" y="3429322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7" name="TextBox 26"/>
            <p:cNvSpPr txBox="1">
              <a:spLocks noChangeArrowheads="1"/>
            </p:cNvSpPr>
            <p:nvPr/>
          </p:nvSpPr>
          <p:spPr bwMode="auto">
            <a:xfrm>
              <a:off x="5562600" y="2895836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8" name="TextBox 27"/>
            <p:cNvSpPr txBox="1">
              <a:spLocks noChangeArrowheads="1"/>
            </p:cNvSpPr>
            <p:nvPr/>
          </p:nvSpPr>
          <p:spPr bwMode="auto">
            <a:xfrm>
              <a:off x="6172200" y="3810384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3989" name="TextBox 28"/>
            <p:cNvSpPr txBox="1">
              <a:spLocks noChangeArrowheads="1"/>
            </p:cNvSpPr>
            <p:nvPr/>
          </p:nvSpPr>
          <p:spPr bwMode="auto">
            <a:xfrm>
              <a:off x="6248400" y="3124473"/>
              <a:ext cx="325730" cy="36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5141913" y="2933701"/>
            <a:ext cx="29733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 bwMode="auto">
          <a:xfrm flipV="1">
            <a:off x="6629400" y="4419600"/>
            <a:ext cx="3429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5" name="TextBox 32"/>
          <p:cNvSpPr txBox="1">
            <a:spLocks noChangeArrowheads="1"/>
          </p:cNvSpPr>
          <p:nvPr/>
        </p:nvSpPr>
        <p:spPr bwMode="auto">
          <a:xfrm>
            <a:off x="6019801" y="39624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</a:p>
        </p:txBody>
      </p:sp>
      <p:sp>
        <p:nvSpPr>
          <p:cNvPr id="83976" name="TextBox 33"/>
          <p:cNvSpPr txBox="1">
            <a:spLocks noChangeArrowheads="1"/>
          </p:cNvSpPr>
          <p:nvPr/>
        </p:nvSpPr>
        <p:spPr bwMode="auto">
          <a:xfrm>
            <a:off x="6858001" y="44958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x1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6858000" y="1981200"/>
            <a:ext cx="33528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8" name="TextBox 23"/>
          <p:cNvSpPr txBox="1">
            <a:spLocks noChangeArrowheads="1"/>
          </p:cNvSpPr>
          <p:nvPr/>
        </p:nvSpPr>
        <p:spPr bwMode="auto">
          <a:xfrm>
            <a:off x="5638800" y="2819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</a:t>
            </a:r>
          </a:p>
        </p:txBody>
      </p:sp>
      <p:sp>
        <p:nvSpPr>
          <p:cNvPr id="83979" name="TextBox 24"/>
          <p:cNvSpPr txBox="1">
            <a:spLocks noChangeArrowheads="1"/>
          </p:cNvSpPr>
          <p:nvPr/>
        </p:nvSpPr>
        <p:spPr bwMode="auto">
          <a:xfrm>
            <a:off x="7620000" y="4495800"/>
            <a:ext cx="155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 of voice</a:t>
            </a:r>
          </a:p>
        </p:txBody>
      </p:sp>
      <p:graphicFrame>
        <p:nvGraphicFramePr>
          <p:cNvPr id="83980" name="Object 2"/>
          <p:cNvGraphicFramePr>
            <a:graphicFrameLocks noChangeAspect="1"/>
          </p:cNvGraphicFramePr>
          <p:nvPr/>
        </p:nvGraphicFramePr>
        <p:xfrm>
          <a:off x="2997200" y="48768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4" name="Equation" r:id="rId3" imgW="1727200" imgH="431800" progId="Equation.3">
                  <p:embed/>
                </p:oleObj>
              </mc:Choice>
              <mc:Fallback>
                <p:oleObj name="Equation" r:id="rId3" imgW="172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876800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1" name="TextBox 35"/>
          <p:cNvSpPr txBox="1">
            <a:spLocks noChangeArrowheads="1"/>
          </p:cNvSpPr>
          <p:nvPr/>
        </p:nvSpPr>
        <p:spPr bwMode="auto">
          <a:xfrm>
            <a:off x="7467601" y="20574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</p:txBody>
      </p:sp>
      <p:sp>
        <p:nvSpPr>
          <p:cNvPr id="83982" name="TextBox 36"/>
          <p:cNvSpPr txBox="1">
            <a:spLocks noChangeArrowheads="1"/>
          </p:cNvSpPr>
          <p:nvPr/>
        </p:nvSpPr>
        <p:spPr bwMode="auto">
          <a:xfrm>
            <a:off x="8077200" y="304800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</p:txBody>
      </p:sp>
      <p:graphicFrame>
        <p:nvGraphicFramePr>
          <p:cNvPr id="83983" name="Object 3"/>
          <p:cNvGraphicFramePr>
            <a:graphicFrameLocks noChangeAspect="1"/>
          </p:cNvGraphicFramePr>
          <p:nvPr/>
        </p:nvGraphicFramePr>
        <p:xfrm>
          <a:off x="3209925" y="6183313"/>
          <a:ext cx="40195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5" name="Equation" r:id="rId5" imgW="2197100" imgH="228600" progId="Equation.3">
                  <p:embed/>
                </p:oleObj>
              </mc:Choice>
              <mc:Fallback>
                <p:oleObj name="Equation" r:id="rId5" imgW="2197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6183313"/>
                        <a:ext cx="40195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4" name="TextBox 43"/>
          <p:cNvSpPr txBox="1">
            <a:spLocks noChangeArrowheads="1"/>
          </p:cNvSpPr>
          <p:nvPr/>
        </p:nvSpPr>
        <p:spPr bwMode="auto">
          <a:xfrm>
            <a:off x="1981200" y="1371600"/>
            <a:ext cx="342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likelihood of label given data, assuming a log-linear model</a:t>
            </a:r>
          </a:p>
        </p:txBody>
      </p:sp>
    </p:spTree>
    <p:extLst>
      <p:ext uri="{BB962C8B-B14F-4D97-AF65-F5344CB8AC3E}">
        <p14:creationId xmlns:p14="http://schemas.microsoft.com/office/powerpoint/2010/main" val="16165510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Logistic Regression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Quick, simple classifier (try it first)</a:t>
            </a:r>
          </a:p>
          <a:p>
            <a:endParaRPr lang="en-US" altLang="en-US"/>
          </a:p>
          <a:p>
            <a:r>
              <a:rPr lang="en-US" altLang="en-US"/>
              <a:t>Outputs a probabilistic label confidence</a:t>
            </a:r>
          </a:p>
          <a:p>
            <a:endParaRPr lang="en-US" altLang="en-US"/>
          </a:p>
          <a:p>
            <a:r>
              <a:rPr lang="en-US" altLang="en-US"/>
              <a:t>Use L2 or L1 regularization</a:t>
            </a:r>
          </a:p>
          <a:p>
            <a:pPr lvl="1"/>
            <a:r>
              <a:rPr lang="en-US" altLang="en-US"/>
              <a:t>L1 does feature selection and is robust to irrelevant features but slower to train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62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6019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6024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5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6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7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8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29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0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1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6032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3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4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5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6036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039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6040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72200" y="2781300"/>
            <a:ext cx="4267200" cy="7239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2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324848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/>
          <p:cNvSpPr/>
          <p:nvPr/>
        </p:nvSpPr>
        <p:spPr>
          <a:xfrm>
            <a:off x="2667000" y="2514600"/>
            <a:ext cx="3276600" cy="3505200"/>
          </a:xfrm>
          <a:prstGeom prst="frame">
            <a:avLst>
              <a:gd name="adj1" fmla="val 9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0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7043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7052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3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4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5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6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7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8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59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7060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1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2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3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7064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067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7068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521575" y="254952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050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25031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Linear SVM</a:t>
            </a:r>
          </a:p>
        </p:txBody>
      </p:sp>
      <p:grpSp>
        <p:nvGrpSpPr>
          <p:cNvPr id="88067" name="Group 14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88077" name="TextBox 15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8" name="TextBox 16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79" name="TextBox 17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0" name="TextBox 18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1" name="TextBox 19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2" name="TextBox 20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3" name="TextBox 21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4" name="TextBox 22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8085" name="TextBox 23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6" name="TextBox 24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7" name="TextBox 25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8" name="TextBox 26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89" name="TextBox 27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88090" name="TextBox 28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093" name="TextBox 32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88094" name="TextBox 33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6248400" y="2362200"/>
            <a:ext cx="4038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00800" y="221773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13488" y="2579688"/>
            <a:ext cx="4038600" cy="152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7521575" y="253365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880475" y="30480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359775" y="327660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8153400" y="1962150"/>
            <a:ext cx="5334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075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752600" y="4800601"/>
            <a:ext cx="86868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</a:rPr>
              <a:t>Find a </a:t>
            </a:r>
            <a:r>
              <a:rPr lang="en-US" altLang="en-US" i="1" dirty="0">
                <a:solidFill>
                  <a:prstClr val="black"/>
                </a:solidFill>
              </a:rPr>
              <a:t>linear function </a:t>
            </a:r>
            <a:r>
              <a:rPr lang="en-US" altLang="en-US" dirty="0">
                <a:solidFill>
                  <a:prstClr val="black"/>
                </a:solidFill>
              </a:rPr>
              <a:t>to separate the classes: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 algn="ctr">
              <a:buFontTx/>
              <a:buNone/>
              <a:defRPr/>
            </a:pPr>
            <a:r>
              <a:rPr lang="en-US" altLang="en-US" dirty="0">
                <a:solidFill>
                  <a:srgbClr val="0000FF"/>
                </a:solidFill>
              </a:rPr>
              <a:t>	f(</a:t>
            </a:r>
            <a:r>
              <a:rPr lang="en-US" altLang="en-US" b="1" dirty="0">
                <a:solidFill>
                  <a:srgbClr val="0000FF"/>
                </a:solidFill>
              </a:rPr>
              <a:t>x</a:t>
            </a:r>
            <a:r>
              <a:rPr lang="en-US" altLang="en-US" dirty="0">
                <a:solidFill>
                  <a:srgbClr val="0000FF"/>
                </a:solidFill>
              </a:rPr>
              <a:t>) = </a:t>
            </a:r>
            <a:r>
              <a:rPr lang="en-US" altLang="en-US" dirty="0" err="1">
                <a:solidFill>
                  <a:srgbClr val="0000FF"/>
                </a:solidFill>
              </a:rPr>
              <a:t>sgn</a:t>
            </a:r>
            <a:r>
              <a:rPr lang="en-US" altLang="en-US" dirty="0">
                <a:solidFill>
                  <a:srgbClr val="0000FF"/>
                </a:solidFill>
              </a:rPr>
              <a:t>(</a:t>
            </a:r>
            <a:r>
              <a:rPr lang="en-US" altLang="en-US" b="1" dirty="0">
                <a:solidFill>
                  <a:srgbClr val="0000FF"/>
                </a:solidFill>
              </a:rPr>
              <a:t>w </a:t>
            </a:r>
            <a:r>
              <a:rPr lang="en-US" altLang="en-US" dirty="0">
                <a:solidFill>
                  <a:srgbClr val="0000FF"/>
                </a:solidFill>
                <a:sym typeface="Symbol" pitchFamily="18" charset="2"/>
              </a:rPr>
              <a:t> </a:t>
            </a:r>
            <a:r>
              <a:rPr lang="en-US" altLang="en-US" b="1" dirty="0">
                <a:solidFill>
                  <a:srgbClr val="0000FF"/>
                </a:solidFill>
              </a:rPr>
              <a:t>x </a:t>
            </a:r>
            <a:r>
              <a:rPr lang="en-US" altLang="en-US" dirty="0">
                <a:solidFill>
                  <a:srgbClr val="0000FF"/>
                </a:solidFill>
              </a:rPr>
              <a:t>+ b)</a:t>
            </a:r>
          </a:p>
        </p:txBody>
      </p:sp>
    </p:spTree>
    <p:extLst>
      <p:ext uri="{BB962C8B-B14F-4D97-AF65-F5344CB8AC3E}">
        <p14:creationId xmlns:p14="http://schemas.microsoft.com/office/powerpoint/2010/main" val="9192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5" name="Rectangle 3"/>
          <p:cNvSpPr>
            <a:spLocks noChangeArrowheads="1"/>
          </p:cNvSpPr>
          <p:nvPr/>
        </p:nvSpPr>
        <p:spPr bwMode="auto">
          <a:xfrm>
            <a:off x="1752600" y="1066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Datasets that are linearly separable work out great: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/>
            </a:r>
            <a:br>
              <a:rPr lang="en-US" altLang="zh-CN" sz="800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800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But what if the dataset is just too hard? </a:t>
            </a:r>
            <a:b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</a:b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endParaRPr lang="en-US" altLang="zh-CN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We can map it to a higher-dimensional space:</a:t>
            </a:r>
          </a:p>
        </p:txBody>
      </p:sp>
      <p:sp>
        <p:nvSpPr>
          <p:cNvPr id="1155076" name="Text Box 4"/>
          <p:cNvSpPr txBox="1">
            <a:spLocks noChangeArrowheads="1"/>
          </p:cNvSpPr>
          <p:nvPr/>
        </p:nvSpPr>
        <p:spPr bwMode="auto">
          <a:xfrm>
            <a:off x="5791200" y="6324601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55077" name="Text Box 5"/>
          <p:cNvSpPr txBox="1">
            <a:spLocks noChangeArrowheads="1"/>
          </p:cNvSpPr>
          <p:nvPr/>
        </p:nvSpPr>
        <p:spPr bwMode="auto">
          <a:xfrm>
            <a:off x="7848600" y="6324601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x</a:t>
            </a:r>
            <a:endParaRPr lang="en-US" altLang="zh-CN" sz="1800" i="1" baseline="3000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19550" y="3462338"/>
            <a:ext cx="4286250" cy="423862"/>
            <a:chOff x="1056" y="2322"/>
            <a:chExt cx="2700" cy="267"/>
          </a:xfrm>
        </p:grpSpPr>
        <p:sp>
          <p:nvSpPr>
            <p:cNvPr id="89134" name="Line 7"/>
            <p:cNvSpPr>
              <a:spLocks noChangeShapeType="1"/>
            </p:cNvSpPr>
            <p:nvPr/>
          </p:nvSpPr>
          <p:spPr bwMode="auto">
            <a:xfrm>
              <a:off x="1056" y="23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5" name="AutoShape 8"/>
            <p:cNvSpPr>
              <a:spLocks noChangeArrowheads="1"/>
            </p:cNvSpPr>
            <p:nvPr/>
          </p:nvSpPr>
          <p:spPr bwMode="auto">
            <a:xfrm>
              <a:off x="13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6" name="Line 9"/>
            <p:cNvSpPr>
              <a:spLocks noChangeShapeType="1"/>
            </p:cNvSpPr>
            <p:nvPr/>
          </p:nvSpPr>
          <p:spPr bwMode="auto">
            <a:xfrm>
              <a:off x="2196" y="23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7" name="Text Box 10"/>
            <p:cNvSpPr txBox="1">
              <a:spLocks noChangeArrowheads="1"/>
            </p:cNvSpPr>
            <p:nvPr/>
          </p:nvSpPr>
          <p:spPr bwMode="auto">
            <a:xfrm>
              <a:off x="2106" y="23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38" name="AutoShape 11"/>
            <p:cNvSpPr>
              <a:spLocks noChangeArrowheads="1"/>
            </p:cNvSpPr>
            <p:nvPr/>
          </p:nvSpPr>
          <p:spPr bwMode="auto">
            <a:xfrm>
              <a:off x="1563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9" name="AutoShape 12"/>
            <p:cNvSpPr>
              <a:spLocks noChangeArrowheads="1"/>
            </p:cNvSpPr>
            <p:nvPr/>
          </p:nvSpPr>
          <p:spPr bwMode="auto">
            <a:xfrm>
              <a:off x="18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0" name="AutoShape 13"/>
            <p:cNvSpPr>
              <a:spLocks noChangeArrowheads="1"/>
            </p:cNvSpPr>
            <p:nvPr/>
          </p:nvSpPr>
          <p:spPr bwMode="auto">
            <a:xfrm>
              <a:off x="199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1" name="AutoShape 14"/>
            <p:cNvSpPr>
              <a:spLocks noChangeArrowheads="1"/>
            </p:cNvSpPr>
            <p:nvPr/>
          </p:nvSpPr>
          <p:spPr bwMode="auto">
            <a:xfrm>
              <a:off x="2535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2" name="AutoShape 15"/>
            <p:cNvSpPr>
              <a:spLocks noChangeArrowheads="1"/>
            </p:cNvSpPr>
            <p:nvPr/>
          </p:nvSpPr>
          <p:spPr bwMode="auto">
            <a:xfrm>
              <a:off x="267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3" name="AutoShape 16"/>
            <p:cNvSpPr>
              <a:spLocks noChangeArrowheads="1"/>
            </p:cNvSpPr>
            <p:nvPr/>
          </p:nvSpPr>
          <p:spPr bwMode="auto">
            <a:xfrm>
              <a:off x="2451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4" name="AutoShape 17"/>
            <p:cNvSpPr>
              <a:spLocks noChangeArrowheads="1"/>
            </p:cNvSpPr>
            <p:nvPr/>
          </p:nvSpPr>
          <p:spPr bwMode="auto">
            <a:xfrm>
              <a:off x="2919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5" name="AutoShape 18"/>
            <p:cNvSpPr>
              <a:spLocks noChangeArrowheads="1"/>
            </p:cNvSpPr>
            <p:nvPr/>
          </p:nvSpPr>
          <p:spPr bwMode="auto">
            <a:xfrm>
              <a:off x="3063" y="23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6" name="AutoShape 19"/>
            <p:cNvSpPr>
              <a:spLocks noChangeArrowheads="1"/>
            </p:cNvSpPr>
            <p:nvPr/>
          </p:nvSpPr>
          <p:spPr bwMode="auto">
            <a:xfrm>
              <a:off x="3375" y="23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47" name="Text Box 20"/>
            <p:cNvSpPr txBox="1">
              <a:spLocks noChangeArrowheads="1"/>
            </p:cNvSpPr>
            <p:nvPr/>
          </p:nvSpPr>
          <p:spPr bwMode="auto">
            <a:xfrm>
              <a:off x="3468" y="2322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9094" name="Group 21"/>
          <p:cNvGrpSpPr>
            <a:grpSpLocks/>
          </p:cNvGrpSpPr>
          <p:nvPr/>
        </p:nvGrpSpPr>
        <p:grpSpPr bwMode="auto">
          <a:xfrm>
            <a:off x="3981450" y="1752600"/>
            <a:ext cx="4324350" cy="642938"/>
            <a:chOff x="1056" y="1284"/>
            <a:chExt cx="2724" cy="405"/>
          </a:xfrm>
        </p:grpSpPr>
        <p:sp>
          <p:nvSpPr>
            <p:cNvPr id="89118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9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0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1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89122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3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4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5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6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7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28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29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0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31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2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33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endParaRPr lang="en-US" altLang="zh-CN" sz="1800" i="1" baseline="30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038601" y="4724401"/>
            <a:ext cx="4352925" cy="1827213"/>
            <a:chOff x="1122" y="2874"/>
            <a:chExt cx="2742" cy="1151"/>
          </a:xfrm>
        </p:grpSpPr>
        <p:sp>
          <p:nvSpPr>
            <p:cNvPr id="89098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099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0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01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2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3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4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5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6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7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8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09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0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1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112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3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4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15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6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117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9096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89097" name="Text Box 60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4909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allAtOnce"/>
      <p:bldP spid="1155076" grpId="0"/>
      <p:bldP spid="11550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4"/>
          <p:cNvSpPr>
            <a:spLocks noChangeShapeType="1"/>
          </p:cNvSpPr>
          <p:nvPr/>
        </p:nvSpPr>
        <p:spPr bwMode="auto">
          <a:xfrm flipV="1">
            <a:off x="3778250" y="31432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5" name="Line 5"/>
          <p:cNvSpPr>
            <a:spLocks noChangeShapeType="1"/>
          </p:cNvSpPr>
          <p:nvPr/>
        </p:nvSpPr>
        <p:spPr bwMode="auto">
          <a:xfrm flipV="1">
            <a:off x="2157413" y="4754563"/>
            <a:ext cx="3319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6" name="AutoShape 6"/>
          <p:cNvSpPr>
            <a:spLocks noChangeArrowheads="1"/>
          </p:cNvSpPr>
          <p:nvPr/>
        </p:nvSpPr>
        <p:spPr bwMode="auto">
          <a:xfrm>
            <a:off x="3808413" y="3975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7" name="AutoShape 7"/>
          <p:cNvSpPr>
            <a:spLocks noChangeArrowheads="1"/>
          </p:cNvSpPr>
          <p:nvPr/>
        </p:nvSpPr>
        <p:spPr bwMode="auto">
          <a:xfrm>
            <a:off x="3233738" y="4332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8" name="AutoShape 8"/>
          <p:cNvSpPr>
            <a:spLocks noChangeArrowheads="1"/>
          </p:cNvSpPr>
          <p:nvPr/>
        </p:nvSpPr>
        <p:spPr bwMode="auto">
          <a:xfrm>
            <a:off x="3386138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19" name="AutoShape 9"/>
          <p:cNvSpPr>
            <a:spLocks noChangeArrowheads="1"/>
          </p:cNvSpPr>
          <p:nvPr/>
        </p:nvSpPr>
        <p:spPr bwMode="auto">
          <a:xfrm>
            <a:off x="3919538" y="535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0" name="AutoShape 10"/>
          <p:cNvSpPr>
            <a:spLocks noChangeArrowheads="1"/>
          </p:cNvSpPr>
          <p:nvPr/>
        </p:nvSpPr>
        <p:spPr bwMode="auto">
          <a:xfrm>
            <a:off x="3500438" y="40211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05138" y="4649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2" name="AutoShape 12"/>
          <p:cNvSpPr>
            <a:spLocks noChangeArrowheads="1"/>
          </p:cNvSpPr>
          <p:nvPr/>
        </p:nvSpPr>
        <p:spPr bwMode="auto">
          <a:xfrm>
            <a:off x="3424238" y="5392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AutoShape 13"/>
          <p:cNvSpPr>
            <a:spLocks noChangeArrowheads="1"/>
          </p:cNvSpPr>
          <p:nvPr/>
        </p:nvSpPr>
        <p:spPr bwMode="auto">
          <a:xfrm>
            <a:off x="3919538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AutoShape 14"/>
          <p:cNvSpPr>
            <a:spLocks noChangeArrowheads="1"/>
          </p:cNvSpPr>
          <p:nvPr/>
        </p:nvSpPr>
        <p:spPr bwMode="auto">
          <a:xfrm>
            <a:off x="4821238" y="4408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AutoShape 15"/>
          <p:cNvSpPr>
            <a:spLocks noChangeArrowheads="1"/>
          </p:cNvSpPr>
          <p:nvPr/>
        </p:nvSpPr>
        <p:spPr bwMode="auto">
          <a:xfrm>
            <a:off x="4681538" y="5621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AutoShape 16"/>
          <p:cNvSpPr>
            <a:spLocks noChangeArrowheads="1"/>
          </p:cNvSpPr>
          <p:nvPr/>
        </p:nvSpPr>
        <p:spPr bwMode="auto">
          <a:xfrm>
            <a:off x="2433638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AutoShape 17"/>
          <p:cNvSpPr>
            <a:spLocks noChangeArrowheads="1"/>
          </p:cNvSpPr>
          <p:nvPr/>
        </p:nvSpPr>
        <p:spPr bwMode="auto">
          <a:xfrm>
            <a:off x="3944938" y="5989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AutoShape 18"/>
          <p:cNvSpPr>
            <a:spLocks noChangeArrowheads="1"/>
          </p:cNvSpPr>
          <p:nvPr/>
        </p:nvSpPr>
        <p:spPr bwMode="auto">
          <a:xfrm>
            <a:off x="4910138" y="514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29" name="AutoShape 19"/>
          <p:cNvSpPr>
            <a:spLocks noChangeArrowheads="1"/>
          </p:cNvSpPr>
          <p:nvPr/>
        </p:nvSpPr>
        <p:spPr bwMode="auto">
          <a:xfrm>
            <a:off x="2973388" y="568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0" name="AutoShape 20"/>
          <p:cNvSpPr>
            <a:spLocks noChangeArrowheads="1"/>
          </p:cNvSpPr>
          <p:nvPr/>
        </p:nvSpPr>
        <p:spPr bwMode="auto">
          <a:xfrm>
            <a:off x="2662238" y="5202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1" name="AutoShape 21"/>
          <p:cNvSpPr>
            <a:spLocks noChangeArrowheads="1"/>
          </p:cNvSpPr>
          <p:nvPr/>
        </p:nvSpPr>
        <p:spPr bwMode="auto">
          <a:xfrm>
            <a:off x="2719388" y="36782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2" name="AutoShape 22"/>
          <p:cNvSpPr>
            <a:spLocks noChangeArrowheads="1"/>
          </p:cNvSpPr>
          <p:nvPr/>
        </p:nvSpPr>
        <p:spPr bwMode="auto">
          <a:xfrm>
            <a:off x="4214813" y="4813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3" name="AutoShape 23"/>
          <p:cNvSpPr>
            <a:spLocks noChangeArrowheads="1"/>
          </p:cNvSpPr>
          <p:nvPr/>
        </p:nvSpPr>
        <p:spPr bwMode="auto">
          <a:xfrm>
            <a:off x="3833813" y="49466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4" name="AutoShape 24"/>
          <p:cNvSpPr>
            <a:spLocks noChangeArrowheads="1"/>
          </p:cNvSpPr>
          <p:nvPr/>
        </p:nvSpPr>
        <p:spPr bwMode="auto">
          <a:xfrm>
            <a:off x="4119563" y="3708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5" name="Oval 25"/>
          <p:cNvSpPr>
            <a:spLocks noChangeArrowheads="1"/>
          </p:cNvSpPr>
          <p:nvPr/>
        </p:nvSpPr>
        <p:spPr bwMode="auto">
          <a:xfrm>
            <a:off x="2824163" y="37941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6" name="AutoShape 26"/>
          <p:cNvSpPr>
            <a:spLocks noChangeArrowheads="1"/>
          </p:cNvSpPr>
          <p:nvPr/>
        </p:nvSpPr>
        <p:spPr bwMode="auto">
          <a:xfrm>
            <a:off x="2871788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7" name="AutoShape 27"/>
          <p:cNvSpPr>
            <a:spLocks noChangeArrowheads="1"/>
          </p:cNvSpPr>
          <p:nvPr/>
        </p:nvSpPr>
        <p:spPr bwMode="auto">
          <a:xfrm>
            <a:off x="4795838" y="3811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38" name="Line 28"/>
          <p:cNvSpPr>
            <a:spLocks noChangeShapeType="1"/>
          </p:cNvSpPr>
          <p:nvPr/>
        </p:nvSpPr>
        <p:spPr bwMode="auto">
          <a:xfrm flipH="1" flipV="1">
            <a:off x="7816850" y="28956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39" name="Line 29"/>
          <p:cNvSpPr>
            <a:spLocks noChangeShapeType="1"/>
          </p:cNvSpPr>
          <p:nvPr/>
        </p:nvSpPr>
        <p:spPr bwMode="auto">
          <a:xfrm>
            <a:off x="7786688" y="4983163"/>
            <a:ext cx="2347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40" name="AutoShape 30"/>
          <p:cNvSpPr>
            <a:spLocks noChangeArrowheads="1"/>
          </p:cNvSpPr>
          <p:nvPr/>
        </p:nvSpPr>
        <p:spPr bwMode="auto">
          <a:xfrm>
            <a:off x="8085138" y="4346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1" name="AutoShape 31"/>
          <p:cNvSpPr>
            <a:spLocks noChangeArrowheads="1"/>
          </p:cNvSpPr>
          <p:nvPr/>
        </p:nvSpPr>
        <p:spPr bwMode="auto">
          <a:xfrm>
            <a:off x="7510463" y="47037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2" name="AutoShape 32"/>
          <p:cNvSpPr>
            <a:spLocks noChangeArrowheads="1"/>
          </p:cNvSpPr>
          <p:nvPr/>
        </p:nvSpPr>
        <p:spPr bwMode="auto">
          <a:xfrm>
            <a:off x="789146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3" name="AutoShape 33"/>
          <p:cNvSpPr>
            <a:spLocks noChangeArrowheads="1"/>
          </p:cNvSpPr>
          <p:nvPr/>
        </p:nvSpPr>
        <p:spPr bwMode="auto">
          <a:xfrm>
            <a:off x="8710613" y="5259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4" name="AutoShape 34"/>
          <p:cNvSpPr>
            <a:spLocks noChangeArrowheads="1"/>
          </p:cNvSpPr>
          <p:nvPr/>
        </p:nvSpPr>
        <p:spPr bwMode="auto">
          <a:xfrm>
            <a:off x="7777163" y="43926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5" name="AutoShape 35"/>
          <p:cNvSpPr>
            <a:spLocks noChangeArrowheads="1"/>
          </p:cNvSpPr>
          <p:nvPr/>
        </p:nvSpPr>
        <p:spPr bwMode="auto">
          <a:xfrm>
            <a:off x="7986713" y="46688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6" name="AutoShape 36"/>
          <p:cNvSpPr>
            <a:spLocks noChangeArrowheads="1"/>
          </p:cNvSpPr>
          <p:nvPr/>
        </p:nvSpPr>
        <p:spPr bwMode="auto">
          <a:xfrm>
            <a:off x="8215313" y="52974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7" name="AutoShape 37"/>
          <p:cNvSpPr>
            <a:spLocks noChangeArrowheads="1"/>
          </p:cNvSpPr>
          <p:nvPr/>
        </p:nvSpPr>
        <p:spPr bwMode="auto">
          <a:xfrm>
            <a:off x="8196263" y="47926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8" name="AutoShape 38"/>
          <p:cNvSpPr>
            <a:spLocks noChangeArrowheads="1"/>
          </p:cNvSpPr>
          <p:nvPr/>
        </p:nvSpPr>
        <p:spPr bwMode="auto">
          <a:xfrm>
            <a:off x="9802813" y="44275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49" name="AutoShape 39"/>
          <p:cNvSpPr>
            <a:spLocks noChangeArrowheads="1"/>
          </p:cNvSpPr>
          <p:nvPr/>
        </p:nvSpPr>
        <p:spPr bwMode="auto">
          <a:xfrm>
            <a:off x="9663113" y="5640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0" name="AutoShape 40"/>
          <p:cNvSpPr>
            <a:spLocks noChangeArrowheads="1"/>
          </p:cNvSpPr>
          <p:nvPr/>
        </p:nvSpPr>
        <p:spPr bwMode="auto">
          <a:xfrm>
            <a:off x="9186863" y="3392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1" name="AutoShape 41"/>
          <p:cNvSpPr>
            <a:spLocks noChangeArrowheads="1"/>
          </p:cNvSpPr>
          <p:nvPr/>
        </p:nvSpPr>
        <p:spPr bwMode="auto">
          <a:xfrm>
            <a:off x="9193213" y="4656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2" name="AutoShape 42"/>
          <p:cNvSpPr>
            <a:spLocks noChangeArrowheads="1"/>
          </p:cNvSpPr>
          <p:nvPr/>
        </p:nvSpPr>
        <p:spPr bwMode="auto">
          <a:xfrm>
            <a:off x="9891713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3" name="AutoShape 43"/>
          <p:cNvSpPr>
            <a:spLocks noChangeArrowheads="1"/>
          </p:cNvSpPr>
          <p:nvPr/>
        </p:nvSpPr>
        <p:spPr bwMode="auto">
          <a:xfrm>
            <a:off x="8716963" y="41036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4" name="AutoShape 44"/>
          <p:cNvSpPr>
            <a:spLocks noChangeArrowheads="1"/>
          </p:cNvSpPr>
          <p:nvPr/>
        </p:nvSpPr>
        <p:spPr bwMode="auto">
          <a:xfrm>
            <a:off x="9320213" y="533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5" name="AutoShape 45"/>
          <p:cNvSpPr>
            <a:spLocks noChangeArrowheads="1"/>
          </p:cNvSpPr>
          <p:nvPr/>
        </p:nvSpPr>
        <p:spPr bwMode="auto">
          <a:xfrm>
            <a:off x="9110663" y="3602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6" name="AutoShape 46"/>
          <p:cNvSpPr>
            <a:spLocks noChangeArrowheads="1"/>
          </p:cNvSpPr>
          <p:nvPr/>
        </p:nvSpPr>
        <p:spPr bwMode="auto">
          <a:xfrm>
            <a:off x="7720013" y="5108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7" name="AutoShape 47"/>
          <p:cNvSpPr>
            <a:spLocks noChangeArrowheads="1"/>
          </p:cNvSpPr>
          <p:nvPr/>
        </p:nvSpPr>
        <p:spPr bwMode="auto">
          <a:xfrm>
            <a:off x="7339013" y="52419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8" name="AutoShape 48"/>
          <p:cNvSpPr>
            <a:spLocks noChangeArrowheads="1"/>
          </p:cNvSpPr>
          <p:nvPr/>
        </p:nvSpPr>
        <p:spPr bwMode="auto">
          <a:xfrm>
            <a:off x="9101138" y="37274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59" name="AutoShape 49"/>
          <p:cNvSpPr>
            <a:spLocks noChangeArrowheads="1"/>
          </p:cNvSpPr>
          <p:nvPr/>
        </p:nvSpPr>
        <p:spPr bwMode="auto">
          <a:xfrm>
            <a:off x="8653463" y="3259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0" name="AutoShape 50"/>
          <p:cNvSpPr>
            <a:spLocks noChangeArrowheads="1"/>
          </p:cNvSpPr>
          <p:nvPr/>
        </p:nvSpPr>
        <p:spPr bwMode="auto">
          <a:xfrm>
            <a:off x="9777413" y="383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1" name="Line 51"/>
          <p:cNvSpPr>
            <a:spLocks noChangeShapeType="1"/>
          </p:cNvSpPr>
          <p:nvPr/>
        </p:nvSpPr>
        <p:spPr bwMode="auto">
          <a:xfrm flipH="1">
            <a:off x="6569075" y="49847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2" name="Line 52"/>
          <p:cNvSpPr>
            <a:spLocks noChangeShapeType="1"/>
          </p:cNvSpPr>
          <p:nvPr/>
        </p:nvSpPr>
        <p:spPr bwMode="auto">
          <a:xfrm>
            <a:off x="7805738" y="36322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3" name="Line 53"/>
          <p:cNvSpPr>
            <a:spLocks noChangeShapeType="1"/>
          </p:cNvSpPr>
          <p:nvPr/>
        </p:nvSpPr>
        <p:spPr bwMode="auto">
          <a:xfrm flipV="1">
            <a:off x="8034338" y="50038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4" name="Line 54"/>
          <p:cNvSpPr>
            <a:spLocks noChangeShapeType="1"/>
          </p:cNvSpPr>
          <p:nvPr/>
        </p:nvSpPr>
        <p:spPr bwMode="auto">
          <a:xfrm flipV="1">
            <a:off x="6338888" y="36703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5" name="Line 55"/>
          <p:cNvSpPr>
            <a:spLocks noChangeShapeType="1"/>
          </p:cNvSpPr>
          <p:nvPr/>
        </p:nvSpPr>
        <p:spPr bwMode="auto">
          <a:xfrm>
            <a:off x="6319838" y="45085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66" name="AutoShape 56"/>
          <p:cNvSpPr>
            <a:spLocks noChangeArrowheads="1"/>
          </p:cNvSpPr>
          <p:nvPr/>
        </p:nvSpPr>
        <p:spPr bwMode="auto">
          <a:xfrm>
            <a:off x="5291138" y="29464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0167" name="Text Box 57"/>
          <p:cNvSpPr txBox="1">
            <a:spLocks noChangeArrowheads="1"/>
          </p:cNvSpPr>
          <p:nvPr/>
        </p:nvSpPr>
        <p:spPr bwMode="auto">
          <a:xfrm>
            <a:off x="5291138" y="36322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l-GR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0168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90169" name="Rectangle 60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0772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CN">
                <a:ea typeface="宋体" panose="02010600030101010101" pitchFamily="2" charset="-122"/>
              </a:rPr>
              <a:t>General idea: the original input space can always be mapped to some higher-dimensional feature space where the training set is separable: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90170" name="Text Box 61"/>
          <p:cNvSpPr txBox="1">
            <a:spLocks noChangeArrowheads="1"/>
          </p:cNvSpPr>
          <p:nvPr/>
        </p:nvSpPr>
        <p:spPr bwMode="auto">
          <a:xfrm>
            <a:off x="8278814" y="6477000"/>
            <a:ext cx="2312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>
                <a:solidFill>
                  <a:srgbClr val="000000"/>
                </a:solidFill>
                <a:cs typeface="Arial" panose="020B0604020202020204" pitchFamily="34" charset="0"/>
              </a:rPr>
              <a:t>Slide credit: Andrew Moore</a:t>
            </a:r>
          </a:p>
        </p:txBody>
      </p:sp>
    </p:spTree>
    <p:extLst>
      <p:ext uri="{BB962C8B-B14F-4D97-AF65-F5344CB8AC3E}">
        <p14:creationId xmlns:p14="http://schemas.microsoft.com/office/powerpoint/2010/main" val="33669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SVMs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8229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i="1"/>
              <a:t>The kernel trick</a:t>
            </a:r>
            <a:r>
              <a:rPr lang="en-US" altLang="en-US"/>
              <a:t>: instead of explicitly computing the lifting transformation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</a:rPr>
              <a:t>), </a:t>
            </a:r>
            <a:r>
              <a:rPr lang="en-US" altLang="en-US"/>
              <a:t>define a kernel function K such that</a:t>
            </a:r>
            <a:br>
              <a:rPr lang="en-US" altLang="en-US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/>
              <a:t>		       </a:t>
            </a:r>
            <a:r>
              <a:rPr lang="en-US" altLang="en-US" i="1">
                <a:latin typeface="Times New Roman" panose="02020603050405020304" pitchFamily="18" charset="0"/>
              </a:rPr>
              <a:t>K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4000">
                <a:latin typeface="Times New Roman" panose="02020603050405020304" pitchFamily="18" charset="0"/>
              </a:rPr>
              <a:t>i</a:t>
            </a:r>
            <a:r>
              <a:rPr lang="en-US" altLang="en-US" sz="800" i="1" baseline="-25000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altLang="en-US" sz="800" i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2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 b="1" i="1">
                <a:latin typeface="Times New Roman" panose="02020603050405020304" pitchFamily="18" charset="0"/>
              </a:rPr>
              <a:t> =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4000">
                <a:latin typeface="Times New Roman" panose="02020603050405020304" pitchFamily="18" charset="0"/>
              </a:rPr>
              <a:t>i</a:t>
            </a:r>
            <a:r>
              <a:rPr lang="en-US" altLang="en-US" i="1" baseline="-25000">
                <a:latin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  <a:r>
              <a:rPr lang="en-US" altLang="en-US" i="1" baseline="-25000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Arial" panose="020B0604020202020204" pitchFamily="34" charset="0"/>
              </a:rPr>
              <a:t>· </a:t>
            </a:r>
            <a:r>
              <a:rPr lang="el-GR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</a:rPr>
              <a:t>x</a:t>
            </a:r>
            <a:r>
              <a:rPr lang="en-US" altLang="en-US" i="1" baseline="-12000">
                <a:latin typeface="Times New Roman" panose="02020603050405020304" pitchFamily="18" charset="0"/>
              </a:rPr>
              <a:t>j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>
              <a:buFontTx/>
              <a:buChar char="•"/>
            </a:pPr>
            <a:endParaRPr lang="en-US" altLang="en-US" sz="900"/>
          </a:p>
          <a:p>
            <a:r>
              <a:rPr lang="en-US" altLang="en-US"/>
              <a:t>	(to be valid, the kernel function must satisfy </a:t>
            </a:r>
            <a:r>
              <a:rPr lang="en-US" altLang="en-US" i="1"/>
              <a:t>Mercer’s condition</a:t>
            </a:r>
            <a:r>
              <a:rPr lang="en-US" altLang="en-US"/>
              <a:t>)</a:t>
            </a:r>
          </a:p>
          <a:p>
            <a:pPr>
              <a:buFontTx/>
              <a:buChar char="•"/>
            </a:pPr>
            <a:r>
              <a:rPr lang="en-US" altLang="en-US"/>
              <a:t>This gives a nonlinear decision boundary in the original feature space:</a:t>
            </a:r>
            <a:endParaRPr lang="el-GR" altLang="en-US"/>
          </a:p>
        </p:txBody>
      </p:sp>
      <p:graphicFrame>
        <p:nvGraphicFramePr>
          <p:cNvPr id="108851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819401" y="5106989"/>
          <a:ext cx="6734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8" name="Equation" r:id="rId4" imgW="2768600" imgH="342900" progId="Equation.3">
                  <p:embed/>
                </p:oleObj>
              </mc:Choice>
              <mc:Fallback>
                <p:oleObj name="Equation" r:id="rId4" imgW="2768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5106989"/>
                        <a:ext cx="6734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1" name="Text Box 7"/>
          <p:cNvSpPr txBox="1">
            <a:spLocks noChangeArrowheads="1"/>
          </p:cNvSpPr>
          <p:nvPr/>
        </p:nvSpPr>
        <p:spPr bwMode="auto">
          <a:xfrm>
            <a:off x="1524000" y="62087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C. Burges,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6"/>
              </a:rPr>
              <a:t>A Tutorial on Support Vector Machines for Pattern Recognition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 Data Mining and Knowledge Discovery, 1998 </a:t>
            </a:r>
          </a:p>
        </p:txBody>
      </p:sp>
    </p:spTree>
    <p:extLst>
      <p:ext uri="{BB962C8B-B14F-4D97-AF65-F5344CB8AC3E}">
        <p14:creationId xmlns:p14="http://schemas.microsoft.com/office/powerpoint/2010/main" val="51523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kernel: Example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209800" y="10668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Consider the mapping </a:t>
            </a:r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/>
        </p:nvGraphicFramePr>
        <p:xfrm>
          <a:off x="6248401" y="1066800"/>
          <a:ext cx="18716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2" name="Equation" r:id="rId4" imgW="863225" imgH="228501" progId="Equation.3">
                  <p:embed/>
                </p:oleObj>
              </mc:Choice>
              <mc:Fallback>
                <p:oleObj name="Equation" r:id="rId4" imgW="86322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066800"/>
                        <a:ext cx="18716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5" name="Object 3"/>
          <p:cNvGraphicFramePr>
            <a:graphicFrameLocks noChangeAspect="1"/>
          </p:cNvGraphicFramePr>
          <p:nvPr/>
        </p:nvGraphicFramePr>
        <p:xfrm>
          <a:off x="3273426" y="5049838"/>
          <a:ext cx="523081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3" name="Equation" r:id="rId6" imgW="2413000" imgH="482600" progId="Equation.3">
                  <p:embed/>
                </p:oleObj>
              </mc:Choice>
              <mc:Fallback>
                <p:oleObj name="Equation" r:id="rId6" imgW="2413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426" y="5049838"/>
                        <a:ext cx="5230813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038601" y="2209801"/>
            <a:ext cx="4352925" cy="1827213"/>
            <a:chOff x="1122" y="2874"/>
            <a:chExt cx="2742" cy="1151"/>
          </a:xfrm>
        </p:grpSpPr>
        <p:sp>
          <p:nvSpPr>
            <p:cNvPr id="92167" name="Line 39"/>
            <p:cNvSpPr>
              <a:spLocks noChangeShapeType="1"/>
            </p:cNvSpPr>
            <p:nvPr/>
          </p:nvSpPr>
          <p:spPr bwMode="auto">
            <a:xfrm>
              <a:off x="1122" y="3900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68" name="AutoShape 40"/>
            <p:cNvSpPr>
              <a:spLocks noChangeArrowheads="1"/>
            </p:cNvSpPr>
            <p:nvPr/>
          </p:nvSpPr>
          <p:spPr bwMode="auto">
            <a:xfrm>
              <a:off x="1437" y="32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69" name="Line 41"/>
            <p:cNvSpPr>
              <a:spLocks noChangeShapeType="1"/>
            </p:cNvSpPr>
            <p:nvPr/>
          </p:nvSpPr>
          <p:spPr bwMode="auto">
            <a:xfrm>
              <a:off x="2262" y="3864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70" name="AutoShape 42"/>
            <p:cNvSpPr>
              <a:spLocks noChangeArrowheads="1"/>
            </p:cNvSpPr>
            <p:nvPr/>
          </p:nvSpPr>
          <p:spPr bwMode="auto">
            <a:xfrm>
              <a:off x="1641" y="355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1" name="AutoShape 43"/>
            <p:cNvSpPr>
              <a:spLocks noChangeArrowheads="1"/>
            </p:cNvSpPr>
            <p:nvPr/>
          </p:nvSpPr>
          <p:spPr bwMode="auto">
            <a:xfrm>
              <a:off x="1929" y="375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2" name="AutoShape 44"/>
            <p:cNvSpPr>
              <a:spLocks noChangeArrowheads="1"/>
            </p:cNvSpPr>
            <p:nvPr/>
          </p:nvSpPr>
          <p:spPr bwMode="auto">
            <a:xfrm>
              <a:off x="2073" y="3815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3" name="AutoShape 45"/>
            <p:cNvSpPr>
              <a:spLocks noChangeArrowheads="1"/>
            </p:cNvSpPr>
            <p:nvPr/>
          </p:nvSpPr>
          <p:spPr bwMode="auto">
            <a:xfrm>
              <a:off x="2601" y="376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4" name="AutoShape 46"/>
            <p:cNvSpPr>
              <a:spLocks noChangeArrowheads="1"/>
            </p:cNvSpPr>
            <p:nvPr/>
          </p:nvSpPr>
          <p:spPr bwMode="auto">
            <a:xfrm>
              <a:off x="2745" y="364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5" name="AutoShape 47"/>
            <p:cNvSpPr>
              <a:spLocks noChangeArrowheads="1"/>
            </p:cNvSpPr>
            <p:nvPr/>
          </p:nvSpPr>
          <p:spPr bwMode="auto">
            <a:xfrm>
              <a:off x="2481" y="380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6" name="AutoShape 48"/>
            <p:cNvSpPr>
              <a:spLocks noChangeArrowheads="1"/>
            </p:cNvSpPr>
            <p:nvPr/>
          </p:nvSpPr>
          <p:spPr bwMode="auto">
            <a:xfrm>
              <a:off x="2985" y="344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7" name="AutoShape 49"/>
            <p:cNvSpPr>
              <a:spLocks noChangeArrowheads="1"/>
            </p:cNvSpPr>
            <p:nvPr/>
          </p:nvSpPr>
          <p:spPr bwMode="auto">
            <a:xfrm>
              <a:off x="3165" y="325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8" name="AutoShape 50"/>
            <p:cNvSpPr>
              <a:spLocks noChangeArrowheads="1"/>
            </p:cNvSpPr>
            <p:nvPr/>
          </p:nvSpPr>
          <p:spPr bwMode="auto">
            <a:xfrm>
              <a:off x="3429" y="2921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79" name="Line 51"/>
            <p:cNvSpPr>
              <a:spLocks noChangeShapeType="1"/>
            </p:cNvSpPr>
            <p:nvPr/>
          </p:nvSpPr>
          <p:spPr bwMode="auto">
            <a:xfrm flipV="1">
              <a:off x="2262" y="2988"/>
              <a:ext cx="0" cy="936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0" name="Text Box 52"/>
            <p:cNvSpPr txBox="1">
              <a:spLocks noChangeArrowheads="1"/>
            </p:cNvSpPr>
            <p:nvPr/>
          </p:nvSpPr>
          <p:spPr bwMode="auto">
            <a:xfrm>
              <a:off x="2262" y="287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1800" i="1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x</a:t>
              </a:r>
              <a:r>
                <a:rPr lang="en-US" altLang="zh-CN" sz="1800" i="1" baseline="30000">
                  <a:solidFill>
                    <a:srgbClr val="00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2181" name="Line 53"/>
            <p:cNvSpPr>
              <a:spLocks noChangeShapeType="1"/>
            </p:cNvSpPr>
            <p:nvPr/>
          </p:nvSpPr>
          <p:spPr bwMode="auto">
            <a:xfrm flipV="1">
              <a:off x="1860" y="3180"/>
              <a:ext cx="2004" cy="8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2" name="Line 54"/>
            <p:cNvSpPr>
              <a:spLocks noChangeShapeType="1"/>
            </p:cNvSpPr>
            <p:nvPr/>
          </p:nvSpPr>
          <p:spPr bwMode="auto">
            <a:xfrm flipV="1">
              <a:off x="1857" y="3132"/>
              <a:ext cx="1962" cy="809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3" name="Line 55"/>
            <p:cNvSpPr>
              <a:spLocks noChangeShapeType="1"/>
            </p:cNvSpPr>
            <p:nvPr/>
          </p:nvSpPr>
          <p:spPr bwMode="auto">
            <a:xfrm flipV="1">
              <a:off x="1929" y="3240"/>
              <a:ext cx="1926" cy="785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184" name="Oval 56"/>
            <p:cNvSpPr>
              <a:spLocks noChangeArrowheads="1"/>
            </p:cNvSpPr>
            <p:nvPr/>
          </p:nvSpPr>
          <p:spPr bwMode="auto">
            <a:xfrm>
              <a:off x="2945" y="340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5" name="Oval 57"/>
            <p:cNvSpPr>
              <a:spLocks noChangeArrowheads="1"/>
            </p:cNvSpPr>
            <p:nvPr/>
          </p:nvSpPr>
          <p:spPr bwMode="auto">
            <a:xfrm>
              <a:off x="2699" y="3601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2186" name="Oval 58"/>
            <p:cNvSpPr>
              <a:spLocks noChangeArrowheads="1"/>
            </p:cNvSpPr>
            <p:nvPr/>
          </p:nvSpPr>
          <p:spPr bwMode="auto">
            <a:xfrm>
              <a:off x="2027" y="3775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24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36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State of the art in 2007: Kernels </a:t>
            </a:r>
            <a:r>
              <a:rPr lang="en-US" altLang="en-US" dirty="0"/>
              <a:t>for bags of features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Histogram intersection kernel: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/>
              <a:t>Generalized Gaussian kernel: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pPr>
              <a:buFontTx/>
              <a:buChar char="•"/>
            </a:pPr>
            <a:r>
              <a:rPr lang="en-US" altLang="en-US" i="1"/>
              <a:t>D</a:t>
            </a:r>
            <a:r>
              <a:rPr lang="en-US" altLang="en-US"/>
              <a:t> can be (inverse) L1 distance, Euclidean distance,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cs typeface="Times New Roman" panose="02020603050405020304" pitchFamily="18" charset="0"/>
              </a:rPr>
              <a:t>distance</a:t>
            </a:r>
            <a:r>
              <a:rPr lang="en-US" altLang="en-US"/>
              <a:t>, etc.</a:t>
            </a:r>
          </a:p>
        </p:txBody>
      </p:sp>
      <p:graphicFrame>
        <p:nvGraphicFramePr>
          <p:cNvPr id="995332" name="Object 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191000" y="1524001"/>
          <a:ext cx="41910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6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524001"/>
                        <a:ext cx="41910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5334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86200" y="3276600"/>
          <a:ext cx="49530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7" name="Equation" r:id="rId6" imgW="1955800" imgH="431800" progId="Equation.3">
                  <p:embed/>
                </p:oleObj>
              </mc:Choice>
              <mc:Fallback>
                <p:oleObj name="Equation" r:id="rId6" imgW="1955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276600"/>
                        <a:ext cx="49530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0" name="Rectangle 8"/>
          <p:cNvSpPr>
            <a:spLocks noChangeArrowheads="1"/>
          </p:cNvSpPr>
          <p:nvPr/>
        </p:nvSpPr>
        <p:spPr bwMode="auto">
          <a:xfrm>
            <a:off x="1524000" y="60785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J. Zhang, M. Marszalek, S. Lazebnik, and C. Schmid, 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  <a:hlinkClick r:id="rId8"/>
              </a:rPr>
              <a:t>Local Features and Kernels for Classifcation of Texture and Object Categories: A Comprehensive Study</a:t>
            </a:r>
            <a:r>
              <a:rPr lang="en-US" altLang="en-US" sz="1800">
                <a:solidFill>
                  <a:srgbClr val="000000"/>
                </a:solidFill>
                <a:cs typeface="Arial" panose="020B0604020202020204" pitchFamily="34" charset="0"/>
              </a:rPr>
              <a:t>, IJCV 2007</a:t>
            </a:r>
          </a:p>
        </p:txBody>
      </p:sp>
    </p:spTree>
    <p:extLst>
      <p:ext uri="{BB962C8B-B14F-4D97-AF65-F5344CB8AC3E}">
        <p14:creationId xmlns:p14="http://schemas.microsoft.com/office/powerpoint/2010/main" val="14114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8077200" cy="838200"/>
          </a:xfrm>
        </p:spPr>
        <p:txBody>
          <a:bodyPr/>
          <a:lstStyle/>
          <a:p>
            <a:r>
              <a:rPr lang="en-US" altLang="en-US"/>
              <a:t>Summary: SVMs for image classification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458200" cy="55626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dirty="0"/>
              <a:t>Pick an image representation (e.g. histogram of quantized sift features)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Pick a kernel function for that representation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Compute the matrix of kernel values between every pair of training examples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Feed the kernel matrix into your favorite SVM solver to obtain support vectors and weights</a:t>
            </a:r>
          </a:p>
          <a:p>
            <a:pPr marL="533400" indent="-533400">
              <a:buFontTx/>
              <a:buAutoNum type="arabicPeriod"/>
            </a:pPr>
            <a:r>
              <a:rPr lang="en-US" altLang="en-US" dirty="0"/>
              <a:t>At test time: compute kernel values for your test example and each support vector, and combine them with the learned weights to get the value of the decision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multi-class SVMs?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Unfortunately, there is no “definitive” multi-class SVM formulation</a:t>
            </a:r>
          </a:p>
          <a:p>
            <a:pPr>
              <a:buFontTx/>
              <a:buChar char="•"/>
            </a:pPr>
            <a:r>
              <a:rPr lang="en-US" altLang="en-US"/>
              <a:t>In practice, we have to obtain a multi-class SVM by combining multiple two-class SVMs </a:t>
            </a:r>
          </a:p>
          <a:p>
            <a:pPr>
              <a:buFontTx/>
              <a:buChar char="•"/>
            </a:pPr>
            <a:r>
              <a:rPr lang="en-US" altLang="en-US"/>
              <a:t>One vs. others</a:t>
            </a:r>
          </a:p>
          <a:p>
            <a:pPr lvl="1"/>
            <a:r>
              <a:rPr lang="en-US" altLang="en-US"/>
              <a:t>Traning: learn an SVM for each class vs. the others</a:t>
            </a:r>
          </a:p>
          <a:p>
            <a:pPr lvl="1"/>
            <a:r>
              <a:rPr lang="en-US" altLang="en-US"/>
              <a:t>Testing: apply each SVM to test example and assign to it the class of the SVM that returns the highest decision value</a:t>
            </a:r>
          </a:p>
          <a:p>
            <a:pPr>
              <a:buFontTx/>
              <a:buChar char="•"/>
            </a:pPr>
            <a:r>
              <a:rPr lang="en-US" altLang="en-US"/>
              <a:t>One vs. one</a:t>
            </a:r>
          </a:p>
          <a:p>
            <a:pPr lvl="1"/>
            <a:r>
              <a:rPr lang="en-US" altLang="en-US"/>
              <a:t>Training: learn an SVM for each pair of classes</a:t>
            </a:r>
          </a:p>
          <a:p>
            <a:pPr lvl="1"/>
            <a:r>
              <a:rPr lang="en-US" altLang="en-US"/>
              <a:t>Testing: each learned SVM “votes” for a class to assign to the test example</a:t>
            </a:r>
          </a:p>
          <a:p>
            <a:pPr>
              <a:buFontTx/>
              <a:buChar char="•"/>
            </a:pP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SVMs: Pros and cons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571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/>
              <a:t>Pros</a:t>
            </a:r>
          </a:p>
          <a:p>
            <a:pPr lvl="1"/>
            <a:r>
              <a:rPr lang="en-US" altLang="en-US" dirty="0" smtClean="0"/>
              <a:t>Linear SVMs are surprisingly accurate, while being lightweight and interpretable</a:t>
            </a:r>
          </a:p>
          <a:p>
            <a:pPr lvl="1"/>
            <a:r>
              <a:rPr lang="en-US" altLang="en-US" dirty="0" smtClean="0"/>
              <a:t>Non-linear, k</a:t>
            </a:r>
            <a:r>
              <a:rPr lang="en-US" altLang="en-US" dirty="0" smtClean="0"/>
              <a:t>ernel-based SVMs are </a:t>
            </a:r>
            <a:r>
              <a:rPr lang="en-US" altLang="en-US" dirty="0"/>
              <a:t>very powerful, flexible</a:t>
            </a:r>
          </a:p>
          <a:p>
            <a:pPr lvl="1"/>
            <a:r>
              <a:rPr lang="en-US" altLang="en-US" dirty="0"/>
              <a:t>SVMs work very well in practice, even with very small training sample sizes</a:t>
            </a:r>
            <a:br>
              <a:rPr lang="en-US" altLang="en-US" dirty="0"/>
            </a:b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Cons</a:t>
            </a:r>
          </a:p>
          <a:p>
            <a:pPr lvl="1"/>
            <a:r>
              <a:rPr lang="en-US" altLang="en-US" dirty="0"/>
              <a:t>No “direct” multi-class SVM, must combine two-class SVMs</a:t>
            </a:r>
          </a:p>
          <a:p>
            <a:pPr lvl="1"/>
            <a:r>
              <a:rPr lang="en-US" altLang="en-US" dirty="0"/>
              <a:t>Computation, memory </a:t>
            </a:r>
          </a:p>
          <a:p>
            <a:pPr lvl="2"/>
            <a:r>
              <a:rPr lang="en-US" altLang="en-US" dirty="0"/>
              <a:t>During training time, must compute matrix of kernel values for every pair of </a:t>
            </a:r>
            <a:r>
              <a:rPr lang="en-US" altLang="en-US" dirty="0" smtClean="0"/>
              <a:t>examples. Quadratic memory consumption.</a:t>
            </a:r>
            <a:endParaRPr lang="en-US" altLang="en-US" dirty="0"/>
          </a:p>
          <a:p>
            <a:pPr lvl="2"/>
            <a:r>
              <a:rPr lang="en-US" altLang="en-US" dirty="0"/>
              <a:t>Learning can take a very long time for large-scale problems</a:t>
            </a:r>
          </a:p>
        </p:txBody>
      </p:sp>
    </p:spTree>
    <p:extLst>
      <p:ext uri="{BB962C8B-B14F-4D97-AF65-F5344CB8AC3E}">
        <p14:creationId xmlns:p14="http://schemas.microsoft.com/office/powerpoint/2010/main" val="3958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machine learning framework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981200" y="1981201"/>
            <a:ext cx="8229600" cy="4144963"/>
          </a:xfrm>
        </p:spPr>
        <p:txBody>
          <a:bodyPr/>
          <a:lstStyle/>
          <a:p>
            <a:r>
              <a:rPr lang="en-US" altLang="en-US" sz="2400"/>
              <a:t>Apply a prediction function to a feature representation of the image to get the desired output:</a:t>
            </a:r>
            <a:br>
              <a:rPr lang="en-US" altLang="en-US" sz="2400"/>
            </a:br>
            <a:endParaRPr lang="en-US" altLang="en-US" sz="2400"/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			</a:t>
            </a:r>
            <a:r>
              <a:rPr lang="en-US" altLang="en-US" sz="6000">
                <a:solidFill>
                  <a:srgbClr val="0000FF"/>
                </a:solidFill>
              </a:rPr>
              <a:t>f(    ) = “apple”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“tomato”</a:t>
            </a:r>
          </a:p>
          <a:p>
            <a:pPr>
              <a:buFontTx/>
              <a:buNone/>
            </a:pPr>
            <a:r>
              <a:rPr lang="en-US" altLang="en-US" sz="6000">
                <a:solidFill>
                  <a:srgbClr val="0000FF"/>
                </a:solidFill>
              </a:rPr>
              <a:t>			f(    ) = “cow”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762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774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15000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740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Summary: Classifiers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/>
              <a:t>Nearest-neighbor and k-nearest-neighbor classifiers</a:t>
            </a:r>
          </a:p>
          <a:p>
            <a:pPr lvl="1"/>
            <a:r>
              <a:rPr lang="en-US" altLang="en-US"/>
              <a:t>L1 distance, </a:t>
            </a:r>
            <a:r>
              <a:rPr lang="el-GR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/>
              <a:t> distance, quadratic distance, histogram intersection</a:t>
            </a:r>
          </a:p>
          <a:p>
            <a:pPr>
              <a:buFontTx/>
              <a:buChar char="•"/>
            </a:pPr>
            <a:r>
              <a:rPr lang="en-US" altLang="en-US"/>
              <a:t>Support vector machines</a:t>
            </a:r>
          </a:p>
          <a:p>
            <a:pPr lvl="1"/>
            <a:r>
              <a:rPr lang="en-US" altLang="en-US"/>
              <a:t>Linear classifiers</a:t>
            </a:r>
          </a:p>
          <a:p>
            <a:pPr lvl="1"/>
            <a:r>
              <a:rPr lang="en-US" altLang="en-US"/>
              <a:t>Margin maximization</a:t>
            </a:r>
          </a:p>
          <a:p>
            <a:pPr lvl="1"/>
            <a:r>
              <a:rPr lang="en-US" altLang="en-US"/>
              <a:t>The kernel trick</a:t>
            </a:r>
          </a:p>
          <a:p>
            <a:pPr lvl="1"/>
            <a:r>
              <a:rPr lang="en-US" altLang="en-US"/>
              <a:t>Kernel functions: histogram intersection, generalized Gaussian, pyramid match</a:t>
            </a:r>
          </a:p>
          <a:p>
            <a:pPr lvl="1"/>
            <a:r>
              <a:rPr lang="en-US" altLang="en-US"/>
              <a:t>Multi-class</a:t>
            </a:r>
          </a:p>
          <a:p>
            <a:pPr>
              <a:buFontTx/>
              <a:buChar char="•"/>
            </a:pPr>
            <a:r>
              <a:rPr lang="en-US" altLang="en-US"/>
              <a:t>Of course, there are many other classifiers out there</a:t>
            </a:r>
          </a:p>
          <a:p>
            <a:pPr lvl="1"/>
            <a:r>
              <a:rPr lang="en-US" altLang="en-US"/>
              <a:t>Neural networks, boosting, decision trees,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31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Classifiers: Decision Trees</a:t>
            </a:r>
          </a:p>
        </p:txBody>
      </p:sp>
      <p:grpSp>
        <p:nvGrpSpPr>
          <p:cNvPr id="98307" name="Group 28"/>
          <p:cNvGrpSpPr>
            <a:grpSpLocks/>
          </p:cNvGrpSpPr>
          <p:nvPr/>
        </p:nvGrpSpPr>
        <p:grpSpPr bwMode="auto">
          <a:xfrm>
            <a:off x="6019800" y="1447800"/>
            <a:ext cx="4038600" cy="3417888"/>
            <a:chOff x="4267200" y="2667000"/>
            <a:chExt cx="4038600" cy="3417332"/>
          </a:xfrm>
        </p:grpSpPr>
        <p:sp>
          <p:nvSpPr>
            <p:cNvPr id="98312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3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4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5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6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7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8" name="TextBox 10"/>
            <p:cNvSpPr txBox="1">
              <a:spLocks noChangeArrowheads="1"/>
            </p:cNvSpPr>
            <p:nvPr/>
          </p:nvSpPr>
          <p:spPr bwMode="auto">
            <a:xfrm>
              <a:off x="6316494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19" name="TextBox 11"/>
            <p:cNvSpPr txBox="1">
              <a:spLocks noChangeArrowheads="1"/>
            </p:cNvSpPr>
            <p:nvPr/>
          </p:nvSpPr>
          <p:spPr bwMode="auto">
            <a:xfrm>
              <a:off x="5715000" y="3657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8320" name="TextBox 12"/>
            <p:cNvSpPr txBox="1">
              <a:spLocks noChangeArrowheads="1"/>
            </p:cNvSpPr>
            <p:nvPr/>
          </p:nvSpPr>
          <p:spPr bwMode="auto">
            <a:xfrm>
              <a:off x="6172200" y="3352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1" name="TextBox 13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2" name="TextBox 14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3" name="TextBox 15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4" name="TextBox 16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5" name="TextBox 17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8326" name="TextBox 18"/>
            <p:cNvSpPr txBox="1">
              <a:spLocks noChangeArrowheads="1"/>
            </p:cNvSpPr>
            <p:nvPr/>
          </p:nvSpPr>
          <p:spPr bwMode="auto">
            <a:xfrm>
              <a:off x="6019800" y="3962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329" name="TextBox 25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98330" name="TextBox 26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6629400" y="2819400"/>
            <a:ext cx="3429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924801" y="3581401"/>
            <a:ext cx="1524000" cy="317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7087394" y="2056606"/>
            <a:ext cx="1524000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390607" y="2056607"/>
            <a:ext cx="1524000" cy="158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565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Ensemble Methods: Boosting</a:t>
            </a:r>
          </a:p>
        </p:txBody>
      </p:sp>
      <p:pic>
        <p:nvPicPr>
          <p:cNvPr id="993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1"/>
            <a:ext cx="79248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Box 4"/>
          <p:cNvSpPr txBox="1">
            <a:spLocks noChangeArrowheads="1"/>
          </p:cNvSpPr>
          <p:nvPr/>
        </p:nvSpPr>
        <p:spPr bwMode="auto">
          <a:xfrm>
            <a:off x="1752601" y="6400801"/>
            <a:ext cx="245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from Friedman et al. 2000</a:t>
            </a:r>
          </a:p>
        </p:txBody>
      </p:sp>
    </p:spTree>
    <p:extLst>
      <p:ext uri="{BB962C8B-B14F-4D97-AF65-F5344CB8AC3E}">
        <p14:creationId xmlns:p14="http://schemas.microsoft.com/office/powerpoint/2010/main" val="25738960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Boosted Decision Trees </a:t>
            </a:r>
          </a:p>
        </p:txBody>
      </p:sp>
      <p:sp>
        <p:nvSpPr>
          <p:cNvPr id="222" name="Text Box 2"/>
          <p:cNvSpPr txBox="1">
            <a:spLocks noChangeArrowheads="1"/>
          </p:cNvSpPr>
          <p:nvPr/>
        </p:nvSpPr>
        <p:spPr bwMode="auto">
          <a:xfrm>
            <a:off x="5867400" y="3048000"/>
            <a:ext cx="68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23" name="AutoShape 3"/>
          <p:cNvSpPr>
            <a:spLocks noChangeArrowheads="1"/>
          </p:cNvSpPr>
          <p:nvPr/>
        </p:nvSpPr>
        <p:spPr bwMode="auto">
          <a:xfrm>
            <a:off x="81534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Gray?</a:t>
            </a:r>
          </a:p>
        </p:txBody>
      </p:sp>
      <p:sp>
        <p:nvSpPr>
          <p:cNvPr id="224" name="AutoShape 4"/>
          <p:cNvSpPr>
            <a:spLocks noChangeArrowheads="1"/>
          </p:cNvSpPr>
          <p:nvPr/>
        </p:nvSpPr>
        <p:spPr bwMode="auto">
          <a:xfrm>
            <a:off x="73152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High 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25" name="AutoShape 5"/>
          <p:cNvSpPr>
            <a:spLocks noChangeArrowheads="1"/>
          </p:cNvSpPr>
          <p:nvPr/>
        </p:nvSpPr>
        <p:spPr bwMode="auto">
          <a:xfrm>
            <a:off x="8915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Many Long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Lines?</a:t>
            </a:r>
          </a:p>
        </p:txBody>
      </p:sp>
      <p:cxnSp>
        <p:nvCxnSpPr>
          <p:cNvPr id="100359" name="AutoShape 6"/>
          <p:cNvCxnSpPr>
            <a:cxnSpLocks noChangeShapeType="1"/>
            <a:stCxn id="223" idx="2"/>
            <a:endCxn id="224" idx="0"/>
          </p:cNvCxnSpPr>
          <p:nvPr/>
        </p:nvCxnSpPr>
        <p:spPr bwMode="auto">
          <a:xfrm flipH="1">
            <a:off x="79248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0" name="AutoShape 7"/>
          <p:cNvCxnSpPr>
            <a:cxnSpLocks noChangeShapeType="1"/>
            <a:stCxn id="223" idx="2"/>
            <a:endCxn id="225" idx="0"/>
          </p:cNvCxnSpPr>
          <p:nvPr/>
        </p:nvCxnSpPr>
        <p:spPr bwMode="auto">
          <a:xfrm>
            <a:off x="87630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61" name="AutoShape 8"/>
          <p:cNvCxnSpPr>
            <a:cxnSpLocks noChangeShapeType="1"/>
            <a:stCxn id="224" idx="2"/>
          </p:cNvCxnSpPr>
          <p:nvPr/>
        </p:nvCxnSpPr>
        <p:spPr bwMode="auto">
          <a:xfrm flipH="1">
            <a:off x="7642226" y="3600451"/>
            <a:ext cx="282575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9" name="Text Box 9"/>
          <p:cNvSpPr txBox="1">
            <a:spLocks noChangeArrowheads="1"/>
          </p:cNvSpPr>
          <p:nvPr/>
        </p:nvSpPr>
        <p:spPr bwMode="auto">
          <a:xfrm>
            <a:off x="8480425" y="4789488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0" name="Text Box 10"/>
          <p:cNvSpPr txBox="1">
            <a:spLocks noChangeArrowheads="1"/>
          </p:cNvSpPr>
          <p:nvPr/>
        </p:nvSpPr>
        <p:spPr bwMode="auto">
          <a:xfrm>
            <a:off x="92202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1" name="Text Box 11"/>
          <p:cNvSpPr txBox="1">
            <a:spLocks noChangeArrowheads="1"/>
          </p:cNvSpPr>
          <p:nvPr/>
        </p:nvSpPr>
        <p:spPr bwMode="auto">
          <a:xfrm>
            <a:off x="9753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2" name="Text Box 12"/>
          <p:cNvSpPr txBox="1">
            <a:spLocks noChangeArrowheads="1"/>
          </p:cNvSpPr>
          <p:nvPr/>
        </p:nvSpPr>
        <p:spPr bwMode="auto">
          <a:xfrm>
            <a:off x="8229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3" name="Text Box 13"/>
          <p:cNvSpPr txBox="1">
            <a:spLocks noChangeArrowheads="1"/>
          </p:cNvSpPr>
          <p:nvPr/>
        </p:nvSpPr>
        <p:spPr bwMode="auto">
          <a:xfrm>
            <a:off x="9372600" y="4800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34" name="Text Box 14"/>
          <p:cNvSpPr txBox="1">
            <a:spLocks noChangeArrowheads="1"/>
          </p:cNvSpPr>
          <p:nvPr/>
        </p:nvSpPr>
        <p:spPr bwMode="auto">
          <a:xfrm>
            <a:off x="70866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5" name="Text Box 15"/>
          <p:cNvSpPr txBox="1">
            <a:spLocks noChangeArrowheads="1"/>
          </p:cNvSpPr>
          <p:nvPr/>
        </p:nvSpPr>
        <p:spPr bwMode="auto">
          <a:xfrm>
            <a:off x="88392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36" name="Text Box 16"/>
          <p:cNvSpPr txBox="1">
            <a:spLocks noChangeArrowheads="1"/>
          </p:cNvSpPr>
          <p:nvPr/>
        </p:nvSpPr>
        <p:spPr bwMode="auto">
          <a:xfrm>
            <a:off x="7772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cxnSp>
        <p:nvCxnSpPr>
          <p:cNvPr id="100370" name="AutoShape 17"/>
          <p:cNvCxnSpPr>
            <a:cxnSpLocks noChangeShapeType="1"/>
            <a:stCxn id="224" idx="2"/>
          </p:cNvCxnSpPr>
          <p:nvPr/>
        </p:nvCxnSpPr>
        <p:spPr bwMode="auto">
          <a:xfrm>
            <a:off x="7924800" y="3600451"/>
            <a:ext cx="228600" cy="37306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1" name="AutoShape 18"/>
          <p:cNvCxnSpPr>
            <a:cxnSpLocks noChangeShapeType="1"/>
            <a:stCxn id="225" idx="2"/>
            <a:endCxn id="242" idx="0"/>
          </p:cNvCxnSpPr>
          <p:nvPr/>
        </p:nvCxnSpPr>
        <p:spPr bwMode="auto">
          <a:xfrm flipH="1">
            <a:off x="9220200" y="3600450"/>
            <a:ext cx="304800" cy="4191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2" name="AutoShape 19"/>
          <p:cNvCxnSpPr>
            <a:cxnSpLocks noChangeShapeType="1"/>
            <a:stCxn id="225" idx="2"/>
          </p:cNvCxnSpPr>
          <p:nvPr/>
        </p:nvCxnSpPr>
        <p:spPr bwMode="auto">
          <a:xfrm>
            <a:off x="9525000" y="3600450"/>
            <a:ext cx="685800" cy="5143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3" name="AutoShape 20"/>
          <p:cNvCxnSpPr>
            <a:cxnSpLocks noChangeShapeType="1"/>
            <a:stCxn id="242" idx="2"/>
          </p:cNvCxnSpPr>
          <p:nvPr/>
        </p:nvCxnSpPr>
        <p:spPr bwMode="auto">
          <a:xfrm flipH="1">
            <a:off x="8891588" y="4819650"/>
            <a:ext cx="328612" cy="27463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74" name="AutoShape 21"/>
          <p:cNvCxnSpPr>
            <a:cxnSpLocks noChangeShapeType="1"/>
            <a:stCxn id="242" idx="2"/>
          </p:cNvCxnSpPr>
          <p:nvPr/>
        </p:nvCxnSpPr>
        <p:spPr bwMode="auto">
          <a:xfrm>
            <a:off x="9220201" y="4819650"/>
            <a:ext cx="315913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2" name="AutoShape 22"/>
          <p:cNvSpPr>
            <a:spLocks noChangeArrowheads="1"/>
          </p:cNvSpPr>
          <p:nvPr/>
        </p:nvSpPr>
        <p:spPr bwMode="auto">
          <a:xfrm>
            <a:off x="8610600" y="40386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Very High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Vanishing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Point?</a:t>
            </a:r>
          </a:p>
        </p:txBody>
      </p:sp>
      <p:sp>
        <p:nvSpPr>
          <p:cNvPr id="243" name="AutoShape 23"/>
          <p:cNvSpPr>
            <a:spLocks noChangeArrowheads="1"/>
          </p:cNvSpPr>
          <p:nvPr/>
        </p:nvSpPr>
        <p:spPr bwMode="auto">
          <a:xfrm>
            <a:off x="3276600" y="1676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High in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Image?</a:t>
            </a:r>
          </a:p>
        </p:txBody>
      </p:sp>
      <p:sp>
        <p:nvSpPr>
          <p:cNvPr id="244" name="AutoShape 24"/>
          <p:cNvSpPr>
            <a:spLocks noChangeArrowheads="1"/>
          </p:cNvSpPr>
          <p:nvPr/>
        </p:nvSpPr>
        <p:spPr bwMode="auto">
          <a:xfrm>
            <a:off x="24384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Smooth?</a:t>
            </a:r>
          </a:p>
        </p:txBody>
      </p:sp>
      <p:sp>
        <p:nvSpPr>
          <p:cNvPr id="245" name="AutoShape 25"/>
          <p:cNvSpPr>
            <a:spLocks noChangeArrowheads="1"/>
          </p:cNvSpPr>
          <p:nvPr/>
        </p:nvSpPr>
        <p:spPr bwMode="auto">
          <a:xfrm>
            <a:off x="4038600" y="2819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Green?</a:t>
            </a:r>
          </a:p>
        </p:txBody>
      </p:sp>
      <p:sp>
        <p:nvSpPr>
          <p:cNvPr id="246" name="AutoShape 26"/>
          <p:cNvSpPr>
            <a:spLocks noChangeArrowheads="1"/>
          </p:cNvSpPr>
          <p:nvPr/>
        </p:nvSpPr>
        <p:spPr bwMode="auto">
          <a:xfrm>
            <a:off x="1905000" y="3962400"/>
            <a:ext cx="1219200" cy="762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Blue?</a:t>
            </a:r>
          </a:p>
        </p:txBody>
      </p:sp>
      <p:cxnSp>
        <p:nvCxnSpPr>
          <p:cNvPr id="100380" name="AutoShape 27"/>
          <p:cNvCxnSpPr>
            <a:cxnSpLocks noChangeShapeType="1"/>
            <a:stCxn id="243" idx="2"/>
            <a:endCxn id="244" idx="0"/>
          </p:cNvCxnSpPr>
          <p:nvPr/>
        </p:nvCxnSpPr>
        <p:spPr bwMode="auto">
          <a:xfrm flipH="1">
            <a:off x="3048000" y="2457450"/>
            <a:ext cx="838200" cy="34290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1" name="AutoShape 28"/>
          <p:cNvCxnSpPr>
            <a:cxnSpLocks noChangeShapeType="1"/>
            <a:stCxn id="243" idx="2"/>
            <a:endCxn id="245" idx="0"/>
          </p:cNvCxnSpPr>
          <p:nvPr/>
        </p:nvCxnSpPr>
        <p:spPr bwMode="auto">
          <a:xfrm>
            <a:off x="3886200" y="2457450"/>
            <a:ext cx="7620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82" name="AutoShape 29"/>
          <p:cNvCxnSpPr>
            <a:cxnSpLocks noChangeShapeType="1"/>
            <a:stCxn id="244" idx="2"/>
            <a:endCxn id="246" idx="0"/>
          </p:cNvCxnSpPr>
          <p:nvPr/>
        </p:nvCxnSpPr>
        <p:spPr bwMode="auto">
          <a:xfrm flipH="1">
            <a:off x="2514600" y="3600450"/>
            <a:ext cx="533400" cy="3429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0" name="Text Box 30"/>
          <p:cNvSpPr txBox="1">
            <a:spLocks noChangeArrowheads="1"/>
          </p:cNvSpPr>
          <p:nvPr/>
        </p:nvSpPr>
        <p:spPr bwMode="auto">
          <a:xfrm>
            <a:off x="1600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1" name="Text Box 31"/>
          <p:cNvSpPr txBox="1">
            <a:spLocks noChangeArrowheads="1"/>
          </p:cNvSpPr>
          <p:nvPr/>
        </p:nvSpPr>
        <p:spPr bwMode="auto">
          <a:xfrm>
            <a:off x="43434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2" name="Text Box 32"/>
          <p:cNvSpPr txBox="1">
            <a:spLocks noChangeArrowheads="1"/>
          </p:cNvSpPr>
          <p:nvPr/>
        </p:nvSpPr>
        <p:spPr bwMode="auto">
          <a:xfrm>
            <a:off x="4724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3" name="Text Box 33"/>
          <p:cNvSpPr txBox="1">
            <a:spLocks noChangeArrowheads="1"/>
          </p:cNvSpPr>
          <p:nvPr/>
        </p:nvSpPr>
        <p:spPr bwMode="auto">
          <a:xfrm>
            <a:off x="3352800" y="36576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4" name="Text Box 34"/>
          <p:cNvSpPr txBox="1">
            <a:spLocks noChangeArrowheads="1"/>
          </p:cNvSpPr>
          <p:nvPr/>
        </p:nvSpPr>
        <p:spPr bwMode="auto">
          <a:xfrm>
            <a:off x="2743200" y="4724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No</a:t>
            </a:r>
          </a:p>
        </p:txBody>
      </p:sp>
      <p:sp>
        <p:nvSpPr>
          <p:cNvPr id="255" name="Text Box 35"/>
          <p:cNvSpPr txBox="1">
            <a:spLocks noChangeArrowheads="1"/>
          </p:cNvSpPr>
          <p:nvPr/>
        </p:nvSpPr>
        <p:spPr bwMode="auto">
          <a:xfrm>
            <a:off x="22098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6" name="Text Box 36"/>
          <p:cNvSpPr txBox="1">
            <a:spLocks noChangeArrowheads="1"/>
          </p:cNvSpPr>
          <p:nvPr/>
        </p:nvSpPr>
        <p:spPr bwMode="auto">
          <a:xfrm>
            <a:off x="3962400" y="3581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sp>
        <p:nvSpPr>
          <p:cNvPr id="257" name="Text Box 37"/>
          <p:cNvSpPr txBox="1">
            <a:spLocks noChangeArrowheads="1"/>
          </p:cNvSpPr>
          <p:nvPr/>
        </p:nvSpPr>
        <p:spPr bwMode="auto">
          <a:xfrm>
            <a:off x="2895600" y="240665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Yes</a:t>
            </a:r>
          </a:p>
        </p:txBody>
      </p:sp>
      <p:grpSp>
        <p:nvGrpSpPr>
          <p:cNvPr id="100391" name="Group 38"/>
          <p:cNvGrpSpPr>
            <a:grpSpLocks/>
          </p:cNvGrpSpPr>
          <p:nvPr/>
        </p:nvGrpSpPr>
        <p:grpSpPr bwMode="auto">
          <a:xfrm>
            <a:off x="4178301" y="3970338"/>
            <a:ext cx="328613" cy="762000"/>
            <a:chOff x="1672" y="2933"/>
            <a:chExt cx="207" cy="480"/>
          </a:xfrm>
        </p:grpSpPr>
        <p:grpSp>
          <p:nvGrpSpPr>
            <p:cNvPr id="100459" name="Group 39"/>
            <p:cNvGrpSpPr>
              <a:grpSpLocks/>
            </p:cNvGrpSpPr>
            <p:nvPr/>
          </p:nvGrpSpPr>
          <p:grpSpPr bwMode="auto">
            <a:xfrm>
              <a:off x="1703" y="3018"/>
              <a:ext cx="191" cy="336"/>
              <a:chOff x="2017" y="2928"/>
              <a:chExt cx="143" cy="336"/>
            </a:xfrm>
          </p:grpSpPr>
          <p:sp>
            <p:nvSpPr>
              <p:cNvPr id="261" name="Rectangle 4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Rectangle 41"/>
              <p:cNvSpPr>
                <a:spLocks noChangeArrowheads="1"/>
              </p:cNvSpPr>
              <p:nvPr/>
            </p:nvSpPr>
            <p:spPr bwMode="auto">
              <a:xfrm>
                <a:off x="2064" y="316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42"/>
              <p:cNvSpPr>
                <a:spLocks noChangeArrowheads="1"/>
              </p:cNvSpPr>
              <p:nvPr/>
            </p:nvSpPr>
            <p:spPr bwMode="auto">
              <a:xfrm>
                <a:off x="2017" y="2928"/>
                <a:ext cx="48" cy="336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0" name="AutoShape 43"/>
            <p:cNvSpPr>
              <a:spLocks noChangeArrowheads="1"/>
            </p:cNvSpPr>
            <p:nvPr/>
          </p:nvSpPr>
          <p:spPr bwMode="auto">
            <a:xfrm>
              <a:off x="1672" y="293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2" name="Group 44"/>
          <p:cNvGrpSpPr>
            <a:grpSpLocks/>
          </p:cNvGrpSpPr>
          <p:nvPr/>
        </p:nvGrpSpPr>
        <p:grpSpPr bwMode="auto">
          <a:xfrm>
            <a:off x="4724400" y="3984625"/>
            <a:ext cx="304800" cy="762000"/>
            <a:chOff x="2016" y="2942"/>
            <a:chExt cx="192" cy="480"/>
          </a:xfrm>
        </p:grpSpPr>
        <p:grpSp>
          <p:nvGrpSpPr>
            <p:cNvPr id="100454" name="Group 45"/>
            <p:cNvGrpSpPr>
              <a:grpSpLocks/>
            </p:cNvGrpSpPr>
            <p:nvPr/>
          </p:nvGrpSpPr>
          <p:grpSpPr bwMode="auto">
            <a:xfrm>
              <a:off x="2032" y="3114"/>
              <a:ext cx="191" cy="240"/>
              <a:chOff x="2305" y="3024"/>
              <a:chExt cx="143" cy="240"/>
            </a:xfrm>
          </p:grpSpPr>
          <p:sp>
            <p:nvSpPr>
              <p:cNvPr id="267" name="Rectangle 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48" cy="4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Rectangle 47"/>
              <p:cNvSpPr>
                <a:spLocks noChangeArrowheads="1"/>
              </p:cNvSpPr>
              <p:nvPr/>
            </p:nvSpPr>
            <p:spPr bwMode="auto">
              <a:xfrm>
                <a:off x="2352" y="3024"/>
                <a:ext cx="48" cy="240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48"/>
              <p:cNvSpPr>
                <a:spLocks noChangeArrowheads="1"/>
              </p:cNvSpPr>
              <p:nvPr/>
            </p:nvSpPr>
            <p:spPr bwMode="auto">
              <a:xfrm>
                <a:off x="2305" y="3024"/>
                <a:ext cx="47" cy="240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6" name="AutoShape 49"/>
            <p:cNvSpPr>
              <a:spLocks noChangeArrowheads="1"/>
            </p:cNvSpPr>
            <p:nvPr/>
          </p:nvSpPr>
          <p:spPr bwMode="auto">
            <a:xfrm>
              <a:off x="2016" y="294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3" name="Group 50"/>
          <p:cNvGrpSpPr>
            <a:grpSpLocks/>
          </p:cNvGrpSpPr>
          <p:nvPr/>
        </p:nvGrpSpPr>
        <p:grpSpPr bwMode="auto">
          <a:xfrm>
            <a:off x="3429000" y="3973513"/>
            <a:ext cx="304800" cy="762000"/>
            <a:chOff x="1200" y="2935"/>
            <a:chExt cx="192" cy="480"/>
          </a:xfrm>
        </p:grpSpPr>
        <p:grpSp>
          <p:nvGrpSpPr>
            <p:cNvPr id="100449" name="Group 51"/>
            <p:cNvGrpSpPr>
              <a:grpSpLocks/>
            </p:cNvGrpSpPr>
            <p:nvPr/>
          </p:nvGrpSpPr>
          <p:grpSpPr bwMode="auto">
            <a:xfrm>
              <a:off x="1208" y="3072"/>
              <a:ext cx="191" cy="288"/>
              <a:chOff x="1249" y="3024"/>
              <a:chExt cx="143" cy="288"/>
            </a:xfrm>
          </p:grpSpPr>
          <p:sp>
            <p:nvSpPr>
              <p:cNvPr id="273" name="Rectangle 52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48" cy="192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Rectangle 5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48" cy="28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54"/>
              <p:cNvSpPr>
                <a:spLocks noChangeArrowheads="1"/>
              </p:cNvSpPr>
              <p:nvPr/>
            </p:nvSpPr>
            <p:spPr bwMode="auto">
              <a:xfrm>
                <a:off x="1249" y="3264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2" name="AutoShape 55"/>
            <p:cNvSpPr>
              <a:spLocks noChangeArrowheads="1"/>
            </p:cNvSpPr>
            <p:nvPr/>
          </p:nvSpPr>
          <p:spPr bwMode="auto">
            <a:xfrm>
              <a:off x="1200" y="2935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4" name="Group 56"/>
          <p:cNvGrpSpPr>
            <a:grpSpLocks/>
          </p:cNvGrpSpPr>
          <p:nvPr/>
        </p:nvGrpSpPr>
        <p:grpSpPr bwMode="auto">
          <a:xfrm>
            <a:off x="2743200" y="5038725"/>
            <a:ext cx="304800" cy="762000"/>
            <a:chOff x="768" y="3606"/>
            <a:chExt cx="192" cy="480"/>
          </a:xfrm>
        </p:grpSpPr>
        <p:grpSp>
          <p:nvGrpSpPr>
            <p:cNvPr id="100444" name="Group 57"/>
            <p:cNvGrpSpPr>
              <a:grpSpLocks/>
            </p:cNvGrpSpPr>
            <p:nvPr/>
          </p:nvGrpSpPr>
          <p:grpSpPr bwMode="auto">
            <a:xfrm>
              <a:off x="773" y="3792"/>
              <a:ext cx="191" cy="240"/>
              <a:chOff x="721" y="3744"/>
              <a:chExt cx="143" cy="240"/>
            </a:xfrm>
          </p:grpSpPr>
          <p:sp>
            <p:nvSpPr>
              <p:cNvPr id="279" name="Rectangle 58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240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Rectangle 59"/>
              <p:cNvSpPr>
                <a:spLocks noChangeArrowheads="1"/>
              </p:cNvSpPr>
              <p:nvPr/>
            </p:nvSpPr>
            <p:spPr bwMode="auto">
              <a:xfrm>
                <a:off x="768" y="3792"/>
                <a:ext cx="48" cy="19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60"/>
              <p:cNvSpPr>
                <a:spLocks noChangeArrowheads="1"/>
              </p:cNvSpPr>
              <p:nvPr/>
            </p:nvSpPr>
            <p:spPr bwMode="auto">
              <a:xfrm>
                <a:off x="721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8" name="AutoShape 61"/>
            <p:cNvSpPr>
              <a:spLocks noChangeArrowheads="1"/>
            </p:cNvSpPr>
            <p:nvPr/>
          </p:nvSpPr>
          <p:spPr bwMode="auto">
            <a:xfrm>
              <a:off x="768" y="360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395" name="Group 62"/>
          <p:cNvGrpSpPr>
            <a:grpSpLocks/>
          </p:cNvGrpSpPr>
          <p:nvPr/>
        </p:nvGrpSpPr>
        <p:grpSpPr bwMode="auto">
          <a:xfrm>
            <a:off x="1905000" y="5029200"/>
            <a:ext cx="325438" cy="762000"/>
            <a:chOff x="240" y="3600"/>
            <a:chExt cx="205" cy="480"/>
          </a:xfrm>
        </p:grpSpPr>
        <p:grpSp>
          <p:nvGrpSpPr>
            <p:cNvPr id="100439" name="Group 63"/>
            <p:cNvGrpSpPr>
              <a:grpSpLocks/>
            </p:cNvGrpSpPr>
            <p:nvPr/>
          </p:nvGrpSpPr>
          <p:grpSpPr bwMode="auto">
            <a:xfrm>
              <a:off x="242" y="3744"/>
              <a:ext cx="191" cy="288"/>
              <a:chOff x="289" y="3696"/>
              <a:chExt cx="143" cy="288"/>
            </a:xfrm>
          </p:grpSpPr>
          <p:sp>
            <p:nvSpPr>
              <p:cNvPr id="285" name="Rectangle 64"/>
              <p:cNvSpPr>
                <a:spLocks noChangeArrowheads="1"/>
              </p:cNvSpPr>
              <p:nvPr/>
            </p:nvSpPr>
            <p:spPr bwMode="auto">
              <a:xfrm>
                <a:off x="384" y="3696"/>
                <a:ext cx="48" cy="288"/>
              </a:xfrm>
              <a:prstGeom prst="rect">
                <a:avLst/>
              </a:prstGeom>
              <a:solidFill>
                <a:srgbClr val="5D7CD5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Rectangle 65"/>
              <p:cNvSpPr>
                <a:spLocks noChangeArrowheads="1"/>
              </p:cNvSpPr>
              <p:nvPr/>
            </p:nvSpPr>
            <p:spPr bwMode="auto">
              <a:xfrm>
                <a:off x="336" y="3888"/>
                <a:ext cx="48" cy="9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Rectangle 66"/>
              <p:cNvSpPr>
                <a:spLocks noChangeArrowheads="1"/>
              </p:cNvSpPr>
              <p:nvPr/>
            </p:nvSpPr>
            <p:spPr bwMode="auto">
              <a:xfrm>
                <a:off x="289" y="3936"/>
                <a:ext cx="47" cy="48"/>
              </a:xfrm>
              <a:prstGeom prst="rect">
                <a:avLst/>
              </a:prstGeom>
              <a:solidFill>
                <a:srgbClr val="20B43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ysClr val="windowText" lastClr="000000"/>
                  </a:solidFill>
                  <a:latin typeface="Arial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4" name="AutoShape 67"/>
            <p:cNvSpPr>
              <a:spLocks noChangeArrowheads="1"/>
            </p:cNvSpPr>
            <p:nvPr/>
          </p:nvSpPr>
          <p:spPr bwMode="auto">
            <a:xfrm>
              <a:off x="253" y="3600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0396" name="AutoShape 68"/>
          <p:cNvCxnSpPr>
            <a:cxnSpLocks noChangeShapeType="1"/>
            <a:stCxn id="244" idx="2"/>
            <a:endCxn id="272" idx="0"/>
          </p:cNvCxnSpPr>
          <p:nvPr/>
        </p:nvCxnSpPr>
        <p:spPr bwMode="auto">
          <a:xfrm>
            <a:off x="3048000" y="3600451"/>
            <a:ext cx="533400" cy="3730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7" name="AutoShape 69"/>
          <p:cNvCxnSpPr>
            <a:cxnSpLocks noChangeShapeType="1"/>
            <a:stCxn id="245" idx="2"/>
            <a:endCxn id="260" idx="0"/>
          </p:cNvCxnSpPr>
          <p:nvPr/>
        </p:nvCxnSpPr>
        <p:spPr bwMode="auto">
          <a:xfrm flipH="1">
            <a:off x="4330700" y="3600450"/>
            <a:ext cx="317500" cy="3698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8" name="AutoShape 70"/>
          <p:cNvCxnSpPr>
            <a:cxnSpLocks noChangeShapeType="1"/>
            <a:stCxn id="245" idx="2"/>
            <a:endCxn id="266" idx="0"/>
          </p:cNvCxnSpPr>
          <p:nvPr/>
        </p:nvCxnSpPr>
        <p:spPr bwMode="auto">
          <a:xfrm>
            <a:off x="4648200" y="3600451"/>
            <a:ext cx="228600" cy="3841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399" name="AutoShape 71"/>
          <p:cNvCxnSpPr>
            <a:cxnSpLocks noChangeShapeType="1"/>
            <a:stCxn id="246" idx="2"/>
            <a:endCxn id="284" idx="0"/>
          </p:cNvCxnSpPr>
          <p:nvPr/>
        </p:nvCxnSpPr>
        <p:spPr bwMode="auto">
          <a:xfrm flipH="1">
            <a:off x="2078038" y="4743450"/>
            <a:ext cx="436562" cy="28575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00" name="AutoShape 72"/>
          <p:cNvCxnSpPr>
            <a:cxnSpLocks noChangeShapeType="1"/>
            <a:stCxn id="246" idx="2"/>
            <a:endCxn id="278" idx="0"/>
          </p:cNvCxnSpPr>
          <p:nvPr/>
        </p:nvCxnSpPr>
        <p:spPr bwMode="auto">
          <a:xfrm>
            <a:off x="2514600" y="4743451"/>
            <a:ext cx="381000" cy="29527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3" name="Oval 73"/>
          <p:cNvSpPr>
            <a:spLocks noChangeArrowheads="1"/>
          </p:cNvSpPr>
          <p:nvPr/>
        </p:nvSpPr>
        <p:spPr bwMode="auto">
          <a:xfrm>
            <a:off x="3352800" y="4038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grpSp>
        <p:nvGrpSpPr>
          <p:cNvPr id="100402" name="Group 74"/>
          <p:cNvGrpSpPr>
            <a:grpSpLocks/>
          </p:cNvGrpSpPr>
          <p:nvPr/>
        </p:nvGrpSpPr>
        <p:grpSpPr bwMode="auto">
          <a:xfrm>
            <a:off x="9383713" y="5105400"/>
            <a:ext cx="317500" cy="762000"/>
            <a:chOff x="4951" y="3216"/>
            <a:chExt cx="200" cy="480"/>
          </a:xfrm>
        </p:grpSpPr>
        <p:sp>
          <p:nvSpPr>
            <p:cNvPr id="295" name="Rectangle 75"/>
            <p:cNvSpPr>
              <a:spLocks noChangeArrowheads="1"/>
            </p:cNvSpPr>
            <p:nvPr/>
          </p:nvSpPr>
          <p:spPr bwMode="auto">
            <a:xfrm>
              <a:off x="5087" y="3589"/>
              <a:ext cx="64" cy="48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6" name="Rectangle 76"/>
            <p:cNvSpPr>
              <a:spLocks noChangeArrowheads="1"/>
            </p:cNvSpPr>
            <p:nvPr/>
          </p:nvSpPr>
          <p:spPr bwMode="auto">
            <a:xfrm>
              <a:off x="5030" y="3456"/>
              <a:ext cx="58" cy="18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77"/>
            <p:cNvSpPr>
              <a:spLocks noChangeArrowheads="1"/>
            </p:cNvSpPr>
            <p:nvPr/>
          </p:nvSpPr>
          <p:spPr bwMode="auto">
            <a:xfrm>
              <a:off x="4961" y="3360"/>
              <a:ext cx="63" cy="282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298" name="AutoShape 78"/>
            <p:cNvSpPr>
              <a:spLocks noChangeArrowheads="1"/>
            </p:cNvSpPr>
            <p:nvPr/>
          </p:nvSpPr>
          <p:spPr bwMode="auto">
            <a:xfrm>
              <a:off x="4951" y="3216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3" name="Group 79"/>
          <p:cNvGrpSpPr>
            <a:grpSpLocks/>
          </p:cNvGrpSpPr>
          <p:nvPr/>
        </p:nvGrpSpPr>
        <p:grpSpPr bwMode="auto">
          <a:xfrm>
            <a:off x="10058400" y="4114800"/>
            <a:ext cx="304800" cy="762000"/>
            <a:chOff x="5376" y="2592"/>
            <a:chExt cx="192" cy="480"/>
          </a:xfrm>
        </p:grpSpPr>
        <p:sp>
          <p:nvSpPr>
            <p:cNvPr id="300" name="Rectangle 80"/>
            <p:cNvSpPr>
              <a:spLocks noChangeArrowheads="1"/>
            </p:cNvSpPr>
            <p:nvPr/>
          </p:nvSpPr>
          <p:spPr bwMode="auto">
            <a:xfrm>
              <a:off x="5495" y="2784"/>
              <a:ext cx="63" cy="220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81"/>
            <p:cNvSpPr>
              <a:spLocks noChangeArrowheads="1"/>
            </p:cNvSpPr>
            <p:nvPr/>
          </p:nvSpPr>
          <p:spPr bwMode="auto">
            <a:xfrm>
              <a:off x="5438" y="2832"/>
              <a:ext cx="63" cy="17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2" name="Rectangle 82"/>
            <p:cNvSpPr>
              <a:spLocks noChangeArrowheads="1"/>
            </p:cNvSpPr>
            <p:nvPr/>
          </p:nvSpPr>
          <p:spPr bwMode="auto">
            <a:xfrm>
              <a:off x="5376" y="2784"/>
              <a:ext cx="63" cy="22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3" name="AutoShape 83"/>
            <p:cNvSpPr>
              <a:spLocks noChangeArrowheads="1"/>
            </p:cNvSpPr>
            <p:nvPr/>
          </p:nvSpPr>
          <p:spPr bwMode="auto">
            <a:xfrm>
              <a:off x="5376" y="2592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4" name="Group 84"/>
          <p:cNvGrpSpPr>
            <a:grpSpLocks/>
          </p:cNvGrpSpPr>
          <p:nvPr/>
        </p:nvGrpSpPr>
        <p:grpSpPr bwMode="auto">
          <a:xfrm>
            <a:off x="8001000" y="3973513"/>
            <a:ext cx="304800" cy="762000"/>
            <a:chOff x="4080" y="2503"/>
            <a:chExt cx="192" cy="480"/>
          </a:xfrm>
        </p:grpSpPr>
        <p:sp>
          <p:nvSpPr>
            <p:cNvPr id="305" name="Rectangle 85"/>
            <p:cNvSpPr>
              <a:spLocks noChangeArrowheads="1"/>
            </p:cNvSpPr>
            <p:nvPr/>
          </p:nvSpPr>
          <p:spPr bwMode="auto">
            <a:xfrm>
              <a:off x="4087" y="2688"/>
              <a:ext cx="58" cy="240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86"/>
            <p:cNvSpPr>
              <a:spLocks noChangeArrowheads="1"/>
            </p:cNvSpPr>
            <p:nvPr/>
          </p:nvSpPr>
          <p:spPr bwMode="auto">
            <a:xfrm>
              <a:off x="4198" y="2784"/>
              <a:ext cx="53" cy="144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7" name="Rectangle 87"/>
            <p:cNvSpPr>
              <a:spLocks noChangeArrowheads="1"/>
            </p:cNvSpPr>
            <p:nvPr/>
          </p:nvSpPr>
          <p:spPr bwMode="auto">
            <a:xfrm>
              <a:off x="4142" y="2736"/>
              <a:ext cx="55" cy="19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08" name="AutoShape 88"/>
            <p:cNvSpPr>
              <a:spLocks noChangeArrowheads="1"/>
            </p:cNvSpPr>
            <p:nvPr/>
          </p:nvSpPr>
          <p:spPr bwMode="auto">
            <a:xfrm>
              <a:off x="4080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5" name="Group 89"/>
          <p:cNvGrpSpPr>
            <a:grpSpLocks/>
          </p:cNvGrpSpPr>
          <p:nvPr/>
        </p:nvGrpSpPr>
        <p:grpSpPr bwMode="auto">
          <a:xfrm>
            <a:off x="7489825" y="3973513"/>
            <a:ext cx="304800" cy="762000"/>
            <a:chOff x="3758" y="2503"/>
            <a:chExt cx="192" cy="480"/>
          </a:xfrm>
        </p:grpSpPr>
        <p:sp>
          <p:nvSpPr>
            <p:cNvPr id="310" name="Rectangle 90"/>
            <p:cNvSpPr>
              <a:spLocks noChangeArrowheads="1"/>
            </p:cNvSpPr>
            <p:nvPr/>
          </p:nvSpPr>
          <p:spPr bwMode="auto">
            <a:xfrm>
              <a:off x="3824" y="2736"/>
              <a:ext cx="64" cy="19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91"/>
            <p:cNvSpPr>
              <a:spLocks noChangeArrowheads="1"/>
            </p:cNvSpPr>
            <p:nvPr/>
          </p:nvSpPr>
          <p:spPr bwMode="auto">
            <a:xfrm>
              <a:off x="3884" y="2640"/>
              <a:ext cx="52" cy="2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2" name="Rectangle 92"/>
            <p:cNvSpPr>
              <a:spLocks noChangeArrowheads="1"/>
            </p:cNvSpPr>
            <p:nvPr/>
          </p:nvSpPr>
          <p:spPr bwMode="auto">
            <a:xfrm>
              <a:off x="3758" y="2881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3" name="AutoShape 93"/>
            <p:cNvSpPr>
              <a:spLocks noChangeArrowheads="1"/>
            </p:cNvSpPr>
            <p:nvPr/>
          </p:nvSpPr>
          <p:spPr bwMode="auto">
            <a:xfrm>
              <a:off x="3758" y="2503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406" name="Group 94"/>
          <p:cNvGrpSpPr>
            <a:grpSpLocks/>
          </p:cNvGrpSpPr>
          <p:nvPr/>
        </p:nvGrpSpPr>
        <p:grpSpPr bwMode="auto">
          <a:xfrm>
            <a:off x="8718550" y="5094288"/>
            <a:ext cx="325438" cy="762000"/>
            <a:chOff x="4532" y="3209"/>
            <a:chExt cx="205" cy="480"/>
          </a:xfrm>
        </p:grpSpPr>
        <p:sp>
          <p:nvSpPr>
            <p:cNvPr id="315" name="Rectangle 95"/>
            <p:cNvSpPr>
              <a:spLocks noChangeArrowheads="1"/>
            </p:cNvSpPr>
            <p:nvPr/>
          </p:nvSpPr>
          <p:spPr bwMode="auto">
            <a:xfrm>
              <a:off x="4651" y="3552"/>
              <a:ext cx="56" cy="89"/>
            </a:xfrm>
            <a:prstGeom prst="rect">
              <a:avLst/>
            </a:prstGeom>
            <a:solidFill>
              <a:srgbClr val="5D7CD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6" name="Rectangle 96"/>
            <p:cNvSpPr>
              <a:spLocks noChangeArrowheads="1"/>
            </p:cNvSpPr>
            <p:nvPr/>
          </p:nvSpPr>
          <p:spPr bwMode="auto">
            <a:xfrm>
              <a:off x="4594" y="3312"/>
              <a:ext cx="62" cy="329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97"/>
            <p:cNvSpPr>
              <a:spLocks noChangeArrowheads="1"/>
            </p:cNvSpPr>
            <p:nvPr/>
          </p:nvSpPr>
          <p:spPr bwMode="auto">
            <a:xfrm>
              <a:off x="4532" y="3593"/>
              <a:ext cx="62" cy="48"/>
            </a:xfrm>
            <a:prstGeom prst="rect">
              <a:avLst/>
            </a:prstGeom>
            <a:solidFill>
              <a:srgbClr val="20B43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  <p:sp>
          <p:nvSpPr>
            <p:cNvPr id="318" name="AutoShape 98"/>
            <p:cNvSpPr>
              <a:spLocks noChangeArrowheads="1"/>
            </p:cNvSpPr>
            <p:nvPr/>
          </p:nvSpPr>
          <p:spPr bwMode="auto">
            <a:xfrm>
              <a:off x="4545" y="3209"/>
              <a:ext cx="192" cy="480"/>
            </a:xfrm>
            <a:prstGeom prst="roundRect">
              <a:avLst>
                <a:gd name="adj" fmla="val 16667"/>
              </a:avLst>
            </a:prstGeom>
            <a:noFill/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endParaRPr>
            </a:p>
          </p:txBody>
        </p:sp>
      </p:grpSp>
      <p:sp>
        <p:nvSpPr>
          <p:cNvPr id="319" name="Oval 99"/>
          <p:cNvSpPr>
            <a:spLocks noChangeArrowheads="1"/>
          </p:cNvSpPr>
          <p:nvPr/>
        </p:nvSpPr>
        <p:spPr bwMode="auto">
          <a:xfrm>
            <a:off x="8621713" y="5181600"/>
            <a:ext cx="457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0" name="Rectangle 101"/>
          <p:cNvSpPr>
            <a:spLocks noChangeArrowheads="1"/>
          </p:cNvSpPr>
          <p:nvPr/>
        </p:nvSpPr>
        <p:spPr bwMode="auto">
          <a:xfrm>
            <a:off x="6219826" y="5486401"/>
            <a:ext cx="180975" cy="219075"/>
          </a:xfrm>
          <a:prstGeom prst="rect">
            <a:avLst/>
          </a:prstGeom>
          <a:solidFill>
            <a:srgbClr val="5D7CD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1" name="Rectangle 102"/>
          <p:cNvSpPr>
            <a:spLocks noChangeArrowheads="1"/>
          </p:cNvSpPr>
          <p:nvPr/>
        </p:nvSpPr>
        <p:spPr bwMode="auto">
          <a:xfrm>
            <a:off x="6045200" y="4724401"/>
            <a:ext cx="173038" cy="9810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2" name="Rectangle 103"/>
          <p:cNvSpPr>
            <a:spLocks noChangeArrowheads="1"/>
          </p:cNvSpPr>
          <p:nvPr/>
        </p:nvSpPr>
        <p:spPr bwMode="auto">
          <a:xfrm>
            <a:off x="5876925" y="5576889"/>
            <a:ext cx="173038" cy="128587"/>
          </a:xfrm>
          <a:prstGeom prst="rect">
            <a:avLst/>
          </a:prstGeom>
          <a:solidFill>
            <a:srgbClr val="20B4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sp>
        <p:nvSpPr>
          <p:cNvPr id="323" name="AutoShape 104"/>
          <p:cNvSpPr>
            <a:spLocks noChangeArrowheads="1"/>
          </p:cNvSpPr>
          <p:nvPr/>
        </p:nvSpPr>
        <p:spPr bwMode="auto">
          <a:xfrm>
            <a:off x="5875338" y="4724400"/>
            <a:ext cx="525462" cy="1143000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latin typeface="Arial" charset="0"/>
              <a:cs typeface="Arial" panose="020B0604020202020204" pitchFamily="34" charset="0"/>
            </a:endParaRPr>
          </a:p>
        </p:txBody>
      </p:sp>
      <p:cxnSp>
        <p:nvCxnSpPr>
          <p:cNvPr id="100412" name="AutoShape 105"/>
          <p:cNvCxnSpPr>
            <a:cxnSpLocks noChangeShapeType="1"/>
            <a:stCxn id="293" idx="4"/>
            <a:endCxn id="323" idx="1"/>
          </p:cNvCxnSpPr>
          <p:nvPr/>
        </p:nvCxnSpPr>
        <p:spPr bwMode="auto">
          <a:xfrm>
            <a:off x="3581400" y="4819650"/>
            <a:ext cx="2293938" cy="4762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3" name="AutoShape 106"/>
          <p:cNvCxnSpPr>
            <a:cxnSpLocks noChangeShapeType="1"/>
            <a:stCxn id="319" idx="2"/>
            <a:endCxn id="323" idx="3"/>
          </p:cNvCxnSpPr>
          <p:nvPr/>
        </p:nvCxnSpPr>
        <p:spPr bwMode="auto">
          <a:xfrm flipH="1" flipV="1">
            <a:off x="6400801" y="5295900"/>
            <a:ext cx="2201863" cy="2667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414" name="AutoShape 107"/>
          <p:cNvCxnSpPr>
            <a:cxnSpLocks noChangeShapeType="1"/>
            <a:stCxn id="222" idx="2"/>
            <a:endCxn id="323" idx="0"/>
          </p:cNvCxnSpPr>
          <p:nvPr/>
        </p:nvCxnSpPr>
        <p:spPr bwMode="auto">
          <a:xfrm flipH="1">
            <a:off x="6138864" y="3627438"/>
            <a:ext cx="71437" cy="1096962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" name="Text Box 108"/>
          <p:cNvSpPr txBox="1">
            <a:spLocks noChangeArrowheads="1"/>
          </p:cNvSpPr>
          <p:nvPr/>
        </p:nvSpPr>
        <p:spPr bwMode="auto">
          <a:xfrm>
            <a:off x="1676400" y="5826126"/>
            <a:ext cx="2362200" cy="346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20B43C"/>
                </a:solidFill>
                <a:latin typeface="Arial" charset="0"/>
                <a:cs typeface="Arial" panose="020B0604020202020204" pitchFamily="34" charset="0"/>
              </a:rPr>
              <a:t>Ground  </a:t>
            </a:r>
            <a:r>
              <a:rPr lang="en-US" sz="1600" kern="0">
                <a:solidFill>
                  <a:srgbClr val="FF0000"/>
                </a:solidFill>
                <a:latin typeface="Arial" charset="0"/>
                <a:cs typeface="Arial" panose="020B0604020202020204" pitchFamily="34" charset="0"/>
              </a:rPr>
              <a:t>Vertical  </a:t>
            </a:r>
            <a:r>
              <a:rPr lang="en-US" sz="1600" kern="0">
                <a:solidFill>
                  <a:srgbClr val="5D7CD5"/>
                </a:solidFill>
                <a:latin typeface="Arial" charset="0"/>
                <a:cs typeface="Arial" panose="020B0604020202020204" pitchFamily="34" charset="0"/>
              </a:rPr>
              <a:t>Sky</a:t>
            </a:r>
          </a:p>
        </p:txBody>
      </p:sp>
      <p:pic>
        <p:nvPicPr>
          <p:cNvPr id="100416" name="Picture 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0302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" name="Text Box 110"/>
          <p:cNvSpPr txBox="1">
            <a:spLocks noChangeArrowheads="1"/>
          </p:cNvSpPr>
          <p:nvPr/>
        </p:nvSpPr>
        <p:spPr bwMode="auto">
          <a:xfrm>
            <a:off x="8534400" y="6521450"/>
            <a:ext cx="213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[Collins et al. 2002]</a:t>
            </a:r>
          </a:p>
        </p:txBody>
      </p:sp>
      <p:sp>
        <p:nvSpPr>
          <p:cNvPr id="330" name="Text Box 111"/>
          <p:cNvSpPr txBox="1">
            <a:spLocks noChangeArrowheads="1"/>
          </p:cNvSpPr>
          <p:nvPr/>
        </p:nvSpPr>
        <p:spPr bwMode="auto">
          <a:xfrm>
            <a:off x="4648200" y="5715001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P(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label 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|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good segment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, </a:t>
            </a:r>
            <a:r>
              <a:rPr lang="en-US" sz="1800" i="1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data</a:t>
            </a:r>
            <a:r>
              <a:rPr lang="en-US" sz="1800" kern="0">
                <a:solidFill>
                  <a:sysClr val="windowText" lastClr="000000"/>
                </a:solidFill>
                <a:latin typeface="Arial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33700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Boosted Decision Trees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Flexible: can deal with both continuous and categorical variables</a:t>
            </a:r>
          </a:p>
          <a:p>
            <a:r>
              <a:rPr lang="en-US" altLang="en-US"/>
              <a:t>How to control bias/variance trade-off</a:t>
            </a:r>
          </a:p>
          <a:p>
            <a:pPr lvl="1"/>
            <a:r>
              <a:rPr lang="en-US" altLang="en-US"/>
              <a:t>Size of trees</a:t>
            </a:r>
          </a:p>
          <a:p>
            <a:pPr lvl="1"/>
            <a:r>
              <a:rPr lang="en-US" altLang="en-US"/>
              <a:t>Number of trees</a:t>
            </a:r>
          </a:p>
          <a:p>
            <a:r>
              <a:rPr lang="en-US" altLang="en-US"/>
              <a:t>Boosting trees often works best with a small number of well-designed features</a:t>
            </a:r>
          </a:p>
          <a:p>
            <a:r>
              <a:rPr lang="en-US" altLang="en-US"/>
              <a:t>Boosting “stubs” can give a fast classifier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707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Ideals for a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Objective function: encodes the right loss for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Parameterization: takes advantage of the structure of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Regularization: good priors on the parameters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Training algorithm: can find parameters that maximize objective on training set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Inference algorithm: can solve for labels that maximize objective function for a test example</a:t>
            </a:r>
          </a:p>
        </p:txBody>
      </p:sp>
    </p:spTree>
    <p:extLst>
      <p:ext uri="{BB962C8B-B14F-4D97-AF65-F5344CB8AC3E}">
        <p14:creationId xmlns:p14="http://schemas.microsoft.com/office/powerpoint/2010/main" val="985767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ways to think about classifiers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What is the objective? What are the parameters?  How are the parameters learned? How is the learning regularized?  How is inference performed?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How is the data modeled?  How is similarity defined?  What is the shape of the boundary?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03787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Comparison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1524000" y="1603376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Naïve Bayes</a:t>
            </a:r>
          </a:p>
        </p:txBody>
      </p:sp>
      <p:sp>
        <p:nvSpPr>
          <p:cNvPr id="104452" name="TextBox 4"/>
          <p:cNvSpPr txBox="1">
            <a:spLocks noChangeArrowheads="1"/>
          </p:cNvSpPr>
          <p:nvPr/>
        </p:nvSpPr>
        <p:spPr bwMode="auto">
          <a:xfrm>
            <a:off x="1492250" y="2613026"/>
            <a:ext cx="1784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Regression</a:t>
            </a:r>
          </a:p>
        </p:txBody>
      </p:sp>
      <p:sp>
        <p:nvSpPr>
          <p:cNvPr id="104453" name="TextBox 5"/>
          <p:cNvSpPr txBox="1">
            <a:spLocks noChangeArrowheads="1"/>
          </p:cNvSpPr>
          <p:nvPr/>
        </p:nvSpPr>
        <p:spPr bwMode="auto">
          <a:xfrm>
            <a:off x="1524000" y="3581401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SVM</a:t>
            </a:r>
          </a:p>
        </p:txBody>
      </p:sp>
      <p:sp>
        <p:nvSpPr>
          <p:cNvPr id="104454" name="TextBox 7"/>
          <p:cNvSpPr txBox="1">
            <a:spLocks noChangeArrowheads="1"/>
          </p:cNvSpPr>
          <p:nvPr/>
        </p:nvSpPr>
        <p:spPr bwMode="auto">
          <a:xfrm>
            <a:off x="1524000" y="5449888"/>
            <a:ext cx="144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Nearest Neighbor</a:t>
            </a:r>
          </a:p>
        </p:txBody>
      </p:sp>
      <p:sp>
        <p:nvSpPr>
          <p:cNvPr id="104455" name="TextBox 11"/>
          <p:cNvSpPr txBox="1">
            <a:spLocks noChangeArrowheads="1"/>
          </p:cNvSpPr>
          <p:nvPr/>
        </p:nvSpPr>
        <p:spPr bwMode="auto">
          <a:xfrm>
            <a:off x="1524000" y="4535488"/>
            <a:ext cx="152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Kernelized SVM</a:t>
            </a:r>
          </a:p>
        </p:txBody>
      </p:sp>
      <p:sp>
        <p:nvSpPr>
          <p:cNvPr id="104456" name="TextBox 13"/>
          <p:cNvSpPr txBox="1">
            <a:spLocks noChangeArrowheads="1"/>
          </p:cNvSpPr>
          <p:nvPr/>
        </p:nvSpPr>
        <p:spPr bwMode="auto">
          <a:xfrm>
            <a:off x="3352800" y="954089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</p:txBody>
      </p:sp>
      <p:graphicFrame>
        <p:nvGraphicFramePr>
          <p:cNvPr id="104457" name="Object 2"/>
          <p:cNvGraphicFramePr>
            <a:graphicFrameLocks noChangeAspect="1"/>
          </p:cNvGraphicFramePr>
          <p:nvPr/>
        </p:nvGraphicFramePr>
        <p:xfrm>
          <a:off x="3203576" y="1563689"/>
          <a:ext cx="23399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0" name="Equation" r:id="rId3" imgW="2108200" imgH="609600" progId="Equation.3">
                  <p:embed/>
                </p:oleObj>
              </mc:Choice>
              <mc:Fallback>
                <p:oleObj name="Equation" r:id="rId3" imgW="21082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6" y="1563689"/>
                        <a:ext cx="23399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8" name="TextBox 15"/>
          <p:cNvSpPr txBox="1">
            <a:spLocks noChangeArrowheads="1"/>
          </p:cNvSpPr>
          <p:nvPr/>
        </p:nvSpPr>
        <p:spPr bwMode="auto">
          <a:xfrm>
            <a:off x="6248400" y="1030289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graphicFrame>
        <p:nvGraphicFramePr>
          <p:cNvPr id="104459" name="Object 3"/>
          <p:cNvGraphicFramePr>
            <a:graphicFrameLocks noChangeAspect="1"/>
          </p:cNvGraphicFramePr>
          <p:nvPr/>
        </p:nvGraphicFramePr>
        <p:xfrm>
          <a:off x="5867400" y="1563688"/>
          <a:ext cx="20256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1" name="Equation" r:id="rId5" imgW="1816100" imgH="660400" progId="Equation.3">
                  <p:embed/>
                </p:oleObj>
              </mc:Choice>
              <mc:Fallback>
                <p:oleObj name="Equation" r:id="rId5" imgW="18161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563688"/>
                        <a:ext cx="20256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0" name="TextBox 17"/>
          <p:cNvSpPr txBox="1">
            <a:spLocks noChangeArrowheads="1"/>
          </p:cNvSpPr>
          <p:nvPr/>
        </p:nvSpPr>
        <p:spPr bwMode="auto">
          <a:xfrm>
            <a:off x="8458200" y="10414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Inference</a:t>
            </a:r>
          </a:p>
        </p:txBody>
      </p:sp>
      <p:graphicFrame>
        <p:nvGraphicFramePr>
          <p:cNvPr id="104461" name="Object 4"/>
          <p:cNvGraphicFramePr>
            <a:graphicFrameLocks noChangeAspect="1"/>
          </p:cNvGraphicFramePr>
          <p:nvPr/>
        </p:nvGraphicFramePr>
        <p:xfrm>
          <a:off x="8707438" y="1454150"/>
          <a:ext cx="1503362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2" name="Equation" r:id="rId7" imgW="2019300" imgH="1206500" progId="Equation.3">
                  <p:embed/>
                </p:oleObj>
              </mc:Choice>
              <mc:Fallback>
                <p:oleObj name="Equation" r:id="rId7" imgW="20193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1454150"/>
                        <a:ext cx="1503362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2" name="Object 5"/>
          <p:cNvGraphicFramePr>
            <a:graphicFrameLocks noChangeAspect="1"/>
          </p:cNvGraphicFramePr>
          <p:nvPr/>
        </p:nvGraphicFramePr>
        <p:xfrm>
          <a:off x="3206750" y="2582864"/>
          <a:ext cx="26939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3" name="Equation" r:id="rId9" imgW="2425700" imgH="596900" progId="Equation.3">
                  <p:embed/>
                </p:oleObj>
              </mc:Choice>
              <mc:Fallback>
                <p:oleObj name="Equation" r:id="rId9" imgW="24257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2582864"/>
                        <a:ext cx="26939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3" name="TextBox 21"/>
          <p:cNvSpPr txBox="1">
            <a:spLocks noChangeArrowheads="1"/>
          </p:cNvSpPr>
          <p:nvPr/>
        </p:nvSpPr>
        <p:spPr bwMode="auto">
          <a:xfrm>
            <a:off x="6400800" y="2765425"/>
            <a:ext cx="144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 ascent</a:t>
            </a:r>
          </a:p>
        </p:txBody>
      </p:sp>
      <p:graphicFrame>
        <p:nvGraphicFramePr>
          <p:cNvPr id="104464" name="Object 6"/>
          <p:cNvGraphicFramePr>
            <a:graphicFrameLocks noChangeAspect="1"/>
          </p:cNvGraphicFramePr>
          <p:nvPr/>
        </p:nvGraphicFramePr>
        <p:xfrm>
          <a:off x="8763001" y="2765426"/>
          <a:ext cx="815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4" name="Equation" r:id="rId11" imgW="583947" imgH="203112" progId="Equation.3">
                  <p:embed/>
                </p:oleObj>
              </mc:Choice>
              <mc:Fallback>
                <p:oleObj name="Equation" r:id="rId11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1" y="2765426"/>
                        <a:ext cx="815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65" name="Object 7"/>
          <p:cNvGraphicFramePr>
            <a:graphicFrameLocks noChangeAspect="1"/>
          </p:cNvGraphicFramePr>
          <p:nvPr/>
        </p:nvGraphicFramePr>
        <p:xfrm>
          <a:off x="8723314" y="3733800"/>
          <a:ext cx="877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5" name="Equation" r:id="rId13" imgW="583947" imgH="203112" progId="Equation.3">
                  <p:embed/>
                </p:oleObj>
              </mc:Choice>
              <mc:Fallback>
                <p:oleObj name="Equation" r:id="rId13" imgW="583947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23314" y="3733800"/>
                        <a:ext cx="877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66" name="TextBox 24"/>
          <p:cNvSpPr txBox="1">
            <a:spLocks noChangeArrowheads="1"/>
          </p:cNvSpPr>
          <p:nvPr/>
        </p:nvSpPr>
        <p:spPr bwMode="auto">
          <a:xfrm>
            <a:off x="6324600" y="3657601"/>
            <a:ext cx="1784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programming</a:t>
            </a:r>
          </a:p>
        </p:txBody>
      </p:sp>
      <p:graphicFrame>
        <p:nvGraphicFramePr>
          <p:cNvPr id="104467" name="Object 8"/>
          <p:cNvGraphicFramePr>
            <a:graphicFrameLocks noChangeAspect="1"/>
          </p:cNvGraphicFramePr>
          <p:nvPr/>
        </p:nvGraphicFramePr>
        <p:xfrm>
          <a:off x="3421064" y="3429001"/>
          <a:ext cx="1989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6" name="Equation" r:id="rId14" imgW="1790700" imgH="673100" progId="Equation.3">
                  <p:embed/>
                </p:oleObj>
              </mc:Choice>
              <mc:Fallback>
                <p:oleObj name="Equation" r:id="rId14" imgW="1790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1064" y="3429001"/>
                        <a:ext cx="1989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1524000" y="23622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24000" y="3316288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524000" y="4303713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524000" y="1371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24000" y="53340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524000" y="6324600"/>
            <a:ext cx="9144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4" name="TextBox 34"/>
          <p:cNvSpPr txBox="1">
            <a:spLocks noChangeArrowheads="1"/>
          </p:cNvSpPr>
          <p:nvPr/>
        </p:nvSpPr>
        <p:spPr bwMode="auto">
          <a:xfrm>
            <a:off x="6400800" y="4572001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Quadratic programming</a:t>
            </a:r>
          </a:p>
        </p:txBody>
      </p:sp>
      <p:sp>
        <p:nvSpPr>
          <p:cNvPr id="104475" name="TextBox 35"/>
          <p:cNvSpPr txBox="1">
            <a:spLocks noChangeArrowheads="1"/>
          </p:cNvSpPr>
          <p:nvPr/>
        </p:nvSpPr>
        <p:spPr bwMode="auto">
          <a:xfrm>
            <a:off x="3527426" y="4648201"/>
            <a:ext cx="1806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complicated to write</a:t>
            </a:r>
          </a:p>
        </p:txBody>
      </p:sp>
      <p:sp>
        <p:nvSpPr>
          <p:cNvPr id="104476" name="TextBox 36"/>
          <p:cNvSpPr txBox="1">
            <a:spLocks noChangeArrowheads="1"/>
          </p:cNvSpPr>
          <p:nvPr/>
        </p:nvSpPr>
        <p:spPr bwMode="auto">
          <a:xfrm>
            <a:off x="3048001" y="5711826"/>
            <a:ext cx="2976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similar features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same label</a:t>
            </a: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7" name="TextBox 37"/>
          <p:cNvSpPr txBox="1">
            <a:spLocks noChangeArrowheads="1"/>
          </p:cNvSpPr>
          <p:nvPr/>
        </p:nvSpPr>
        <p:spPr bwMode="auto">
          <a:xfrm>
            <a:off x="6384926" y="5711826"/>
            <a:ext cx="1158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data</a:t>
            </a:r>
          </a:p>
        </p:txBody>
      </p:sp>
      <p:graphicFrame>
        <p:nvGraphicFramePr>
          <p:cNvPr id="104478" name="Object 9"/>
          <p:cNvGraphicFramePr>
            <a:graphicFrameLocks noChangeAspect="1"/>
          </p:cNvGraphicFramePr>
          <p:nvPr/>
        </p:nvGraphicFramePr>
        <p:xfrm>
          <a:off x="8458200" y="4648200"/>
          <a:ext cx="185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7" name="Equation" r:id="rId16" imgW="1193800" imgH="342900" progId="Equation.3">
                  <p:embed/>
                </p:oleObj>
              </mc:Choice>
              <mc:Fallback>
                <p:oleObj name="Equation" r:id="rId16" imgW="1193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4648200"/>
                        <a:ext cx="18557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10"/>
          <p:cNvGraphicFramePr>
            <a:graphicFrameLocks noChangeAspect="1"/>
          </p:cNvGraphicFramePr>
          <p:nvPr/>
        </p:nvGraphicFramePr>
        <p:xfrm>
          <a:off x="8064500" y="5461001"/>
          <a:ext cx="25273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78" name="Equation" r:id="rId18" imgW="1625600" imgH="533400" progId="Equation.3">
                  <p:embed/>
                </p:oleObj>
              </mc:Choice>
              <mc:Fallback>
                <p:oleObj name="Equation" r:id="rId18" imgW="16256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5461001"/>
                        <a:ext cx="25273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80" name="TextBox 33"/>
          <p:cNvSpPr txBox="1">
            <a:spLocks noChangeArrowheads="1"/>
          </p:cNvSpPr>
          <p:nvPr/>
        </p:nvSpPr>
        <p:spPr bwMode="auto">
          <a:xfrm>
            <a:off x="8839200" y="533401"/>
            <a:ext cx="148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x in {0 1}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9982200" y="1219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11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Boosted Decision Trees</a:t>
            </a:r>
          </a:p>
          <a:p>
            <a:r>
              <a:rPr lang="en-US" altLang="en-US" sz="2800" dirty="0"/>
              <a:t>Neural networks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Logistic regression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dirty="0" smtClean="0"/>
              <a:t>RBMs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Deep Convolutional Network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Attentional models or “Transformers</a:t>
            </a:r>
            <a:r>
              <a:rPr lang="en-US" sz="2800" dirty="0" smtClean="0"/>
              <a:t>”</a:t>
            </a:r>
            <a:endParaRPr lang="en-US" altLang="en-US" sz="2800" dirty="0"/>
          </a:p>
          <a:p>
            <a:r>
              <a:rPr lang="en-US" altLang="en-US" sz="2800" dirty="0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6586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05000" y="5486400"/>
            <a:ext cx="8458200" cy="914400"/>
          </a:xfrm>
        </p:spPr>
        <p:txBody>
          <a:bodyPr/>
          <a:lstStyle/>
          <a:p>
            <a:pPr eaLnBrk="1" hangingPunct="1"/>
            <a:r>
              <a:rPr lang="en-US" altLang="en-US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7469188" y="4724401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a classifier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/>
              <a:t>	Given some set of features with corresponding labels, learn a function to predict the labels from the features</a:t>
            </a:r>
          </a:p>
        </p:txBody>
      </p:sp>
      <p:grpSp>
        <p:nvGrpSpPr>
          <p:cNvPr id="22532" name="Group 14"/>
          <p:cNvGrpSpPr>
            <a:grpSpLocks/>
          </p:cNvGrpSpPr>
          <p:nvPr/>
        </p:nvGrpSpPr>
        <p:grpSpPr bwMode="auto">
          <a:xfrm>
            <a:off x="3657600" y="3200400"/>
            <a:ext cx="4038600" cy="3417888"/>
            <a:chOff x="4267200" y="2667000"/>
            <a:chExt cx="4038600" cy="3417332"/>
          </a:xfrm>
        </p:grpSpPr>
        <p:sp>
          <p:nvSpPr>
            <p:cNvPr id="22536" name="TextBox 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7" name="TextBox 5"/>
            <p:cNvSpPr txBox="1">
              <a:spLocks noChangeArrowheads="1"/>
            </p:cNvSpPr>
            <p:nvPr/>
          </p:nvSpPr>
          <p:spPr bwMode="auto">
            <a:xfrm>
              <a:off x="7086600" y="35052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8" name="TextBox 6"/>
            <p:cNvSpPr txBox="1">
              <a:spLocks noChangeArrowheads="1"/>
            </p:cNvSpPr>
            <p:nvPr/>
          </p:nvSpPr>
          <p:spPr bwMode="auto">
            <a:xfrm>
              <a:off x="7086600" y="4191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39" name="TextBox 7"/>
            <p:cNvSpPr txBox="1">
              <a:spLocks noChangeArrowheads="1"/>
            </p:cNvSpPr>
            <p:nvPr/>
          </p:nvSpPr>
          <p:spPr bwMode="auto">
            <a:xfrm>
              <a:off x="7620000" y="4038600"/>
              <a:ext cx="228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0" name="TextBox 8"/>
            <p:cNvSpPr txBox="1">
              <a:spLocks noChangeArrowheads="1"/>
            </p:cNvSpPr>
            <p:nvPr/>
          </p:nvSpPr>
          <p:spPr bwMode="auto">
            <a:xfrm>
              <a:off x="5257800" y="28956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1" name="TextBox 9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2" name="TextBox 10"/>
            <p:cNvSpPr txBox="1">
              <a:spLocks noChangeArrowheads="1"/>
            </p:cNvSpPr>
            <p:nvPr/>
          </p:nvSpPr>
          <p:spPr bwMode="auto">
            <a:xfrm>
              <a:off x="6248400" y="30480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3" name="TextBox 11"/>
            <p:cNvSpPr txBox="1">
              <a:spLocks noChangeArrowheads="1"/>
            </p:cNvSpPr>
            <p:nvPr/>
          </p:nvSpPr>
          <p:spPr bwMode="auto">
            <a:xfrm>
              <a:off x="5715000" y="36804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2544" name="TextBox 12"/>
            <p:cNvSpPr txBox="1">
              <a:spLocks noChangeArrowheads="1"/>
            </p:cNvSpPr>
            <p:nvPr/>
          </p:nvSpPr>
          <p:spPr bwMode="auto">
            <a:xfrm>
              <a:off x="6553200" y="44196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5" name="TextBox 13"/>
            <p:cNvSpPr txBox="1">
              <a:spLocks noChangeArrowheads="1"/>
            </p:cNvSpPr>
            <p:nvPr/>
          </p:nvSpPr>
          <p:spPr bwMode="auto">
            <a:xfrm>
              <a:off x="5181600" y="4648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6" name="TextBox 14"/>
            <p:cNvSpPr txBox="1">
              <a:spLocks noChangeArrowheads="1"/>
            </p:cNvSpPr>
            <p:nvPr/>
          </p:nvSpPr>
          <p:spPr bwMode="auto">
            <a:xfrm>
              <a:off x="5334000" y="41148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7" name="TextBox 15"/>
            <p:cNvSpPr txBox="1">
              <a:spLocks noChangeArrowheads="1"/>
            </p:cNvSpPr>
            <p:nvPr/>
          </p:nvSpPr>
          <p:spPr bwMode="auto">
            <a:xfrm>
              <a:off x="5943600" y="50292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2548" name="TextBox 16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389555" y="4152658"/>
              <a:ext cx="2972904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876800" y="5638317"/>
              <a:ext cx="3429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1" name="TextBox 19"/>
            <p:cNvSpPr txBox="1">
              <a:spLocks noChangeArrowheads="1"/>
            </p:cNvSpPr>
            <p:nvPr/>
          </p:nvSpPr>
          <p:spPr bwMode="auto">
            <a:xfrm>
              <a:off x="4267200" y="51816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x2</a:t>
              </a:r>
            </a:p>
          </p:txBody>
        </p:sp>
        <p:sp>
          <p:nvSpPr>
            <p:cNvPr id="22552" name="TextBox 20"/>
            <p:cNvSpPr txBox="1">
              <a:spLocks noChangeArrowheads="1"/>
            </p:cNvSpPr>
            <p:nvPr/>
          </p:nvSpPr>
          <p:spPr bwMode="auto">
            <a:xfrm>
              <a:off x="5105400" y="571500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x1</a:t>
              </a:r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3657600" y="4038600"/>
            <a:ext cx="5943600" cy="213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17425660">
            <a:off x="7142163" y="4838700"/>
            <a:ext cx="639762" cy="3444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6546465">
            <a:off x="6880226" y="5564189"/>
            <a:ext cx="638175" cy="3460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3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639763"/>
          </a:xfrm>
        </p:spPr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1981200" y="838201"/>
            <a:ext cx="8305800" cy="5287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Components of generalization error </a:t>
            </a:r>
          </a:p>
          <a:p>
            <a:pPr lvl="1" eaLnBrk="1" hangingPunct="1"/>
            <a:r>
              <a:rPr lang="en-US" altLang="en-US" sz="2000" b="1" dirty="0"/>
              <a:t>Bias:</a:t>
            </a:r>
            <a:r>
              <a:rPr lang="en-US" altLang="en-US" sz="2000" dirty="0"/>
              <a:t> how much the average model over all training sets differ from the true model?</a:t>
            </a:r>
          </a:p>
          <a:p>
            <a:pPr lvl="2" eaLnBrk="1" hangingPunct="1"/>
            <a:r>
              <a:rPr lang="en-US" altLang="en-US" sz="2000" dirty="0"/>
              <a:t>Error due to inaccurate assumptions/simplifications made by the model. “Bias” sounds negative. “Regularization” sounds nicer.</a:t>
            </a:r>
          </a:p>
          <a:p>
            <a:pPr lvl="1" eaLnBrk="1" hangingPunct="1"/>
            <a:r>
              <a:rPr lang="en-US" altLang="en-US" sz="2000" b="1" dirty="0"/>
              <a:t>Variance:</a:t>
            </a:r>
            <a:r>
              <a:rPr lang="en-US" altLang="en-US" sz="2000" dirty="0"/>
              <a:t> how much models estimated from different training sets differ from each other.</a:t>
            </a:r>
          </a:p>
          <a:p>
            <a:pPr eaLnBrk="1" hangingPunct="1"/>
            <a:r>
              <a:rPr lang="en-US" altLang="en-US" sz="2400" b="1" dirty="0" err="1"/>
              <a:t>Underfitting</a:t>
            </a:r>
            <a:r>
              <a:rPr lang="en-US" altLang="en-US" sz="2400" b="1" dirty="0"/>
              <a:t>:</a:t>
            </a:r>
            <a:r>
              <a:rPr lang="en-US" altLang="en-US" sz="2400" dirty="0"/>
              <a:t> model is too “simple” to represent all the relevant class characteristics</a:t>
            </a:r>
          </a:p>
          <a:p>
            <a:pPr lvl="1" eaLnBrk="1" hangingPunct="1"/>
            <a:r>
              <a:rPr lang="en-US" altLang="en-US" sz="2000" dirty="0"/>
              <a:t>High bias (few degrees of freedom) and low variance</a:t>
            </a:r>
          </a:p>
          <a:p>
            <a:pPr lvl="1" eaLnBrk="1" hangingPunct="1"/>
            <a:r>
              <a:rPr lang="en-US" altLang="en-US" sz="2000" dirty="0"/>
              <a:t>High training error and high test error</a:t>
            </a:r>
          </a:p>
          <a:p>
            <a:pPr eaLnBrk="1" hangingPunct="1"/>
            <a:r>
              <a:rPr lang="en-US" altLang="en-US" sz="2400" b="1" dirty="0"/>
              <a:t>Overfitting:</a:t>
            </a:r>
            <a:r>
              <a:rPr lang="en-US" altLang="en-US" sz="2400" dirty="0"/>
              <a:t> model is too “complex” and fits irrelevant characteristics (noise) in the data</a:t>
            </a:r>
          </a:p>
          <a:p>
            <a:pPr lvl="1" eaLnBrk="1" hangingPunct="1"/>
            <a:r>
              <a:rPr lang="en-US" altLang="en-US" sz="2000" dirty="0"/>
              <a:t>Low bias (many degrees of freedom) and high variance</a:t>
            </a:r>
          </a:p>
          <a:p>
            <a:pPr lvl="1" eaLnBrk="1" hangingPunct="1"/>
            <a:r>
              <a:rPr lang="en-US" altLang="en-US" sz="2000" dirty="0"/>
              <a:t>Low training error and high test error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6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 Free Lunch Theorem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828800"/>
            <a:ext cx="53435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90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1524000"/>
            <a:ext cx="4572000" cy="4495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Models with too few parameters are inaccurate because of a large bias (not enough flexibility).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Models with too many parameters are inaccurate because of a large variance (too much sensitivity to the sample).</a:t>
            </a:r>
          </a:p>
        </p:txBody>
      </p:sp>
      <p:pic>
        <p:nvPicPr>
          <p:cNvPr id="64516" name="Picture 2" descr="C:\Users\hays\Desktop\143 Computer Vision\slides\09\bias_variance_bias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485900"/>
            <a:ext cx="357187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 descr="C:\Users\hays\Desktop\143 Computer Vision\slides\09\bias_variance_var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840164"/>
            <a:ext cx="35718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Trade-off</a:t>
            </a:r>
          </a:p>
        </p:txBody>
      </p:sp>
      <p:sp>
        <p:nvSpPr>
          <p:cNvPr id="65539" name="TextBox 17"/>
          <p:cNvSpPr txBox="1">
            <a:spLocks noChangeArrowheads="1"/>
          </p:cNvSpPr>
          <p:nvPr/>
        </p:nvSpPr>
        <p:spPr bwMode="auto">
          <a:xfrm>
            <a:off x="3124200" y="1600201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E(MSE) = noise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bias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variance</a:t>
            </a: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1828800" y="4210051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the following for explanations of bias-variance (also Bishop’s “Neural Networks” book):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http://www.inf.ed.ac.uk/teaching/courses/mlsc/Notes/Lecture4/BiasVariance.pdf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3505200" y="2590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Unavoidable error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19600" y="2057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3" name="TextBox 8"/>
          <p:cNvSpPr txBox="1">
            <a:spLocks noChangeArrowheads="1"/>
          </p:cNvSpPr>
          <p:nvPr/>
        </p:nvSpPr>
        <p:spPr bwMode="auto">
          <a:xfrm>
            <a:off x="5791200" y="2590801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due to incorrect assumptions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6134100" y="2062164"/>
            <a:ext cx="571500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45" name="TextBox 11"/>
          <p:cNvSpPr txBox="1">
            <a:spLocks noChangeArrowheads="1"/>
          </p:cNvSpPr>
          <p:nvPr/>
        </p:nvSpPr>
        <p:spPr bwMode="auto">
          <a:xfrm>
            <a:off x="7696200" y="2362201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Error due to variance of training samples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543800" y="2057400"/>
            <a:ext cx="57150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4201" y="5410200"/>
            <a:ext cx="168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error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4343400"/>
            <a:ext cx="124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error</a:t>
            </a:r>
          </a:p>
        </p:txBody>
      </p:sp>
      <p:sp>
        <p:nvSpPr>
          <p:cNvPr id="18" name="Freeform 17"/>
          <p:cNvSpPr/>
          <p:nvPr/>
        </p:nvSpPr>
        <p:spPr>
          <a:xfrm>
            <a:off x="3340101" y="4791075"/>
            <a:ext cx="4284663" cy="1155700"/>
          </a:xfrm>
          <a:custGeom>
            <a:avLst/>
            <a:gdLst>
              <a:gd name="connsiteX0" fmla="*/ 0 w 4283901"/>
              <a:gd name="connsiteY0" fmla="*/ 0 h 1156249"/>
              <a:gd name="connsiteX1" fmla="*/ 313151 w 4283901"/>
              <a:gd name="connsiteY1" fmla="*/ 162839 h 1156249"/>
              <a:gd name="connsiteX2" fmla="*/ 375781 w 4283901"/>
              <a:gd name="connsiteY2" fmla="*/ 200417 h 1156249"/>
              <a:gd name="connsiteX3" fmla="*/ 413359 w 4283901"/>
              <a:gd name="connsiteY3" fmla="*/ 212943 h 1156249"/>
              <a:gd name="connsiteX4" fmla="*/ 488515 w 4283901"/>
              <a:gd name="connsiteY4" fmla="*/ 263047 h 1156249"/>
              <a:gd name="connsiteX5" fmla="*/ 563671 w 4283901"/>
              <a:gd name="connsiteY5" fmla="*/ 300625 h 1156249"/>
              <a:gd name="connsiteX6" fmla="*/ 601249 w 4283901"/>
              <a:gd name="connsiteY6" fmla="*/ 325677 h 1156249"/>
              <a:gd name="connsiteX7" fmla="*/ 701458 w 4283901"/>
              <a:gd name="connsiteY7" fmla="*/ 363255 h 1156249"/>
              <a:gd name="connsiteX8" fmla="*/ 751562 w 4283901"/>
              <a:gd name="connsiteY8" fmla="*/ 375781 h 1156249"/>
              <a:gd name="connsiteX9" fmla="*/ 789140 w 4283901"/>
              <a:gd name="connsiteY9" fmla="*/ 388307 h 1156249"/>
              <a:gd name="connsiteX10" fmla="*/ 1027134 w 4283901"/>
              <a:gd name="connsiteY10" fmla="*/ 413359 h 1156249"/>
              <a:gd name="connsiteX11" fmla="*/ 1114816 w 4283901"/>
              <a:gd name="connsiteY11" fmla="*/ 450937 h 1156249"/>
              <a:gd name="connsiteX12" fmla="*/ 1189973 w 4283901"/>
              <a:gd name="connsiteY12" fmla="*/ 501042 h 1156249"/>
              <a:gd name="connsiteX13" fmla="*/ 1227551 w 4283901"/>
              <a:gd name="connsiteY13" fmla="*/ 526094 h 1156249"/>
              <a:gd name="connsiteX14" fmla="*/ 1265129 w 4283901"/>
              <a:gd name="connsiteY14" fmla="*/ 538620 h 1156249"/>
              <a:gd name="connsiteX15" fmla="*/ 1302707 w 4283901"/>
              <a:gd name="connsiteY15" fmla="*/ 563672 h 1156249"/>
              <a:gd name="connsiteX16" fmla="*/ 1427967 w 4283901"/>
              <a:gd name="connsiteY16" fmla="*/ 601250 h 1156249"/>
              <a:gd name="connsiteX17" fmla="*/ 1515649 w 4283901"/>
              <a:gd name="connsiteY17" fmla="*/ 613776 h 1156249"/>
              <a:gd name="connsiteX18" fmla="*/ 1590805 w 4283901"/>
              <a:gd name="connsiteY18" fmla="*/ 626302 h 1156249"/>
              <a:gd name="connsiteX19" fmla="*/ 1703540 w 4283901"/>
              <a:gd name="connsiteY19" fmla="*/ 651354 h 1156249"/>
              <a:gd name="connsiteX20" fmla="*/ 1816274 w 4283901"/>
              <a:gd name="connsiteY20" fmla="*/ 688932 h 1156249"/>
              <a:gd name="connsiteX21" fmla="*/ 1903956 w 4283901"/>
              <a:gd name="connsiteY21" fmla="*/ 713984 h 1156249"/>
              <a:gd name="connsiteX22" fmla="*/ 1929008 w 4283901"/>
              <a:gd name="connsiteY22" fmla="*/ 751562 h 1156249"/>
              <a:gd name="connsiteX23" fmla="*/ 2016690 w 4283901"/>
              <a:gd name="connsiteY23" fmla="*/ 789140 h 1156249"/>
              <a:gd name="connsiteX24" fmla="*/ 2066794 w 4283901"/>
              <a:gd name="connsiteY24" fmla="*/ 801666 h 1156249"/>
              <a:gd name="connsiteX25" fmla="*/ 2104373 w 4283901"/>
              <a:gd name="connsiteY25" fmla="*/ 814192 h 1156249"/>
              <a:gd name="connsiteX26" fmla="*/ 2229633 w 4283901"/>
              <a:gd name="connsiteY26" fmla="*/ 826718 h 1156249"/>
              <a:gd name="connsiteX27" fmla="*/ 2342367 w 4283901"/>
              <a:gd name="connsiteY27" fmla="*/ 839244 h 1156249"/>
              <a:gd name="connsiteX28" fmla="*/ 2430049 w 4283901"/>
              <a:gd name="connsiteY28" fmla="*/ 864296 h 1156249"/>
              <a:gd name="connsiteX29" fmla="*/ 2505205 w 4283901"/>
              <a:gd name="connsiteY29" fmla="*/ 889348 h 1156249"/>
              <a:gd name="connsiteX30" fmla="*/ 2580362 w 4283901"/>
              <a:gd name="connsiteY30" fmla="*/ 914400 h 1156249"/>
              <a:gd name="connsiteX31" fmla="*/ 2617940 w 4283901"/>
              <a:gd name="connsiteY31" fmla="*/ 926927 h 1156249"/>
              <a:gd name="connsiteX32" fmla="*/ 2668044 w 4283901"/>
              <a:gd name="connsiteY32" fmla="*/ 939453 h 1156249"/>
              <a:gd name="connsiteX33" fmla="*/ 2743200 w 4283901"/>
              <a:gd name="connsiteY33" fmla="*/ 964505 h 1156249"/>
              <a:gd name="connsiteX34" fmla="*/ 2793304 w 4283901"/>
              <a:gd name="connsiteY34" fmla="*/ 977031 h 1156249"/>
              <a:gd name="connsiteX35" fmla="*/ 2830882 w 4283901"/>
              <a:gd name="connsiteY35" fmla="*/ 1002083 h 1156249"/>
              <a:gd name="connsiteX36" fmla="*/ 2956142 w 4283901"/>
              <a:gd name="connsiteY36" fmla="*/ 1039661 h 1156249"/>
              <a:gd name="connsiteX37" fmla="*/ 3031299 w 4283901"/>
              <a:gd name="connsiteY37" fmla="*/ 1052187 h 1156249"/>
              <a:gd name="connsiteX38" fmla="*/ 3219189 w 4283901"/>
              <a:gd name="connsiteY38" fmla="*/ 1114817 h 1156249"/>
              <a:gd name="connsiteX39" fmla="*/ 3306871 w 4283901"/>
              <a:gd name="connsiteY39" fmla="*/ 1139869 h 1156249"/>
              <a:gd name="connsiteX40" fmla="*/ 3382027 w 4283901"/>
              <a:gd name="connsiteY40" fmla="*/ 1152395 h 1156249"/>
              <a:gd name="connsiteX41" fmla="*/ 4283901 w 4283901"/>
              <a:gd name="connsiteY41" fmla="*/ 1152395 h 115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283901" h="1156249">
                <a:moveTo>
                  <a:pt x="0" y="0"/>
                </a:moveTo>
                <a:cubicBezTo>
                  <a:pt x="135194" y="45068"/>
                  <a:pt x="39042" y="10556"/>
                  <a:pt x="313151" y="162839"/>
                </a:cubicBezTo>
                <a:cubicBezTo>
                  <a:pt x="334433" y="174663"/>
                  <a:pt x="354005" y="189529"/>
                  <a:pt x="375781" y="200417"/>
                </a:cubicBezTo>
                <a:cubicBezTo>
                  <a:pt x="387591" y="206322"/>
                  <a:pt x="401817" y="206531"/>
                  <a:pt x="413359" y="212943"/>
                </a:cubicBezTo>
                <a:cubicBezTo>
                  <a:pt x="439679" y="227565"/>
                  <a:pt x="461585" y="249582"/>
                  <a:pt x="488515" y="263047"/>
                </a:cubicBezTo>
                <a:cubicBezTo>
                  <a:pt x="513567" y="275573"/>
                  <a:pt x="539187" y="287023"/>
                  <a:pt x="563671" y="300625"/>
                </a:cubicBezTo>
                <a:cubicBezTo>
                  <a:pt x="576831" y="307936"/>
                  <a:pt x="587784" y="318944"/>
                  <a:pt x="601249" y="325677"/>
                </a:cubicBezTo>
                <a:cubicBezTo>
                  <a:pt x="618901" y="334503"/>
                  <a:pt x="676160" y="356027"/>
                  <a:pt x="701458" y="363255"/>
                </a:cubicBezTo>
                <a:cubicBezTo>
                  <a:pt x="718011" y="367984"/>
                  <a:pt x="735009" y="371052"/>
                  <a:pt x="751562" y="375781"/>
                </a:cubicBezTo>
                <a:cubicBezTo>
                  <a:pt x="764258" y="379408"/>
                  <a:pt x="776193" y="385718"/>
                  <a:pt x="789140" y="388307"/>
                </a:cubicBezTo>
                <a:cubicBezTo>
                  <a:pt x="859270" y="402333"/>
                  <a:pt x="962050" y="407935"/>
                  <a:pt x="1027134" y="413359"/>
                </a:cubicBezTo>
                <a:cubicBezTo>
                  <a:pt x="1066009" y="426317"/>
                  <a:pt x="1076120" y="427720"/>
                  <a:pt x="1114816" y="450937"/>
                </a:cubicBezTo>
                <a:cubicBezTo>
                  <a:pt x="1140634" y="466428"/>
                  <a:pt x="1164921" y="484340"/>
                  <a:pt x="1189973" y="501042"/>
                </a:cubicBezTo>
                <a:cubicBezTo>
                  <a:pt x="1202499" y="509393"/>
                  <a:pt x="1213269" y="521333"/>
                  <a:pt x="1227551" y="526094"/>
                </a:cubicBezTo>
                <a:cubicBezTo>
                  <a:pt x="1240077" y="530269"/>
                  <a:pt x="1253319" y="532715"/>
                  <a:pt x="1265129" y="538620"/>
                </a:cubicBezTo>
                <a:cubicBezTo>
                  <a:pt x="1278594" y="545353"/>
                  <a:pt x="1288950" y="557558"/>
                  <a:pt x="1302707" y="563672"/>
                </a:cubicBezTo>
                <a:cubicBezTo>
                  <a:pt x="1325333" y="573728"/>
                  <a:pt x="1397137" y="595644"/>
                  <a:pt x="1427967" y="601250"/>
                </a:cubicBezTo>
                <a:cubicBezTo>
                  <a:pt x="1457015" y="606531"/>
                  <a:pt x="1486468" y="609287"/>
                  <a:pt x="1515649" y="613776"/>
                </a:cubicBezTo>
                <a:cubicBezTo>
                  <a:pt x="1540751" y="617638"/>
                  <a:pt x="1565817" y="621759"/>
                  <a:pt x="1590805" y="626302"/>
                </a:cubicBezTo>
                <a:cubicBezTo>
                  <a:pt x="1618726" y="631378"/>
                  <a:pt x="1674498" y="642418"/>
                  <a:pt x="1703540" y="651354"/>
                </a:cubicBezTo>
                <a:cubicBezTo>
                  <a:pt x="1741399" y="663003"/>
                  <a:pt x="1777846" y="679325"/>
                  <a:pt x="1816274" y="688932"/>
                </a:cubicBezTo>
                <a:cubicBezTo>
                  <a:pt x="1879187" y="704660"/>
                  <a:pt x="1850046" y="696014"/>
                  <a:pt x="1903956" y="713984"/>
                </a:cubicBezTo>
                <a:cubicBezTo>
                  <a:pt x="1912307" y="726510"/>
                  <a:pt x="1917443" y="741924"/>
                  <a:pt x="1929008" y="751562"/>
                </a:cubicBezTo>
                <a:cubicBezTo>
                  <a:pt x="1946435" y="766085"/>
                  <a:pt x="1992854" y="782330"/>
                  <a:pt x="2016690" y="789140"/>
                </a:cubicBezTo>
                <a:cubicBezTo>
                  <a:pt x="2033243" y="793869"/>
                  <a:pt x="2050241" y="796937"/>
                  <a:pt x="2066794" y="801666"/>
                </a:cubicBezTo>
                <a:cubicBezTo>
                  <a:pt x="2079490" y="805293"/>
                  <a:pt x="2091323" y="812184"/>
                  <a:pt x="2104373" y="814192"/>
                </a:cubicBezTo>
                <a:cubicBezTo>
                  <a:pt x="2145847" y="820573"/>
                  <a:pt x="2187902" y="822325"/>
                  <a:pt x="2229633" y="826718"/>
                </a:cubicBezTo>
                <a:lnTo>
                  <a:pt x="2342367" y="839244"/>
                </a:lnTo>
                <a:cubicBezTo>
                  <a:pt x="2468655" y="881340"/>
                  <a:pt x="2272766" y="817111"/>
                  <a:pt x="2430049" y="864296"/>
                </a:cubicBezTo>
                <a:cubicBezTo>
                  <a:pt x="2455342" y="871884"/>
                  <a:pt x="2480153" y="880997"/>
                  <a:pt x="2505205" y="889348"/>
                </a:cubicBezTo>
                <a:lnTo>
                  <a:pt x="2580362" y="914400"/>
                </a:lnTo>
                <a:cubicBezTo>
                  <a:pt x="2592888" y="918576"/>
                  <a:pt x="2605131" y="923725"/>
                  <a:pt x="2617940" y="926927"/>
                </a:cubicBezTo>
                <a:cubicBezTo>
                  <a:pt x="2634641" y="931102"/>
                  <a:pt x="2651555" y="934506"/>
                  <a:pt x="2668044" y="939453"/>
                </a:cubicBezTo>
                <a:cubicBezTo>
                  <a:pt x="2693337" y="947041"/>
                  <a:pt x="2717581" y="958100"/>
                  <a:pt x="2743200" y="964505"/>
                </a:cubicBezTo>
                <a:lnTo>
                  <a:pt x="2793304" y="977031"/>
                </a:lnTo>
                <a:cubicBezTo>
                  <a:pt x="2805830" y="985382"/>
                  <a:pt x="2817125" y="995969"/>
                  <a:pt x="2830882" y="1002083"/>
                </a:cubicBezTo>
                <a:cubicBezTo>
                  <a:pt x="2857026" y="1013702"/>
                  <a:pt x="2923019" y="1033036"/>
                  <a:pt x="2956142" y="1039661"/>
                </a:cubicBezTo>
                <a:cubicBezTo>
                  <a:pt x="2981047" y="1044642"/>
                  <a:pt x="3006247" y="1048012"/>
                  <a:pt x="3031299" y="1052187"/>
                </a:cubicBezTo>
                <a:lnTo>
                  <a:pt x="3219189" y="1114817"/>
                </a:lnTo>
                <a:cubicBezTo>
                  <a:pt x="3255004" y="1126755"/>
                  <a:pt x="3267550" y="1132005"/>
                  <a:pt x="3306871" y="1139869"/>
                </a:cubicBezTo>
                <a:cubicBezTo>
                  <a:pt x="3331775" y="1144850"/>
                  <a:pt x="3356632" y="1152069"/>
                  <a:pt x="3382027" y="1152395"/>
                </a:cubicBezTo>
                <a:cubicBezTo>
                  <a:pt x="3682627" y="1156249"/>
                  <a:pt x="3983276" y="1152395"/>
                  <a:pt x="4283901" y="115239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52801" y="2987675"/>
            <a:ext cx="4422775" cy="1252538"/>
          </a:xfrm>
          <a:custGeom>
            <a:avLst/>
            <a:gdLst>
              <a:gd name="connsiteX0" fmla="*/ 0 w 4423249"/>
              <a:gd name="connsiteY0" fmla="*/ 0 h 1252602"/>
              <a:gd name="connsiteX1" fmla="*/ 62630 w 4423249"/>
              <a:gd name="connsiteY1" fmla="*/ 12526 h 1252602"/>
              <a:gd name="connsiteX2" fmla="*/ 162838 w 4423249"/>
              <a:gd name="connsiteY2" fmla="*/ 25052 h 1252602"/>
              <a:gd name="connsiteX3" fmla="*/ 237995 w 4423249"/>
              <a:gd name="connsiteY3" fmla="*/ 50104 h 1252602"/>
              <a:gd name="connsiteX4" fmla="*/ 275573 w 4423249"/>
              <a:gd name="connsiteY4" fmla="*/ 75156 h 1252602"/>
              <a:gd name="connsiteX5" fmla="*/ 313151 w 4423249"/>
              <a:gd name="connsiteY5" fmla="*/ 87682 h 1252602"/>
              <a:gd name="connsiteX6" fmla="*/ 713984 w 4423249"/>
              <a:gd name="connsiteY6" fmla="*/ 100208 h 1252602"/>
              <a:gd name="connsiteX7" fmla="*/ 789140 w 4423249"/>
              <a:gd name="connsiteY7" fmla="*/ 125260 h 1252602"/>
              <a:gd name="connsiteX8" fmla="*/ 926926 w 4423249"/>
              <a:gd name="connsiteY8" fmla="*/ 150312 h 1252602"/>
              <a:gd name="connsiteX9" fmla="*/ 989556 w 4423249"/>
              <a:gd name="connsiteY9" fmla="*/ 187890 h 1252602"/>
              <a:gd name="connsiteX10" fmla="*/ 1027134 w 4423249"/>
              <a:gd name="connsiteY10" fmla="*/ 200416 h 1252602"/>
              <a:gd name="connsiteX11" fmla="*/ 1102290 w 4423249"/>
              <a:gd name="connsiteY11" fmla="*/ 237994 h 1252602"/>
              <a:gd name="connsiteX12" fmla="*/ 1277655 w 4423249"/>
              <a:gd name="connsiteY12" fmla="*/ 250520 h 1252602"/>
              <a:gd name="connsiteX13" fmla="*/ 1352811 w 4423249"/>
              <a:gd name="connsiteY13" fmla="*/ 275572 h 1252602"/>
              <a:gd name="connsiteX14" fmla="*/ 1427967 w 4423249"/>
              <a:gd name="connsiteY14" fmla="*/ 350728 h 1252602"/>
              <a:gd name="connsiteX15" fmla="*/ 1503123 w 4423249"/>
              <a:gd name="connsiteY15" fmla="*/ 413358 h 1252602"/>
              <a:gd name="connsiteX16" fmla="*/ 1678488 w 4423249"/>
              <a:gd name="connsiteY16" fmla="*/ 450937 h 1252602"/>
              <a:gd name="connsiteX17" fmla="*/ 1778696 w 4423249"/>
              <a:gd name="connsiteY17" fmla="*/ 463463 h 1252602"/>
              <a:gd name="connsiteX18" fmla="*/ 1954060 w 4423249"/>
              <a:gd name="connsiteY18" fmla="*/ 488515 h 1252602"/>
              <a:gd name="connsiteX19" fmla="*/ 2029216 w 4423249"/>
              <a:gd name="connsiteY19" fmla="*/ 526093 h 1252602"/>
              <a:gd name="connsiteX20" fmla="*/ 2054268 w 4423249"/>
              <a:gd name="connsiteY20" fmla="*/ 563671 h 1252602"/>
              <a:gd name="connsiteX21" fmla="*/ 2091847 w 4423249"/>
              <a:gd name="connsiteY21" fmla="*/ 588723 h 1252602"/>
              <a:gd name="connsiteX22" fmla="*/ 2141951 w 4423249"/>
              <a:gd name="connsiteY22" fmla="*/ 626301 h 1252602"/>
              <a:gd name="connsiteX23" fmla="*/ 2179529 w 4423249"/>
              <a:gd name="connsiteY23" fmla="*/ 651353 h 1252602"/>
              <a:gd name="connsiteX24" fmla="*/ 2217107 w 4423249"/>
              <a:gd name="connsiteY24" fmla="*/ 688931 h 1252602"/>
              <a:gd name="connsiteX25" fmla="*/ 2292263 w 4423249"/>
              <a:gd name="connsiteY25" fmla="*/ 713983 h 1252602"/>
              <a:gd name="connsiteX26" fmla="*/ 2329841 w 4423249"/>
              <a:gd name="connsiteY26" fmla="*/ 739035 h 1252602"/>
              <a:gd name="connsiteX27" fmla="*/ 2505205 w 4423249"/>
              <a:gd name="connsiteY27" fmla="*/ 764087 h 1252602"/>
              <a:gd name="connsiteX28" fmla="*/ 2605414 w 4423249"/>
              <a:gd name="connsiteY28" fmla="*/ 814191 h 1252602"/>
              <a:gd name="connsiteX29" fmla="*/ 2655518 w 4423249"/>
              <a:gd name="connsiteY29" fmla="*/ 826717 h 1252602"/>
              <a:gd name="connsiteX30" fmla="*/ 2730674 w 4423249"/>
              <a:gd name="connsiteY30" fmla="*/ 851769 h 1252602"/>
              <a:gd name="connsiteX31" fmla="*/ 2793304 w 4423249"/>
              <a:gd name="connsiteY31" fmla="*/ 864295 h 1252602"/>
              <a:gd name="connsiteX32" fmla="*/ 2830882 w 4423249"/>
              <a:gd name="connsiteY32" fmla="*/ 889347 h 1252602"/>
              <a:gd name="connsiteX33" fmla="*/ 2880986 w 4423249"/>
              <a:gd name="connsiteY33" fmla="*/ 901874 h 1252602"/>
              <a:gd name="connsiteX34" fmla="*/ 2918564 w 4423249"/>
              <a:gd name="connsiteY34" fmla="*/ 914400 h 1252602"/>
              <a:gd name="connsiteX35" fmla="*/ 3006247 w 4423249"/>
              <a:gd name="connsiteY35" fmla="*/ 939452 h 1252602"/>
              <a:gd name="connsiteX36" fmla="*/ 3118981 w 4423249"/>
              <a:gd name="connsiteY36" fmla="*/ 989556 h 1252602"/>
              <a:gd name="connsiteX37" fmla="*/ 3156559 w 4423249"/>
              <a:gd name="connsiteY37" fmla="*/ 1002082 h 1252602"/>
              <a:gd name="connsiteX38" fmla="*/ 3194137 w 4423249"/>
              <a:gd name="connsiteY38" fmla="*/ 1014608 h 1252602"/>
              <a:gd name="connsiteX39" fmla="*/ 3231715 w 4423249"/>
              <a:gd name="connsiteY39" fmla="*/ 1039660 h 1252602"/>
              <a:gd name="connsiteX40" fmla="*/ 3306871 w 4423249"/>
              <a:gd name="connsiteY40" fmla="*/ 1064712 h 1252602"/>
              <a:gd name="connsiteX41" fmla="*/ 3294345 w 4423249"/>
              <a:gd name="connsiteY41" fmla="*/ 1027134 h 1252602"/>
              <a:gd name="connsiteX42" fmla="*/ 3344449 w 4423249"/>
              <a:gd name="connsiteY42" fmla="*/ 1039660 h 1252602"/>
              <a:gd name="connsiteX43" fmla="*/ 3419605 w 4423249"/>
              <a:gd name="connsiteY43" fmla="*/ 1052186 h 1252602"/>
              <a:gd name="connsiteX44" fmla="*/ 3544866 w 4423249"/>
              <a:gd name="connsiteY44" fmla="*/ 1152394 h 1252602"/>
              <a:gd name="connsiteX45" fmla="*/ 3582444 w 4423249"/>
              <a:gd name="connsiteY45" fmla="*/ 1177446 h 1252602"/>
              <a:gd name="connsiteX46" fmla="*/ 3695178 w 4423249"/>
              <a:gd name="connsiteY46" fmla="*/ 1215024 h 1252602"/>
              <a:gd name="connsiteX47" fmla="*/ 3732756 w 4423249"/>
              <a:gd name="connsiteY47" fmla="*/ 1227550 h 1252602"/>
              <a:gd name="connsiteX48" fmla="*/ 3770334 w 4423249"/>
              <a:gd name="connsiteY48" fmla="*/ 1252602 h 1252602"/>
              <a:gd name="connsiteX49" fmla="*/ 4058433 w 4423249"/>
              <a:gd name="connsiteY49" fmla="*/ 1240076 h 1252602"/>
              <a:gd name="connsiteX50" fmla="*/ 4096011 w 4423249"/>
              <a:gd name="connsiteY50" fmla="*/ 1215024 h 1252602"/>
              <a:gd name="connsiteX51" fmla="*/ 4171167 w 4423249"/>
              <a:gd name="connsiteY51" fmla="*/ 1189972 h 1252602"/>
              <a:gd name="connsiteX52" fmla="*/ 4271375 w 4423249"/>
              <a:gd name="connsiteY52" fmla="*/ 1152394 h 1252602"/>
              <a:gd name="connsiteX53" fmla="*/ 4296427 w 4423249"/>
              <a:gd name="connsiteY53" fmla="*/ 1114816 h 1252602"/>
              <a:gd name="connsiteX54" fmla="*/ 4334005 w 4423249"/>
              <a:gd name="connsiteY54" fmla="*/ 1089764 h 1252602"/>
              <a:gd name="connsiteX55" fmla="*/ 4396636 w 4423249"/>
              <a:gd name="connsiteY55" fmla="*/ 1039660 h 1252602"/>
              <a:gd name="connsiteX56" fmla="*/ 4421688 w 4423249"/>
              <a:gd name="connsiteY56" fmla="*/ 1002082 h 125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423249" h="1252602">
                <a:moveTo>
                  <a:pt x="0" y="0"/>
                </a:moveTo>
                <a:cubicBezTo>
                  <a:pt x="20877" y="4175"/>
                  <a:pt x="41587" y="9289"/>
                  <a:pt x="62630" y="12526"/>
                </a:cubicBezTo>
                <a:cubicBezTo>
                  <a:pt x="95901" y="17645"/>
                  <a:pt x="129923" y="17999"/>
                  <a:pt x="162838" y="25052"/>
                </a:cubicBezTo>
                <a:cubicBezTo>
                  <a:pt x="188659" y="30585"/>
                  <a:pt x="237995" y="50104"/>
                  <a:pt x="237995" y="50104"/>
                </a:cubicBezTo>
                <a:cubicBezTo>
                  <a:pt x="250521" y="58455"/>
                  <a:pt x="262108" y="68423"/>
                  <a:pt x="275573" y="75156"/>
                </a:cubicBezTo>
                <a:cubicBezTo>
                  <a:pt x="287383" y="81061"/>
                  <a:pt x="299969" y="86929"/>
                  <a:pt x="313151" y="87682"/>
                </a:cubicBezTo>
                <a:cubicBezTo>
                  <a:pt x="446610" y="95308"/>
                  <a:pt x="580373" y="96033"/>
                  <a:pt x="713984" y="100208"/>
                </a:cubicBezTo>
                <a:cubicBezTo>
                  <a:pt x="739036" y="108559"/>
                  <a:pt x="763092" y="120919"/>
                  <a:pt x="789140" y="125260"/>
                </a:cubicBezTo>
                <a:cubicBezTo>
                  <a:pt x="885296" y="141286"/>
                  <a:pt x="839392" y="132805"/>
                  <a:pt x="926926" y="150312"/>
                </a:cubicBezTo>
                <a:cubicBezTo>
                  <a:pt x="947803" y="162838"/>
                  <a:pt x="967780" y="177002"/>
                  <a:pt x="989556" y="187890"/>
                </a:cubicBezTo>
                <a:cubicBezTo>
                  <a:pt x="1001366" y="193795"/>
                  <a:pt x="1015324" y="194511"/>
                  <a:pt x="1027134" y="200416"/>
                </a:cubicBezTo>
                <a:cubicBezTo>
                  <a:pt x="1063512" y="218605"/>
                  <a:pt x="1061118" y="233150"/>
                  <a:pt x="1102290" y="237994"/>
                </a:cubicBezTo>
                <a:cubicBezTo>
                  <a:pt x="1160493" y="244841"/>
                  <a:pt x="1219200" y="246345"/>
                  <a:pt x="1277655" y="250520"/>
                </a:cubicBezTo>
                <a:cubicBezTo>
                  <a:pt x="1302707" y="258871"/>
                  <a:pt x="1334138" y="256899"/>
                  <a:pt x="1352811" y="275572"/>
                </a:cubicBezTo>
                <a:lnTo>
                  <a:pt x="1427967" y="350728"/>
                </a:lnTo>
                <a:cubicBezTo>
                  <a:pt x="1446875" y="369636"/>
                  <a:pt x="1475719" y="403393"/>
                  <a:pt x="1503123" y="413358"/>
                </a:cubicBezTo>
                <a:cubicBezTo>
                  <a:pt x="1547750" y="429586"/>
                  <a:pt x="1628544" y="443802"/>
                  <a:pt x="1678488" y="450937"/>
                </a:cubicBezTo>
                <a:cubicBezTo>
                  <a:pt x="1711812" y="455698"/>
                  <a:pt x="1745342" y="458915"/>
                  <a:pt x="1778696" y="463463"/>
                </a:cubicBezTo>
                <a:lnTo>
                  <a:pt x="1954060" y="488515"/>
                </a:lnTo>
                <a:cubicBezTo>
                  <a:pt x="1984623" y="498703"/>
                  <a:pt x="2004934" y="501811"/>
                  <a:pt x="2029216" y="526093"/>
                </a:cubicBezTo>
                <a:cubicBezTo>
                  <a:pt x="2039861" y="536738"/>
                  <a:pt x="2043623" y="553026"/>
                  <a:pt x="2054268" y="563671"/>
                </a:cubicBezTo>
                <a:cubicBezTo>
                  <a:pt x="2064913" y="574316"/>
                  <a:pt x="2079596" y="579973"/>
                  <a:pt x="2091847" y="588723"/>
                </a:cubicBezTo>
                <a:cubicBezTo>
                  <a:pt x="2108835" y="600857"/>
                  <a:pt x="2124963" y="614167"/>
                  <a:pt x="2141951" y="626301"/>
                </a:cubicBezTo>
                <a:cubicBezTo>
                  <a:pt x="2154201" y="635051"/>
                  <a:pt x="2167964" y="641715"/>
                  <a:pt x="2179529" y="651353"/>
                </a:cubicBezTo>
                <a:cubicBezTo>
                  <a:pt x="2193138" y="662694"/>
                  <a:pt x="2201622" y="680328"/>
                  <a:pt x="2217107" y="688931"/>
                </a:cubicBezTo>
                <a:cubicBezTo>
                  <a:pt x="2240191" y="701755"/>
                  <a:pt x="2270291" y="699335"/>
                  <a:pt x="2292263" y="713983"/>
                </a:cubicBezTo>
                <a:cubicBezTo>
                  <a:pt x="2304789" y="722334"/>
                  <a:pt x="2316376" y="732302"/>
                  <a:pt x="2329841" y="739035"/>
                </a:cubicBezTo>
                <a:cubicBezTo>
                  <a:pt x="2378036" y="763133"/>
                  <a:pt x="2470002" y="760887"/>
                  <a:pt x="2505205" y="764087"/>
                </a:cubicBezTo>
                <a:cubicBezTo>
                  <a:pt x="2538608" y="780788"/>
                  <a:pt x="2569183" y="805133"/>
                  <a:pt x="2605414" y="814191"/>
                </a:cubicBezTo>
                <a:cubicBezTo>
                  <a:pt x="2622115" y="818366"/>
                  <a:pt x="2639029" y="821770"/>
                  <a:pt x="2655518" y="826717"/>
                </a:cubicBezTo>
                <a:cubicBezTo>
                  <a:pt x="2680811" y="834305"/>
                  <a:pt x="2704780" y="846590"/>
                  <a:pt x="2730674" y="851769"/>
                </a:cubicBezTo>
                <a:lnTo>
                  <a:pt x="2793304" y="864295"/>
                </a:lnTo>
                <a:cubicBezTo>
                  <a:pt x="2805830" y="872646"/>
                  <a:pt x="2817045" y="883417"/>
                  <a:pt x="2830882" y="889347"/>
                </a:cubicBezTo>
                <a:cubicBezTo>
                  <a:pt x="2846705" y="896129"/>
                  <a:pt x="2864433" y="897144"/>
                  <a:pt x="2880986" y="901874"/>
                </a:cubicBezTo>
                <a:cubicBezTo>
                  <a:pt x="2893682" y="905501"/>
                  <a:pt x="2905868" y="910773"/>
                  <a:pt x="2918564" y="914400"/>
                </a:cubicBezTo>
                <a:cubicBezTo>
                  <a:pt x="3028672" y="945859"/>
                  <a:pt x="2916139" y="909417"/>
                  <a:pt x="3006247" y="939452"/>
                </a:cubicBezTo>
                <a:cubicBezTo>
                  <a:pt x="3065797" y="979152"/>
                  <a:pt x="3029543" y="959743"/>
                  <a:pt x="3118981" y="989556"/>
                </a:cubicBezTo>
                <a:lnTo>
                  <a:pt x="3156559" y="1002082"/>
                </a:lnTo>
                <a:cubicBezTo>
                  <a:pt x="3169085" y="1006257"/>
                  <a:pt x="3183151" y="1007284"/>
                  <a:pt x="3194137" y="1014608"/>
                </a:cubicBezTo>
                <a:cubicBezTo>
                  <a:pt x="3206663" y="1022959"/>
                  <a:pt x="3217958" y="1033546"/>
                  <a:pt x="3231715" y="1039660"/>
                </a:cubicBezTo>
                <a:cubicBezTo>
                  <a:pt x="3255846" y="1050385"/>
                  <a:pt x="3306871" y="1064712"/>
                  <a:pt x="3306871" y="1064712"/>
                </a:cubicBezTo>
                <a:cubicBezTo>
                  <a:pt x="3302696" y="1052186"/>
                  <a:pt x="3283359" y="1034458"/>
                  <a:pt x="3294345" y="1027134"/>
                </a:cubicBezTo>
                <a:cubicBezTo>
                  <a:pt x="3308669" y="1017585"/>
                  <a:pt x="3327568" y="1036284"/>
                  <a:pt x="3344449" y="1039660"/>
                </a:cubicBezTo>
                <a:cubicBezTo>
                  <a:pt x="3369353" y="1044641"/>
                  <a:pt x="3394553" y="1048011"/>
                  <a:pt x="3419605" y="1052186"/>
                </a:cubicBezTo>
                <a:cubicBezTo>
                  <a:pt x="3491000" y="1123580"/>
                  <a:pt x="3450057" y="1089188"/>
                  <a:pt x="3544866" y="1152394"/>
                </a:cubicBezTo>
                <a:cubicBezTo>
                  <a:pt x="3557392" y="1160745"/>
                  <a:pt x="3568162" y="1172685"/>
                  <a:pt x="3582444" y="1177446"/>
                </a:cubicBezTo>
                <a:lnTo>
                  <a:pt x="3695178" y="1215024"/>
                </a:lnTo>
                <a:cubicBezTo>
                  <a:pt x="3707704" y="1219199"/>
                  <a:pt x="3721770" y="1220226"/>
                  <a:pt x="3732756" y="1227550"/>
                </a:cubicBezTo>
                <a:lnTo>
                  <a:pt x="3770334" y="1252602"/>
                </a:lnTo>
                <a:cubicBezTo>
                  <a:pt x="3866367" y="1248427"/>
                  <a:pt x="3962943" y="1251094"/>
                  <a:pt x="4058433" y="1240076"/>
                </a:cubicBezTo>
                <a:cubicBezTo>
                  <a:pt x="4073388" y="1238350"/>
                  <a:pt x="4082254" y="1221138"/>
                  <a:pt x="4096011" y="1215024"/>
                </a:cubicBezTo>
                <a:cubicBezTo>
                  <a:pt x="4120142" y="1204299"/>
                  <a:pt x="4149195" y="1204620"/>
                  <a:pt x="4171167" y="1189972"/>
                </a:cubicBezTo>
                <a:cubicBezTo>
                  <a:pt x="4226459" y="1153110"/>
                  <a:pt x="4193983" y="1167872"/>
                  <a:pt x="4271375" y="1152394"/>
                </a:cubicBezTo>
                <a:cubicBezTo>
                  <a:pt x="4279726" y="1139868"/>
                  <a:pt x="4285782" y="1125461"/>
                  <a:pt x="4296427" y="1114816"/>
                </a:cubicBezTo>
                <a:cubicBezTo>
                  <a:pt x="4307072" y="1104171"/>
                  <a:pt x="4322249" y="1099168"/>
                  <a:pt x="4334005" y="1089764"/>
                </a:cubicBezTo>
                <a:cubicBezTo>
                  <a:pt x="4423249" y="1018370"/>
                  <a:pt x="4280976" y="1116767"/>
                  <a:pt x="4396636" y="1039660"/>
                </a:cubicBezTo>
                <a:lnTo>
                  <a:pt x="4421688" y="1002082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24200" y="2133600"/>
            <a:ext cx="149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Underfitting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86601" y="2133600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Overfitting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3620294" y="2780506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7123907" y="3239295"/>
            <a:ext cx="1295400" cy="15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0400" y="2514600"/>
            <a:ext cx="533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0386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6573" name="Group 12"/>
          <p:cNvGrpSpPr>
            <a:grpSpLocks/>
          </p:cNvGrpSpPr>
          <p:nvPr/>
        </p:nvGrpSpPr>
        <p:grpSpPr bwMode="auto">
          <a:xfrm>
            <a:off x="2944814" y="2771776"/>
            <a:ext cx="5329237" cy="3629025"/>
            <a:chOff x="1535668" y="2667794"/>
            <a:chExt cx="5328262" cy="3630493"/>
          </a:xfrm>
        </p:grpSpPr>
        <p:cxnSp>
          <p:nvCxnSpPr>
            <p:cNvPr id="11" name="Straight Arrow Connector 10"/>
            <p:cNvCxnSpPr/>
            <p:nvPr/>
          </p:nvCxnSpPr>
          <p:spPr>
            <a:xfrm rot="5400000" flipH="1" flipV="1">
              <a:off x="304640" y="4267054"/>
              <a:ext cx="3200107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905487" y="5867901"/>
              <a:ext cx="441879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7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657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657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6580" name="TextBox 10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Bias-variance tradeoff</a:t>
            </a:r>
          </a:p>
        </p:txBody>
      </p:sp>
      <p:sp>
        <p:nvSpPr>
          <p:cNvPr id="10" name="Freeform 9"/>
          <p:cNvSpPr/>
          <p:nvPr/>
        </p:nvSpPr>
        <p:spPr>
          <a:xfrm>
            <a:off x="3465514" y="3957638"/>
            <a:ext cx="4359275" cy="1827212"/>
          </a:xfrm>
          <a:custGeom>
            <a:avLst/>
            <a:gdLst>
              <a:gd name="connsiteX0" fmla="*/ 0 w 4359058"/>
              <a:gd name="connsiteY0" fmla="*/ 0 h 1826490"/>
              <a:gd name="connsiteX1" fmla="*/ 413359 w 4359058"/>
              <a:gd name="connsiteY1" fmla="*/ 12526 h 1826490"/>
              <a:gd name="connsiteX2" fmla="*/ 450937 w 4359058"/>
              <a:gd name="connsiteY2" fmla="*/ 25052 h 1826490"/>
              <a:gd name="connsiteX3" fmla="*/ 488515 w 4359058"/>
              <a:gd name="connsiteY3" fmla="*/ 50104 h 1826490"/>
              <a:gd name="connsiteX4" fmla="*/ 551145 w 4359058"/>
              <a:gd name="connsiteY4" fmla="*/ 62630 h 1826490"/>
              <a:gd name="connsiteX5" fmla="*/ 601250 w 4359058"/>
              <a:gd name="connsiteY5" fmla="*/ 75156 h 1826490"/>
              <a:gd name="connsiteX6" fmla="*/ 676406 w 4359058"/>
              <a:gd name="connsiteY6" fmla="*/ 100208 h 1826490"/>
              <a:gd name="connsiteX7" fmla="*/ 713984 w 4359058"/>
              <a:gd name="connsiteY7" fmla="*/ 137786 h 1826490"/>
              <a:gd name="connsiteX8" fmla="*/ 764088 w 4359058"/>
              <a:gd name="connsiteY8" fmla="*/ 150312 h 1826490"/>
              <a:gd name="connsiteX9" fmla="*/ 876822 w 4359058"/>
              <a:gd name="connsiteY9" fmla="*/ 187890 h 1826490"/>
              <a:gd name="connsiteX10" fmla="*/ 914400 w 4359058"/>
              <a:gd name="connsiteY10" fmla="*/ 200416 h 1826490"/>
              <a:gd name="connsiteX11" fmla="*/ 977030 w 4359058"/>
              <a:gd name="connsiteY11" fmla="*/ 212942 h 1826490"/>
              <a:gd name="connsiteX12" fmla="*/ 1052187 w 4359058"/>
              <a:gd name="connsiteY12" fmla="*/ 237994 h 1826490"/>
              <a:gd name="connsiteX13" fmla="*/ 1089765 w 4359058"/>
              <a:gd name="connsiteY13" fmla="*/ 250520 h 1826490"/>
              <a:gd name="connsiteX14" fmla="*/ 1127343 w 4359058"/>
              <a:gd name="connsiteY14" fmla="*/ 288098 h 1826490"/>
              <a:gd name="connsiteX15" fmla="*/ 1164921 w 4359058"/>
              <a:gd name="connsiteY15" fmla="*/ 300624 h 1826490"/>
              <a:gd name="connsiteX16" fmla="*/ 1202499 w 4359058"/>
              <a:gd name="connsiteY16" fmla="*/ 325676 h 1826490"/>
              <a:gd name="connsiteX17" fmla="*/ 1215025 w 4359058"/>
              <a:gd name="connsiteY17" fmla="*/ 363254 h 1826490"/>
              <a:gd name="connsiteX18" fmla="*/ 1240077 w 4359058"/>
              <a:gd name="connsiteY18" fmla="*/ 388307 h 1826490"/>
              <a:gd name="connsiteX19" fmla="*/ 1277655 w 4359058"/>
              <a:gd name="connsiteY19" fmla="*/ 413359 h 1826490"/>
              <a:gd name="connsiteX20" fmla="*/ 1390389 w 4359058"/>
              <a:gd name="connsiteY20" fmla="*/ 438411 h 1826490"/>
              <a:gd name="connsiteX21" fmla="*/ 1465545 w 4359058"/>
              <a:gd name="connsiteY21" fmla="*/ 463463 h 1826490"/>
              <a:gd name="connsiteX22" fmla="*/ 1503124 w 4359058"/>
              <a:gd name="connsiteY22" fmla="*/ 475989 h 1826490"/>
              <a:gd name="connsiteX23" fmla="*/ 1590806 w 4359058"/>
              <a:gd name="connsiteY23" fmla="*/ 576197 h 1826490"/>
              <a:gd name="connsiteX24" fmla="*/ 1665962 w 4359058"/>
              <a:gd name="connsiteY24" fmla="*/ 663879 h 1826490"/>
              <a:gd name="connsiteX25" fmla="*/ 1703540 w 4359058"/>
              <a:gd name="connsiteY25" fmla="*/ 739035 h 1826490"/>
              <a:gd name="connsiteX26" fmla="*/ 1816274 w 4359058"/>
              <a:gd name="connsiteY26" fmla="*/ 801665 h 1826490"/>
              <a:gd name="connsiteX27" fmla="*/ 1891430 w 4359058"/>
              <a:gd name="connsiteY27" fmla="*/ 839243 h 1826490"/>
              <a:gd name="connsiteX28" fmla="*/ 1916482 w 4359058"/>
              <a:gd name="connsiteY28" fmla="*/ 864296 h 1826490"/>
              <a:gd name="connsiteX29" fmla="*/ 1954061 w 4359058"/>
              <a:gd name="connsiteY29" fmla="*/ 889348 h 1826490"/>
              <a:gd name="connsiteX30" fmla="*/ 1979113 w 4359058"/>
              <a:gd name="connsiteY30" fmla="*/ 926926 h 1826490"/>
              <a:gd name="connsiteX31" fmla="*/ 2016691 w 4359058"/>
              <a:gd name="connsiteY31" fmla="*/ 964504 h 1826490"/>
              <a:gd name="connsiteX32" fmla="*/ 2041743 w 4359058"/>
              <a:gd name="connsiteY32" fmla="*/ 1002082 h 1826490"/>
              <a:gd name="connsiteX33" fmla="*/ 2079321 w 4359058"/>
              <a:gd name="connsiteY33" fmla="*/ 1027134 h 1826490"/>
              <a:gd name="connsiteX34" fmla="*/ 2141951 w 4359058"/>
              <a:gd name="connsiteY34" fmla="*/ 1089764 h 1826490"/>
              <a:gd name="connsiteX35" fmla="*/ 2204581 w 4359058"/>
              <a:gd name="connsiteY35" fmla="*/ 1202498 h 1826490"/>
              <a:gd name="connsiteX36" fmla="*/ 2229633 w 4359058"/>
              <a:gd name="connsiteY36" fmla="*/ 1240076 h 1826490"/>
              <a:gd name="connsiteX37" fmla="*/ 2329841 w 4359058"/>
              <a:gd name="connsiteY37" fmla="*/ 1327759 h 1826490"/>
              <a:gd name="connsiteX38" fmla="*/ 2404998 w 4359058"/>
              <a:gd name="connsiteY38" fmla="*/ 1352811 h 1826490"/>
              <a:gd name="connsiteX39" fmla="*/ 2442576 w 4359058"/>
              <a:gd name="connsiteY39" fmla="*/ 1365337 h 1826490"/>
              <a:gd name="connsiteX40" fmla="*/ 2467628 w 4359058"/>
              <a:gd name="connsiteY40" fmla="*/ 1402915 h 1826490"/>
              <a:gd name="connsiteX41" fmla="*/ 2592888 w 4359058"/>
              <a:gd name="connsiteY41" fmla="*/ 1440493 h 1826490"/>
              <a:gd name="connsiteX42" fmla="*/ 2668044 w 4359058"/>
              <a:gd name="connsiteY42" fmla="*/ 1465545 h 1826490"/>
              <a:gd name="connsiteX43" fmla="*/ 2743200 w 4359058"/>
              <a:gd name="connsiteY43" fmla="*/ 1503123 h 1826490"/>
              <a:gd name="connsiteX44" fmla="*/ 2931091 w 4359058"/>
              <a:gd name="connsiteY44" fmla="*/ 1515649 h 1826490"/>
              <a:gd name="connsiteX45" fmla="*/ 3118981 w 4359058"/>
              <a:gd name="connsiteY45" fmla="*/ 1553227 h 1826490"/>
              <a:gd name="connsiteX46" fmla="*/ 3206663 w 4359058"/>
              <a:gd name="connsiteY46" fmla="*/ 1615857 h 1826490"/>
              <a:gd name="connsiteX47" fmla="*/ 3306871 w 4359058"/>
              <a:gd name="connsiteY47" fmla="*/ 1640909 h 1826490"/>
              <a:gd name="connsiteX48" fmla="*/ 3369502 w 4359058"/>
              <a:gd name="connsiteY48" fmla="*/ 1665961 h 1826490"/>
              <a:gd name="connsiteX49" fmla="*/ 3933173 w 4359058"/>
              <a:gd name="connsiteY49" fmla="*/ 1691013 h 1826490"/>
              <a:gd name="connsiteX50" fmla="*/ 4008329 w 4359058"/>
              <a:gd name="connsiteY50" fmla="*/ 1653435 h 1826490"/>
              <a:gd name="connsiteX51" fmla="*/ 4083485 w 4359058"/>
              <a:gd name="connsiteY51" fmla="*/ 1628383 h 1826490"/>
              <a:gd name="connsiteX52" fmla="*/ 4121063 w 4359058"/>
              <a:gd name="connsiteY52" fmla="*/ 1603331 h 1826490"/>
              <a:gd name="connsiteX53" fmla="*/ 4196219 w 4359058"/>
              <a:gd name="connsiteY53" fmla="*/ 1578279 h 1826490"/>
              <a:gd name="connsiteX54" fmla="*/ 4271376 w 4359058"/>
              <a:gd name="connsiteY54" fmla="*/ 1540701 h 1826490"/>
              <a:gd name="connsiteX55" fmla="*/ 4308954 w 4359058"/>
              <a:gd name="connsiteY55" fmla="*/ 1515649 h 1826490"/>
              <a:gd name="connsiteX56" fmla="*/ 4359058 w 4359058"/>
              <a:gd name="connsiteY56" fmla="*/ 1465545 h 182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826490">
                <a:moveTo>
                  <a:pt x="0" y="0"/>
                </a:moveTo>
                <a:cubicBezTo>
                  <a:pt x="137786" y="4175"/>
                  <a:pt x="275722" y="4879"/>
                  <a:pt x="413359" y="12526"/>
                </a:cubicBezTo>
                <a:cubicBezTo>
                  <a:pt x="426542" y="13258"/>
                  <a:pt x="439127" y="19147"/>
                  <a:pt x="450937" y="25052"/>
                </a:cubicBezTo>
                <a:cubicBezTo>
                  <a:pt x="464402" y="31785"/>
                  <a:pt x="474419" y="44818"/>
                  <a:pt x="488515" y="50104"/>
                </a:cubicBezTo>
                <a:cubicBezTo>
                  <a:pt x="508450" y="57579"/>
                  <a:pt x="530362" y="58012"/>
                  <a:pt x="551145" y="62630"/>
                </a:cubicBezTo>
                <a:cubicBezTo>
                  <a:pt x="567951" y="66365"/>
                  <a:pt x="584760" y="70209"/>
                  <a:pt x="601250" y="75156"/>
                </a:cubicBezTo>
                <a:cubicBezTo>
                  <a:pt x="626543" y="82744"/>
                  <a:pt x="676406" y="100208"/>
                  <a:pt x="676406" y="100208"/>
                </a:cubicBezTo>
                <a:cubicBezTo>
                  <a:pt x="688932" y="112734"/>
                  <a:pt x="698604" y="128997"/>
                  <a:pt x="713984" y="137786"/>
                </a:cubicBezTo>
                <a:cubicBezTo>
                  <a:pt x="728931" y="146327"/>
                  <a:pt x="747599" y="145365"/>
                  <a:pt x="764088" y="150312"/>
                </a:cubicBezTo>
                <a:lnTo>
                  <a:pt x="876822" y="187890"/>
                </a:lnTo>
                <a:cubicBezTo>
                  <a:pt x="889348" y="192065"/>
                  <a:pt x="901453" y="197827"/>
                  <a:pt x="914400" y="200416"/>
                </a:cubicBezTo>
                <a:cubicBezTo>
                  <a:pt x="935277" y="204591"/>
                  <a:pt x="956490" y="207340"/>
                  <a:pt x="977030" y="212942"/>
                </a:cubicBezTo>
                <a:cubicBezTo>
                  <a:pt x="1002507" y="219890"/>
                  <a:pt x="1027135" y="229643"/>
                  <a:pt x="1052187" y="237994"/>
                </a:cubicBezTo>
                <a:lnTo>
                  <a:pt x="1089765" y="250520"/>
                </a:lnTo>
                <a:cubicBezTo>
                  <a:pt x="1102291" y="263046"/>
                  <a:pt x="1112604" y="278272"/>
                  <a:pt x="1127343" y="288098"/>
                </a:cubicBezTo>
                <a:cubicBezTo>
                  <a:pt x="1138329" y="295422"/>
                  <a:pt x="1153111" y="294719"/>
                  <a:pt x="1164921" y="300624"/>
                </a:cubicBezTo>
                <a:cubicBezTo>
                  <a:pt x="1178386" y="307357"/>
                  <a:pt x="1189973" y="317325"/>
                  <a:pt x="1202499" y="325676"/>
                </a:cubicBezTo>
                <a:cubicBezTo>
                  <a:pt x="1206674" y="338202"/>
                  <a:pt x="1208232" y="351932"/>
                  <a:pt x="1215025" y="363254"/>
                </a:cubicBezTo>
                <a:cubicBezTo>
                  <a:pt x="1221101" y="373381"/>
                  <a:pt x="1230855" y="380929"/>
                  <a:pt x="1240077" y="388307"/>
                </a:cubicBezTo>
                <a:cubicBezTo>
                  <a:pt x="1251832" y="397712"/>
                  <a:pt x="1264190" y="406626"/>
                  <a:pt x="1277655" y="413359"/>
                </a:cubicBezTo>
                <a:cubicBezTo>
                  <a:pt x="1313493" y="431278"/>
                  <a:pt x="1351902" y="428789"/>
                  <a:pt x="1390389" y="438411"/>
                </a:cubicBezTo>
                <a:cubicBezTo>
                  <a:pt x="1416008" y="444816"/>
                  <a:pt x="1440493" y="455112"/>
                  <a:pt x="1465545" y="463463"/>
                </a:cubicBezTo>
                <a:lnTo>
                  <a:pt x="1503124" y="475989"/>
                </a:lnTo>
                <a:cubicBezTo>
                  <a:pt x="1609595" y="546970"/>
                  <a:pt x="1444669" y="430060"/>
                  <a:pt x="1590806" y="576197"/>
                </a:cubicBezTo>
                <a:cubicBezTo>
                  <a:pt x="1643146" y="628537"/>
                  <a:pt x="1617755" y="599603"/>
                  <a:pt x="1665962" y="663879"/>
                </a:cubicBezTo>
                <a:cubicBezTo>
                  <a:pt x="1674897" y="690684"/>
                  <a:pt x="1680686" y="719038"/>
                  <a:pt x="1703540" y="739035"/>
                </a:cubicBezTo>
                <a:cubicBezTo>
                  <a:pt x="1808859" y="831189"/>
                  <a:pt x="1741723" y="764389"/>
                  <a:pt x="1816274" y="801665"/>
                </a:cubicBezTo>
                <a:cubicBezTo>
                  <a:pt x="1913402" y="850229"/>
                  <a:pt x="1796977" y="807759"/>
                  <a:pt x="1891430" y="839243"/>
                </a:cubicBezTo>
                <a:cubicBezTo>
                  <a:pt x="1899781" y="847594"/>
                  <a:pt x="1907260" y="856918"/>
                  <a:pt x="1916482" y="864296"/>
                </a:cubicBezTo>
                <a:cubicBezTo>
                  <a:pt x="1928238" y="873701"/>
                  <a:pt x="1943416" y="878703"/>
                  <a:pt x="1954061" y="889348"/>
                </a:cubicBezTo>
                <a:cubicBezTo>
                  <a:pt x="1964706" y="899993"/>
                  <a:pt x="1969475" y="915361"/>
                  <a:pt x="1979113" y="926926"/>
                </a:cubicBezTo>
                <a:cubicBezTo>
                  <a:pt x="1990454" y="940535"/>
                  <a:pt x="2005350" y="950895"/>
                  <a:pt x="2016691" y="964504"/>
                </a:cubicBezTo>
                <a:cubicBezTo>
                  <a:pt x="2026329" y="976069"/>
                  <a:pt x="2031098" y="991437"/>
                  <a:pt x="2041743" y="1002082"/>
                </a:cubicBezTo>
                <a:cubicBezTo>
                  <a:pt x="2052388" y="1012727"/>
                  <a:pt x="2067991" y="1017221"/>
                  <a:pt x="2079321" y="1027134"/>
                </a:cubicBezTo>
                <a:cubicBezTo>
                  <a:pt x="2101540" y="1046576"/>
                  <a:pt x="2121074" y="1068887"/>
                  <a:pt x="2141951" y="1089764"/>
                </a:cubicBezTo>
                <a:cubicBezTo>
                  <a:pt x="2163998" y="1155906"/>
                  <a:pt x="2147153" y="1116356"/>
                  <a:pt x="2204581" y="1202498"/>
                </a:cubicBezTo>
                <a:lnTo>
                  <a:pt x="2229633" y="1240076"/>
                </a:lnTo>
                <a:cubicBezTo>
                  <a:pt x="2258860" y="1283916"/>
                  <a:pt x="2267212" y="1306883"/>
                  <a:pt x="2329841" y="1327759"/>
                </a:cubicBezTo>
                <a:lnTo>
                  <a:pt x="2404998" y="1352811"/>
                </a:lnTo>
                <a:lnTo>
                  <a:pt x="2442576" y="1365337"/>
                </a:lnTo>
                <a:cubicBezTo>
                  <a:pt x="2450927" y="1377863"/>
                  <a:pt x="2454862" y="1394936"/>
                  <a:pt x="2467628" y="1402915"/>
                </a:cubicBezTo>
                <a:cubicBezTo>
                  <a:pt x="2494881" y="1419948"/>
                  <a:pt x="2559041" y="1430339"/>
                  <a:pt x="2592888" y="1440493"/>
                </a:cubicBezTo>
                <a:cubicBezTo>
                  <a:pt x="2618181" y="1448081"/>
                  <a:pt x="2646072" y="1450897"/>
                  <a:pt x="2668044" y="1465545"/>
                </a:cubicBezTo>
                <a:cubicBezTo>
                  <a:pt x="2692956" y="1482153"/>
                  <a:pt x="2712084" y="1499666"/>
                  <a:pt x="2743200" y="1503123"/>
                </a:cubicBezTo>
                <a:cubicBezTo>
                  <a:pt x="2805585" y="1510055"/>
                  <a:pt x="2868461" y="1511474"/>
                  <a:pt x="2931091" y="1515649"/>
                </a:cubicBezTo>
                <a:cubicBezTo>
                  <a:pt x="3042116" y="1552657"/>
                  <a:pt x="2980001" y="1537785"/>
                  <a:pt x="3118981" y="1553227"/>
                </a:cubicBezTo>
                <a:cubicBezTo>
                  <a:pt x="3291986" y="1639730"/>
                  <a:pt x="3054318" y="1514294"/>
                  <a:pt x="3206663" y="1615857"/>
                </a:cubicBezTo>
                <a:cubicBezTo>
                  <a:pt x="3224698" y="1627881"/>
                  <a:pt x="3295373" y="1637460"/>
                  <a:pt x="3306871" y="1640909"/>
                </a:cubicBezTo>
                <a:cubicBezTo>
                  <a:pt x="3328408" y="1647370"/>
                  <a:pt x="3348625" y="1657610"/>
                  <a:pt x="3369502" y="1665961"/>
                </a:cubicBezTo>
                <a:cubicBezTo>
                  <a:pt x="3530031" y="1826490"/>
                  <a:pt x="3400114" y="1714704"/>
                  <a:pt x="3933173" y="1691013"/>
                </a:cubicBezTo>
                <a:cubicBezTo>
                  <a:pt x="3971242" y="1689321"/>
                  <a:pt x="3975489" y="1668030"/>
                  <a:pt x="4008329" y="1653435"/>
                </a:cubicBezTo>
                <a:cubicBezTo>
                  <a:pt x="4032460" y="1642710"/>
                  <a:pt x="4061513" y="1643031"/>
                  <a:pt x="4083485" y="1628383"/>
                </a:cubicBezTo>
                <a:cubicBezTo>
                  <a:pt x="4096011" y="1620032"/>
                  <a:pt x="4107306" y="1609445"/>
                  <a:pt x="4121063" y="1603331"/>
                </a:cubicBezTo>
                <a:cubicBezTo>
                  <a:pt x="4145194" y="1592606"/>
                  <a:pt x="4174247" y="1592927"/>
                  <a:pt x="4196219" y="1578279"/>
                </a:cubicBezTo>
                <a:cubicBezTo>
                  <a:pt x="4303921" y="1506480"/>
                  <a:pt x="4167650" y="1592564"/>
                  <a:pt x="4271376" y="1540701"/>
                </a:cubicBezTo>
                <a:cubicBezTo>
                  <a:pt x="4284841" y="1533968"/>
                  <a:pt x="4296428" y="1524000"/>
                  <a:pt x="4308954" y="1515649"/>
                </a:cubicBezTo>
                <a:cubicBezTo>
                  <a:pt x="4339185" y="1470303"/>
                  <a:pt x="4320541" y="1484804"/>
                  <a:pt x="4359058" y="1465545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478214" y="2379663"/>
            <a:ext cx="4359275" cy="1257300"/>
          </a:xfrm>
          <a:custGeom>
            <a:avLst/>
            <a:gdLst>
              <a:gd name="connsiteX0" fmla="*/ 0 w 4359058"/>
              <a:gd name="connsiteY0" fmla="*/ 989556 h 1257062"/>
              <a:gd name="connsiteX1" fmla="*/ 100208 w 4359058"/>
              <a:gd name="connsiteY1" fmla="*/ 1039660 h 1257062"/>
              <a:gd name="connsiteX2" fmla="*/ 137787 w 4359058"/>
              <a:gd name="connsiteY2" fmla="*/ 1052187 h 1257062"/>
              <a:gd name="connsiteX3" fmla="*/ 338203 w 4359058"/>
              <a:gd name="connsiteY3" fmla="*/ 1077239 h 1257062"/>
              <a:gd name="connsiteX4" fmla="*/ 413359 w 4359058"/>
              <a:gd name="connsiteY4" fmla="*/ 1102291 h 1257062"/>
              <a:gd name="connsiteX5" fmla="*/ 450937 w 4359058"/>
              <a:gd name="connsiteY5" fmla="*/ 1114817 h 1257062"/>
              <a:gd name="connsiteX6" fmla="*/ 526093 w 4359058"/>
              <a:gd name="connsiteY6" fmla="*/ 1164921 h 1257062"/>
              <a:gd name="connsiteX7" fmla="*/ 739036 w 4359058"/>
              <a:gd name="connsiteY7" fmla="*/ 1215025 h 1257062"/>
              <a:gd name="connsiteX8" fmla="*/ 776614 w 4359058"/>
              <a:gd name="connsiteY8" fmla="*/ 1227551 h 1257062"/>
              <a:gd name="connsiteX9" fmla="*/ 876822 w 4359058"/>
              <a:gd name="connsiteY9" fmla="*/ 1252603 h 1257062"/>
              <a:gd name="connsiteX10" fmla="*/ 1252603 w 4359058"/>
              <a:gd name="connsiteY10" fmla="*/ 1240077 h 1257062"/>
              <a:gd name="connsiteX11" fmla="*/ 1327759 w 4359058"/>
              <a:gd name="connsiteY11" fmla="*/ 1177447 h 1257062"/>
              <a:gd name="connsiteX12" fmla="*/ 1402915 w 4359058"/>
              <a:gd name="connsiteY12" fmla="*/ 1152395 h 1257062"/>
              <a:gd name="connsiteX13" fmla="*/ 1453019 w 4359058"/>
              <a:gd name="connsiteY13" fmla="*/ 1139869 h 1257062"/>
              <a:gd name="connsiteX14" fmla="*/ 1565754 w 4359058"/>
              <a:gd name="connsiteY14" fmla="*/ 1127343 h 1257062"/>
              <a:gd name="connsiteX15" fmla="*/ 1653436 w 4359058"/>
              <a:gd name="connsiteY15" fmla="*/ 1114817 h 1257062"/>
              <a:gd name="connsiteX16" fmla="*/ 1766170 w 4359058"/>
              <a:gd name="connsiteY16" fmla="*/ 1077239 h 1257062"/>
              <a:gd name="connsiteX17" fmla="*/ 1803748 w 4359058"/>
              <a:gd name="connsiteY17" fmla="*/ 1064713 h 1257062"/>
              <a:gd name="connsiteX18" fmla="*/ 1891430 w 4359058"/>
              <a:gd name="connsiteY18" fmla="*/ 1052187 h 1257062"/>
              <a:gd name="connsiteX19" fmla="*/ 1916482 w 4359058"/>
              <a:gd name="connsiteY19" fmla="*/ 1027134 h 1257062"/>
              <a:gd name="connsiteX20" fmla="*/ 1979113 w 4359058"/>
              <a:gd name="connsiteY20" fmla="*/ 1014608 h 1257062"/>
              <a:gd name="connsiteX21" fmla="*/ 2091847 w 4359058"/>
              <a:gd name="connsiteY21" fmla="*/ 989556 h 1257062"/>
              <a:gd name="connsiteX22" fmla="*/ 2167003 w 4359058"/>
              <a:gd name="connsiteY22" fmla="*/ 939452 h 1257062"/>
              <a:gd name="connsiteX23" fmla="*/ 2204581 w 4359058"/>
              <a:gd name="connsiteY23" fmla="*/ 914400 h 1257062"/>
              <a:gd name="connsiteX24" fmla="*/ 2279737 w 4359058"/>
              <a:gd name="connsiteY24" fmla="*/ 889348 h 1257062"/>
              <a:gd name="connsiteX25" fmla="*/ 2317315 w 4359058"/>
              <a:gd name="connsiteY25" fmla="*/ 876822 h 1257062"/>
              <a:gd name="connsiteX26" fmla="*/ 2354893 w 4359058"/>
              <a:gd name="connsiteY26" fmla="*/ 851770 h 1257062"/>
              <a:gd name="connsiteX27" fmla="*/ 2480154 w 4359058"/>
              <a:gd name="connsiteY27" fmla="*/ 814192 h 1257062"/>
              <a:gd name="connsiteX28" fmla="*/ 2592888 w 4359058"/>
              <a:gd name="connsiteY28" fmla="*/ 789140 h 1257062"/>
              <a:gd name="connsiteX29" fmla="*/ 2668044 w 4359058"/>
              <a:gd name="connsiteY29" fmla="*/ 751562 h 1257062"/>
              <a:gd name="connsiteX30" fmla="*/ 2718148 w 4359058"/>
              <a:gd name="connsiteY30" fmla="*/ 739036 h 1257062"/>
              <a:gd name="connsiteX31" fmla="*/ 2768252 w 4359058"/>
              <a:gd name="connsiteY31" fmla="*/ 713984 h 1257062"/>
              <a:gd name="connsiteX32" fmla="*/ 2918565 w 4359058"/>
              <a:gd name="connsiteY32" fmla="*/ 688932 h 1257062"/>
              <a:gd name="connsiteX33" fmla="*/ 3043825 w 4359058"/>
              <a:gd name="connsiteY33" fmla="*/ 663880 h 1257062"/>
              <a:gd name="connsiteX34" fmla="*/ 3093929 w 4359058"/>
              <a:gd name="connsiteY34" fmla="*/ 651354 h 1257062"/>
              <a:gd name="connsiteX35" fmla="*/ 3169085 w 4359058"/>
              <a:gd name="connsiteY35" fmla="*/ 626302 h 1257062"/>
              <a:gd name="connsiteX36" fmla="*/ 3206663 w 4359058"/>
              <a:gd name="connsiteY36" fmla="*/ 613776 h 1257062"/>
              <a:gd name="connsiteX37" fmla="*/ 3256767 w 4359058"/>
              <a:gd name="connsiteY37" fmla="*/ 601250 h 1257062"/>
              <a:gd name="connsiteX38" fmla="*/ 3331924 w 4359058"/>
              <a:gd name="connsiteY38" fmla="*/ 576197 h 1257062"/>
              <a:gd name="connsiteX39" fmla="*/ 3369502 w 4359058"/>
              <a:gd name="connsiteY39" fmla="*/ 563671 h 1257062"/>
              <a:gd name="connsiteX40" fmla="*/ 3432132 w 4359058"/>
              <a:gd name="connsiteY40" fmla="*/ 551145 h 1257062"/>
              <a:gd name="connsiteX41" fmla="*/ 3507288 w 4359058"/>
              <a:gd name="connsiteY41" fmla="*/ 526093 h 1257062"/>
              <a:gd name="connsiteX42" fmla="*/ 3594970 w 4359058"/>
              <a:gd name="connsiteY42" fmla="*/ 501041 h 1257062"/>
              <a:gd name="connsiteX43" fmla="*/ 3645074 w 4359058"/>
              <a:gd name="connsiteY43" fmla="*/ 475989 h 1257062"/>
              <a:gd name="connsiteX44" fmla="*/ 3682652 w 4359058"/>
              <a:gd name="connsiteY44" fmla="*/ 463463 h 1257062"/>
              <a:gd name="connsiteX45" fmla="*/ 3770335 w 4359058"/>
              <a:gd name="connsiteY45" fmla="*/ 413359 h 1257062"/>
              <a:gd name="connsiteX46" fmla="*/ 3807913 w 4359058"/>
              <a:gd name="connsiteY46" fmla="*/ 400833 h 1257062"/>
              <a:gd name="connsiteX47" fmla="*/ 3983277 w 4359058"/>
              <a:gd name="connsiteY47" fmla="*/ 300625 h 1257062"/>
              <a:gd name="connsiteX48" fmla="*/ 4020855 w 4359058"/>
              <a:gd name="connsiteY48" fmla="*/ 275573 h 1257062"/>
              <a:gd name="connsiteX49" fmla="*/ 4058433 w 4359058"/>
              <a:gd name="connsiteY49" fmla="*/ 250521 h 1257062"/>
              <a:gd name="connsiteX50" fmla="*/ 4096011 w 4359058"/>
              <a:gd name="connsiteY50" fmla="*/ 237995 h 1257062"/>
              <a:gd name="connsiteX51" fmla="*/ 4133589 w 4359058"/>
              <a:gd name="connsiteY51" fmla="*/ 212943 h 1257062"/>
              <a:gd name="connsiteX52" fmla="*/ 4208745 w 4359058"/>
              <a:gd name="connsiteY52" fmla="*/ 187891 h 1257062"/>
              <a:gd name="connsiteX53" fmla="*/ 4233798 w 4359058"/>
              <a:gd name="connsiteY53" fmla="*/ 162839 h 1257062"/>
              <a:gd name="connsiteX54" fmla="*/ 4283902 w 4359058"/>
              <a:gd name="connsiteY54" fmla="*/ 87682 h 1257062"/>
              <a:gd name="connsiteX55" fmla="*/ 4321480 w 4359058"/>
              <a:gd name="connsiteY55" fmla="*/ 62630 h 1257062"/>
              <a:gd name="connsiteX56" fmla="*/ 4359058 w 4359058"/>
              <a:gd name="connsiteY56" fmla="*/ 0 h 1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359058" h="1257062">
                <a:moveTo>
                  <a:pt x="0" y="989556"/>
                </a:moveTo>
                <a:cubicBezTo>
                  <a:pt x="162987" y="1016720"/>
                  <a:pt x="17808" y="973740"/>
                  <a:pt x="100208" y="1039660"/>
                </a:cubicBezTo>
                <a:cubicBezTo>
                  <a:pt x="110519" y="1047908"/>
                  <a:pt x="124977" y="1048984"/>
                  <a:pt x="137787" y="1052187"/>
                </a:cubicBezTo>
                <a:cubicBezTo>
                  <a:pt x="211740" y="1070676"/>
                  <a:pt x="252648" y="1069461"/>
                  <a:pt x="338203" y="1077239"/>
                </a:cubicBezTo>
                <a:lnTo>
                  <a:pt x="413359" y="1102291"/>
                </a:lnTo>
                <a:cubicBezTo>
                  <a:pt x="425885" y="1106466"/>
                  <a:pt x="439951" y="1107493"/>
                  <a:pt x="450937" y="1114817"/>
                </a:cubicBezTo>
                <a:lnTo>
                  <a:pt x="526093" y="1164921"/>
                </a:lnTo>
                <a:cubicBezTo>
                  <a:pt x="587520" y="1257062"/>
                  <a:pt x="529631" y="1191758"/>
                  <a:pt x="739036" y="1215025"/>
                </a:cubicBezTo>
                <a:cubicBezTo>
                  <a:pt x="752159" y="1216483"/>
                  <a:pt x="763805" y="1224349"/>
                  <a:pt x="776614" y="1227551"/>
                </a:cubicBezTo>
                <a:lnTo>
                  <a:pt x="876822" y="1252603"/>
                </a:lnTo>
                <a:cubicBezTo>
                  <a:pt x="1002082" y="1248428"/>
                  <a:pt x="1127788" y="1251424"/>
                  <a:pt x="1252603" y="1240077"/>
                </a:cubicBezTo>
                <a:cubicBezTo>
                  <a:pt x="1279292" y="1237651"/>
                  <a:pt x="1309692" y="1187484"/>
                  <a:pt x="1327759" y="1177447"/>
                </a:cubicBezTo>
                <a:cubicBezTo>
                  <a:pt x="1350843" y="1164623"/>
                  <a:pt x="1377296" y="1158800"/>
                  <a:pt x="1402915" y="1152395"/>
                </a:cubicBezTo>
                <a:cubicBezTo>
                  <a:pt x="1419616" y="1148220"/>
                  <a:pt x="1436004" y="1142487"/>
                  <a:pt x="1453019" y="1139869"/>
                </a:cubicBezTo>
                <a:cubicBezTo>
                  <a:pt x="1490389" y="1134120"/>
                  <a:pt x="1528236" y="1132033"/>
                  <a:pt x="1565754" y="1127343"/>
                </a:cubicBezTo>
                <a:cubicBezTo>
                  <a:pt x="1595050" y="1123681"/>
                  <a:pt x="1624209" y="1118992"/>
                  <a:pt x="1653436" y="1114817"/>
                </a:cubicBezTo>
                <a:lnTo>
                  <a:pt x="1766170" y="1077239"/>
                </a:lnTo>
                <a:cubicBezTo>
                  <a:pt x="1778696" y="1073064"/>
                  <a:pt x="1790677" y="1066580"/>
                  <a:pt x="1803748" y="1064713"/>
                </a:cubicBezTo>
                <a:lnTo>
                  <a:pt x="1891430" y="1052187"/>
                </a:lnTo>
                <a:cubicBezTo>
                  <a:pt x="1899781" y="1043836"/>
                  <a:pt x="1905627" y="1031786"/>
                  <a:pt x="1916482" y="1027134"/>
                </a:cubicBezTo>
                <a:cubicBezTo>
                  <a:pt x="1936051" y="1018747"/>
                  <a:pt x="1958166" y="1018417"/>
                  <a:pt x="1979113" y="1014608"/>
                </a:cubicBezTo>
                <a:cubicBezTo>
                  <a:pt x="2000332" y="1010750"/>
                  <a:pt x="2064986" y="1004479"/>
                  <a:pt x="2091847" y="989556"/>
                </a:cubicBezTo>
                <a:cubicBezTo>
                  <a:pt x="2118167" y="974934"/>
                  <a:pt x="2141951" y="956153"/>
                  <a:pt x="2167003" y="939452"/>
                </a:cubicBezTo>
                <a:cubicBezTo>
                  <a:pt x="2179529" y="931101"/>
                  <a:pt x="2190299" y="919161"/>
                  <a:pt x="2204581" y="914400"/>
                </a:cubicBezTo>
                <a:lnTo>
                  <a:pt x="2279737" y="889348"/>
                </a:lnTo>
                <a:cubicBezTo>
                  <a:pt x="2292263" y="885173"/>
                  <a:pt x="2306329" y="884146"/>
                  <a:pt x="2317315" y="876822"/>
                </a:cubicBezTo>
                <a:cubicBezTo>
                  <a:pt x="2329841" y="868471"/>
                  <a:pt x="2341136" y="857884"/>
                  <a:pt x="2354893" y="851770"/>
                </a:cubicBezTo>
                <a:cubicBezTo>
                  <a:pt x="2386117" y="837893"/>
                  <a:pt x="2443719" y="822289"/>
                  <a:pt x="2480154" y="814192"/>
                </a:cubicBezTo>
                <a:cubicBezTo>
                  <a:pt x="2538271" y="801277"/>
                  <a:pt x="2539429" y="804414"/>
                  <a:pt x="2592888" y="789140"/>
                </a:cubicBezTo>
                <a:cubicBezTo>
                  <a:pt x="2698450" y="758979"/>
                  <a:pt x="2558250" y="798617"/>
                  <a:pt x="2668044" y="751562"/>
                </a:cubicBezTo>
                <a:cubicBezTo>
                  <a:pt x="2683867" y="744781"/>
                  <a:pt x="2702029" y="745081"/>
                  <a:pt x="2718148" y="739036"/>
                </a:cubicBezTo>
                <a:cubicBezTo>
                  <a:pt x="2735632" y="732480"/>
                  <a:pt x="2750768" y="720540"/>
                  <a:pt x="2768252" y="713984"/>
                </a:cubicBezTo>
                <a:cubicBezTo>
                  <a:pt x="2813354" y="697071"/>
                  <a:pt x="2874914" y="696207"/>
                  <a:pt x="2918565" y="688932"/>
                </a:cubicBezTo>
                <a:cubicBezTo>
                  <a:pt x="2960566" y="681932"/>
                  <a:pt x="3002516" y="674207"/>
                  <a:pt x="3043825" y="663880"/>
                </a:cubicBezTo>
                <a:cubicBezTo>
                  <a:pt x="3060526" y="659705"/>
                  <a:pt x="3077440" y="656301"/>
                  <a:pt x="3093929" y="651354"/>
                </a:cubicBezTo>
                <a:cubicBezTo>
                  <a:pt x="3119222" y="643766"/>
                  <a:pt x="3144033" y="634653"/>
                  <a:pt x="3169085" y="626302"/>
                </a:cubicBezTo>
                <a:cubicBezTo>
                  <a:pt x="3181611" y="622127"/>
                  <a:pt x="3193854" y="616978"/>
                  <a:pt x="3206663" y="613776"/>
                </a:cubicBezTo>
                <a:cubicBezTo>
                  <a:pt x="3223364" y="609601"/>
                  <a:pt x="3240278" y="606197"/>
                  <a:pt x="3256767" y="601250"/>
                </a:cubicBezTo>
                <a:cubicBezTo>
                  <a:pt x="3282061" y="593662"/>
                  <a:pt x="3306872" y="584548"/>
                  <a:pt x="3331924" y="576197"/>
                </a:cubicBezTo>
                <a:cubicBezTo>
                  <a:pt x="3344450" y="572022"/>
                  <a:pt x="3356555" y="566260"/>
                  <a:pt x="3369502" y="563671"/>
                </a:cubicBezTo>
                <a:cubicBezTo>
                  <a:pt x="3390379" y="559496"/>
                  <a:pt x="3411592" y="556747"/>
                  <a:pt x="3432132" y="551145"/>
                </a:cubicBezTo>
                <a:cubicBezTo>
                  <a:pt x="3457609" y="544197"/>
                  <a:pt x="3481669" y="532498"/>
                  <a:pt x="3507288" y="526093"/>
                </a:cubicBezTo>
                <a:cubicBezTo>
                  <a:pt x="3532713" y="519737"/>
                  <a:pt x="3569812" y="511823"/>
                  <a:pt x="3594970" y="501041"/>
                </a:cubicBezTo>
                <a:cubicBezTo>
                  <a:pt x="3612133" y="493685"/>
                  <a:pt x="3627911" y="483345"/>
                  <a:pt x="3645074" y="475989"/>
                </a:cubicBezTo>
                <a:cubicBezTo>
                  <a:pt x="3657210" y="470788"/>
                  <a:pt x="3670842" y="469368"/>
                  <a:pt x="3682652" y="463463"/>
                </a:cubicBezTo>
                <a:cubicBezTo>
                  <a:pt x="3808449" y="400564"/>
                  <a:pt x="3616612" y="479239"/>
                  <a:pt x="3770335" y="413359"/>
                </a:cubicBezTo>
                <a:cubicBezTo>
                  <a:pt x="3782471" y="408158"/>
                  <a:pt x="3795893" y="406297"/>
                  <a:pt x="3807913" y="400833"/>
                </a:cubicBezTo>
                <a:cubicBezTo>
                  <a:pt x="3907807" y="355427"/>
                  <a:pt x="3899013" y="356801"/>
                  <a:pt x="3983277" y="300625"/>
                </a:cubicBezTo>
                <a:lnTo>
                  <a:pt x="4020855" y="275573"/>
                </a:lnTo>
                <a:cubicBezTo>
                  <a:pt x="4033381" y="267222"/>
                  <a:pt x="4044151" y="255282"/>
                  <a:pt x="4058433" y="250521"/>
                </a:cubicBezTo>
                <a:cubicBezTo>
                  <a:pt x="4070959" y="246346"/>
                  <a:pt x="4084201" y="243900"/>
                  <a:pt x="4096011" y="237995"/>
                </a:cubicBezTo>
                <a:cubicBezTo>
                  <a:pt x="4109476" y="231262"/>
                  <a:pt x="4119832" y="219057"/>
                  <a:pt x="4133589" y="212943"/>
                </a:cubicBezTo>
                <a:cubicBezTo>
                  <a:pt x="4157720" y="202218"/>
                  <a:pt x="4208745" y="187891"/>
                  <a:pt x="4208745" y="187891"/>
                </a:cubicBezTo>
                <a:cubicBezTo>
                  <a:pt x="4217096" y="179540"/>
                  <a:pt x="4226712" y="172287"/>
                  <a:pt x="4233798" y="162839"/>
                </a:cubicBezTo>
                <a:cubicBezTo>
                  <a:pt x="4251863" y="138752"/>
                  <a:pt x="4258850" y="104383"/>
                  <a:pt x="4283902" y="87682"/>
                </a:cubicBezTo>
                <a:lnTo>
                  <a:pt x="4321480" y="62630"/>
                </a:lnTo>
                <a:cubicBezTo>
                  <a:pt x="4351711" y="17284"/>
                  <a:pt x="4339799" y="38517"/>
                  <a:pt x="4359058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410200" y="4495800"/>
            <a:ext cx="280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Many training examples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1" y="3048000"/>
            <a:ext cx="265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 training examples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67100" y="1905000"/>
            <a:ext cx="57531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592" name="Group 12"/>
          <p:cNvGrpSpPr>
            <a:grpSpLocks/>
          </p:cNvGrpSpPr>
          <p:nvPr/>
        </p:nvGrpSpPr>
        <p:grpSpPr bwMode="auto">
          <a:xfrm>
            <a:off x="3059114" y="2668589"/>
            <a:ext cx="5329237" cy="3629025"/>
            <a:chOff x="1535703" y="2667794"/>
            <a:chExt cx="5328227" cy="3630493"/>
          </a:xfrm>
        </p:grpSpPr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674" y="4267053"/>
              <a:ext cx="3200106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905520" y="5867900"/>
              <a:ext cx="44187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597" name="TextBox 7"/>
            <p:cNvSpPr txBox="1">
              <a:spLocks noChangeArrowheads="1"/>
            </p:cNvSpPr>
            <p:nvPr/>
          </p:nvSpPr>
          <p:spPr bwMode="auto">
            <a:xfrm>
              <a:off x="3550796" y="5867400"/>
              <a:ext cx="132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Complexity</a:t>
              </a:r>
            </a:p>
          </p:txBody>
        </p:sp>
        <p:sp>
          <p:nvSpPr>
            <p:cNvPr id="67598" name="TextBox 8"/>
            <p:cNvSpPr txBox="1">
              <a:spLocks noChangeArrowheads="1"/>
            </p:cNvSpPr>
            <p:nvPr/>
          </p:nvSpPr>
          <p:spPr bwMode="auto">
            <a:xfrm>
              <a:off x="5791200" y="5867400"/>
              <a:ext cx="107273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Variance</a:t>
              </a:r>
            </a:p>
          </p:txBody>
        </p:sp>
        <p:sp>
          <p:nvSpPr>
            <p:cNvPr id="67599" name="TextBox 9"/>
            <p:cNvSpPr txBox="1">
              <a:spLocks noChangeArrowheads="1"/>
            </p:cNvSpPr>
            <p:nvPr/>
          </p:nvSpPr>
          <p:spPr bwMode="auto">
            <a:xfrm>
              <a:off x="1676400" y="5867400"/>
              <a:ext cx="104067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High Bias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Low Variance</a:t>
              </a:r>
            </a:p>
          </p:txBody>
        </p:sp>
        <p:sp>
          <p:nvSpPr>
            <p:cNvPr id="67600" name="TextBox 10"/>
            <p:cNvSpPr txBox="1">
              <a:spLocks noChangeArrowheads="1"/>
            </p:cNvSpPr>
            <p:nvPr/>
          </p:nvSpPr>
          <p:spPr bwMode="auto">
            <a:xfrm rot="-5400000">
              <a:off x="1127593" y="4141670"/>
              <a:ext cx="1185483" cy="36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Test Error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67100" y="3810000"/>
            <a:ext cx="47625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6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of Training Size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52814" y="3644901"/>
            <a:ext cx="4384675" cy="1349375"/>
          </a:xfrm>
          <a:custGeom>
            <a:avLst/>
            <a:gdLst>
              <a:gd name="connsiteX0" fmla="*/ 0 w 4384110"/>
              <a:gd name="connsiteY0" fmla="*/ 0 h 1349049"/>
              <a:gd name="connsiteX1" fmla="*/ 25052 w 4384110"/>
              <a:gd name="connsiteY1" fmla="*/ 112734 h 1349049"/>
              <a:gd name="connsiteX2" fmla="*/ 75156 w 4384110"/>
              <a:gd name="connsiteY2" fmla="*/ 187890 h 1349049"/>
              <a:gd name="connsiteX3" fmla="*/ 112734 w 4384110"/>
              <a:gd name="connsiteY3" fmla="*/ 212942 h 1349049"/>
              <a:gd name="connsiteX4" fmla="*/ 137787 w 4384110"/>
              <a:gd name="connsiteY4" fmla="*/ 237994 h 1349049"/>
              <a:gd name="connsiteX5" fmla="*/ 212943 w 4384110"/>
              <a:gd name="connsiteY5" fmla="*/ 263047 h 1349049"/>
              <a:gd name="connsiteX6" fmla="*/ 250521 w 4384110"/>
              <a:gd name="connsiteY6" fmla="*/ 275573 h 1349049"/>
              <a:gd name="connsiteX7" fmla="*/ 275573 w 4384110"/>
              <a:gd name="connsiteY7" fmla="*/ 313151 h 1349049"/>
              <a:gd name="connsiteX8" fmla="*/ 313151 w 4384110"/>
              <a:gd name="connsiteY8" fmla="*/ 325677 h 1349049"/>
              <a:gd name="connsiteX9" fmla="*/ 350729 w 4384110"/>
              <a:gd name="connsiteY9" fmla="*/ 350729 h 1349049"/>
              <a:gd name="connsiteX10" fmla="*/ 425885 w 4384110"/>
              <a:gd name="connsiteY10" fmla="*/ 375781 h 1349049"/>
              <a:gd name="connsiteX11" fmla="*/ 463463 w 4384110"/>
              <a:gd name="connsiteY11" fmla="*/ 388307 h 1349049"/>
              <a:gd name="connsiteX12" fmla="*/ 513567 w 4384110"/>
              <a:gd name="connsiteY12" fmla="*/ 400833 h 1349049"/>
              <a:gd name="connsiteX13" fmla="*/ 563671 w 4384110"/>
              <a:gd name="connsiteY13" fmla="*/ 425885 h 1349049"/>
              <a:gd name="connsiteX14" fmla="*/ 651354 w 4384110"/>
              <a:gd name="connsiteY14" fmla="*/ 450937 h 1349049"/>
              <a:gd name="connsiteX15" fmla="*/ 688932 w 4384110"/>
              <a:gd name="connsiteY15" fmla="*/ 475989 h 1349049"/>
              <a:gd name="connsiteX16" fmla="*/ 776614 w 4384110"/>
              <a:gd name="connsiteY16" fmla="*/ 501041 h 1349049"/>
              <a:gd name="connsiteX17" fmla="*/ 814192 w 4384110"/>
              <a:gd name="connsiteY17" fmla="*/ 526093 h 1349049"/>
              <a:gd name="connsiteX18" fmla="*/ 939452 w 4384110"/>
              <a:gd name="connsiteY18" fmla="*/ 563671 h 1349049"/>
              <a:gd name="connsiteX19" fmla="*/ 977030 w 4384110"/>
              <a:gd name="connsiteY19" fmla="*/ 588723 h 1349049"/>
              <a:gd name="connsiteX20" fmla="*/ 1064713 w 4384110"/>
              <a:gd name="connsiteY20" fmla="*/ 613775 h 1349049"/>
              <a:gd name="connsiteX21" fmla="*/ 1139869 w 4384110"/>
              <a:gd name="connsiteY21" fmla="*/ 638827 h 1349049"/>
              <a:gd name="connsiteX22" fmla="*/ 1177447 w 4384110"/>
              <a:gd name="connsiteY22" fmla="*/ 651353 h 1349049"/>
              <a:gd name="connsiteX23" fmla="*/ 1215025 w 4384110"/>
              <a:gd name="connsiteY23" fmla="*/ 676405 h 1349049"/>
              <a:gd name="connsiteX24" fmla="*/ 1277655 w 4384110"/>
              <a:gd name="connsiteY24" fmla="*/ 688931 h 1349049"/>
              <a:gd name="connsiteX25" fmla="*/ 1315233 w 4384110"/>
              <a:gd name="connsiteY25" fmla="*/ 713984 h 1349049"/>
              <a:gd name="connsiteX26" fmla="*/ 1402915 w 4384110"/>
              <a:gd name="connsiteY26" fmla="*/ 739036 h 1349049"/>
              <a:gd name="connsiteX27" fmla="*/ 1478071 w 4384110"/>
              <a:gd name="connsiteY27" fmla="*/ 789140 h 1349049"/>
              <a:gd name="connsiteX28" fmla="*/ 1515650 w 4384110"/>
              <a:gd name="connsiteY28" fmla="*/ 814192 h 1349049"/>
              <a:gd name="connsiteX29" fmla="*/ 1665962 w 4384110"/>
              <a:gd name="connsiteY29" fmla="*/ 864296 h 1349049"/>
              <a:gd name="connsiteX30" fmla="*/ 1703540 w 4384110"/>
              <a:gd name="connsiteY30" fmla="*/ 876822 h 1349049"/>
              <a:gd name="connsiteX31" fmla="*/ 1741118 w 4384110"/>
              <a:gd name="connsiteY31" fmla="*/ 889348 h 1349049"/>
              <a:gd name="connsiteX32" fmla="*/ 1853852 w 4384110"/>
              <a:gd name="connsiteY32" fmla="*/ 951978 h 1349049"/>
              <a:gd name="connsiteX33" fmla="*/ 1891430 w 4384110"/>
              <a:gd name="connsiteY33" fmla="*/ 977030 h 1349049"/>
              <a:gd name="connsiteX34" fmla="*/ 1929008 w 4384110"/>
              <a:gd name="connsiteY34" fmla="*/ 1014608 h 1349049"/>
              <a:gd name="connsiteX35" fmla="*/ 2004165 w 4384110"/>
              <a:gd name="connsiteY35" fmla="*/ 1039660 h 1349049"/>
              <a:gd name="connsiteX36" fmla="*/ 2041743 w 4384110"/>
              <a:gd name="connsiteY36" fmla="*/ 1052186 h 1349049"/>
              <a:gd name="connsiteX37" fmla="*/ 2718148 w 4384110"/>
              <a:gd name="connsiteY37" fmla="*/ 1077238 h 1349049"/>
              <a:gd name="connsiteX38" fmla="*/ 2956143 w 4384110"/>
              <a:gd name="connsiteY38" fmla="*/ 1102290 h 1349049"/>
              <a:gd name="connsiteX39" fmla="*/ 3018773 w 4384110"/>
              <a:gd name="connsiteY39" fmla="*/ 1114816 h 1349049"/>
              <a:gd name="connsiteX40" fmla="*/ 3081403 w 4384110"/>
              <a:gd name="connsiteY40" fmla="*/ 1152394 h 1349049"/>
              <a:gd name="connsiteX41" fmla="*/ 3331924 w 4384110"/>
              <a:gd name="connsiteY41" fmla="*/ 1189973 h 1349049"/>
              <a:gd name="connsiteX42" fmla="*/ 3457184 w 4384110"/>
              <a:gd name="connsiteY42" fmla="*/ 1215025 h 1349049"/>
              <a:gd name="connsiteX43" fmla="*/ 3507288 w 4384110"/>
              <a:gd name="connsiteY43" fmla="*/ 1227551 h 1349049"/>
              <a:gd name="connsiteX44" fmla="*/ 3620022 w 4384110"/>
              <a:gd name="connsiteY44" fmla="*/ 1240077 h 1349049"/>
              <a:gd name="connsiteX45" fmla="*/ 3657600 w 4384110"/>
              <a:gd name="connsiteY45" fmla="*/ 1252603 h 1349049"/>
              <a:gd name="connsiteX46" fmla="*/ 4296428 w 4384110"/>
              <a:gd name="connsiteY46" fmla="*/ 1277655 h 1349049"/>
              <a:gd name="connsiteX47" fmla="*/ 4384110 w 4384110"/>
              <a:gd name="connsiteY47" fmla="*/ 1315233 h 134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384110" h="1349049">
                <a:moveTo>
                  <a:pt x="0" y="0"/>
                </a:moveTo>
                <a:cubicBezTo>
                  <a:pt x="3399" y="20392"/>
                  <a:pt x="10368" y="86303"/>
                  <a:pt x="25052" y="112734"/>
                </a:cubicBezTo>
                <a:cubicBezTo>
                  <a:pt x="39674" y="139054"/>
                  <a:pt x="50104" y="171189"/>
                  <a:pt x="75156" y="187890"/>
                </a:cubicBezTo>
                <a:cubicBezTo>
                  <a:pt x="87682" y="196241"/>
                  <a:pt x="100978" y="203538"/>
                  <a:pt x="112734" y="212942"/>
                </a:cubicBezTo>
                <a:cubicBezTo>
                  <a:pt x="121956" y="220319"/>
                  <a:pt x="127224" y="232712"/>
                  <a:pt x="137787" y="237994"/>
                </a:cubicBezTo>
                <a:cubicBezTo>
                  <a:pt x="161406" y="249804"/>
                  <a:pt x="187891" y="254696"/>
                  <a:pt x="212943" y="263047"/>
                </a:cubicBezTo>
                <a:lnTo>
                  <a:pt x="250521" y="275573"/>
                </a:lnTo>
                <a:cubicBezTo>
                  <a:pt x="258872" y="288099"/>
                  <a:pt x="263818" y="303747"/>
                  <a:pt x="275573" y="313151"/>
                </a:cubicBezTo>
                <a:cubicBezTo>
                  <a:pt x="285883" y="321399"/>
                  <a:pt x="301341" y="319772"/>
                  <a:pt x="313151" y="325677"/>
                </a:cubicBezTo>
                <a:cubicBezTo>
                  <a:pt x="326616" y="332410"/>
                  <a:pt x="336972" y="344615"/>
                  <a:pt x="350729" y="350729"/>
                </a:cubicBezTo>
                <a:cubicBezTo>
                  <a:pt x="374860" y="361454"/>
                  <a:pt x="400833" y="367430"/>
                  <a:pt x="425885" y="375781"/>
                </a:cubicBezTo>
                <a:cubicBezTo>
                  <a:pt x="438411" y="379956"/>
                  <a:pt x="450654" y="385105"/>
                  <a:pt x="463463" y="388307"/>
                </a:cubicBezTo>
                <a:cubicBezTo>
                  <a:pt x="480164" y="392482"/>
                  <a:pt x="497448" y="394788"/>
                  <a:pt x="513567" y="400833"/>
                </a:cubicBezTo>
                <a:cubicBezTo>
                  <a:pt x="531051" y="407389"/>
                  <a:pt x="546508" y="418530"/>
                  <a:pt x="563671" y="425885"/>
                </a:cubicBezTo>
                <a:cubicBezTo>
                  <a:pt x="588827" y="436666"/>
                  <a:pt x="625931" y="444581"/>
                  <a:pt x="651354" y="450937"/>
                </a:cubicBezTo>
                <a:cubicBezTo>
                  <a:pt x="663880" y="459288"/>
                  <a:pt x="675467" y="469256"/>
                  <a:pt x="688932" y="475989"/>
                </a:cubicBezTo>
                <a:cubicBezTo>
                  <a:pt x="706902" y="484974"/>
                  <a:pt x="760561" y="497028"/>
                  <a:pt x="776614" y="501041"/>
                </a:cubicBezTo>
                <a:cubicBezTo>
                  <a:pt x="789140" y="509392"/>
                  <a:pt x="800355" y="520163"/>
                  <a:pt x="814192" y="526093"/>
                </a:cubicBezTo>
                <a:cubicBezTo>
                  <a:pt x="863207" y="547099"/>
                  <a:pt x="888932" y="529991"/>
                  <a:pt x="939452" y="563671"/>
                </a:cubicBezTo>
                <a:cubicBezTo>
                  <a:pt x="951978" y="572022"/>
                  <a:pt x="963565" y="581990"/>
                  <a:pt x="977030" y="588723"/>
                </a:cubicBezTo>
                <a:cubicBezTo>
                  <a:pt x="998079" y="599248"/>
                  <a:pt x="1044645" y="607755"/>
                  <a:pt x="1064713" y="613775"/>
                </a:cubicBezTo>
                <a:cubicBezTo>
                  <a:pt x="1090006" y="621363"/>
                  <a:pt x="1114817" y="630476"/>
                  <a:pt x="1139869" y="638827"/>
                </a:cubicBezTo>
                <a:cubicBezTo>
                  <a:pt x="1152395" y="643002"/>
                  <a:pt x="1166461" y="644029"/>
                  <a:pt x="1177447" y="651353"/>
                </a:cubicBezTo>
                <a:cubicBezTo>
                  <a:pt x="1189973" y="659704"/>
                  <a:pt x="1200929" y="671119"/>
                  <a:pt x="1215025" y="676405"/>
                </a:cubicBezTo>
                <a:cubicBezTo>
                  <a:pt x="1234960" y="683880"/>
                  <a:pt x="1256778" y="684756"/>
                  <a:pt x="1277655" y="688931"/>
                </a:cubicBezTo>
                <a:cubicBezTo>
                  <a:pt x="1290181" y="697282"/>
                  <a:pt x="1301396" y="708054"/>
                  <a:pt x="1315233" y="713984"/>
                </a:cubicBezTo>
                <a:cubicBezTo>
                  <a:pt x="1343613" y="726147"/>
                  <a:pt x="1375491" y="723800"/>
                  <a:pt x="1402915" y="739036"/>
                </a:cubicBezTo>
                <a:cubicBezTo>
                  <a:pt x="1429235" y="753658"/>
                  <a:pt x="1453019" y="772439"/>
                  <a:pt x="1478071" y="789140"/>
                </a:cubicBezTo>
                <a:cubicBezTo>
                  <a:pt x="1490597" y="797491"/>
                  <a:pt x="1501368" y="809431"/>
                  <a:pt x="1515650" y="814192"/>
                </a:cubicBezTo>
                <a:lnTo>
                  <a:pt x="1665962" y="864296"/>
                </a:lnTo>
                <a:lnTo>
                  <a:pt x="1703540" y="876822"/>
                </a:lnTo>
                <a:cubicBezTo>
                  <a:pt x="1716066" y="880997"/>
                  <a:pt x="1730132" y="882024"/>
                  <a:pt x="1741118" y="889348"/>
                </a:cubicBezTo>
                <a:cubicBezTo>
                  <a:pt x="1825817" y="945814"/>
                  <a:pt x="1720920" y="878127"/>
                  <a:pt x="1853852" y="951978"/>
                </a:cubicBezTo>
                <a:cubicBezTo>
                  <a:pt x="1867012" y="959289"/>
                  <a:pt x="1879865" y="967392"/>
                  <a:pt x="1891430" y="977030"/>
                </a:cubicBezTo>
                <a:cubicBezTo>
                  <a:pt x="1905039" y="988371"/>
                  <a:pt x="1913523" y="1006005"/>
                  <a:pt x="1929008" y="1014608"/>
                </a:cubicBezTo>
                <a:cubicBezTo>
                  <a:pt x="1952092" y="1027433"/>
                  <a:pt x="1979113" y="1031309"/>
                  <a:pt x="2004165" y="1039660"/>
                </a:cubicBezTo>
                <a:cubicBezTo>
                  <a:pt x="2016691" y="1043835"/>
                  <a:pt x="2028545" y="1051809"/>
                  <a:pt x="2041743" y="1052186"/>
                </a:cubicBezTo>
                <a:cubicBezTo>
                  <a:pt x="2559563" y="1066981"/>
                  <a:pt x="2334159" y="1057028"/>
                  <a:pt x="2718148" y="1077238"/>
                </a:cubicBezTo>
                <a:cubicBezTo>
                  <a:pt x="2825020" y="1112862"/>
                  <a:pt x="2713179" y="1079151"/>
                  <a:pt x="2956143" y="1102290"/>
                </a:cubicBezTo>
                <a:cubicBezTo>
                  <a:pt x="2977337" y="1104308"/>
                  <a:pt x="2997896" y="1110641"/>
                  <a:pt x="3018773" y="1114816"/>
                </a:cubicBezTo>
                <a:cubicBezTo>
                  <a:pt x="3039650" y="1127342"/>
                  <a:pt x="3059239" y="1142319"/>
                  <a:pt x="3081403" y="1152394"/>
                </a:cubicBezTo>
                <a:cubicBezTo>
                  <a:pt x="3170790" y="1193025"/>
                  <a:pt x="3222018" y="1182123"/>
                  <a:pt x="3331924" y="1189973"/>
                </a:cubicBezTo>
                <a:cubicBezTo>
                  <a:pt x="3373677" y="1198324"/>
                  <a:pt x="3415875" y="1204698"/>
                  <a:pt x="3457184" y="1215025"/>
                </a:cubicBezTo>
                <a:cubicBezTo>
                  <a:pt x="3473885" y="1219200"/>
                  <a:pt x="3490273" y="1224933"/>
                  <a:pt x="3507288" y="1227551"/>
                </a:cubicBezTo>
                <a:cubicBezTo>
                  <a:pt x="3544658" y="1233300"/>
                  <a:pt x="3582444" y="1235902"/>
                  <a:pt x="3620022" y="1240077"/>
                </a:cubicBezTo>
                <a:cubicBezTo>
                  <a:pt x="3632548" y="1244252"/>
                  <a:pt x="3644417" y="1251871"/>
                  <a:pt x="3657600" y="1252603"/>
                </a:cubicBezTo>
                <a:cubicBezTo>
                  <a:pt x="3870378" y="1264424"/>
                  <a:pt x="4296428" y="1277655"/>
                  <a:pt x="4296428" y="1277655"/>
                </a:cubicBezTo>
                <a:cubicBezTo>
                  <a:pt x="4376497" y="1331034"/>
                  <a:pt x="4350294" y="1349049"/>
                  <a:pt x="4384110" y="131523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440114" y="5308600"/>
            <a:ext cx="4371975" cy="541338"/>
          </a:xfrm>
          <a:custGeom>
            <a:avLst/>
            <a:gdLst>
              <a:gd name="connsiteX0" fmla="*/ 0 w 4371584"/>
              <a:gd name="connsiteY0" fmla="*/ 541208 h 541208"/>
              <a:gd name="connsiteX1" fmla="*/ 450937 w 4371584"/>
              <a:gd name="connsiteY1" fmla="*/ 528682 h 541208"/>
              <a:gd name="connsiteX2" fmla="*/ 563671 w 4371584"/>
              <a:gd name="connsiteY2" fmla="*/ 491104 h 541208"/>
              <a:gd name="connsiteX3" fmla="*/ 626302 w 4371584"/>
              <a:gd name="connsiteY3" fmla="*/ 478578 h 541208"/>
              <a:gd name="connsiteX4" fmla="*/ 776614 w 4371584"/>
              <a:gd name="connsiteY4" fmla="*/ 453526 h 541208"/>
              <a:gd name="connsiteX5" fmla="*/ 851770 w 4371584"/>
              <a:gd name="connsiteY5" fmla="*/ 415948 h 541208"/>
              <a:gd name="connsiteX6" fmla="*/ 889348 w 4371584"/>
              <a:gd name="connsiteY6" fmla="*/ 403421 h 541208"/>
              <a:gd name="connsiteX7" fmla="*/ 914400 w 4371584"/>
              <a:gd name="connsiteY7" fmla="*/ 365843 h 541208"/>
              <a:gd name="connsiteX8" fmla="*/ 951978 w 4371584"/>
              <a:gd name="connsiteY8" fmla="*/ 353317 h 541208"/>
              <a:gd name="connsiteX9" fmla="*/ 1052186 w 4371584"/>
              <a:gd name="connsiteY9" fmla="*/ 328265 h 541208"/>
              <a:gd name="connsiteX10" fmla="*/ 1177447 w 4371584"/>
              <a:gd name="connsiteY10" fmla="*/ 303213 h 541208"/>
              <a:gd name="connsiteX11" fmla="*/ 1778696 w 4371584"/>
              <a:gd name="connsiteY11" fmla="*/ 278161 h 541208"/>
              <a:gd name="connsiteX12" fmla="*/ 2167003 w 4371584"/>
              <a:gd name="connsiteY12" fmla="*/ 253109 h 541208"/>
              <a:gd name="connsiteX13" fmla="*/ 2217107 w 4371584"/>
              <a:gd name="connsiteY13" fmla="*/ 240583 h 541208"/>
              <a:gd name="connsiteX14" fmla="*/ 2342367 w 4371584"/>
              <a:gd name="connsiteY14" fmla="*/ 215531 h 541208"/>
              <a:gd name="connsiteX15" fmla="*/ 2392471 w 4371584"/>
              <a:gd name="connsiteY15" fmla="*/ 203005 h 541208"/>
              <a:gd name="connsiteX16" fmla="*/ 2592888 w 4371584"/>
              <a:gd name="connsiteY16" fmla="*/ 190479 h 541208"/>
              <a:gd name="connsiteX17" fmla="*/ 2680570 w 4371584"/>
              <a:gd name="connsiteY17" fmla="*/ 165427 h 541208"/>
              <a:gd name="connsiteX18" fmla="*/ 2743200 w 4371584"/>
              <a:gd name="connsiteY18" fmla="*/ 152901 h 541208"/>
              <a:gd name="connsiteX19" fmla="*/ 2793304 w 4371584"/>
              <a:gd name="connsiteY19" fmla="*/ 140375 h 541208"/>
              <a:gd name="connsiteX20" fmla="*/ 3068877 w 4371584"/>
              <a:gd name="connsiteY20" fmla="*/ 127849 h 541208"/>
              <a:gd name="connsiteX21" fmla="*/ 3519814 w 4371584"/>
              <a:gd name="connsiteY21" fmla="*/ 102797 h 541208"/>
              <a:gd name="connsiteX22" fmla="*/ 3807913 w 4371584"/>
              <a:gd name="connsiteY22" fmla="*/ 90271 h 541208"/>
              <a:gd name="connsiteX23" fmla="*/ 3945699 w 4371584"/>
              <a:gd name="connsiteY23" fmla="*/ 52693 h 541208"/>
              <a:gd name="connsiteX24" fmla="*/ 3983277 w 4371584"/>
              <a:gd name="connsiteY24" fmla="*/ 40167 h 541208"/>
              <a:gd name="connsiteX25" fmla="*/ 4221271 w 4371584"/>
              <a:gd name="connsiteY25" fmla="*/ 27641 h 541208"/>
              <a:gd name="connsiteX26" fmla="*/ 4271376 w 4371584"/>
              <a:gd name="connsiteY26" fmla="*/ 15115 h 541208"/>
              <a:gd name="connsiteX27" fmla="*/ 4308954 w 4371584"/>
              <a:gd name="connsiteY27" fmla="*/ 2589 h 541208"/>
              <a:gd name="connsiteX28" fmla="*/ 4371584 w 4371584"/>
              <a:gd name="connsiteY28" fmla="*/ 2589 h 54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71584" h="541208">
                <a:moveTo>
                  <a:pt x="0" y="541208"/>
                </a:moveTo>
                <a:cubicBezTo>
                  <a:pt x="150312" y="537033"/>
                  <a:pt x="300949" y="539395"/>
                  <a:pt x="450937" y="528682"/>
                </a:cubicBezTo>
                <a:cubicBezTo>
                  <a:pt x="489909" y="525898"/>
                  <a:pt x="525396" y="498759"/>
                  <a:pt x="563671" y="491104"/>
                </a:cubicBezTo>
                <a:cubicBezTo>
                  <a:pt x="584548" y="486929"/>
                  <a:pt x="605301" y="482078"/>
                  <a:pt x="626302" y="478578"/>
                </a:cubicBezTo>
                <a:cubicBezTo>
                  <a:pt x="689933" y="467973"/>
                  <a:pt x="717575" y="468286"/>
                  <a:pt x="776614" y="453526"/>
                </a:cubicBezTo>
                <a:cubicBezTo>
                  <a:pt x="839580" y="437784"/>
                  <a:pt x="790543" y="446562"/>
                  <a:pt x="851770" y="415948"/>
                </a:cubicBezTo>
                <a:cubicBezTo>
                  <a:pt x="863580" y="410043"/>
                  <a:pt x="876822" y="407597"/>
                  <a:pt x="889348" y="403421"/>
                </a:cubicBezTo>
                <a:cubicBezTo>
                  <a:pt x="897699" y="390895"/>
                  <a:pt x="902645" y="375247"/>
                  <a:pt x="914400" y="365843"/>
                </a:cubicBezTo>
                <a:cubicBezTo>
                  <a:pt x="924710" y="357595"/>
                  <a:pt x="939240" y="356791"/>
                  <a:pt x="951978" y="353317"/>
                </a:cubicBezTo>
                <a:cubicBezTo>
                  <a:pt x="985195" y="344258"/>
                  <a:pt x="1018424" y="335017"/>
                  <a:pt x="1052186" y="328265"/>
                </a:cubicBezTo>
                <a:lnTo>
                  <a:pt x="1177447" y="303213"/>
                </a:lnTo>
                <a:cubicBezTo>
                  <a:pt x="1416179" y="255467"/>
                  <a:pt x="1218781" y="291182"/>
                  <a:pt x="1778696" y="278161"/>
                </a:cubicBezTo>
                <a:cubicBezTo>
                  <a:pt x="1931317" y="227287"/>
                  <a:pt x="1767086" y="278104"/>
                  <a:pt x="2167003" y="253109"/>
                </a:cubicBezTo>
                <a:cubicBezTo>
                  <a:pt x="2184185" y="252035"/>
                  <a:pt x="2200274" y="244190"/>
                  <a:pt x="2217107" y="240583"/>
                </a:cubicBezTo>
                <a:cubicBezTo>
                  <a:pt x="2258742" y="231661"/>
                  <a:pt x="2301058" y="225858"/>
                  <a:pt x="2342367" y="215531"/>
                </a:cubicBezTo>
                <a:cubicBezTo>
                  <a:pt x="2359068" y="211356"/>
                  <a:pt x="2375341" y="204718"/>
                  <a:pt x="2392471" y="203005"/>
                </a:cubicBezTo>
                <a:cubicBezTo>
                  <a:pt x="2459075" y="196345"/>
                  <a:pt x="2526082" y="194654"/>
                  <a:pt x="2592888" y="190479"/>
                </a:cubicBezTo>
                <a:cubicBezTo>
                  <a:pt x="2634735" y="176530"/>
                  <a:pt x="2633385" y="175913"/>
                  <a:pt x="2680570" y="165427"/>
                </a:cubicBezTo>
                <a:cubicBezTo>
                  <a:pt x="2701353" y="160809"/>
                  <a:pt x="2722417" y="157519"/>
                  <a:pt x="2743200" y="152901"/>
                </a:cubicBezTo>
                <a:cubicBezTo>
                  <a:pt x="2760005" y="149166"/>
                  <a:pt x="2776139" y="141695"/>
                  <a:pt x="2793304" y="140375"/>
                </a:cubicBezTo>
                <a:cubicBezTo>
                  <a:pt x="2884986" y="133323"/>
                  <a:pt x="2977019" y="132024"/>
                  <a:pt x="3068877" y="127849"/>
                </a:cubicBezTo>
                <a:cubicBezTo>
                  <a:pt x="3237973" y="71484"/>
                  <a:pt x="3085502" y="118308"/>
                  <a:pt x="3519814" y="102797"/>
                </a:cubicBezTo>
                <a:lnTo>
                  <a:pt x="3807913" y="90271"/>
                </a:lnTo>
                <a:cubicBezTo>
                  <a:pt x="3896437" y="72566"/>
                  <a:pt x="3850345" y="84478"/>
                  <a:pt x="3945699" y="52693"/>
                </a:cubicBezTo>
                <a:cubicBezTo>
                  <a:pt x="3958225" y="48518"/>
                  <a:pt x="3970092" y="40861"/>
                  <a:pt x="3983277" y="40167"/>
                </a:cubicBezTo>
                <a:lnTo>
                  <a:pt x="4221271" y="27641"/>
                </a:lnTo>
                <a:cubicBezTo>
                  <a:pt x="4237973" y="23466"/>
                  <a:pt x="4254823" y="19844"/>
                  <a:pt x="4271376" y="15115"/>
                </a:cubicBezTo>
                <a:cubicBezTo>
                  <a:pt x="4284072" y="11488"/>
                  <a:pt x="4295852" y="4227"/>
                  <a:pt x="4308954" y="2589"/>
                </a:cubicBezTo>
                <a:cubicBezTo>
                  <a:pt x="4329669" y="0"/>
                  <a:pt x="4350707" y="2589"/>
                  <a:pt x="4371584" y="2589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81801" y="4354514"/>
            <a:ext cx="98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Testing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29401" y="5497514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44094" y="4990306"/>
            <a:ext cx="1295400" cy="158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67200" y="4800600"/>
            <a:ext cx="224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Generalization Error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700" y="5257800"/>
            <a:ext cx="6235700" cy="63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43288" y="3009900"/>
            <a:ext cx="62357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8619" name="Group 3"/>
          <p:cNvGrpSpPr>
            <a:grpSpLocks/>
          </p:cNvGrpSpPr>
          <p:nvPr/>
        </p:nvGrpSpPr>
        <p:grpSpPr bwMode="auto">
          <a:xfrm>
            <a:off x="3059114" y="2668588"/>
            <a:ext cx="4789487" cy="3568700"/>
            <a:chOff x="1535668" y="2667794"/>
            <a:chExt cx="4788932" cy="356893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5512" y="5866819"/>
              <a:ext cx="4419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623" name="TextBox 6"/>
            <p:cNvSpPr txBox="1">
              <a:spLocks noChangeArrowheads="1"/>
            </p:cNvSpPr>
            <p:nvPr/>
          </p:nvSpPr>
          <p:spPr bwMode="auto">
            <a:xfrm>
              <a:off x="2743200" y="5867400"/>
              <a:ext cx="3224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Number of Training Examples</a:t>
              </a:r>
            </a:p>
          </p:txBody>
        </p:sp>
        <p:sp>
          <p:nvSpPr>
            <p:cNvPr id="68624" name="TextBox 9"/>
            <p:cNvSpPr txBox="1">
              <a:spLocks noChangeArrowheads="1"/>
            </p:cNvSpPr>
            <p:nvPr/>
          </p:nvSpPr>
          <p:spPr bwMode="auto">
            <a:xfrm rot="-5400000">
              <a:off x="1371520" y="4141636"/>
              <a:ext cx="6976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Error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rot="5400000" flipH="1" flipV="1">
              <a:off x="304413" y="4267307"/>
              <a:ext cx="3200613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20" name="Rectangle 19"/>
          <p:cNvSpPr>
            <a:spLocks noChangeArrowheads="1"/>
          </p:cNvSpPr>
          <p:nvPr/>
        </p:nvSpPr>
        <p:spPr bwMode="auto">
          <a:xfrm>
            <a:off x="4572001" y="19812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Fixed prediction model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15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perfect classification algorithm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6388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Objective function: encodes the right loss for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Parameterization: makes assumptions that fit the problem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Regularization: right level of regularization for amount of training data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Training algorithm: can find parameters that maximize objective on training set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Inference algorithm: can solve for objective function in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73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5638800" cy="513556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No classifier is inherently better than any other: you need to make assumptions to generalize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Three kinds of error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Inherent: unavoidable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Bias: due to </a:t>
            </a:r>
            <a:r>
              <a:rPr lang="en-US" dirty="0" smtClean="0"/>
              <a:t>over-simplifications / regularization</a:t>
            </a:r>
            <a:endParaRPr lang="en-US" dirty="0"/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Variance: due to inability to perfectly estimate parameters from limited data</a:t>
            </a:r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800"/>
            <a:ext cx="32004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81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to reduce variance?</a:t>
            </a:r>
          </a:p>
          <a:p>
            <a:pPr lvl="1"/>
            <a:r>
              <a:rPr lang="en-US" altLang="en-US" dirty="0"/>
              <a:t>Choose a simpler classifier</a:t>
            </a:r>
          </a:p>
          <a:p>
            <a:pPr lvl="1"/>
            <a:r>
              <a:rPr lang="en-US" altLang="en-US" dirty="0"/>
              <a:t>Regularize the parameters</a:t>
            </a:r>
          </a:p>
          <a:p>
            <a:pPr lvl="1"/>
            <a:r>
              <a:rPr lang="en-US" altLang="en-US" dirty="0"/>
              <a:t>Get more training data</a:t>
            </a:r>
          </a:p>
          <a:p>
            <a:r>
              <a:rPr lang="en-US" altLang="en-US" dirty="0"/>
              <a:t>How to reduce bias?</a:t>
            </a:r>
          </a:p>
          <a:p>
            <a:pPr lvl="1"/>
            <a:r>
              <a:rPr lang="en-US" altLang="en-US" dirty="0"/>
              <a:t>Choose a more complex, more expressive classifier</a:t>
            </a:r>
          </a:p>
          <a:p>
            <a:pPr lvl="1"/>
            <a:r>
              <a:rPr lang="en-US" altLang="en-US" dirty="0"/>
              <a:t>Remove regularization</a:t>
            </a:r>
          </a:p>
          <a:p>
            <a:pPr lvl="1"/>
            <a:r>
              <a:rPr lang="en-US" altLang="en-US" dirty="0"/>
              <a:t>(These might not be safe to do unless you get more training data)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9538" y="6581776"/>
            <a:ext cx="16684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D.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Hoiem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868363"/>
          </a:xfrm>
        </p:spPr>
        <p:txBody>
          <a:bodyPr/>
          <a:lstStyle/>
          <a:p>
            <a:r>
              <a:rPr lang="en-US" altLang="en-US"/>
              <a:t>Generalization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905000" y="548640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/>
              <a:t>How well does a learned model generalize from the data it was trained on to a new test set?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066800"/>
            <a:ext cx="42291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66800"/>
            <a:ext cx="609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6"/>
          <p:cNvSpPr txBox="1">
            <a:spLocks noChangeArrowheads="1"/>
          </p:cNvSpPr>
          <p:nvPr/>
        </p:nvSpPr>
        <p:spPr bwMode="auto">
          <a:xfrm>
            <a:off x="3352800" y="4724400"/>
            <a:ext cx="293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set (labels known)</a:t>
            </a:r>
          </a:p>
        </p:txBody>
      </p:sp>
      <p:sp>
        <p:nvSpPr>
          <p:cNvPr id="61447" name="TextBox 7"/>
          <p:cNvSpPr txBox="1">
            <a:spLocks noChangeArrowheads="1"/>
          </p:cNvSpPr>
          <p:nvPr/>
        </p:nvSpPr>
        <p:spPr bwMode="auto">
          <a:xfrm>
            <a:off x="7469188" y="4724401"/>
            <a:ext cx="2665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 set (labels unknown)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Slide credit: L.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remember about classifiers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No free lunch: machine learning algorithms are tools, not dogmas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Try simple classifiers first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Better to have smart features and simple classifiers than simple features and smart classifiers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Use increasingly powerful classifiers with more training data (bias-variance tradeoff)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 important design decisions:</a:t>
            </a:r>
          </a:p>
          <a:p>
            <a:pPr marL="457200" lvl="1" indent="0">
              <a:buNone/>
            </a:pPr>
            <a:r>
              <a:rPr lang="en-US" dirty="0"/>
              <a:t>1) What data do I use?</a:t>
            </a:r>
          </a:p>
          <a:p>
            <a:pPr marL="457200" lvl="1" indent="0">
              <a:buNone/>
            </a:pPr>
            <a:r>
              <a:rPr lang="en-US" dirty="0"/>
              <a:t>2) How do I represent my data (what feature)?</a:t>
            </a:r>
          </a:p>
          <a:p>
            <a:pPr marL="457200" lvl="1" indent="0">
              <a:buNone/>
            </a:pPr>
            <a:r>
              <a:rPr lang="en-US" dirty="0"/>
              <a:t>3) What classifier / </a:t>
            </a:r>
            <a:r>
              <a:rPr lang="en-US" dirty="0" err="1"/>
              <a:t>regressor</a:t>
            </a:r>
            <a:r>
              <a:rPr lang="en-US" dirty="0"/>
              <a:t> / machine learning tool do I use?</a:t>
            </a:r>
          </a:p>
          <a:p>
            <a:r>
              <a:rPr lang="en-US" dirty="0"/>
              <a:t>These are in decreasing order of importance</a:t>
            </a:r>
          </a:p>
          <a:p>
            <a:r>
              <a:rPr lang="en-US" dirty="0"/>
              <a:t>Deep learning addresses 2 and 3 simultaneously (and blurs the boundary between them). </a:t>
            </a:r>
          </a:p>
          <a:p>
            <a:r>
              <a:rPr lang="en-US" dirty="0"/>
              <a:t>You can take the representation from deep learning and use it with any classifier.</a:t>
            </a:r>
          </a:p>
        </p:txBody>
      </p:sp>
    </p:spTree>
    <p:extLst>
      <p:ext uri="{BB962C8B-B14F-4D97-AF65-F5344CB8AC3E}">
        <p14:creationId xmlns:p14="http://schemas.microsoft.com/office/powerpoint/2010/main" val="1795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6324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31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1"/>
            <a:ext cx="8229600" cy="5135563"/>
          </a:xfrm>
        </p:spPr>
        <p:txBody>
          <a:bodyPr/>
          <a:lstStyle/>
          <a:p>
            <a:r>
              <a:rPr lang="en-US" dirty="0"/>
              <a:t>Andrew Ng’s ranking of machine learning impact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Supervised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Transfer Learning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Unsupervised </a:t>
            </a:r>
            <a:r>
              <a:rPr lang="en-US" dirty="0" smtClean="0"/>
              <a:t>Learning (I prefer </a:t>
            </a:r>
            <a:r>
              <a:rPr lang="en-US" dirty="0"/>
              <a:t>“self-supervised” learning)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Reinforcement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749040"/>
            <a:ext cx="5182132" cy="29019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James thinks 2 and 3 might have switched ranks.</a:t>
            </a:r>
          </a:p>
        </p:txBody>
      </p:sp>
    </p:spTree>
    <p:extLst>
      <p:ext uri="{BB962C8B-B14F-4D97-AF65-F5344CB8AC3E}">
        <p14:creationId xmlns:p14="http://schemas.microsoft.com/office/powerpoint/2010/main" val="17950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Machine Learning References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General</a:t>
            </a:r>
          </a:p>
          <a:p>
            <a:pPr lvl="1"/>
            <a:r>
              <a:rPr lang="en-US" altLang="en-US" sz="2400"/>
              <a:t>Tom Mitchell, </a:t>
            </a:r>
            <a:r>
              <a:rPr lang="en-US" altLang="en-US" sz="2400" i="1"/>
              <a:t>Machine Learning</a:t>
            </a:r>
            <a:r>
              <a:rPr lang="en-US" altLang="en-US" sz="2400"/>
              <a:t>, McGraw Hill, 1997</a:t>
            </a:r>
          </a:p>
          <a:p>
            <a:pPr lvl="1"/>
            <a:r>
              <a:rPr lang="en-US" altLang="en-US" sz="2400"/>
              <a:t>Christopher Bishop, </a:t>
            </a:r>
            <a:r>
              <a:rPr lang="en-US" altLang="en-US" sz="2400" i="1"/>
              <a:t>Neural Networks for Pattern Recognition</a:t>
            </a:r>
            <a:r>
              <a:rPr lang="en-US" altLang="en-US" sz="2400"/>
              <a:t>, Oxford University Press, 1995</a:t>
            </a:r>
          </a:p>
          <a:p>
            <a:r>
              <a:rPr lang="en-US" altLang="en-US" sz="2800"/>
              <a:t>Adaboost</a:t>
            </a:r>
          </a:p>
          <a:p>
            <a:pPr lvl="1"/>
            <a:r>
              <a:rPr lang="en-US" altLang="en-US" sz="2400"/>
              <a:t>Friedman, Hastie, and Tibshirani, “Additive logistic regression: a statistical view of boosting”, Annals of Statistics, 2000 </a:t>
            </a:r>
          </a:p>
          <a:p>
            <a:r>
              <a:rPr lang="en-US" altLang="en-US" sz="2800"/>
              <a:t>SVMs</a:t>
            </a:r>
          </a:p>
          <a:p>
            <a:pPr lvl="1"/>
            <a:r>
              <a:rPr lang="en-US" altLang="en-US" sz="2400"/>
              <a:t>http://www.support-vector.net/icml-tutorial.pdf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3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Very brief tour of some classifiers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sz="2800" b="1" dirty="0"/>
              <a:t>K-nearest neighbor</a:t>
            </a:r>
          </a:p>
          <a:p>
            <a:r>
              <a:rPr lang="en-US" altLang="en-US" sz="2800" b="1" dirty="0"/>
              <a:t>SVM</a:t>
            </a:r>
          </a:p>
          <a:p>
            <a:r>
              <a:rPr lang="en-US" altLang="en-US" sz="2800" dirty="0"/>
              <a:t>Boosted Decision Trees</a:t>
            </a:r>
          </a:p>
          <a:p>
            <a:r>
              <a:rPr lang="en-US" altLang="en-US" sz="2800" dirty="0"/>
              <a:t>Neural networks</a:t>
            </a:r>
          </a:p>
          <a:p>
            <a:r>
              <a:rPr lang="en-US" altLang="en-US" sz="2800" dirty="0"/>
              <a:t>Naïve Bayes</a:t>
            </a:r>
          </a:p>
          <a:p>
            <a:r>
              <a:rPr lang="en-US" altLang="en-US" sz="2800" dirty="0"/>
              <a:t>Bayesian network</a:t>
            </a:r>
          </a:p>
          <a:p>
            <a:r>
              <a:rPr lang="en-US" altLang="en-US" sz="2800" dirty="0"/>
              <a:t>Logistic regression</a:t>
            </a:r>
          </a:p>
          <a:p>
            <a:r>
              <a:rPr lang="en-US" altLang="en-US" sz="2800" dirty="0"/>
              <a:t>Randomized Forests</a:t>
            </a:r>
          </a:p>
          <a:p>
            <a:r>
              <a:rPr lang="en-US" altLang="en-US" sz="2800" dirty="0" smtClean="0"/>
              <a:t>RBMs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Deep Convolutional Network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Attentional models or “Transformers</a:t>
            </a:r>
            <a:r>
              <a:rPr lang="en-US" sz="2800" dirty="0" smtClean="0"/>
              <a:t>”</a:t>
            </a:r>
            <a:endParaRPr lang="en-US" altLang="en-US" sz="2800" dirty="0"/>
          </a:p>
          <a:p>
            <a:r>
              <a:rPr lang="en-US" altLang="en-US" sz="2800" dirty="0"/>
              <a:t>Etc.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80747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Generative vs. Discriminative Classifiers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4114800" cy="54864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/>
              <a:t>Generative Models</a:t>
            </a:r>
            <a:endParaRPr lang="en-US" altLang="en-US" sz="2400" dirty="0"/>
          </a:p>
          <a:p>
            <a:r>
              <a:rPr lang="en-US" altLang="en-US" sz="2400" dirty="0"/>
              <a:t>Represent both the data and the labels</a:t>
            </a:r>
          </a:p>
          <a:p>
            <a:r>
              <a:rPr lang="en-US" altLang="en-US" sz="2400" dirty="0"/>
              <a:t>Often, makes use of conditional independence and priors</a:t>
            </a:r>
          </a:p>
          <a:p>
            <a:r>
              <a:rPr lang="en-US" altLang="en-US" sz="2400" dirty="0"/>
              <a:t>Examples</a:t>
            </a:r>
          </a:p>
          <a:p>
            <a:pPr lvl="1"/>
            <a:r>
              <a:rPr lang="en-US" altLang="en-US" sz="2000" dirty="0"/>
              <a:t>Naïve Bayes classifier</a:t>
            </a:r>
          </a:p>
          <a:p>
            <a:pPr lvl="1"/>
            <a:r>
              <a:rPr lang="en-US" altLang="en-US" sz="2000" dirty="0"/>
              <a:t>Bayesian network</a:t>
            </a:r>
          </a:p>
          <a:p>
            <a:endParaRPr lang="en-US" altLang="en-US" sz="2400" dirty="0"/>
          </a:p>
          <a:p>
            <a:r>
              <a:rPr lang="en-US" altLang="en-US" sz="2400" dirty="0"/>
              <a:t>Models of data may apply to future prediction problems</a:t>
            </a:r>
          </a:p>
          <a:p>
            <a:pPr lvl="1"/>
            <a:endParaRPr lang="en-US" alt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96000" y="11430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Discriminative Models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Learn to directly predict the labels from the data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Often, assume a simple boundary (e.g., linear)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Logistic regression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SVM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Boosted decision trees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Often easier to predict a label from the data than to model the data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0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39201" y="6581776"/>
            <a:ext cx="1668463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Slide credit: D. </a:t>
            </a:r>
            <a:r>
              <a:rPr lang="en-US" sz="1200" dirty="0" err="1">
                <a:solidFill>
                  <a:prstClr val="white">
                    <a:lumMod val="65000"/>
                  </a:prstClr>
                </a:solidFill>
                <a:latin typeface="Arial" charset="0"/>
                <a:cs typeface="Arial" panose="020B0604020202020204" pitchFamily="34" charset="0"/>
              </a:rPr>
              <a:t>Hoiem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3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/>
              <a:t>Classification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8382000" cy="5135563"/>
          </a:xfrm>
        </p:spPr>
        <p:txBody>
          <a:bodyPr/>
          <a:lstStyle/>
          <a:p>
            <a:pPr eaLnBrk="1" hangingPunct="1"/>
            <a:r>
              <a:rPr lang="en-GB" altLang="en-US"/>
              <a:t>Assign input vector to one of two or more classes</a:t>
            </a:r>
          </a:p>
          <a:p>
            <a:pPr eaLnBrk="1" hangingPunct="1"/>
            <a:r>
              <a:rPr lang="en-GB" altLang="en-US"/>
              <a:t>Any decision rule divides input space into </a:t>
            </a:r>
            <a:r>
              <a:rPr lang="en-GB" altLang="en-US" i="1"/>
              <a:t>decision regions</a:t>
            </a:r>
            <a:r>
              <a:rPr lang="en-GB" altLang="en-US"/>
              <a:t> separated by </a:t>
            </a:r>
            <a:r>
              <a:rPr lang="en-GB" altLang="en-US" i="1"/>
              <a:t>decision boundaries</a:t>
            </a:r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pic>
        <p:nvPicPr>
          <p:cNvPr id="74756" name="Picture 7" descr="decision-reg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3405188"/>
            <a:ext cx="446722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9201" y="6581776"/>
            <a:ext cx="1812925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Slide credit: L.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Arial" charset="0"/>
                <a:cs typeface="Arial" panose="020B0604020202020204" pitchFamily="34" charset="0"/>
              </a:rPr>
              <a:t>Lazebnik</a:t>
            </a:r>
            <a:endParaRPr lang="en-US" sz="1200" dirty="0">
              <a:solidFill>
                <a:srgbClr val="FFFFFF">
                  <a:lumMod val="65000"/>
                </a:srgbClr>
              </a:solidFill>
              <a:latin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35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/>
              <a:t>Nearest Neighbor Classifier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r>
              <a:rPr lang="en-US" altLang="en-US"/>
              <a:t>Assign label of nearest training data point to each test data point 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6" y="2870200"/>
            <a:ext cx="56308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911601" y="6051551"/>
            <a:ext cx="43672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Voronoi partitioning of feature space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for two-category 2D and 3D data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3251201" y="5829301"/>
            <a:ext cx="919163" cy="214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8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from Duda </a:t>
            </a:r>
            <a:r>
              <a:rPr lang="en-US" altLang="en-US" sz="800" i="1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et al.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9280525" y="6477000"/>
            <a:ext cx="1308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4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1709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23310</TotalTime>
  <Words>2661</Words>
  <Application>Microsoft Office PowerPoint</Application>
  <PresentationFormat>Widescreen</PresentationFormat>
  <Paragraphs>615</Paragraphs>
  <Slides>54</Slides>
  <Notes>27</Notes>
  <HiddenSlides>17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2" baseType="lpstr">
      <vt:lpstr>宋体</vt:lpstr>
      <vt:lpstr>Arial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4_Office Theme</vt:lpstr>
      <vt:lpstr>8_Office Theme</vt:lpstr>
      <vt:lpstr>Default Design</vt:lpstr>
      <vt:lpstr>11_Office Theme</vt:lpstr>
      <vt:lpstr>5_Default Design</vt:lpstr>
      <vt:lpstr>1_Blank Presentation</vt:lpstr>
      <vt:lpstr>Blank Presentation</vt:lpstr>
      <vt:lpstr>10_Office Theme</vt:lpstr>
      <vt:lpstr>Equation</vt:lpstr>
      <vt:lpstr>Machine Learning Crash Course</vt:lpstr>
      <vt:lpstr>PowerPoint Presentation</vt:lpstr>
      <vt:lpstr>The machine learning framework</vt:lpstr>
      <vt:lpstr>Learning a classifier</vt:lpstr>
      <vt:lpstr>Generalization</vt:lpstr>
      <vt:lpstr>Very brief tour of some classifiers</vt:lpstr>
      <vt:lpstr>Generative vs. Discriminative Classifiers</vt:lpstr>
      <vt:lpstr>Classification</vt:lpstr>
      <vt:lpstr>Nearest Neighbor Classifier</vt:lpstr>
      <vt:lpstr>K-nearest neighbor</vt:lpstr>
      <vt:lpstr>1-nearest neighbor</vt:lpstr>
      <vt:lpstr>3-nearest neighbor</vt:lpstr>
      <vt:lpstr>5-nearest neighbor</vt:lpstr>
      <vt:lpstr>Using K-NN</vt:lpstr>
      <vt:lpstr>Naïve Bayes</vt:lpstr>
      <vt:lpstr>Using Naïve Bayes </vt:lpstr>
      <vt:lpstr>Classifiers: Logistic Regression</vt:lpstr>
      <vt:lpstr>Using Logistic Regression</vt:lpstr>
      <vt:lpstr>Classifiers: Linear SVM</vt:lpstr>
      <vt:lpstr>Classifiers: Linear SVM</vt:lpstr>
      <vt:lpstr>Classifiers: Linear SVM</vt:lpstr>
      <vt:lpstr>Nonlinear SVMs</vt:lpstr>
      <vt:lpstr>Nonlinear SVMs</vt:lpstr>
      <vt:lpstr>Nonlinear SVMs</vt:lpstr>
      <vt:lpstr>Nonlinear kernel: Example</vt:lpstr>
      <vt:lpstr>State of the art in 2007: Kernels for bags of features</vt:lpstr>
      <vt:lpstr>Summary: SVMs for image classification</vt:lpstr>
      <vt:lpstr>What about multi-class SVMs?</vt:lpstr>
      <vt:lpstr>SVMs: Pros and cons</vt:lpstr>
      <vt:lpstr>Summary: Classifiers</vt:lpstr>
      <vt:lpstr>Classifiers: Decision Trees</vt:lpstr>
      <vt:lpstr>Ensemble Methods: Boosting</vt:lpstr>
      <vt:lpstr>Boosted Decision Trees </vt:lpstr>
      <vt:lpstr>Using Boosted Decision Trees</vt:lpstr>
      <vt:lpstr>Ideals for a classification algorithm</vt:lpstr>
      <vt:lpstr>Two ways to think about classifiers</vt:lpstr>
      <vt:lpstr>Comparison</vt:lpstr>
      <vt:lpstr>Very brief tour of some classifiers</vt:lpstr>
      <vt:lpstr>Generalization</vt:lpstr>
      <vt:lpstr>Generalization</vt:lpstr>
      <vt:lpstr>No Free Lunch Theorem</vt:lpstr>
      <vt:lpstr>Bias-Variance Trade-off</vt:lpstr>
      <vt:lpstr>Bias-Variance Trade-off</vt:lpstr>
      <vt:lpstr>Bias-variance tradeoff</vt:lpstr>
      <vt:lpstr>Bias-variance tradeoff</vt:lpstr>
      <vt:lpstr>Effect of Training Size</vt:lpstr>
      <vt:lpstr>The perfect classification algorithm</vt:lpstr>
      <vt:lpstr>Remember…</vt:lpstr>
      <vt:lpstr>PowerPoint Presentation</vt:lpstr>
      <vt:lpstr>What to remember about classifiers</vt:lpstr>
      <vt:lpstr>Machine Learning Considerations</vt:lpstr>
      <vt:lpstr>PowerPoint Presentation</vt:lpstr>
      <vt:lpstr>PowerPoint Presentation</vt:lpstr>
      <vt:lpstr>Some Machine Learning References</vt:lpstr>
    </vt:vector>
  </TitlesOfParts>
  <Company>U.C.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</dc:title>
  <dc:creator>Aaron Bobick</dc:creator>
  <cp:lastModifiedBy>James Hays</cp:lastModifiedBy>
  <cp:revision>420</cp:revision>
  <dcterms:created xsi:type="dcterms:W3CDTF">2002-05-13T23:53:31Z</dcterms:created>
  <dcterms:modified xsi:type="dcterms:W3CDTF">2023-10-17T13:51:03Z</dcterms:modified>
</cp:coreProperties>
</file>