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574" r:id="rId2"/>
    <p:sldId id="578" r:id="rId3"/>
    <p:sldId id="520" r:id="rId4"/>
    <p:sldId id="482" r:id="rId5"/>
    <p:sldId id="560" r:id="rId6"/>
    <p:sldId id="494" r:id="rId7"/>
    <p:sldId id="562" r:id="rId8"/>
    <p:sldId id="502" r:id="rId9"/>
    <p:sldId id="575" r:id="rId10"/>
    <p:sldId id="424" r:id="rId11"/>
    <p:sldId id="556" r:id="rId12"/>
    <p:sldId id="544" r:id="rId13"/>
    <p:sldId id="536" r:id="rId14"/>
    <p:sldId id="542" r:id="rId15"/>
    <p:sldId id="537" r:id="rId16"/>
    <p:sldId id="535" r:id="rId17"/>
    <p:sldId id="538" r:id="rId18"/>
    <p:sldId id="539" r:id="rId19"/>
    <p:sldId id="540" r:id="rId20"/>
    <p:sldId id="557" r:id="rId21"/>
    <p:sldId id="322" r:id="rId22"/>
    <p:sldId id="289" r:id="rId23"/>
    <p:sldId id="285" r:id="rId24"/>
    <p:sldId id="484" r:id="rId25"/>
    <p:sldId id="403" r:id="rId26"/>
    <p:sldId id="476" r:id="rId27"/>
    <p:sldId id="306" r:id="rId28"/>
    <p:sldId id="577" r:id="rId29"/>
    <p:sldId id="451" r:id="rId30"/>
    <p:sldId id="555" r:id="rId31"/>
    <p:sldId id="477" r:id="rId32"/>
    <p:sldId id="548" r:id="rId33"/>
  </p:sldIdLst>
  <p:sldSz cx="9144000" cy="6858000" type="screen4x3"/>
  <p:notesSz cx="6881813" cy="9120188"/>
  <p:defaultTextStyle>
    <a:defPPr>
      <a:defRPr lang="en-US"/>
    </a:defPPr>
    <a:lvl1pPr algn="ctr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3300"/>
    <a:srgbClr val="FB7979"/>
    <a:srgbClr val="FEBD48"/>
    <a:srgbClr val="FFE5B7"/>
    <a:srgbClr val="69BBFF"/>
    <a:srgbClr val="FEC45C"/>
    <a:srgbClr val="FDB1B1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248" autoAdjust="0"/>
    <p:restoredTop sz="88597" autoAdjust="0"/>
  </p:normalViewPr>
  <p:slideViewPr>
    <p:cSldViewPr>
      <p:cViewPr varScale="1">
        <p:scale>
          <a:sx n="44" d="100"/>
          <a:sy n="44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Aft>
                <a:spcPct val="0"/>
              </a:spcAft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2988"/>
            <a:ext cx="29829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Aft>
                <a:spcPct val="0"/>
              </a:spcAft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662988"/>
            <a:ext cx="29829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FontTx/>
              <a:buNone/>
              <a:defRPr sz="1200" smtClean="0"/>
            </a:lvl1pPr>
          </a:lstStyle>
          <a:p>
            <a:pPr>
              <a:defRPr/>
            </a:pPr>
            <a:fld id="{28203784-0EB7-4E59-B839-AEE0933D6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Aft>
                <a:spcPct val="0"/>
              </a:spcAft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84213"/>
            <a:ext cx="4559300" cy="341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332288"/>
            <a:ext cx="55054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2988"/>
            <a:ext cx="29829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Aft>
                <a:spcPct val="0"/>
              </a:spcAft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662988"/>
            <a:ext cx="29829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FontTx/>
              <a:buNone/>
              <a:defRPr sz="1200" smtClean="0"/>
            </a:lvl1pPr>
          </a:lstStyle>
          <a:p>
            <a:pPr>
              <a:defRPr/>
            </a:pPr>
            <a:fld id="{84BFA55B-7969-4AF6-8FC0-5768774EB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FA55B-7969-4AF6-8FC0-5768774EB62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FA55B-7969-4AF6-8FC0-5768774EB62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FA55B-7969-4AF6-8FC0-5768774EB62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FA55B-7969-4AF6-8FC0-5768774EB62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FA55B-7969-4AF6-8FC0-5768774EB62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FA55B-7969-4AF6-8FC0-5768774EB62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FA55B-7969-4AF6-8FC0-5768774EB62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FA55B-7969-4AF6-8FC0-5768774EB62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FA55B-7969-4AF6-8FC0-5768774EB62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FA55B-7969-4AF6-8FC0-5768774EB62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FA55B-7969-4AF6-8FC0-5768774EB62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FA55B-7969-4AF6-8FC0-5768774EB62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FA55B-7969-4AF6-8FC0-5768774EB62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FA55B-7969-4AF6-8FC0-5768774EB62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49BFA-4508-46DA-8B85-4819AB5A3B60}" type="slidenum">
              <a:rPr lang="en-US"/>
              <a:pPr/>
              <a:t>23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84213"/>
            <a:ext cx="4559300" cy="3419475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FA55B-7969-4AF6-8FC0-5768774EB62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FA55B-7969-4AF6-8FC0-5768774EB62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FA55B-7969-4AF6-8FC0-5768774EB62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FA55B-7969-4AF6-8FC0-5768774EB62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FA55B-7969-4AF6-8FC0-5768774EB62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FA55B-7969-4AF6-8FC0-5768774EB62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FA55B-7969-4AF6-8FC0-5768774EB62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FA55B-7969-4AF6-8FC0-5768774EB62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FA55B-7969-4AF6-8FC0-5768774EB62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FA55B-7969-4AF6-8FC0-5768774EB62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1443E1-7D94-44FA-BC40-0DFBC4D1948A}" type="slidenum">
              <a:rPr lang="en-US"/>
              <a:pPr/>
              <a:t>5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84213"/>
            <a:ext cx="4559300" cy="341947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33875"/>
            <a:ext cx="5505450" cy="41021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FA55B-7969-4AF6-8FC0-5768774EB62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9EE649-ED9A-4EB1-9C0B-66E439752C1F}" type="slidenum">
              <a:rPr lang="en-US"/>
              <a:pPr/>
              <a:t>7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33875"/>
            <a:ext cx="5505450" cy="4102100"/>
          </a:xfrm>
          <a:noFill/>
          <a:ln/>
        </p:spPr>
        <p:txBody>
          <a:bodyPr/>
          <a:lstStyle/>
          <a:p>
            <a:pPr lvl="1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59AE0-F804-41D7-8B7F-0775D3A06C84}" type="slidenum">
              <a:rPr lang="en-US"/>
              <a:pPr/>
              <a:t>8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33875"/>
            <a:ext cx="5505450" cy="4102100"/>
          </a:xfrm>
          <a:noFill/>
          <a:ln/>
        </p:spPr>
        <p:txBody>
          <a:bodyPr/>
          <a:lstStyle/>
          <a:p>
            <a:pPr lvl="1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FA55B-7969-4AF6-8FC0-5768774EB62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FA55B-7969-4AF6-8FC0-5768774EB6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316038" y="3822700"/>
            <a:ext cx="6196012" cy="1081088"/>
          </a:xfrm>
        </p:spPr>
        <p:txBody>
          <a:bodyPr anchor="b"/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0724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17625" y="4835525"/>
            <a:ext cx="6216650" cy="8001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315913"/>
            <a:ext cx="213042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275" y="315913"/>
            <a:ext cx="62420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315913"/>
            <a:ext cx="50974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95275" y="1489075"/>
            <a:ext cx="8524875" cy="4313238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315913"/>
            <a:ext cx="50974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315913"/>
            <a:ext cx="50974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5275" y="1489075"/>
            <a:ext cx="8524875" cy="4313238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315913"/>
            <a:ext cx="50974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8524875" cy="2079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275" y="3721100"/>
            <a:ext cx="8524875" cy="2081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buFontTx/>
              <a:buNone/>
              <a:defRPr sz="1000" noProof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gray">
          <a:xfrm>
            <a:off x="219075" y="6534150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Aft>
                <a:spcPct val="0"/>
              </a:spcAft>
              <a:buFontTx/>
              <a:buNone/>
              <a:defRPr/>
            </a:pPr>
            <a:fld id="{860563B3-1B0B-4816-93A0-940ED444EA3B}" type="slidenum">
              <a:rPr lang="de-DE" sz="1000" b="1"/>
              <a:pPr algn="l">
                <a:spcAft>
                  <a:spcPct val="0"/>
                </a:spcAft>
                <a:buFontTx/>
                <a:buNone/>
                <a:defRPr/>
              </a:pPr>
              <a:t>‹#›</a:t>
            </a:fld>
            <a:endParaRPr lang="de-DE" sz="1000" b="1"/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561975" y="315913"/>
            <a:ext cx="5097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oleObject" Target="../embeddings/oleObject12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oleObject" Target="../embeddings/oleObject11.bin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2.png"/><Relationship Id="rId10" Type="http://schemas.openxmlformats.org/officeDocument/2006/relationships/image" Target="../media/image25.jpe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4.png"/><Relationship Id="rId5" Type="http://schemas.openxmlformats.org/officeDocument/2006/relationships/image" Target="../media/image24.jpe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5.png"/><Relationship Id="rId5" Type="http://schemas.openxmlformats.org/officeDocument/2006/relationships/image" Target="../media/image2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Sonia%20Chernova\My%20Documents\Presentations\videos\Task2_SS_Teach.wmv" TargetMode="External"/><Relationship Id="rId1" Type="http://schemas.openxmlformats.org/officeDocument/2006/relationships/tags" Target="../tags/tag11.xml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Sonia%20Chernova\My%20Documents\Presentations\videos\Task2_AC_Learned.wmv" TargetMode="External"/><Relationship Id="rId1" Type="http://schemas.openxmlformats.org/officeDocument/2006/relationships/tags" Target="../tags/tag12.xml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Sonia%20Chernova\My%20Documents\Presentations\videos\QRIO-AIBO-Task.avi" TargetMode="External"/><Relationship Id="rId1" Type="http://schemas.openxmlformats.org/officeDocument/2006/relationships/tags" Target="../tags/tag13.xml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1.png"/><Relationship Id="rId9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42.pn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Sonia%20Chernova\My%20Documents\Presentations\videos\Task2_SS_Learned.wmv" TargetMode="Externa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.bin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6.bin"/><Relationship Id="rId4" Type="http://schemas.openxmlformats.org/officeDocument/2006/relationships/notesSlide" Target="../notesSlides/notesSlide4.xml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9838" y="3581400"/>
            <a:ext cx="6196012" cy="1081088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A Confidence-Based Approach to Multi-Robot Demonstration Learning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55750" y="4893129"/>
            <a:ext cx="6216650" cy="800100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en-US" dirty="0" smtClean="0"/>
              <a:t>Sonia Chernova            Manuela </a:t>
            </a:r>
            <a:r>
              <a:rPr lang="en-US" dirty="0" err="1" smtClean="0"/>
              <a:t>Veloso</a:t>
            </a:r>
            <a:endParaRPr lang="en-US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191000" y="5881687"/>
            <a:ext cx="3441700" cy="6715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9F0505"/>
                </a:solidFill>
              </a:rPr>
              <a:t>Carnegie Mellon University</a:t>
            </a:r>
          </a:p>
          <a:p>
            <a:pPr algn="l">
              <a:spcAft>
                <a:spcPct val="0"/>
              </a:spcAft>
              <a:buFontTx/>
              <a:buNone/>
            </a:pPr>
            <a:r>
              <a:rPr lang="en-US" dirty="0">
                <a:solidFill>
                  <a:srgbClr val="9F0505"/>
                </a:solidFill>
              </a:rPr>
              <a:t>Computer Science Department</a:t>
            </a:r>
          </a:p>
        </p:txBody>
      </p:sp>
    </p:spTree>
  </p:cSld>
  <p:clrMapOvr>
    <a:masterClrMapping/>
  </p:clrMapOvr>
  <p:transition advTm="1218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315913"/>
            <a:ext cx="8429625" cy="647700"/>
          </a:xfrm>
        </p:spPr>
        <p:txBody>
          <a:bodyPr/>
          <a:lstStyle/>
          <a:p>
            <a:r>
              <a:rPr lang="en-US" dirty="0" smtClean="0"/>
              <a:t>Multi-Robot Learning from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489075"/>
            <a:ext cx="4276725" cy="4313238"/>
          </a:xfrm>
        </p:spPr>
        <p:txBody>
          <a:bodyPr/>
          <a:lstStyle/>
          <a:p>
            <a:r>
              <a:rPr lang="en-US" b="1" dirty="0" smtClean="0"/>
              <a:t>Challenges</a:t>
            </a:r>
          </a:p>
          <a:p>
            <a:pPr lvl="1"/>
            <a:r>
              <a:rPr lang="en-US" dirty="0" smtClean="0"/>
              <a:t>Limited human attention</a:t>
            </a:r>
          </a:p>
          <a:p>
            <a:pPr lvl="1"/>
            <a:r>
              <a:rPr lang="en-US" dirty="0" smtClean="0"/>
              <a:t>Human-robot interaction</a:t>
            </a:r>
          </a:p>
          <a:p>
            <a:pPr lvl="1"/>
            <a:r>
              <a:rPr lang="en-US" dirty="0" smtClean="0"/>
              <a:t>Teaching collaborative behavior</a:t>
            </a:r>
          </a:p>
          <a:p>
            <a:pPr lvl="1"/>
            <a:endParaRPr lang="en-US" dirty="0" smtClean="0"/>
          </a:p>
        </p:txBody>
      </p:sp>
      <p:grpSp>
        <p:nvGrpSpPr>
          <p:cNvPr id="36" name="Group 15"/>
          <p:cNvGrpSpPr>
            <a:grpSpLocks/>
          </p:cNvGrpSpPr>
          <p:nvPr/>
        </p:nvGrpSpPr>
        <p:grpSpPr bwMode="auto">
          <a:xfrm>
            <a:off x="5562600" y="3962400"/>
            <a:ext cx="914400" cy="1068388"/>
            <a:chOff x="3840" y="2256"/>
            <a:chExt cx="576" cy="673"/>
          </a:xfrm>
        </p:grpSpPr>
        <p:pic>
          <p:nvPicPr>
            <p:cNvPr id="37" name="Picture 16" descr="MCj0431614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0" y="2256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>
              <a:off x="3887" y="2716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Aft>
                  <a:spcPct val="0"/>
                </a:spcAft>
                <a:buFontTx/>
                <a:buNone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cxnSp>
        <p:nvCxnSpPr>
          <p:cNvPr id="50" name="Straight Arrow Connector 49"/>
          <p:cNvCxnSpPr>
            <a:stCxn id="42" idx="3"/>
            <a:endCxn id="49" idx="1"/>
          </p:cNvCxnSpPr>
          <p:nvPr/>
        </p:nvCxnSpPr>
        <p:spPr bwMode="auto">
          <a:xfrm flipV="1">
            <a:off x="6553200" y="3744342"/>
            <a:ext cx="971550" cy="49764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1" name="Straight Arrow Connector 50"/>
          <p:cNvCxnSpPr>
            <a:stCxn id="43" idx="3"/>
          </p:cNvCxnSpPr>
          <p:nvPr/>
        </p:nvCxnSpPr>
        <p:spPr bwMode="auto">
          <a:xfrm flipV="1">
            <a:off x="6248400" y="2514600"/>
            <a:ext cx="1219200" cy="172738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2" name="Straight Arrow Connector 51"/>
          <p:cNvCxnSpPr>
            <a:stCxn id="35" idx="3"/>
            <a:endCxn id="41" idx="3"/>
          </p:cNvCxnSpPr>
          <p:nvPr/>
        </p:nvCxnSpPr>
        <p:spPr bwMode="auto">
          <a:xfrm rot="10800000">
            <a:off x="6400801" y="4470585"/>
            <a:ext cx="1171575" cy="830199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4" name="Picture 6" descr="qri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60349" y="1712976"/>
            <a:ext cx="373595" cy="69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ers7lr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5512" y="3502405"/>
            <a:ext cx="438912" cy="47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qri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72541" y="4953000"/>
            <a:ext cx="373595" cy="69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621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"/>
          <p:cNvGrpSpPr/>
          <p:nvPr/>
        </p:nvGrpSpPr>
        <p:grpSpPr>
          <a:xfrm>
            <a:off x="4191000" y="4800600"/>
            <a:ext cx="1600200" cy="1676400"/>
            <a:chOff x="7543800" y="4038600"/>
            <a:chExt cx="762000" cy="826593"/>
          </a:xfrm>
        </p:grpSpPr>
        <p:pic>
          <p:nvPicPr>
            <p:cNvPr id="107" name="Picture 2" descr="C:\Documents and Settings\Sonia Chernova\My Documents\JobTalk\images\monitor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43800" y="4038600"/>
              <a:ext cx="762000" cy="826593"/>
            </a:xfrm>
            <a:prstGeom prst="rect">
              <a:avLst/>
            </a:prstGeom>
            <a:noFill/>
          </p:spPr>
        </p:pic>
        <p:pic>
          <p:nvPicPr>
            <p:cNvPr id="108" name="Picture 30" descr="GUI_Improv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72400" y="4343400"/>
              <a:ext cx="228600" cy="254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" name="Picture 30" descr="GUI_Improv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24800" y="4114800"/>
              <a:ext cx="228600" cy="254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30" descr="GUI_Improv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0000" y="4114800"/>
              <a:ext cx="228600" cy="254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315913"/>
            <a:ext cx="8353425" cy="647700"/>
          </a:xfrm>
        </p:spPr>
        <p:txBody>
          <a:bodyPr/>
          <a:lstStyle/>
          <a:p>
            <a:r>
              <a:rPr lang="en-US" i="1" dirty="0" err="1" smtClean="0"/>
              <a:t>flexMLfD</a:t>
            </a:r>
            <a:r>
              <a:rPr lang="en-US" i="1" dirty="0" smtClean="0"/>
              <a:t> </a:t>
            </a:r>
            <a:r>
              <a:rPr lang="en-US" dirty="0" smtClean="0"/>
              <a:t>Multi-Robot Learning from Demonstration</a:t>
            </a:r>
            <a:endParaRPr lang="en-US" dirty="0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971800" y="4952997"/>
            <a:ext cx="1371600" cy="1600695"/>
            <a:chOff x="3840" y="2256"/>
            <a:chExt cx="576" cy="642"/>
          </a:xfrm>
        </p:grpSpPr>
        <p:pic>
          <p:nvPicPr>
            <p:cNvPr id="5" name="Picture 16" descr="MCj04316140000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40" y="2256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3970" y="2762"/>
              <a:ext cx="35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Aft>
                  <a:spcPct val="0"/>
                </a:spcAft>
                <a:buFontTx/>
                <a:buNone/>
              </a:pPr>
              <a:r>
                <a:rPr lang="en-US" sz="1600" dirty="0" smtClean="0">
                  <a:latin typeface="Times New Roman" pitchFamily="18" charset="0"/>
                </a:rPr>
                <a:t>Teacher</a:t>
              </a:r>
              <a:endParaRPr lang="en-US" sz="1600" dirty="0">
                <a:latin typeface="Times New Roman" pitchFamily="18" charset="0"/>
              </a:endParaRPr>
            </a:p>
          </p:txBody>
        </p:sp>
      </p:grpSp>
      <p:pic>
        <p:nvPicPr>
          <p:cNvPr id="14" name="Picture 3" descr="C:\Documents and Settings\Sonia Chernova\My Documents\JobTalk\images\CB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10555" y="1540306"/>
            <a:ext cx="1164566" cy="1050494"/>
          </a:xfrm>
          <a:prstGeom prst="rect">
            <a:avLst/>
          </a:prstGeom>
          <a:noFill/>
        </p:spPr>
      </p:pic>
      <p:pic>
        <p:nvPicPr>
          <p:cNvPr id="15" name="Picture 6" descr="qri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629400" y="1143000"/>
            <a:ext cx="507525" cy="90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Documents and Settings\Sonia Chernova\My Documents\JobTalk\images\CB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8634" y="1540306"/>
            <a:ext cx="1164566" cy="1050494"/>
          </a:xfrm>
          <a:prstGeom prst="rect">
            <a:avLst/>
          </a:prstGeom>
          <a:noFill/>
        </p:spPr>
      </p:pic>
      <p:pic>
        <p:nvPicPr>
          <p:cNvPr id="18" name="Picture 6" descr="qri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1371600" y="1143000"/>
            <a:ext cx="507525" cy="90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Documents and Settings\Sonia Chernova\My Documents\JobTalk\images\CB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6751" y="1540306"/>
            <a:ext cx="1164566" cy="1050494"/>
          </a:xfrm>
          <a:prstGeom prst="rect">
            <a:avLst/>
          </a:prstGeom>
          <a:noFill/>
        </p:spPr>
      </p:pic>
      <p:pic>
        <p:nvPicPr>
          <p:cNvPr id="21" name="Picture 7" descr="ers7lr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6200" y="1440980"/>
            <a:ext cx="596258" cy="62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Arrow Connector 23"/>
          <p:cNvCxnSpPr/>
          <p:nvPr/>
        </p:nvCxnSpPr>
        <p:spPr bwMode="auto">
          <a:xfrm rot="16200000" flipV="1">
            <a:off x="1714502" y="2324101"/>
            <a:ext cx="2895599" cy="2819399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6" name="Straight Arrow Connector 25"/>
          <p:cNvCxnSpPr>
            <a:stCxn id="108" idx="0"/>
            <a:endCxn id="20" idx="1"/>
          </p:cNvCxnSpPr>
          <p:nvPr/>
        </p:nvCxnSpPr>
        <p:spPr bwMode="auto">
          <a:xfrm rot="16200000" flipV="1">
            <a:off x="2877318" y="3384987"/>
            <a:ext cx="3353207" cy="714339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7" name="Straight Arrow Connector 26"/>
          <p:cNvCxnSpPr>
            <a:endCxn id="14" idx="1"/>
          </p:cNvCxnSpPr>
          <p:nvPr/>
        </p:nvCxnSpPr>
        <p:spPr bwMode="auto">
          <a:xfrm flipV="1">
            <a:off x="5257800" y="2065553"/>
            <a:ext cx="1552755" cy="2977238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</p:spPr>
      </p:cxnSp>
      <p:grpSp>
        <p:nvGrpSpPr>
          <p:cNvPr id="7" name="Group 122"/>
          <p:cNvGrpSpPr/>
          <p:nvPr/>
        </p:nvGrpSpPr>
        <p:grpSpPr>
          <a:xfrm>
            <a:off x="4114800" y="2667000"/>
            <a:ext cx="1308966" cy="1787145"/>
            <a:chOff x="2324100" y="2895600"/>
            <a:chExt cx="1308966" cy="1787145"/>
          </a:xfrm>
        </p:grpSpPr>
        <p:graphicFrame>
          <p:nvGraphicFramePr>
            <p:cNvPr id="35" name="Object 5"/>
            <p:cNvGraphicFramePr>
              <a:graphicFrameLocks noChangeAspect="1"/>
            </p:cNvGraphicFramePr>
            <p:nvPr/>
          </p:nvGraphicFramePr>
          <p:xfrm>
            <a:off x="2324100" y="4343780"/>
            <a:ext cx="1308966" cy="338965"/>
          </p:xfrm>
          <a:graphic>
            <a:graphicData uri="http://schemas.openxmlformats.org/presentationml/2006/ole">
              <p:oleObj spid="_x0000_s110595" name="Equation" r:id="rId11" imgW="736560" imgH="190440" progId="Equation.3">
                <p:embed/>
              </p:oleObj>
            </a:graphicData>
          </a:graphic>
        </p:graphicFrame>
        <p:grpSp>
          <p:nvGrpSpPr>
            <p:cNvPr id="8" name="Group 35"/>
            <p:cNvGrpSpPr/>
            <p:nvPr/>
          </p:nvGrpSpPr>
          <p:grpSpPr>
            <a:xfrm>
              <a:off x="2367396" y="2895600"/>
              <a:ext cx="1222375" cy="1317088"/>
              <a:chOff x="6629400" y="3276600"/>
              <a:chExt cx="2011680" cy="1828800"/>
            </a:xfrm>
          </p:grpSpPr>
          <p:sp>
            <p:nvSpPr>
              <p:cNvPr id="37" name="Line 7"/>
              <p:cNvSpPr>
                <a:spLocks noChangeShapeType="1"/>
              </p:cNvSpPr>
              <p:nvPr/>
            </p:nvSpPr>
            <p:spPr bwMode="auto">
              <a:xfrm>
                <a:off x="6629400" y="5105400"/>
                <a:ext cx="20116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20"/>
              <p:cNvSpPr>
                <a:spLocks noChangeArrowheads="1"/>
              </p:cNvSpPr>
              <p:nvPr/>
            </p:nvSpPr>
            <p:spPr bwMode="auto">
              <a:xfrm>
                <a:off x="7306733" y="3657600"/>
                <a:ext cx="84667" cy="79022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24"/>
              <p:cNvSpPr>
                <a:spLocks noChangeArrowheads="1"/>
              </p:cNvSpPr>
              <p:nvPr/>
            </p:nvSpPr>
            <p:spPr bwMode="auto">
              <a:xfrm>
                <a:off x="7078133" y="4495800"/>
                <a:ext cx="84667" cy="79022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25"/>
              <p:cNvSpPr>
                <a:spLocks noChangeArrowheads="1"/>
              </p:cNvSpPr>
              <p:nvPr/>
            </p:nvSpPr>
            <p:spPr bwMode="auto">
              <a:xfrm>
                <a:off x="7542873" y="3736954"/>
                <a:ext cx="84667" cy="79022"/>
              </a:xfrm>
              <a:prstGeom prst="ellipse">
                <a:avLst/>
              </a:prstGeom>
              <a:solidFill>
                <a:srgbClr val="3366FF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26"/>
              <p:cNvSpPr>
                <a:spLocks noChangeArrowheads="1"/>
              </p:cNvSpPr>
              <p:nvPr/>
            </p:nvSpPr>
            <p:spPr bwMode="auto">
              <a:xfrm>
                <a:off x="7840133" y="3810000"/>
                <a:ext cx="84667" cy="79022"/>
              </a:xfrm>
              <a:prstGeom prst="ellipse">
                <a:avLst/>
              </a:prstGeom>
              <a:solidFill>
                <a:srgbClr val="3366FF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29"/>
              <p:cNvSpPr>
                <a:spLocks noChangeArrowheads="1"/>
              </p:cNvSpPr>
              <p:nvPr/>
            </p:nvSpPr>
            <p:spPr bwMode="auto">
              <a:xfrm>
                <a:off x="7306733" y="3886200"/>
                <a:ext cx="84667" cy="79022"/>
              </a:xfrm>
              <a:prstGeom prst="ellipse">
                <a:avLst/>
              </a:prstGeom>
              <a:solidFill>
                <a:srgbClr val="3366FF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42"/>
              <p:cNvSpPr>
                <a:spLocks noChangeArrowheads="1"/>
              </p:cNvSpPr>
              <p:nvPr/>
            </p:nvSpPr>
            <p:spPr bwMode="auto">
              <a:xfrm>
                <a:off x="7306733" y="4038600"/>
                <a:ext cx="84667" cy="79022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35"/>
              <p:cNvSpPr>
                <a:spLocks noChangeArrowheads="1"/>
              </p:cNvSpPr>
              <p:nvPr/>
            </p:nvSpPr>
            <p:spPr bwMode="auto">
              <a:xfrm>
                <a:off x="7001933" y="4038600"/>
                <a:ext cx="84667" cy="79022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65"/>
              <p:cNvSpPr>
                <a:spLocks noChangeArrowheads="1"/>
              </p:cNvSpPr>
              <p:nvPr/>
            </p:nvSpPr>
            <p:spPr bwMode="auto">
              <a:xfrm>
                <a:off x="7306733" y="3810000"/>
                <a:ext cx="84137" cy="79375"/>
              </a:xfrm>
              <a:prstGeom prst="ellipse">
                <a:avLst/>
              </a:prstGeom>
              <a:solidFill>
                <a:srgbClr val="3366FF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66"/>
              <p:cNvSpPr>
                <a:spLocks noChangeArrowheads="1"/>
              </p:cNvSpPr>
              <p:nvPr/>
            </p:nvSpPr>
            <p:spPr bwMode="auto">
              <a:xfrm>
                <a:off x="7840133" y="4038600"/>
                <a:ext cx="84138" cy="77788"/>
              </a:xfrm>
              <a:prstGeom prst="ellipse">
                <a:avLst/>
              </a:prstGeom>
              <a:solidFill>
                <a:srgbClr val="3366FF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67"/>
              <p:cNvSpPr>
                <a:spLocks noChangeArrowheads="1"/>
              </p:cNvSpPr>
              <p:nvPr/>
            </p:nvSpPr>
            <p:spPr bwMode="auto">
              <a:xfrm>
                <a:off x="7992533" y="4038600"/>
                <a:ext cx="84138" cy="77788"/>
              </a:xfrm>
              <a:prstGeom prst="ellipse">
                <a:avLst/>
              </a:prstGeom>
              <a:solidFill>
                <a:srgbClr val="3366FF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69"/>
              <p:cNvSpPr>
                <a:spLocks noChangeArrowheads="1"/>
              </p:cNvSpPr>
              <p:nvPr/>
            </p:nvSpPr>
            <p:spPr bwMode="auto">
              <a:xfrm>
                <a:off x="7230533" y="4114800"/>
                <a:ext cx="85725" cy="79375"/>
              </a:xfrm>
              <a:prstGeom prst="ellipse">
                <a:avLst/>
              </a:prstGeom>
              <a:solidFill>
                <a:srgbClr val="3366FF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75"/>
              <p:cNvSpPr>
                <a:spLocks noChangeArrowheads="1"/>
              </p:cNvSpPr>
              <p:nvPr/>
            </p:nvSpPr>
            <p:spPr bwMode="auto">
              <a:xfrm>
                <a:off x="7078133" y="3733800"/>
                <a:ext cx="85725" cy="79375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49"/>
              <p:cNvSpPr>
                <a:spLocks noChangeArrowheads="1"/>
              </p:cNvSpPr>
              <p:nvPr/>
            </p:nvSpPr>
            <p:spPr bwMode="auto">
              <a:xfrm>
                <a:off x="6773333" y="4343400"/>
                <a:ext cx="84138" cy="79375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Oval 33"/>
              <p:cNvSpPr>
                <a:spLocks noChangeArrowheads="1"/>
              </p:cNvSpPr>
              <p:nvPr/>
            </p:nvSpPr>
            <p:spPr bwMode="auto">
              <a:xfrm>
                <a:off x="7230533" y="3886200"/>
                <a:ext cx="84667" cy="79022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73"/>
              <p:cNvSpPr>
                <a:spLocks noChangeArrowheads="1"/>
              </p:cNvSpPr>
              <p:nvPr/>
            </p:nvSpPr>
            <p:spPr bwMode="auto">
              <a:xfrm>
                <a:off x="6849533" y="3657600"/>
                <a:ext cx="84138" cy="79375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24"/>
              <p:cNvSpPr>
                <a:spLocks noChangeArrowheads="1"/>
              </p:cNvSpPr>
              <p:nvPr/>
            </p:nvSpPr>
            <p:spPr bwMode="auto">
              <a:xfrm>
                <a:off x="8068733" y="3733800"/>
                <a:ext cx="84667" cy="79022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37"/>
              <p:cNvSpPr>
                <a:spLocks noChangeArrowheads="1"/>
              </p:cNvSpPr>
              <p:nvPr/>
            </p:nvSpPr>
            <p:spPr bwMode="auto">
              <a:xfrm>
                <a:off x="7840133" y="3657600"/>
                <a:ext cx="84667" cy="79022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Oval 39"/>
              <p:cNvSpPr>
                <a:spLocks noChangeArrowheads="1"/>
              </p:cNvSpPr>
              <p:nvPr/>
            </p:nvSpPr>
            <p:spPr bwMode="auto">
              <a:xfrm>
                <a:off x="8525933" y="3733800"/>
                <a:ext cx="84667" cy="79022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Oval 64"/>
              <p:cNvSpPr>
                <a:spLocks noChangeArrowheads="1"/>
              </p:cNvSpPr>
              <p:nvPr/>
            </p:nvSpPr>
            <p:spPr bwMode="auto">
              <a:xfrm>
                <a:off x="7916333" y="3962400"/>
                <a:ext cx="84137" cy="77788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77"/>
              <p:cNvSpPr>
                <a:spLocks noChangeArrowheads="1"/>
              </p:cNvSpPr>
              <p:nvPr/>
            </p:nvSpPr>
            <p:spPr bwMode="auto">
              <a:xfrm>
                <a:off x="8144933" y="4419600"/>
                <a:ext cx="84138" cy="79375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79"/>
              <p:cNvSpPr>
                <a:spLocks noChangeArrowheads="1"/>
              </p:cNvSpPr>
              <p:nvPr/>
            </p:nvSpPr>
            <p:spPr bwMode="auto">
              <a:xfrm>
                <a:off x="8525933" y="4495800"/>
                <a:ext cx="84137" cy="79375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67"/>
              <p:cNvSpPr>
                <a:spLocks noChangeArrowheads="1"/>
              </p:cNvSpPr>
              <p:nvPr/>
            </p:nvSpPr>
            <p:spPr bwMode="auto">
              <a:xfrm>
                <a:off x="7916333" y="4191000"/>
                <a:ext cx="84138" cy="77788"/>
              </a:xfrm>
              <a:prstGeom prst="ellipse">
                <a:avLst/>
              </a:prstGeom>
              <a:solidFill>
                <a:srgbClr val="3366FF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18"/>
              <p:cNvSpPr>
                <a:spLocks noChangeArrowheads="1"/>
              </p:cNvSpPr>
              <p:nvPr/>
            </p:nvSpPr>
            <p:spPr bwMode="auto">
              <a:xfrm>
                <a:off x="7535862" y="3953934"/>
                <a:ext cx="84667" cy="79022"/>
              </a:xfrm>
              <a:prstGeom prst="ellipse">
                <a:avLst/>
              </a:prstGeom>
              <a:solidFill>
                <a:srgbClr val="3366FF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25"/>
              <p:cNvSpPr>
                <a:spLocks noChangeArrowheads="1"/>
              </p:cNvSpPr>
              <p:nvPr/>
            </p:nvSpPr>
            <p:spPr bwMode="auto">
              <a:xfrm>
                <a:off x="7620528" y="4111978"/>
                <a:ext cx="84667" cy="79022"/>
              </a:xfrm>
              <a:prstGeom prst="ellipse">
                <a:avLst/>
              </a:prstGeom>
              <a:solidFill>
                <a:srgbClr val="3366FF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27"/>
              <p:cNvSpPr>
                <a:spLocks noChangeArrowheads="1"/>
              </p:cNvSpPr>
              <p:nvPr/>
            </p:nvSpPr>
            <p:spPr bwMode="auto">
              <a:xfrm>
                <a:off x="7705195" y="3924300"/>
                <a:ext cx="84667" cy="79022"/>
              </a:xfrm>
              <a:prstGeom prst="ellipse">
                <a:avLst/>
              </a:prstGeom>
              <a:solidFill>
                <a:srgbClr val="3366FF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58"/>
              <p:cNvSpPr>
                <a:spLocks noChangeArrowheads="1"/>
              </p:cNvSpPr>
              <p:nvPr/>
            </p:nvSpPr>
            <p:spPr bwMode="auto">
              <a:xfrm>
                <a:off x="7535333" y="3953581"/>
                <a:ext cx="85725" cy="79375"/>
              </a:xfrm>
              <a:prstGeom prst="ellipse">
                <a:avLst/>
              </a:prstGeom>
              <a:solidFill>
                <a:srgbClr val="3366FF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37"/>
              <p:cNvSpPr>
                <a:spLocks noChangeArrowheads="1"/>
              </p:cNvSpPr>
              <p:nvPr/>
            </p:nvSpPr>
            <p:spPr bwMode="auto">
              <a:xfrm>
                <a:off x="8449733" y="4114800"/>
                <a:ext cx="84667" cy="79022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6"/>
              <p:cNvSpPr>
                <a:spLocks noChangeShapeType="1"/>
              </p:cNvSpPr>
              <p:nvPr/>
            </p:nvSpPr>
            <p:spPr bwMode="auto">
              <a:xfrm flipV="1">
                <a:off x="6629400" y="3276600"/>
                <a:ext cx="0" cy="1828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20"/>
              <p:cNvSpPr>
                <a:spLocks noChangeArrowheads="1"/>
              </p:cNvSpPr>
              <p:nvPr/>
            </p:nvSpPr>
            <p:spPr bwMode="auto">
              <a:xfrm>
                <a:off x="8221133" y="4422422"/>
                <a:ext cx="84667" cy="79022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29"/>
              <p:cNvSpPr>
                <a:spLocks noChangeArrowheads="1"/>
              </p:cNvSpPr>
              <p:nvPr/>
            </p:nvSpPr>
            <p:spPr bwMode="auto">
              <a:xfrm>
                <a:off x="7535333" y="4422422"/>
                <a:ext cx="84667" cy="79022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32"/>
              <p:cNvSpPr>
                <a:spLocks noChangeArrowheads="1"/>
              </p:cNvSpPr>
              <p:nvPr/>
            </p:nvSpPr>
            <p:spPr bwMode="auto">
              <a:xfrm>
                <a:off x="7848600" y="4495800"/>
                <a:ext cx="84667" cy="79022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Oval 33"/>
              <p:cNvSpPr>
                <a:spLocks noChangeArrowheads="1"/>
              </p:cNvSpPr>
              <p:nvPr/>
            </p:nvSpPr>
            <p:spPr bwMode="auto">
              <a:xfrm>
                <a:off x="7611533" y="4727222"/>
                <a:ext cx="84667" cy="79022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69"/>
              <p:cNvSpPr>
                <a:spLocks noChangeArrowheads="1"/>
              </p:cNvSpPr>
              <p:nvPr/>
            </p:nvSpPr>
            <p:spPr bwMode="auto">
              <a:xfrm>
                <a:off x="8068733" y="4727222"/>
                <a:ext cx="85725" cy="79375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130"/>
          <p:cNvGrpSpPr/>
          <p:nvPr/>
        </p:nvGrpSpPr>
        <p:grpSpPr>
          <a:xfrm>
            <a:off x="1524000" y="2667000"/>
            <a:ext cx="1222375" cy="1786475"/>
            <a:chOff x="987425" y="2895600"/>
            <a:chExt cx="1222375" cy="1786475"/>
          </a:xfrm>
        </p:grpSpPr>
        <p:graphicFrame>
          <p:nvGraphicFramePr>
            <p:cNvPr id="34" name="Object 4"/>
            <p:cNvGraphicFramePr>
              <a:graphicFrameLocks noChangeAspect="1"/>
            </p:cNvGraphicFramePr>
            <p:nvPr/>
          </p:nvGraphicFramePr>
          <p:xfrm>
            <a:off x="989012" y="4344450"/>
            <a:ext cx="1219200" cy="337625"/>
          </p:xfrm>
          <a:graphic>
            <a:graphicData uri="http://schemas.openxmlformats.org/presentationml/2006/ole">
              <p:oleObj spid="_x0000_s110594" name="Equation" r:id="rId12" imgW="685800" imgH="190440" progId="Equation.3">
                <p:embed/>
              </p:oleObj>
            </a:graphicData>
          </a:graphic>
        </p:graphicFrame>
        <p:grpSp>
          <p:nvGrpSpPr>
            <p:cNvPr id="10" name="Group 70"/>
            <p:cNvGrpSpPr/>
            <p:nvPr/>
          </p:nvGrpSpPr>
          <p:grpSpPr>
            <a:xfrm>
              <a:off x="987425" y="2895600"/>
              <a:ext cx="1222375" cy="1317088"/>
              <a:chOff x="6553200" y="5181600"/>
              <a:chExt cx="762000" cy="838200"/>
            </a:xfrm>
          </p:grpSpPr>
          <p:sp>
            <p:nvSpPr>
              <p:cNvPr id="72" name="Line 7"/>
              <p:cNvSpPr>
                <a:spLocks noChangeShapeType="1"/>
              </p:cNvSpPr>
              <p:nvPr/>
            </p:nvSpPr>
            <p:spPr bwMode="auto">
              <a:xfrm>
                <a:off x="6553200" y="6019800"/>
                <a:ext cx="76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24"/>
              <p:cNvSpPr>
                <a:spLocks noChangeArrowheads="1"/>
              </p:cNvSpPr>
              <p:nvPr/>
            </p:nvSpPr>
            <p:spPr bwMode="auto">
              <a:xfrm>
                <a:off x="7162800" y="5867400"/>
                <a:ext cx="32071" cy="36218"/>
              </a:xfrm>
              <a:prstGeom prst="ellipse">
                <a:avLst/>
              </a:prstGeom>
              <a:solidFill>
                <a:schemeClr val="accent1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25"/>
              <p:cNvSpPr>
                <a:spLocks noChangeArrowheads="1"/>
              </p:cNvSpPr>
              <p:nvPr/>
            </p:nvSpPr>
            <p:spPr bwMode="auto">
              <a:xfrm>
                <a:off x="6899212" y="5392596"/>
                <a:ext cx="32071" cy="36218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26"/>
              <p:cNvSpPr>
                <a:spLocks noChangeArrowheads="1"/>
              </p:cNvSpPr>
              <p:nvPr/>
            </p:nvSpPr>
            <p:spPr bwMode="auto">
              <a:xfrm>
                <a:off x="6705600" y="5638800"/>
                <a:ext cx="32071" cy="36218"/>
              </a:xfrm>
              <a:prstGeom prst="ellipse">
                <a:avLst/>
              </a:prstGeom>
              <a:solidFill>
                <a:schemeClr val="accent1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66"/>
              <p:cNvSpPr>
                <a:spLocks noChangeArrowheads="1"/>
              </p:cNvSpPr>
              <p:nvPr/>
            </p:nvSpPr>
            <p:spPr bwMode="auto">
              <a:xfrm>
                <a:off x="7011811" y="5530850"/>
                <a:ext cx="31870" cy="35653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Oval 67"/>
              <p:cNvSpPr>
                <a:spLocks noChangeArrowheads="1"/>
              </p:cNvSpPr>
              <p:nvPr/>
            </p:nvSpPr>
            <p:spPr bwMode="auto">
              <a:xfrm>
                <a:off x="7069538" y="5530850"/>
                <a:ext cx="31870" cy="35653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77"/>
              <p:cNvSpPr>
                <a:spLocks noChangeArrowheads="1"/>
              </p:cNvSpPr>
              <p:nvPr/>
            </p:nvSpPr>
            <p:spPr bwMode="auto">
              <a:xfrm>
                <a:off x="6607720" y="5670550"/>
                <a:ext cx="31870" cy="36380"/>
              </a:xfrm>
              <a:prstGeom prst="ellipse">
                <a:avLst/>
              </a:prstGeom>
              <a:solidFill>
                <a:schemeClr val="accent1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Oval 33"/>
              <p:cNvSpPr>
                <a:spLocks noChangeArrowheads="1"/>
              </p:cNvSpPr>
              <p:nvPr/>
            </p:nvSpPr>
            <p:spPr bwMode="auto">
              <a:xfrm>
                <a:off x="6705600" y="5791200"/>
                <a:ext cx="32071" cy="36218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24"/>
              <p:cNvSpPr>
                <a:spLocks noChangeArrowheads="1"/>
              </p:cNvSpPr>
              <p:nvPr/>
            </p:nvSpPr>
            <p:spPr bwMode="auto">
              <a:xfrm>
                <a:off x="7098402" y="5391150"/>
                <a:ext cx="32071" cy="36218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37"/>
              <p:cNvSpPr>
                <a:spLocks noChangeArrowheads="1"/>
              </p:cNvSpPr>
              <p:nvPr/>
            </p:nvSpPr>
            <p:spPr bwMode="auto">
              <a:xfrm>
                <a:off x="7011811" y="5356225"/>
                <a:ext cx="32071" cy="36218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39"/>
              <p:cNvSpPr>
                <a:spLocks noChangeArrowheads="1"/>
              </p:cNvSpPr>
              <p:nvPr/>
            </p:nvSpPr>
            <p:spPr bwMode="auto">
              <a:xfrm>
                <a:off x="7271584" y="5391150"/>
                <a:ext cx="32071" cy="36218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64"/>
              <p:cNvSpPr>
                <a:spLocks noChangeArrowheads="1"/>
              </p:cNvSpPr>
              <p:nvPr/>
            </p:nvSpPr>
            <p:spPr bwMode="auto">
              <a:xfrm>
                <a:off x="6858000" y="5867400"/>
                <a:ext cx="31870" cy="35653"/>
              </a:xfrm>
              <a:prstGeom prst="ellipse">
                <a:avLst/>
              </a:prstGeom>
              <a:solidFill>
                <a:schemeClr val="accent1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67"/>
              <p:cNvSpPr>
                <a:spLocks noChangeArrowheads="1"/>
              </p:cNvSpPr>
              <p:nvPr/>
            </p:nvSpPr>
            <p:spPr bwMode="auto">
              <a:xfrm>
                <a:off x="7239000" y="5486400"/>
                <a:ext cx="31870" cy="35653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Oval 18"/>
              <p:cNvSpPr>
                <a:spLocks noChangeArrowheads="1"/>
              </p:cNvSpPr>
              <p:nvPr/>
            </p:nvSpPr>
            <p:spPr bwMode="auto">
              <a:xfrm>
                <a:off x="6781800" y="5486400"/>
                <a:ext cx="32071" cy="36218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Oval 25"/>
              <p:cNvSpPr>
                <a:spLocks noChangeArrowheads="1"/>
              </p:cNvSpPr>
              <p:nvPr/>
            </p:nvSpPr>
            <p:spPr bwMode="auto">
              <a:xfrm>
                <a:off x="6781800" y="5715000"/>
                <a:ext cx="32071" cy="36218"/>
              </a:xfrm>
              <a:prstGeom prst="ellipse">
                <a:avLst/>
              </a:prstGeom>
              <a:solidFill>
                <a:schemeClr val="accent1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Oval 27"/>
              <p:cNvSpPr>
                <a:spLocks noChangeArrowheads="1"/>
              </p:cNvSpPr>
              <p:nvPr/>
            </p:nvSpPr>
            <p:spPr bwMode="auto">
              <a:xfrm>
                <a:off x="6934200" y="5562600"/>
                <a:ext cx="32071" cy="36218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58"/>
              <p:cNvSpPr>
                <a:spLocks noChangeArrowheads="1"/>
              </p:cNvSpPr>
              <p:nvPr/>
            </p:nvSpPr>
            <p:spPr bwMode="auto">
              <a:xfrm>
                <a:off x="7086600" y="5715000"/>
                <a:ext cx="32472" cy="36380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Oval 37"/>
              <p:cNvSpPr>
                <a:spLocks noChangeArrowheads="1"/>
              </p:cNvSpPr>
              <p:nvPr/>
            </p:nvSpPr>
            <p:spPr bwMode="auto">
              <a:xfrm>
                <a:off x="7242720" y="5565775"/>
                <a:ext cx="32071" cy="36218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6"/>
              <p:cNvSpPr>
                <a:spLocks noChangeShapeType="1"/>
              </p:cNvSpPr>
              <p:nvPr/>
            </p:nvSpPr>
            <p:spPr bwMode="auto">
              <a:xfrm flipV="1">
                <a:off x="6553200" y="5181600"/>
                <a:ext cx="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Oval 33"/>
              <p:cNvSpPr>
                <a:spLocks noChangeArrowheads="1"/>
              </p:cNvSpPr>
              <p:nvPr/>
            </p:nvSpPr>
            <p:spPr bwMode="auto">
              <a:xfrm>
                <a:off x="6858000" y="5715000"/>
                <a:ext cx="32071" cy="36218"/>
              </a:xfrm>
              <a:prstGeom prst="ellipse">
                <a:avLst/>
              </a:prstGeom>
              <a:solidFill>
                <a:schemeClr val="accent1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121"/>
          <p:cNvGrpSpPr/>
          <p:nvPr/>
        </p:nvGrpSpPr>
        <p:grpSpPr>
          <a:xfrm>
            <a:off x="6789738" y="2667000"/>
            <a:ext cx="1287462" cy="1787525"/>
            <a:chOff x="4114800" y="2895600"/>
            <a:chExt cx="1287462" cy="1787525"/>
          </a:xfrm>
        </p:grpSpPr>
        <p:grpSp>
          <p:nvGrpSpPr>
            <p:cNvPr id="12" name="Group 130"/>
            <p:cNvGrpSpPr/>
            <p:nvPr/>
          </p:nvGrpSpPr>
          <p:grpSpPr>
            <a:xfrm>
              <a:off x="4147344" y="2895600"/>
              <a:ext cx="1222375" cy="1317088"/>
              <a:chOff x="457200" y="4038600"/>
              <a:chExt cx="762000" cy="838200"/>
            </a:xfrm>
          </p:grpSpPr>
          <p:sp>
            <p:nvSpPr>
              <p:cNvPr id="97" name="Line 7"/>
              <p:cNvSpPr>
                <a:spLocks noChangeShapeType="1"/>
              </p:cNvSpPr>
              <p:nvPr/>
            </p:nvSpPr>
            <p:spPr bwMode="auto">
              <a:xfrm>
                <a:off x="457200" y="4876800"/>
                <a:ext cx="76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20"/>
              <p:cNvSpPr>
                <a:spLocks noChangeArrowheads="1"/>
              </p:cNvSpPr>
              <p:nvPr/>
            </p:nvSpPr>
            <p:spPr bwMode="auto">
              <a:xfrm>
                <a:off x="713766" y="4213225"/>
                <a:ext cx="32071" cy="36218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Oval 24"/>
              <p:cNvSpPr>
                <a:spLocks noChangeArrowheads="1"/>
              </p:cNvSpPr>
              <p:nvPr/>
            </p:nvSpPr>
            <p:spPr bwMode="auto">
              <a:xfrm>
                <a:off x="627175" y="4597400"/>
                <a:ext cx="32071" cy="36218"/>
              </a:xfrm>
              <a:prstGeom prst="ellipse">
                <a:avLst/>
              </a:prstGeom>
              <a:solidFill>
                <a:srgbClr val="00B05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Oval 25"/>
              <p:cNvSpPr>
                <a:spLocks noChangeArrowheads="1"/>
              </p:cNvSpPr>
              <p:nvPr/>
            </p:nvSpPr>
            <p:spPr bwMode="auto">
              <a:xfrm>
                <a:off x="803212" y="4249596"/>
                <a:ext cx="32071" cy="36218"/>
              </a:xfrm>
              <a:prstGeom prst="ellipse">
                <a:avLst/>
              </a:prstGeom>
              <a:solidFill>
                <a:srgbClr val="3366FF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Oval 26"/>
              <p:cNvSpPr>
                <a:spLocks noChangeArrowheads="1"/>
              </p:cNvSpPr>
              <p:nvPr/>
            </p:nvSpPr>
            <p:spPr bwMode="auto">
              <a:xfrm>
                <a:off x="915811" y="4283075"/>
                <a:ext cx="32071" cy="36218"/>
              </a:xfrm>
              <a:prstGeom prst="ellipse">
                <a:avLst/>
              </a:prstGeom>
              <a:solidFill>
                <a:srgbClr val="00B05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Oval 35"/>
              <p:cNvSpPr>
                <a:spLocks noChangeArrowheads="1"/>
              </p:cNvSpPr>
              <p:nvPr/>
            </p:nvSpPr>
            <p:spPr bwMode="auto">
              <a:xfrm>
                <a:off x="598311" y="4387850"/>
                <a:ext cx="32071" cy="36218"/>
              </a:xfrm>
              <a:prstGeom prst="ellipse">
                <a:avLst/>
              </a:prstGeom>
              <a:solidFill>
                <a:srgbClr val="00B05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Oval 65"/>
              <p:cNvSpPr>
                <a:spLocks noChangeArrowheads="1"/>
              </p:cNvSpPr>
              <p:nvPr/>
            </p:nvSpPr>
            <p:spPr bwMode="auto">
              <a:xfrm>
                <a:off x="713766" y="4283075"/>
                <a:ext cx="31870" cy="36380"/>
              </a:xfrm>
              <a:prstGeom prst="ellipse">
                <a:avLst/>
              </a:prstGeom>
              <a:solidFill>
                <a:srgbClr val="00B05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Oval 75"/>
              <p:cNvSpPr>
                <a:spLocks noChangeArrowheads="1"/>
              </p:cNvSpPr>
              <p:nvPr/>
            </p:nvSpPr>
            <p:spPr bwMode="auto">
              <a:xfrm>
                <a:off x="627175" y="4248150"/>
                <a:ext cx="32472" cy="36380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Oval 109"/>
              <p:cNvSpPr>
                <a:spLocks noChangeArrowheads="1"/>
              </p:cNvSpPr>
              <p:nvPr/>
            </p:nvSpPr>
            <p:spPr bwMode="auto">
              <a:xfrm>
                <a:off x="511720" y="4527550"/>
                <a:ext cx="31870" cy="36380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Oval 73"/>
              <p:cNvSpPr>
                <a:spLocks noChangeArrowheads="1"/>
              </p:cNvSpPr>
              <p:nvPr/>
            </p:nvSpPr>
            <p:spPr bwMode="auto">
              <a:xfrm>
                <a:off x="540584" y="4213225"/>
                <a:ext cx="31870" cy="36380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Oval 24"/>
              <p:cNvSpPr>
                <a:spLocks noChangeArrowheads="1"/>
              </p:cNvSpPr>
              <p:nvPr/>
            </p:nvSpPr>
            <p:spPr bwMode="auto">
              <a:xfrm>
                <a:off x="1002402" y="4248150"/>
                <a:ext cx="32071" cy="36218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Oval 37"/>
              <p:cNvSpPr>
                <a:spLocks noChangeArrowheads="1"/>
              </p:cNvSpPr>
              <p:nvPr/>
            </p:nvSpPr>
            <p:spPr bwMode="auto">
              <a:xfrm>
                <a:off x="915811" y="4213225"/>
                <a:ext cx="32071" cy="36218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Oval 39"/>
              <p:cNvSpPr>
                <a:spLocks noChangeArrowheads="1"/>
              </p:cNvSpPr>
              <p:nvPr/>
            </p:nvSpPr>
            <p:spPr bwMode="auto">
              <a:xfrm>
                <a:off x="1175584" y="4248150"/>
                <a:ext cx="32071" cy="36218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Oval 77"/>
              <p:cNvSpPr>
                <a:spLocks noChangeArrowheads="1"/>
              </p:cNvSpPr>
              <p:nvPr/>
            </p:nvSpPr>
            <p:spPr bwMode="auto">
              <a:xfrm>
                <a:off x="1031266" y="4562475"/>
                <a:ext cx="31870" cy="36380"/>
              </a:xfrm>
              <a:prstGeom prst="ellipse">
                <a:avLst/>
              </a:prstGeom>
              <a:solidFill>
                <a:srgbClr val="00B05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Oval 79"/>
              <p:cNvSpPr>
                <a:spLocks noChangeArrowheads="1"/>
              </p:cNvSpPr>
              <p:nvPr/>
            </p:nvSpPr>
            <p:spPr bwMode="auto">
              <a:xfrm>
                <a:off x="1175584" y="4597400"/>
                <a:ext cx="31870" cy="36380"/>
              </a:xfrm>
              <a:prstGeom prst="ellipse">
                <a:avLst/>
              </a:prstGeom>
              <a:solidFill>
                <a:srgbClr val="00B05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Oval 37"/>
              <p:cNvSpPr>
                <a:spLocks noChangeArrowheads="1"/>
              </p:cNvSpPr>
              <p:nvPr/>
            </p:nvSpPr>
            <p:spPr bwMode="auto">
              <a:xfrm>
                <a:off x="1146720" y="4422775"/>
                <a:ext cx="32071" cy="36218"/>
              </a:xfrm>
              <a:prstGeom prst="ellipse">
                <a:avLst/>
              </a:prstGeom>
              <a:solidFill>
                <a:srgbClr val="00B05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Line 6"/>
              <p:cNvSpPr>
                <a:spLocks noChangeShapeType="1"/>
              </p:cNvSpPr>
              <p:nvPr/>
            </p:nvSpPr>
            <p:spPr bwMode="auto">
              <a:xfrm flipV="1">
                <a:off x="457200" y="4038600"/>
                <a:ext cx="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Oval 20"/>
              <p:cNvSpPr>
                <a:spLocks noChangeArrowheads="1"/>
              </p:cNvSpPr>
              <p:nvPr/>
            </p:nvSpPr>
            <p:spPr bwMode="auto">
              <a:xfrm>
                <a:off x="1060129" y="4563768"/>
                <a:ext cx="32071" cy="36218"/>
              </a:xfrm>
              <a:prstGeom prst="ellipse">
                <a:avLst/>
              </a:prstGeom>
              <a:solidFill>
                <a:srgbClr val="00B05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Oval 29"/>
              <p:cNvSpPr>
                <a:spLocks noChangeArrowheads="1"/>
              </p:cNvSpPr>
              <p:nvPr/>
            </p:nvSpPr>
            <p:spPr bwMode="auto">
              <a:xfrm>
                <a:off x="800356" y="4563768"/>
                <a:ext cx="32071" cy="36218"/>
              </a:xfrm>
              <a:prstGeom prst="ellipse">
                <a:avLst/>
              </a:prstGeom>
              <a:solidFill>
                <a:srgbClr val="00B05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Oval 32"/>
              <p:cNvSpPr>
                <a:spLocks noChangeArrowheads="1"/>
              </p:cNvSpPr>
              <p:nvPr/>
            </p:nvSpPr>
            <p:spPr bwMode="auto">
              <a:xfrm>
                <a:off x="919018" y="4597400"/>
                <a:ext cx="32071" cy="36218"/>
              </a:xfrm>
              <a:prstGeom prst="ellipse">
                <a:avLst/>
              </a:prstGeom>
              <a:solidFill>
                <a:srgbClr val="00B05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Oval 33"/>
              <p:cNvSpPr>
                <a:spLocks noChangeArrowheads="1"/>
              </p:cNvSpPr>
              <p:nvPr/>
            </p:nvSpPr>
            <p:spPr bwMode="auto">
              <a:xfrm>
                <a:off x="829220" y="4703468"/>
                <a:ext cx="32071" cy="36218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Oval 129"/>
              <p:cNvSpPr>
                <a:spLocks noChangeArrowheads="1"/>
              </p:cNvSpPr>
              <p:nvPr/>
            </p:nvSpPr>
            <p:spPr bwMode="auto">
              <a:xfrm>
                <a:off x="1002402" y="4703468"/>
                <a:ext cx="32472" cy="36380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91141" name="Object 5"/>
            <p:cNvGraphicFramePr>
              <a:graphicFrameLocks noChangeAspect="1"/>
            </p:cNvGraphicFramePr>
            <p:nvPr/>
          </p:nvGraphicFramePr>
          <p:xfrm>
            <a:off x="4114800" y="4343400"/>
            <a:ext cx="1287462" cy="339725"/>
          </p:xfrm>
          <a:graphic>
            <a:graphicData uri="http://schemas.openxmlformats.org/presentationml/2006/ole">
              <p:oleObj spid="_x0000_s110596" name="Equation" r:id="rId13" imgW="723600" imgH="190440" progId="Equation.3">
                <p:embed/>
              </p:oleObj>
            </a:graphicData>
          </a:graphic>
        </p:graphicFrame>
      </p:grpSp>
      <p:sp>
        <p:nvSpPr>
          <p:cNvPr id="133" name="TextBox 132"/>
          <p:cNvSpPr txBox="1"/>
          <p:nvPr/>
        </p:nvSpPr>
        <p:spPr>
          <a:xfrm>
            <a:off x="1981200" y="119062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CBA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4572000" y="119062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CBA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7239000" y="119062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CBA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 rot="2792626">
            <a:off x="2525998" y="3544594"/>
            <a:ext cx="176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demonstrations</a:t>
            </a:r>
            <a:endParaRPr lang="en-US" i="1" dirty="0"/>
          </a:p>
        </p:txBody>
      </p:sp>
      <p:sp>
        <p:nvSpPr>
          <p:cNvPr id="120" name="TextBox 119"/>
          <p:cNvSpPr txBox="1"/>
          <p:nvPr/>
        </p:nvSpPr>
        <p:spPr>
          <a:xfrm rot="4644915">
            <a:off x="3758377" y="3096472"/>
            <a:ext cx="176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demonstrations</a:t>
            </a:r>
            <a:endParaRPr lang="en-US" i="1" dirty="0"/>
          </a:p>
        </p:txBody>
      </p:sp>
      <p:sp>
        <p:nvSpPr>
          <p:cNvPr id="121" name="TextBox 120"/>
          <p:cNvSpPr txBox="1"/>
          <p:nvPr/>
        </p:nvSpPr>
        <p:spPr>
          <a:xfrm rot="17836836">
            <a:off x="5028052" y="3214874"/>
            <a:ext cx="176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demonstrations</a:t>
            </a:r>
            <a:endParaRPr lang="en-US" i="1" dirty="0"/>
          </a:p>
        </p:txBody>
      </p:sp>
    </p:spTree>
    <p:custDataLst>
      <p:tags r:id="rId2"/>
    </p:custDataLst>
  </p:cSld>
  <p:clrMapOvr>
    <a:masterClrMapping/>
  </p:clrMapOvr>
  <p:transition advTm="137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  <p:bldP spid="135" grpId="0"/>
      <p:bldP spid="119" grpId="0"/>
      <p:bldP spid="119" grpId="1"/>
      <p:bldP spid="120" grpId="0"/>
      <p:bldP spid="120" grpId="1"/>
      <p:bldP spid="121" grpId="0"/>
      <p:bldP spid="1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315913"/>
            <a:ext cx="7362825" cy="647700"/>
          </a:xfrm>
        </p:spPr>
        <p:txBody>
          <a:bodyPr/>
          <a:lstStyle/>
          <a:p>
            <a:r>
              <a:rPr lang="en-US" dirty="0" smtClean="0"/>
              <a:t>Teaching Collaborative Behavior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2514600"/>
            <a:ext cx="285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Without Communication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2895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i="1" dirty="0" smtClean="0"/>
              <a:t>Implicit Coordination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3803202"/>
            <a:ext cx="2490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With Communication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4184202"/>
            <a:ext cx="8610600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i="1" dirty="0" smtClean="0"/>
              <a:t>Coordination through Shared State – </a:t>
            </a:r>
            <a:r>
              <a:rPr lang="en-US" dirty="0" smtClean="0"/>
              <a:t>communication occurs automatically </a:t>
            </a:r>
            <a:endParaRPr lang="en-US" i="1" dirty="0" smtClean="0"/>
          </a:p>
          <a:p>
            <a:pPr algn="l">
              <a:buFont typeface="Arial" pitchFamily="34" charset="0"/>
              <a:buChar char="•"/>
            </a:pPr>
            <a:r>
              <a:rPr lang="en-US" i="1" dirty="0" smtClean="0"/>
              <a:t>Coordination through Active Communication – </a:t>
            </a:r>
            <a:r>
              <a:rPr lang="en-US" dirty="0" smtClean="0"/>
              <a:t>demonstration of communication actions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524000"/>
            <a:ext cx="8186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Robots perform complementary actions based on individual policies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744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Documents and Settings\Sonia Chernova\My Documents\Presentations\images\R1_ss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9392" y="2812560"/>
            <a:ext cx="3023883" cy="336499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315913"/>
            <a:ext cx="7972425" cy="647700"/>
          </a:xfrm>
        </p:spPr>
        <p:txBody>
          <a:bodyPr/>
          <a:lstStyle/>
          <a:p>
            <a:r>
              <a:rPr lang="en-US" dirty="0" smtClean="0"/>
              <a:t>Implicit Coordination</a:t>
            </a:r>
            <a:endParaRPr lang="en-US" dirty="0"/>
          </a:p>
        </p:txBody>
      </p:sp>
      <p:pic>
        <p:nvPicPr>
          <p:cNvPr id="8195" name="Picture 3" descr="C:\Documents and Settings\Sonia Chernova\My Documents\Presentations\images\R2_init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800726" y="2819400"/>
            <a:ext cx="3026296" cy="3367677"/>
          </a:xfrm>
          <a:prstGeom prst="rect">
            <a:avLst/>
          </a:prstGeom>
          <a:noFill/>
        </p:spPr>
      </p:pic>
      <p:pic>
        <p:nvPicPr>
          <p:cNvPr id="6" name="Picture 6" descr="qri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14326" y="2057400"/>
            <a:ext cx="373595" cy="69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qri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7726" y="2057400"/>
            <a:ext cx="381000" cy="69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447058" y="3977277"/>
            <a:ext cx="372217" cy="628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2.3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4.9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2.0</a:t>
            </a:r>
            <a:endParaRPr lang="en-US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6724650" y="3977277"/>
            <a:ext cx="522900" cy="628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128.9</a:t>
            </a:r>
          </a:p>
          <a:p>
            <a:pPr algn="r"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0.01</a:t>
            </a:r>
          </a:p>
          <a:p>
            <a:pPr algn="r"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13.1</a:t>
            </a:r>
            <a:endParaRPr lang="en-US" sz="1050" dirty="0"/>
          </a:p>
        </p:txBody>
      </p:sp>
      <p:sp>
        <p:nvSpPr>
          <p:cNvPr id="13" name="Rectangle 12"/>
          <p:cNvSpPr/>
          <p:nvPr/>
        </p:nvSpPr>
        <p:spPr>
          <a:xfrm>
            <a:off x="2286000" y="1186494"/>
            <a:ext cx="45720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Coordination without communication</a:t>
            </a:r>
          </a:p>
          <a:p>
            <a:pPr lvl="1"/>
            <a:r>
              <a:rPr lang="en-US" dirty="0" smtClean="0"/>
              <a:t>Observed state and environmental effects of physical actions enable complementary behaviors</a:t>
            </a:r>
            <a:endParaRPr lang="en-US" dirty="0"/>
          </a:p>
        </p:txBody>
      </p:sp>
    </p:spTree>
  </p:cSld>
  <p:clrMapOvr>
    <a:masterClrMapping/>
  </p:clrMapOvr>
  <p:transition advTm="8087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Documents and Settings\Sonia Chernova\My Documents\Presentations\images\R1_ss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9392" y="2797683"/>
            <a:ext cx="3023883" cy="336499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315913"/>
            <a:ext cx="7972425" cy="647700"/>
          </a:xfrm>
        </p:spPr>
        <p:txBody>
          <a:bodyPr/>
          <a:lstStyle/>
          <a:p>
            <a:r>
              <a:rPr lang="en-US" dirty="0" smtClean="0"/>
              <a:t>Coordination through Shared State</a:t>
            </a:r>
            <a:endParaRPr lang="en-US" dirty="0"/>
          </a:p>
        </p:txBody>
      </p:sp>
      <p:pic>
        <p:nvPicPr>
          <p:cNvPr id="8195" name="Picture 3" descr="C:\Documents and Settings\Sonia Chernova\My Documents\Presentations\images\R2_init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800726" y="2804523"/>
            <a:ext cx="3026296" cy="3367677"/>
          </a:xfrm>
          <a:prstGeom prst="rect">
            <a:avLst/>
          </a:prstGeom>
          <a:noFill/>
        </p:spPr>
      </p:pic>
      <p:pic>
        <p:nvPicPr>
          <p:cNvPr id="6" name="Picture 6" descr="qri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14326" y="2042523"/>
            <a:ext cx="373595" cy="69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qri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7726" y="2042523"/>
            <a:ext cx="381000" cy="69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447058" y="3962400"/>
            <a:ext cx="372217" cy="628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2.3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4.9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2.0</a:t>
            </a:r>
            <a:endParaRPr lang="en-US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6724650" y="3962400"/>
            <a:ext cx="522900" cy="628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128.9</a:t>
            </a:r>
          </a:p>
          <a:p>
            <a:pPr algn="r"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0.01</a:t>
            </a:r>
          </a:p>
          <a:p>
            <a:pPr algn="r"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13.1</a:t>
            </a:r>
            <a:endParaRPr lang="en-US" sz="1050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586038" y="1260475"/>
            <a:ext cx="39719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Coordination based on state features that are automatically communicated to teammates each time their value changes. </a:t>
            </a:r>
          </a:p>
          <a:p>
            <a:pPr marL="180975" marR="0" lvl="0" indent="-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2268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315913"/>
            <a:ext cx="7972425" cy="647700"/>
          </a:xfrm>
        </p:spPr>
        <p:txBody>
          <a:bodyPr/>
          <a:lstStyle/>
          <a:p>
            <a:r>
              <a:rPr lang="en-US" dirty="0" smtClean="0"/>
              <a:t>Coordination through Shared State</a:t>
            </a:r>
            <a:endParaRPr lang="en-US" dirty="0"/>
          </a:p>
        </p:txBody>
      </p:sp>
      <p:pic>
        <p:nvPicPr>
          <p:cNvPr id="8195" name="Picture 3" descr="C:\Documents and Settings\Sonia Chernova\My Documents\Presentations\images\R2_init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00726" y="2804523"/>
            <a:ext cx="3026296" cy="3367677"/>
          </a:xfrm>
          <a:prstGeom prst="rect">
            <a:avLst/>
          </a:prstGeom>
          <a:noFill/>
        </p:spPr>
      </p:pic>
      <p:pic>
        <p:nvPicPr>
          <p:cNvPr id="6" name="Picture 6" descr="qr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14326" y="2042523"/>
            <a:ext cx="373595" cy="69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qr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7726" y="2042523"/>
            <a:ext cx="381000" cy="69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C:\Documents and Settings\Sonia Chernova\My Documents\Presentations\images\R1_ss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14326" y="2792331"/>
            <a:ext cx="3023883" cy="3364991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 bwMode="auto">
          <a:xfrm>
            <a:off x="228600" y="3545727"/>
            <a:ext cx="762000" cy="12192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7058" y="3962400"/>
            <a:ext cx="372217" cy="628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2.3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4.9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2.0</a:t>
            </a:r>
            <a:endParaRPr lang="en-US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6848475" y="4800600"/>
            <a:ext cx="3722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2.0</a:t>
            </a:r>
            <a:endParaRPr lang="en-US" sz="1050" dirty="0"/>
          </a:p>
        </p:txBody>
      </p:sp>
      <p:sp>
        <p:nvSpPr>
          <p:cNvPr id="13" name="Oval 12"/>
          <p:cNvSpPr/>
          <p:nvPr/>
        </p:nvSpPr>
        <p:spPr bwMode="auto">
          <a:xfrm>
            <a:off x="5715000" y="4591050"/>
            <a:ext cx="1676400" cy="5334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24650" y="3962400"/>
            <a:ext cx="522900" cy="628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128.9</a:t>
            </a:r>
          </a:p>
          <a:p>
            <a:pPr algn="r"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0.01</a:t>
            </a:r>
          </a:p>
          <a:p>
            <a:pPr algn="r"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13.1</a:t>
            </a:r>
            <a:endParaRPr lang="en-US" sz="1050" dirty="0"/>
          </a:p>
        </p:txBody>
      </p:sp>
    </p:spTree>
  </p:cSld>
  <p:clrMapOvr>
    <a:masterClrMapping/>
  </p:clrMapOvr>
  <p:transition advTm="6382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315913"/>
            <a:ext cx="7972425" cy="647700"/>
          </a:xfrm>
        </p:spPr>
        <p:txBody>
          <a:bodyPr/>
          <a:lstStyle/>
          <a:p>
            <a:r>
              <a:rPr lang="en-US" dirty="0" smtClean="0"/>
              <a:t>Coordination through Shared State</a:t>
            </a:r>
            <a:endParaRPr lang="en-US" dirty="0"/>
          </a:p>
        </p:txBody>
      </p:sp>
      <p:pic>
        <p:nvPicPr>
          <p:cNvPr id="8195" name="Picture 3" descr="C:\Documents and Settings\Sonia Chernova\My Documents\Presentations\images\R2_init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800726" y="2804523"/>
            <a:ext cx="3026296" cy="3367677"/>
          </a:xfrm>
          <a:prstGeom prst="rect">
            <a:avLst/>
          </a:prstGeom>
          <a:noFill/>
        </p:spPr>
      </p:pic>
      <p:pic>
        <p:nvPicPr>
          <p:cNvPr id="6" name="Picture 6" descr="qri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14326" y="2042523"/>
            <a:ext cx="373595" cy="69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qri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7726" y="2042523"/>
            <a:ext cx="381000" cy="69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C:\Documents and Settings\Sonia Chernova\My Documents\Presentations\images\R1_ss.pn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14326" y="2792331"/>
            <a:ext cx="3023883" cy="336499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743326" y="2880723"/>
            <a:ext cx="12192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b="1" dirty="0" smtClean="0">
                <a:latin typeface="Cordia New" pitchFamily="34" charset="-34"/>
                <a:ea typeface="Batang" pitchFamily="18" charset="-127"/>
                <a:cs typeface="Cordia New" pitchFamily="34" charset="-34"/>
              </a:rPr>
              <a:t>From:  </a:t>
            </a:r>
            <a:r>
              <a:rPr lang="en-US" b="1" i="1" dirty="0" smtClean="0">
                <a:latin typeface="Cordia New" pitchFamily="34" charset="-34"/>
                <a:ea typeface="Batang" pitchFamily="18" charset="-127"/>
                <a:cs typeface="Cordia New" pitchFamily="34" charset="-34"/>
              </a:rPr>
              <a:t>Robot1</a:t>
            </a:r>
          </a:p>
          <a:p>
            <a:pPr algn="l">
              <a:spcAft>
                <a:spcPts val="0"/>
              </a:spcAft>
            </a:pPr>
            <a:r>
              <a:rPr lang="en-US" b="1" dirty="0" smtClean="0">
                <a:latin typeface="Cordia New" pitchFamily="34" charset="-34"/>
                <a:ea typeface="Batang" pitchFamily="18" charset="-127"/>
                <a:cs typeface="Cordia New" pitchFamily="34" charset="-34"/>
              </a:rPr>
              <a:t>Label:  </a:t>
            </a:r>
            <a:r>
              <a:rPr lang="en-US" b="1" i="1" dirty="0" smtClean="0">
                <a:latin typeface="Cordia New" pitchFamily="34" charset="-34"/>
                <a:ea typeface="Batang" pitchFamily="18" charset="-127"/>
                <a:cs typeface="Cordia New" pitchFamily="34" charset="-34"/>
              </a:rPr>
              <a:t>Data3</a:t>
            </a:r>
          </a:p>
          <a:p>
            <a:pPr algn="l">
              <a:spcAft>
                <a:spcPts val="0"/>
              </a:spcAft>
            </a:pPr>
            <a:r>
              <a:rPr lang="en-US" b="1" dirty="0" smtClean="0">
                <a:latin typeface="Cordia New" pitchFamily="34" charset="-34"/>
                <a:ea typeface="Batang" pitchFamily="18" charset="-127"/>
                <a:cs typeface="Cordia New" pitchFamily="34" charset="-34"/>
              </a:rPr>
              <a:t>Value:  </a:t>
            </a:r>
            <a:r>
              <a:rPr lang="en-US" b="1" i="1" dirty="0" smtClean="0">
                <a:latin typeface="Cordia New" pitchFamily="34" charset="-34"/>
                <a:ea typeface="Batang" pitchFamily="18" charset="-127"/>
                <a:cs typeface="Cordia New" pitchFamily="34" charset="-34"/>
              </a:rPr>
              <a:t>3.0</a:t>
            </a:r>
            <a:endParaRPr lang="en-US" b="1" i="1" dirty="0">
              <a:latin typeface="Cordia New" pitchFamily="34" charset="-34"/>
              <a:ea typeface="Batang" pitchFamily="18" charset="-127"/>
              <a:cs typeface="Cordia New" pitchFamily="34" charset="-34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981326" y="2194923"/>
            <a:ext cx="1066800" cy="1143000"/>
            <a:chOff x="3581400" y="1295400"/>
            <a:chExt cx="1066800" cy="1143000"/>
          </a:xfrm>
        </p:grpSpPr>
        <p:sp>
          <p:nvSpPr>
            <p:cNvPr id="15" name="Arc 14"/>
            <p:cNvSpPr/>
            <p:nvPr/>
          </p:nvSpPr>
          <p:spPr bwMode="auto">
            <a:xfrm>
              <a:off x="3810000" y="1752600"/>
              <a:ext cx="304800" cy="228600"/>
            </a:xfrm>
            <a:prstGeom prst="arc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" name="Arc 15"/>
            <p:cNvSpPr/>
            <p:nvPr/>
          </p:nvSpPr>
          <p:spPr bwMode="auto">
            <a:xfrm>
              <a:off x="3657600" y="1524000"/>
              <a:ext cx="685800" cy="685800"/>
            </a:xfrm>
            <a:prstGeom prst="arc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" name="Arc 16"/>
            <p:cNvSpPr/>
            <p:nvPr/>
          </p:nvSpPr>
          <p:spPr bwMode="auto">
            <a:xfrm>
              <a:off x="3581400" y="1295400"/>
              <a:ext cx="1066800" cy="1143000"/>
            </a:xfrm>
            <a:prstGeom prst="arc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 bwMode="auto">
          <a:xfrm rot="10800000" flipV="1">
            <a:off x="3971926" y="1890123"/>
            <a:ext cx="533400" cy="3810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505326" y="1890123"/>
            <a:ext cx="1143000" cy="838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447058" y="3962400"/>
            <a:ext cx="372217" cy="628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2.3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4.9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3.0</a:t>
            </a:r>
            <a:endParaRPr lang="en-US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6724650" y="3962400"/>
            <a:ext cx="522900" cy="628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128.9</a:t>
            </a:r>
          </a:p>
          <a:p>
            <a:pPr algn="r"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0.01</a:t>
            </a:r>
          </a:p>
          <a:p>
            <a:pPr algn="r"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13.1</a:t>
            </a:r>
            <a:endParaRPr lang="en-US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6848475" y="4800600"/>
            <a:ext cx="3722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2.0</a:t>
            </a:r>
            <a:endParaRPr lang="en-US" sz="1050" dirty="0"/>
          </a:p>
        </p:txBody>
      </p:sp>
      <p:sp>
        <p:nvSpPr>
          <p:cNvPr id="22" name="Oval 21"/>
          <p:cNvSpPr/>
          <p:nvPr/>
        </p:nvSpPr>
        <p:spPr bwMode="auto">
          <a:xfrm>
            <a:off x="1295400" y="4267200"/>
            <a:ext cx="609600" cy="381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8475" y="4800600"/>
            <a:ext cx="3722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3.0</a:t>
            </a:r>
            <a:endParaRPr lang="en-US" sz="1050" dirty="0"/>
          </a:p>
        </p:txBody>
      </p:sp>
      <p:sp>
        <p:nvSpPr>
          <p:cNvPr id="24" name="Oval 23"/>
          <p:cNvSpPr/>
          <p:nvPr/>
        </p:nvSpPr>
        <p:spPr bwMode="auto">
          <a:xfrm>
            <a:off x="6705600" y="4724400"/>
            <a:ext cx="609600" cy="381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/>
      <p:bldP spid="23" grpId="0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Documents and Settings\Sonia Chernova\My Documents\Presentations\images\R1_ss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9392" y="2797683"/>
            <a:ext cx="3023883" cy="336499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315913"/>
            <a:ext cx="7972425" cy="647700"/>
          </a:xfrm>
        </p:spPr>
        <p:txBody>
          <a:bodyPr/>
          <a:lstStyle/>
          <a:p>
            <a:r>
              <a:rPr lang="en-US" dirty="0" smtClean="0"/>
              <a:t>Coordination through Active Communication</a:t>
            </a:r>
            <a:endParaRPr lang="en-US" dirty="0"/>
          </a:p>
        </p:txBody>
      </p:sp>
      <p:pic>
        <p:nvPicPr>
          <p:cNvPr id="8195" name="Picture 3" descr="C:\Documents and Settings\Sonia Chernova\My Documents\Presentations\images\R2_init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800726" y="2804523"/>
            <a:ext cx="3026296" cy="3367677"/>
          </a:xfrm>
          <a:prstGeom prst="rect">
            <a:avLst/>
          </a:prstGeom>
          <a:noFill/>
        </p:spPr>
      </p:pic>
      <p:pic>
        <p:nvPicPr>
          <p:cNvPr id="6" name="Picture 6" descr="qri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14326" y="2042523"/>
            <a:ext cx="373595" cy="69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qri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7726" y="2042523"/>
            <a:ext cx="381000" cy="69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447058" y="3962400"/>
            <a:ext cx="372217" cy="628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2.3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4.9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2.0</a:t>
            </a:r>
            <a:endParaRPr lang="en-US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6724650" y="3962400"/>
            <a:ext cx="522900" cy="628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128.9</a:t>
            </a:r>
          </a:p>
          <a:p>
            <a:pPr algn="r"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0.01</a:t>
            </a:r>
          </a:p>
          <a:p>
            <a:pPr algn="r"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13.1</a:t>
            </a:r>
            <a:endParaRPr lang="en-US" sz="1050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359819" y="1260475"/>
            <a:ext cx="44243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Coordination based on demonstrated communication actions that are incorporated directly into the robot's policy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2445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Sonia Chernova\My Documents\Presentations\images\R2_init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00726" y="2804523"/>
            <a:ext cx="3026296" cy="3367677"/>
          </a:xfrm>
          <a:prstGeom prst="rect">
            <a:avLst/>
          </a:prstGeom>
          <a:noFill/>
        </p:spPr>
      </p:pic>
      <p:pic>
        <p:nvPicPr>
          <p:cNvPr id="11" name="Picture 5" descr="C:\Documents and Settings\Sonia Chernova\My Documents\Presentations\images\R1_ss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19392" y="2797683"/>
            <a:ext cx="3023882" cy="33649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315913"/>
            <a:ext cx="7972425" cy="647700"/>
          </a:xfrm>
        </p:spPr>
        <p:txBody>
          <a:bodyPr/>
          <a:lstStyle/>
          <a:p>
            <a:r>
              <a:rPr lang="en-US" dirty="0" smtClean="0"/>
              <a:t>Coordination through Active Communication</a:t>
            </a:r>
            <a:endParaRPr lang="en-US" dirty="0"/>
          </a:p>
        </p:txBody>
      </p:sp>
      <p:pic>
        <p:nvPicPr>
          <p:cNvPr id="6" name="Picture 6" descr="qri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14326" y="2042523"/>
            <a:ext cx="373595" cy="69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qri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7726" y="2042523"/>
            <a:ext cx="381000" cy="69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447058" y="3962400"/>
            <a:ext cx="372217" cy="628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2.3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4.9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2.0</a:t>
            </a:r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6848475" y="4800600"/>
            <a:ext cx="3722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2.0</a:t>
            </a:r>
            <a:endParaRPr lang="en-US" sz="1050" dirty="0"/>
          </a:p>
        </p:txBody>
      </p:sp>
      <p:sp>
        <p:nvSpPr>
          <p:cNvPr id="13" name="Oval 12"/>
          <p:cNvSpPr/>
          <p:nvPr/>
        </p:nvSpPr>
        <p:spPr bwMode="auto">
          <a:xfrm>
            <a:off x="1905000" y="4572000"/>
            <a:ext cx="1447800" cy="4572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57200" y="4419600"/>
            <a:ext cx="1447800" cy="4572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4514850"/>
            <a:ext cx="3722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2.0</a:t>
            </a:r>
            <a:endParaRPr lang="en-US" sz="1050" dirty="0"/>
          </a:p>
        </p:txBody>
      </p:sp>
      <p:sp>
        <p:nvSpPr>
          <p:cNvPr id="14" name="Oval 13"/>
          <p:cNvSpPr/>
          <p:nvPr/>
        </p:nvSpPr>
        <p:spPr bwMode="auto">
          <a:xfrm>
            <a:off x="5715000" y="4591050"/>
            <a:ext cx="1676400" cy="5334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24650" y="3962400"/>
            <a:ext cx="522900" cy="628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128.9</a:t>
            </a:r>
          </a:p>
          <a:p>
            <a:pPr algn="r"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0.01</a:t>
            </a:r>
          </a:p>
          <a:p>
            <a:pPr algn="r"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13.1</a:t>
            </a:r>
            <a:endParaRPr lang="en-US" sz="1050" dirty="0"/>
          </a:p>
        </p:txBody>
      </p:sp>
    </p:spTree>
  </p:cSld>
  <p:clrMapOvr>
    <a:masterClrMapping/>
  </p:clrMapOvr>
  <p:transition advTm="38327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315913"/>
            <a:ext cx="7972425" cy="647700"/>
          </a:xfrm>
        </p:spPr>
        <p:txBody>
          <a:bodyPr/>
          <a:lstStyle/>
          <a:p>
            <a:r>
              <a:rPr lang="en-US" dirty="0" smtClean="0"/>
              <a:t>Coordination through Active Communication</a:t>
            </a:r>
            <a:endParaRPr lang="en-US" dirty="0"/>
          </a:p>
        </p:txBody>
      </p:sp>
      <p:pic>
        <p:nvPicPr>
          <p:cNvPr id="8195" name="Picture 3" descr="C:\Documents and Settings\Sonia Chernova\My Documents\Presentations\images\R2_init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800726" y="2804523"/>
            <a:ext cx="3026296" cy="3367677"/>
          </a:xfrm>
          <a:prstGeom prst="rect">
            <a:avLst/>
          </a:prstGeom>
          <a:noFill/>
        </p:spPr>
      </p:pic>
      <p:pic>
        <p:nvPicPr>
          <p:cNvPr id="6" name="Picture 6" descr="qri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14326" y="2042523"/>
            <a:ext cx="373595" cy="69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qri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7726" y="2042523"/>
            <a:ext cx="381000" cy="69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C:\Documents and Settings\Sonia Chernova\My Documents\Presentations\images\R1_ss.pn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14326" y="2792331"/>
            <a:ext cx="3023882" cy="336499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447058" y="3962400"/>
            <a:ext cx="372217" cy="628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2.3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4.9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endParaRPr lang="en-US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6724650" y="3962400"/>
            <a:ext cx="522900" cy="628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128.9</a:t>
            </a:r>
          </a:p>
          <a:p>
            <a:pPr algn="r"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0.01</a:t>
            </a:r>
          </a:p>
          <a:p>
            <a:pPr algn="r"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13.1</a:t>
            </a:r>
            <a:endParaRPr lang="en-US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6848475" y="4800600"/>
            <a:ext cx="3722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2.0</a:t>
            </a:r>
            <a:endParaRPr lang="en-US" sz="1050" dirty="0"/>
          </a:p>
        </p:txBody>
      </p:sp>
      <p:sp>
        <p:nvSpPr>
          <p:cNvPr id="22" name="Oval 21"/>
          <p:cNvSpPr/>
          <p:nvPr/>
        </p:nvSpPr>
        <p:spPr bwMode="auto">
          <a:xfrm>
            <a:off x="1295400" y="4267200"/>
            <a:ext cx="609600" cy="6096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7800" y="4340141"/>
            <a:ext cx="3722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3.0</a:t>
            </a:r>
            <a:endParaRPr lang="en-US" sz="1050" dirty="0"/>
          </a:p>
        </p:txBody>
      </p:sp>
      <p:sp>
        <p:nvSpPr>
          <p:cNvPr id="25" name="TextBox 24"/>
          <p:cNvSpPr txBox="1"/>
          <p:nvPr/>
        </p:nvSpPr>
        <p:spPr>
          <a:xfrm>
            <a:off x="1447800" y="4340141"/>
            <a:ext cx="3722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1.0</a:t>
            </a:r>
            <a:endParaRPr lang="en-US" sz="1050" dirty="0"/>
          </a:p>
        </p:txBody>
      </p:sp>
      <p:sp>
        <p:nvSpPr>
          <p:cNvPr id="26" name="TextBox 25"/>
          <p:cNvSpPr txBox="1"/>
          <p:nvPr/>
        </p:nvSpPr>
        <p:spPr>
          <a:xfrm>
            <a:off x="1447800" y="4340141"/>
            <a:ext cx="3722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9.0</a:t>
            </a:r>
            <a:endParaRPr lang="en-US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1447800" y="4340141"/>
            <a:ext cx="3722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7.5</a:t>
            </a:r>
            <a:endParaRPr lang="en-US" sz="1050" dirty="0"/>
          </a:p>
        </p:txBody>
      </p:sp>
      <p:sp>
        <p:nvSpPr>
          <p:cNvPr id="31" name="TextBox 30"/>
          <p:cNvSpPr txBox="1"/>
          <p:nvPr/>
        </p:nvSpPr>
        <p:spPr>
          <a:xfrm>
            <a:off x="1447800" y="4514850"/>
            <a:ext cx="3722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2.0</a:t>
            </a:r>
            <a:endParaRPr lang="en-US" sz="1050" dirty="0"/>
          </a:p>
        </p:txBody>
      </p:sp>
    </p:spTree>
    <p:custDataLst>
      <p:tags r:id="rId1"/>
    </p:custDataLst>
  </p:cSld>
  <p:clrMapOvr>
    <a:masterClrMapping/>
  </p:clrMapOvr>
  <p:transition advTm="17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5" grpId="1"/>
      <p:bldP spid="26" grpId="0"/>
      <p:bldP spid="26" grpId="1"/>
      <p:bldP spid="28" grpId="0"/>
      <p:bldP spid="28" grpId="1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Policy Development</a:t>
            </a:r>
          </a:p>
        </p:txBody>
      </p:sp>
      <p:pic>
        <p:nvPicPr>
          <p:cNvPr id="5" name="Picture 30" descr="GUI_Improv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048000"/>
            <a:ext cx="2126856" cy="236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222875" y="5434012"/>
            <a:ext cx="3235325" cy="1119188"/>
            <a:chOff x="3290" y="3312"/>
            <a:chExt cx="2038" cy="705"/>
          </a:xfrm>
        </p:grpSpPr>
        <p:pic>
          <p:nvPicPr>
            <p:cNvPr id="7" name="Picture 32" descr="qri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12" y="3504"/>
              <a:ext cx="288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3" descr="ers7lr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90" y="3648"/>
              <a:ext cx="301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4" descr="packbot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16" y="3552"/>
              <a:ext cx="512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Line 38"/>
            <p:cNvSpPr>
              <a:spLocks noChangeShapeType="1"/>
            </p:cNvSpPr>
            <p:nvPr/>
          </p:nvSpPr>
          <p:spPr bwMode="auto">
            <a:xfrm flipH="1">
              <a:off x="3504" y="3312"/>
              <a:ext cx="717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39"/>
            <p:cNvSpPr>
              <a:spLocks noChangeShapeType="1"/>
            </p:cNvSpPr>
            <p:nvPr/>
          </p:nvSpPr>
          <p:spPr bwMode="auto">
            <a:xfrm>
              <a:off x="4221" y="331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40"/>
            <p:cNvSpPr>
              <a:spLocks noChangeShapeType="1"/>
            </p:cNvSpPr>
            <p:nvPr/>
          </p:nvSpPr>
          <p:spPr bwMode="auto">
            <a:xfrm>
              <a:off x="4221" y="3312"/>
              <a:ext cx="771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5033962" y="1524000"/>
            <a:ext cx="3729038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Learning from Demonstration: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Access/select sensor data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 actions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 demonstrations</a:t>
            </a: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533400" y="1524000"/>
            <a:ext cx="4186238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Traditional Policy Development: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Access/select sensor data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 actions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Code the policy (C++, Python, …)</a:t>
            </a: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3124200"/>
            <a:ext cx="3681006" cy="31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6"/>
          <p:cNvGrpSpPr/>
          <p:nvPr/>
        </p:nvGrpSpPr>
        <p:grpSpPr>
          <a:xfrm>
            <a:off x="228600" y="3733800"/>
            <a:ext cx="4267200" cy="2286002"/>
            <a:chOff x="228600" y="3733800"/>
            <a:chExt cx="4267200" cy="2286002"/>
          </a:xfrm>
        </p:grpSpPr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600278" y="5087231"/>
              <a:ext cx="3717182" cy="932571"/>
              <a:chOff x="3330" y="3332"/>
              <a:chExt cx="2038" cy="444"/>
            </a:xfrm>
          </p:grpSpPr>
          <p:pic>
            <p:nvPicPr>
              <p:cNvPr id="18" name="Picture 12" descr="qrio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152" y="3332"/>
                <a:ext cx="288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4" descr="ers7lr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330" y="3459"/>
                <a:ext cx="301" cy="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5" descr="packbot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856" y="3341"/>
                <a:ext cx="512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4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8600" y="3733800"/>
              <a:ext cx="1184091" cy="1026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11509" y="3733800"/>
              <a:ext cx="1184091" cy="1026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311709" y="3733800"/>
              <a:ext cx="1184091" cy="1026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custDataLst>
      <p:tags r:id="rId1"/>
    </p:custDataLst>
  </p:cSld>
  <p:clrMapOvr>
    <a:masterClrMapping/>
  </p:clrMapOvr>
  <p:transition advTm="1372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315913"/>
            <a:ext cx="7972425" cy="647700"/>
          </a:xfrm>
        </p:spPr>
        <p:txBody>
          <a:bodyPr/>
          <a:lstStyle/>
          <a:p>
            <a:r>
              <a:rPr lang="en-US" dirty="0" smtClean="0"/>
              <a:t>Coordination through Active Communication</a:t>
            </a:r>
            <a:endParaRPr lang="en-US" dirty="0"/>
          </a:p>
        </p:txBody>
      </p:sp>
      <p:pic>
        <p:nvPicPr>
          <p:cNvPr id="8195" name="Picture 3" descr="C:\Documents and Settings\Sonia Chernova\My Documents\Presentations\images\R2_init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00726" y="2804523"/>
            <a:ext cx="3026296" cy="3367677"/>
          </a:xfrm>
          <a:prstGeom prst="rect">
            <a:avLst/>
          </a:prstGeom>
          <a:noFill/>
        </p:spPr>
      </p:pic>
      <p:pic>
        <p:nvPicPr>
          <p:cNvPr id="6" name="Picture 6" descr="qr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14326" y="2042523"/>
            <a:ext cx="373595" cy="69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qr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7726" y="2042523"/>
            <a:ext cx="381000" cy="69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C:\Documents and Settings\Sonia Chernova\My Documents\Presentations\images\R1_ss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14326" y="2792331"/>
            <a:ext cx="3023882" cy="336499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743326" y="2880723"/>
            <a:ext cx="12192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b="1" dirty="0" smtClean="0">
                <a:latin typeface="Cordia New" pitchFamily="34" charset="-34"/>
                <a:ea typeface="Batang" pitchFamily="18" charset="-127"/>
                <a:cs typeface="Cordia New" pitchFamily="34" charset="-34"/>
              </a:rPr>
              <a:t>From:  </a:t>
            </a:r>
            <a:r>
              <a:rPr lang="en-US" b="1" i="1" dirty="0" smtClean="0">
                <a:latin typeface="Cordia New" pitchFamily="34" charset="-34"/>
                <a:ea typeface="Batang" pitchFamily="18" charset="-127"/>
                <a:cs typeface="Cordia New" pitchFamily="34" charset="-34"/>
              </a:rPr>
              <a:t>Robot1</a:t>
            </a:r>
          </a:p>
          <a:p>
            <a:pPr algn="l">
              <a:spcAft>
                <a:spcPts val="0"/>
              </a:spcAft>
            </a:pPr>
            <a:r>
              <a:rPr lang="en-US" b="1" dirty="0" smtClean="0">
                <a:latin typeface="Cordia New" pitchFamily="34" charset="-34"/>
                <a:ea typeface="Batang" pitchFamily="18" charset="-127"/>
                <a:cs typeface="Cordia New" pitchFamily="34" charset="-34"/>
              </a:rPr>
              <a:t>Label:  </a:t>
            </a:r>
            <a:r>
              <a:rPr lang="en-US" b="1" i="1" dirty="0" smtClean="0">
                <a:latin typeface="Cordia New" pitchFamily="34" charset="-34"/>
                <a:ea typeface="Batang" pitchFamily="18" charset="-127"/>
                <a:cs typeface="Cordia New" pitchFamily="34" charset="-34"/>
              </a:rPr>
              <a:t>Data3</a:t>
            </a:r>
          </a:p>
          <a:p>
            <a:pPr algn="l">
              <a:spcAft>
                <a:spcPts val="0"/>
              </a:spcAft>
            </a:pPr>
            <a:r>
              <a:rPr lang="en-US" b="1" dirty="0" smtClean="0">
                <a:latin typeface="Cordia New" pitchFamily="34" charset="-34"/>
                <a:ea typeface="Batang" pitchFamily="18" charset="-127"/>
                <a:cs typeface="Cordia New" pitchFamily="34" charset="-34"/>
              </a:rPr>
              <a:t>Value:  </a:t>
            </a:r>
            <a:r>
              <a:rPr lang="en-US" b="1" i="1" dirty="0" smtClean="0">
                <a:latin typeface="Cordia New" pitchFamily="34" charset="-34"/>
                <a:ea typeface="Batang" pitchFamily="18" charset="-127"/>
                <a:cs typeface="Cordia New" pitchFamily="34" charset="-34"/>
              </a:rPr>
              <a:t>3.0</a:t>
            </a:r>
            <a:endParaRPr lang="en-US" b="1" i="1" dirty="0">
              <a:latin typeface="Cordia New" pitchFamily="34" charset="-34"/>
              <a:ea typeface="Batang" pitchFamily="18" charset="-127"/>
              <a:cs typeface="Cordia New" pitchFamily="34" charset="-34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981326" y="2194923"/>
            <a:ext cx="1066800" cy="1143000"/>
            <a:chOff x="3581400" y="1295400"/>
            <a:chExt cx="1066800" cy="1143000"/>
          </a:xfrm>
        </p:grpSpPr>
        <p:sp>
          <p:nvSpPr>
            <p:cNvPr id="15" name="Arc 14"/>
            <p:cNvSpPr/>
            <p:nvPr/>
          </p:nvSpPr>
          <p:spPr bwMode="auto">
            <a:xfrm>
              <a:off x="3810000" y="1752600"/>
              <a:ext cx="304800" cy="228600"/>
            </a:xfrm>
            <a:prstGeom prst="arc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" name="Arc 15"/>
            <p:cNvSpPr/>
            <p:nvPr/>
          </p:nvSpPr>
          <p:spPr bwMode="auto">
            <a:xfrm>
              <a:off x="3657600" y="1524000"/>
              <a:ext cx="685800" cy="685800"/>
            </a:xfrm>
            <a:prstGeom prst="arc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" name="Arc 16"/>
            <p:cNvSpPr/>
            <p:nvPr/>
          </p:nvSpPr>
          <p:spPr bwMode="auto">
            <a:xfrm>
              <a:off x="3581400" y="1295400"/>
              <a:ext cx="1066800" cy="1143000"/>
            </a:xfrm>
            <a:prstGeom prst="arc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 bwMode="auto">
          <a:xfrm rot="10800000" flipV="1">
            <a:off x="3971926" y="1890123"/>
            <a:ext cx="533400" cy="3810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505326" y="1890123"/>
            <a:ext cx="1143000" cy="838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447058" y="3962400"/>
            <a:ext cx="372217" cy="628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2.3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4.9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3.0</a:t>
            </a:r>
            <a:endParaRPr lang="en-US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6724650" y="3962400"/>
            <a:ext cx="522900" cy="628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128.9</a:t>
            </a:r>
          </a:p>
          <a:p>
            <a:pPr algn="r"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0.01</a:t>
            </a:r>
          </a:p>
          <a:p>
            <a:pPr algn="r"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13.1</a:t>
            </a:r>
            <a:endParaRPr lang="en-US" sz="1050" dirty="0"/>
          </a:p>
        </p:txBody>
      </p:sp>
      <p:sp>
        <p:nvSpPr>
          <p:cNvPr id="22" name="Oval 21"/>
          <p:cNvSpPr/>
          <p:nvPr/>
        </p:nvSpPr>
        <p:spPr bwMode="auto">
          <a:xfrm>
            <a:off x="1295400" y="4267200"/>
            <a:ext cx="609600" cy="6096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8475" y="4800600"/>
            <a:ext cx="3722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3.0</a:t>
            </a:r>
            <a:endParaRPr lang="en-US" sz="1050" dirty="0"/>
          </a:p>
        </p:txBody>
      </p:sp>
      <p:sp>
        <p:nvSpPr>
          <p:cNvPr id="29" name="Oval 28"/>
          <p:cNvSpPr/>
          <p:nvPr/>
        </p:nvSpPr>
        <p:spPr bwMode="auto">
          <a:xfrm>
            <a:off x="1981200" y="4629150"/>
            <a:ext cx="1219200" cy="381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705600" y="4724400"/>
            <a:ext cx="609600" cy="381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47800" y="4514850"/>
            <a:ext cx="3722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050" dirty="0" smtClean="0"/>
              <a:t>3.0</a:t>
            </a:r>
            <a:endParaRPr lang="en-US" sz="1050" dirty="0"/>
          </a:p>
        </p:txBody>
      </p:sp>
    </p:spTree>
  </p:cSld>
  <p:clrMapOvr>
    <a:masterClrMapping/>
  </p:clrMapOvr>
  <p:transition advTm="5651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QRIO Ball Sorting Domain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95800"/>
            <a:ext cx="8229600" cy="2133600"/>
          </a:xfrm>
        </p:spPr>
        <p:txBody>
          <a:bodyPr/>
          <a:lstStyle/>
          <a:p>
            <a:pPr eaLnBrk="1" hangingPunct="1"/>
            <a:r>
              <a:rPr lang="en-US" b="1" dirty="0" smtClean="0"/>
              <a:t>Domain objectives:</a:t>
            </a:r>
          </a:p>
          <a:p>
            <a:pPr lvl="1" eaLnBrk="1" hangingPunct="1"/>
            <a:r>
              <a:rPr lang="en-US" dirty="0" smtClean="0"/>
              <a:t>Sort balls into bins by color</a:t>
            </a:r>
          </a:p>
          <a:p>
            <a:pPr lvl="1" eaLnBrk="1" hangingPunct="1"/>
            <a:r>
              <a:rPr lang="en-US" dirty="0" smtClean="0"/>
              <a:t>Distribute balls between robots</a:t>
            </a:r>
          </a:p>
          <a:p>
            <a:pPr lvl="2" eaLnBrk="1" hangingPunct="1"/>
            <a:r>
              <a:rPr lang="en-US" dirty="0" smtClean="0"/>
              <a:t>Share balls if teammate runs out</a:t>
            </a:r>
          </a:p>
          <a:p>
            <a:pPr lvl="2" eaLnBrk="1" hangingPunct="1"/>
            <a:r>
              <a:rPr lang="en-US" dirty="0" smtClean="0"/>
              <a:t>Communication required for collaboration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sz="1200" dirty="0" smtClean="0"/>
          </a:p>
        </p:txBody>
      </p:sp>
      <p:pic>
        <p:nvPicPr>
          <p:cNvPr id="30724" name="Picture 4" descr="QriosDomain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1063625"/>
            <a:ext cx="4719177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16"/>
          <p:cNvSpPr txBox="1">
            <a:spLocks noChangeArrowheads="1"/>
          </p:cNvSpPr>
          <p:nvPr/>
        </p:nvSpPr>
        <p:spPr bwMode="auto">
          <a:xfrm>
            <a:off x="5046663" y="4476750"/>
            <a:ext cx="779462" cy="13144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ct val="0"/>
              </a:spcAft>
              <a:buFontTx/>
              <a:buNone/>
            </a:pPr>
            <a:r>
              <a:rPr lang="en-US" sz="1600"/>
              <a:t>Red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en-US" sz="1600"/>
              <a:t>Yellow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en-US" sz="1600"/>
              <a:t>Blue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en-US" sz="1600"/>
              <a:t>Empty</a:t>
            </a:r>
          </a:p>
          <a:p>
            <a:pPr>
              <a:spcAft>
                <a:spcPct val="0"/>
              </a:spcAft>
              <a:buFontTx/>
              <a:buNone/>
            </a:pPr>
            <a:endParaRPr lang="en-US" sz="1600" b="1"/>
          </a:p>
        </p:txBody>
      </p:sp>
      <p:sp>
        <p:nvSpPr>
          <p:cNvPr id="30726" name="AutoShape 17"/>
          <p:cNvSpPr>
            <a:spLocks/>
          </p:cNvSpPr>
          <p:nvPr/>
        </p:nvSpPr>
        <p:spPr bwMode="auto">
          <a:xfrm>
            <a:off x="4876800" y="4479925"/>
            <a:ext cx="152400" cy="1050925"/>
          </a:xfrm>
          <a:prstGeom prst="leftBracket">
            <a:avLst>
              <a:gd name="adj" fmla="val 57465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AutoShape 18"/>
          <p:cNvSpPr>
            <a:spLocks/>
          </p:cNvSpPr>
          <p:nvPr/>
        </p:nvSpPr>
        <p:spPr bwMode="auto">
          <a:xfrm>
            <a:off x="5943600" y="4479925"/>
            <a:ext cx="152400" cy="1050925"/>
          </a:xfrm>
          <a:prstGeom prst="rightBracket">
            <a:avLst>
              <a:gd name="adj" fmla="val 57465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AutoShape 20"/>
          <p:cNvSpPr>
            <a:spLocks noChangeArrowheads="1"/>
          </p:cNvSpPr>
          <p:nvPr/>
        </p:nvSpPr>
        <p:spPr bwMode="auto">
          <a:xfrm>
            <a:off x="6324600" y="4914900"/>
            <a:ext cx="228600" cy="304800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30" name="Group 21"/>
          <p:cNvGrpSpPr>
            <a:grpSpLocks/>
          </p:cNvGrpSpPr>
          <p:nvPr/>
        </p:nvGrpSpPr>
        <p:grpSpPr bwMode="auto">
          <a:xfrm>
            <a:off x="6724656" y="4679950"/>
            <a:ext cx="2147889" cy="733425"/>
            <a:chOff x="4284" y="2658"/>
            <a:chExt cx="1353" cy="462"/>
          </a:xfrm>
        </p:grpSpPr>
        <p:sp>
          <p:nvSpPr>
            <p:cNvPr id="30736" name="AutoShape 22"/>
            <p:cNvSpPr>
              <a:spLocks/>
            </p:cNvSpPr>
            <p:nvPr/>
          </p:nvSpPr>
          <p:spPr bwMode="auto">
            <a:xfrm>
              <a:off x="4284" y="2688"/>
              <a:ext cx="56" cy="432"/>
            </a:xfrm>
            <a:prstGeom prst="leftBrace">
              <a:avLst>
                <a:gd name="adj1" fmla="val 64286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AutoShape 23"/>
            <p:cNvSpPr>
              <a:spLocks/>
            </p:cNvSpPr>
            <p:nvPr/>
          </p:nvSpPr>
          <p:spPr bwMode="auto">
            <a:xfrm>
              <a:off x="5548" y="2688"/>
              <a:ext cx="68" cy="432"/>
            </a:xfrm>
            <a:prstGeom prst="rightBrace">
              <a:avLst>
                <a:gd name="adj1" fmla="val 5294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8" name="Text Box 24"/>
            <p:cNvSpPr txBox="1">
              <a:spLocks noChangeArrowheads="1"/>
            </p:cNvSpPr>
            <p:nvPr/>
          </p:nvSpPr>
          <p:spPr bwMode="auto">
            <a:xfrm>
              <a:off x="4340" y="2658"/>
              <a:ext cx="1297" cy="36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ct val="0"/>
                </a:spcAft>
                <a:buFontTx/>
                <a:buNone/>
              </a:pPr>
              <a:r>
                <a:rPr lang="en-US" sz="1600" i="1" dirty="0" smtClean="0"/>
                <a:t>Drop left</a:t>
              </a:r>
              <a:r>
                <a:rPr lang="en-US" sz="1600" i="1" dirty="0"/>
                <a:t>, </a:t>
              </a:r>
              <a:r>
                <a:rPr lang="en-US" sz="1600" i="1" dirty="0" smtClean="0"/>
                <a:t>drop </a:t>
              </a:r>
              <a:r>
                <a:rPr lang="en-US" sz="1600" i="1" dirty="0"/>
                <a:t>right, </a:t>
              </a:r>
            </a:p>
            <a:p>
              <a:pPr>
                <a:spcAft>
                  <a:spcPct val="0"/>
                </a:spcAft>
                <a:buFontTx/>
                <a:buNone/>
              </a:pPr>
              <a:r>
                <a:rPr lang="en-US" sz="1600" i="1" dirty="0"/>
                <a:t>pass ramp, wait</a:t>
              </a:r>
            </a:p>
          </p:txBody>
        </p:sp>
      </p:grpSp>
      <p:sp>
        <p:nvSpPr>
          <p:cNvPr id="30731" name="Text Box 25"/>
          <p:cNvSpPr txBox="1">
            <a:spLocks noChangeArrowheads="1"/>
          </p:cNvSpPr>
          <p:nvPr/>
        </p:nvSpPr>
        <p:spPr bwMode="auto">
          <a:xfrm>
            <a:off x="5105400" y="4098925"/>
            <a:ext cx="7699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spcAft>
                <a:spcPct val="0"/>
              </a:spcAft>
              <a:buFontTx/>
              <a:buNone/>
            </a:pPr>
            <a:r>
              <a:rPr lang="en-US" sz="2000">
                <a:solidFill>
                  <a:schemeClr val="hlink"/>
                </a:solidFill>
                <a:latin typeface="Kozuka Gothic Pro B" pitchFamily="34" charset="-128"/>
                <a:ea typeface="Kozuka Gothic Pro B" pitchFamily="34" charset="-128"/>
              </a:rPr>
              <a:t>state</a:t>
            </a:r>
          </a:p>
        </p:txBody>
      </p:sp>
      <p:sp>
        <p:nvSpPr>
          <p:cNvPr id="30732" name="Text Box 26"/>
          <p:cNvSpPr txBox="1">
            <a:spLocks noChangeArrowheads="1"/>
          </p:cNvSpPr>
          <p:nvPr/>
        </p:nvSpPr>
        <p:spPr bwMode="auto">
          <a:xfrm>
            <a:off x="7239000" y="4098925"/>
            <a:ext cx="10271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spcAft>
                <a:spcPct val="0"/>
              </a:spcAft>
              <a:buFontTx/>
              <a:buNone/>
            </a:pPr>
            <a:r>
              <a:rPr lang="en-US" sz="2000" dirty="0">
                <a:solidFill>
                  <a:schemeClr val="hlink"/>
                </a:solidFill>
                <a:latin typeface="Kozuka Gothic Pro B" pitchFamily="34" charset="-128"/>
                <a:ea typeface="Kozuka Gothic Pro B" pitchFamily="34" charset="-128"/>
              </a:rPr>
              <a:t>actions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4962525" y="5213350"/>
            <a:ext cx="914400" cy="381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8" name="Curved Connector 17"/>
          <p:cNvCxnSpPr>
            <a:endCxn id="16" idx="4"/>
          </p:cNvCxnSpPr>
          <p:nvPr/>
        </p:nvCxnSpPr>
        <p:spPr bwMode="auto">
          <a:xfrm rot="5400000" flipH="1" flipV="1">
            <a:off x="4935537" y="5611813"/>
            <a:ext cx="501650" cy="466725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5" grpId="0"/>
      <p:bldP spid="30726" grpId="0" animBg="1"/>
      <p:bldP spid="30727" grpId="0" animBg="1"/>
      <p:bldP spid="30729" grpId="0" animBg="1"/>
      <p:bldP spid="30731" grpId="0"/>
      <p:bldP spid="30732" grpId="0"/>
      <p:bldP spid="1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Shared State Video</a:t>
            </a:r>
          </a:p>
        </p:txBody>
      </p:sp>
      <p:pic>
        <p:nvPicPr>
          <p:cNvPr id="6" name="Task2_SS_Teach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128713" y="1360488"/>
            <a:ext cx="6858000" cy="4572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1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9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61975" y="315913"/>
            <a:ext cx="7667625" cy="647700"/>
          </a:xfrm>
        </p:spPr>
        <p:txBody>
          <a:bodyPr/>
          <a:lstStyle/>
          <a:p>
            <a:pPr eaLnBrk="1" hangingPunct="1"/>
            <a:r>
              <a:rPr lang="en-US" smtClean="0"/>
              <a:t>Active Communication Video</a:t>
            </a:r>
          </a:p>
        </p:txBody>
      </p:sp>
      <p:pic>
        <p:nvPicPr>
          <p:cNvPr id="6" name="Task2_AC_Learned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128713" y="1360488"/>
            <a:ext cx="6858000" cy="4572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02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Algorithm Comparison</a:t>
            </a:r>
          </a:p>
        </p:txBody>
      </p:sp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3442428" y="1484313"/>
            <a:ext cx="2259145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Aft>
                <a:spcPct val="0"/>
              </a:spcAft>
              <a:buFontTx/>
              <a:buNone/>
            </a:pPr>
            <a:r>
              <a:rPr lang="en-US" sz="2000" b="1" dirty="0" smtClean="0"/>
              <a:t>Ball Sorting Task</a:t>
            </a:r>
            <a:endParaRPr lang="en-US" sz="2000" b="1" dirty="0"/>
          </a:p>
        </p:txBody>
      </p:sp>
      <p:graphicFrame>
        <p:nvGraphicFramePr>
          <p:cNvPr id="85031" name="Group 39"/>
          <p:cNvGraphicFramePr>
            <a:graphicFrameLocks noGrp="1"/>
          </p:cNvGraphicFramePr>
          <p:nvPr>
            <p:ph idx="1"/>
          </p:nvPr>
        </p:nvGraphicFramePr>
        <p:xfrm>
          <a:off x="1828800" y="2209800"/>
          <a:ext cx="5486400" cy="1897255"/>
        </p:xfrm>
        <a:graphic>
          <a:graphicData uri="http://schemas.openxmlformats.org/drawingml/2006/table">
            <a:tbl>
              <a:tblPr firstRow="1" firstCol="1">
                <a:tableStyleId>{775DCB02-9BB8-47FD-8907-85C794F793BA}</a:tableStyleId>
              </a:tblPr>
              <a:tblGrid>
                <a:gridCol w="2493818"/>
                <a:gridCol w="2992582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Average Number of Demonstrations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Active Communication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17.3 ± 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marL="90000" marR="90000" marT="46800" marB="46800" horzOverflow="overflow"/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Shared State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13.2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± 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marL="90000" marR="90000" marT="46800" marB="46800" horzOverflow="overflow"/>
                </a:tc>
              </a:tr>
            </a:tbl>
          </a:graphicData>
        </a:graphic>
      </p:graphicFrame>
    </p:spTree>
  </p:cSld>
  <p:clrMapOvr>
    <a:masterClrMapping/>
  </p:clrMapOvr>
  <p:transition advTm="38547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39"/>
          <p:cNvGraphicFramePr>
            <a:graphicFrameLocks/>
          </p:cNvGraphicFramePr>
          <p:nvPr/>
        </p:nvGraphicFramePr>
        <p:xfrm>
          <a:off x="1447800" y="3429000"/>
          <a:ext cx="6248400" cy="2665033"/>
        </p:xfrm>
        <a:graphic>
          <a:graphicData uri="http://schemas.openxmlformats.org/drawingml/2006/table">
            <a:tbl>
              <a:tblPr firstRow="1" firstCol="1">
                <a:tableStyleId>{775DCB02-9BB8-47FD-8907-85C794F793BA}</a:tableStyleId>
              </a:tblPr>
              <a:tblGrid>
                <a:gridCol w="2082800"/>
                <a:gridCol w="2249424"/>
                <a:gridCol w="1916176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Avg. Number of Demonstrations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Avg.  Number of Communication Messages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Active Communication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135.0 ± 5.9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5.8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± 1.1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marL="90000" marR="90000" marT="46800" marB="46800" horzOverflow="overflow"/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Shared State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52.6 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±6.6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37.7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± 2.6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marL="90000" marR="90000" marT="46800" marB="46800" horzOverflow="overflow"/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Combined</a:t>
                      </a:r>
                    </a:p>
                  </a:txBody>
                  <a:tcPr marL="90000" marR="90000" marT="46800" marB="46800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92.2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± 4.8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marL="90000" marR="90000" marT="46800" marB="46800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5.8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± 1.1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marL="90000" marR="90000" marT="46800" marB="46800" horzOverflow="overflow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Algorithm Comparison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295275" y="1489075"/>
            <a:ext cx="852487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Ordered Ball Sorting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Task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4500" marR="0" lvl="1" indent="-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Sort balls in order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by color (all red first, then blue, then yellow)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19200" y="5486400"/>
            <a:ext cx="6781800" cy="9144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Tm="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Playground Domain</a:t>
            </a:r>
          </a:p>
        </p:txBody>
      </p:sp>
      <p:pic>
        <p:nvPicPr>
          <p:cNvPr id="4" name="QRIO-AIBO-Task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085850" y="1219200"/>
            <a:ext cx="6972300" cy="4648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7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30)">
                                      <p:cBhvr>
                                        <p:cTn id="6" dur="718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61975" y="315913"/>
            <a:ext cx="8124825" cy="647700"/>
          </a:xfrm>
        </p:spPr>
        <p:txBody>
          <a:bodyPr/>
          <a:lstStyle/>
          <a:p>
            <a:pPr eaLnBrk="1" hangingPunct="1"/>
            <a:r>
              <a:rPr lang="en-US" sz="2200" smtClean="0"/>
              <a:t>Scalability of Teaching Collaborative Multi-Robot Behaviors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275" y="1489075"/>
            <a:ext cx="8391525" cy="4313238"/>
          </a:xfrm>
        </p:spPr>
        <p:txBody>
          <a:bodyPr/>
          <a:lstStyle/>
          <a:p>
            <a:pPr eaLnBrk="1" hangingPunct="1"/>
            <a:r>
              <a:rPr lang="en-US" dirty="0" smtClean="0"/>
              <a:t>Scalability evaluation with up to 7 AIBO robots</a:t>
            </a:r>
          </a:p>
          <a:p>
            <a:pPr lvl="1" eaLnBrk="1" hangingPunct="1"/>
            <a:r>
              <a:rPr lang="en-US" dirty="0" smtClean="0"/>
              <a:t>Synchronous learning start times</a:t>
            </a:r>
          </a:p>
          <a:p>
            <a:pPr lvl="1" eaLnBrk="1" hangingPunct="1"/>
            <a:r>
              <a:rPr lang="en-US" dirty="0" smtClean="0"/>
              <a:t>Offset learning start times</a:t>
            </a:r>
          </a:p>
          <a:p>
            <a:pPr lvl="1" eaLnBrk="1" hangingPunct="1"/>
            <a:r>
              <a:rPr lang="en-US" dirty="0" smtClean="0"/>
              <a:t>Common policy learning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Conclusions:</a:t>
            </a:r>
          </a:p>
          <a:p>
            <a:pPr lvl="1" eaLnBrk="1" hangingPunct="1"/>
            <a:r>
              <a:rPr lang="en-US" dirty="0" smtClean="0"/>
              <a:t>Linear trend for training time, number of demonstrations, etc</a:t>
            </a:r>
          </a:p>
          <a:p>
            <a:pPr lvl="1" eaLnBrk="1" hangingPunct="1"/>
            <a:r>
              <a:rPr lang="en-US" dirty="0" smtClean="0"/>
              <a:t>No absolute upper bound on number of robots</a:t>
            </a:r>
          </a:p>
          <a:p>
            <a:pPr lvl="1" eaLnBrk="1" hangingPunct="1"/>
            <a:r>
              <a:rPr lang="en-US" dirty="0" smtClean="0"/>
              <a:t>Approach likely to be limited by domain-specific factors</a:t>
            </a:r>
          </a:p>
          <a:p>
            <a:pPr lvl="2" eaLnBrk="1" hangingPunct="1"/>
            <a:r>
              <a:rPr lang="en-US" dirty="0" smtClean="0"/>
              <a:t>training time</a:t>
            </a:r>
          </a:p>
          <a:p>
            <a:pPr lvl="2" eaLnBrk="1" hangingPunct="1"/>
            <a:r>
              <a:rPr lang="en-US" dirty="0" smtClean="0"/>
              <a:t>acceptable demonstration delay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7892" name="Picture 4" descr="7RobotsFi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3716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4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315913"/>
            <a:ext cx="8048625" cy="6477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95275" y="1447800"/>
            <a:ext cx="58007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1" indent="-342900" algn="l" eaLnBrk="0" hangingPunct="0">
              <a:buFont typeface="Arial" pitchFamily="34" charset="0"/>
              <a:buChar char="•"/>
              <a:defRPr/>
            </a:pPr>
            <a:r>
              <a:rPr lang="en-US" kern="0" dirty="0" smtClean="0"/>
              <a:t> </a:t>
            </a:r>
            <a:r>
              <a:rPr lang="en-US" b="1" i="1" kern="0" dirty="0" err="1" smtClean="0"/>
              <a:t>flexMLfD</a:t>
            </a:r>
            <a:r>
              <a:rPr lang="en-US" kern="0" dirty="0" smtClean="0"/>
              <a:t> multi-robot learning framework</a:t>
            </a:r>
          </a:p>
          <a:p>
            <a:pPr marL="800100" lvl="2" indent="-342900" algn="l" eaLnBrk="0" hangingPunct="0">
              <a:buFont typeface="Arial" pitchFamily="34" charset="0"/>
              <a:buChar char="•"/>
              <a:defRPr/>
            </a:pPr>
            <a:r>
              <a:rPr lang="en-US" kern="0" dirty="0" smtClean="0"/>
              <a:t>Each robot learns individual policy using Confidence-Based Autonomy</a:t>
            </a:r>
          </a:p>
          <a:p>
            <a:pPr marL="800100" lvl="2" indent="-342900" algn="l" eaLnBrk="0" hangingPunct="0">
              <a:defRPr/>
            </a:pPr>
            <a:endParaRPr lang="en-US" kern="0" dirty="0" smtClean="0"/>
          </a:p>
          <a:p>
            <a:pPr marL="342900" lvl="1" indent="-342900" algn="l" eaLnBrk="0" hangingPunct="0">
              <a:buFont typeface="Arial" pitchFamily="34" charset="0"/>
              <a:buChar char="•"/>
              <a:defRPr/>
            </a:pPr>
            <a:r>
              <a:rPr lang="en-US" kern="0" dirty="0" smtClean="0"/>
              <a:t>Three techniques for </a:t>
            </a:r>
            <a:r>
              <a:rPr lang="en-US" b="1" kern="0" dirty="0" smtClean="0"/>
              <a:t>teaching collaborative </a:t>
            </a:r>
          </a:p>
          <a:p>
            <a:pPr marL="342900" lvl="1" indent="-342900" algn="l" eaLnBrk="0" hangingPunct="0">
              <a:defRPr/>
            </a:pPr>
            <a:r>
              <a:rPr lang="en-US" b="1" kern="0" dirty="0" smtClean="0"/>
              <a:t>      multi-robot behavior</a:t>
            </a:r>
          </a:p>
          <a:p>
            <a:pPr marL="800100" lvl="2" indent="-342900" algn="l" eaLnBrk="0" hangingPunct="0">
              <a:buFont typeface="Arial" pitchFamily="34" charset="0"/>
              <a:buChar char="•"/>
              <a:defRPr/>
            </a:pPr>
            <a:r>
              <a:rPr lang="en-US" kern="0" dirty="0" smtClean="0"/>
              <a:t>Implicit coordination</a:t>
            </a:r>
          </a:p>
          <a:p>
            <a:pPr marL="800100" lvl="2" indent="-342900" algn="l" eaLnBrk="0" hangingPunct="0">
              <a:buFont typeface="Arial" pitchFamily="34" charset="0"/>
              <a:buChar char="•"/>
              <a:defRPr/>
            </a:pPr>
            <a:r>
              <a:rPr lang="en-US" kern="0" dirty="0" smtClean="0"/>
              <a:t>Coordination through active communication</a:t>
            </a:r>
          </a:p>
          <a:p>
            <a:pPr marL="800100" lvl="2" indent="-342900" algn="l" eaLnBrk="0" hangingPunct="0">
              <a:buFont typeface="Arial" pitchFamily="34" charset="0"/>
              <a:buChar char="•"/>
              <a:defRPr/>
            </a:pPr>
            <a:r>
              <a:rPr lang="en-US" kern="0" dirty="0" smtClean="0"/>
              <a:t>Coordination through shared state</a:t>
            </a:r>
          </a:p>
          <a:p>
            <a:pPr marL="800100" lvl="2" indent="-342900" algn="l" eaLnBrk="0" hangingPunct="0">
              <a:buFont typeface="Arial" pitchFamily="34" charset="0"/>
              <a:buChar char="•"/>
              <a:defRPr/>
            </a:pPr>
            <a:endParaRPr lang="en-US" kern="0" dirty="0" smtClean="0"/>
          </a:p>
          <a:p>
            <a:pPr marL="342900" lvl="1" indent="-342900" algn="l" eaLnBrk="0" hangingPunct="0">
              <a:buFont typeface="Arial" pitchFamily="34" charset="0"/>
              <a:buChar char="•"/>
              <a:defRPr/>
            </a:pPr>
            <a:r>
              <a:rPr lang="en-US" b="1" kern="0" dirty="0" smtClean="0"/>
              <a:t>Scalability analysis</a:t>
            </a:r>
            <a:r>
              <a:rPr lang="en-US" kern="0" dirty="0" smtClean="0"/>
              <a:t> using up to 7 robots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562600" y="3505200"/>
            <a:ext cx="914400" cy="1068388"/>
            <a:chOff x="3840" y="2256"/>
            <a:chExt cx="576" cy="673"/>
          </a:xfrm>
        </p:grpSpPr>
        <p:pic>
          <p:nvPicPr>
            <p:cNvPr id="5" name="Picture 16" descr="MCj0431614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40" y="2256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3887" y="2716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Aft>
                  <a:spcPct val="0"/>
                </a:spcAft>
                <a:buFontTx/>
                <a:buNone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cxnSp>
        <p:nvCxnSpPr>
          <p:cNvPr id="7" name="Straight Arrow Connector 6"/>
          <p:cNvCxnSpPr/>
          <p:nvPr/>
        </p:nvCxnSpPr>
        <p:spPr bwMode="auto">
          <a:xfrm flipV="1">
            <a:off x="6553200" y="3744342"/>
            <a:ext cx="971550" cy="49764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6248400" y="2514600"/>
            <a:ext cx="1219200" cy="172738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0800000">
            <a:off x="6400801" y="4470585"/>
            <a:ext cx="1171575" cy="830199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11" name="Picture 6" descr="qri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60349" y="1712976"/>
            <a:ext cx="373595" cy="69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ers7lr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5512" y="3502405"/>
            <a:ext cx="438912" cy="47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qri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72541" y="4953000"/>
            <a:ext cx="373595" cy="69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2"/>
          <p:cNvGrpSpPr/>
          <p:nvPr/>
        </p:nvGrpSpPr>
        <p:grpSpPr>
          <a:xfrm>
            <a:off x="7572375" y="4953000"/>
            <a:ext cx="990600" cy="1110704"/>
            <a:chOff x="1543050" y="1295400"/>
            <a:chExt cx="990600" cy="1110704"/>
          </a:xfrm>
        </p:grpSpPr>
        <p:pic>
          <p:nvPicPr>
            <p:cNvPr id="15" name="Picture 3" descr="C:\Documents and Settings\Sonia Chernova\My Documents\JobTalk\images\CBA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76400" y="1600200"/>
              <a:ext cx="857250" cy="805904"/>
            </a:xfrm>
            <a:prstGeom prst="rect">
              <a:avLst/>
            </a:prstGeom>
            <a:noFill/>
          </p:spPr>
        </p:pic>
        <p:pic>
          <p:nvPicPr>
            <p:cNvPr id="16" name="Picture 6" descr="qri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543050" y="1295400"/>
              <a:ext cx="373595" cy="695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20"/>
          <p:cNvGrpSpPr/>
          <p:nvPr/>
        </p:nvGrpSpPr>
        <p:grpSpPr>
          <a:xfrm>
            <a:off x="5943600" y="4038598"/>
            <a:ext cx="762000" cy="826593"/>
            <a:chOff x="7543800" y="4038600"/>
            <a:chExt cx="762000" cy="826593"/>
          </a:xfrm>
        </p:grpSpPr>
        <p:pic>
          <p:nvPicPr>
            <p:cNvPr id="18" name="Picture 2" descr="C:\Documents and Settings\Sonia Chernova\My Documents\JobTalk\images\monitor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543800" y="4038600"/>
              <a:ext cx="762000" cy="826593"/>
            </a:xfrm>
            <a:prstGeom prst="rect">
              <a:avLst/>
            </a:prstGeom>
            <a:noFill/>
          </p:spPr>
        </p:pic>
        <p:pic>
          <p:nvPicPr>
            <p:cNvPr id="19" name="Picture 30" descr="GUI_Improve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72400" y="4343400"/>
              <a:ext cx="228600" cy="254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0" descr="GUI_Improve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924800" y="4114800"/>
              <a:ext cx="228600" cy="254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0" descr="GUI_Improve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20000" y="4114800"/>
              <a:ext cx="228600" cy="254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27"/>
          <p:cNvGrpSpPr/>
          <p:nvPr/>
        </p:nvGrpSpPr>
        <p:grpSpPr>
          <a:xfrm>
            <a:off x="7562850" y="1708696"/>
            <a:ext cx="1009650" cy="1110704"/>
            <a:chOff x="6553200" y="1085088"/>
            <a:chExt cx="1009650" cy="1110704"/>
          </a:xfrm>
        </p:grpSpPr>
        <p:pic>
          <p:nvPicPr>
            <p:cNvPr id="23" name="Picture 3" descr="C:\Documents and Settings\Sonia Chernova\My Documents\JobTalk\images\CBA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705600" y="1389888"/>
              <a:ext cx="857250" cy="805904"/>
            </a:xfrm>
            <a:prstGeom prst="rect">
              <a:avLst/>
            </a:prstGeom>
            <a:noFill/>
          </p:spPr>
        </p:pic>
        <p:pic>
          <p:nvPicPr>
            <p:cNvPr id="24" name="Picture 6" descr="qri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6553200" y="1085088"/>
              <a:ext cx="373595" cy="695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 30"/>
          <p:cNvGrpSpPr/>
          <p:nvPr/>
        </p:nvGrpSpPr>
        <p:grpSpPr>
          <a:xfrm>
            <a:off x="7524750" y="3505200"/>
            <a:ext cx="1085850" cy="882104"/>
            <a:chOff x="3962400" y="1447800"/>
            <a:chExt cx="1085850" cy="882104"/>
          </a:xfrm>
        </p:grpSpPr>
        <p:pic>
          <p:nvPicPr>
            <p:cNvPr id="26" name="Picture 3" descr="C:\Documents and Settings\Sonia Chernova\My Documents\JobTalk\images\CBA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91000" y="1524000"/>
              <a:ext cx="857250" cy="805904"/>
            </a:xfrm>
            <a:prstGeom prst="rect">
              <a:avLst/>
            </a:prstGeom>
            <a:noFill/>
          </p:spPr>
        </p:pic>
        <p:pic>
          <p:nvPicPr>
            <p:cNvPr id="27" name="Picture 7" descr="ers7lr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62400" y="1447800"/>
              <a:ext cx="438912" cy="478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 advTm="510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ransition advTm="5123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710" y="1325562"/>
            <a:ext cx="7698581" cy="4313238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How can we teach a single robot through demonstration by enabling </a:t>
            </a:r>
            <a:r>
              <a:rPr lang="en-US" i="1" dirty="0" smtClean="0"/>
              <a:t>both</a:t>
            </a:r>
            <a:r>
              <a:rPr lang="en-US" dirty="0" smtClean="0"/>
              <a:t> the robot and the teacher to select demonstration examples?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How can we teach collaborative multi-robot tasks through demonstration?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ransition advTm="68125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315913"/>
            <a:ext cx="6905625" cy="647700"/>
          </a:xfrm>
        </p:spPr>
        <p:txBody>
          <a:bodyPr/>
          <a:lstStyle/>
          <a:p>
            <a:r>
              <a:rPr lang="en-US" dirty="0" smtClean="0"/>
              <a:t>State and Action Selection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62000" y="1447800"/>
            <a:ext cx="38100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078468"/>
            <a:ext cx="182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Robot Sensors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524000"/>
            <a:ext cx="2980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Camera            Microphone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8320" y="1828800"/>
            <a:ext cx="2967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Buttons                  Network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953000" y="1447800"/>
            <a:ext cx="3810000" cy="1600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1066800"/>
            <a:ext cx="1753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Robot Actions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762000" y="3048000"/>
            <a:ext cx="3810000" cy="1600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00" y="3104007"/>
            <a:ext cx="3733800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                                                  R  G  B  </a:t>
            </a:r>
            <a:r>
              <a:rPr lang="en-US" i="1" dirty="0" err="1" smtClean="0"/>
              <a:t>NumAIBOsNear</a:t>
            </a:r>
            <a:r>
              <a:rPr lang="en-US" i="1" dirty="0" smtClean="0"/>
              <a:t> </a:t>
            </a:r>
            <a:r>
              <a:rPr lang="en-US" i="1" dirty="0" err="1" smtClean="0"/>
              <a:t>HearBell</a:t>
            </a:r>
            <a:r>
              <a:rPr lang="en-US" i="1" dirty="0" smtClean="0"/>
              <a:t>  Q1</a:t>
            </a:r>
            <a:r>
              <a:rPr lang="en-US" i="1" baseline="-25000" dirty="0" smtClean="0"/>
              <a:t>dist   </a:t>
            </a:r>
            <a:r>
              <a:rPr lang="en-US" i="1" dirty="0" smtClean="0"/>
              <a:t>Q2</a:t>
            </a:r>
            <a:r>
              <a:rPr lang="en-US" i="1" baseline="-25000" dirty="0" smtClean="0"/>
              <a:t>dist  </a:t>
            </a:r>
            <a:r>
              <a:rPr lang="en-US" i="1" dirty="0" smtClean="0"/>
              <a:t>Q1</a:t>
            </a:r>
            <a:r>
              <a:rPr lang="en-US" i="1" baseline="-25000" dirty="0" smtClean="0"/>
              <a:t>angle </a:t>
            </a:r>
            <a:r>
              <a:rPr lang="en-US" i="1" dirty="0" smtClean="0"/>
              <a:t>Q2</a:t>
            </a:r>
            <a:r>
              <a:rPr lang="en-US" i="1" baseline="-25000" dirty="0" smtClean="0"/>
              <a:t>angle  </a:t>
            </a:r>
            <a:r>
              <a:rPr lang="en-US" i="1" dirty="0" smtClean="0"/>
              <a:t>Q1</a:t>
            </a:r>
            <a:r>
              <a:rPr lang="en-US" i="1" baseline="-25000" dirty="0" smtClean="0"/>
              <a:t>near   </a:t>
            </a:r>
            <a:r>
              <a:rPr lang="en-US" i="1" dirty="0" smtClean="0"/>
              <a:t>Q2</a:t>
            </a:r>
            <a:r>
              <a:rPr lang="en-US" i="1" baseline="-25000" dirty="0" smtClean="0"/>
              <a:t>near  </a:t>
            </a:r>
            <a:r>
              <a:rPr lang="en-US" i="1" dirty="0" err="1" smtClean="0"/>
              <a:t>InOpenSpace</a:t>
            </a:r>
            <a:r>
              <a:rPr lang="en-US" i="1" dirty="0" smtClean="0"/>
              <a:t> Empty Button1  Button2 …</a:t>
            </a:r>
            <a:endParaRPr lang="en-US" i="1" baseline="-25000" dirty="0" smtClean="0"/>
          </a:p>
          <a:p>
            <a:endParaRPr lang="en-US" i="1" baseline="-25000" dirty="0"/>
          </a:p>
        </p:txBody>
      </p:sp>
      <p:sp>
        <p:nvSpPr>
          <p:cNvPr id="13" name="Down Arrow 12"/>
          <p:cNvSpPr/>
          <p:nvPr/>
        </p:nvSpPr>
        <p:spPr bwMode="auto">
          <a:xfrm>
            <a:off x="2514600" y="2286000"/>
            <a:ext cx="304800" cy="381000"/>
          </a:xfrm>
          <a:prstGeom prst="down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8049" y="2667000"/>
            <a:ext cx="177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State Features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15240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Forward  Left  Right  </a:t>
            </a:r>
            <a:r>
              <a:rPr lang="en-US" i="1" dirty="0" err="1" smtClean="0"/>
              <a:t>TurnLeft</a:t>
            </a:r>
            <a:r>
              <a:rPr lang="en-US" i="1" dirty="0" smtClean="0"/>
              <a:t> </a:t>
            </a:r>
            <a:r>
              <a:rPr lang="en-US" i="1" dirty="0" err="1" smtClean="0"/>
              <a:t>TurnRight</a:t>
            </a:r>
            <a:r>
              <a:rPr lang="en-US" i="1" dirty="0" smtClean="0"/>
              <a:t>  </a:t>
            </a:r>
            <a:r>
              <a:rPr lang="en-US" i="1" dirty="0" err="1" smtClean="0"/>
              <a:t>DropLeft</a:t>
            </a:r>
            <a:r>
              <a:rPr lang="en-US" i="1" dirty="0" smtClean="0"/>
              <a:t>  </a:t>
            </a:r>
            <a:r>
              <a:rPr lang="en-US" i="1" dirty="0" err="1" smtClean="0"/>
              <a:t>DropRight</a:t>
            </a:r>
            <a:r>
              <a:rPr lang="en-US" i="1" dirty="0" smtClean="0"/>
              <a:t> </a:t>
            </a:r>
            <a:r>
              <a:rPr lang="en-US" i="1" dirty="0" err="1" smtClean="0"/>
              <a:t>PassRamp</a:t>
            </a:r>
            <a:r>
              <a:rPr lang="en-US" i="1" dirty="0" smtClean="0"/>
              <a:t>  Gesture  Sit  Wait Wave Search </a:t>
            </a:r>
            <a:r>
              <a:rPr lang="en-US" i="1" dirty="0" err="1" smtClean="0"/>
              <a:t>WalkToOpenSpace</a:t>
            </a:r>
            <a:r>
              <a:rPr lang="en-US" i="1" dirty="0" smtClean="0"/>
              <a:t> 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6048" y="3105150"/>
            <a:ext cx="3271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RedBall</a:t>
            </a:r>
            <a:r>
              <a:rPr lang="en-US" i="1" dirty="0" smtClean="0"/>
              <a:t>  </a:t>
            </a:r>
            <a:r>
              <a:rPr lang="en-US" i="1" dirty="0" err="1" smtClean="0"/>
              <a:t>YellowBall</a:t>
            </a:r>
            <a:r>
              <a:rPr lang="en-US" i="1" dirty="0" smtClean="0"/>
              <a:t>   </a:t>
            </a:r>
            <a:r>
              <a:rPr lang="en-US" i="1" dirty="0" err="1" smtClean="0"/>
              <a:t>BlueBall</a:t>
            </a:r>
            <a:r>
              <a:rPr lang="en-US" i="1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96048" y="3105150"/>
            <a:ext cx="3271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rgbClr val="C00000"/>
                </a:solidFill>
              </a:rPr>
              <a:t>RedBall</a:t>
            </a:r>
            <a:r>
              <a:rPr lang="en-US" i="1" dirty="0" smtClean="0">
                <a:solidFill>
                  <a:srgbClr val="C00000"/>
                </a:solidFill>
              </a:rPr>
              <a:t>  </a:t>
            </a:r>
            <a:r>
              <a:rPr lang="en-US" i="1" dirty="0" err="1" smtClean="0">
                <a:solidFill>
                  <a:srgbClr val="C00000"/>
                </a:solidFill>
              </a:rPr>
              <a:t>YellowBall</a:t>
            </a:r>
            <a:r>
              <a:rPr lang="en-US" i="1" dirty="0" smtClean="0">
                <a:solidFill>
                  <a:srgbClr val="C00000"/>
                </a:solidFill>
              </a:rPr>
              <a:t>   </a:t>
            </a:r>
            <a:r>
              <a:rPr lang="en-US" i="1" dirty="0" err="1" smtClean="0">
                <a:solidFill>
                  <a:srgbClr val="C00000"/>
                </a:solidFill>
              </a:rPr>
              <a:t>BlueBall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16764" y="3926443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Empty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20025" y="2066925"/>
            <a:ext cx="706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Wait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90920" y="1800225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rgbClr val="C00000"/>
                </a:solidFill>
              </a:rPr>
              <a:t>DropLeft</a:t>
            </a:r>
            <a:r>
              <a:rPr lang="en-US" i="1" dirty="0" smtClean="0">
                <a:solidFill>
                  <a:srgbClr val="C00000"/>
                </a:solidFill>
              </a:rPr>
              <a:t>  </a:t>
            </a:r>
            <a:r>
              <a:rPr lang="en-US" i="1" dirty="0" err="1" smtClean="0">
                <a:solidFill>
                  <a:srgbClr val="C00000"/>
                </a:solidFill>
              </a:rPr>
              <a:t>DropRight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38750" y="2066925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rgbClr val="C00000"/>
                </a:solidFill>
              </a:rPr>
              <a:t>PassRamp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3" name="Picture 6" descr="qri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9600" y="1143000"/>
            <a:ext cx="373595" cy="69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6"/>
          <p:cNvGrpSpPr/>
          <p:nvPr/>
        </p:nvGrpSpPr>
        <p:grpSpPr>
          <a:xfrm>
            <a:off x="5029200" y="3657600"/>
            <a:ext cx="1676400" cy="1295400"/>
            <a:chOff x="5029200" y="4343400"/>
            <a:chExt cx="1676400" cy="1295400"/>
          </a:xfrm>
        </p:grpSpPr>
        <p:sp>
          <p:nvSpPr>
            <p:cNvPr id="22" name="Folded Corner 21"/>
            <p:cNvSpPr/>
            <p:nvPr/>
          </p:nvSpPr>
          <p:spPr bwMode="auto">
            <a:xfrm>
              <a:off x="5029200" y="4343400"/>
              <a:ext cx="1676400" cy="1295400"/>
            </a:xfrm>
            <a:prstGeom prst="foldedCorner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29200" y="4572000"/>
              <a:ext cx="1676400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Task</a:t>
              </a:r>
            </a:p>
            <a:p>
              <a:r>
                <a:rPr lang="en-US" dirty="0" smtClean="0"/>
                <a:t>Configuration</a:t>
              </a:r>
              <a:endParaRPr lang="en-US" dirty="0"/>
            </a:p>
          </p:txBody>
        </p:sp>
      </p:grpSp>
      <p:sp>
        <p:nvSpPr>
          <p:cNvPr id="30" name="Right Arrow 29"/>
          <p:cNvSpPr/>
          <p:nvPr/>
        </p:nvSpPr>
        <p:spPr bwMode="auto">
          <a:xfrm>
            <a:off x="6858000" y="4343400"/>
            <a:ext cx="381000" cy="381000"/>
          </a:xfrm>
          <a:prstGeom prst="right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1" name="Picture 6" descr="qri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924800" y="3266835"/>
            <a:ext cx="373595" cy="69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4724400" y="5105400"/>
            <a:ext cx="25146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Identify task-relevant state features and actions</a:t>
            </a:r>
            <a:endParaRPr lang="en-US" dirty="0"/>
          </a:p>
        </p:txBody>
      </p:sp>
      <p:pic>
        <p:nvPicPr>
          <p:cNvPr id="39" name="Picture 38" descr="BallSort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4038600"/>
            <a:ext cx="1232561" cy="1371600"/>
          </a:xfrm>
          <a:prstGeom prst="rect">
            <a:avLst/>
          </a:prstGeom>
        </p:spPr>
      </p:pic>
      <p:sp>
        <p:nvSpPr>
          <p:cNvPr id="28" name="Down Arrow 27"/>
          <p:cNvSpPr/>
          <p:nvPr/>
        </p:nvSpPr>
        <p:spPr bwMode="auto">
          <a:xfrm>
            <a:off x="5638800" y="3124200"/>
            <a:ext cx="152400" cy="304800"/>
          </a:xfrm>
          <a:prstGeom prst="down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4648200" y="4343400"/>
            <a:ext cx="228600" cy="152400"/>
          </a:xfrm>
          <a:prstGeom prst="right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109906" y="4953000"/>
            <a:ext cx="3766894" cy="1304330"/>
            <a:chOff x="1219200" y="4800600"/>
            <a:chExt cx="3766894" cy="130433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1219200" y="5181600"/>
              <a:ext cx="30480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96705" y="4800600"/>
              <a:ext cx="2492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Communication Data</a:t>
              </a:r>
              <a:endParaRPr lang="en-US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71600" y="5181600"/>
              <a:ext cx="258275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0"/>
                </a:spcAft>
              </a:pPr>
              <a:r>
                <a:rPr lang="en-US" i="1" dirty="0" smtClean="0"/>
                <a:t>Communication actions</a:t>
              </a:r>
            </a:p>
            <a:p>
              <a:pPr algn="l">
                <a:spcAft>
                  <a:spcPts val="0"/>
                </a:spcAft>
              </a:pPr>
              <a:r>
                <a:rPr lang="en-US" i="1" dirty="0" smtClean="0"/>
                <a:t>Internal state</a:t>
              </a:r>
            </a:p>
            <a:p>
              <a:pPr algn="l">
                <a:spcAft>
                  <a:spcPts val="0"/>
                </a:spcAft>
              </a:pPr>
              <a:r>
                <a:rPr lang="en-US" i="1" dirty="0" smtClean="0"/>
                <a:t>Shared state</a:t>
              </a:r>
              <a:endParaRPr lang="en-US" i="1" dirty="0"/>
            </a:p>
          </p:txBody>
        </p:sp>
        <p:sp>
          <p:nvSpPr>
            <p:cNvPr id="36" name="Right Arrow 35"/>
            <p:cNvSpPr/>
            <p:nvPr/>
          </p:nvSpPr>
          <p:spPr bwMode="auto">
            <a:xfrm rot="19330663">
              <a:off x="4405057" y="4971146"/>
              <a:ext cx="581037" cy="157404"/>
            </a:xfrm>
            <a:prstGeom prst="rightArrow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560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30" grpId="0" animBg="1"/>
      <p:bldP spid="35" grpId="0"/>
      <p:bldP spid="28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Autonomous Ball Sorting Video</a:t>
            </a:r>
          </a:p>
        </p:txBody>
      </p:sp>
      <p:pic>
        <p:nvPicPr>
          <p:cNvPr id="4" name="Task2_SS_Learne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3000" y="1143000"/>
            <a:ext cx="6858000" cy="4572000"/>
          </a:xfrm>
          <a:prstGeom prst="rect">
            <a:avLst/>
          </a:prstGeom>
        </p:spPr>
      </p:pic>
    </p:spTree>
  </p:cSld>
  <p:clrMapOvr>
    <a:masterClrMapping/>
  </p:clrMapOvr>
  <p:transition advTm="97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1975" y="315913"/>
            <a:ext cx="7515225" cy="647700"/>
          </a:xfrm>
        </p:spPr>
        <p:txBody>
          <a:bodyPr/>
          <a:lstStyle/>
          <a:p>
            <a:r>
              <a:rPr lang="en-US" dirty="0" smtClean="0"/>
              <a:t>Types of Communication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state feature that must be communicated for coordination may be:</a:t>
            </a:r>
          </a:p>
          <a:p>
            <a:pPr lvl="1"/>
            <a:r>
              <a:rPr lang="en-US" dirty="0" smtClean="0"/>
              <a:t>Relevant over its </a:t>
            </a:r>
            <a:r>
              <a:rPr lang="en-US" i="1" dirty="0" smtClean="0"/>
              <a:t>full</a:t>
            </a:r>
            <a:r>
              <a:rPr lang="en-US" dirty="0" smtClean="0"/>
              <a:t> range of values</a:t>
            </a:r>
          </a:p>
          <a:p>
            <a:pPr lvl="2"/>
            <a:r>
              <a:rPr lang="en-US" dirty="0" smtClean="0"/>
              <a:t>Communicated each time its value changes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Relevant over a </a:t>
            </a:r>
            <a:r>
              <a:rPr lang="en-US" i="1" dirty="0" smtClean="0"/>
              <a:t>reduced </a:t>
            </a:r>
            <a:r>
              <a:rPr lang="en-US" dirty="0" smtClean="0"/>
              <a:t>range of values</a:t>
            </a:r>
          </a:p>
          <a:p>
            <a:pPr lvl="2"/>
            <a:r>
              <a:rPr lang="en-US" dirty="0" smtClean="0"/>
              <a:t>Communicated only when relevant</a:t>
            </a:r>
          </a:p>
        </p:txBody>
      </p:sp>
    </p:spTree>
    <p:custDataLst>
      <p:tags r:id="rId1"/>
    </p:custDataLst>
  </p:cSld>
  <p:clrMapOvr>
    <a:masterClrMapping/>
  </p:clrMapOvr>
  <p:transition advTm="97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295275" y="1524000"/>
            <a:ext cx="53435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1" indent="-342900" algn="l" eaLnBrk="0" hangingPunct="0">
              <a:buFont typeface="Arial" pitchFamily="34" charset="0"/>
              <a:buChar char="•"/>
              <a:defRPr/>
            </a:pPr>
            <a:r>
              <a:rPr lang="en-US" b="1" kern="0" dirty="0" smtClean="0"/>
              <a:t>Confidence-Based Autonomy (CBA) </a:t>
            </a:r>
            <a:r>
              <a:rPr lang="en-US" kern="0" dirty="0" smtClean="0"/>
              <a:t>algorithm</a:t>
            </a:r>
          </a:p>
          <a:p>
            <a:pPr marL="800100" lvl="2" indent="-342900" algn="l" eaLnBrk="0" hangingPunct="0">
              <a:buFont typeface="Arial" pitchFamily="34" charset="0"/>
              <a:buChar char="•"/>
              <a:defRPr/>
            </a:pPr>
            <a:r>
              <a:rPr lang="en-US" kern="0" dirty="0" smtClean="0"/>
              <a:t>Confident Execution</a:t>
            </a:r>
          </a:p>
          <a:p>
            <a:pPr marL="800100" lvl="2" indent="-342900" algn="l" eaLnBrk="0" hangingPunct="0">
              <a:buFont typeface="Arial" pitchFamily="34" charset="0"/>
              <a:buChar char="•"/>
              <a:defRPr/>
            </a:pPr>
            <a:r>
              <a:rPr lang="en-US" kern="0" dirty="0" smtClean="0"/>
              <a:t>Corrective Demonstration</a:t>
            </a:r>
          </a:p>
          <a:p>
            <a:pPr marL="180975" lvl="1" indent="-180975" algn="l" eaLnBrk="0" hangingPunct="0">
              <a:buFont typeface="Arial" pitchFamily="34" charset="0"/>
              <a:buChar char="•"/>
              <a:defRPr/>
            </a:pPr>
            <a:endParaRPr lang="en-US" kern="0" dirty="0" smtClean="0"/>
          </a:p>
          <a:p>
            <a:pPr marL="180975" lvl="1" indent="-180975" algn="l" eaLnBrk="0" hangingPunct="0">
              <a:buFont typeface="Arial" pitchFamily="34" charset="0"/>
              <a:buChar char="•"/>
              <a:defRPr/>
            </a:pPr>
            <a:endParaRPr lang="en-US" kern="0" dirty="0" smtClean="0"/>
          </a:p>
          <a:p>
            <a:pPr marL="180975" lvl="1" indent="-180975" algn="l" eaLnBrk="0" hangingPunct="0">
              <a:buFont typeface="Arial" pitchFamily="34" charset="0"/>
              <a:buChar char="•"/>
              <a:defRPr/>
            </a:pPr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315913"/>
            <a:ext cx="8048625" cy="647700"/>
          </a:xfrm>
        </p:spPr>
        <p:txBody>
          <a:bodyPr/>
          <a:lstStyle/>
          <a:p>
            <a:r>
              <a:rPr lang="en-US" dirty="0" smtClean="0"/>
              <a:t>Single Robot Learning</a:t>
            </a:r>
            <a:endParaRPr lang="en-US" dirty="0"/>
          </a:p>
        </p:txBody>
      </p:sp>
      <p:pic>
        <p:nvPicPr>
          <p:cNvPr id="50" name="Picture 39" descr="qri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828800"/>
            <a:ext cx="24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4" descr="MCj043161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286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" name="Group 5"/>
          <p:cNvGrpSpPr>
            <a:grpSpLocks/>
          </p:cNvGrpSpPr>
          <p:nvPr/>
        </p:nvGrpSpPr>
        <p:grpSpPr bwMode="auto">
          <a:xfrm>
            <a:off x="6858000" y="5334000"/>
            <a:ext cx="914400" cy="1066800"/>
            <a:chOff x="3840" y="2256"/>
            <a:chExt cx="576" cy="672"/>
          </a:xfrm>
        </p:grpSpPr>
        <p:pic>
          <p:nvPicPr>
            <p:cNvPr id="55" name="Picture 6" descr="MCj04316140000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40" y="2256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3887" y="2716"/>
              <a:ext cx="5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Aft>
                  <a:spcPct val="0"/>
                </a:spcAft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Teacher</a:t>
              </a:r>
            </a:p>
          </p:txBody>
        </p:sp>
      </p:grpSp>
      <p:grpSp>
        <p:nvGrpSpPr>
          <p:cNvPr id="57" name="Group 8"/>
          <p:cNvGrpSpPr>
            <a:grpSpLocks/>
          </p:cNvGrpSpPr>
          <p:nvPr/>
        </p:nvGrpSpPr>
        <p:grpSpPr bwMode="auto">
          <a:xfrm>
            <a:off x="6477000" y="2895600"/>
            <a:ext cx="1295400" cy="914400"/>
            <a:chOff x="1200" y="2640"/>
            <a:chExt cx="1200" cy="960"/>
          </a:xfrm>
        </p:grpSpPr>
        <p:sp>
          <p:nvSpPr>
            <p:cNvPr id="58" name="Oval 9"/>
            <p:cNvSpPr>
              <a:spLocks noChangeArrowheads="1"/>
            </p:cNvSpPr>
            <p:nvPr/>
          </p:nvSpPr>
          <p:spPr bwMode="auto">
            <a:xfrm>
              <a:off x="1792" y="3246"/>
              <a:ext cx="53" cy="50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10"/>
            <p:cNvSpPr>
              <a:spLocks noChangeArrowheads="1"/>
            </p:cNvSpPr>
            <p:nvPr/>
          </p:nvSpPr>
          <p:spPr bwMode="auto">
            <a:xfrm>
              <a:off x="1739" y="3495"/>
              <a:ext cx="53" cy="50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11"/>
            <p:cNvSpPr>
              <a:spLocks noChangeArrowheads="1"/>
            </p:cNvSpPr>
            <p:nvPr/>
          </p:nvSpPr>
          <p:spPr bwMode="auto">
            <a:xfrm>
              <a:off x="1685" y="3396"/>
              <a:ext cx="54" cy="49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12"/>
            <p:cNvSpPr>
              <a:spLocks noChangeArrowheads="1"/>
            </p:cNvSpPr>
            <p:nvPr/>
          </p:nvSpPr>
          <p:spPr bwMode="auto">
            <a:xfrm>
              <a:off x="1845" y="3396"/>
              <a:ext cx="54" cy="49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13"/>
            <p:cNvSpPr>
              <a:spLocks noChangeArrowheads="1"/>
            </p:cNvSpPr>
            <p:nvPr/>
          </p:nvSpPr>
          <p:spPr bwMode="auto">
            <a:xfrm>
              <a:off x="1952" y="3495"/>
              <a:ext cx="53" cy="50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14"/>
            <p:cNvSpPr>
              <a:spLocks noChangeArrowheads="1"/>
            </p:cNvSpPr>
            <p:nvPr/>
          </p:nvSpPr>
          <p:spPr bwMode="auto">
            <a:xfrm>
              <a:off x="2005" y="3346"/>
              <a:ext cx="54" cy="50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15"/>
            <p:cNvSpPr>
              <a:spLocks noChangeArrowheads="1"/>
            </p:cNvSpPr>
            <p:nvPr/>
          </p:nvSpPr>
          <p:spPr bwMode="auto">
            <a:xfrm>
              <a:off x="1879" y="2829"/>
              <a:ext cx="53" cy="50"/>
            </a:xfrm>
            <a:prstGeom prst="ellipse">
              <a:avLst/>
            </a:prstGeom>
            <a:solidFill>
              <a:srgbClr val="3366FF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16"/>
            <p:cNvSpPr>
              <a:spLocks noChangeArrowheads="1"/>
            </p:cNvSpPr>
            <p:nvPr/>
          </p:nvSpPr>
          <p:spPr bwMode="auto">
            <a:xfrm>
              <a:off x="1770" y="2878"/>
              <a:ext cx="54" cy="50"/>
            </a:xfrm>
            <a:prstGeom prst="ellipse">
              <a:avLst/>
            </a:prstGeom>
            <a:solidFill>
              <a:srgbClr val="3366FF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17"/>
            <p:cNvSpPr>
              <a:spLocks noChangeArrowheads="1"/>
            </p:cNvSpPr>
            <p:nvPr/>
          </p:nvSpPr>
          <p:spPr bwMode="auto">
            <a:xfrm>
              <a:off x="1824" y="3024"/>
              <a:ext cx="53" cy="49"/>
            </a:xfrm>
            <a:prstGeom prst="ellipse">
              <a:avLst/>
            </a:prstGeom>
            <a:solidFill>
              <a:srgbClr val="3366FF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18"/>
            <p:cNvSpPr>
              <a:spLocks noChangeArrowheads="1"/>
            </p:cNvSpPr>
            <p:nvPr/>
          </p:nvSpPr>
          <p:spPr bwMode="auto">
            <a:xfrm>
              <a:off x="1968" y="2736"/>
              <a:ext cx="54" cy="50"/>
            </a:xfrm>
            <a:prstGeom prst="ellipse">
              <a:avLst/>
            </a:prstGeom>
            <a:solidFill>
              <a:srgbClr val="3366FF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19"/>
            <p:cNvSpPr>
              <a:spLocks noChangeArrowheads="1"/>
            </p:cNvSpPr>
            <p:nvPr/>
          </p:nvSpPr>
          <p:spPr bwMode="auto">
            <a:xfrm>
              <a:off x="1579" y="2748"/>
              <a:ext cx="53" cy="50"/>
            </a:xfrm>
            <a:prstGeom prst="ellipse">
              <a:avLst/>
            </a:prstGeom>
            <a:solidFill>
              <a:srgbClr val="00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20"/>
            <p:cNvSpPr>
              <a:spLocks noChangeArrowheads="1"/>
            </p:cNvSpPr>
            <p:nvPr/>
          </p:nvSpPr>
          <p:spPr bwMode="auto">
            <a:xfrm>
              <a:off x="2064" y="2928"/>
              <a:ext cx="53" cy="49"/>
            </a:xfrm>
            <a:prstGeom prst="ellipse">
              <a:avLst/>
            </a:prstGeom>
            <a:solidFill>
              <a:srgbClr val="3366FF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1"/>
            <p:cNvSpPr>
              <a:spLocks noChangeArrowheads="1"/>
            </p:cNvSpPr>
            <p:nvPr/>
          </p:nvSpPr>
          <p:spPr bwMode="auto">
            <a:xfrm>
              <a:off x="2112" y="2780"/>
              <a:ext cx="53" cy="49"/>
            </a:xfrm>
            <a:prstGeom prst="ellipse">
              <a:avLst/>
            </a:prstGeom>
            <a:solidFill>
              <a:srgbClr val="3366FF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22"/>
            <p:cNvSpPr>
              <a:spLocks noChangeArrowheads="1"/>
            </p:cNvSpPr>
            <p:nvPr/>
          </p:nvSpPr>
          <p:spPr bwMode="auto">
            <a:xfrm>
              <a:off x="1952" y="2997"/>
              <a:ext cx="53" cy="50"/>
            </a:xfrm>
            <a:prstGeom prst="ellipse">
              <a:avLst/>
            </a:prstGeom>
            <a:solidFill>
              <a:srgbClr val="3366FF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23"/>
            <p:cNvSpPr>
              <a:spLocks noChangeArrowheads="1"/>
            </p:cNvSpPr>
            <p:nvPr/>
          </p:nvSpPr>
          <p:spPr bwMode="auto">
            <a:xfrm>
              <a:off x="2219" y="2997"/>
              <a:ext cx="53" cy="50"/>
            </a:xfrm>
            <a:prstGeom prst="ellipse">
              <a:avLst/>
            </a:prstGeom>
            <a:solidFill>
              <a:srgbClr val="3366FF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24"/>
            <p:cNvSpPr>
              <a:spLocks noChangeArrowheads="1"/>
            </p:cNvSpPr>
            <p:nvPr/>
          </p:nvSpPr>
          <p:spPr bwMode="auto">
            <a:xfrm>
              <a:off x="2219" y="2798"/>
              <a:ext cx="53" cy="50"/>
            </a:xfrm>
            <a:prstGeom prst="ellipse">
              <a:avLst/>
            </a:prstGeom>
            <a:solidFill>
              <a:srgbClr val="3366FF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25"/>
            <p:cNvSpPr>
              <a:spLocks noChangeArrowheads="1"/>
            </p:cNvSpPr>
            <p:nvPr/>
          </p:nvSpPr>
          <p:spPr bwMode="auto">
            <a:xfrm>
              <a:off x="1365" y="2748"/>
              <a:ext cx="54" cy="50"/>
            </a:xfrm>
            <a:prstGeom prst="ellipse">
              <a:avLst/>
            </a:prstGeom>
            <a:solidFill>
              <a:srgbClr val="00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26"/>
            <p:cNvSpPr>
              <a:spLocks noChangeArrowheads="1"/>
            </p:cNvSpPr>
            <p:nvPr/>
          </p:nvSpPr>
          <p:spPr bwMode="auto">
            <a:xfrm>
              <a:off x="1312" y="2898"/>
              <a:ext cx="53" cy="50"/>
            </a:xfrm>
            <a:prstGeom prst="ellipse">
              <a:avLst/>
            </a:prstGeom>
            <a:solidFill>
              <a:srgbClr val="00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27"/>
            <p:cNvSpPr>
              <a:spLocks noChangeArrowheads="1"/>
            </p:cNvSpPr>
            <p:nvPr/>
          </p:nvSpPr>
          <p:spPr bwMode="auto">
            <a:xfrm>
              <a:off x="1365" y="2997"/>
              <a:ext cx="54" cy="50"/>
            </a:xfrm>
            <a:prstGeom prst="ellipse">
              <a:avLst/>
            </a:prstGeom>
            <a:solidFill>
              <a:srgbClr val="00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28"/>
            <p:cNvSpPr>
              <a:spLocks noChangeArrowheads="1"/>
            </p:cNvSpPr>
            <p:nvPr/>
          </p:nvSpPr>
          <p:spPr bwMode="auto">
            <a:xfrm>
              <a:off x="1440" y="2880"/>
              <a:ext cx="54" cy="50"/>
            </a:xfrm>
            <a:prstGeom prst="ellipse">
              <a:avLst/>
            </a:prstGeom>
            <a:solidFill>
              <a:srgbClr val="00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29"/>
            <p:cNvSpPr>
              <a:spLocks noChangeArrowheads="1"/>
            </p:cNvSpPr>
            <p:nvPr/>
          </p:nvSpPr>
          <p:spPr bwMode="auto">
            <a:xfrm>
              <a:off x="1472" y="3047"/>
              <a:ext cx="53" cy="50"/>
            </a:xfrm>
            <a:prstGeom prst="ellipse">
              <a:avLst/>
            </a:prstGeom>
            <a:solidFill>
              <a:srgbClr val="00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30"/>
            <p:cNvSpPr>
              <a:spLocks noChangeArrowheads="1"/>
            </p:cNvSpPr>
            <p:nvPr/>
          </p:nvSpPr>
          <p:spPr bwMode="auto">
            <a:xfrm>
              <a:off x="1579" y="2848"/>
              <a:ext cx="53" cy="50"/>
            </a:xfrm>
            <a:prstGeom prst="ellipse">
              <a:avLst/>
            </a:prstGeom>
            <a:solidFill>
              <a:srgbClr val="00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31"/>
            <p:cNvSpPr>
              <a:spLocks noChangeArrowheads="1"/>
            </p:cNvSpPr>
            <p:nvPr/>
          </p:nvSpPr>
          <p:spPr bwMode="auto">
            <a:xfrm>
              <a:off x="1579" y="2997"/>
              <a:ext cx="53" cy="50"/>
            </a:xfrm>
            <a:prstGeom prst="ellipse">
              <a:avLst/>
            </a:prstGeom>
            <a:solidFill>
              <a:srgbClr val="00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32"/>
            <p:cNvSpPr>
              <a:spLocks noChangeArrowheads="1"/>
            </p:cNvSpPr>
            <p:nvPr/>
          </p:nvSpPr>
          <p:spPr bwMode="auto">
            <a:xfrm>
              <a:off x="1200" y="2640"/>
              <a:ext cx="1200" cy="96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" name="Rectangle 33"/>
          <p:cNvSpPr>
            <a:spLocks noChangeArrowheads="1"/>
          </p:cNvSpPr>
          <p:nvPr/>
        </p:nvSpPr>
        <p:spPr bwMode="auto">
          <a:xfrm>
            <a:off x="6740525" y="2590800"/>
            <a:ext cx="723900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Policy</a:t>
            </a:r>
          </a:p>
        </p:txBody>
      </p:sp>
      <p:sp>
        <p:nvSpPr>
          <p:cNvPr id="90" name="Text Box 34"/>
          <p:cNvSpPr txBox="1">
            <a:spLocks noChangeArrowheads="1"/>
          </p:cNvSpPr>
          <p:nvPr/>
        </p:nvSpPr>
        <p:spPr bwMode="auto">
          <a:xfrm rot="-5400000">
            <a:off x="5354637" y="2493963"/>
            <a:ext cx="568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Aft>
                <a:spcPct val="0"/>
              </a:spcAft>
              <a:buFontTx/>
              <a:buNone/>
            </a:pPr>
            <a:r>
              <a:rPr lang="en-US" sz="1400"/>
              <a:t>state</a:t>
            </a:r>
          </a:p>
        </p:txBody>
      </p:sp>
      <p:cxnSp>
        <p:nvCxnSpPr>
          <p:cNvPr id="91" name="AutoShape 35"/>
          <p:cNvCxnSpPr>
            <a:cxnSpLocks noChangeShapeType="1"/>
            <a:stCxn id="94" idx="0"/>
          </p:cNvCxnSpPr>
          <p:nvPr/>
        </p:nvCxnSpPr>
        <p:spPr bwMode="auto">
          <a:xfrm rot="10800000" flipH="1" flipV="1">
            <a:off x="6026150" y="2019300"/>
            <a:ext cx="450850" cy="1333500"/>
          </a:xfrm>
          <a:prstGeom prst="bentConnector3">
            <a:avLst>
              <a:gd name="adj1" fmla="val -52361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92" name="AutoShape 36"/>
          <p:cNvCxnSpPr>
            <a:cxnSpLocks noChangeShapeType="1"/>
            <a:endCxn id="94" idx="2"/>
          </p:cNvCxnSpPr>
          <p:nvPr/>
        </p:nvCxnSpPr>
        <p:spPr bwMode="auto">
          <a:xfrm flipV="1">
            <a:off x="7772400" y="2019300"/>
            <a:ext cx="531813" cy="1333500"/>
          </a:xfrm>
          <a:prstGeom prst="bentConnector3">
            <a:avLst>
              <a:gd name="adj1" fmla="val 14337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93" name="Text Box 37"/>
          <p:cNvSpPr txBox="1">
            <a:spLocks noChangeArrowheads="1"/>
          </p:cNvSpPr>
          <p:nvPr/>
        </p:nvSpPr>
        <p:spPr bwMode="auto">
          <a:xfrm rot="16234878" flipH="1">
            <a:off x="8291512" y="2538413"/>
            <a:ext cx="657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Aft>
                <a:spcPct val="0"/>
              </a:spcAft>
              <a:buFontTx/>
              <a:buNone/>
            </a:pPr>
            <a:r>
              <a:rPr lang="en-US" sz="1400"/>
              <a:t>action</a:t>
            </a:r>
          </a:p>
        </p:txBody>
      </p:sp>
      <p:sp>
        <p:nvSpPr>
          <p:cNvPr id="94" name="AutoShape 38"/>
          <p:cNvSpPr>
            <a:spLocks noChangeArrowheads="1"/>
          </p:cNvSpPr>
          <p:nvPr/>
        </p:nvSpPr>
        <p:spPr bwMode="auto">
          <a:xfrm>
            <a:off x="6019800" y="1676400"/>
            <a:ext cx="2286000" cy="685800"/>
          </a:xfrm>
          <a:prstGeom prst="cloudCallout">
            <a:avLst>
              <a:gd name="adj1" fmla="val -44324"/>
              <a:gd name="adj2" fmla="val 0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spcAft>
                <a:spcPct val="0"/>
              </a:spcAft>
              <a:buFontTx/>
              <a:buNone/>
            </a:pPr>
            <a:r>
              <a:rPr lang="en-US"/>
              <a:t>Environment</a:t>
            </a:r>
          </a:p>
        </p:txBody>
      </p:sp>
      <p:pic>
        <p:nvPicPr>
          <p:cNvPr id="95" name="Picture 39" descr="qrio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2844800"/>
            <a:ext cx="4572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6" name="Group 48"/>
          <p:cNvGrpSpPr>
            <a:grpSpLocks/>
          </p:cNvGrpSpPr>
          <p:nvPr/>
        </p:nvGrpSpPr>
        <p:grpSpPr bwMode="auto">
          <a:xfrm>
            <a:off x="7515225" y="3657600"/>
            <a:ext cx="1003300" cy="1676400"/>
            <a:chOff x="4542" y="2592"/>
            <a:chExt cx="632" cy="1056"/>
          </a:xfrm>
        </p:grpSpPr>
        <p:sp>
          <p:nvSpPr>
            <p:cNvPr id="97" name="Text Box 3"/>
            <p:cNvSpPr txBox="1">
              <a:spLocks noChangeArrowheads="1"/>
            </p:cNvSpPr>
            <p:nvPr/>
          </p:nvSpPr>
          <p:spPr bwMode="auto">
            <a:xfrm rot="-5400000">
              <a:off x="4226" y="2997"/>
              <a:ext cx="82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Aft>
                  <a:spcPct val="0"/>
                </a:spcAft>
                <a:buFontTx/>
                <a:buNone/>
              </a:pPr>
              <a:r>
                <a:rPr lang="en-US" sz="1400" i="1"/>
                <a:t>demonstration</a:t>
              </a:r>
            </a:p>
          </p:txBody>
        </p:sp>
        <p:cxnSp>
          <p:nvCxnSpPr>
            <p:cNvPr id="98" name="AutoShape 4"/>
            <p:cNvCxnSpPr>
              <a:cxnSpLocks noChangeShapeType="1"/>
            </p:cNvCxnSpPr>
            <p:nvPr/>
          </p:nvCxnSpPr>
          <p:spPr bwMode="auto">
            <a:xfrm rot="-5400000">
              <a:off x="4108" y="3188"/>
              <a:ext cx="903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9" name="AutoShape 42"/>
            <p:cNvCxnSpPr>
              <a:cxnSpLocks noChangeShapeType="1"/>
            </p:cNvCxnSpPr>
            <p:nvPr/>
          </p:nvCxnSpPr>
          <p:spPr bwMode="auto">
            <a:xfrm rot="5400000">
              <a:off x="4212" y="2964"/>
              <a:ext cx="1056" cy="312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00" name="Text Box 43"/>
            <p:cNvSpPr txBox="1">
              <a:spLocks noChangeArrowheads="1"/>
            </p:cNvSpPr>
            <p:nvPr/>
          </p:nvSpPr>
          <p:spPr bwMode="auto">
            <a:xfrm rot="-4931373">
              <a:off x="4546" y="2942"/>
              <a:ext cx="930" cy="32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1"/>
                <a:t>demonstration request</a:t>
              </a:r>
            </a:p>
          </p:txBody>
        </p:sp>
      </p:grpSp>
      <p:sp>
        <p:nvSpPr>
          <p:cNvPr id="104" name="Text Box 3"/>
          <p:cNvSpPr txBox="1">
            <a:spLocks noChangeArrowheads="1"/>
          </p:cNvSpPr>
          <p:nvPr/>
        </p:nvSpPr>
        <p:spPr bwMode="auto">
          <a:xfrm rot="16200000">
            <a:off x="6433343" y="4310857"/>
            <a:ext cx="1306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Aft>
                <a:spcPct val="0"/>
              </a:spcAft>
              <a:buFontTx/>
              <a:buNone/>
            </a:pPr>
            <a:r>
              <a:rPr lang="en-US" sz="1400" i="1"/>
              <a:t>demonstration</a:t>
            </a:r>
          </a:p>
        </p:txBody>
      </p:sp>
      <p:cxnSp>
        <p:nvCxnSpPr>
          <p:cNvPr id="105" name="AutoShape 4"/>
          <p:cNvCxnSpPr>
            <a:cxnSpLocks noChangeShapeType="1"/>
          </p:cNvCxnSpPr>
          <p:nvPr/>
        </p:nvCxnSpPr>
        <p:spPr bwMode="auto">
          <a:xfrm rot="16200000">
            <a:off x="6246018" y="4614069"/>
            <a:ext cx="143351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106" name="Group 105"/>
          <p:cNvGrpSpPr/>
          <p:nvPr/>
        </p:nvGrpSpPr>
        <p:grpSpPr>
          <a:xfrm>
            <a:off x="6096000" y="5390385"/>
            <a:ext cx="914400" cy="1010415"/>
            <a:chOff x="5867400" y="5277178"/>
            <a:chExt cx="533400" cy="578615"/>
          </a:xfrm>
        </p:grpSpPr>
        <p:pic>
          <p:nvPicPr>
            <p:cNvPr id="107" name="Picture 2" descr="C:\Documents and Settings\Sonia Chernova\My Documents\JobTalk\images\monitor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867400" y="5277178"/>
              <a:ext cx="533400" cy="578615"/>
            </a:xfrm>
            <a:prstGeom prst="rect">
              <a:avLst/>
            </a:prstGeom>
            <a:noFill/>
          </p:spPr>
        </p:pic>
        <p:pic>
          <p:nvPicPr>
            <p:cNvPr id="108" name="Picture 30" descr="GUI_Improve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974860" y="5328947"/>
              <a:ext cx="304800" cy="339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" name="TextBox 51"/>
          <p:cNvSpPr txBox="1"/>
          <p:nvPr/>
        </p:nvSpPr>
        <p:spPr>
          <a:xfrm>
            <a:off x="304800" y="41910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[Sonia Chernova and Manuela </a:t>
            </a:r>
            <a:r>
              <a:rPr lang="en-US" sz="1600" dirty="0" err="1" smtClean="0"/>
              <a:t>Veloso</a:t>
            </a:r>
            <a:r>
              <a:rPr lang="en-US" sz="1600" dirty="0" smtClean="0"/>
              <a:t>. Interactive Policy Learning through Confidence-Based Autonomy. </a:t>
            </a:r>
            <a:r>
              <a:rPr lang="en-US" sz="1600" i="1" dirty="0" smtClean="0"/>
              <a:t>Journal of Artificial Intelligence Research.</a:t>
            </a:r>
            <a:r>
              <a:rPr lang="en-US" sz="1600" dirty="0" smtClean="0"/>
              <a:t> Vol. 34, 2009.]</a:t>
            </a:r>
            <a:endParaRPr lang="en-US" sz="1600" dirty="0"/>
          </a:p>
        </p:txBody>
      </p:sp>
    </p:spTree>
    <p:custDataLst>
      <p:tags r:id="rId1"/>
    </p:custDataLst>
  </p:cSld>
  <p:clrMapOvr>
    <a:masterClrMapping/>
  </p:clrMapOvr>
  <p:transition advTm="39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Oval 234"/>
          <p:cNvSpPr/>
          <p:nvPr/>
        </p:nvSpPr>
        <p:spPr bwMode="auto">
          <a:xfrm rot="2489453">
            <a:off x="6502516" y="3050023"/>
            <a:ext cx="1104356" cy="634314"/>
          </a:xfrm>
          <a:prstGeom prst="ellipse">
            <a:avLst/>
          </a:prstGeom>
          <a:gradFill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74000"/>
                </a:scheme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3" name="Oval 232"/>
          <p:cNvSpPr/>
          <p:nvPr/>
        </p:nvSpPr>
        <p:spPr bwMode="auto">
          <a:xfrm rot="209094">
            <a:off x="7375784" y="3125578"/>
            <a:ext cx="915633" cy="501068"/>
          </a:xfrm>
          <a:prstGeom prst="ellipse">
            <a:avLst/>
          </a:prstGeom>
          <a:gradFill>
            <a:gsLst>
              <a:gs pos="0">
                <a:schemeClr val="bg2"/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74000"/>
                </a:scheme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4" name="Oval 233"/>
          <p:cNvSpPr/>
          <p:nvPr/>
        </p:nvSpPr>
        <p:spPr bwMode="auto">
          <a:xfrm rot="602939">
            <a:off x="6865804" y="3886418"/>
            <a:ext cx="1447800" cy="717169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49000"/>
                </a:srgb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74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Task Representation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275" y="1600199"/>
            <a:ext cx="6472238" cy="4724401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Robot state</a:t>
            </a:r>
            <a:endParaRPr lang="en-US" sz="1800" i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Robot actions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Training dataset: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>
              <a:cs typeface="Microsoft Sans Serif" pitchFamily="34" charset="0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1800" dirty="0" smtClean="0">
              <a:cs typeface="Microsoft Sans Serif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Policy represented by classifier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en-US" sz="1600" dirty="0" smtClean="0"/>
              <a:t>(e.g. Gaussian Mixture Model, Support Vector Machine, etc)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cs typeface="Microsoft Sans Serif" pitchFamily="34" charset="0"/>
              </a:rPr>
              <a:t>      policy action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cs typeface="Microsoft Sans Serif" pitchFamily="34" charset="0"/>
              </a:rPr>
              <a:t>      decision boundary with greatest confidence for the query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cs typeface="Microsoft Sans Serif" pitchFamily="34" charset="0"/>
              </a:rPr>
              <a:t>      classification confidence </a:t>
            </a:r>
            <a:r>
              <a:rPr lang="en-US" sz="1600" dirty="0" err="1" smtClean="0">
                <a:cs typeface="Microsoft Sans Serif" pitchFamily="34" charset="0"/>
              </a:rPr>
              <a:t>w.r.t</a:t>
            </a:r>
            <a:r>
              <a:rPr lang="en-US" sz="1600" dirty="0" smtClean="0">
                <a:cs typeface="Microsoft Sans Serif" pitchFamily="34" charset="0"/>
              </a:rPr>
              <a:t>. decision boundary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l-GR" sz="1600" dirty="0" smtClean="0">
              <a:cs typeface="Microsoft Sans Serif" pitchFamily="34" charset="0"/>
            </a:endParaRPr>
          </a:p>
        </p:txBody>
      </p:sp>
      <p:sp>
        <p:nvSpPr>
          <p:cNvPr id="16421" name="Text Box 5"/>
          <p:cNvSpPr txBox="1">
            <a:spLocks noChangeArrowheads="1"/>
          </p:cNvSpPr>
          <p:nvPr/>
        </p:nvSpPr>
        <p:spPr bwMode="auto">
          <a:xfrm>
            <a:off x="3048000" y="1143000"/>
            <a:ext cx="1377950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Aft>
                <a:spcPct val="0"/>
              </a:spcAft>
              <a:buFontTx/>
              <a:buNone/>
            </a:pPr>
            <a:r>
              <a:rPr lang="en-US" dirty="0"/>
              <a:t>sensor data</a:t>
            </a:r>
          </a:p>
        </p:txBody>
      </p:sp>
      <p:sp>
        <p:nvSpPr>
          <p:cNvPr id="16423" name="Line 7"/>
          <p:cNvSpPr>
            <a:spLocks noChangeShapeType="1"/>
          </p:cNvSpPr>
          <p:nvPr/>
        </p:nvSpPr>
        <p:spPr bwMode="auto">
          <a:xfrm flipH="1">
            <a:off x="2743200" y="1524000"/>
            <a:ext cx="762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391400" y="473606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6096000" y="351686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3724275" y="4381500"/>
          <a:ext cx="2247900" cy="454025"/>
        </p:xfrm>
        <a:graphic>
          <a:graphicData uri="http://schemas.openxmlformats.org/presentationml/2006/ole">
            <p:oleObj spid="_x0000_s129026" name="Equation" r:id="rId5" imgW="1066680" imgH="215640" progId="Equation.3">
              <p:embed/>
            </p:oleObj>
          </a:graphicData>
        </a:graphic>
      </p:graphicFrame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293937" y="3332162"/>
          <a:ext cx="3344863" cy="401638"/>
        </p:xfrm>
        <a:graphic>
          <a:graphicData uri="http://schemas.openxmlformats.org/presentationml/2006/ole">
            <p:oleObj spid="_x0000_s129027" name="Equation" r:id="rId6" imgW="1587240" imgH="190440" progId="Equation.3">
              <p:embed/>
            </p:oleObj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1905000" y="2543175"/>
          <a:ext cx="1815027" cy="477838"/>
        </p:xfrm>
        <a:graphic>
          <a:graphicData uri="http://schemas.openxmlformats.org/presentationml/2006/ole">
            <p:oleObj spid="_x0000_s129028" name="Equation" r:id="rId7" imgW="723600" imgH="190440" progId="Equation.3">
              <p:embed/>
            </p:oleObj>
          </a:graphicData>
        </a:graphic>
      </p:graphicFrame>
      <p:graphicFrame>
        <p:nvGraphicFramePr>
          <p:cNvPr id="129029" name="Object 5"/>
          <p:cNvGraphicFramePr>
            <a:graphicFrameLocks noChangeAspect="1"/>
          </p:cNvGraphicFramePr>
          <p:nvPr/>
        </p:nvGraphicFramePr>
        <p:xfrm>
          <a:off x="1752600" y="1101725"/>
          <a:ext cx="1011237" cy="1260475"/>
        </p:xfrm>
        <a:graphic>
          <a:graphicData uri="http://schemas.openxmlformats.org/presentationml/2006/ole">
            <p:oleObj spid="_x0000_s129029" name="Equation" r:id="rId8" imgW="482400" imgH="596880" progId="Equation.3">
              <p:embed/>
            </p:oleObj>
          </a:graphicData>
        </a:graphic>
      </p:graphicFrame>
      <p:grpSp>
        <p:nvGrpSpPr>
          <p:cNvPr id="231" name="Group 230"/>
          <p:cNvGrpSpPr/>
          <p:nvPr/>
        </p:nvGrpSpPr>
        <p:grpSpPr>
          <a:xfrm>
            <a:off x="6400800" y="2526268"/>
            <a:ext cx="2286000" cy="2221992"/>
            <a:chOff x="5029200" y="4419600"/>
            <a:chExt cx="2286000" cy="2221992"/>
          </a:xfrm>
        </p:grpSpPr>
        <p:sp>
          <p:nvSpPr>
            <p:cNvPr id="84" name="Line 6"/>
            <p:cNvSpPr>
              <a:spLocks noChangeShapeType="1"/>
            </p:cNvSpPr>
            <p:nvPr/>
          </p:nvSpPr>
          <p:spPr bwMode="auto">
            <a:xfrm flipV="1">
              <a:off x="5029200" y="4419600"/>
              <a:ext cx="0" cy="22219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6045200" y="5762978"/>
              <a:ext cx="84667" cy="79022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9"/>
            <p:cNvSpPr>
              <a:spLocks noChangeArrowheads="1"/>
            </p:cNvSpPr>
            <p:nvPr/>
          </p:nvSpPr>
          <p:spPr bwMode="auto">
            <a:xfrm>
              <a:off x="5960533" y="6158089"/>
              <a:ext cx="84667" cy="79022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10"/>
            <p:cNvSpPr>
              <a:spLocks noChangeArrowheads="1"/>
            </p:cNvSpPr>
            <p:nvPr/>
          </p:nvSpPr>
          <p:spPr bwMode="auto">
            <a:xfrm>
              <a:off x="5875867" y="6000044"/>
              <a:ext cx="84667" cy="79022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11"/>
            <p:cNvSpPr>
              <a:spLocks noChangeArrowheads="1"/>
            </p:cNvSpPr>
            <p:nvPr/>
          </p:nvSpPr>
          <p:spPr bwMode="auto">
            <a:xfrm>
              <a:off x="6129867" y="6000044"/>
              <a:ext cx="84667" cy="79022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12"/>
            <p:cNvSpPr>
              <a:spLocks noChangeArrowheads="1"/>
            </p:cNvSpPr>
            <p:nvPr/>
          </p:nvSpPr>
          <p:spPr bwMode="auto">
            <a:xfrm>
              <a:off x="6299200" y="6158089"/>
              <a:ext cx="84667" cy="79022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13"/>
            <p:cNvSpPr>
              <a:spLocks noChangeArrowheads="1"/>
            </p:cNvSpPr>
            <p:nvPr/>
          </p:nvSpPr>
          <p:spPr bwMode="auto">
            <a:xfrm>
              <a:off x="6383867" y="5921022"/>
              <a:ext cx="84667" cy="79022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7"/>
            <p:cNvSpPr>
              <a:spLocks noChangeShapeType="1"/>
            </p:cNvSpPr>
            <p:nvPr/>
          </p:nvSpPr>
          <p:spPr bwMode="auto">
            <a:xfrm>
              <a:off x="5029200" y="6629400"/>
              <a:ext cx="2286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48"/>
            <p:cNvSpPr>
              <a:spLocks noChangeArrowheads="1"/>
            </p:cNvSpPr>
            <p:nvPr/>
          </p:nvSpPr>
          <p:spPr bwMode="auto">
            <a:xfrm>
              <a:off x="6045200" y="5762625"/>
              <a:ext cx="84138" cy="7937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49"/>
            <p:cNvSpPr>
              <a:spLocks noChangeArrowheads="1"/>
            </p:cNvSpPr>
            <p:nvPr/>
          </p:nvSpPr>
          <p:spPr bwMode="auto">
            <a:xfrm>
              <a:off x="5791200" y="6324600"/>
              <a:ext cx="84138" cy="7937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50"/>
            <p:cNvSpPr>
              <a:spLocks noChangeArrowheads="1"/>
            </p:cNvSpPr>
            <p:nvPr/>
          </p:nvSpPr>
          <p:spPr bwMode="auto">
            <a:xfrm>
              <a:off x="5638800" y="6019800"/>
              <a:ext cx="85725" cy="77788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51"/>
            <p:cNvSpPr>
              <a:spLocks noChangeArrowheads="1"/>
            </p:cNvSpPr>
            <p:nvPr/>
          </p:nvSpPr>
          <p:spPr bwMode="auto">
            <a:xfrm>
              <a:off x="6129338" y="6000750"/>
              <a:ext cx="85725" cy="77788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Oval 52"/>
            <p:cNvSpPr>
              <a:spLocks noChangeArrowheads="1"/>
            </p:cNvSpPr>
            <p:nvPr/>
          </p:nvSpPr>
          <p:spPr bwMode="auto">
            <a:xfrm>
              <a:off x="6705600" y="6324600"/>
              <a:ext cx="84138" cy="7937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Oval 53"/>
            <p:cNvSpPr>
              <a:spLocks noChangeArrowheads="1"/>
            </p:cNvSpPr>
            <p:nvPr/>
          </p:nvSpPr>
          <p:spPr bwMode="auto">
            <a:xfrm>
              <a:off x="6383338" y="5921375"/>
              <a:ext cx="85725" cy="7937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3" name="Group 182"/>
            <p:cNvGrpSpPr/>
            <p:nvPr/>
          </p:nvGrpSpPr>
          <p:grpSpPr>
            <a:xfrm>
              <a:off x="5278438" y="4886325"/>
              <a:ext cx="1524000" cy="640116"/>
              <a:chOff x="5291137" y="5143147"/>
              <a:chExt cx="1524000" cy="640116"/>
            </a:xfrm>
          </p:grpSpPr>
          <p:sp>
            <p:nvSpPr>
              <p:cNvPr id="184" name="Oval 14"/>
              <p:cNvSpPr>
                <a:spLocks noChangeArrowheads="1"/>
              </p:cNvSpPr>
              <p:nvPr/>
            </p:nvSpPr>
            <p:spPr bwMode="auto">
              <a:xfrm>
                <a:off x="6074392" y="5512153"/>
                <a:ext cx="84667" cy="79022"/>
              </a:xfrm>
              <a:prstGeom prst="ellipse">
                <a:avLst/>
              </a:prstGeom>
              <a:solidFill>
                <a:srgbClr val="3366FF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Oval 18"/>
              <p:cNvSpPr>
                <a:spLocks noChangeArrowheads="1"/>
              </p:cNvSpPr>
              <p:nvPr/>
            </p:nvSpPr>
            <p:spPr bwMode="auto">
              <a:xfrm>
                <a:off x="6391804" y="5308953"/>
                <a:ext cx="84667" cy="79022"/>
              </a:xfrm>
              <a:prstGeom prst="ellipse">
                <a:avLst/>
              </a:prstGeom>
              <a:solidFill>
                <a:srgbClr val="3366FF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Oval 20"/>
              <p:cNvSpPr>
                <a:spLocks noChangeArrowheads="1"/>
              </p:cNvSpPr>
              <p:nvPr/>
            </p:nvSpPr>
            <p:spPr bwMode="auto">
              <a:xfrm>
                <a:off x="5714470" y="5229931"/>
                <a:ext cx="84667" cy="79022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Oval 21"/>
              <p:cNvSpPr>
                <a:spLocks noChangeArrowheads="1"/>
              </p:cNvSpPr>
              <p:nvPr/>
            </p:nvSpPr>
            <p:spPr bwMode="auto">
              <a:xfrm>
                <a:off x="5947304" y="5466997"/>
                <a:ext cx="84667" cy="79022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Oval 24"/>
              <p:cNvSpPr>
                <a:spLocks noChangeArrowheads="1"/>
              </p:cNvSpPr>
              <p:nvPr/>
            </p:nvSpPr>
            <p:spPr bwMode="auto">
              <a:xfrm>
                <a:off x="5460470" y="5546019"/>
                <a:ext cx="84667" cy="79022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Oval 25"/>
              <p:cNvSpPr>
                <a:spLocks noChangeArrowheads="1"/>
              </p:cNvSpPr>
              <p:nvPr/>
            </p:nvSpPr>
            <p:spPr bwMode="auto">
              <a:xfrm>
                <a:off x="6476470" y="5466997"/>
                <a:ext cx="84667" cy="79022"/>
              </a:xfrm>
              <a:prstGeom prst="ellipse">
                <a:avLst/>
              </a:prstGeom>
              <a:solidFill>
                <a:srgbClr val="3366FF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Oval 26"/>
              <p:cNvSpPr>
                <a:spLocks noChangeArrowheads="1"/>
              </p:cNvSpPr>
              <p:nvPr/>
            </p:nvSpPr>
            <p:spPr bwMode="auto">
              <a:xfrm>
                <a:off x="6561137" y="5546019"/>
                <a:ext cx="84667" cy="79022"/>
              </a:xfrm>
              <a:prstGeom prst="ellipse">
                <a:avLst/>
              </a:prstGeom>
              <a:solidFill>
                <a:srgbClr val="3366FF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Oval 27"/>
              <p:cNvSpPr>
                <a:spLocks noChangeArrowheads="1"/>
              </p:cNvSpPr>
              <p:nvPr/>
            </p:nvSpPr>
            <p:spPr bwMode="auto">
              <a:xfrm>
                <a:off x="6561137" y="5279319"/>
                <a:ext cx="84667" cy="79022"/>
              </a:xfrm>
              <a:prstGeom prst="ellipse">
                <a:avLst/>
              </a:prstGeom>
              <a:solidFill>
                <a:srgbClr val="3366FF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Oval 28"/>
              <p:cNvSpPr>
                <a:spLocks noChangeArrowheads="1"/>
              </p:cNvSpPr>
              <p:nvPr/>
            </p:nvSpPr>
            <p:spPr bwMode="auto">
              <a:xfrm>
                <a:off x="6307137" y="5625042"/>
                <a:ext cx="84667" cy="79022"/>
              </a:xfrm>
              <a:prstGeom prst="ellipse">
                <a:avLst/>
              </a:prstGeom>
              <a:solidFill>
                <a:srgbClr val="3366FF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Oval 29"/>
              <p:cNvSpPr>
                <a:spLocks noChangeArrowheads="1"/>
              </p:cNvSpPr>
              <p:nvPr/>
            </p:nvSpPr>
            <p:spPr bwMode="auto">
              <a:xfrm>
                <a:off x="6487054" y="5605286"/>
                <a:ext cx="84667" cy="79022"/>
              </a:xfrm>
              <a:prstGeom prst="ellipse">
                <a:avLst/>
              </a:prstGeom>
              <a:solidFill>
                <a:srgbClr val="3366FF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Oval 30"/>
              <p:cNvSpPr>
                <a:spLocks noChangeArrowheads="1"/>
              </p:cNvSpPr>
              <p:nvPr/>
            </p:nvSpPr>
            <p:spPr bwMode="auto">
              <a:xfrm>
                <a:off x="6730470" y="5625042"/>
                <a:ext cx="84667" cy="79022"/>
              </a:xfrm>
              <a:prstGeom prst="ellipse">
                <a:avLst/>
              </a:prstGeom>
              <a:solidFill>
                <a:srgbClr val="3366FF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Oval 31"/>
              <p:cNvSpPr>
                <a:spLocks noChangeArrowheads="1"/>
              </p:cNvSpPr>
              <p:nvPr/>
            </p:nvSpPr>
            <p:spPr bwMode="auto">
              <a:xfrm>
                <a:off x="6730470" y="5308953"/>
                <a:ext cx="84667" cy="79022"/>
              </a:xfrm>
              <a:prstGeom prst="ellipse">
                <a:avLst/>
              </a:prstGeom>
              <a:solidFill>
                <a:srgbClr val="3366FF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Oval 32"/>
              <p:cNvSpPr>
                <a:spLocks noChangeArrowheads="1"/>
              </p:cNvSpPr>
              <p:nvPr/>
            </p:nvSpPr>
            <p:spPr bwMode="auto">
              <a:xfrm>
                <a:off x="5375804" y="5229931"/>
                <a:ext cx="84667" cy="79022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Oval 33"/>
              <p:cNvSpPr>
                <a:spLocks noChangeArrowheads="1"/>
              </p:cNvSpPr>
              <p:nvPr/>
            </p:nvSpPr>
            <p:spPr bwMode="auto">
              <a:xfrm>
                <a:off x="5291137" y="5466997"/>
                <a:ext cx="84667" cy="79022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Oval 34"/>
              <p:cNvSpPr>
                <a:spLocks noChangeArrowheads="1"/>
              </p:cNvSpPr>
              <p:nvPr/>
            </p:nvSpPr>
            <p:spPr bwMode="auto">
              <a:xfrm>
                <a:off x="5460470" y="5387975"/>
                <a:ext cx="84667" cy="79022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Oval 35"/>
              <p:cNvSpPr>
                <a:spLocks noChangeArrowheads="1"/>
              </p:cNvSpPr>
              <p:nvPr/>
            </p:nvSpPr>
            <p:spPr bwMode="auto">
              <a:xfrm>
                <a:off x="5375804" y="5625042"/>
                <a:ext cx="84667" cy="79022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Oval 36"/>
              <p:cNvSpPr>
                <a:spLocks noChangeArrowheads="1"/>
              </p:cNvSpPr>
              <p:nvPr/>
            </p:nvSpPr>
            <p:spPr bwMode="auto">
              <a:xfrm>
                <a:off x="5629804" y="5466997"/>
                <a:ext cx="84667" cy="79022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Oval 37"/>
              <p:cNvSpPr>
                <a:spLocks noChangeArrowheads="1"/>
              </p:cNvSpPr>
              <p:nvPr/>
            </p:nvSpPr>
            <p:spPr bwMode="auto">
              <a:xfrm>
                <a:off x="5545137" y="5704064"/>
                <a:ext cx="84667" cy="79022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Oval 38"/>
              <p:cNvSpPr>
                <a:spLocks noChangeArrowheads="1"/>
              </p:cNvSpPr>
              <p:nvPr/>
            </p:nvSpPr>
            <p:spPr bwMode="auto">
              <a:xfrm>
                <a:off x="5714470" y="5387975"/>
                <a:ext cx="84667" cy="79022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Oval 39"/>
              <p:cNvSpPr>
                <a:spLocks noChangeArrowheads="1"/>
              </p:cNvSpPr>
              <p:nvPr/>
            </p:nvSpPr>
            <p:spPr bwMode="auto">
              <a:xfrm>
                <a:off x="5714470" y="5625042"/>
                <a:ext cx="84667" cy="79022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Oval 56"/>
              <p:cNvSpPr>
                <a:spLocks noChangeArrowheads="1"/>
              </p:cNvSpPr>
              <p:nvPr/>
            </p:nvSpPr>
            <p:spPr bwMode="auto">
              <a:xfrm>
                <a:off x="6018212" y="5359400"/>
                <a:ext cx="85725" cy="79375"/>
              </a:xfrm>
              <a:prstGeom prst="ellipse">
                <a:avLst/>
              </a:prstGeom>
              <a:solidFill>
                <a:srgbClr val="3366FF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Oval 58"/>
              <p:cNvSpPr>
                <a:spLocks noChangeArrowheads="1"/>
              </p:cNvSpPr>
              <p:nvPr/>
            </p:nvSpPr>
            <p:spPr bwMode="auto">
              <a:xfrm>
                <a:off x="6391275" y="5308600"/>
                <a:ext cx="85725" cy="79375"/>
              </a:xfrm>
              <a:prstGeom prst="ellipse">
                <a:avLst/>
              </a:prstGeom>
              <a:solidFill>
                <a:srgbClr val="3366FF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Oval 60"/>
              <p:cNvSpPr>
                <a:spLocks noChangeArrowheads="1"/>
              </p:cNvSpPr>
              <p:nvPr/>
            </p:nvSpPr>
            <p:spPr bwMode="auto">
              <a:xfrm>
                <a:off x="5715000" y="5229225"/>
                <a:ext cx="84137" cy="79375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Oval 61"/>
              <p:cNvSpPr>
                <a:spLocks noChangeArrowheads="1"/>
              </p:cNvSpPr>
              <p:nvPr/>
            </p:nvSpPr>
            <p:spPr bwMode="auto">
              <a:xfrm>
                <a:off x="5946775" y="5467350"/>
                <a:ext cx="85725" cy="79375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Oval 62"/>
              <p:cNvSpPr>
                <a:spLocks noChangeArrowheads="1"/>
              </p:cNvSpPr>
              <p:nvPr/>
            </p:nvSpPr>
            <p:spPr bwMode="auto">
              <a:xfrm>
                <a:off x="6095999" y="5624513"/>
                <a:ext cx="84138" cy="79375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Oval 64"/>
              <p:cNvSpPr>
                <a:spLocks noChangeArrowheads="1"/>
              </p:cNvSpPr>
              <p:nvPr/>
            </p:nvSpPr>
            <p:spPr bwMode="auto">
              <a:xfrm>
                <a:off x="5461000" y="5546725"/>
                <a:ext cx="84137" cy="77788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Oval 65"/>
              <p:cNvSpPr>
                <a:spLocks noChangeArrowheads="1"/>
              </p:cNvSpPr>
              <p:nvPr/>
            </p:nvSpPr>
            <p:spPr bwMode="auto">
              <a:xfrm>
                <a:off x="6477000" y="5467350"/>
                <a:ext cx="84137" cy="79375"/>
              </a:xfrm>
              <a:prstGeom prst="ellipse">
                <a:avLst/>
              </a:prstGeom>
              <a:solidFill>
                <a:srgbClr val="3366FF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Oval 66"/>
              <p:cNvSpPr>
                <a:spLocks noChangeArrowheads="1"/>
              </p:cNvSpPr>
              <p:nvPr/>
            </p:nvSpPr>
            <p:spPr bwMode="auto">
              <a:xfrm>
                <a:off x="6561137" y="5546725"/>
                <a:ext cx="84138" cy="77788"/>
              </a:xfrm>
              <a:prstGeom prst="ellipse">
                <a:avLst/>
              </a:prstGeom>
              <a:solidFill>
                <a:srgbClr val="3366FF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Oval 67"/>
              <p:cNvSpPr>
                <a:spLocks noChangeArrowheads="1"/>
              </p:cNvSpPr>
              <p:nvPr/>
            </p:nvSpPr>
            <p:spPr bwMode="auto">
              <a:xfrm>
                <a:off x="6561137" y="5280025"/>
                <a:ext cx="84138" cy="77788"/>
              </a:xfrm>
              <a:prstGeom prst="ellipse">
                <a:avLst/>
              </a:prstGeom>
              <a:solidFill>
                <a:srgbClr val="3366FF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Oval 68"/>
              <p:cNvSpPr>
                <a:spLocks noChangeArrowheads="1"/>
              </p:cNvSpPr>
              <p:nvPr/>
            </p:nvSpPr>
            <p:spPr bwMode="auto">
              <a:xfrm>
                <a:off x="6307137" y="5624513"/>
                <a:ext cx="84138" cy="79375"/>
              </a:xfrm>
              <a:prstGeom prst="ellipse">
                <a:avLst/>
              </a:prstGeom>
              <a:solidFill>
                <a:srgbClr val="3366FF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Oval 69"/>
              <p:cNvSpPr>
                <a:spLocks noChangeArrowheads="1"/>
              </p:cNvSpPr>
              <p:nvPr/>
            </p:nvSpPr>
            <p:spPr bwMode="auto">
              <a:xfrm>
                <a:off x="6486525" y="5605463"/>
                <a:ext cx="85725" cy="79375"/>
              </a:xfrm>
              <a:prstGeom prst="ellipse">
                <a:avLst/>
              </a:prstGeom>
              <a:solidFill>
                <a:srgbClr val="3366FF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" name="Oval 70"/>
              <p:cNvSpPr>
                <a:spLocks noChangeArrowheads="1"/>
              </p:cNvSpPr>
              <p:nvPr/>
            </p:nvSpPr>
            <p:spPr bwMode="auto">
              <a:xfrm>
                <a:off x="6731000" y="5624513"/>
                <a:ext cx="84137" cy="79375"/>
              </a:xfrm>
              <a:prstGeom prst="ellipse">
                <a:avLst/>
              </a:prstGeom>
              <a:solidFill>
                <a:srgbClr val="3366FF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Oval 71"/>
              <p:cNvSpPr>
                <a:spLocks noChangeArrowheads="1"/>
              </p:cNvSpPr>
              <p:nvPr/>
            </p:nvSpPr>
            <p:spPr bwMode="auto">
              <a:xfrm>
                <a:off x="6731000" y="5308600"/>
                <a:ext cx="84137" cy="79375"/>
              </a:xfrm>
              <a:prstGeom prst="ellipse">
                <a:avLst/>
              </a:prstGeom>
              <a:solidFill>
                <a:srgbClr val="3366FF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" name="Oval 72"/>
              <p:cNvSpPr>
                <a:spLocks noChangeArrowheads="1"/>
              </p:cNvSpPr>
              <p:nvPr/>
            </p:nvSpPr>
            <p:spPr bwMode="auto">
              <a:xfrm>
                <a:off x="5375275" y="5229225"/>
                <a:ext cx="85725" cy="79375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Oval 73"/>
              <p:cNvSpPr>
                <a:spLocks noChangeArrowheads="1"/>
              </p:cNvSpPr>
              <p:nvPr/>
            </p:nvSpPr>
            <p:spPr bwMode="auto">
              <a:xfrm>
                <a:off x="5291137" y="5467350"/>
                <a:ext cx="84138" cy="79375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Oval 74"/>
              <p:cNvSpPr>
                <a:spLocks noChangeArrowheads="1"/>
              </p:cNvSpPr>
              <p:nvPr/>
            </p:nvSpPr>
            <p:spPr bwMode="auto">
              <a:xfrm>
                <a:off x="5461000" y="5387975"/>
                <a:ext cx="84137" cy="79375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Oval 75"/>
              <p:cNvSpPr>
                <a:spLocks noChangeArrowheads="1"/>
              </p:cNvSpPr>
              <p:nvPr/>
            </p:nvSpPr>
            <p:spPr bwMode="auto">
              <a:xfrm>
                <a:off x="5375275" y="5624513"/>
                <a:ext cx="85725" cy="79375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Oval 76"/>
              <p:cNvSpPr>
                <a:spLocks noChangeArrowheads="1"/>
              </p:cNvSpPr>
              <p:nvPr/>
            </p:nvSpPr>
            <p:spPr bwMode="auto">
              <a:xfrm>
                <a:off x="5629275" y="5467350"/>
                <a:ext cx="85725" cy="79375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Oval 77"/>
              <p:cNvSpPr>
                <a:spLocks noChangeArrowheads="1"/>
              </p:cNvSpPr>
              <p:nvPr/>
            </p:nvSpPr>
            <p:spPr bwMode="auto">
              <a:xfrm>
                <a:off x="5545137" y="5703888"/>
                <a:ext cx="84138" cy="79375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Oval 78"/>
              <p:cNvSpPr>
                <a:spLocks noChangeArrowheads="1"/>
              </p:cNvSpPr>
              <p:nvPr/>
            </p:nvSpPr>
            <p:spPr bwMode="auto">
              <a:xfrm>
                <a:off x="5715000" y="5387975"/>
                <a:ext cx="84137" cy="79375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Oval 79"/>
              <p:cNvSpPr>
                <a:spLocks noChangeArrowheads="1"/>
              </p:cNvSpPr>
              <p:nvPr/>
            </p:nvSpPr>
            <p:spPr bwMode="auto">
              <a:xfrm>
                <a:off x="5715000" y="5624513"/>
                <a:ext cx="84137" cy="79375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Oval 27"/>
              <p:cNvSpPr>
                <a:spLocks noChangeArrowheads="1"/>
              </p:cNvSpPr>
              <p:nvPr/>
            </p:nvSpPr>
            <p:spPr bwMode="auto">
              <a:xfrm>
                <a:off x="6247870" y="5588353"/>
                <a:ext cx="84667" cy="79022"/>
              </a:xfrm>
              <a:prstGeom prst="ellipse">
                <a:avLst/>
              </a:prstGeom>
              <a:solidFill>
                <a:srgbClr val="3366FF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" name="Oval 33"/>
              <p:cNvSpPr>
                <a:spLocks noChangeArrowheads="1"/>
              </p:cNvSpPr>
              <p:nvPr/>
            </p:nvSpPr>
            <p:spPr bwMode="auto">
              <a:xfrm>
                <a:off x="5570537" y="5143147"/>
                <a:ext cx="84667" cy="79022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" name="Oval 73"/>
              <p:cNvSpPr>
                <a:spLocks noChangeArrowheads="1"/>
              </p:cNvSpPr>
              <p:nvPr/>
            </p:nvSpPr>
            <p:spPr bwMode="auto">
              <a:xfrm>
                <a:off x="5570537" y="5143500"/>
                <a:ext cx="84138" cy="79375"/>
              </a:xfrm>
              <a:prstGeom prst="ellipse">
                <a:avLst/>
              </a:prstGeom>
              <a:solidFill>
                <a:srgbClr val="00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29030" name="Object 6"/>
          <p:cNvGraphicFramePr>
            <a:graphicFrameLocks noChangeAspect="1"/>
          </p:cNvGraphicFramePr>
          <p:nvPr/>
        </p:nvGraphicFramePr>
        <p:xfrm>
          <a:off x="685800" y="5355020"/>
          <a:ext cx="374650" cy="347662"/>
        </p:xfrm>
        <a:graphic>
          <a:graphicData uri="http://schemas.openxmlformats.org/presentationml/2006/ole">
            <p:oleObj spid="_x0000_s129030" name="Equation" r:id="rId9" imgW="177480" imgH="164880" progId="Equation.3">
              <p:embed/>
            </p:oleObj>
          </a:graphicData>
        </a:graphic>
      </p:graphicFrame>
      <p:graphicFrame>
        <p:nvGraphicFramePr>
          <p:cNvPr id="129031" name="Object 7"/>
          <p:cNvGraphicFramePr>
            <a:graphicFrameLocks noChangeAspect="1"/>
          </p:cNvGraphicFramePr>
          <p:nvPr/>
        </p:nvGraphicFramePr>
        <p:xfrm>
          <a:off x="685800" y="5653910"/>
          <a:ext cx="428625" cy="400050"/>
        </p:xfrm>
        <a:graphic>
          <a:graphicData uri="http://schemas.openxmlformats.org/presentationml/2006/ole">
            <p:oleObj spid="_x0000_s129031" name="Equation" r:id="rId10" imgW="203040" imgH="190440" progId="Equation.3">
              <p:embed/>
            </p:oleObj>
          </a:graphicData>
        </a:graphic>
      </p:graphicFrame>
      <p:graphicFrame>
        <p:nvGraphicFramePr>
          <p:cNvPr id="129032" name="Object 8"/>
          <p:cNvGraphicFramePr>
            <a:graphicFrameLocks noChangeAspect="1"/>
          </p:cNvGraphicFramePr>
          <p:nvPr/>
        </p:nvGraphicFramePr>
        <p:xfrm>
          <a:off x="702469" y="5048250"/>
          <a:ext cx="376237" cy="454025"/>
        </p:xfrm>
        <a:graphic>
          <a:graphicData uri="http://schemas.openxmlformats.org/presentationml/2006/ole">
            <p:oleObj spid="_x0000_s129032" name="Equation" r:id="rId11" imgW="177480" imgH="21564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advTm="128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/>
      <p:bldP spid="233" grpId="0" animBg="1"/>
      <p:bldP spid="234" grpId="0" animBg="1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 understands and can demonstrate the task</a:t>
            </a:r>
          </a:p>
          <a:p>
            <a:endParaRPr lang="en-US" dirty="0" smtClean="0"/>
          </a:p>
          <a:p>
            <a:r>
              <a:rPr lang="en-US" dirty="0" smtClean="0"/>
              <a:t>High-level task learning</a:t>
            </a:r>
          </a:p>
          <a:p>
            <a:pPr lvl="1"/>
            <a:r>
              <a:rPr lang="en-US" dirty="0" smtClean="0"/>
              <a:t>Discrete actions</a:t>
            </a:r>
          </a:p>
          <a:p>
            <a:pPr lvl="1"/>
            <a:r>
              <a:rPr lang="en-US" dirty="0" smtClean="0"/>
              <a:t>Non-negligible action duration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State space contains all information necessary to learn the task policy</a:t>
            </a:r>
          </a:p>
          <a:p>
            <a:endParaRPr lang="en-US" dirty="0" smtClean="0"/>
          </a:p>
          <a:p>
            <a:r>
              <a:rPr lang="en-US" dirty="0" smtClean="0"/>
              <a:t>Robot is able to stop to request demonstration</a:t>
            </a:r>
          </a:p>
          <a:p>
            <a:pPr lvl="1"/>
            <a:r>
              <a:rPr lang="en-US" dirty="0" smtClean="0"/>
              <a:t>… however, the environment may continue to change</a:t>
            </a:r>
          </a:p>
        </p:txBody>
      </p:sp>
    </p:spTree>
    <p:custDataLst>
      <p:tags r:id="rId1"/>
    </p:custDataLst>
  </p:cSld>
  <p:clrMapOvr>
    <a:masterClrMapping/>
  </p:clrMapOvr>
  <p:transition advTm="96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5334000" y="1384300"/>
            <a:ext cx="1974850" cy="2197100"/>
            <a:chOff x="3456" y="872"/>
            <a:chExt cx="1244" cy="1384"/>
          </a:xfrm>
        </p:grpSpPr>
        <p:sp>
          <p:nvSpPr>
            <p:cNvPr id="17463" name="Rectangle 37"/>
            <p:cNvSpPr>
              <a:spLocks noChangeArrowheads="1"/>
            </p:cNvSpPr>
            <p:nvPr/>
          </p:nvSpPr>
          <p:spPr bwMode="auto">
            <a:xfrm rot="2700000">
              <a:off x="3780" y="1580"/>
              <a:ext cx="606" cy="57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0000" tIns="46800" rIns="90000" bIns="46800" anchor="ctr"/>
            <a:lstStyle/>
            <a:p>
              <a:pPr>
                <a:spcAft>
                  <a:spcPct val="0"/>
                </a:spcAft>
                <a:buFontTx/>
                <a:buNone/>
              </a:pPr>
              <a:endParaRPr lang="en-US" sz="1400"/>
            </a:p>
          </p:txBody>
        </p:sp>
        <p:sp>
          <p:nvSpPr>
            <p:cNvPr id="17464" name="Line 36"/>
            <p:cNvSpPr>
              <a:spLocks noChangeShapeType="1"/>
            </p:cNvSpPr>
            <p:nvPr/>
          </p:nvSpPr>
          <p:spPr bwMode="auto">
            <a:xfrm flipH="1">
              <a:off x="4068" y="1248"/>
              <a:ext cx="3" cy="1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7465" name="Rectangle 50"/>
            <p:cNvSpPr>
              <a:spLocks noChangeArrowheads="1"/>
            </p:cNvSpPr>
            <p:nvPr/>
          </p:nvSpPr>
          <p:spPr bwMode="auto">
            <a:xfrm>
              <a:off x="3828" y="1056"/>
              <a:ext cx="480" cy="192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spcAft>
                  <a:spcPct val="0"/>
                </a:spcAft>
                <a:buFontTx/>
                <a:buNone/>
              </a:pPr>
              <a:r>
                <a:rPr lang="en-US" sz="1400" dirty="0"/>
                <a:t>Policy</a:t>
              </a:r>
            </a:p>
          </p:txBody>
        </p:sp>
        <p:sp>
          <p:nvSpPr>
            <p:cNvPr id="17466" name="Line 51"/>
            <p:cNvSpPr>
              <a:spLocks noChangeShapeType="1"/>
            </p:cNvSpPr>
            <p:nvPr/>
          </p:nvSpPr>
          <p:spPr bwMode="auto">
            <a:xfrm flipH="1">
              <a:off x="4065" y="872"/>
              <a:ext cx="3" cy="1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cxnSp>
          <p:nvCxnSpPr>
            <p:cNvPr id="17468" name="AutoShape 46"/>
            <p:cNvCxnSpPr>
              <a:cxnSpLocks noChangeShapeType="1"/>
            </p:cNvCxnSpPr>
            <p:nvPr/>
          </p:nvCxnSpPr>
          <p:spPr bwMode="auto">
            <a:xfrm>
              <a:off x="3492" y="2112"/>
              <a:ext cx="576" cy="0"/>
            </a:xfrm>
            <a:prstGeom prst="straightConnector1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</p:spPr>
        </p:cxnSp>
        <p:sp>
          <p:nvSpPr>
            <p:cNvPr id="17469" name="Text Box 47"/>
            <p:cNvSpPr txBox="1">
              <a:spLocks noChangeArrowheads="1"/>
            </p:cNvSpPr>
            <p:nvPr/>
          </p:nvSpPr>
          <p:spPr bwMode="auto">
            <a:xfrm>
              <a:off x="3456" y="1920"/>
              <a:ext cx="265" cy="19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>
                <a:spcAft>
                  <a:spcPct val="0"/>
                </a:spcAft>
                <a:buFontTx/>
                <a:buNone/>
              </a:pPr>
              <a:r>
                <a:rPr lang="en-US" sz="1400" b="1" dirty="0" smtClean="0"/>
                <a:t>No</a:t>
              </a:r>
              <a:endParaRPr lang="en-US" sz="1400" b="1" dirty="0"/>
            </a:p>
          </p:txBody>
        </p:sp>
        <p:cxnSp>
          <p:nvCxnSpPr>
            <p:cNvPr id="17470" name="AutoShape 63"/>
            <p:cNvCxnSpPr>
              <a:cxnSpLocks noChangeShapeType="1"/>
            </p:cNvCxnSpPr>
            <p:nvPr/>
          </p:nvCxnSpPr>
          <p:spPr bwMode="auto">
            <a:xfrm>
              <a:off x="4656" y="2101"/>
              <a:ext cx="0" cy="155"/>
            </a:xfrm>
            <a:prstGeom prst="straightConnector1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</p:cxnSp>
        <p:cxnSp>
          <p:nvCxnSpPr>
            <p:cNvPr id="17471" name="AutoShape 66"/>
            <p:cNvCxnSpPr>
              <a:cxnSpLocks noChangeShapeType="1"/>
            </p:cNvCxnSpPr>
            <p:nvPr/>
          </p:nvCxnSpPr>
          <p:spPr bwMode="auto">
            <a:xfrm flipH="1">
              <a:off x="4080" y="2112"/>
              <a:ext cx="576" cy="1"/>
            </a:xfrm>
            <a:prstGeom prst="straightConnector1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</p:cxnSp>
        <p:sp>
          <p:nvSpPr>
            <p:cNvPr id="17472" name="Text Box 76"/>
            <p:cNvSpPr txBox="1">
              <a:spLocks noChangeArrowheads="1"/>
            </p:cNvSpPr>
            <p:nvPr/>
          </p:nvSpPr>
          <p:spPr bwMode="auto">
            <a:xfrm>
              <a:off x="4391" y="1920"/>
              <a:ext cx="309" cy="19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>
                <a:spcAft>
                  <a:spcPct val="0"/>
                </a:spcAft>
                <a:buFontTx/>
                <a:buNone/>
              </a:pPr>
              <a:r>
                <a:rPr lang="en-US" sz="1400" b="1" dirty="0" smtClean="0"/>
                <a:t>Yes</a:t>
              </a:r>
              <a:endParaRPr lang="en-US" sz="1400" b="1" dirty="0"/>
            </a:p>
          </p:txBody>
        </p:sp>
      </p:grpSp>
      <p:cxnSp>
        <p:nvCxnSpPr>
          <p:cNvPr id="158832" name="AutoShape 112"/>
          <p:cNvCxnSpPr>
            <a:cxnSpLocks noChangeShapeType="1"/>
          </p:cNvCxnSpPr>
          <p:nvPr/>
        </p:nvCxnSpPr>
        <p:spPr bwMode="auto">
          <a:xfrm>
            <a:off x="5391150" y="3343275"/>
            <a:ext cx="0" cy="246063"/>
          </a:xfrm>
          <a:prstGeom prst="straightConnector1">
            <a:avLst/>
          </a:prstGeom>
          <a:noFill/>
          <a:ln w="57150">
            <a:solidFill>
              <a:srgbClr val="99CC00"/>
            </a:solidFill>
            <a:round/>
            <a:headEnd/>
            <a:tailEnd type="triangle" w="med" len="med"/>
          </a:ln>
        </p:spPr>
      </p:cxn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Confidence-Based Autonomy</a:t>
            </a:r>
          </a:p>
        </p:txBody>
      </p: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2209798" y="2362200"/>
            <a:ext cx="4105406" cy="2819400"/>
            <a:chOff x="1895" y="1391"/>
            <a:chExt cx="1748" cy="1229"/>
          </a:xfrm>
        </p:grpSpPr>
        <p:sp>
          <p:nvSpPr>
            <p:cNvPr id="17437" name="Rectangle 4"/>
            <p:cNvSpPr>
              <a:spLocks noChangeArrowheads="1"/>
            </p:cNvSpPr>
            <p:nvPr/>
          </p:nvSpPr>
          <p:spPr bwMode="auto">
            <a:xfrm>
              <a:off x="2128" y="2256"/>
              <a:ext cx="211" cy="172"/>
            </a:xfrm>
            <a:prstGeom prst="rect">
              <a:avLst/>
            </a:prstGeom>
            <a:solidFill>
              <a:schemeClr val="bg1"/>
            </a:solidFill>
            <a:ln w="381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b="1"/>
                <a:t>s</a:t>
              </a:r>
              <a:r>
                <a:rPr lang="en-US" b="1" baseline="-25000"/>
                <a:t>2</a:t>
              </a:r>
            </a:p>
          </p:txBody>
        </p:sp>
        <p:sp>
          <p:nvSpPr>
            <p:cNvPr id="17438" name="Rectangle 5"/>
            <p:cNvSpPr>
              <a:spLocks noChangeArrowheads="1"/>
            </p:cNvSpPr>
            <p:nvPr/>
          </p:nvSpPr>
          <p:spPr bwMode="auto">
            <a:xfrm>
              <a:off x="3389" y="2256"/>
              <a:ext cx="210" cy="17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b="1" dirty="0" err="1"/>
                <a:t>s</a:t>
              </a:r>
              <a:r>
                <a:rPr lang="en-US" b="1" baseline="-25000" dirty="0" err="1"/>
                <a:t>t</a:t>
              </a:r>
              <a:endParaRPr lang="en-US" b="1" baseline="-25000" dirty="0"/>
            </a:p>
          </p:txBody>
        </p:sp>
        <p:sp>
          <p:nvSpPr>
            <p:cNvPr id="17439" name="Rectangle 6"/>
            <p:cNvSpPr>
              <a:spLocks noChangeArrowheads="1"/>
            </p:cNvSpPr>
            <p:nvPr/>
          </p:nvSpPr>
          <p:spPr bwMode="auto">
            <a:xfrm>
              <a:off x="3179" y="2256"/>
              <a:ext cx="210" cy="17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b="1" dirty="0"/>
                <a:t>…</a:t>
              </a:r>
            </a:p>
          </p:txBody>
        </p:sp>
        <p:sp>
          <p:nvSpPr>
            <p:cNvPr id="17440" name="Rectangle 7"/>
            <p:cNvSpPr>
              <a:spLocks noChangeArrowheads="1"/>
            </p:cNvSpPr>
            <p:nvPr/>
          </p:nvSpPr>
          <p:spPr bwMode="auto">
            <a:xfrm>
              <a:off x="2969" y="2256"/>
              <a:ext cx="210" cy="17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b="1"/>
                <a:t>s</a:t>
              </a:r>
              <a:r>
                <a:rPr lang="en-US" b="1" baseline="-25000"/>
                <a:t>i</a:t>
              </a:r>
            </a:p>
          </p:txBody>
        </p:sp>
        <p:sp>
          <p:nvSpPr>
            <p:cNvPr id="17441" name="Rectangle 8"/>
            <p:cNvSpPr>
              <a:spLocks noChangeArrowheads="1"/>
            </p:cNvSpPr>
            <p:nvPr/>
          </p:nvSpPr>
          <p:spPr bwMode="auto">
            <a:xfrm>
              <a:off x="2759" y="2256"/>
              <a:ext cx="210" cy="172"/>
            </a:xfrm>
            <a:prstGeom prst="rect">
              <a:avLst/>
            </a:prstGeom>
            <a:solidFill>
              <a:schemeClr val="bg1"/>
            </a:solidFill>
            <a:ln w="381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b="1"/>
                <a:t>…</a:t>
              </a:r>
              <a:endParaRPr lang="en-US" b="1" baseline="-25000"/>
            </a:p>
          </p:txBody>
        </p:sp>
        <p:sp>
          <p:nvSpPr>
            <p:cNvPr id="17442" name="Rectangle 9"/>
            <p:cNvSpPr>
              <a:spLocks noChangeArrowheads="1"/>
            </p:cNvSpPr>
            <p:nvPr/>
          </p:nvSpPr>
          <p:spPr bwMode="auto">
            <a:xfrm>
              <a:off x="2548" y="2256"/>
              <a:ext cx="211" cy="172"/>
            </a:xfrm>
            <a:prstGeom prst="rect">
              <a:avLst/>
            </a:prstGeom>
            <a:solidFill>
              <a:schemeClr val="bg1"/>
            </a:solidFill>
            <a:ln w="381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b="1"/>
                <a:t>s</a:t>
              </a:r>
              <a:r>
                <a:rPr lang="en-US" b="1" baseline="-25000"/>
                <a:t>4</a:t>
              </a:r>
            </a:p>
          </p:txBody>
        </p:sp>
        <p:sp>
          <p:nvSpPr>
            <p:cNvPr id="17443" name="Rectangle 10"/>
            <p:cNvSpPr>
              <a:spLocks noChangeArrowheads="1"/>
            </p:cNvSpPr>
            <p:nvPr/>
          </p:nvSpPr>
          <p:spPr bwMode="auto">
            <a:xfrm>
              <a:off x="2339" y="2256"/>
              <a:ext cx="209" cy="172"/>
            </a:xfrm>
            <a:prstGeom prst="rect">
              <a:avLst/>
            </a:prstGeom>
            <a:solidFill>
              <a:schemeClr val="bg1"/>
            </a:solidFill>
            <a:ln w="381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b="1"/>
                <a:t>s</a:t>
              </a:r>
              <a:r>
                <a:rPr lang="en-US" b="1" baseline="-25000"/>
                <a:t>3</a:t>
              </a:r>
            </a:p>
          </p:txBody>
        </p:sp>
        <p:sp>
          <p:nvSpPr>
            <p:cNvPr id="17444" name="Rectangle 11"/>
            <p:cNvSpPr>
              <a:spLocks noChangeArrowheads="1"/>
            </p:cNvSpPr>
            <p:nvPr/>
          </p:nvSpPr>
          <p:spPr bwMode="auto">
            <a:xfrm>
              <a:off x="1919" y="2256"/>
              <a:ext cx="209" cy="172"/>
            </a:xfrm>
            <a:prstGeom prst="rect">
              <a:avLst/>
            </a:prstGeom>
            <a:solidFill>
              <a:schemeClr val="bg1"/>
            </a:solidFill>
            <a:ln w="381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b="1" dirty="0"/>
                <a:t>s</a:t>
              </a:r>
              <a:r>
                <a:rPr lang="en-US" b="1" baseline="-25000" dirty="0"/>
                <a:t>1</a:t>
              </a:r>
            </a:p>
          </p:txBody>
        </p:sp>
        <p:sp>
          <p:nvSpPr>
            <p:cNvPr id="17445" name="Line 12"/>
            <p:cNvSpPr>
              <a:spLocks noChangeShapeType="1"/>
            </p:cNvSpPr>
            <p:nvPr/>
          </p:nvSpPr>
          <p:spPr bwMode="auto">
            <a:xfrm>
              <a:off x="1895" y="2256"/>
              <a:ext cx="168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46" name="Line 13"/>
            <p:cNvSpPr>
              <a:spLocks noChangeShapeType="1"/>
            </p:cNvSpPr>
            <p:nvPr/>
          </p:nvSpPr>
          <p:spPr bwMode="auto">
            <a:xfrm>
              <a:off x="1895" y="2428"/>
              <a:ext cx="168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47" name="Line 14"/>
            <p:cNvSpPr>
              <a:spLocks noChangeShapeType="1"/>
            </p:cNvSpPr>
            <p:nvPr/>
          </p:nvSpPr>
          <p:spPr bwMode="auto">
            <a:xfrm>
              <a:off x="1895" y="2256"/>
              <a:ext cx="0" cy="17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48" name="Line 15"/>
            <p:cNvSpPr>
              <a:spLocks noChangeShapeType="1"/>
            </p:cNvSpPr>
            <p:nvPr/>
          </p:nvSpPr>
          <p:spPr bwMode="auto">
            <a:xfrm>
              <a:off x="2104" y="2256"/>
              <a:ext cx="0" cy="1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49" name="Line 16"/>
            <p:cNvSpPr>
              <a:spLocks noChangeShapeType="1"/>
            </p:cNvSpPr>
            <p:nvPr/>
          </p:nvSpPr>
          <p:spPr bwMode="auto">
            <a:xfrm>
              <a:off x="2524" y="2256"/>
              <a:ext cx="0" cy="1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50" name="Line 17"/>
            <p:cNvSpPr>
              <a:spLocks noChangeShapeType="1"/>
            </p:cNvSpPr>
            <p:nvPr/>
          </p:nvSpPr>
          <p:spPr bwMode="auto">
            <a:xfrm>
              <a:off x="2735" y="2256"/>
              <a:ext cx="0" cy="1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51" name="Line 18"/>
            <p:cNvSpPr>
              <a:spLocks noChangeShapeType="1"/>
            </p:cNvSpPr>
            <p:nvPr/>
          </p:nvSpPr>
          <p:spPr bwMode="auto">
            <a:xfrm>
              <a:off x="2945" y="2256"/>
              <a:ext cx="0" cy="1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52" name="Line 19"/>
            <p:cNvSpPr>
              <a:spLocks noChangeShapeType="1"/>
            </p:cNvSpPr>
            <p:nvPr/>
          </p:nvSpPr>
          <p:spPr bwMode="auto">
            <a:xfrm>
              <a:off x="3155" y="2256"/>
              <a:ext cx="0" cy="1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53" name="Line 20"/>
            <p:cNvSpPr>
              <a:spLocks noChangeShapeType="1"/>
            </p:cNvSpPr>
            <p:nvPr/>
          </p:nvSpPr>
          <p:spPr bwMode="auto">
            <a:xfrm>
              <a:off x="3365" y="2256"/>
              <a:ext cx="0" cy="1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54" name="Line 21"/>
            <p:cNvSpPr>
              <a:spLocks noChangeShapeType="1"/>
            </p:cNvSpPr>
            <p:nvPr/>
          </p:nvSpPr>
          <p:spPr bwMode="auto">
            <a:xfrm>
              <a:off x="3575" y="2256"/>
              <a:ext cx="0" cy="17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55" name="Line 22"/>
            <p:cNvSpPr>
              <a:spLocks noChangeShapeType="1"/>
            </p:cNvSpPr>
            <p:nvPr/>
          </p:nvSpPr>
          <p:spPr bwMode="auto">
            <a:xfrm>
              <a:off x="2315" y="2256"/>
              <a:ext cx="0" cy="1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7456" name="Line 23"/>
            <p:cNvSpPr>
              <a:spLocks noChangeShapeType="1"/>
            </p:cNvSpPr>
            <p:nvPr/>
          </p:nvSpPr>
          <p:spPr bwMode="auto">
            <a:xfrm>
              <a:off x="2544" y="2592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57" name="Text Box 24"/>
            <p:cNvSpPr txBox="1">
              <a:spLocks noChangeArrowheads="1"/>
            </p:cNvSpPr>
            <p:nvPr/>
          </p:nvSpPr>
          <p:spPr bwMode="auto">
            <a:xfrm>
              <a:off x="2727" y="2447"/>
              <a:ext cx="340" cy="17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Aft>
                  <a:spcPct val="0"/>
                </a:spcAft>
                <a:buFontTx/>
                <a:buNone/>
              </a:pPr>
              <a:r>
                <a:rPr lang="en-US" sz="1200" b="1"/>
                <a:t>Time</a:t>
              </a:r>
            </a:p>
          </p:txBody>
        </p:sp>
        <p:sp>
          <p:nvSpPr>
            <p:cNvPr id="17458" name="AutoShape 25"/>
            <p:cNvSpPr>
              <a:spLocks noChangeArrowheads="1"/>
            </p:cNvSpPr>
            <p:nvPr/>
          </p:nvSpPr>
          <p:spPr bwMode="auto">
            <a:xfrm rot="13500000">
              <a:off x="3528" y="2281"/>
              <a:ext cx="115" cy="115"/>
            </a:xfrm>
            <a:prstGeom prst="rtTriangl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2816" y="1391"/>
              <a:ext cx="434" cy="864"/>
              <a:chOff x="2697" y="720"/>
              <a:chExt cx="434" cy="864"/>
            </a:xfrm>
          </p:grpSpPr>
          <p:sp>
            <p:nvSpPr>
              <p:cNvPr id="17460" name="Line 31"/>
              <p:cNvSpPr>
                <a:spLocks noChangeShapeType="1"/>
              </p:cNvSpPr>
              <p:nvPr/>
            </p:nvSpPr>
            <p:spPr bwMode="auto">
              <a:xfrm>
                <a:off x="2942" y="1344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61" name="Text Box 32"/>
              <p:cNvSpPr txBox="1">
                <a:spLocks noChangeArrowheads="1"/>
              </p:cNvSpPr>
              <p:nvPr/>
            </p:nvSpPr>
            <p:spPr bwMode="auto">
              <a:xfrm>
                <a:off x="2697" y="1008"/>
                <a:ext cx="434" cy="282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Aft>
                    <a:spcPct val="0"/>
                  </a:spcAft>
                  <a:buFontTx/>
                  <a:buNone/>
                </a:pPr>
                <a:r>
                  <a:rPr lang="en-US" dirty="0"/>
                  <a:t>Current </a:t>
                </a:r>
              </a:p>
              <a:p>
                <a:pPr>
                  <a:spcAft>
                    <a:spcPct val="0"/>
                  </a:spcAft>
                  <a:buFontTx/>
                  <a:buNone/>
                </a:pPr>
                <a:r>
                  <a:rPr lang="en-US" dirty="0"/>
                  <a:t>State</a:t>
                </a:r>
              </a:p>
            </p:txBody>
          </p:sp>
          <p:pic>
            <p:nvPicPr>
              <p:cNvPr id="17462" name="Picture 33" descr="QrioDrawi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flipH="1">
                <a:off x="2868" y="720"/>
                <a:ext cx="156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8754" name="Rectangle 34"/>
          <p:cNvSpPr>
            <a:spLocks noChangeArrowheads="1"/>
          </p:cNvSpPr>
          <p:nvPr/>
        </p:nvSpPr>
        <p:spPr bwMode="auto">
          <a:xfrm>
            <a:off x="2286000" y="2819400"/>
            <a:ext cx="323850" cy="33337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spcAft>
                <a:spcPct val="0"/>
              </a:spcAft>
              <a:buFontTx/>
              <a:buNone/>
            </a:pPr>
            <a:r>
              <a:rPr lang="en-US" sz="1400"/>
              <a:t>s</a:t>
            </a:r>
            <a:r>
              <a:rPr lang="en-US" sz="1400" baseline="-25000"/>
              <a:t>i</a:t>
            </a:r>
          </a:p>
        </p:txBody>
      </p:sp>
      <p:sp>
        <p:nvSpPr>
          <p:cNvPr id="158758" name="Text Box 38"/>
          <p:cNvSpPr txBox="1">
            <a:spLocks noChangeArrowheads="1"/>
          </p:cNvSpPr>
          <p:nvPr/>
        </p:nvSpPr>
        <p:spPr bwMode="auto">
          <a:xfrm>
            <a:off x="5668963" y="2590800"/>
            <a:ext cx="1333500" cy="730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spcAft>
                <a:spcPct val="0"/>
              </a:spcAft>
              <a:buFontTx/>
              <a:buNone/>
            </a:pPr>
            <a:r>
              <a:rPr lang="en-US" sz="1400" dirty="0"/>
              <a:t>Request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en-US" sz="1400" dirty="0"/>
              <a:t>Demonstration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en-US" sz="1400" dirty="0"/>
              <a:t>?</a:t>
            </a:r>
          </a:p>
        </p:txBody>
      </p:sp>
      <p:grpSp>
        <p:nvGrpSpPr>
          <p:cNvPr id="5" name="Group 116"/>
          <p:cNvGrpSpPr>
            <a:grpSpLocks/>
          </p:cNvGrpSpPr>
          <p:nvPr/>
        </p:nvGrpSpPr>
        <p:grpSpPr bwMode="auto">
          <a:xfrm>
            <a:off x="4972050" y="3352800"/>
            <a:ext cx="1333500" cy="3352800"/>
            <a:chOff x="3228" y="2112"/>
            <a:chExt cx="840" cy="2112"/>
          </a:xfrm>
        </p:grpSpPr>
        <p:cxnSp>
          <p:nvCxnSpPr>
            <p:cNvPr id="17432" name="AutoShape 44"/>
            <p:cNvCxnSpPr>
              <a:cxnSpLocks noChangeShapeType="1"/>
            </p:cNvCxnSpPr>
            <p:nvPr/>
          </p:nvCxnSpPr>
          <p:spPr bwMode="auto">
            <a:xfrm>
              <a:off x="4068" y="4080"/>
              <a:ext cx="0" cy="144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7433" name="Rectangle 41"/>
            <p:cNvSpPr>
              <a:spLocks noChangeArrowheads="1"/>
            </p:cNvSpPr>
            <p:nvPr/>
          </p:nvSpPr>
          <p:spPr bwMode="auto">
            <a:xfrm>
              <a:off x="3228" y="2784"/>
              <a:ext cx="528" cy="48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spcAft>
                  <a:spcPct val="0"/>
                </a:spcAft>
                <a:buFontTx/>
                <a:buNone/>
              </a:pPr>
              <a:r>
                <a:rPr lang="en-US" sz="1400" dirty="0"/>
                <a:t>Execute</a:t>
              </a:r>
            </a:p>
            <a:p>
              <a:pPr>
                <a:spcAft>
                  <a:spcPct val="0"/>
                </a:spcAft>
                <a:buFontTx/>
                <a:buNone/>
              </a:pPr>
              <a:r>
                <a:rPr lang="en-US" sz="1400" dirty="0"/>
                <a:t>Action</a:t>
              </a:r>
            </a:p>
            <a:p>
              <a:pPr>
                <a:spcAft>
                  <a:spcPct val="0"/>
                </a:spcAft>
                <a:buFontTx/>
                <a:buNone/>
              </a:pPr>
              <a:r>
                <a:rPr lang="en-US" sz="1600" dirty="0" err="1"/>
                <a:t>a</a:t>
              </a:r>
              <a:r>
                <a:rPr lang="en-US" sz="1600" baseline="-25000" dirty="0" err="1"/>
                <a:t>p</a:t>
              </a:r>
              <a:endParaRPr lang="en-US" sz="1600" baseline="-25000" dirty="0"/>
            </a:p>
          </p:txBody>
        </p:sp>
        <p:cxnSp>
          <p:nvCxnSpPr>
            <p:cNvPr id="17434" name="AutoShape 42"/>
            <p:cNvCxnSpPr>
              <a:cxnSpLocks noChangeShapeType="1"/>
              <a:endCxn id="17433" idx="0"/>
            </p:cNvCxnSpPr>
            <p:nvPr/>
          </p:nvCxnSpPr>
          <p:spPr bwMode="auto">
            <a:xfrm>
              <a:off x="3492" y="2112"/>
              <a:ext cx="0" cy="663"/>
            </a:xfrm>
            <a:prstGeom prst="straightConnector1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 type="triangle" w="med" len="med"/>
            </a:ln>
          </p:spPr>
        </p:cxnSp>
        <p:cxnSp>
          <p:nvCxnSpPr>
            <p:cNvPr id="17435" name="AutoShape 43"/>
            <p:cNvCxnSpPr>
              <a:cxnSpLocks noChangeShapeType="1"/>
              <a:stCxn id="17433" idx="2"/>
            </p:cNvCxnSpPr>
            <p:nvPr/>
          </p:nvCxnSpPr>
          <p:spPr bwMode="auto">
            <a:xfrm rot="5400000">
              <a:off x="3078" y="3678"/>
              <a:ext cx="828" cy="1"/>
            </a:xfrm>
            <a:prstGeom prst="straightConnector1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</p:spPr>
        </p:cxnSp>
        <p:cxnSp>
          <p:nvCxnSpPr>
            <p:cNvPr id="17436" name="AutoShape 45"/>
            <p:cNvCxnSpPr>
              <a:cxnSpLocks noChangeShapeType="1"/>
            </p:cNvCxnSpPr>
            <p:nvPr/>
          </p:nvCxnSpPr>
          <p:spPr bwMode="auto">
            <a:xfrm>
              <a:off x="3492" y="4080"/>
              <a:ext cx="576" cy="0"/>
            </a:xfrm>
            <a:prstGeom prst="straightConnector1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</p:spPr>
        </p:cxnSp>
      </p:grpSp>
      <p:sp>
        <p:nvSpPr>
          <p:cNvPr id="158778" name="Rectangle 58"/>
          <p:cNvSpPr>
            <a:spLocks noChangeArrowheads="1"/>
          </p:cNvSpPr>
          <p:nvPr/>
        </p:nvSpPr>
        <p:spPr bwMode="auto">
          <a:xfrm>
            <a:off x="6353175" y="5181600"/>
            <a:ext cx="1752600" cy="3048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spcAft>
                <a:spcPct val="0"/>
              </a:spcAft>
              <a:buFontTx/>
              <a:buNone/>
            </a:pPr>
            <a:r>
              <a:rPr lang="en-US" sz="1400" dirty="0" smtClean="0"/>
              <a:t>Relearn Classifier</a:t>
            </a:r>
            <a:endParaRPr lang="en-US" sz="1400" dirty="0"/>
          </a:p>
        </p:txBody>
      </p:sp>
      <p:sp>
        <p:nvSpPr>
          <p:cNvPr id="158779" name="Rectangle 59"/>
          <p:cNvSpPr>
            <a:spLocks noChangeArrowheads="1"/>
          </p:cNvSpPr>
          <p:nvPr/>
        </p:nvSpPr>
        <p:spPr bwMode="auto">
          <a:xfrm>
            <a:off x="6600825" y="5791200"/>
            <a:ext cx="1257300" cy="5334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400" dirty="0"/>
              <a:t>Execute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400" dirty="0" smtClean="0"/>
              <a:t>Action </a:t>
            </a:r>
            <a:r>
              <a:rPr lang="en-US" sz="1600" dirty="0" smtClean="0"/>
              <a:t>a</a:t>
            </a:r>
            <a:r>
              <a:rPr lang="en-US" sz="1600" baseline="-25000" dirty="0" smtClean="0"/>
              <a:t>d</a:t>
            </a:r>
            <a:endParaRPr lang="en-US" sz="1600" baseline="-25000" dirty="0"/>
          </a:p>
        </p:txBody>
      </p:sp>
      <p:cxnSp>
        <p:nvCxnSpPr>
          <p:cNvPr id="158781" name="AutoShape 61"/>
          <p:cNvCxnSpPr>
            <a:cxnSpLocks noChangeShapeType="1"/>
            <a:stCxn id="158778" idx="2"/>
            <a:endCxn id="158779" idx="0"/>
          </p:cNvCxnSpPr>
          <p:nvPr/>
        </p:nvCxnSpPr>
        <p:spPr bwMode="auto">
          <a:xfrm rot="5400000">
            <a:off x="7077075" y="5638800"/>
            <a:ext cx="304800" cy="1588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</p:cxnSp>
      <p:grpSp>
        <p:nvGrpSpPr>
          <p:cNvPr id="6" name="Group 117"/>
          <p:cNvGrpSpPr>
            <a:grpSpLocks/>
          </p:cNvGrpSpPr>
          <p:nvPr/>
        </p:nvGrpSpPr>
        <p:grpSpPr bwMode="auto">
          <a:xfrm>
            <a:off x="6619875" y="3581405"/>
            <a:ext cx="1219200" cy="801689"/>
            <a:chOff x="4272" y="2256"/>
            <a:chExt cx="768" cy="505"/>
          </a:xfrm>
        </p:grpSpPr>
        <p:sp>
          <p:nvSpPr>
            <p:cNvPr id="17429" name="Rectangle 57"/>
            <p:cNvSpPr>
              <a:spLocks noChangeArrowheads="1"/>
            </p:cNvSpPr>
            <p:nvPr/>
          </p:nvSpPr>
          <p:spPr bwMode="auto">
            <a:xfrm>
              <a:off x="4272" y="2256"/>
              <a:ext cx="768" cy="288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spcAft>
                  <a:spcPct val="0"/>
                </a:spcAft>
                <a:buFontTx/>
                <a:buNone/>
              </a:pPr>
              <a:r>
                <a:rPr lang="en-US" sz="1400"/>
                <a:t>Request</a:t>
              </a:r>
            </a:p>
            <a:p>
              <a:pPr>
                <a:spcAft>
                  <a:spcPct val="0"/>
                </a:spcAft>
                <a:buFontTx/>
                <a:buNone/>
              </a:pPr>
              <a:r>
                <a:rPr lang="en-US" sz="1400"/>
                <a:t>Demonstration</a:t>
              </a:r>
            </a:p>
          </p:txBody>
        </p:sp>
        <p:cxnSp>
          <p:nvCxnSpPr>
            <p:cNvPr id="17430" name="AutoShape 60"/>
            <p:cNvCxnSpPr>
              <a:cxnSpLocks noChangeShapeType="1"/>
              <a:stCxn id="17429" idx="2"/>
              <a:endCxn id="84" idx="0"/>
            </p:cNvCxnSpPr>
            <p:nvPr/>
          </p:nvCxnSpPr>
          <p:spPr bwMode="auto">
            <a:xfrm rot="5400000">
              <a:off x="4548" y="2652"/>
              <a:ext cx="216" cy="1"/>
            </a:xfrm>
            <a:prstGeom prst="straightConnector1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</p:cxnSp>
        <p:sp>
          <p:nvSpPr>
            <p:cNvPr id="17431" name="Text Box 62"/>
            <p:cNvSpPr txBox="1">
              <a:spLocks noChangeArrowheads="1"/>
            </p:cNvSpPr>
            <p:nvPr/>
          </p:nvSpPr>
          <p:spPr bwMode="auto">
            <a:xfrm>
              <a:off x="4656" y="2514"/>
              <a:ext cx="234" cy="21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>
                <a:spcAft>
                  <a:spcPct val="0"/>
                </a:spcAft>
                <a:buFontTx/>
                <a:buNone/>
              </a:pPr>
              <a:r>
                <a:rPr lang="en-US" sz="1600" dirty="0"/>
                <a:t>a</a:t>
              </a:r>
              <a:r>
                <a:rPr lang="en-US" sz="1600" baseline="-25000" dirty="0"/>
                <a:t>d</a:t>
              </a:r>
            </a:p>
          </p:txBody>
        </p:sp>
      </p:grpSp>
      <p:cxnSp>
        <p:nvCxnSpPr>
          <p:cNvPr id="158784" name="AutoShape 64"/>
          <p:cNvCxnSpPr>
            <a:cxnSpLocks noChangeShapeType="1"/>
          </p:cNvCxnSpPr>
          <p:nvPr/>
        </p:nvCxnSpPr>
        <p:spPr bwMode="auto">
          <a:xfrm>
            <a:off x="7315200" y="6338888"/>
            <a:ext cx="0" cy="138112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</p:cxnSp>
      <p:cxnSp>
        <p:nvCxnSpPr>
          <p:cNvPr id="158785" name="AutoShape 65"/>
          <p:cNvCxnSpPr>
            <a:cxnSpLocks noChangeShapeType="1"/>
          </p:cNvCxnSpPr>
          <p:nvPr/>
        </p:nvCxnSpPr>
        <p:spPr bwMode="auto">
          <a:xfrm flipH="1">
            <a:off x="6324600" y="6475412"/>
            <a:ext cx="990600" cy="1588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</p:cxnSp>
      <p:grpSp>
        <p:nvGrpSpPr>
          <p:cNvPr id="8" name="Group 86"/>
          <p:cNvGrpSpPr/>
          <p:nvPr/>
        </p:nvGrpSpPr>
        <p:grpSpPr>
          <a:xfrm>
            <a:off x="6296607" y="1141412"/>
            <a:ext cx="2066343" cy="5564188"/>
            <a:chOff x="6449007" y="1141412"/>
            <a:chExt cx="1864569" cy="5564188"/>
          </a:xfrm>
        </p:grpSpPr>
        <p:cxnSp>
          <p:nvCxnSpPr>
            <p:cNvPr id="79" name="Straight Connector 78"/>
            <p:cNvCxnSpPr/>
            <p:nvPr/>
          </p:nvCxnSpPr>
          <p:spPr bwMode="auto">
            <a:xfrm flipV="1">
              <a:off x="6449007" y="6704078"/>
              <a:ext cx="1864569" cy="1522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rot="5400000" flipH="1" flipV="1">
              <a:off x="5529648" y="3919128"/>
              <a:ext cx="5552281" cy="1613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Arrow Connector 82"/>
            <p:cNvCxnSpPr/>
            <p:nvPr/>
          </p:nvCxnSpPr>
          <p:spPr bwMode="auto">
            <a:xfrm rot="10800000">
              <a:off x="6629400" y="1141412"/>
              <a:ext cx="1676400" cy="1588"/>
            </a:xfrm>
            <a:prstGeom prst="straightConnector1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" name="Group 86"/>
          <p:cNvGrpSpPr/>
          <p:nvPr/>
        </p:nvGrpSpPr>
        <p:grpSpPr>
          <a:xfrm>
            <a:off x="6505575" y="1295400"/>
            <a:ext cx="1724025" cy="2516188"/>
            <a:chOff x="-49451" y="1141412"/>
            <a:chExt cx="8363027" cy="5412582"/>
          </a:xfrm>
        </p:grpSpPr>
        <p:cxnSp>
          <p:nvCxnSpPr>
            <p:cNvPr id="75" name="Straight Connector 74"/>
            <p:cNvCxnSpPr/>
            <p:nvPr/>
          </p:nvCxnSpPr>
          <p:spPr bwMode="auto">
            <a:xfrm flipV="1">
              <a:off x="6449007" y="6540759"/>
              <a:ext cx="1864569" cy="1522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rot="5400000" flipH="1" flipV="1">
              <a:off x="5600699" y="3848100"/>
              <a:ext cx="5410200" cy="1587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 bwMode="auto">
            <a:xfrm rot="10800000">
              <a:off x="-49451" y="1141412"/>
              <a:ext cx="8355251" cy="1591"/>
            </a:xfrm>
            <a:prstGeom prst="straightConnector1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aphicFrame>
        <p:nvGraphicFramePr>
          <p:cNvPr id="138241" name="Object 1"/>
          <p:cNvGraphicFramePr>
            <a:graphicFrameLocks noChangeAspect="1"/>
          </p:cNvGraphicFramePr>
          <p:nvPr/>
        </p:nvGraphicFramePr>
        <p:xfrm>
          <a:off x="6372225" y="1979699"/>
          <a:ext cx="1171575" cy="382501"/>
        </p:xfrm>
        <a:graphic>
          <a:graphicData uri="http://schemas.openxmlformats.org/presentationml/2006/ole">
            <p:oleObj spid="_x0000_s138241" name="Equation" r:id="rId6" imgW="660240" imgH="215640" progId="Equation.3">
              <p:embed/>
            </p:oleObj>
          </a:graphicData>
        </a:graphic>
      </p:graphicFrame>
      <p:sp>
        <p:nvSpPr>
          <p:cNvPr id="84" name="Rectangle 58"/>
          <p:cNvSpPr>
            <a:spLocks noChangeArrowheads="1"/>
          </p:cNvSpPr>
          <p:nvPr/>
        </p:nvSpPr>
        <p:spPr bwMode="auto">
          <a:xfrm>
            <a:off x="6619875" y="4381500"/>
            <a:ext cx="1219200" cy="5334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spcAft>
                <a:spcPct val="0"/>
              </a:spcAft>
            </a:pPr>
            <a:r>
              <a:rPr lang="en-US" sz="1400" dirty="0" smtClean="0"/>
              <a:t>Add Training </a:t>
            </a:r>
          </a:p>
          <a:p>
            <a:pPr>
              <a:spcAft>
                <a:spcPct val="0"/>
              </a:spcAft>
            </a:pPr>
            <a:r>
              <a:rPr lang="en-US" sz="1400" dirty="0" smtClean="0"/>
              <a:t>Point (</a:t>
            </a:r>
            <a:r>
              <a:rPr lang="en-US" sz="1400" dirty="0" err="1" smtClean="0"/>
              <a:t>s</a:t>
            </a:r>
            <a:r>
              <a:rPr lang="en-US" sz="1400" baseline="-25000" dirty="0" err="1" smtClean="0"/>
              <a:t>i</a:t>
            </a:r>
            <a:r>
              <a:rPr lang="en-US" sz="1400" dirty="0" smtClean="0"/>
              <a:t>, a</a:t>
            </a:r>
            <a:r>
              <a:rPr lang="en-US" sz="1400" baseline="-25000" dirty="0" smtClean="0"/>
              <a:t>d</a:t>
            </a:r>
            <a:r>
              <a:rPr lang="en-US" sz="1400" dirty="0" smtClean="0"/>
              <a:t>)</a:t>
            </a:r>
          </a:p>
        </p:txBody>
      </p:sp>
      <p:cxnSp>
        <p:nvCxnSpPr>
          <p:cNvPr id="95" name="AutoShape 61"/>
          <p:cNvCxnSpPr>
            <a:cxnSpLocks noChangeShapeType="1"/>
            <a:stCxn id="84" idx="2"/>
          </p:cNvCxnSpPr>
          <p:nvPr/>
        </p:nvCxnSpPr>
        <p:spPr bwMode="auto">
          <a:xfrm rot="5400000">
            <a:off x="7095331" y="5048250"/>
            <a:ext cx="267494" cy="794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</p:cxnSp>
    </p:spTree>
    <p:custDataLst>
      <p:tags r:id="rId2"/>
    </p:custDataLst>
  </p:cSld>
  <p:clrMapOvr>
    <a:masterClrMapping/>
  </p:clrMapOvr>
  <p:transition advTm="207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27448 -0.1166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-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42396 -0.25764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58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54" grpId="0" animBg="1"/>
      <p:bldP spid="158754" grpId="1" animBg="1"/>
      <p:bldP spid="158758" grpId="0"/>
      <p:bldP spid="158778" grpId="0" animBg="1"/>
      <p:bldP spid="158779" grpId="0" animBg="1"/>
      <p:bldP spid="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305054" y="3276600"/>
            <a:ext cx="5790946" cy="2667000"/>
            <a:chOff x="583" y="2640"/>
            <a:chExt cx="3257" cy="1440"/>
          </a:xfrm>
        </p:grpSpPr>
        <p:sp>
          <p:nvSpPr>
            <p:cNvPr id="24590" name="Rectangle 70"/>
            <p:cNvSpPr>
              <a:spLocks noChangeArrowheads="1"/>
            </p:cNvSpPr>
            <p:nvPr/>
          </p:nvSpPr>
          <p:spPr bwMode="auto">
            <a:xfrm>
              <a:off x="583" y="2640"/>
              <a:ext cx="3257" cy="1440"/>
            </a:xfrm>
            <a:prstGeom prst="rect">
              <a:avLst/>
            </a:prstGeom>
            <a:solidFill>
              <a:schemeClr val="accent1">
                <a:alpha val="16862"/>
              </a:schemeClr>
            </a:solidFill>
            <a:ln w="19050" algn="ctr">
              <a:noFill/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4591" name="Text Box 71"/>
            <p:cNvSpPr txBox="1">
              <a:spLocks noChangeArrowheads="1"/>
            </p:cNvSpPr>
            <p:nvPr/>
          </p:nvSpPr>
          <p:spPr bwMode="auto">
            <a:xfrm>
              <a:off x="637" y="2640"/>
              <a:ext cx="1017" cy="36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>
                <a:spcAft>
                  <a:spcPct val="0"/>
                </a:spcAft>
                <a:buFontTx/>
                <a:buNone/>
              </a:pPr>
              <a:r>
                <a:rPr lang="en-US" sz="1600" b="1" dirty="0">
                  <a:solidFill>
                    <a:srgbClr val="CC3300"/>
                  </a:solidFill>
                </a:rPr>
                <a:t>Corrective</a:t>
              </a:r>
            </a:p>
            <a:p>
              <a:pPr algn="l">
                <a:spcAft>
                  <a:spcPct val="0"/>
                </a:spcAft>
                <a:buFontTx/>
                <a:buNone/>
              </a:pPr>
              <a:r>
                <a:rPr lang="en-US" sz="1600" b="1" dirty="0">
                  <a:solidFill>
                    <a:srgbClr val="CC3300"/>
                  </a:solidFill>
                </a:rPr>
                <a:t>Demonstration</a:t>
              </a:r>
            </a:p>
          </p:txBody>
        </p:sp>
      </p:grpSp>
      <p:sp>
        <p:nvSpPr>
          <p:cNvPr id="24592" name="Rectangle 67"/>
          <p:cNvSpPr>
            <a:spLocks noChangeArrowheads="1"/>
          </p:cNvSpPr>
          <p:nvPr/>
        </p:nvSpPr>
        <p:spPr bwMode="auto">
          <a:xfrm>
            <a:off x="4486275" y="1066800"/>
            <a:ext cx="4124325" cy="5791200"/>
          </a:xfrm>
          <a:prstGeom prst="rect">
            <a:avLst/>
          </a:prstGeom>
          <a:solidFill>
            <a:schemeClr val="bg2">
              <a:alpha val="7059"/>
            </a:schemeClr>
          </a:solidFill>
          <a:ln w="19050" algn="ctr">
            <a:noFill/>
            <a:prstDash val="dash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spcAft>
                <a:spcPct val="0"/>
              </a:spcAft>
              <a:buFontTx/>
              <a:buNone/>
            </a:pPr>
            <a:endParaRPr lang="en-US" sz="2000"/>
          </a:p>
        </p:txBody>
      </p:sp>
      <p:sp>
        <p:nvSpPr>
          <p:cNvPr id="2457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Confidence-Based Autonomy</a:t>
            </a:r>
          </a:p>
        </p:txBody>
      </p:sp>
      <p:sp>
        <p:nvSpPr>
          <p:cNvPr id="24593" name="Text Box 68"/>
          <p:cNvSpPr txBox="1">
            <a:spLocks noChangeArrowheads="1"/>
          </p:cNvSpPr>
          <p:nvPr/>
        </p:nvSpPr>
        <p:spPr bwMode="auto">
          <a:xfrm>
            <a:off x="4572000" y="1143000"/>
            <a:ext cx="1150938" cy="5810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spcAft>
                <a:spcPct val="0"/>
              </a:spcAft>
              <a:buFontTx/>
              <a:buNone/>
            </a:pPr>
            <a:r>
              <a:rPr lang="en-US" sz="1600" b="1" dirty="0">
                <a:solidFill>
                  <a:schemeClr val="bg2"/>
                </a:solidFill>
              </a:rPr>
              <a:t>Confident</a:t>
            </a:r>
          </a:p>
          <a:p>
            <a:pPr algn="l">
              <a:spcAft>
                <a:spcPct val="0"/>
              </a:spcAft>
              <a:buFontTx/>
              <a:buNone/>
            </a:pPr>
            <a:r>
              <a:rPr lang="en-US" sz="1600" b="1" dirty="0">
                <a:solidFill>
                  <a:schemeClr val="bg2"/>
                </a:solidFill>
              </a:rPr>
              <a:t>Execution</a:t>
            </a:r>
          </a:p>
        </p:txBody>
      </p:sp>
      <p:grpSp>
        <p:nvGrpSpPr>
          <p:cNvPr id="81" name="Group 115"/>
          <p:cNvGrpSpPr>
            <a:grpSpLocks/>
          </p:cNvGrpSpPr>
          <p:nvPr/>
        </p:nvGrpSpPr>
        <p:grpSpPr bwMode="auto">
          <a:xfrm>
            <a:off x="5334000" y="1384300"/>
            <a:ext cx="1974850" cy="2197100"/>
            <a:chOff x="3456" y="872"/>
            <a:chExt cx="1244" cy="1384"/>
          </a:xfrm>
        </p:grpSpPr>
        <p:sp>
          <p:nvSpPr>
            <p:cNvPr id="82" name="Rectangle 37"/>
            <p:cNvSpPr>
              <a:spLocks noChangeArrowheads="1"/>
            </p:cNvSpPr>
            <p:nvPr/>
          </p:nvSpPr>
          <p:spPr bwMode="auto">
            <a:xfrm rot="2700000">
              <a:off x="3780" y="1580"/>
              <a:ext cx="606" cy="57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0000" tIns="46800" rIns="90000" bIns="46800" anchor="ctr"/>
            <a:lstStyle/>
            <a:p>
              <a:pPr>
                <a:spcAft>
                  <a:spcPct val="0"/>
                </a:spcAft>
                <a:buFontTx/>
                <a:buNone/>
              </a:pPr>
              <a:endParaRPr lang="en-US" sz="1400"/>
            </a:p>
          </p:txBody>
        </p:sp>
        <p:sp>
          <p:nvSpPr>
            <p:cNvPr id="83" name="Line 36"/>
            <p:cNvSpPr>
              <a:spLocks noChangeShapeType="1"/>
            </p:cNvSpPr>
            <p:nvPr/>
          </p:nvSpPr>
          <p:spPr bwMode="auto">
            <a:xfrm flipH="1">
              <a:off x="4068" y="1248"/>
              <a:ext cx="3" cy="1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84" name="Rectangle 50"/>
            <p:cNvSpPr>
              <a:spLocks noChangeArrowheads="1"/>
            </p:cNvSpPr>
            <p:nvPr/>
          </p:nvSpPr>
          <p:spPr bwMode="auto">
            <a:xfrm>
              <a:off x="3828" y="1056"/>
              <a:ext cx="480" cy="192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spcAft>
                  <a:spcPct val="0"/>
                </a:spcAft>
                <a:buFontTx/>
                <a:buNone/>
              </a:pPr>
              <a:r>
                <a:rPr lang="en-US" sz="1400" dirty="0"/>
                <a:t>Policy</a:t>
              </a:r>
            </a:p>
          </p:txBody>
        </p:sp>
        <p:sp>
          <p:nvSpPr>
            <p:cNvPr id="85" name="Line 51"/>
            <p:cNvSpPr>
              <a:spLocks noChangeShapeType="1"/>
            </p:cNvSpPr>
            <p:nvPr/>
          </p:nvSpPr>
          <p:spPr bwMode="auto">
            <a:xfrm flipH="1">
              <a:off x="4065" y="872"/>
              <a:ext cx="3" cy="1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cxnSp>
          <p:nvCxnSpPr>
            <p:cNvPr id="86" name="AutoShape 46"/>
            <p:cNvCxnSpPr>
              <a:cxnSpLocks noChangeShapeType="1"/>
            </p:cNvCxnSpPr>
            <p:nvPr/>
          </p:nvCxnSpPr>
          <p:spPr bwMode="auto">
            <a:xfrm>
              <a:off x="3492" y="2112"/>
              <a:ext cx="576" cy="0"/>
            </a:xfrm>
            <a:prstGeom prst="straightConnector1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</p:spPr>
        </p:cxnSp>
        <p:sp>
          <p:nvSpPr>
            <p:cNvPr id="87" name="Text Box 47"/>
            <p:cNvSpPr txBox="1">
              <a:spLocks noChangeArrowheads="1"/>
            </p:cNvSpPr>
            <p:nvPr/>
          </p:nvSpPr>
          <p:spPr bwMode="auto">
            <a:xfrm>
              <a:off x="3456" y="1920"/>
              <a:ext cx="265" cy="19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>
                <a:spcAft>
                  <a:spcPct val="0"/>
                </a:spcAft>
                <a:buFontTx/>
                <a:buNone/>
              </a:pPr>
              <a:r>
                <a:rPr lang="en-US" sz="1400" b="1" dirty="0" smtClean="0"/>
                <a:t>No</a:t>
              </a:r>
              <a:endParaRPr lang="en-US" sz="1400" b="1" dirty="0"/>
            </a:p>
          </p:txBody>
        </p:sp>
        <p:cxnSp>
          <p:nvCxnSpPr>
            <p:cNvPr id="88" name="AutoShape 63"/>
            <p:cNvCxnSpPr>
              <a:cxnSpLocks noChangeShapeType="1"/>
            </p:cNvCxnSpPr>
            <p:nvPr/>
          </p:nvCxnSpPr>
          <p:spPr bwMode="auto">
            <a:xfrm>
              <a:off x="4656" y="2101"/>
              <a:ext cx="0" cy="155"/>
            </a:xfrm>
            <a:prstGeom prst="straightConnector1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</p:cxnSp>
        <p:cxnSp>
          <p:nvCxnSpPr>
            <p:cNvPr id="89" name="AutoShape 66"/>
            <p:cNvCxnSpPr>
              <a:cxnSpLocks noChangeShapeType="1"/>
            </p:cNvCxnSpPr>
            <p:nvPr/>
          </p:nvCxnSpPr>
          <p:spPr bwMode="auto">
            <a:xfrm flipH="1">
              <a:off x="4080" y="2112"/>
              <a:ext cx="576" cy="1"/>
            </a:xfrm>
            <a:prstGeom prst="straightConnector1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</p:cxnSp>
        <p:sp>
          <p:nvSpPr>
            <p:cNvPr id="90" name="Text Box 76"/>
            <p:cNvSpPr txBox="1">
              <a:spLocks noChangeArrowheads="1"/>
            </p:cNvSpPr>
            <p:nvPr/>
          </p:nvSpPr>
          <p:spPr bwMode="auto">
            <a:xfrm>
              <a:off x="4391" y="1920"/>
              <a:ext cx="309" cy="19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>
                <a:spcAft>
                  <a:spcPct val="0"/>
                </a:spcAft>
                <a:buFontTx/>
                <a:buNone/>
              </a:pPr>
              <a:r>
                <a:rPr lang="en-US" sz="1400" b="1" dirty="0" smtClean="0"/>
                <a:t>Yes</a:t>
              </a:r>
              <a:endParaRPr lang="en-US" sz="1400" b="1" dirty="0"/>
            </a:p>
          </p:txBody>
        </p:sp>
      </p:grpSp>
      <p:cxnSp>
        <p:nvCxnSpPr>
          <p:cNvPr id="91" name="AutoShape 112"/>
          <p:cNvCxnSpPr>
            <a:cxnSpLocks noChangeShapeType="1"/>
          </p:cNvCxnSpPr>
          <p:nvPr/>
        </p:nvCxnSpPr>
        <p:spPr bwMode="auto">
          <a:xfrm>
            <a:off x="5391150" y="3343275"/>
            <a:ext cx="0" cy="246063"/>
          </a:xfrm>
          <a:prstGeom prst="straightConnector1">
            <a:avLst/>
          </a:prstGeom>
          <a:noFill/>
          <a:ln w="57150">
            <a:solidFill>
              <a:srgbClr val="99CC00"/>
            </a:solidFill>
            <a:round/>
            <a:headEnd/>
            <a:tailEnd type="triangle" w="med" len="med"/>
          </a:ln>
        </p:spPr>
      </p:cxnSp>
      <p:sp>
        <p:nvSpPr>
          <p:cNvPr id="92" name="Rectangle 34"/>
          <p:cNvSpPr>
            <a:spLocks noChangeArrowheads="1"/>
          </p:cNvSpPr>
          <p:nvPr/>
        </p:nvSpPr>
        <p:spPr bwMode="auto">
          <a:xfrm>
            <a:off x="6143625" y="1057275"/>
            <a:ext cx="323850" cy="33337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spcAft>
                <a:spcPct val="0"/>
              </a:spcAft>
              <a:buFontTx/>
              <a:buNone/>
            </a:pPr>
            <a:r>
              <a:rPr lang="en-US" sz="1400" dirty="0" err="1"/>
              <a:t>s</a:t>
            </a:r>
            <a:r>
              <a:rPr lang="en-US" sz="1400" baseline="-25000" dirty="0" err="1"/>
              <a:t>i</a:t>
            </a:r>
            <a:endParaRPr lang="en-US" sz="1400" baseline="-25000" dirty="0"/>
          </a:p>
        </p:txBody>
      </p:sp>
      <p:sp>
        <p:nvSpPr>
          <p:cNvPr id="93" name="Text Box 38"/>
          <p:cNvSpPr txBox="1">
            <a:spLocks noChangeArrowheads="1"/>
          </p:cNvSpPr>
          <p:nvPr/>
        </p:nvSpPr>
        <p:spPr bwMode="auto">
          <a:xfrm>
            <a:off x="5668963" y="2590800"/>
            <a:ext cx="1333500" cy="730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spcAft>
                <a:spcPct val="0"/>
              </a:spcAft>
              <a:buFontTx/>
              <a:buNone/>
            </a:pPr>
            <a:r>
              <a:rPr lang="en-US" sz="1400" dirty="0"/>
              <a:t>Request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en-US" sz="1400" dirty="0"/>
              <a:t>Demonstration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en-US" sz="1400" dirty="0"/>
              <a:t>?</a:t>
            </a:r>
          </a:p>
        </p:txBody>
      </p:sp>
      <p:grpSp>
        <p:nvGrpSpPr>
          <p:cNvPr id="94" name="Group 116"/>
          <p:cNvGrpSpPr>
            <a:grpSpLocks/>
          </p:cNvGrpSpPr>
          <p:nvPr/>
        </p:nvGrpSpPr>
        <p:grpSpPr bwMode="auto">
          <a:xfrm>
            <a:off x="4972050" y="3352800"/>
            <a:ext cx="1333500" cy="3352800"/>
            <a:chOff x="3228" y="2112"/>
            <a:chExt cx="840" cy="2112"/>
          </a:xfrm>
        </p:grpSpPr>
        <p:cxnSp>
          <p:nvCxnSpPr>
            <p:cNvPr id="95" name="AutoShape 44"/>
            <p:cNvCxnSpPr>
              <a:cxnSpLocks noChangeShapeType="1"/>
            </p:cNvCxnSpPr>
            <p:nvPr/>
          </p:nvCxnSpPr>
          <p:spPr bwMode="auto">
            <a:xfrm>
              <a:off x="4068" y="4080"/>
              <a:ext cx="0" cy="144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96" name="Rectangle 41"/>
            <p:cNvSpPr>
              <a:spLocks noChangeArrowheads="1"/>
            </p:cNvSpPr>
            <p:nvPr/>
          </p:nvSpPr>
          <p:spPr bwMode="auto">
            <a:xfrm>
              <a:off x="3228" y="2784"/>
              <a:ext cx="528" cy="48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spcAft>
                  <a:spcPct val="0"/>
                </a:spcAft>
                <a:buFontTx/>
                <a:buNone/>
              </a:pPr>
              <a:r>
                <a:rPr lang="en-US" sz="1400" dirty="0"/>
                <a:t>Execute</a:t>
              </a:r>
            </a:p>
            <a:p>
              <a:pPr>
                <a:spcAft>
                  <a:spcPct val="0"/>
                </a:spcAft>
                <a:buFontTx/>
                <a:buNone/>
              </a:pPr>
              <a:r>
                <a:rPr lang="en-US" sz="1400" dirty="0"/>
                <a:t>Action</a:t>
              </a:r>
            </a:p>
            <a:p>
              <a:pPr>
                <a:spcAft>
                  <a:spcPct val="0"/>
                </a:spcAft>
                <a:buFontTx/>
                <a:buNone/>
              </a:pPr>
              <a:r>
                <a:rPr lang="en-US" sz="1600" dirty="0" err="1"/>
                <a:t>a</a:t>
              </a:r>
              <a:r>
                <a:rPr lang="en-US" sz="1600" baseline="-25000" dirty="0" err="1"/>
                <a:t>p</a:t>
              </a:r>
              <a:endParaRPr lang="en-US" sz="1600" baseline="-25000" dirty="0"/>
            </a:p>
          </p:txBody>
        </p:sp>
        <p:cxnSp>
          <p:nvCxnSpPr>
            <p:cNvPr id="97" name="AutoShape 42"/>
            <p:cNvCxnSpPr>
              <a:cxnSpLocks noChangeShapeType="1"/>
              <a:endCxn id="96" idx="0"/>
            </p:cNvCxnSpPr>
            <p:nvPr/>
          </p:nvCxnSpPr>
          <p:spPr bwMode="auto">
            <a:xfrm>
              <a:off x="3492" y="2112"/>
              <a:ext cx="0" cy="663"/>
            </a:xfrm>
            <a:prstGeom prst="straightConnector1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 type="triangle" w="med" len="med"/>
            </a:ln>
          </p:spPr>
        </p:cxnSp>
        <p:cxnSp>
          <p:nvCxnSpPr>
            <p:cNvPr id="98" name="AutoShape 43"/>
            <p:cNvCxnSpPr>
              <a:cxnSpLocks noChangeShapeType="1"/>
              <a:stCxn id="96" idx="2"/>
            </p:cNvCxnSpPr>
            <p:nvPr/>
          </p:nvCxnSpPr>
          <p:spPr bwMode="auto">
            <a:xfrm rot="5400000">
              <a:off x="3078" y="3678"/>
              <a:ext cx="828" cy="1"/>
            </a:xfrm>
            <a:prstGeom prst="straightConnector1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</p:spPr>
        </p:cxnSp>
        <p:cxnSp>
          <p:nvCxnSpPr>
            <p:cNvPr id="99" name="AutoShape 45"/>
            <p:cNvCxnSpPr>
              <a:cxnSpLocks noChangeShapeType="1"/>
            </p:cNvCxnSpPr>
            <p:nvPr/>
          </p:nvCxnSpPr>
          <p:spPr bwMode="auto">
            <a:xfrm>
              <a:off x="3492" y="4080"/>
              <a:ext cx="576" cy="0"/>
            </a:xfrm>
            <a:prstGeom prst="straightConnector1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</p:spPr>
        </p:cxnSp>
      </p:grpSp>
      <p:sp>
        <p:nvSpPr>
          <p:cNvPr id="100" name="Rectangle 58"/>
          <p:cNvSpPr>
            <a:spLocks noChangeArrowheads="1"/>
          </p:cNvSpPr>
          <p:nvPr/>
        </p:nvSpPr>
        <p:spPr bwMode="auto">
          <a:xfrm>
            <a:off x="6353175" y="5181600"/>
            <a:ext cx="1752600" cy="3048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spcAft>
                <a:spcPct val="0"/>
              </a:spcAft>
              <a:buFontTx/>
              <a:buNone/>
            </a:pPr>
            <a:r>
              <a:rPr lang="en-US" sz="1400" dirty="0" smtClean="0"/>
              <a:t>Relearn Classifier</a:t>
            </a:r>
            <a:endParaRPr lang="en-US" sz="1400" dirty="0"/>
          </a:p>
        </p:txBody>
      </p:sp>
      <p:sp>
        <p:nvSpPr>
          <p:cNvPr id="101" name="Rectangle 59"/>
          <p:cNvSpPr>
            <a:spLocks noChangeArrowheads="1"/>
          </p:cNvSpPr>
          <p:nvPr/>
        </p:nvSpPr>
        <p:spPr bwMode="auto">
          <a:xfrm>
            <a:off x="6600825" y="5791200"/>
            <a:ext cx="1257300" cy="5334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400" dirty="0"/>
              <a:t>Execute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400" dirty="0" smtClean="0"/>
              <a:t>Action </a:t>
            </a:r>
            <a:r>
              <a:rPr lang="en-US" sz="1600" dirty="0" smtClean="0"/>
              <a:t>a</a:t>
            </a:r>
            <a:r>
              <a:rPr lang="en-US" sz="1600" baseline="-25000" dirty="0" smtClean="0"/>
              <a:t>d</a:t>
            </a:r>
            <a:endParaRPr lang="en-US" sz="1600" baseline="-25000" dirty="0"/>
          </a:p>
        </p:txBody>
      </p:sp>
      <p:cxnSp>
        <p:nvCxnSpPr>
          <p:cNvPr id="102" name="AutoShape 61"/>
          <p:cNvCxnSpPr>
            <a:cxnSpLocks noChangeShapeType="1"/>
            <a:stCxn id="100" idx="2"/>
            <a:endCxn id="101" idx="0"/>
          </p:cNvCxnSpPr>
          <p:nvPr/>
        </p:nvCxnSpPr>
        <p:spPr bwMode="auto">
          <a:xfrm rot="5400000">
            <a:off x="7077075" y="5638800"/>
            <a:ext cx="304800" cy="1588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</p:cxnSp>
      <p:grpSp>
        <p:nvGrpSpPr>
          <p:cNvPr id="103" name="Group 117"/>
          <p:cNvGrpSpPr>
            <a:grpSpLocks/>
          </p:cNvGrpSpPr>
          <p:nvPr/>
        </p:nvGrpSpPr>
        <p:grpSpPr bwMode="auto">
          <a:xfrm>
            <a:off x="6619875" y="3581405"/>
            <a:ext cx="1219200" cy="801689"/>
            <a:chOff x="4272" y="2256"/>
            <a:chExt cx="768" cy="505"/>
          </a:xfrm>
        </p:grpSpPr>
        <p:sp>
          <p:nvSpPr>
            <p:cNvPr id="104" name="Rectangle 57"/>
            <p:cNvSpPr>
              <a:spLocks noChangeArrowheads="1"/>
            </p:cNvSpPr>
            <p:nvPr/>
          </p:nvSpPr>
          <p:spPr bwMode="auto">
            <a:xfrm>
              <a:off x="4272" y="2256"/>
              <a:ext cx="768" cy="288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spcAft>
                  <a:spcPct val="0"/>
                </a:spcAft>
                <a:buFontTx/>
                <a:buNone/>
              </a:pPr>
              <a:r>
                <a:rPr lang="en-US" sz="1400"/>
                <a:t>Request</a:t>
              </a:r>
            </a:p>
            <a:p>
              <a:pPr>
                <a:spcAft>
                  <a:spcPct val="0"/>
                </a:spcAft>
                <a:buFontTx/>
                <a:buNone/>
              </a:pPr>
              <a:r>
                <a:rPr lang="en-US" sz="1400"/>
                <a:t>Demonstration</a:t>
              </a:r>
            </a:p>
          </p:txBody>
        </p:sp>
        <p:cxnSp>
          <p:nvCxnSpPr>
            <p:cNvPr id="105" name="AutoShape 60"/>
            <p:cNvCxnSpPr>
              <a:cxnSpLocks noChangeShapeType="1"/>
              <a:stCxn id="104" idx="2"/>
              <a:endCxn id="118" idx="0"/>
            </p:cNvCxnSpPr>
            <p:nvPr/>
          </p:nvCxnSpPr>
          <p:spPr bwMode="auto">
            <a:xfrm rot="5400000">
              <a:off x="4548" y="2652"/>
              <a:ext cx="216" cy="1"/>
            </a:xfrm>
            <a:prstGeom prst="straightConnector1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</p:cxnSp>
        <p:sp>
          <p:nvSpPr>
            <p:cNvPr id="106" name="Text Box 62"/>
            <p:cNvSpPr txBox="1">
              <a:spLocks noChangeArrowheads="1"/>
            </p:cNvSpPr>
            <p:nvPr/>
          </p:nvSpPr>
          <p:spPr bwMode="auto">
            <a:xfrm>
              <a:off x="4656" y="2514"/>
              <a:ext cx="234" cy="21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>
                <a:spcAft>
                  <a:spcPct val="0"/>
                </a:spcAft>
                <a:buFontTx/>
                <a:buNone/>
              </a:pPr>
              <a:r>
                <a:rPr lang="en-US" sz="1600" dirty="0"/>
                <a:t>a</a:t>
              </a:r>
              <a:r>
                <a:rPr lang="en-US" sz="1600" baseline="-25000" dirty="0"/>
                <a:t>d</a:t>
              </a:r>
            </a:p>
          </p:txBody>
        </p:sp>
      </p:grpSp>
      <p:cxnSp>
        <p:nvCxnSpPr>
          <p:cNvPr id="107" name="AutoShape 64"/>
          <p:cNvCxnSpPr>
            <a:cxnSpLocks noChangeShapeType="1"/>
          </p:cNvCxnSpPr>
          <p:nvPr/>
        </p:nvCxnSpPr>
        <p:spPr bwMode="auto">
          <a:xfrm>
            <a:off x="7315200" y="6338888"/>
            <a:ext cx="0" cy="138112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</p:cxnSp>
      <p:cxnSp>
        <p:nvCxnSpPr>
          <p:cNvPr id="108" name="AutoShape 65"/>
          <p:cNvCxnSpPr>
            <a:cxnSpLocks noChangeShapeType="1"/>
          </p:cNvCxnSpPr>
          <p:nvPr/>
        </p:nvCxnSpPr>
        <p:spPr bwMode="auto">
          <a:xfrm flipH="1">
            <a:off x="6324600" y="6475412"/>
            <a:ext cx="990600" cy="1588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</p:cxnSp>
      <p:grpSp>
        <p:nvGrpSpPr>
          <p:cNvPr id="109" name="Group 86"/>
          <p:cNvGrpSpPr/>
          <p:nvPr/>
        </p:nvGrpSpPr>
        <p:grpSpPr>
          <a:xfrm>
            <a:off x="6296607" y="1141412"/>
            <a:ext cx="2066343" cy="5564188"/>
            <a:chOff x="6449007" y="1141412"/>
            <a:chExt cx="1864569" cy="5564188"/>
          </a:xfrm>
        </p:grpSpPr>
        <p:cxnSp>
          <p:nvCxnSpPr>
            <p:cNvPr id="110" name="Straight Connector 109"/>
            <p:cNvCxnSpPr/>
            <p:nvPr/>
          </p:nvCxnSpPr>
          <p:spPr bwMode="auto">
            <a:xfrm flipV="1">
              <a:off x="6449007" y="6704078"/>
              <a:ext cx="1864569" cy="1522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 rot="5400000" flipH="1" flipV="1">
              <a:off x="5529648" y="3919128"/>
              <a:ext cx="5552281" cy="1613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Arrow Connector 111"/>
            <p:cNvCxnSpPr/>
            <p:nvPr/>
          </p:nvCxnSpPr>
          <p:spPr bwMode="auto">
            <a:xfrm rot="10800000">
              <a:off x="6629400" y="1141412"/>
              <a:ext cx="1676400" cy="1588"/>
            </a:xfrm>
            <a:prstGeom prst="straightConnector1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13" name="Group 86"/>
          <p:cNvGrpSpPr/>
          <p:nvPr/>
        </p:nvGrpSpPr>
        <p:grpSpPr>
          <a:xfrm>
            <a:off x="6505575" y="1295400"/>
            <a:ext cx="1724025" cy="2516188"/>
            <a:chOff x="-49451" y="1141412"/>
            <a:chExt cx="8363027" cy="5412582"/>
          </a:xfrm>
        </p:grpSpPr>
        <p:cxnSp>
          <p:nvCxnSpPr>
            <p:cNvPr id="114" name="Straight Connector 113"/>
            <p:cNvCxnSpPr/>
            <p:nvPr/>
          </p:nvCxnSpPr>
          <p:spPr bwMode="auto">
            <a:xfrm flipV="1">
              <a:off x="6449007" y="6540759"/>
              <a:ext cx="1864569" cy="1522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rot="5400000" flipH="1" flipV="1">
              <a:off x="5600699" y="3848100"/>
              <a:ext cx="5410200" cy="1587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Arrow Connector 115"/>
            <p:cNvCxnSpPr/>
            <p:nvPr/>
          </p:nvCxnSpPr>
          <p:spPr bwMode="auto">
            <a:xfrm rot="10800000">
              <a:off x="-49451" y="1141412"/>
              <a:ext cx="8355251" cy="1591"/>
            </a:xfrm>
            <a:prstGeom prst="straightConnector1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aphicFrame>
        <p:nvGraphicFramePr>
          <p:cNvPr id="117" name="Object 1"/>
          <p:cNvGraphicFramePr>
            <a:graphicFrameLocks noChangeAspect="1"/>
          </p:cNvGraphicFramePr>
          <p:nvPr/>
        </p:nvGraphicFramePr>
        <p:xfrm>
          <a:off x="6372225" y="1979699"/>
          <a:ext cx="1171575" cy="382501"/>
        </p:xfrm>
        <a:graphic>
          <a:graphicData uri="http://schemas.openxmlformats.org/presentationml/2006/ole">
            <p:oleObj spid="_x0000_s164865" name="Equation" r:id="rId5" imgW="660240" imgH="215640" progId="Equation.3">
              <p:embed/>
            </p:oleObj>
          </a:graphicData>
        </a:graphic>
      </p:graphicFrame>
      <p:sp>
        <p:nvSpPr>
          <p:cNvPr id="118" name="Rectangle 58"/>
          <p:cNvSpPr>
            <a:spLocks noChangeArrowheads="1"/>
          </p:cNvSpPr>
          <p:nvPr/>
        </p:nvSpPr>
        <p:spPr bwMode="auto">
          <a:xfrm>
            <a:off x="6619875" y="4381500"/>
            <a:ext cx="1219200" cy="5334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spcAft>
                <a:spcPct val="0"/>
              </a:spcAft>
            </a:pPr>
            <a:r>
              <a:rPr lang="en-US" sz="1400" dirty="0" smtClean="0"/>
              <a:t>Add Training </a:t>
            </a:r>
          </a:p>
          <a:p>
            <a:pPr>
              <a:spcAft>
                <a:spcPct val="0"/>
              </a:spcAft>
            </a:pPr>
            <a:r>
              <a:rPr lang="en-US" sz="1400" dirty="0" smtClean="0"/>
              <a:t>Point (</a:t>
            </a:r>
            <a:r>
              <a:rPr lang="en-US" sz="1400" dirty="0" err="1" smtClean="0"/>
              <a:t>s</a:t>
            </a:r>
            <a:r>
              <a:rPr lang="en-US" sz="1400" baseline="-25000" dirty="0" err="1" smtClean="0"/>
              <a:t>i</a:t>
            </a:r>
            <a:r>
              <a:rPr lang="en-US" sz="1400" dirty="0" smtClean="0"/>
              <a:t>, a</a:t>
            </a:r>
            <a:r>
              <a:rPr lang="en-US" sz="1400" baseline="-25000" dirty="0" smtClean="0"/>
              <a:t>d</a:t>
            </a:r>
            <a:r>
              <a:rPr lang="en-US" sz="1400" dirty="0" smtClean="0"/>
              <a:t>)</a:t>
            </a:r>
          </a:p>
        </p:txBody>
      </p:sp>
      <p:cxnSp>
        <p:nvCxnSpPr>
          <p:cNvPr id="119" name="AutoShape 61"/>
          <p:cNvCxnSpPr>
            <a:cxnSpLocks noChangeShapeType="1"/>
            <a:stCxn id="118" idx="2"/>
          </p:cNvCxnSpPr>
          <p:nvPr/>
        </p:nvCxnSpPr>
        <p:spPr bwMode="auto">
          <a:xfrm rot="5400000">
            <a:off x="7095331" y="5048250"/>
            <a:ext cx="267494" cy="794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</p:cxnSp>
      <p:grpSp>
        <p:nvGrpSpPr>
          <p:cNvPr id="135" name="Group 134"/>
          <p:cNvGrpSpPr/>
          <p:nvPr/>
        </p:nvGrpSpPr>
        <p:grpSpPr>
          <a:xfrm>
            <a:off x="457200" y="4267200"/>
            <a:ext cx="4514850" cy="1066800"/>
            <a:chOff x="457200" y="4267200"/>
            <a:chExt cx="4514850" cy="1066800"/>
          </a:xfrm>
        </p:grpSpPr>
        <p:cxnSp>
          <p:nvCxnSpPr>
            <p:cNvPr id="24584" name="AutoShape 74"/>
            <p:cNvCxnSpPr>
              <a:cxnSpLocks noChangeShapeType="1"/>
              <a:endCxn id="121" idx="1"/>
            </p:cNvCxnSpPr>
            <p:nvPr/>
          </p:nvCxnSpPr>
          <p:spPr bwMode="auto">
            <a:xfrm>
              <a:off x="1295400" y="4800600"/>
              <a:ext cx="457200" cy="158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4585" name="AutoShape 75"/>
            <p:cNvCxnSpPr>
              <a:cxnSpLocks noChangeShapeType="1"/>
              <a:stCxn id="120" idx="3"/>
              <a:endCxn id="96" idx="1"/>
            </p:cNvCxnSpPr>
            <p:nvPr/>
          </p:nvCxnSpPr>
          <p:spPr bwMode="auto">
            <a:xfrm>
              <a:off x="4638675" y="4800600"/>
              <a:ext cx="333375" cy="158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4586" name="Rectangle 76"/>
            <p:cNvSpPr>
              <a:spLocks noChangeArrowheads="1"/>
            </p:cNvSpPr>
            <p:nvPr/>
          </p:nvSpPr>
          <p:spPr bwMode="auto">
            <a:xfrm>
              <a:off x="1295400" y="4419600"/>
              <a:ext cx="364500" cy="34073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>
                <a:spcAft>
                  <a:spcPct val="0"/>
                </a:spcAft>
                <a:buFontTx/>
                <a:buNone/>
              </a:pPr>
              <a:r>
                <a:rPr lang="en-US" sz="1600" dirty="0"/>
                <a:t>a</a:t>
              </a:r>
              <a:r>
                <a:rPr lang="en-US" sz="1600" baseline="-25000" dirty="0"/>
                <a:t>c</a:t>
              </a:r>
            </a:p>
          </p:txBody>
        </p:sp>
        <p:grpSp>
          <p:nvGrpSpPr>
            <p:cNvPr id="5" name="Group 77"/>
            <p:cNvGrpSpPr>
              <a:grpSpLocks/>
            </p:cNvGrpSpPr>
            <p:nvPr/>
          </p:nvGrpSpPr>
          <p:grpSpPr bwMode="auto">
            <a:xfrm>
              <a:off x="457200" y="4267200"/>
              <a:ext cx="914400" cy="1066800"/>
              <a:chOff x="3840" y="2256"/>
              <a:chExt cx="576" cy="672"/>
            </a:xfrm>
          </p:grpSpPr>
          <p:pic>
            <p:nvPicPr>
              <p:cNvPr id="24588" name="Picture 78" descr="MCj04316140000[1]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840" y="2256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589" name="Text Box 79"/>
              <p:cNvSpPr txBox="1">
                <a:spLocks noChangeArrowheads="1"/>
              </p:cNvSpPr>
              <p:nvPr/>
            </p:nvSpPr>
            <p:spPr bwMode="auto">
              <a:xfrm>
                <a:off x="3887" y="2716"/>
                <a:ext cx="52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spcAft>
                    <a:spcPct val="0"/>
                  </a:spcAft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Teacher</a:t>
                </a:r>
              </a:p>
            </p:txBody>
          </p:sp>
        </p:grpSp>
        <p:sp>
          <p:nvSpPr>
            <p:cNvPr id="120" name="Rectangle 58"/>
            <p:cNvSpPr>
              <a:spLocks noChangeArrowheads="1"/>
            </p:cNvSpPr>
            <p:nvPr/>
          </p:nvSpPr>
          <p:spPr bwMode="auto">
            <a:xfrm>
              <a:off x="3457575" y="4552950"/>
              <a:ext cx="1181100" cy="49530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spcAft>
                  <a:spcPct val="0"/>
                </a:spcAft>
                <a:buFontTx/>
                <a:buNone/>
              </a:pPr>
              <a:r>
                <a:rPr lang="en-US" sz="1400" dirty="0" smtClean="0"/>
                <a:t>Relearn </a:t>
              </a:r>
            </a:p>
            <a:p>
              <a:pPr>
                <a:spcAft>
                  <a:spcPct val="0"/>
                </a:spcAft>
                <a:buFontTx/>
                <a:buNone/>
              </a:pPr>
              <a:r>
                <a:rPr lang="en-US" sz="1400" dirty="0" smtClean="0"/>
                <a:t>Classifier</a:t>
              </a:r>
              <a:endParaRPr lang="en-US" sz="1400" dirty="0"/>
            </a:p>
          </p:txBody>
        </p:sp>
        <p:sp>
          <p:nvSpPr>
            <p:cNvPr id="121" name="Rectangle 58"/>
            <p:cNvSpPr>
              <a:spLocks noChangeArrowheads="1"/>
            </p:cNvSpPr>
            <p:nvPr/>
          </p:nvSpPr>
          <p:spPr bwMode="auto">
            <a:xfrm>
              <a:off x="1752600" y="4533900"/>
              <a:ext cx="1219200" cy="53340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spcAft>
                  <a:spcPct val="0"/>
                </a:spcAft>
              </a:pPr>
              <a:r>
                <a:rPr lang="en-US" sz="1400" dirty="0" smtClean="0"/>
                <a:t>Add Training </a:t>
              </a:r>
            </a:p>
            <a:p>
              <a:pPr>
                <a:spcAft>
                  <a:spcPct val="0"/>
                </a:spcAft>
              </a:pPr>
              <a:r>
                <a:rPr lang="en-US" sz="1400" dirty="0" smtClean="0"/>
                <a:t>Point (</a:t>
              </a:r>
              <a:r>
                <a:rPr lang="en-US" sz="1400" dirty="0" err="1" smtClean="0"/>
                <a:t>s</a:t>
              </a:r>
              <a:r>
                <a:rPr lang="en-US" sz="1400" baseline="-25000" dirty="0" err="1" smtClean="0"/>
                <a:t>i</a:t>
              </a:r>
              <a:r>
                <a:rPr lang="en-US" sz="1400" dirty="0" smtClean="0"/>
                <a:t>, a</a:t>
              </a:r>
              <a:r>
                <a:rPr lang="en-US" sz="1400" baseline="-25000" dirty="0" smtClean="0"/>
                <a:t>c</a:t>
              </a:r>
              <a:r>
                <a:rPr lang="en-US" sz="1400" dirty="0" smtClean="0"/>
                <a:t>)</a:t>
              </a:r>
            </a:p>
          </p:txBody>
        </p:sp>
        <p:cxnSp>
          <p:nvCxnSpPr>
            <p:cNvPr id="123" name="AutoShape 74"/>
            <p:cNvCxnSpPr>
              <a:cxnSpLocks noChangeShapeType="1"/>
              <a:stCxn id="121" idx="3"/>
              <a:endCxn id="120" idx="1"/>
            </p:cNvCxnSpPr>
            <p:nvPr/>
          </p:nvCxnSpPr>
          <p:spPr bwMode="auto">
            <a:xfrm>
              <a:off x="2971800" y="4800600"/>
              <a:ext cx="485775" cy="158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custDataLst>
      <p:tags r:id="rId2"/>
    </p:custDataLst>
  </p:cSld>
  <p:clrMapOvr>
    <a:masterClrMapping/>
  </p:clrMapOvr>
  <p:transition advTm="95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710" y="1325562"/>
            <a:ext cx="7698581" cy="4313238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How can we teach a single robot through demonstration by enabling </a:t>
            </a:r>
            <a:r>
              <a:rPr lang="en-US" i="1" dirty="0" smtClean="0"/>
              <a:t>both</a:t>
            </a:r>
            <a:r>
              <a:rPr lang="en-US" dirty="0" smtClean="0"/>
              <a:t> the robot and the teacher to select demonstration examples?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How can we teach collaborative multi-robot tasks through demonstration?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ransition advTm="6812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|3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3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6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|23.7|1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5|2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1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|0|0.1|0.1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3|20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6.7"/>
</p:tagLst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16376</TotalTime>
  <Words>927</Words>
  <Application>Microsoft PowerPoint</Application>
  <PresentationFormat>On-screen Show (4:3)</PresentationFormat>
  <Paragraphs>356</Paragraphs>
  <Slides>32</Slides>
  <Notes>31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1_Standarddesign</vt:lpstr>
      <vt:lpstr>Equation</vt:lpstr>
      <vt:lpstr>A Confidence-Based Approach to Multi-Robot Demonstration Learning</vt:lpstr>
      <vt:lpstr>Policy Development</vt:lpstr>
      <vt:lpstr>Research Questions</vt:lpstr>
      <vt:lpstr>Single Robot Learning</vt:lpstr>
      <vt:lpstr>Task Representation</vt:lpstr>
      <vt:lpstr>Assumptions</vt:lpstr>
      <vt:lpstr>Confidence-Based Autonomy</vt:lpstr>
      <vt:lpstr>Confidence-Based Autonomy</vt:lpstr>
      <vt:lpstr>Research Questions</vt:lpstr>
      <vt:lpstr>Multi-Robot Learning from Demonstration</vt:lpstr>
      <vt:lpstr>flexMLfD Multi-Robot Learning from Demonstration</vt:lpstr>
      <vt:lpstr>Teaching Collaborative Behavior</vt:lpstr>
      <vt:lpstr>Implicit Coordination</vt:lpstr>
      <vt:lpstr>Coordination through Shared State</vt:lpstr>
      <vt:lpstr>Coordination through Shared State</vt:lpstr>
      <vt:lpstr>Coordination through Shared State</vt:lpstr>
      <vt:lpstr>Coordination through Active Communication</vt:lpstr>
      <vt:lpstr>Coordination through Active Communication</vt:lpstr>
      <vt:lpstr>Coordination through Active Communication</vt:lpstr>
      <vt:lpstr>Coordination through Active Communication</vt:lpstr>
      <vt:lpstr>QRIO Ball Sorting Domain</vt:lpstr>
      <vt:lpstr>Shared State Video</vt:lpstr>
      <vt:lpstr>Active Communication Video</vt:lpstr>
      <vt:lpstr>Algorithm Comparison</vt:lpstr>
      <vt:lpstr>Algorithm Comparison</vt:lpstr>
      <vt:lpstr>Playground Domain</vt:lpstr>
      <vt:lpstr>Scalability of Teaching Collaborative Multi-Robot Behaviors</vt:lpstr>
      <vt:lpstr>Summary</vt:lpstr>
      <vt:lpstr>Questions?</vt:lpstr>
      <vt:lpstr>State and Action Selection</vt:lpstr>
      <vt:lpstr>Autonomous Ball Sorting Video</vt:lpstr>
      <vt:lpstr>Types of Communication Data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Sonia Chernova</cp:lastModifiedBy>
  <cp:revision>456</cp:revision>
  <cp:lastPrinted>1601-01-01T00:00:00Z</cp:lastPrinted>
  <dcterms:created xsi:type="dcterms:W3CDTF">1601-01-01T00:00:00Z</dcterms:created>
  <dcterms:modified xsi:type="dcterms:W3CDTF">2009-03-23T18:44:04Z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