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9" r:id="rId1"/>
    <p:sldMasterId id="2147483791" r:id="rId2"/>
    <p:sldMasterId id="2147483815" r:id="rId3"/>
    <p:sldMasterId id="2147483827" r:id="rId4"/>
    <p:sldMasterId id="2147483840" r:id="rId5"/>
    <p:sldMasterId id="2147483854" r:id="rId6"/>
    <p:sldMasterId id="2147483868" r:id="rId7"/>
  </p:sldMasterIdLst>
  <p:notesMasterIdLst>
    <p:notesMasterId r:id="rId79"/>
  </p:notesMasterIdLst>
  <p:sldIdLst>
    <p:sldId id="535" r:id="rId8"/>
    <p:sldId id="489" r:id="rId9"/>
    <p:sldId id="492" r:id="rId10"/>
    <p:sldId id="493" r:id="rId11"/>
    <p:sldId id="494" r:id="rId12"/>
    <p:sldId id="495" r:id="rId13"/>
    <p:sldId id="507" r:id="rId14"/>
    <p:sldId id="508" r:id="rId15"/>
    <p:sldId id="509" r:id="rId16"/>
    <p:sldId id="510" r:id="rId17"/>
    <p:sldId id="511" r:id="rId18"/>
    <p:sldId id="512" r:id="rId19"/>
    <p:sldId id="513" r:id="rId20"/>
    <p:sldId id="514" r:id="rId21"/>
    <p:sldId id="515" r:id="rId22"/>
    <p:sldId id="516" r:id="rId23"/>
    <p:sldId id="517"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 id="530" r:id="rId37"/>
    <p:sldId id="531" r:id="rId38"/>
    <p:sldId id="532" r:id="rId39"/>
    <p:sldId id="533" r:id="rId40"/>
    <p:sldId id="534" r:id="rId41"/>
    <p:sldId id="536" r:id="rId42"/>
    <p:sldId id="537" r:id="rId43"/>
    <p:sldId id="538" r:id="rId44"/>
    <p:sldId id="539" r:id="rId45"/>
    <p:sldId id="540" r:id="rId46"/>
    <p:sldId id="541" r:id="rId47"/>
    <p:sldId id="542" r:id="rId48"/>
    <p:sldId id="543" r:id="rId49"/>
    <p:sldId id="544" r:id="rId50"/>
    <p:sldId id="545" r:id="rId51"/>
    <p:sldId id="546" r:id="rId52"/>
    <p:sldId id="547" r:id="rId53"/>
    <p:sldId id="548" r:id="rId54"/>
    <p:sldId id="549" r:id="rId55"/>
    <p:sldId id="550" r:id="rId56"/>
    <p:sldId id="551" r:id="rId57"/>
    <p:sldId id="552" r:id="rId58"/>
    <p:sldId id="553" r:id="rId59"/>
    <p:sldId id="554" r:id="rId60"/>
    <p:sldId id="555" r:id="rId61"/>
    <p:sldId id="556" r:id="rId62"/>
    <p:sldId id="557" r:id="rId63"/>
    <p:sldId id="558" r:id="rId64"/>
    <p:sldId id="559" r:id="rId65"/>
    <p:sldId id="560" r:id="rId66"/>
    <p:sldId id="561" r:id="rId67"/>
    <p:sldId id="562" r:id="rId68"/>
    <p:sldId id="563" r:id="rId69"/>
    <p:sldId id="564" r:id="rId70"/>
    <p:sldId id="565" r:id="rId71"/>
    <p:sldId id="566" r:id="rId72"/>
    <p:sldId id="567" r:id="rId73"/>
    <p:sldId id="568" r:id="rId74"/>
    <p:sldId id="569" r:id="rId75"/>
    <p:sldId id="570" r:id="rId76"/>
    <p:sldId id="571" r:id="rId77"/>
    <p:sldId id="640" r:id="rId78"/>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1801" autoAdjust="0"/>
  </p:normalViewPr>
  <p:slideViewPr>
    <p:cSldViewPr>
      <p:cViewPr varScale="1">
        <p:scale>
          <a:sx n="94" d="100"/>
          <a:sy n="94" d="100"/>
        </p:scale>
        <p:origin x="165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32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9A3C703-3DB6-40F5-95FE-910D6F95DFD8}" type="slidenum">
              <a:rPr lang="en-GB"/>
              <a:pPr/>
              <a:t>‹#›</a:t>
            </a:fld>
            <a:endParaRPr lang="en-GB"/>
          </a:p>
        </p:txBody>
      </p:sp>
    </p:spTree>
    <p:extLst>
      <p:ext uri="{BB962C8B-B14F-4D97-AF65-F5344CB8AC3E}">
        <p14:creationId xmlns:p14="http://schemas.microsoft.com/office/powerpoint/2010/main" val="21709096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302601-C226-441E-B66D-890CEAFE86FC}" type="slidenum">
              <a:rPr lang="en-US" altLang="en-US">
                <a:solidFill>
                  <a:prstClr val="black"/>
                </a:solidFill>
                <a:latin typeface="Calibri" panose="020F0502020204030204" pitchFamily="34" charset="0"/>
              </a:rPr>
              <a:pPr eaLnBrk="1" hangingPunct="1"/>
              <a:t>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23807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ADD61F-991E-4E06-8980-BAD672B05C09}" type="slidenum">
              <a:rPr lang="en-US" altLang="en-US">
                <a:solidFill>
                  <a:srgbClr val="000000"/>
                </a:solidFill>
                <a:latin typeface="Calibri" panose="020F0502020204030204" pitchFamily="34" charset="0"/>
              </a:rPr>
              <a:pPr eaLnBrk="1" hangingPunct="1"/>
              <a:t>44</a:t>
            </a:fld>
            <a:endParaRPr lang="en-US" altLang="en-US">
              <a:solidFill>
                <a:srgbClr val="000000"/>
              </a:solidFill>
              <a:latin typeface="Calibri" panose="020F0502020204030204" pitchFamily="34" charset="0"/>
            </a:endParaRPr>
          </a:p>
        </p:txBody>
      </p:sp>
      <p:sp>
        <p:nvSpPr>
          <p:cNvPr id="5939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554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43F170-A7A2-4309-8DBC-FDBE3C5139B0}" type="slidenum">
              <a:rPr lang="en-US" altLang="en-US">
                <a:solidFill>
                  <a:srgbClr val="000000"/>
                </a:solidFill>
                <a:latin typeface="Calibri" panose="020F0502020204030204" pitchFamily="34" charset="0"/>
              </a:rPr>
              <a:pPr eaLnBrk="1" hangingPunct="1"/>
              <a:t>46</a:t>
            </a:fld>
            <a:endParaRPr lang="en-US" altLang="en-US">
              <a:solidFill>
                <a:srgbClr val="000000"/>
              </a:solidFill>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42358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5EEEB2-0DBB-4440-8EF3-4BF0C144B029}" type="slidenum">
              <a:rPr lang="en-US" altLang="en-US">
                <a:solidFill>
                  <a:srgbClr val="000000"/>
                </a:solidFill>
                <a:latin typeface="Calibri" panose="020F0502020204030204" pitchFamily="34" charset="0"/>
              </a:rPr>
              <a:pPr eaLnBrk="1" hangingPunct="1"/>
              <a:t>47</a:t>
            </a:fld>
            <a:endParaRPr lang="en-US" altLang="en-US">
              <a:solidFill>
                <a:srgbClr val="000000"/>
              </a:solidFill>
              <a:latin typeface="Calibri" panose="020F0502020204030204" pitchFamily="34" charset="0"/>
            </a:endParaRPr>
          </a:p>
        </p:txBody>
      </p:sp>
      <p:sp>
        <p:nvSpPr>
          <p:cNvPr id="614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43306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2D7848-9347-4ECF-A6D5-69C11CB8DBEA}" type="slidenum">
              <a:rPr lang="en-US" altLang="en-US">
                <a:solidFill>
                  <a:srgbClr val="000000"/>
                </a:solidFill>
                <a:latin typeface="Calibri" panose="020F0502020204030204" pitchFamily="34" charset="0"/>
              </a:rPr>
              <a:pPr eaLnBrk="1" hangingPunct="1"/>
              <a:t>48</a:t>
            </a:fld>
            <a:endParaRPr lang="en-US" altLang="en-US">
              <a:solidFill>
                <a:srgbClr val="000000"/>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5383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864817-817D-4ECC-9B6B-3A80F9F9E798}" type="slidenum">
              <a:rPr lang="en-US" altLang="en-US">
                <a:solidFill>
                  <a:srgbClr val="000000"/>
                </a:solidFill>
                <a:latin typeface="Calibri" panose="020F0502020204030204" pitchFamily="34" charset="0"/>
              </a:rPr>
              <a:pPr eaLnBrk="1" hangingPunct="1"/>
              <a:t>49</a:t>
            </a:fld>
            <a:endParaRPr lang="en-US" altLang="en-US">
              <a:solidFill>
                <a:srgbClr val="000000"/>
              </a:solidFill>
              <a:latin typeface="Calibri" panose="020F0502020204030204" pitchFamily="34" charset="0"/>
            </a:endParaRPr>
          </a:p>
        </p:txBody>
      </p:sp>
      <p:sp>
        <p:nvSpPr>
          <p:cNvPr id="6349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47595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205F92-8727-416F-8D21-658052221028}" type="slidenum">
              <a:rPr lang="en-US" altLang="en-US">
                <a:solidFill>
                  <a:srgbClr val="000000"/>
                </a:solidFill>
                <a:latin typeface="Calibri" panose="020F0502020204030204" pitchFamily="34" charset="0"/>
              </a:rPr>
              <a:pPr eaLnBrk="1" hangingPunct="1"/>
              <a:t>50</a:t>
            </a:fld>
            <a:endParaRPr lang="en-US" altLang="en-US">
              <a:solidFill>
                <a:srgbClr val="000000"/>
              </a:solidFill>
              <a:latin typeface="Calibri" panose="020F0502020204030204" pitchFamily="34" charset="0"/>
            </a:endParaRPr>
          </a:p>
        </p:txBody>
      </p:sp>
      <p:sp>
        <p:nvSpPr>
          <p:cNvPr id="645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22324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591C1C-A40E-4793-875E-0A38FC231881}" type="slidenum">
              <a:rPr lang="en-US" altLang="en-US">
                <a:solidFill>
                  <a:srgbClr val="000000"/>
                </a:solidFill>
                <a:latin typeface="Calibri" panose="020F0502020204030204" pitchFamily="34" charset="0"/>
              </a:rPr>
              <a:pPr eaLnBrk="1" hangingPunct="1"/>
              <a:t>51</a:t>
            </a:fld>
            <a:endParaRPr lang="en-US" altLang="en-US">
              <a:solidFill>
                <a:srgbClr val="000000"/>
              </a:solidFill>
              <a:latin typeface="Calibri" panose="020F0502020204030204" pitchFamily="34" charset="0"/>
            </a:endParaRPr>
          </a:p>
        </p:txBody>
      </p:sp>
      <p:sp>
        <p:nvSpPr>
          <p:cNvPr id="6553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15748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99E308-7A96-4278-9B9E-BA65D603EE72}" type="slidenum">
              <a:rPr lang="en-US" altLang="en-US">
                <a:solidFill>
                  <a:srgbClr val="000000"/>
                </a:solidFill>
                <a:latin typeface="Calibri" panose="020F0502020204030204" pitchFamily="34" charset="0"/>
              </a:rPr>
              <a:pPr eaLnBrk="1" hangingPunct="1"/>
              <a:t>52</a:t>
            </a:fld>
            <a:endParaRPr lang="en-US" altLang="en-US">
              <a:solidFill>
                <a:srgbClr val="000000"/>
              </a:solidFill>
              <a:latin typeface="Calibri" panose="020F0502020204030204" pitchFamily="34" charset="0"/>
            </a:endParaRPr>
          </a:p>
        </p:txBody>
      </p:sp>
      <p:sp>
        <p:nvSpPr>
          <p:cNvPr id="6656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05575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AB1BF7-061A-4045-A153-749BB01DA256}" type="slidenum">
              <a:rPr lang="en-US" altLang="en-US">
                <a:solidFill>
                  <a:srgbClr val="000000"/>
                </a:solidFill>
                <a:latin typeface="Calibri" panose="020F0502020204030204" pitchFamily="34" charset="0"/>
              </a:rPr>
              <a:pPr eaLnBrk="1" hangingPunct="1"/>
              <a:t>53</a:t>
            </a:fld>
            <a:endParaRPr lang="en-US" altLang="en-US">
              <a:solidFill>
                <a:srgbClr val="000000"/>
              </a:solidFill>
              <a:latin typeface="Calibri" panose="020F050202020403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44070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915A6F-B187-44B2-AC23-377D2AD07006}" type="slidenum">
              <a:rPr lang="en-US" altLang="en-US">
                <a:solidFill>
                  <a:srgbClr val="000000"/>
                </a:solidFill>
                <a:latin typeface="Calibri" panose="020F0502020204030204" pitchFamily="34" charset="0"/>
              </a:rPr>
              <a:pPr eaLnBrk="1" hangingPunct="1"/>
              <a:t>54</a:t>
            </a:fld>
            <a:endParaRPr lang="en-US" altLang="en-US">
              <a:solidFill>
                <a:srgbClr val="000000"/>
              </a:solidFill>
              <a:latin typeface="Calibri" panose="020F0502020204030204" pitchFamily="34" charset="0"/>
            </a:endParaRPr>
          </a:p>
        </p:txBody>
      </p:sp>
      <p:sp>
        <p:nvSpPr>
          <p:cNvPr id="6861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0671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30AC92-6758-48E2-AE83-8C7AFAC776BC}" type="slidenum">
              <a:rPr lang="en-US" altLang="en-US">
                <a:solidFill>
                  <a:prstClr val="black"/>
                </a:solidFill>
                <a:latin typeface="Calibri" panose="020F0502020204030204" pitchFamily="34" charset="0"/>
              </a:rPr>
              <a:pPr eaLnBrk="1" hangingPunct="1"/>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97302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F6D3D6-49C5-495F-86A1-F1FDFFA9BCC7}" type="slidenum">
              <a:rPr lang="en-US" altLang="en-US">
                <a:solidFill>
                  <a:srgbClr val="000000"/>
                </a:solidFill>
                <a:latin typeface="Calibri" panose="020F0502020204030204" pitchFamily="34" charset="0"/>
              </a:rPr>
              <a:pPr eaLnBrk="1" hangingPunct="1"/>
              <a:t>55</a:t>
            </a:fld>
            <a:endParaRPr lang="en-US" altLang="en-US">
              <a:solidFill>
                <a:srgbClr val="000000"/>
              </a:solidFill>
              <a:latin typeface="Calibri" panose="020F0502020204030204" pitchFamily="34" charset="0"/>
            </a:endParaRPr>
          </a:p>
        </p:txBody>
      </p:sp>
      <p:sp>
        <p:nvSpPr>
          <p:cNvPr id="6963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62564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977586-938B-4605-B64C-9877A27B314F}" type="slidenum">
              <a:rPr lang="en-US" altLang="en-US">
                <a:solidFill>
                  <a:srgbClr val="000000"/>
                </a:solidFill>
                <a:latin typeface="Calibri" panose="020F0502020204030204" pitchFamily="34" charset="0"/>
              </a:rPr>
              <a:pPr eaLnBrk="1" hangingPunct="1"/>
              <a:t>56</a:t>
            </a:fld>
            <a:endParaRPr lang="en-US" altLang="en-US">
              <a:solidFill>
                <a:srgbClr val="000000"/>
              </a:solidFill>
              <a:latin typeface="Calibri" panose="020F0502020204030204" pitchFamily="34" charset="0"/>
            </a:endParaRPr>
          </a:p>
        </p:txBody>
      </p:sp>
      <p:sp>
        <p:nvSpPr>
          <p:cNvPr id="7065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18042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8B3C2A-1B36-4F39-B8E3-13AE8C68128A}" type="slidenum">
              <a:rPr lang="en-US" altLang="en-US">
                <a:solidFill>
                  <a:srgbClr val="000000"/>
                </a:solidFill>
                <a:latin typeface="Calibri" panose="020F0502020204030204" pitchFamily="34" charset="0"/>
              </a:rPr>
              <a:pPr eaLnBrk="1" hangingPunct="1"/>
              <a:t>57</a:t>
            </a:fld>
            <a:endParaRPr lang="en-US" altLang="en-US">
              <a:solidFill>
                <a:srgbClr val="000000"/>
              </a:solidFill>
              <a:latin typeface="Calibri" panose="020F0502020204030204" pitchFamily="34" charset="0"/>
            </a:endParaRPr>
          </a:p>
        </p:txBody>
      </p:sp>
      <p:sp>
        <p:nvSpPr>
          <p:cNvPr id="7168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60298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2FD2B5-16BB-4C20-92CD-7323885EFFDE}" type="slidenum">
              <a:rPr lang="en-US" altLang="en-US">
                <a:solidFill>
                  <a:srgbClr val="000000"/>
                </a:solidFill>
                <a:latin typeface="Calibri" panose="020F0502020204030204" pitchFamily="34" charset="0"/>
              </a:rPr>
              <a:pPr eaLnBrk="1" hangingPunct="1"/>
              <a:t>58</a:t>
            </a:fld>
            <a:endParaRPr lang="en-US" altLang="en-US">
              <a:solidFill>
                <a:srgbClr val="000000"/>
              </a:solidFill>
              <a:latin typeface="Calibri" panose="020F0502020204030204" pitchFamily="34" charset="0"/>
            </a:endParaRPr>
          </a:p>
        </p:txBody>
      </p:sp>
      <p:sp>
        <p:nvSpPr>
          <p:cNvPr id="727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Clustering based on feature (LUV colors),</a:t>
            </a:r>
            <a:r>
              <a:rPr lang="en-US" altLang="en-US" baseline="0" dirty="0" smtClean="0"/>
              <a:t> location (x y coordinates), and eliminating small clusters</a:t>
            </a:r>
            <a:endParaRPr lang="en-US" altLang="en-US" dirty="0" smtClean="0"/>
          </a:p>
        </p:txBody>
      </p:sp>
    </p:spTree>
    <p:extLst>
      <p:ext uri="{BB962C8B-B14F-4D97-AF65-F5344CB8AC3E}">
        <p14:creationId xmlns:p14="http://schemas.microsoft.com/office/powerpoint/2010/main" val="107037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D82AE6-2A6D-4E1C-9BA9-760A7DB3C47F}" type="slidenum">
              <a:rPr lang="en-US" altLang="en-US">
                <a:solidFill>
                  <a:srgbClr val="000000"/>
                </a:solidFill>
                <a:latin typeface="Calibri" panose="020F0502020204030204" pitchFamily="34" charset="0"/>
              </a:rPr>
              <a:pPr eaLnBrk="1" hangingPunct="1"/>
              <a:t>59</a:t>
            </a:fld>
            <a:endParaRPr lang="en-US" altLang="en-US">
              <a:solidFill>
                <a:srgbClr val="000000"/>
              </a:solidFill>
              <a:latin typeface="Calibri" panose="020F0502020204030204" pitchFamily="34" charset="0"/>
            </a:endParaRPr>
          </a:p>
        </p:txBody>
      </p:sp>
      <p:sp>
        <p:nvSpPr>
          <p:cNvPr id="7373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846626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26EBF1-C546-439D-864E-43BF3068D0B1}" type="slidenum">
              <a:rPr lang="en-US" altLang="en-US">
                <a:solidFill>
                  <a:srgbClr val="000000"/>
                </a:solidFill>
                <a:latin typeface="Calibri" panose="020F0502020204030204" pitchFamily="34" charset="0"/>
              </a:rPr>
              <a:pPr eaLnBrk="1" hangingPunct="1"/>
              <a:t>61</a:t>
            </a:fld>
            <a:endParaRPr lang="en-US" altLang="en-US">
              <a:solidFill>
                <a:srgbClr val="000000"/>
              </a:solidFill>
              <a:latin typeface="Calibri" panose="020F0502020204030204" pitchFamily="34" charset="0"/>
            </a:endParaRPr>
          </a:p>
        </p:txBody>
      </p:sp>
      <p:sp>
        <p:nvSpPr>
          <p:cNvPr id="7475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3686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~5,617,000 population in each state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832E1C-58C9-4E86-ACD0-129D2E1469FD}" type="slidenum">
              <a:rPr lang="en-US" altLang="en-US">
                <a:solidFill>
                  <a:srgbClr val="000000"/>
                </a:solidFill>
                <a:latin typeface="Calibri" panose="020F0502020204030204" pitchFamily="34" charset="0"/>
              </a:rPr>
              <a:pPr eaLnBrk="1" hangingPunct="1"/>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18972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~5,617,000 population in each state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F9870B-0823-4DB5-A26B-18DBDBA242C7}" type="slidenum">
              <a:rPr lang="en-US" altLang="en-US">
                <a:solidFill>
                  <a:srgbClr val="000000"/>
                </a:solidFill>
                <a:latin typeface="Calibri" panose="020F0502020204030204" pitchFamily="34" charset="0"/>
              </a:rPr>
              <a:pPr eaLnBrk="1" hangingPunct="1"/>
              <a:t>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7850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5F222D-BF63-4B93-ADA6-B30B496FE94B}" type="slidenum">
              <a:rPr lang="en-US" altLang="en-US">
                <a:solidFill>
                  <a:srgbClr val="000000"/>
                </a:solidFill>
                <a:latin typeface="Calibri" panose="020F0502020204030204" pitchFamily="34" charset="0"/>
              </a:rPr>
              <a:pPr eaLnBrk="1" hangingPunct="1"/>
              <a:t>14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242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74FE9A-4205-4056-AA2D-18E82993575D}" type="slidenum">
              <a:rPr lang="en-US" altLang="en-US">
                <a:solidFill>
                  <a:srgbClr val="000000"/>
                </a:solidFill>
                <a:latin typeface="Calibri" panose="020F0502020204030204" pitchFamily="34" charset="0"/>
              </a:rPr>
              <a:pPr eaLnBrk="1" hangingPunct="1"/>
              <a:t>27</a:t>
            </a:fld>
            <a:endParaRPr lang="en-US" altLang="en-US">
              <a:solidFill>
                <a:srgbClr val="000000"/>
              </a:solidFill>
              <a:latin typeface="Calibri" panose="020F0502020204030204" pitchFamily="34" charset="0"/>
            </a:endParaRPr>
          </a:p>
        </p:txBody>
      </p:sp>
      <p:sp>
        <p:nvSpPr>
          <p:cNvPr id="62467"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4400" y="4341813"/>
            <a:ext cx="50292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 gave each pixel the mean intensity or mean color of its cluster --- this is basically just vector quantizing the image intensities/colors.  Notice that there is no requirement that clusters be spatially localized and they’re not.</a:t>
            </a:r>
          </a:p>
        </p:txBody>
      </p:sp>
    </p:spTree>
    <p:extLst>
      <p:ext uri="{BB962C8B-B14F-4D97-AF65-F5344CB8AC3E}">
        <p14:creationId xmlns:p14="http://schemas.microsoft.com/office/powerpoint/2010/main" val="33588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0B6613-50B4-4827-BDF8-3EA67A9848D4}" type="slidenum">
              <a:rPr lang="en-US" altLang="en-US">
                <a:solidFill>
                  <a:srgbClr val="000000"/>
                </a:solidFill>
                <a:latin typeface="Calibri" panose="020F0502020204030204" pitchFamily="34" charset="0"/>
              </a:rPr>
              <a:pPr eaLnBrk="1" hangingPunct="1"/>
              <a:t>32</a:t>
            </a:fld>
            <a:endParaRPr lang="en-US" altLang="en-US">
              <a:solidFill>
                <a:srgbClr val="000000"/>
              </a:solidFill>
              <a:latin typeface="Calibri" panose="020F0502020204030204" pitchFamily="34" charset="0"/>
            </a:endParaRPr>
          </a:p>
        </p:txBody>
      </p:sp>
      <p:sp>
        <p:nvSpPr>
          <p:cNvPr id="6349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6870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Ultrametric</a:t>
            </a:r>
            <a:r>
              <a:rPr lang="en-US" baseline="0" dirty="0" smtClean="0"/>
              <a:t> – stronger requirement than triangle inequality. Distance between two points must be at least a large as the distance of connecting those two points through any intermediate point.</a:t>
            </a:r>
            <a:endParaRPr lang="en-US" dirty="0"/>
          </a:p>
        </p:txBody>
      </p:sp>
      <p:sp>
        <p:nvSpPr>
          <p:cNvPr id="4" name="Slide Number Placeholder 3"/>
          <p:cNvSpPr>
            <a:spLocks noGrp="1"/>
          </p:cNvSpPr>
          <p:nvPr>
            <p:ph type="sldNum" sz="quarter" idx="10"/>
          </p:nvPr>
        </p:nvSpPr>
        <p:spPr/>
        <p:txBody>
          <a:bodyPr/>
          <a:lstStyle/>
          <a:p>
            <a:fld id="{89A3C703-3DB6-40F5-95FE-910D6F95DFD8}" type="slidenum">
              <a:rPr lang="en-GB" smtClean="0"/>
              <a:pPr/>
              <a:t>42</a:t>
            </a:fld>
            <a:endParaRPr lang="en-GB"/>
          </a:p>
        </p:txBody>
      </p:sp>
    </p:spTree>
    <p:extLst>
      <p:ext uri="{BB962C8B-B14F-4D97-AF65-F5344CB8AC3E}">
        <p14:creationId xmlns:p14="http://schemas.microsoft.com/office/powerpoint/2010/main" val="127470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FCD44F-904D-4BFE-BC8F-FAEA2221D261}" type="slidenum">
              <a:rPr lang="en-US" altLang="en-US">
                <a:solidFill>
                  <a:srgbClr val="000000"/>
                </a:solidFill>
                <a:latin typeface="Calibri" panose="020F0502020204030204" pitchFamily="34" charset="0"/>
              </a:rPr>
              <a:pPr eaLnBrk="1" hangingPunct="1"/>
              <a:t>43</a:t>
            </a:fld>
            <a:endParaRPr lang="en-US" altLang="en-US">
              <a:solidFill>
                <a:srgbClr val="000000"/>
              </a:solidFill>
              <a:latin typeface="Calibri" panose="020F0502020204030204" pitchFamily="34" charset="0"/>
            </a:endParaRPr>
          </a:p>
        </p:txBody>
      </p:sp>
      <p:sp>
        <p:nvSpPr>
          <p:cNvPr id="583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94544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4F29D4-DAAE-4A26-BF54-5EC71C9665BA}"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ACA4EB-1502-44FF-9836-3AE7348118BC}" type="slidenum">
              <a:rPr lang="en-US" altLang="en-US"/>
              <a:pPr/>
              <a:t>‹#›</a:t>
            </a:fld>
            <a:endParaRPr lang="en-US" altLang="en-US"/>
          </a:p>
        </p:txBody>
      </p:sp>
    </p:spTree>
    <p:extLst>
      <p:ext uri="{BB962C8B-B14F-4D97-AF65-F5344CB8AC3E}">
        <p14:creationId xmlns:p14="http://schemas.microsoft.com/office/powerpoint/2010/main" val="284123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0B7F48-BF32-4422-B47E-956F0537F607}"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E59FAFD-A73B-42D0-8AE8-C02E42209CAD}" type="slidenum">
              <a:rPr lang="en-US" altLang="en-US"/>
              <a:pPr/>
              <a:t>‹#›</a:t>
            </a:fld>
            <a:endParaRPr lang="en-US" altLang="en-US"/>
          </a:p>
        </p:txBody>
      </p:sp>
    </p:spTree>
    <p:extLst>
      <p:ext uri="{BB962C8B-B14F-4D97-AF65-F5344CB8AC3E}">
        <p14:creationId xmlns:p14="http://schemas.microsoft.com/office/powerpoint/2010/main" val="73407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71FA1E-4AFC-4C09-AEFB-04169DAE8A5D}"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0F9915-A408-4E09-B17F-1BBF622EB8F3}" type="slidenum">
              <a:rPr lang="en-US" altLang="en-US"/>
              <a:pPr/>
              <a:t>‹#›</a:t>
            </a:fld>
            <a:endParaRPr lang="en-US" altLang="en-US"/>
          </a:p>
        </p:txBody>
      </p:sp>
    </p:spTree>
    <p:extLst>
      <p:ext uri="{BB962C8B-B14F-4D97-AF65-F5344CB8AC3E}">
        <p14:creationId xmlns:p14="http://schemas.microsoft.com/office/powerpoint/2010/main" val="320863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4F29D4-DAAE-4A26-BF54-5EC71C9665BA}"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ACA4EB-1502-44FF-9836-3AE7348118BC}" type="slidenum">
              <a:rPr lang="en-US" altLang="en-US"/>
              <a:pPr/>
              <a:t>‹#›</a:t>
            </a:fld>
            <a:endParaRPr lang="en-US" altLang="en-US"/>
          </a:p>
        </p:txBody>
      </p:sp>
    </p:spTree>
    <p:extLst>
      <p:ext uri="{BB962C8B-B14F-4D97-AF65-F5344CB8AC3E}">
        <p14:creationId xmlns:p14="http://schemas.microsoft.com/office/powerpoint/2010/main" val="624436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468D3D-9DA0-4F4E-B618-0D8B6BBE8EBF}"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758CAF4-0E20-4640-B238-AC78A85BCAB1}" type="slidenum">
              <a:rPr lang="en-US" altLang="en-US"/>
              <a:pPr/>
              <a:t>‹#›</a:t>
            </a:fld>
            <a:endParaRPr lang="en-US" altLang="en-US"/>
          </a:p>
        </p:txBody>
      </p:sp>
    </p:spTree>
    <p:extLst>
      <p:ext uri="{BB962C8B-B14F-4D97-AF65-F5344CB8AC3E}">
        <p14:creationId xmlns:p14="http://schemas.microsoft.com/office/powerpoint/2010/main" val="39747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A30E04-C6B8-463C-9851-D1C302BA99AE}"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79FA55-DB7A-436E-8D7E-9D62E6A8B619}" type="slidenum">
              <a:rPr lang="en-US" altLang="en-US"/>
              <a:pPr/>
              <a:t>‹#›</a:t>
            </a:fld>
            <a:endParaRPr lang="en-US" altLang="en-US"/>
          </a:p>
        </p:txBody>
      </p:sp>
    </p:spTree>
    <p:extLst>
      <p:ext uri="{BB962C8B-B14F-4D97-AF65-F5344CB8AC3E}">
        <p14:creationId xmlns:p14="http://schemas.microsoft.com/office/powerpoint/2010/main" val="426536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F85A85-5D4A-432C-A77A-1D356E7F5043}" type="datetimeFigureOut">
              <a:rPr lang="en-US">
                <a:solidFill>
                  <a:prstClr val="black">
                    <a:tint val="75000"/>
                  </a:prstClr>
                </a:solidFill>
              </a:rPr>
              <a:pPr>
                <a:defRPr/>
              </a:pPr>
              <a:t>9/30/2016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7146683-31D3-4AD5-8C1A-A81B0D9F47A9}" type="slidenum">
              <a:rPr lang="en-US" altLang="en-US"/>
              <a:pPr/>
              <a:t>‹#›</a:t>
            </a:fld>
            <a:endParaRPr lang="en-US" altLang="en-US"/>
          </a:p>
        </p:txBody>
      </p:sp>
    </p:spTree>
    <p:extLst>
      <p:ext uri="{BB962C8B-B14F-4D97-AF65-F5344CB8AC3E}">
        <p14:creationId xmlns:p14="http://schemas.microsoft.com/office/powerpoint/2010/main" val="42733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6E4148-66C5-4FCF-990B-41F4210F820C}" type="datetimeFigureOut">
              <a:rPr lang="en-US">
                <a:solidFill>
                  <a:prstClr val="black">
                    <a:tint val="75000"/>
                  </a:prstClr>
                </a:solidFill>
              </a:rPr>
              <a:pPr>
                <a:defRPr/>
              </a:pPr>
              <a:t>9/30/2016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E2A69D6-FAEB-4F80-9129-4C255DE696C3}" type="slidenum">
              <a:rPr lang="en-US" altLang="en-US"/>
              <a:pPr/>
              <a:t>‹#›</a:t>
            </a:fld>
            <a:endParaRPr lang="en-US" altLang="en-US"/>
          </a:p>
        </p:txBody>
      </p:sp>
    </p:spTree>
    <p:extLst>
      <p:ext uri="{BB962C8B-B14F-4D97-AF65-F5344CB8AC3E}">
        <p14:creationId xmlns:p14="http://schemas.microsoft.com/office/powerpoint/2010/main" val="167100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3487F9-7B7C-4D86-A049-03F23E18DDFB}" type="datetimeFigureOut">
              <a:rPr lang="en-US">
                <a:solidFill>
                  <a:prstClr val="black">
                    <a:tint val="75000"/>
                  </a:prstClr>
                </a:solidFill>
              </a:rPr>
              <a:pPr>
                <a:defRPr/>
              </a:pPr>
              <a:t>9/30/2016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44A6E14-303F-4B6A-957C-48DF2ED49443}" type="slidenum">
              <a:rPr lang="en-US" altLang="en-US"/>
              <a:pPr/>
              <a:t>‹#›</a:t>
            </a:fld>
            <a:endParaRPr lang="en-US" altLang="en-US"/>
          </a:p>
        </p:txBody>
      </p:sp>
    </p:spTree>
    <p:extLst>
      <p:ext uri="{BB962C8B-B14F-4D97-AF65-F5344CB8AC3E}">
        <p14:creationId xmlns:p14="http://schemas.microsoft.com/office/powerpoint/2010/main" val="19644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1541DD-414A-4990-8563-8F84055E51B5}" type="datetimeFigureOut">
              <a:rPr lang="en-US">
                <a:solidFill>
                  <a:prstClr val="black">
                    <a:tint val="75000"/>
                  </a:prstClr>
                </a:solidFill>
              </a:rPr>
              <a:pPr>
                <a:defRPr/>
              </a:pPr>
              <a:t>9/30/2016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853C498-70DE-4F8B-B473-E9A346705E8C}" type="slidenum">
              <a:rPr lang="en-US" altLang="en-US"/>
              <a:pPr/>
              <a:t>‹#›</a:t>
            </a:fld>
            <a:endParaRPr lang="en-US" altLang="en-US"/>
          </a:p>
        </p:txBody>
      </p:sp>
    </p:spTree>
    <p:extLst>
      <p:ext uri="{BB962C8B-B14F-4D97-AF65-F5344CB8AC3E}">
        <p14:creationId xmlns:p14="http://schemas.microsoft.com/office/powerpoint/2010/main" val="3124916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7F109E-CAA4-4B23-BEA5-FA3794E04782}" type="datetimeFigureOut">
              <a:rPr lang="en-US">
                <a:solidFill>
                  <a:prstClr val="black">
                    <a:tint val="75000"/>
                  </a:prstClr>
                </a:solidFill>
              </a:rPr>
              <a:pPr>
                <a:defRPr/>
              </a:pPr>
              <a:t>9/30/2016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AE3F1C6-4B2B-463C-A67B-89ACB5297A5A}" type="slidenum">
              <a:rPr lang="en-US" altLang="en-US"/>
              <a:pPr/>
              <a:t>‹#›</a:t>
            </a:fld>
            <a:endParaRPr lang="en-US" altLang="en-US"/>
          </a:p>
        </p:txBody>
      </p:sp>
    </p:spTree>
    <p:extLst>
      <p:ext uri="{BB962C8B-B14F-4D97-AF65-F5344CB8AC3E}">
        <p14:creationId xmlns:p14="http://schemas.microsoft.com/office/powerpoint/2010/main" val="163509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468D3D-9DA0-4F4E-B618-0D8B6BBE8EBF}"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758CAF4-0E20-4640-B238-AC78A85BCAB1}" type="slidenum">
              <a:rPr lang="en-US" altLang="en-US"/>
              <a:pPr/>
              <a:t>‹#›</a:t>
            </a:fld>
            <a:endParaRPr lang="en-US" altLang="en-US"/>
          </a:p>
        </p:txBody>
      </p:sp>
    </p:spTree>
    <p:extLst>
      <p:ext uri="{BB962C8B-B14F-4D97-AF65-F5344CB8AC3E}">
        <p14:creationId xmlns:p14="http://schemas.microsoft.com/office/powerpoint/2010/main" val="1021961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DD841-314D-4061-B269-F2F521D1984B}" type="datetimeFigureOut">
              <a:rPr lang="en-US">
                <a:solidFill>
                  <a:prstClr val="black">
                    <a:tint val="75000"/>
                  </a:prstClr>
                </a:solidFill>
              </a:rPr>
              <a:pPr>
                <a:defRPr/>
              </a:pPr>
              <a:t>9/30/2016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7C5E831-F4A0-4A66-BE82-DD8113A20C5E}" type="slidenum">
              <a:rPr lang="en-US" altLang="en-US"/>
              <a:pPr/>
              <a:t>‹#›</a:t>
            </a:fld>
            <a:endParaRPr lang="en-US" altLang="en-US"/>
          </a:p>
        </p:txBody>
      </p:sp>
    </p:spTree>
    <p:extLst>
      <p:ext uri="{BB962C8B-B14F-4D97-AF65-F5344CB8AC3E}">
        <p14:creationId xmlns:p14="http://schemas.microsoft.com/office/powerpoint/2010/main" val="2693593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0B7F48-BF32-4422-B47E-956F0537F607}"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E59FAFD-A73B-42D0-8AE8-C02E42209CAD}" type="slidenum">
              <a:rPr lang="en-US" altLang="en-US"/>
              <a:pPr/>
              <a:t>‹#›</a:t>
            </a:fld>
            <a:endParaRPr lang="en-US" altLang="en-US"/>
          </a:p>
        </p:txBody>
      </p:sp>
    </p:spTree>
    <p:extLst>
      <p:ext uri="{BB962C8B-B14F-4D97-AF65-F5344CB8AC3E}">
        <p14:creationId xmlns:p14="http://schemas.microsoft.com/office/powerpoint/2010/main" val="2756513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71FA1E-4AFC-4C09-AEFB-04169DAE8A5D}"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0F9915-A408-4E09-B17F-1BBF622EB8F3}" type="slidenum">
              <a:rPr lang="en-US" altLang="en-US"/>
              <a:pPr/>
              <a:t>‹#›</a:t>
            </a:fld>
            <a:endParaRPr lang="en-US" altLang="en-US"/>
          </a:p>
        </p:txBody>
      </p:sp>
    </p:spTree>
    <p:extLst>
      <p:ext uri="{BB962C8B-B14F-4D97-AF65-F5344CB8AC3E}">
        <p14:creationId xmlns:p14="http://schemas.microsoft.com/office/powerpoint/2010/main" val="3096754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BAC31B-5D2B-4C02-914D-54EBBE554F14}"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3E88E6-60F7-47EA-9E00-EA126B9CC593}" type="slidenum">
              <a:rPr lang="en-US" altLang="en-US"/>
              <a:pPr/>
              <a:t>‹#›</a:t>
            </a:fld>
            <a:endParaRPr lang="en-US" altLang="en-US"/>
          </a:p>
        </p:txBody>
      </p:sp>
    </p:spTree>
    <p:extLst>
      <p:ext uri="{BB962C8B-B14F-4D97-AF65-F5344CB8AC3E}">
        <p14:creationId xmlns:p14="http://schemas.microsoft.com/office/powerpoint/2010/main" val="4283322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A4E8531-F8E0-4607-ADEF-F28F500F91A4}"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47E887-D0C2-49BA-B9E7-B0B7D95FA602}" type="slidenum">
              <a:rPr lang="en-US" altLang="en-US"/>
              <a:pPr/>
              <a:t>‹#›</a:t>
            </a:fld>
            <a:endParaRPr lang="en-US" altLang="en-US"/>
          </a:p>
        </p:txBody>
      </p:sp>
    </p:spTree>
    <p:extLst>
      <p:ext uri="{BB962C8B-B14F-4D97-AF65-F5344CB8AC3E}">
        <p14:creationId xmlns:p14="http://schemas.microsoft.com/office/powerpoint/2010/main" val="1887867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707372-E1B9-469A-8BD9-F5706E7B347B}"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7E86AF-B70E-4980-AACC-0EFDB9E9E518}" type="slidenum">
              <a:rPr lang="en-US" altLang="en-US"/>
              <a:pPr/>
              <a:t>‹#›</a:t>
            </a:fld>
            <a:endParaRPr lang="en-US" altLang="en-US"/>
          </a:p>
        </p:txBody>
      </p:sp>
    </p:spTree>
    <p:extLst>
      <p:ext uri="{BB962C8B-B14F-4D97-AF65-F5344CB8AC3E}">
        <p14:creationId xmlns:p14="http://schemas.microsoft.com/office/powerpoint/2010/main" val="1605870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07D12E-51F0-4B46-B3F5-E00AB2CF89D6}"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ABABAC-D57B-4458-A4ED-05F00AB86B8E}" type="slidenum">
              <a:rPr lang="en-US" altLang="en-US"/>
              <a:pPr/>
              <a:t>‹#›</a:t>
            </a:fld>
            <a:endParaRPr lang="en-US" altLang="en-US"/>
          </a:p>
        </p:txBody>
      </p:sp>
    </p:spTree>
    <p:extLst>
      <p:ext uri="{BB962C8B-B14F-4D97-AF65-F5344CB8AC3E}">
        <p14:creationId xmlns:p14="http://schemas.microsoft.com/office/powerpoint/2010/main" val="323429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6F2DF5-432C-4C00-9BD6-D03598B6B80A}" type="datetimeFigureOut">
              <a:rPr lang="en-US"/>
              <a:pPr>
                <a:defRPr/>
              </a:pPr>
              <a:t>9/30/2016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C3B2088-31BB-4136-9D02-C8703535ADBB}" type="slidenum">
              <a:rPr lang="en-US" altLang="en-US"/>
              <a:pPr/>
              <a:t>‹#›</a:t>
            </a:fld>
            <a:endParaRPr lang="en-US" altLang="en-US"/>
          </a:p>
        </p:txBody>
      </p:sp>
    </p:spTree>
    <p:extLst>
      <p:ext uri="{BB962C8B-B14F-4D97-AF65-F5344CB8AC3E}">
        <p14:creationId xmlns:p14="http://schemas.microsoft.com/office/powerpoint/2010/main" val="383232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85606C-56A7-41F0-BDEA-69095643EF05}" type="datetimeFigureOut">
              <a:rPr lang="en-US"/>
              <a:pPr>
                <a:defRPr/>
              </a:pPr>
              <a:t>9/30/2016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3564E6-9D53-43E2-9B93-7B6680B985C7}" type="slidenum">
              <a:rPr lang="en-US" altLang="en-US"/>
              <a:pPr/>
              <a:t>‹#›</a:t>
            </a:fld>
            <a:endParaRPr lang="en-US" altLang="en-US"/>
          </a:p>
        </p:txBody>
      </p:sp>
    </p:spTree>
    <p:extLst>
      <p:ext uri="{BB962C8B-B14F-4D97-AF65-F5344CB8AC3E}">
        <p14:creationId xmlns:p14="http://schemas.microsoft.com/office/powerpoint/2010/main" val="650086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9A04B5-735C-4528-A4E2-15E35B7B74F5}" type="datetimeFigureOut">
              <a:rPr lang="en-US"/>
              <a:pPr>
                <a:defRPr/>
              </a:pPr>
              <a:t>9/30/2016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BF4E2BB-925C-49D0-97D6-D6FA5C28A3D6}" type="slidenum">
              <a:rPr lang="en-US" altLang="en-US"/>
              <a:pPr/>
              <a:t>‹#›</a:t>
            </a:fld>
            <a:endParaRPr lang="en-US" altLang="en-US"/>
          </a:p>
        </p:txBody>
      </p:sp>
    </p:spTree>
    <p:extLst>
      <p:ext uri="{BB962C8B-B14F-4D97-AF65-F5344CB8AC3E}">
        <p14:creationId xmlns:p14="http://schemas.microsoft.com/office/powerpoint/2010/main" val="83808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A30E04-C6B8-463C-9851-D1C302BA99AE}" type="datetimeFigureOut">
              <a:rPr lang="en-US">
                <a:solidFill>
                  <a:prstClr val="black">
                    <a:tint val="75000"/>
                  </a:prstClr>
                </a:solidFill>
              </a:rPr>
              <a:pPr>
                <a:def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79FA55-DB7A-436E-8D7E-9D62E6A8B619}" type="slidenum">
              <a:rPr lang="en-US" altLang="en-US"/>
              <a:pPr/>
              <a:t>‹#›</a:t>
            </a:fld>
            <a:endParaRPr lang="en-US" altLang="en-US"/>
          </a:p>
        </p:txBody>
      </p:sp>
    </p:spTree>
    <p:extLst>
      <p:ext uri="{BB962C8B-B14F-4D97-AF65-F5344CB8AC3E}">
        <p14:creationId xmlns:p14="http://schemas.microsoft.com/office/powerpoint/2010/main" val="1221300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4B65F1-9DA4-4C28-95BB-AF907011913F}"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289452-4C91-456F-B9D6-EDE5AEBD71A5}" type="slidenum">
              <a:rPr lang="en-US" altLang="en-US"/>
              <a:pPr/>
              <a:t>‹#›</a:t>
            </a:fld>
            <a:endParaRPr lang="en-US" altLang="en-US"/>
          </a:p>
        </p:txBody>
      </p:sp>
    </p:spTree>
    <p:extLst>
      <p:ext uri="{BB962C8B-B14F-4D97-AF65-F5344CB8AC3E}">
        <p14:creationId xmlns:p14="http://schemas.microsoft.com/office/powerpoint/2010/main" val="1362396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A35F32-192D-4EE3-AD20-D1846B209E75}"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415FA2-BB07-4FDD-8907-7427ECBDFA61}" type="slidenum">
              <a:rPr lang="en-US" altLang="en-US"/>
              <a:pPr/>
              <a:t>‹#›</a:t>
            </a:fld>
            <a:endParaRPr lang="en-US" altLang="en-US"/>
          </a:p>
        </p:txBody>
      </p:sp>
    </p:spTree>
    <p:extLst>
      <p:ext uri="{BB962C8B-B14F-4D97-AF65-F5344CB8AC3E}">
        <p14:creationId xmlns:p14="http://schemas.microsoft.com/office/powerpoint/2010/main" val="1476041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D2C99F-7F8D-4F0A-AAF5-649A9AD30BDD}"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6F66D1-B0A0-41C3-8185-8CE02AD43BDD}" type="slidenum">
              <a:rPr lang="en-US" altLang="en-US"/>
              <a:pPr/>
              <a:t>‹#›</a:t>
            </a:fld>
            <a:endParaRPr lang="en-US" altLang="en-US"/>
          </a:p>
        </p:txBody>
      </p:sp>
    </p:spTree>
    <p:extLst>
      <p:ext uri="{BB962C8B-B14F-4D97-AF65-F5344CB8AC3E}">
        <p14:creationId xmlns:p14="http://schemas.microsoft.com/office/powerpoint/2010/main" val="3227088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54BCD1-CF69-42F6-864E-79704B68EB29}"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94C1E6-9996-4BF5-AAA7-DCAA1DB4B3F2}" type="slidenum">
              <a:rPr lang="en-US" altLang="en-US"/>
              <a:pPr/>
              <a:t>‹#›</a:t>
            </a:fld>
            <a:endParaRPr lang="en-US" altLang="en-US"/>
          </a:p>
        </p:txBody>
      </p:sp>
    </p:spTree>
    <p:extLst>
      <p:ext uri="{BB962C8B-B14F-4D97-AF65-F5344CB8AC3E}">
        <p14:creationId xmlns:p14="http://schemas.microsoft.com/office/powerpoint/2010/main" val="34165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5E8069-BE48-47B9-B24C-1490F8208083}"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432738-4907-4C8D-B848-51808E96C0AE}" type="slidenum">
              <a:rPr lang="en-US" altLang="en-US"/>
              <a:pPr/>
              <a:t>‹#›</a:t>
            </a:fld>
            <a:endParaRPr lang="en-US" altLang="en-US"/>
          </a:p>
        </p:txBody>
      </p:sp>
    </p:spTree>
    <p:extLst>
      <p:ext uri="{BB962C8B-B14F-4D97-AF65-F5344CB8AC3E}">
        <p14:creationId xmlns:p14="http://schemas.microsoft.com/office/powerpoint/2010/main" val="4006150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0589C03-4E7B-46BE-9155-3198518A9328}"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3B27BD-4EC3-42A2-97A1-B9235899FB34}" type="slidenum">
              <a:rPr lang="en-US" altLang="en-US"/>
              <a:pPr/>
              <a:t>‹#›</a:t>
            </a:fld>
            <a:endParaRPr lang="en-US" altLang="en-US"/>
          </a:p>
        </p:txBody>
      </p:sp>
    </p:spTree>
    <p:extLst>
      <p:ext uri="{BB962C8B-B14F-4D97-AF65-F5344CB8AC3E}">
        <p14:creationId xmlns:p14="http://schemas.microsoft.com/office/powerpoint/2010/main" val="3463987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1B34AD-00E0-4CD8-9A6D-C581FFE9CBF7}"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4D2E1B-50EB-44B1-A484-DBDF2311C698}" type="slidenum">
              <a:rPr lang="en-US" altLang="en-US"/>
              <a:pPr/>
              <a:t>‹#›</a:t>
            </a:fld>
            <a:endParaRPr lang="en-US" altLang="en-US"/>
          </a:p>
        </p:txBody>
      </p:sp>
    </p:spTree>
    <p:extLst>
      <p:ext uri="{BB962C8B-B14F-4D97-AF65-F5344CB8AC3E}">
        <p14:creationId xmlns:p14="http://schemas.microsoft.com/office/powerpoint/2010/main" val="2692887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2984D2-8575-42EF-9CA2-6DDD7E223E0E}"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CDBDAB-0464-40E1-94B9-91D2885A7998}" type="slidenum">
              <a:rPr lang="en-US" altLang="en-US"/>
              <a:pPr/>
              <a:t>‹#›</a:t>
            </a:fld>
            <a:endParaRPr lang="en-US" altLang="en-US"/>
          </a:p>
        </p:txBody>
      </p:sp>
    </p:spTree>
    <p:extLst>
      <p:ext uri="{BB962C8B-B14F-4D97-AF65-F5344CB8AC3E}">
        <p14:creationId xmlns:p14="http://schemas.microsoft.com/office/powerpoint/2010/main" val="3359075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B365C-6851-40D6-86E9-F154F9A76AC2}" type="datetimeFigureOut">
              <a:rPr lang="en-US"/>
              <a:pPr>
                <a:defRPr/>
              </a:pPr>
              <a:t>9/30/2016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FE83829-F749-483D-8839-0845756B9C88}" type="slidenum">
              <a:rPr lang="en-US" altLang="en-US"/>
              <a:pPr/>
              <a:t>‹#›</a:t>
            </a:fld>
            <a:endParaRPr lang="en-US" altLang="en-US"/>
          </a:p>
        </p:txBody>
      </p:sp>
    </p:spTree>
    <p:extLst>
      <p:ext uri="{BB962C8B-B14F-4D97-AF65-F5344CB8AC3E}">
        <p14:creationId xmlns:p14="http://schemas.microsoft.com/office/powerpoint/2010/main" val="3776422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AF39B5-1B59-475C-ADCB-38A6748397C8}" type="datetimeFigureOut">
              <a:rPr lang="en-US"/>
              <a:pPr>
                <a:defRPr/>
              </a:pPr>
              <a:t>9/30/2016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9E45C5D-EE37-4D63-94FD-9DFC3F3E9A67}" type="slidenum">
              <a:rPr lang="en-US" altLang="en-US"/>
              <a:pPr/>
              <a:t>‹#›</a:t>
            </a:fld>
            <a:endParaRPr lang="en-US" altLang="en-US"/>
          </a:p>
        </p:txBody>
      </p:sp>
    </p:spTree>
    <p:extLst>
      <p:ext uri="{BB962C8B-B14F-4D97-AF65-F5344CB8AC3E}">
        <p14:creationId xmlns:p14="http://schemas.microsoft.com/office/powerpoint/2010/main" val="8180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F85A85-5D4A-432C-A77A-1D356E7F5043}" type="datetimeFigureOut">
              <a:rPr lang="en-US">
                <a:solidFill>
                  <a:prstClr val="black">
                    <a:tint val="75000"/>
                  </a:prstClr>
                </a:solidFill>
              </a:rPr>
              <a:pPr>
                <a:defRPr/>
              </a:pPr>
              <a:t>9/30/2016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7146683-31D3-4AD5-8C1A-A81B0D9F47A9}" type="slidenum">
              <a:rPr lang="en-US" altLang="en-US"/>
              <a:pPr/>
              <a:t>‹#›</a:t>
            </a:fld>
            <a:endParaRPr lang="en-US" altLang="en-US"/>
          </a:p>
        </p:txBody>
      </p:sp>
    </p:spTree>
    <p:extLst>
      <p:ext uri="{BB962C8B-B14F-4D97-AF65-F5344CB8AC3E}">
        <p14:creationId xmlns:p14="http://schemas.microsoft.com/office/powerpoint/2010/main" val="23905715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EC9E4A-0BE8-4224-A698-768D20073F6F}" type="datetimeFigureOut">
              <a:rPr lang="en-US"/>
              <a:pPr>
                <a:defRPr/>
              </a:pPr>
              <a:t>9/30/2016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745D601-70E7-486C-B439-7C89F8791641}" type="slidenum">
              <a:rPr lang="en-US" altLang="en-US"/>
              <a:pPr/>
              <a:t>‹#›</a:t>
            </a:fld>
            <a:endParaRPr lang="en-US" altLang="en-US"/>
          </a:p>
        </p:txBody>
      </p:sp>
    </p:spTree>
    <p:extLst>
      <p:ext uri="{BB962C8B-B14F-4D97-AF65-F5344CB8AC3E}">
        <p14:creationId xmlns:p14="http://schemas.microsoft.com/office/powerpoint/2010/main" val="3078254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4D3A7-1DA0-48D3-8E3B-9880C2E1E0EF}"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796C0C-483D-452B-B2ED-4EDFFB6F6F7E}" type="slidenum">
              <a:rPr lang="en-US" altLang="en-US"/>
              <a:pPr/>
              <a:t>‹#›</a:t>
            </a:fld>
            <a:endParaRPr lang="en-US" altLang="en-US"/>
          </a:p>
        </p:txBody>
      </p:sp>
    </p:spTree>
    <p:extLst>
      <p:ext uri="{BB962C8B-B14F-4D97-AF65-F5344CB8AC3E}">
        <p14:creationId xmlns:p14="http://schemas.microsoft.com/office/powerpoint/2010/main" val="3025311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C170F7-8587-44B9-B896-8E95D113F678}"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C90C56B-649C-41BE-A017-147CD307C302}" type="slidenum">
              <a:rPr lang="en-US" altLang="en-US"/>
              <a:pPr/>
              <a:t>‹#›</a:t>
            </a:fld>
            <a:endParaRPr lang="en-US" altLang="en-US"/>
          </a:p>
        </p:txBody>
      </p:sp>
    </p:spTree>
    <p:extLst>
      <p:ext uri="{BB962C8B-B14F-4D97-AF65-F5344CB8AC3E}">
        <p14:creationId xmlns:p14="http://schemas.microsoft.com/office/powerpoint/2010/main" val="4188515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0E74-A678-463E-A031-C110EF08C405}"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26C271-DAEB-43DE-AE87-EB9D6550A898}" type="slidenum">
              <a:rPr lang="en-US" altLang="en-US"/>
              <a:pPr/>
              <a:t>‹#›</a:t>
            </a:fld>
            <a:endParaRPr lang="en-US" altLang="en-US"/>
          </a:p>
        </p:txBody>
      </p:sp>
    </p:spTree>
    <p:extLst>
      <p:ext uri="{BB962C8B-B14F-4D97-AF65-F5344CB8AC3E}">
        <p14:creationId xmlns:p14="http://schemas.microsoft.com/office/powerpoint/2010/main" val="3274070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3673AE-4127-4F11-BFFE-606C6A310BC9}"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6C6F05-731E-479A-8100-5959BE617B83}" type="slidenum">
              <a:rPr lang="en-US" altLang="en-US"/>
              <a:pPr/>
              <a:t>‹#›</a:t>
            </a:fld>
            <a:endParaRPr lang="en-US" altLang="en-US"/>
          </a:p>
        </p:txBody>
      </p:sp>
    </p:spTree>
    <p:extLst>
      <p:ext uri="{BB962C8B-B14F-4D97-AF65-F5344CB8AC3E}">
        <p14:creationId xmlns:p14="http://schemas.microsoft.com/office/powerpoint/2010/main" val="229146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3EFF09B9-E802-4575-AAD8-92C96FCECE58}" type="slidenum">
              <a:rPr lang="en-US" altLang="en-US"/>
              <a:pPr/>
              <a:t>‹#›</a:t>
            </a:fld>
            <a:endParaRPr lang="en-US" altLang="en-US"/>
          </a:p>
        </p:txBody>
      </p:sp>
    </p:spTree>
    <p:extLst>
      <p:ext uri="{BB962C8B-B14F-4D97-AF65-F5344CB8AC3E}">
        <p14:creationId xmlns:p14="http://schemas.microsoft.com/office/powerpoint/2010/main" val="2616079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D847CA-CEF2-40A5-ADE4-B19E7E7048F9}"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62AB9E-50B4-4680-AA4A-8BE069F11A27}" type="slidenum">
              <a:rPr lang="en-US" altLang="en-US"/>
              <a:pPr/>
              <a:t>‹#›</a:t>
            </a:fld>
            <a:endParaRPr lang="en-US" altLang="en-US"/>
          </a:p>
        </p:txBody>
      </p:sp>
    </p:spTree>
    <p:extLst>
      <p:ext uri="{BB962C8B-B14F-4D97-AF65-F5344CB8AC3E}">
        <p14:creationId xmlns:p14="http://schemas.microsoft.com/office/powerpoint/2010/main" val="1691199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0F8EE13-6CC0-4F5F-8ECE-4096F3217C26}"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96BC14-87FE-421A-B2CC-9211559D5DEE}" type="slidenum">
              <a:rPr lang="en-US" altLang="en-US"/>
              <a:pPr/>
              <a:t>‹#›</a:t>
            </a:fld>
            <a:endParaRPr lang="en-US" altLang="en-US"/>
          </a:p>
        </p:txBody>
      </p:sp>
    </p:spTree>
    <p:extLst>
      <p:ext uri="{BB962C8B-B14F-4D97-AF65-F5344CB8AC3E}">
        <p14:creationId xmlns:p14="http://schemas.microsoft.com/office/powerpoint/2010/main" val="3025010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1A66F8-B22B-4751-9CC9-772F34AB1E17}"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3F6948-B8B7-4F03-BA75-5DC643B82AAF}" type="slidenum">
              <a:rPr lang="en-US" altLang="en-US"/>
              <a:pPr/>
              <a:t>‹#›</a:t>
            </a:fld>
            <a:endParaRPr lang="en-US" altLang="en-US"/>
          </a:p>
        </p:txBody>
      </p:sp>
    </p:spTree>
    <p:extLst>
      <p:ext uri="{BB962C8B-B14F-4D97-AF65-F5344CB8AC3E}">
        <p14:creationId xmlns:p14="http://schemas.microsoft.com/office/powerpoint/2010/main" val="362068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4C54D8-17F6-486C-BD49-5A332EB47BF0}"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EB86327-C0CC-4FBF-A062-77A2D08EF5DE}" type="slidenum">
              <a:rPr lang="en-US" altLang="en-US"/>
              <a:pPr/>
              <a:t>‹#›</a:t>
            </a:fld>
            <a:endParaRPr lang="en-US" altLang="en-US"/>
          </a:p>
        </p:txBody>
      </p:sp>
    </p:spTree>
    <p:extLst>
      <p:ext uri="{BB962C8B-B14F-4D97-AF65-F5344CB8AC3E}">
        <p14:creationId xmlns:p14="http://schemas.microsoft.com/office/powerpoint/2010/main" val="139325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6E4148-66C5-4FCF-990B-41F4210F820C}" type="datetimeFigureOut">
              <a:rPr lang="en-US">
                <a:solidFill>
                  <a:prstClr val="black">
                    <a:tint val="75000"/>
                  </a:prstClr>
                </a:solidFill>
              </a:rPr>
              <a:pPr>
                <a:defRPr/>
              </a:pPr>
              <a:t>9/30/2016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E2A69D6-FAEB-4F80-9129-4C255DE696C3}" type="slidenum">
              <a:rPr lang="en-US" altLang="en-US"/>
              <a:pPr/>
              <a:t>‹#›</a:t>
            </a:fld>
            <a:endParaRPr lang="en-US" altLang="en-US"/>
          </a:p>
        </p:txBody>
      </p:sp>
    </p:spTree>
    <p:extLst>
      <p:ext uri="{BB962C8B-B14F-4D97-AF65-F5344CB8AC3E}">
        <p14:creationId xmlns:p14="http://schemas.microsoft.com/office/powerpoint/2010/main" val="1536980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C2E70C-ABAC-492F-9B70-62D94585C41C}" type="datetimeFigureOut">
              <a:rPr lang="en-US"/>
              <a:pPr>
                <a:defRPr/>
              </a:pPr>
              <a:t>9/30/2016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F664CF5-9725-4977-9D60-D0CF5EC4E7AE}" type="slidenum">
              <a:rPr lang="en-US" altLang="en-US"/>
              <a:pPr/>
              <a:t>‹#›</a:t>
            </a:fld>
            <a:endParaRPr lang="en-US" altLang="en-US"/>
          </a:p>
        </p:txBody>
      </p:sp>
    </p:spTree>
    <p:extLst>
      <p:ext uri="{BB962C8B-B14F-4D97-AF65-F5344CB8AC3E}">
        <p14:creationId xmlns:p14="http://schemas.microsoft.com/office/powerpoint/2010/main" val="33058804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319E20-8735-4AFC-B7D8-843476EA6446}" type="datetimeFigureOut">
              <a:rPr lang="en-US"/>
              <a:pPr>
                <a:defRPr/>
              </a:pPr>
              <a:t>9/30/2016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EC7EEDC-FB12-4BE5-ACB1-9ECEBC981AEF}" type="slidenum">
              <a:rPr lang="en-US" altLang="en-US"/>
              <a:pPr/>
              <a:t>‹#›</a:t>
            </a:fld>
            <a:endParaRPr lang="en-US" altLang="en-US"/>
          </a:p>
        </p:txBody>
      </p:sp>
    </p:spTree>
    <p:extLst>
      <p:ext uri="{BB962C8B-B14F-4D97-AF65-F5344CB8AC3E}">
        <p14:creationId xmlns:p14="http://schemas.microsoft.com/office/powerpoint/2010/main" val="530323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93E1AB-B4F6-439A-A195-DFC60B45D9EF}" type="datetimeFigureOut">
              <a:rPr lang="en-US"/>
              <a:pPr>
                <a:defRPr/>
              </a:pPr>
              <a:t>9/30/2016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74A7C94-138A-42B1-A159-E5695085E95B}" type="slidenum">
              <a:rPr lang="en-US" altLang="en-US"/>
              <a:pPr/>
              <a:t>‹#›</a:t>
            </a:fld>
            <a:endParaRPr lang="en-US" altLang="en-US"/>
          </a:p>
        </p:txBody>
      </p:sp>
    </p:spTree>
    <p:extLst>
      <p:ext uri="{BB962C8B-B14F-4D97-AF65-F5344CB8AC3E}">
        <p14:creationId xmlns:p14="http://schemas.microsoft.com/office/powerpoint/2010/main" val="3629976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88CEE5-0F2E-46FC-B735-79360985DF67}"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03ABF96-773A-4A9C-BCC8-F06206D0A2AA}" type="slidenum">
              <a:rPr lang="en-US" altLang="en-US"/>
              <a:pPr/>
              <a:t>‹#›</a:t>
            </a:fld>
            <a:endParaRPr lang="en-US" altLang="en-US"/>
          </a:p>
        </p:txBody>
      </p:sp>
    </p:spTree>
    <p:extLst>
      <p:ext uri="{BB962C8B-B14F-4D97-AF65-F5344CB8AC3E}">
        <p14:creationId xmlns:p14="http://schemas.microsoft.com/office/powerpoint/2010/main" val="4290867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5C43A9-D4AF-4392-AD82-725CEDB506A6}"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79075E-F5E2-43B9-B3F0-5020D7306246}" type="slidenum">
              <a:rPr lang="en-US" altLang="en-US"/>
              <a:pPr/>
              <a:t>‹#›</a:t>
            </a:fld>
            <a:endParaRPr lang="en-US" altLang="en-US"/>
          </a:p>
        </p:txBody>
      </p:sp>
    </p:spTree>
    <p:extLst>
      <p:ext uri="{BB962C8B-B14F-4D97-AF65-F5344CB8AC3E}">
        <p14:creationId xmlns:p14="http://schemas.microsoft.com/office/powerpoint/2010/main" val="1840660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11D583-9FF9-4948-A4E1-8B818329851E}"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6C566A-69B6-4825-B03C-473A75A9EB0B}" type="slidenum">
              <a:rPr lang="en-US" altLang="en-US"/>
              <a:pPr/>
              <a:t>‹#›</a:t>
            </a:fld>
            <a:endParaRPr lang="en-US" altLang="en-US"/>
          </a:p>
        </p:txBody>
      </p:sp>
    </p:spTree>
    <p:extLst>
      <p:ext uri="{BB962C8B-B14F-4D97-AF65-F5344CB8AC3E}">
        <p14:creationId xmlns:p14="http://schemas.microsoft.com/office/powerpoint/2010/main" val="3989552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7C2B1F-BC3F-44B8-BB30-34F8C4257218}"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4C42D9-B07B-4FCA-A7F5-BC331D51B95E}" type="slidenum">
              <a:rPr lang="en-US" altLang="en-US"/>
              <a:pPr/>
              <a:t>‹#›</a:t>
            </a:fld>
            <a:endParaRPr lang="en-US" altLang="en-US"/>
          </a:p>
        </p:txBody>
      </p:sp>
    </p:spTree>
    <p:extLst>
      <p:ext uri="{BB962C8B-B14F-4D97-AF65-F5344CB8AC3E}">
        <p14:creationId xmlns:p14="http://schemas.microsoft.com/office/powerpoint/2010/main" val="3153524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0DEEE588-F643-48F8-AEE3-2F17B8D14578}" type="slidenum">
              <a:rPr lang="en-US" altLang="en-US"/>
              <a:pPr/>
              <a:t>‹#›</a:t>
            </a:fld>
            <a:endParaRPr lang="en-US" altLang="en-US"/>
          </a:p>
        </p:txBody>
      </p:sp>
    </p:spTree>
    <p:extLst>
      <p:ext uri="{BB962C8B-B14F-4D97-AF65-F5344CB8AC3E}">
        <p14:creationId xmlns:p14="http://schemas.microsoft.com/office/powerpoint/2010/main" val="1059395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C555D2F-B722-4722-AA3D-384A29B4F5FB}" type="slidenum">
              <a:rPr lang="en-US" altLang="en-US"/>
              <a:pPr/>
              <a:t>‹#›</a:t>
            </a:fld>
            <a:endParaRPr lang="en-US" altLang="en-US"/>
          </a:p>
        </p:txBody>
      </p:sp>
    </p:spTree>
    <p:extLst>
      <p:ext uri="{BB962C8B-B14F-4D97-AF65-F5344CB8AC3E}">
        <p14:creationId xmlns:p14="http://schemas.microsoft.com/office/powerpoint/2010/main" val="649295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8A9F1F-54C1-49EA-8052-56811C16E711}"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0C143F-EB37-49AB-944C-F22A735AB822}" type="slidenum">
              <a:rPr lang="en-US" altLang="en-US"/>
              <a:pPr/>
              <a:t>‹#›</a:t>
            </a:fld>
            <a:endParaRPr lang="en-US" altLang="en-US"/>
          </a:p>
        </p:txBody>
      </p:sp>
    </p:spTree>
    <p:extLst>
      <p:ext uri="{BB962C8B-B14F-4D97-AF65-F5344CB8AC3E}">
        <p14:creationId xmlns:p14="http://schemas.microsoft.com/office/powerpoint/2010/main" val="76167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3487F9-7B7C-4D86-A049-03F23E18DDFB}" type="datetimeFigureOut">
              <a:rPr lang="en-US">
                <a:solidFill>
                  <a:prstClr val="black">
                    <a:tint val="75000"/>
                  </a:prstClr>
                </a:solidFill>
              </a:rPr>
              <a:pPr>
                <a:defRPr/>
              </a:pPr>
              <a:t>9/30/2016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44A6E14-303F-4B6A-957C-48DF2ED49443}" type="slidenum">
              <a:rPr lang="en-US" altLang="en-US"/>
              <a:pPr/>
              <a:t>‹#›</a:t>
            </a:fld>
            <a:endParaRPr lang="en-US" altLang="en-US"/>
          </a:p>
        </p:txBody>
      </p:sp>
    </p:spTree>
    <p:extLst>
      <p:ext uri="{BB962C8B-B14F-4D97-AF65-F5344CB8AC3E}">
        <p14:creationId xmlns:p14="http://schemas.microsoft.com/office/powerpoint/2010/main" val="8639828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0D9D7F3-B1CD-4C39-A29A-B92B41ADAFF4}"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333A13-AF3D-4562-B9AD-5254895FD79C}" type="slidenum">
              <a:rPr lang="en-US" altLang="en-US"/>
              <a:pPr/>
              <a:t>‹#›</a:t>
            </a:fld>
            <a:endParaRPr lang="en-US" altLang="en-US"/>
          </a:p>
        </p:txBody>
      </p:sp>
    </p:spTree>
    <p:extLst>
      <p:ext uri="{BB962C8B-B14F-4D97-AF65-F5344CB8AC3E}">
        <p14:creationId xmlns:p14="http://schemas.microsoft.com/office/powerpoint/2010/main" val="1376294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0A41A5-831C-446A-B196-2AD669936B10}"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BA874A-7D70-457C-A0F3-1FD945C6FCAD}" type="slidenum">
              <a:rPr lang="en-US" altLang="en-US"/>
              <a:pPr/>
              <a:t>‹#›</a:t>
            </a:fld>
            <a:endParaRPr lang="en-US" altLang="en-US"/>
          </a:p>
        </p:txBody>
      </p:sp>
    </p:spTree>
    <p:extLst>
      <p:ext uri="{BB962C8B-B14F-4D97-AF65-F5344CB8AC3E}">
        <p14:creationId xmlns:p14="http://schemas.microsoft.com/office/powerpoint/2010/main" val="1974329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78987D-C886-47B2-AC3A-C8E767C2313B}"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4BD9D-6613-42D4-A804-3A4CFD913E88}" type="slidenum">
              <a:rPr lang="en-US" altLang="en-US"/>
              <a:pPr/>
              <a:t>‹#›</a:t>
            </a:fld>
            <a:endParaRPr lang="en-US" altLang="en-US"/>
          </a:p>
        </p:txBody>
      </p:sp>
    </p:spTree>
    <p:extLst>
      <p:ext uri="{BB962C8B-B14F-4D97-AF65-F5344CB8AC3E}">
        <p14:creationId xmlns:p14="http://schemas.microsoft.com/office/powerpoint/2010/main" val="13256519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645A1B-E3A7-4D67-97C5-055EB5E6242E}" type="datetimeFigureOut">
              <a:rPr lang="en-US"/>
              <a:pPr>
                <a:defRPr/>
              </a:pPr>
              <a:t>9/30/2016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CD2BCA-8172-4263-86CE-947CC2AE82C9}" type="slidenum">
              <a:rPr lang="en-US" altLang="en-US"/>
              <a:pPr/>
              <a:t>‹#›</a:t>
            </a:fld>
            <a:endParaRPr lang="en-US" altLang="en-US"/>
          </a:p>
        </p:txBody>
      </p:sp>
    </p:spTree>
    <p:extLst>
      <p:ext uri="{BB962C8B-B14F-4D97-AF65-F5344CB8AC3E}">
        <p14:creationId xmlns:p14="http://schemas.microsoft.com/office/powerpoint/2010/main" val="684633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870E89-44A5-43CB-9BD1-349D78FAD3C1}" type="datetimeFigureOut">
              <a:rPr lang="en-US"/>
              <a:pPr>
                <a:defRPr/>
              </a:pPr>
              <a:t>9/30/2016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30B306-3736-4BE7-BA90-B80A29E60748}" type="slidenum">
              <a:rPr lang="en-US" altLang="en-US"/>
              <a:pPr/>
              <a:t>‹#›</a:t>
            </a:fld>
            <a:endParaRPr lang="en-US" altLang="en-US"/>
          </a:p>
        </p:txBody>
      </p:sp>
    </p:spTree>
    <p:extLst>
      <p:ext uri="{BB962C8B-B14F-4D97-AF65-F5344CB8AC3E}">
        <p14:creationId xmlns:p14="http://schemas.microsoft.com/office/powerpoint/2010/main" val="29288292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9ABE99-9557-4075-A173-58B248FD02D2}" type="datetimeFigureOut">
              <a:rPr lang="en-US"/>
              <a:pPr>
                <a:defRPr/>
              </a:pPr>
              <a:t>9/30/2016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F0BC901-9E3C-4332-9DBD-869A1E333703}" type="slidenum">
              <a:rPr lang="en-US" altLang="en-US"/>
              <a:pPr/>
              <a:t>‹#›</a:t>
            </a:fld>
            <a:endParaRPr lang="en-US" altLang="en-US"/>
          </a:p>
        </p:txBody>
      </p:sp>
    </p:spTree>
    <p:extLst>
      <p:ext uri="{BB962C8B-B14F-4D97-AF65-F5344CB8AC3E}">
        <p14:creationId xmlns:p14="http://schemas.microsoft.com/office/powerpoint/2010/main" val="2013877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9784A6-B2BF-4BF8-A89A-7AB704FAE344}"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E6A89C-8E3B-4DC3-A12B-8823D6E536C5}" type="slidenum">
              <a:rPr lang="en-US" altLang="en-US"/>
              <a:pPr/>
              <a:t>‹#›</a:t>
            </a:fld>
            <a:endParaRPr lang="en-US" altLang="en-US"/>
          </a:p>
        </p:txBody>
      </p:sp>
    </p:spTree>
    <p:extLst>
      <p:ext uri="{BB962C8B-B14F-4D97-AF65-F5344CB8AC3E}">
        <p14:creationId xmlns:p14="http://schemas.microsoft.com/office/powerpoint/2010/main" val="12183093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C56572-B0C9-459B-8B9D-4967A7756A2C}"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93365-8C0B-4627-B1E4-51AD08917087}" type="slidenum">
              <a:rPr lang="en-US" altLang="en-US"/>
              <a:pPr/>
              <a:t>‹#›</a:t>
            </a:fld>
            <a:endParaRPr lang="en-US" altLang="en-US"/>
          </a:p>
        </p:txBody>
      </p:sp>
    </p:spTree>
    <p:extLst>
      <p:ext uri="{BB962C8B-B14F-4D97-AF65-F5344CB8AC3E}">
        <p14:creationId xmlns:p14="http://schemas.microsoft.com/office/powerpoint/2010/main" val="70180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1A3F29-8398-4F3B-8CEA-408172A1BB5E}"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6DC180-7CFB-42BB-B5B3-B0E6CA6B99EC}" type="slidenum">
              <a:rPr lang="en-US" altLang="en-US"/>
              <a:pPr/>
              <a:t>‹#›</a:t>
            </a:fld>
            <a:endParaRPr lang="en-US" altLang="en-US"/>
          </a:p>
        </p:txBody>
      </p:sp>
    </p:spTree>
    <p:extLst>
      <p:ext uri="{BB962C8B-B14F-4D97-AF65-F5344CB8AC3E}">
        <p14:creationId xmlns:p14="http://schemas.microsoft.com/office/powerpoint/2010/main" val="2686867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6F250D-21E5-4A7C-AE1F-83A4D2D34803}"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B7D462-4527-4FBA-9700-A3E58A8B8485}" type="slidenum">
              <a:rPr lang="en-US" altLang="en-US"/>
              <a:pPr/>
              <a:t>‹#›</a:t>
            </a:fld>
            <a:endParaRPr lang="en-US" altLang="en-US"/>
          </a:p>
        </p:txBody>
      </p:sp>
    </p:spTree>
    <p:extLst>
      <p:ext uri="{BB962C8B-B14F-4D97-AF65-F5344CB8AC3E}">
        <p14:creationId xmlns:p14="http://schemas.microsoft.com/office/powerpoint/2010/main" val="128545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1541DD-414A-4990-8563-8F84055E51B5}" type="datetimeFigureOut">
              <a:rPr lang="en-US">
                <a:solidFill>
                  <a:prstClr val="black">
                    <a:tint val="75000"/>
                  </a:prstClr>
                </a:solidFill>
              </a:rPr>
              <a:pPr>
                <a:defRPr/>
              </a:pPr>
              <a:t>9/30/2016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853C498-70DE-4F8B-B473-E9A346705E8C}" type="slidenum">
              <a:rPr lang="en-US" altLang="en-US"/>
              <a:pPr/>
              <a:t>‹#›</a:t>
            </a:fld>
            <a:endParaRPr lang="en-US" altLang="en-US"/>
          </a:p>
        </p:txBody>
      </p:sp>
    </p:spTree>
    <p:extLst>
      <p:ext uri="{BB962C8B-B14F-4D97-AF65-F5344CB8AC3E}">
        <p14:creationId xmlns:p14="http://schemas.microsoft.com/office/powerpoint/2010/main" val="1602872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A4F92F6C-E2D5-43C5-B5E8-D26F7080801D}" type="slidenum">
              <a:rPr lang="en-US" altLang="en-US"/>
              <a:pPr/>
              <a:t>‹#›</a:t>
            </a:fld>
            <a:endParaRPr lang="en-US" altLang="en-US"/>
          </a:p>
        </p:txBody>
      </p:sp>
    </p:spTree>
    <p:extLst>
      <p:ext uri="{BB962C8B-B14F-4D97-AF65-F5344CB8AC3E}">
        <p14:creationId xmlns:p14="http://schemas.microsoft.com/office/powerpoint/2010/main" val="3255363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4D0558F-DAA8-4FE2-A161-DB6D94BEE773}" type="slidenum">
              <a:rPr lang="en-US" altLang="en-US"/>
              <a:pPr/>
              <a:t>‹#›</a:t>
            </a:fld>
            <a:endParaRPr lang="en-US" altLang="en-US"/>
          </a:p>
        </p:txBody>
      </p:sp>
    </p:spTree>
    <p:extLst>
      <p:ext uri="{BB962C8B-B14F-4D97-AF65-F5344CB8AC3E}">
        <p14:creationId xmlns:p14="http://schemas.microsoft.com/office/powerpoint/2010/main" val="2879854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4F8FAD-D353-4DE5-B0DE-63D92D099CAB}"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395946-4F39-4BD7-9BCE-092F0EB630B8}" type="slidenum">
              <a:rPr lang="en-US" altLang="en-US"/>
              <a:pPr/>
              <a:t>‹#›</a:t>
            </a:fld>
            <a:endParaRPr lang="en-US" altLang="en-US"/>
          </a:p>
        </p:txBody>
      </p:sp>
    </p:spTree>
    <p:extLst>
      <p:ext uri="{BB962C8B-B14F-4D97-AF65-F5344CB8AC3E}">
        <p14:creationId xmlns:p14="http://schemas.microsoft.com/office/powerpoint/2010/main" val="2938341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0169DF5-5F4D-4804-BC15-11BED8C0C73E}"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167B723-CEF1-430A-8967-ABA6BDB7FC4B}" type="slidenum">
              <a:rPr lang="en-US" altLang="en-US"/>
              <a:pPr/>
              <a:t>‹#›</a:t>
            </a:fld>
            <a:endParaRPr lang="en-US" altLang="en-US"/>
          </a:p>
        </p:txBody>
      </p:sp>
    </p:spTree>
    <p:extLst>
      <p:ext uri="{BB962C8B-B14F-4D97-AF65-F5344CB8AC3E}">
        <p14:creationId xmlns:p14="http://schemas.microsoft.com/office/powerpoint/2010/main" val="3690759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7F609C-81EB-42A8-8629-4A02F2CC5463}"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80E14B-65BC-43BC-ABCE-0675B794B482}" type="slidenum">
              <a:rPr lang="en-US" altLang="en-US"/>
              <a:pPr/>
              <a:t>‹#›</a:t>
            </a:fld>
            <a:endParaRPr lang="en-US" altLang="en-US"/>
          </a:p>
        </p:txBody>
      </p:sp>
    </p:spTree>
    <p:extLst>
      <p:ext uri="{BB962C8B-B14F-4D97-AF65-F5344CB8AC3E}">
        <p14:creationId xmlns:p14="http://schemas.microsoft.com/office/powerpoint/2010/main" val="1594116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2A711E-54AE-4478-81E2-98123907EE3C}"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A65F4C-A890-4904-9E1F-5AE7646450B1}" type="slidenum">
              <a:rPr lang="en-US" altLang="en-US"/>
              <a:pPr/>
              <a:t>‹#›</a:t>
            </a:fld>
            <a:endParaRPr lang="en-US" altLang="en-US"/>
          </a:p>
        </p:txBody>
      </p:sp>
    </p:spTree>
    <p:extLst>
      <p:ext uri="{BB962C8B-B14F-4D97-AF65-F5344CB8AC3E}">
        <p14:creationId xmlns:p14="http://schemas.microsoft.com/office/powerpoint/2010/main" val="38605905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1E5141-29B3-4759-9929-D0B13A5DBA02}" type="datetimeFigureOut">
              <a:rPr lang="en-US"/>
              <a:pPr>
                <a:defRPr/>
              </a:pPr>
              <a:t>9/30/2016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A96550F-7144-482D-A215-2B82C941084E}" type="slidenum">
              <a:rPr lang="en-US" altLang="en-US"/>
              <a:pPr/>
              <a:t>‹#›</a:t>
            </a:fld>
            <a:endParaRPr lang="en-US" altLang="en-US"/>
          </a:p>
        </p:txBody>
      </p:sp>
    </p:spTree>
    <p:extLst>
      <p:ext uri="{BB962C8B-B14F-4D97-AF65-F5344CB8AC3E}">
        <p14:creationId xmlns:p14="http://schemas.microsoft.com/office/powerpoint/2010/main" val="264742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5D46C1-5C4D-4A0A-834C-F3ED32EF2717}" type="datetimeFigureOut">
              <a:rPr lang="en-US"/>
              <a:pPr>
                <a:defRPr/>
              </a:pPr>
              <a:t>9/30/2016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2DE0390-C072-4DA9-B385-503C9242318F}" type="slidenum">
              <a:rPr lang="en-US" altLang="en-US"/>
              <a:pPr/>
              <a:t>‹#›</a:t>
            </a:fld>
            <a:endParaRPr lang="en-US" altLang="en-US"/>
          </a:p>
        </p:txBody>
      </p:sp>
    </p:spTree>
    <p:extLst>
      <p:ext uri="{BB962C8B-B14F-4D97-AF65-F5344CB8AC3E}">
        <p14:creationId xmlns:p14="http://schemas.microsoft.com/office/powerpoint/2010/main" val="1336814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335727-EA30-4C43-BF3E-BDD49B55458F}" type="datetimeFigureOut">
              <a:rPr lang="en-US"/>
              <a:pPr>
                <a:defRPr/>
              </a:pPr>
              <a:t>9/30/2016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D39F409-7005-470F-A301-E59423BF1101}" type="slidenum">
              <a:rPr lang="en-US" altLang="en-US"/>
              <a:pPr/>
              <a:t>‹#›</a:t>
            </a:fld>
            <a:endParaRPr lang="en-US" altLang="en-US"/>
          </a:p>
        </p:txBody>
      </p:sp>
    </p:spTree>
    <p:extLst>
      <p:ext uri="{BB962C8B-B14F-4D97-AF65-F5344CB8AC3E}">
        <p14:creationId xmlns:p14="http://schemas.microsoft.com/office/powerpoint/2010/main" val="28355179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1147A6-9E34-4629-A6AC-855166CC5F66}"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76B925-941B-40A2-B4D5-30A6763F3B1A}" type="slidenum">
              <a:rPr lang="en-US" altLang="en-US"/>
              <a:pPr/>
              <a:t>‹#›</a:t>
            </a:fld>
            <a:endParaRPr lang="en-US" altLang="en-US"/>
          </a:p>
        </p:txBody>
      </p:sp>
    </p:spTree>
    <p:extLst>
      <p:ext uri="{BB962C8B-B14F-4D97-AF65-F5344CB8AC3E}">
        <p14:creationId xmlns:p14="http://schemas.microsoft.com/office/powerpoint/2010/main" val="216890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7F109E-CAA4-4B23-BEA5-FA3794E04782}" type="datetimeFigureOut">
              <a:rPr lang="en-US">
                <a:solidFill>
                  <a:prstClr val="black">
                    <a:tint val="75000"/>
                  </a:prstClr>
                </a:solidFill>
              </a:rPr>
              <a:pPr>
                <a:defRPr/>
              </a:pPr>
              <a:t>9/30/2016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AE3F1C6-4B2B-463C-A67B-89ACB5297A5A}" type="slidenum">
              <a:rPr lang="en-US" altLang="en-US"/>
              <a:pPr/>
              <a:t>‹#›</a:t>
            </a:fld>
            <a:endParaRPr lang="en-US" altLang="en-US"/>
          </a:p>
        </p:txBody>
      </p:sp>
    </p:spTree>
    <p:extLst>
      <p:ext uri="{BB962C8B-B14F-4D97-AF65-F5344CB8AC3E}">
        <p14:creationId xmlns:p14="http://schemas.microsoft.com/office/powerpoint/2010/main" val="35621329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F6379A-D750-43A0-8610-8E912163317D}" type="datetimeFigureOut">
              <a:rPr lang="en-US"/>
              <a:pPr>
                <a:defRPr/>
              </a:pPr>
              <a:t>9/30/2016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D0DFBD-9AA8-45D5-A0EE-CCE46F59A8C7}" type="slidenum">
              <a:rPr lang="en-US" altLang="en-US"/>
              <a:pPr/>
              <a:t>‹#›</a:t>
            </a:fld>
            <a:endParaRPr lang="en-US" altLang="en-US"/>
          </a:p>
        </p:txBody>
      </p:sp>
    </p:spTree>
    <p:extLst>
      <p:ext uri="{BB962C8B-B14F-4D97-AF65-F5344CB8AC3E}">
        <p14:creationId xmlns:p14="http://schemas.microsoft.com/office/powerpoint/2010/main" val="37372703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7A3E4B-FD8C-4702-B15B-F2E5D7064A9F}"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27BBD5-DF2D-4FA3-924C-B0D34F620130}" type="slidenum">
              <a:rPr lang="en-US" altLang="en-US"/>
              <a:pPr/>
              <a:t>‹#›</a:t>
            </a:fld>
            <a:endParaRPr lang="en-US" altLang="en-US"/>
          </a:p>
        </p:txBody>
      </p:sp>
    </p:spTree>
    <p:extLst>
      <p:ext uri="{BB962C8B-B14F-4D97-AF65-F5344CB8AC3E}">
        <p14:creationId xmlns:p14="http://schemas.microsoft.com/office/powerpoint/2010/main" val="14681655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68483A-1890-4BAD-BF3B-02120DBB22A0}" type="datetimeFigureOut">
              <a:rPr lang="en-US"/>
              <a:pPr>
                <a:defRPr/>
              </a:pPr>
              <a:t>9/30/2016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5A6977-968E-43DD-ADF0-C29A9954100A}" type="slidenum">
              <a:rPr lang="en-US" altLang="en-US"/>
              <a:pPr/>
              <a:t>‹#›</a:t>
            </a:fld>
            <a:endParaRPr lang="en-US" altLang="en-US"/>
          </a:p>
        </p:txBody>
      </p:sp>
    </p:spTree>
    <p:extLst>
      <p:ext uri="{BB962C8B-B14F-4D97-AF65-F5344CB8AC3E}">
        <p14:creationId xmlns:p14="http://schemas.microsoft.com/office/powerpoint/2010/main" val="29650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DD841-314D-4061-B269-F2F521D1984B}" type="datetimeFigureOut">
              <a:rPr lang="en-US">
                <a:solidFill>
                  <a:prstClr val="black">
                    <a:tint val="75000"/>
                  </a:prstClr>
                </a:solidFill>
              </a:rPr>
              <a:pPr>
                <a:defRPr/>
              </a:pPr>
              <a:t>9/30/2016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7C5E831-F4A0-4A66-BE82-DD8113A20C5E}" type="slidenum">
              <a:rPr lang="en-US" altLang="en-US"/>
              <a:pPr/>
              <a:t>‹#›</a:t>
            </a:fld>
            <a:endParaRPr lang="en-US" altLang="en-US"/>
          </a:p>
        </p:txBody>
      </p:sp>
    </p:spTree>
    <p:extLst>
      <p:ext uri="{BB962C8B-B14F-4D97-AF65-F5344CB8AC3E}">
        <p14:creationId xmlns:p14="http://schemas.microsoft.com/office/powerpoint/2010/main" val="253249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2785962F-D1E3-484C-A5AF-49892CCF82CD}" type="datetimeFigureOut">
              <a:rPr lang="en-US">
                <a:solidFill>
                  <a:prstClr val="black">
                    <a:tint val="75000"/>
                  </a:prstClr>
                </a:solidFill>
              </a:rPr>
              <a:pPr eaLnBrk="1" hangingPunct="1">
                <a:defRPr/>
              </a:pPr>
              <a:t>9/30/2016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fld id="{B88AC83B-9F84-401F-B954-2B4FA7F5CD30}" type="slidenum">
              <a:rPr lang="en-US" altLang="en-US" smtClean="0">
                <a:cs typeface="Arial" panose="020B0604020202020204" pitchFamily="34" charset="0"/>
              </a:rPr>
              <a:pPr eaLnBrk="1" hangingPunct="1"/>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06708929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2785962F-D1E3-484C-A5AF-49892CCF82CD}" type="datetimeFigureOut">
              <a:rPr lang="en-US">
                <a:solidFill>
                  <a:prstClr val="black">
                    <a:tint val="75000"/>
                  </a:prstClr>
                </a:solidFill>
              </a:rPr>
              <a:pPr eaLnBrk="1" hangingPunct="1">
                <a:defRPr/>
              </a:pPr>
              <a:t>9/30/2016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fld id="{B88AC83B-9F84-401F-B954-2B4FA7F5CD30}" type="slidenum">
              <a:rPr lang="en-US" altLang="en-US" smtClean="0">
                <a:cs typeface="Arial" panose="020B0604020202020204" pitchFamily="34" charset="0"/>
              </a:rPr>
              <a:pPr eaLnBrk="1" hangingPunct="1"/>
              <a:t>‹#›</a:t>
            </a:fld>
            <a:endParaRPr lang="en-US" altLang="en-US" smtClean="0">
              <a:cs typeface="Arial" panose="020B0604020202020204" pitchFamily="34" charset="0"/>
            </a:endParaRPr>
          </a:p>
        </p:txBody>
      </p:sp>
    </p:spTree>
    <p:extLst>
      <p:ext uri="{BB962C8B-B14F-4D97-AF65-F5344CB8AC3E}">
        <p14:creationId xmlns:p14="http://schemas.microsoft.com/office/powerpoint/2010/main" val="77989414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eaLnBrk="1" hangingPunct="1">
              <a:defRPr/>
            </a:pPr>
            <a:fld id="{04856FF1-02C3-446A-8A21-21FBD91C4E37}" type="datetimeFigureOut">
              <a:rPr lang="en-US"/>
              <a:pPr eaLnBrk="1" hangingPunct="1">
                <a:defRPr/>
              </a:pPr>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eaLnBrk="1" hangingPunct="1">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fld id="{8BB35746-1411-4280-A007-3854729F7B17}" type="slidenum">
              <a:rPr lang="en-US" altLang="en-US" smtClean="0">
                <a:cs typeface="Arial" panose="020B0604020202020204" pitchFamily="34" charset="0"/>
              </a:rPr>
              <a:pPr eaLnBrk="1" hangingPunct="1"/>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34084488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eaLnBrk="1" hangingPunct="1">
              <a:defRPr/>
            </a:pPr>
            <a:fld id="{8622C707-B2ED-4FD7-BEEA-8FE592D1DC29}" type="datetimeFigureOut">
              <a:rPr lang="en-US"/>
              <a:pPr eaLnBrk="1" hangingPunct="1">
                <a:defRPr/>
              </a:pPr>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eaLnBrk="1" hangingPunct="1">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fld id="{477EE230-02F2-46FD-9462-21046832EB18}" type="slidenum">
              <a:rPr lang="en-US" altLang="en-US" smtClean="0">
                <a:cs typeface="Arial" panose="020B0604020202020204" pitchFamily="34" charset="0"/>
              </a:rPr>
              <a:pPr eaLnBrk="1" hangingPunct="1"/>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80344742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eaLnBrk="1" hangingPunct="1">
              <a:defRPr/>
            </a:pPr>
            <a:fld id="{DA65E932-ED13-4FD0-B74F-830E1D9D58BD}" type="datetimeFigureOut">
              <a:rPr lang="en-US"/>
              <a:pPr eaLnBrk="1" hangingPunct="1">
                <a:defRPr/>
              </a:pPr>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eaLnBrk="1" hangingPunct="1">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fld id="{D7F622D4-B037-4BEC-A9AF-C596BCD63D94}" type="slidenum">
              <a:rPr lang="en-US" altLang="en-US" smtClean="0">
                <a:cs typeface="Arial" panose="020B0604020202020204" pitchFamily="34" charset="0"/>
              </a:rPr>
              <a:pPr eaLnBrk="1" hangingPunct="1"/>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24011925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eaLnBrk="1" hangingPunct="1">
              <a:defRPr/>
            </a:pPr>
            <a:fld id="{315E8C37-AE18-4BC0-9FF5-BF6A8CD79808}" type="datetimeFigureOut">
              <a:rPr lang="en-US"/>
              <a:pPr eaLnBrk="1" hangingPunct="1">
                <a:defRPr/>
              </a:pPr>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eaLnBrk="1" hangingPunct="1">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fld id="{CBC9FB94-005B-4DDC-9C46-2B73907C04D4}" type="slidenum">
              <a:rPr lang="en-US" altLang="en-US" smtClean="0">
                <a:cs typeface="Arial" panose="020B0604020202020204" pitchFamily="34" charset="0"/>
              </a:rPr>
              <a:pPr eaLnBrk="1" hangingPunct="1"/>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32960400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Arial" charset="0"/>
              </a:defRPr>
            </a:lvl1pPr>
          </a:lstStyle>
          <a:p>
            <a:pPr eaLnBrk="1" hangingPunct="1">
              <a:defRPr/>
            </a:pPr>
            <a:fld id="{A82E468D-3336-4B73-8BB7-180855DBD91E}" type="datetimeFigureOut">
              <a:rPr lang="en-US"/>
              <a:pPr eaLnBrk="1" hangingPunct="1">
                <a:defRPr/>
              </a:pPr>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Arial" charset="0"/>
              </a:defRPr>
            </a:lvl1pPr>
          </a:lstStyle>
          <a:p>
            <a:pPr eaLnBrk="1" hangingPunct="1">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fld id="{ED4ED1DE-3CC7-4B9E-9499-B90DEEA8A692}" type="slidenum">
              <a:rPr lang="en-US" altLang="en-US" smtClean="0">
                <a:cs typeface="Arial" panose="020B0604020202020204" pitchFamily="34" charset="0"/>
              </a:rPr>
              <a:pPr eaLnBrk="1" hangingPunct="1"/>
              <a:t>‹#›</a:t>
            </a:fld>
            <a:endParaRPr lang="en-US" altLang="en-US" smtClean="0">
              <a:cs typeface="Arial" panose="020B0604020202020204" pitchFamily="34" charset="0"/>
            </a:endParaRPr>
          </a:p>
        </p:txBody>
      </p:sp>
    </p:spTree>
    <p:extLst>
      <p:ext uri="{BB962C8B-B14F-4D97-AF65-F5344CB8AC3E}">
        <p14:creationId xmlns:p14="http://schemas.microsoft.com/office/powerpoint/2010/main" val="274120903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5.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7.xml"/><Relationship Id="rId5" Type="http://schemas.openxmlformats.org/officeDocument/2006/relationships/hyperlink" Target="http://en.wikipedia.org/wiki/K-means_clustering"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47.xml"/><Relationship Id="rId5" Type="http://schemas.openxmlformats.org/officeDocument/2006/relationships/image" Target="../media/image24.png"/><Relationship Id="rId4" Type="http://schemas.openxmlformats.org/officeDocument/2006/relationships/hyperlink" Target="http://en.wikipedia.org/wiki/K-means_clustering"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5.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hyperlink" Target="http://www.cs.washington.edu/research/imagedatabase/demo/kmcluster/" TargetMode="External"/><Relationship Id="rId2" Type="http://schemas.openxmlformats.org/officeDocument/2006/relationships/hyperlink" Target="http://home.dei.polimi.it/matteucc/Clustering/tutorial_html/AppletKM.html" TargetMode="Externa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robots.ox.ac.uk/~vgg/publications/papers/sivic05b.pdf" TargetMode="Externa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hyperlink" Target="http://home.dei.polimi.it/matteucc/Clustering/tutorial_html/AppletH.html" TargetMode="Externa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9.wmf"/><Relationship Id="rId2" Type="http://schemas.openxmlformats.org/officeDocument/2006/relationships/slideLayout" Target="../slideLayouts/slideLayout60.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48.wmf"/><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6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1.xml"/><Relationship Id="rId1" Type="http://schemas.openxmlformats.org/officeDocument/2006/relationships/tags" Target="../tags/tag1.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0.xml"/><Relationship Id="rId4" Type="http://schemas.openxmlformats.org/officeDocument/2006/relationships/hyperlink" Target="http://grail.cs.washington.edu/projects/canonview/"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0.xml"/><Relationship Id="rId6" Type="http://schemas.openxmlformats.org/officeDocument/2006/relationships/hyperlink" Target="http://www.cs.berkeley.edu/~arbelaez/UCM.html"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jpeg"/><Relationship Id="rId1" Type="http://schemas.openxmlformats.org/officeDocument/2006/relationships/slideLayout" Target="../slideLayouts/slideLayout60.xml"/><Relationship Id="rId4" Type="http://schemas.openxmlformats.org/officeDocument/2006/relationships/image" Target="../media/image67.png"/></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130175"/>
            <a:ext cx="7772400" cy="1012825"/>
          </a:xfrm>
        </p:spPr>
        <p:txBody>
          <a:bodyPr/>
          <a:lstStyle/>
          <a:p>
            <a:pPr eaLnBrk="1" hangingPunct="1"/>
            <a:r>
              <a:rPr lang="en-US" altLang="en-US" dirty="0" smtClean="0"/>
              <a:t>Machine Learning Crash Course</a:t>
            </a:r>
          </a:p>
        </p:txBody>
      </p:sp>
      <p:sp>
        <p:nvSpPr>
          <p:cNvPr id="5" name="Subtitle 2"/>
          <p:cNvSpPr>
            <a:spLocks noGrp="1"/>
          </p:cNvSpPr>
          <p:nvPr>
            <p:ph type="subTitle" idx="1"/>
          </p:nvPr>
        </p:nvSpPr>
        <p:spPr>
          <a:xfrm>
            <a:off x="1905000" y="5334000"/>
            <a:ext cx="5181600" cy="1447800"/>
          </a:xfrm>
          <a:solidFill>
            <a:schemeClr val="bg1">
              <a:alpha val="20000"/>
            </a:schemeClr>
          </a:solidFill>
        </p:spPr>
        <p:txBody>
          <a:bodyPr rtlCol="0">
            <a:normAutofit fontScale="92500" lnSpcReduction="20000"/>
          </a:bodyPr>
          <a:lstStyle/>
          <a:p>
            <a:pPr eaLnBrk="1" fontAlgn="auto" hangingPunct="1">
              <a:spcAft>
                <a:spcPts val="0"/>
              </a:spcAft>
              <a:defRPr/>
            </a:pPr>
            <a:endParaRPr lang="en-US" dirty="0" smtClean="0">
              <a:solidFill>
                <a:schemeClr val="tx1"/>
              </a:solidFill>
            </a:endParaRPr>
          </a:p>
          <a:p>
            <a:pPr eaLnBrk="1" fontAlgn="auto" hangingPunct="1">
              <a:spcAft>
                <a:spcPts val="0"/>
              </a:spcAft>
              <a:defRPr/>
            </a:pPr>
            <a:r>
              <a:rPr lang="en-US" dirty="0" smtClean="0">
                <a:solidFill>
                  <a:schemeClr val="tx1"/>
                </a:solidFill>
              </a:rPr>
              <a:t>Computer Vision</a:t>
            </a:r>
          </a:p>
          <a:p>
            <a:pPr eaLnBrk="1" fontAlgn="auto" hangingPunct="1">
              <a:spcAft>
                <a:spcPts val="0"/>
              </a:spcAft>
              <a:defRPr/>
            </a:pPr>
            <a:r>
              <a:rPr lang="en-US" dirty="0" smtClean="0">
                <a:solidFill>
                  <a:schemeClr val="tx1"/>
                </a:solidFill>
              </a:rPr>
              <a:t>James Hays</a:t>
            </a:r>
          </a:p>
          <a:p>
            <a:pPr eaLnBrk="1" fontAlgn="auto" hangingPunct="1">
              <a:spcAft>
                <a:spcPts val="0"/>
              </a:spcAft>
              <a:defRPr/>
            </a:pPr>
            <a:endParaRPr lang="en-US" dirty="0" smtClean="0">
              <a:solidFill>
                <a:schemeClr val="tx1"/>
              </a:solidFill>
            </a:endParaRPr>
          </a:p>
        </p:txBody>
      </p:sp>
      <p:sp>
        <p:nvSpPr>
          <p:cNvPr id="7" name="TextBox 3"/>
          <p:cNvSpPr txBox="1">
            <a:spLocks noChangeArrowheads="1"/>
          </p:cNvSpPr>
          <p:nvPr/>
        </p:nvSpPr>
        <p:spPr bwMode="auto">
          <a:xfrm>
            <a:off x="7027863" y="5903913"/>
            <a:ext cx="2116137" cy="954087"/>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400" dirty="0">
                <a:solidFill>
                  <a:prstClr val="white">
                    <a:lumMod val="65000"/>
                  </a:prstClr>
                </a:solidFill>
                <a:latin typeface="Arial" charset="0"/>
                <a:cs typeface="Arial" panose="020B0604020202020204" pitchFamily="34" charset="0"/>
              </a:rPr>
              <a:t>Slides:  Isabelle </a:t>
            </a:r>
            <a:r>
              <a:rPr lang="en-US" sz="1400" dirty="0" err="1">
                <a:solidFill>
                  <a:prstClr val="white">
                    <a:lumMod val="65000"/>
                  </a:prstClr>
                </a:solidFill>
                <a:latin typeface="Arial" charset="0"/>
                <a:cs typeface="Arial" panose="020B0604020202020204" pitchFamily="34" charset="0"/>
              </a:rPr>
              <a:t>Guyon</a:t>
            </a:r>
            <a:r>
              <a:rPr lang="en-US" sz="1400" dirty="0">
                <a:solidFill>
                  <a:prstClr val="white">
                    <a:lumMod val="65000"/>
                  </a:prstClr>
                </a:solidFill>
                <a:latin typeface="Arial" charset="0"/>
                <a:cs typeface="Arial" panose="020B0604020202020204" pitchFamily="34" charset="0"/>
              </a:rPr>
              <a:t>, </a:t>
            </a:r>
            <a:br>
              <a:rPr lang="en-US" sz="1400" dirty="0">
                <a:solidFill>
                  <a:prstClr val="white">
                    <a:lumMod val="65000"/>
                  </a:prstClr>
                </a:solidFill>
                <a:latin typeface="Arial" charset="0"/>
                <a:cs typeface="Arial" panose="020B0604020202020204" pitchFamily="34" charset="0"/>
              </a:rPr>
            </a:br>
            <a:r>
              <a:rPr lang="en-US" sz="1400" dirty="0">
                <a:solidFill>
                  <a:prstClr val="white">
                    <a:lumMod val="65000"/>
                  </a:prstClr>
                </a:solidFill>
                <a:latin typeface="Arial" charset="0"/>
                <a:cs typeface="Arial" panose="020B0604020202020204" pitchFamily="34" charset="0"/>
              </a:rPr>
              <a:t>Erik </a:t>
            </a:r>
            <a:r>
              <a:rPr lang="en-US" sz="1400" dirty="0" err="1">
                <a:solidFill>
                  <a:prstClr val="white">
                    <a:lumMod val="65000"/>
                  </a:prstClr>
                </a:solidFill>
                <a:latin typeface="Arial" charset="0"/>
                <a:cs typeface="Arial" panose="020B0604020202020204" pitchFamily="34" charset="0"/>
              </a:rPr>
              <a:t>Sudderth</a:t>
            </a:r>
            <a:r>
              <a:rPr lang="en-US" sz="1400" dirty="0">
                <a:solidFill>
                  <a:prstClr val="white">
                    <a:lumMod val="65000"/>
                  </a:prstClr>
                </a:solidFill>
                <a:latin typeface="Arial" charset="0"/>
                <a:cs typeface="Arial" panose="020B0604020202020204" pitchFamily="34" charset="0"/>
              </a:rPr>
              <a:t>, </a:t>
            </a:r>
            <a:br>
              <a:rPr lang="en-US" sz="1400" dirty="0">
                <a:solidFill>
                  <a:prstClr val="white">
                    <a:lumMod val="65000"/>
                  </a:prstClr>
                </a:solidFill>
                <a:latin typeface="Arial" charset="0"/>
                <a:cs typeface="Arial" panose="020B0604020202020204" pitchFamily="34" charset="0"/>
              </a:rPr>
            </a:br>
            <a:r>
              <a:rPr lang="en-US" sz="1400" dirty="0">
                <a:solidFill>
                  <a:prstClr val="white">
                    <a:lumMod val="65000"/>
                  </a:prstClr>
                </a:solidFill>
                <a:latin typeface="Arial" charset="0"/>
                <a:cs typeface="Arial" panose="020B0604020202020204" pitchFamily="34" charset="0"/>
              </a:rPr>
              <a:t>Mark Johnson,</a:t>
            </a:r>
            <a:br>
              <a:rPr lang="en-US" sz="1400" dirty="0">
                <a:solidFill>
                  <a:prstClr val="white">
                    <a:lumMod val="65000"/>
                  </a:prstClr>
                </a:solidFill>
                <a:latin typeface="Arial" charset="0"/>
                <a:cs typeface="Arial" panose="020B0604020202020204" pitchFamily="34" charset="0"/>
              </a:rPr>
            </a:br>
            <a:r>
              <a:rPr lang="en-US" sz="1400" dirty="0">
                <a:solidFill>
                  <a:prstClr val="white">
                    <a:lumMod val="65000"/>
                  </a:prstClr>
                </a:solidFill>
                <a:latin typeface="Arial" charset="0"/>
                <a:cs typeface="Arial" panose="020B0604020202020204" pitchFamily="34" charset="0"/>
              </a:rPr>
              <a:t>Derek </a:t>
            </a:r>
            <a:r>
              <a:rPr lang="en-US" sz="1400" dirty="0" err="1">
                <a:solidFill>
                  <a:prstClr val="white">
                    <a:lumMod val="65000"/>
                  </a:prstClr>
                </a:solidFill>
                <a:latin typeface="Arial" charset="0"/>
                <a:cs typeface="Arial" panose="020B0604020202020204" pitchFamily="34" charset="0"/>
              </a:rPr>
              <a:t>Hoiem</a:t>
            </a:r>
            <a:endParaRPr lang="en-US" sz="1400" dirty="0">
              <a:solidFill>
                <a:prstClr val="white">
                  <a:lumMod val="65000"/>
                </a:prstClr>
              </a:solidFill>
              <a:latin typeface="Arial" charset="0"/>
              <a:cs typeface="Arial" panose="020B0604020202020204" pitchFamily="34" charset="0"/>
            </a:endParaRPr>
          </a:p>
        </p:txBody>
      </p:sp>
      <p:pic>
        <p:nvPicPr>
          <p:cNvPr id="10245" name="Picture 2" descr="C:\Users\hays\Desktop\143 Computer Vision\slides\07\cmu_machine_learning_dept_members_protest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933" y="1006476"/>
            <a:ext cx="6888134"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a:spLocks noChangeArrowheads="1"/>
          </p:cNvSpPr>
          <p:nvPr/>
        </p:nvSpPr>
        <p:spPr bwMode="auto">
          <a:xfrm>
            <a:off x="0" y="6334125"/>
            <a:ext cx="2682875" cy="523875"/>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400" dirty="0">
                <a:solidFill>
                  <a:prstClr val="white">
                    <a:lumMod val="65000"/>
                  </a:prstClr>
                </a:solidFill>
                <a:latin typeface="Arial" charset="0"/>
                <a:cs typeface="Arial" panose="020B0604020202020204" pitchFamily="34" charset="0"/>
              </a:rPr>
              <a:t>Photo: CMU Machine Learning </a:t>
            </a:r>
            <a:br>
              <a:rPr lang="en-US" sz="1400" dirty="0">
                <a:solidFill>
                  <a:prstClr val="white">
                    <a:lumMod val="65000"/>
                  </a:prstClr>
                </a:solidFill>
                <a:latin typeface="Arial" charset="0"/>
                <a:cs typeface="Arial" panose="020B0604020202020204" pitchFamily="34" charset="0"/>
              </a:rPr>
            </a:br>
            <a:r>
              <a:rPr lang="en-US" sz="1400" dirty="0">
                <a:solidFill>
                  <a:prstClr val="white">
                    <a:lumMod val="65000"/>
                  </a:prstClr>
                </a:solidFill>
                <a:latin typeface="Arial" charset="0"/>
                <a:cs typeface="Arial" panose="020B0604020202020204" pitchFamily="34" charset="0"/>
              </a:rPr>
              <a:t>Department protests G20</a:t>
            </a:r>
          </a:p>
        </p:txBody>
      </p:sp>
    </p:spTree>
    <p:extLst>
      <p:ext uri="{BB962C8B-B14F-4D97-AF65-F5344CB8AC3E}">
        <p14:creationId xmlns:p14="http://schemas.microsoft.com/office/powerpoint/2010/main" val="1518188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hays\Desktop\143 Computer Vision\slides\08\800px-Map_of_USA_with_state_names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990600"/>
            <a:ext cx="714375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564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6142038"/>
            <a:ext cx="8229600" cy="639762"/>
          </a:xfrm>
        </p:spPr>
        <p:txBody>
          <a:bodyPr/>
          <a:lstStyle/>
          <a:p>
            <a:r>
              <a:rPr lang="en-US" altLang="en-US" smtClean="0"/>
              <a:t>http://fakeisthenewreal.org/reform/</a:t>
            </a:r>
          </a:p>
        </p:txBody>
      </p:sp>
      <p:pic>
        <p:nvPicPr>
          <p:cNvPr id="30723" name="Picture 2" descr="C:\Users\hays\Desktop\143 Computer Vision\slides\08\electoralreform_h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942975"/>
            <a:ext cx="8929687"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646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James\Dropbox\cs143 fall 2013\cs143 fall 2013 slides\15\electoral10-1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89154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Content Placeholder 2"/>
          <p:cNvSpPr>
            <a:spLocks noGrp="1"/>
          </p:cNvSpPr>
          <p:nvPr>
            <p:ph idx="1"/>
          </p:nvPr>
        </p:nvSpPr>
        <p:spPr>
          <a:xfrm>
            <a:off x="457200" y="6142038"/>
            <a:ext cx="8229600" cy="639762"/>
          </a:xfrm>
        </p:spPr>
        <p:txBody>
          <a:bodyPr/>
          <a:lstStyle/>
          <a:p>
            <a:r>
              <a:rPr lang="en-US" altLang="en-US" dirty="0" smtClean="0"/>
              <a:t>http://fakeisthenewreal.org/reform/</a:t>
            </a:r>
          </a:p>
        </p:txBody>
      </p:sp>
    </p:spTree>
    <p:extLst>
      <p:ext uri="{BB962C8B-B14F-4D97-AF65-F5344CB8AC3E}">
        <p14:creationId xmlns:p14="http://schemas.microsoft.com/office/powerpoint/2010/main" val="126424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a:defRPr/>
            </a:pPr>
            <a:r>
              <a:rPr lang="en-US" dirty="0" smtClean="0"/>
              <a:t>Clustering example: image segmentation</a:t>
            </a:r>
          </a:p>
        </p:txBody>
      </p:sp>
      <p:sp>
        <p:nvSpPr>
          <p:cNvPr id="32771" name="Content Placeholder 2"/>
          <p:cNvSpPr>
            <a:spLocks noGrp="1"/>
          </p:cNvSpPr>
          <p:nvPr>
            <p:ph idx="1"/>
          </p:nvPr>
        </p:nvSpPr>
        <p:spPr/>
        <p:txBody>
          <a:bodyPr/>
          <a:lstStyle/>
          <a:p>
            <a:pPr>
              <a:buFont typeface="Arial" panose="020B0604020202020204" pitchFamily="34" charset="0"/>
              <a:buNone/>
            </a:pPr>
            <a:r>
              <a:rPr lang="en-US" altLang="en-US" dirty="0" smtClean="0"/>
              <a:t>	Goal: Break up the image into meaningful or perceptually similar regions</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l="52525" t="52000"/>
          <a:stretch>
            <a:fillRect/>
          </a:stretch>
        </p:blipFill>
        <p:spPr bwMode="auto">
          <a:xfrm>
            <a:off x="2057400" y="2743200"/>
            <a:ext cx="4999038"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711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altLang="en-US" dirty="0" smtClean="0"/>
              <a:t>Segmentation for feature support or efficiency</a:t>
            </a:r>
          </a:p>
        </p:txBody>
      </p:sp>
      <p:pic>
        <p:nvPicPr>
          <p:cNvPr id="34819" name="Picture 5" descr="Amtra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525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Amtrak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371600"/>
            <a:ext cx="28463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AutoShape 28"/>
          <p:cNvSpPr>
            <a:spLocks noChangeArrowheads="1"/>
          </p:cNvSpPr>
          <p:nvPr/>
        </p:nvSpPr>
        <p:spPr bwMode="auto">
          <a:xfrm>
            <a:off x="4191000" y="2286000"/>
            <a:ext cx="533400" cy="358775"/>
          </a:xfrm>
          <a:prstGeom prst="rightArrow">
            <a:avLst>
              <a:gd name="adj1" fmla="val 50000"/>
              <a:gd name="adj2" fmla="val 4719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2" name="Text Box 33"/>
          <p:cNvSpPr txBox="1">
            <a:spLocks noChangeArrowheads="1"/>
          </p:cNvSpPr>
          <p:nvPr/>
        </p:nvSpPr>
        <p:spPr bwMode="auto">
          <a:xfrm>
            <a:off x="4648200" y="3548063"/>
            <a:ext cx="388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smtClean="0">
                <a:solidFill>
                  <a:srgbClr val="000000"/>
                </a:solidFill>
                <a:latin typeface="Arial" panose="020B0604020202020204" pitchFamily="34" charset="0"/>
                <a:cs typeface="Arial" panose="020B0604020202020204" pitchFamily="34" charset="0"/>
              </a:rPr>
              <a:t>[Felzenszwalb and Huttenlocher 2004]</a:t>
            </a:r>
          </a:p>
        </p:txBody>
      </p:sp>
      <p:pic>
        <p:nvPicPr>
          <p:cNvPr id="348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038600"/>
            <a:ext cx="2349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097338"/>
            <a:ext cx="23622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33"/>
          <p:cNvSpPr txBox="1">
            <a:spLocks noChangeArrowheads="1"/>
          </p:cNvSpPr>
          <p:nvPr/>
        </p:nvSpPr>
        <p:spPr bwMode="auto">
          <a:xfrm>
            <a:off x="0" y="6553200"/>
            <a:ext cx="312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smtClean="0">
                <a:solidFill>
                  <a:srgbClr val="000000"/>
                </a:solidFill>
                <a:latin typeface="Arial" panose="020B0604020202020204" pitchFamily="34" charset="0"/>
                <a:cs typeface="Arial" panose="020B0604020202020204" pitchFamily="34" charset="0"/>
              </a:rPr>
              <a:t>[Hoiem et al. 2005, Mori 2005]</a:t>
            </a:r>
          </a:p>
        </p:txBody>
      </p:sp>
      <p:sp>
        <p:nvSpPr>
          <p:cNvPr id="34826" name="Text Box 33"/>
          <p:cNvSpPr txBox="1">
            <a:spLocks noChangeArrowheads="1"/>
          </p:cNvSpPr>
          <p:nvPr/>
        </p:nvSpPr>
        <p:spPr bwMode="auto">
          <a:xfrm>
            <a:off x="5105400" y="6367463"/>
            <a:ext cx="2057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smtClean="0">
                <a:solidFill>
                  <a:srgbClr val="000000"/>
                </a:solidFill>
                <a:latin typeface="Arial" panose="020B0604020202020204" pitchFamily="34" charset="0"/>
                <a:cs typeface="Arial" panose="020B0604020202020204" pitchFamily="34" charset="0"/>
              </a:rPr>
              <a:t>[Shi and Malik 2001]</a:t>
            </a:r>
          </a:p>
        </p:txBody>
      </p:sp>
      <p:sp>
        <p:nvSpPr>
          <p:cNvPr id="34827" name="AutoShape 28"/>
          <p:cNvSpPr>
            <a:spLocks noChangeArrowheads="1"/>
          </p:cNvSpPr>
          <p:nvPr/>
        </p:nvSpPr>
        <p:spPr bwMode="auto">
          <a:xfrm>
            <a:off x="4191000" y="5105400"/>
            <a:ext cx="533400" cy="358775"/>
          </a:xfrm>
          <a:prstGeom prst="rightArrow">
            <a:avLst>
              <a:gd name="adj1" fmla="val 50000"/>
              <a:gd name="adj2" fmla="val 4719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8" name="TextBox 5"/>
          <p:cNvSpPr txBox="1">
            <a:spLocks noChangeArrowheads="1"/>
          </p:cNvSpPr>
          <p:nvPr/>
        </p:nvSpPr>
        <p:spPr bwMode="auto">
          <a:xfrm>
            <a:off x="6972300" y="6488113"/>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A6A6A6"/>
                </a:solidFill>
                <a:latin typeface="Arial" panose="020B0604020202020204" pitchFamily="34" charset="0"/>
                <a:cs typeface="Arial" panose="020B0604020202020204" pitchFamily="34" charset="0"/>
              </a:rPr>
              <a:t>Slide: Derek Hoiem</a:t>
            </a:r>
          </a:p>
        </p:txBody>
      </p:sp>
      <p:grpSp>
        <p:nvGrpSpPr>
          <p:cNvPr id="2" name="Group 1"/>
          <p:cNvGrpSpPr/>
          <p:nvPr/>
        </p:nvGrpSpPr>
        <p:grpSpPr>
          <a:xfrm>
            <a:off x="122223" y="2259971"/>
            <a:ext cx="4695145" cy="1226877"/>
            <a:chOff x="164933" y="845836"/>
            <a:chExt cx="10040448" cy="2623646"/>
          </a:xfrm>
        </p:grpSpPr>
        <p:pic>
          <p:nvPicPr>
            <p:cNvPr id="13" name="Picture 13" descr="amtrak_patch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6116" y="1836350"/>
              <a:ext cx="1150938" cy="12604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4"/>
            <p:cNvSpPr txBox="1">
              <a:spLocks noChangeArrowheads="1"/>
            </p:cNvSpPr>
            <p:nvPr/>
          </p:nvSpPr>
          <p:spPr bwMode="auto">
            <a:xfrm>
              <a:off x="8268633" y="1766197"/>
              <a:ext cx="1936748"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dirty="0" smtClean="0">
                  <a:solidFill>
                    <a:srgbClr val="000000"/>
                  </a:solidFill>
                  <a:latin typeface="Arial" panose="020B0604020202020204" pitchFamily="34" charset="0"/>
                  <a:cs typeface="Arial" panose="020B0604020202020204" pitchFamily="34" charset="0"/>
                </a:rPr>
                <a:t>50x50 Patch</a:t>
              </a:r>
            </a:p>
          </p:txBody>
        </p:sp>
        <p:sp>
          <p:nvSpPr>
            <p:cNvPr id="15" name="Text Box 15"/>
            <p:cNvSpPr txBox="1">
              <a:spLocks noChangeArrowheads="1"/>
            </p:cNvSpPr>
            <p:nvPr/>
          </p:nvSpPr>
          <p:spPr bwMode="auto">
            <a:xfrm>
              <a:off x="164933" y="845836"/>
              <a:ext cx="1752600" cy="33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dirty="0" smtClean="0">
                  <a:solidFill>
                    <a:srgbClr val="000000"/>
                  </a:solidFill>
                  <a:latin typeface="Arial" panose="020B0604020202020204" pitchFamily="34" charset="0"/>
                  <a:cs typeface="Arial" panose="020B0604020202020204" pitchFamily="34" charset="0"/>
                </a:rPr>
                <a:t>50x50 Patch</a:t>
              </a:r>
            </a:p>
          </p:txBody>
        </p:sp>
        <p:pic>
          <p:nvPicPr>
            <p:cNvPr id="16" name="Picture 25" descr="amtrak_patch25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38" y="2209007"/>
              <a:ext cx="1150937" cy="12604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8"/>
            <p:cNvSpPr>
              <a:spLocks noChangeAspect="1" noChangeArrowheads="1"/>
            </p:cNvSpPr>
            <p:nvPr/>
          </p:nvSpPr>
          <p:spPr bwMode="auto">
            <a:xfrm>
              <a:off x="2476500" y="2709069"/>
              <a:ext cx="287338" cy="26511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18" name="Rectangle 9"/>
            <p:cNvSpPr>
              <a:spLocks noChangeAspect="1" noChangeArrowheads="1"/>
            </p:cNvSpPr>
            <p:nvPr/>
          </p:nvSpPr>
          <p:spPr bwMode="auto">
            <a:xfrm>
              <a:off x="5099360" y="2199888"/>
              <a:ext cx="287338" cy="285749"/>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19" name="Line 4"/>
            <p:cNvSpPr>
              <a:spLocks noChangeShapeType="1"/>
            </p:cNvSpPr>
            <p:nvPr/>
          </p:nvSpPr>
          <p:spPr bwMode="auto">
            <a:xfrm flipH="1">
              <a:off x="1601788" y="2829719"/>
              <a:ext cx="773112"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20" name="Line 6"/>
            <p:cNvSpPr>
              <a:spLocks noChangeShapeType="1"/>
            </p:cNvSpPr>
            <p:nvPr/>
          </p:nvSpPr>
          <p:spPr bwMode="auto">
            <a:xfrm>
              <a:off x="5562911" y="2353878"/>
              <a:ext cx="1412877"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75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fade">
                                      <p:cBhvr>
                                        <p:cTn id="12" dur="500"/>
                                        <p:tgtEl>
                                          <p:spTgt spid="34821"/>
                                        </p:tgtEl>
                                      </p:cBhvr>
                                    </p:animEffect>
                                  </p:childTnLst>
                                </p:cTn>
                              </p:par>
                              <p:par>
                                <p:cTn id="13" presetID="10" presetClass="entr" presetSubtype="0" fill="hold" nodeType="withEffect">
                                  <p:stCondLst>
                                    <p:cond delay="0"/>
                                  </p:stCondLst>
                                  <p:childTnLst>
                                    <p:set>
                                      <p:cBhvr>
                                        <p:cTn id="14" dur="1" fill="hold">
                                          <p:stCondLst>
                                            <p:cond delay="0"/>
                                          </p:stCondLst>
                                        </p:cTn>
                                        <p:tgtEl>
                                          <p:spTgt spid="34820"/>
                                        </p:tgtEl>
                                        <p:attrNameLst>
                                          <p:attrName>style.visibility</p:attrName>
                                        </p:attrNameLst>
                                      </p:cBhvr>
                                      <p:to>
                                        <p:strVal val="visible"/>
                                      </p:to>
                                    </p:set>
                                    <p:animEffect transition="in" filter="fade">
                                      <p:cBhvr>
                                        <p:cTn id="15" dur="500"/>
                                        <p:tgtEl>
                                          <p:spTgt spid="348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22"/>
                                        </p:tgtEl>
                                        <p:attrNameLst>
                                          <p:attrName>style.visibility</p:attrName>
                                        </p:attrNameLst>
                                      </p:cBhvr>
                                      <p:to>
                                        <p:strVal val="visible"/>
                                      </p:to>
                                    </p:set>
                                    <p:animEffect transition="in" filter="fade">
                                      <p:cBhvr>
                                        <p:cTn id="18" dur="500"/>
                                        <p:tgtEl>
                                          <p:spTgt spid="348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23"/>
                                        </p:tgtEl>
                                        <p:attrNameLst>
                                          <p:attrName>style.visibility</p:attrName>
                                        </p:attrNameLst>
                                      </p:cBhvr>
                                      <p:to>
                                        <p:strVal val="visible"/>
                                      </p:to>
                                    </p:set>
                                    <p:animEffect transition="in" filter="fade">
                                      <p:cBhvr>
                                        <p:cTn id="23" dur="500"/>
                                        <p:tgtEl>
                                          <p:spTgt spid="348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827"/>
                                        </p:tgtEl>
                                        <p:attrNameLst>
                                          <p:attrName>style.visibility</p:attrName>
                                        </p:attrNameLst>
                                      </p:cBhvr>
                                      <p:to>
                                        <p:strVal val="visible"/>
                                      </p:to>
                                    </p:set>
                                    <p:animEffect transition="in" filter="fade">
                                      <p:cBhvr>
                                        <p:cTn id="26" dur="500"/>
                                        <p:tgtEl>
                                          <p:spTgt spid="34827"/>
                                        </p:tgtEl>
                                      </p:cBhvr>
                                    </p:animEffect>
                                  </p:childTnLst>
                                </p:cTn>
                              </p:par>
                              <p:par>
                                <p:cTn id="27" presetID="10" presetClass="entr" presetSubtype="0" fill="hold" nodeType="withEffect">
                                  <p:stCondLst>
                                    <p:cond delay="0"/>
                                  </p:stCondLst>
                                  <p:childTnLst>
                                    <p:set>
                                      <p:cBhvr>
                                        <p:cTn id="28" dur="1" fill="hold">
                                          <p:stCondLst>
                                            <p:cond delay="0"/>
                                          </p:stCondLst>
                                        </p:cTn>
                                        <p:tgtEl>
                                          <p:spTgt spid="34824"/>
                                        </p:tgtEl>
                                        <p:attrNameLst>
                                          <p:attrName>style.visibility</p:attrName>
                                        </p:attrNameLst>
                                      </p:cBhvr>
                                      <p:to>
                                        <p:strVal val="visible"/>
                                      </p:to>
                                    </p:set>
                                    <p:animEffect transition="in" filter="fade">
                                      <p:cBhvr>
                                        <p:cTn id="29" dur="500"/>
                                        <p:tgtEl>
                                          <p:spTgt spid="348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p:bldP spid="34826" grpId="0"/>
      <p:bldP spid="348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Segmentation as a result</a:t>
            </a:r>
          </a:p>
        </p:txBody>
      </p:sp>
      <p:pic>
        <p:nvPicPr>
          <p:cNvPr id="358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143000"/>
            <a:ext cx="3309938" cy="2209800"/>
          </a:xfrm>
          <a:noFill/>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3000"/>
            <a:ext cx="31242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5814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581400"/>
            <a:ext cx="28956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8"/>
          <p:cNvSpPr txBox="1">
            <a:spLocks noChangeArrowheads="1"/>
          </p:cNvSpPr>
          <p:nvPr/>
        </p:nvSpPr>
        <p:spPr bwMode="auto">
          <a:xfrm>
            <a:off x="7126288" y="6488113"/>
            <a:ext cx="201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Rother et al. 2004</a:t>
            </a:r>
          </a:p>
        </p:txBody>
      </p:sp>
    </p:spTree>
    <p:extLst>
      <p:ext uri="{BB962C8B-B14F-4D97-AF65-F5344CB8AC3E}">
        <p14:creationId xmlns:p14="http://schemas.microsoft.com/office/powerpoint/2010/main" val="3571997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Types of segmentations</a:t>
            </a:r>
          </a:p>
        </p:txBody>
      </p:sp>
      <p:pic>
        <p:nvPicPr>
          <p:cNvPr id="36867"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297" t="50781" r="62038" b="15558"/>
          <a:stretch>
            <a:fillRect/>
          </a:stretch>
        </p:blipFill>
        <p:spPr>
          <a:xfrm>
            <a:off x="914400" y="1066800"/>
            <a:ext cx="3165475" cy="2286000"/>
          </a:xfrm>
          <a:noFill/>
        </p:spPr>
      </p:pic>
      <p:sp>
        <p:nvSpPr>
          <p:cNvPr id="36868" name="TextBox 4"/>
          <p:cNvSpPr txBox="1">
            <a:spLocks noChangeArrowheads="1"/>
          </p:cNvSpPr>
          <p:nvPr/>
        </p:nvSpPr>
        <p:spPr bwMode="auto">
          <a:xfrm>
            <a:off x="1143000" y="3276600"/>
            <a:ext cx="270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smtClean="0">
                <a:solidFill>
                  <a:srgbClr val="000000"/>
                </a:solidFill>
                <a:latin typeface="Arial" panose="020B0604020202020204" pitchFamily="34" charset="0"/>
                <a:cs typeface="Arial" panose="020B0604020202020204" pitchFamily="34" charset="0"/>
              </a:rPr>
              <a:t>Oversegmentation</a:t>
            </a:r>
          </a:p>
        </p:txBody>
      </p:sp>
      <p:pic>
        <p:nvPicPr>
          <p:cNvPr id="36869"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l="59814" t="51904" r="22530" b="15558"/>
          <a:stretch>
            <a:fillRect/>
          </a:stretch>
        </p:blipFill>
        <p:spPr bwMode="auto">
          <a:xfrm>
            <a:off x="4419600" y="1143000"/>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6"/>
          <p:cNvSpPr txBox="1">
            <a:spLocks noChangeArrowheads="1"/>
          </p:cNvSpPr>
          <p:nvPr/>
        </p:nvSpPr>
        <p:spPr bwMode="auto">
          <a:xfrm>
            <a:off x="4648200" y="3276600"/>
            <a:ext cx="2874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smtClean="0">
                <a:solidFill>
                  <a:srgbClr val="000000"/>
                </a:solidFill>
                <a:latin typeface="Arial" panose="020B0604020202020204" pitchFamily="34" charset="0"/>
                <a:cs typeface="Arial" panose="020B0604020202020204" pitchFamily="34" charset="0"/>
              </a:rPr>
              <a:t>Undersegmentation</a:t>
            </a:r>
          </a:p>
        </p:txBody>
      </p:sp>
      <p:pic>
        <p:nvPicPr>
          <p:cNvPr id="36871"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l="21458" t="51904" r="22128" b="15558"/>
          <a:stretch>
            <a:fillRect/>
          </a:stretch>
        </p:blipFill>
        <p:spPr bwMode="auto">
          <a:xfrm>
            <a:off x="609600" y="4267200"/>
            <a:ext cx="81264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Box 8"/>
          <p:cNvSpPr txBox="1">
            <a:spLocks noChangeArrowheads="1"/>
          </p:cNvSpPr>
          <p:nvPr/>
        </p:nvSpPr>
        <p:spPr bwMode="auto">
          <a:xfrm>
            <a:off x="2743200" y="5943600"/>
            <a:ext cx="338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smtClean="0">
                <a:solidFill>
                  <a:srgbClr val="000000"/>
                </a:solidFill>
                <a:latin typeface="Arial" panose="020B0604020202020204" pitchFamily="34" charset="0"/>
                <a:cs typeface="Arial" panose="020B0604020202020204" pitchFamily="34" charset="0"/>
              </a:rPr>
              <a:t>Multiple Segmentations</a:t>
            </a:r>
          </a:p>
        </p:txBody>
      </p:sp>
      <p:pic>
        <p:nvPicPr>
          <p:cNvPr id="36873" name="Picture 3"/>
          <p:cNvPicPr>
            <a:picLocks noChangeAspect="1" noChangeArrowheads="1"/>
          </p:cNvPicPr>
          <p:nvPr/>
        </p:nvPicPr>
        <p:blipFill>
          <a:blip r:embed="rId2">
            <a:extLst>
              <a:ext uri="{28A0092B-C50C-407E-A947-70E740481C1C}">
                <a14:useLocalDpi xmlns:a14="http://schemas.microsoft.com/office/drawing/2010/main" val="0"/>
              </a:ext>
            </a:extLst>
          </a:blip>
          <a:srcRect l="1961" t="11375" r="82269" b="50653"/>
          <a:stretch>
            <a:fillRect/>
          </a:stretch>
        </p:blipFill>
        <p:spPr bwMode="auto">
          <a:xfrm>
            <a:off x="7727950" y="0"/>
            <a:ext cx="1416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532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Major processes for segmentation</a:t>
            </a:r>
          </a:p>
        </p:txBody>
      </p:sp>
      <p:sp>
        <p:nvSpPr>
          <p:cNvPr id="37891" name="Content Placeholder 2"/>
          <p:cNvSpPr>
            <a:spLocks noGrp="1"/>
          </p:cNvSpPr>
          <p:nvPr>
            <p:ph idx="1"/>
          </p:nvPr>
        </p:nvSpPr>
        <p:spPr/>
        <p:txBody>
          <a:bodyPr/>
          <a:lstStyle/>
          <a:p>
            <a:endParaRPr lang="en-US" altLang="en-US" smtClean="0"/>
          </a:p>
          <a:p>
            <a:r>
              <a:rPr lang="en-US" altLang="en-US" smtClean="0"/>
              <a:t>Bottom-up: group tokens with similar features</a:t>
            </a:r>
          </a:p>
          <a:p>
            <a:r>
              <a:rPr lang="en-US" altLang="en-US" smtClean="0"/>
              <a:t>Top-down: group tokens that likely belong to the same object</a:t>
            </a:r>
          </a:p>
        </p:txBody>
      </p:sp>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05200"/>
            <a:ext cx="77724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5"/>
          <p:cNvSpPr txBox="1">
            <a:spLocks noChangeArrowheads="1"/>
          </p:cNvSpPr>
          <p:nvPr/>
        </p:nvSpPr>
        <p:spPr bwMode="auto">
          <a:xfrm>
            <a:off x="6565900" y="6488113"/>
            <a:ext cx="2578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[Levin and Weiss 2006]</a:t>
            </a:r>
          </a:p>
        </p:txBody>
      </p:sp>
    </p:spTree>
    <p:extLst>
      <p:ext uri="{BB962C8B-B14F-4D97-AF65-F5344CB8AC3E}">
        <p14:creationId xmlns:p14="http://schemas.microsoft.com/office/powerpoint/2010/main" val="20594972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buFont typeface="Arial" panose="020B0604020202020204" pitchFamily="34" charset="0"/>
              <a:buNone/>
            </a:pPr>
            <a:endParaRPr lang="en-US" altLang="en-US" smtClean="0"/>
          </a:p>
          <a:p>
            <a:pPr>
              <a:buFont typeface="Arial" panose="020B0604020202020204" pitchFamily="34" charset="0"/>
              <a:buNone/>
            </a:pPr>
            <a:endParaRPr lang="en-US" altLang="en-US" smtClean="0"/>
          </a:p>
          <a:p>
            <a:pPr>
              <a:buFont typeface="Arial" panose="020B0604020202020204" pitchFamily="34" charset="0"/>
              <a:buNone/>
            </a:pPr>
            <a:r>
              <a:rPr lang="en-US" altLang="en-US" smtClean="0"/>
              <a:t>	Clustering: group together similar points and represent them with a single token</a:t>
            </a:r>
          </a:p>
          <a:p>
            <a:pPr>
              <a:buFont typeface="Arial" panose="020B0604020202020204" pitchFamily="34" charset="0"/>
              <a:buNone/>
            </a:pPr>
            <a:endParaRPr lang="en-US" altLang="en-US" smtClean="0"/>
          </a:p>
          <a:p>
            <a:pPr>
              <a:buFont typeface="Arial" panose="020B0604020202020204" pitchFamily="34" charset="0"/>
              <a:buNone/>
            </a:pPr>
            <a:r>
              <a:rPr lang="en-US" altLang="en-US" smtClean="0"/>
              <a:t>	Key Challenges:</a:t>
            </a:r>
          </a:p>
          <a:p>
            <a:pPr>
              <a:buFont typeface="Arial" panose="020B0604020202020204" pitchFamily="34" charset="0"/>
              <a:buNone/>
            </a:pPr>
            <a:r>
              <a:rPr lang="en-US" altLang="en-US" sz="2800" smtClean="0"/>
              <a:t>	1) What makes two points/images/patches similar?</a:t>
            </a:r>
          </a:p>
          <a:p>
            <a:pPr>
              <a:buFont typeface="Arial" panose="020B0604020202020204" pitchFamily="34" charset="0"/>
              <a:buNone/>
            </a:pPr>
            <a:r>
              <a:rPr lang="en-US" altLang="en-US" sz="2800" smtClean="0"/>
              <a:t>	2) How do we compute an overall grouping from pairwise similarities? </a:t>
            </a:r>
          </a:p>
        </p:txBody>
      </p:sp>
      <p:sp>
        <p:nvSpPr>
          <p:cNvPr id="38916" name="TextBox 5"/>
          <p:cNvSpPr txBox="1">
            <a:spLocks noChangeArrowheads="1"/>
          </p:cNvSpPr>
          <p:nvPr/>
        </p:nvSpPr>
        <p:spPr bwMode="auto">
          <a:xfrm>
            <a:off x="6972300" y="6488113"/>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1105650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Why do we cluster?</a:t>
            </a:r>
          </a:p>
        </p:txBody>
      </p:sp>
      <p:sp>
        <p:nvSpPr>
          <p:cNvPr id="3" name="Content Placeholder 2"/>
          <p:cNvSpPr>
            <a:spLocks noGrp="1"/>
          </p:cNvSpPr>
          <p:nvPr>
            <p:ph idx="1"/>
          </p:nvPr>
        </p:nvSpPr>
        <p:spPr>
          <a:xfrm>
            <a:off x="457200" y="990600"/>
            <a:ext cx="8229600" cy="5486400"/>
          </a:xfrm>
        </p:spPr>
        <p:txBody>
          <a:bodyPr>
            <a:normAutofit fontScale="77500" lnSpcReduction="20000"/>
          </a:bodyPr>
          <a:lstStyle/>
          <a:p>
            <a:pPr>
              <a:buFont typeface="Arial" charset="0"/>
              <a:buChar char="•"/>
              <a:defRPr/>
            </a:pPr>
            <a:endParaRPr lang="en-US" dirty="0" smtClean="0"/>
          </a:p>
          <a:p>
            <a:pPr>
              <a:buFont typeface="Arial" charset="0"/>
              <a:buChar char="•"/>
              <a:defRPr/>
            </a:pPr>
            <a:r>
              <a:rPr lang="en-US" b="1" dirty="0" smtClean="0"/>
              <a:t>Summarizing data</a:t>
            </a:r>
          </a:p>
          <a:p>
            <a:pPr lvl="1">
              <a:buFont typeface="Arial" charset="0"/>
              <a:buChar char="–"/>
              <a:defRPr/>
            </a:pPr>
            <a:r>
              <a:rPr lang="en-US" dirty="0" smtClean="0"/>
              <a:t>Look at large amounts of data</a:t>
            </a:r>
          </a:p>
          <a:p>
            <a:pPr lvl="1">
              <a:buFont typeface="Arial" charset="0"/>
              <a:buChar char="–"/>
              <a:defRPr/>
            </a:pPr>
            <a:r>
              <a:rPr lang="en-US" dirty="0" smtClean="0"/>
              <a:t>Patch-based compression or </a:t>
            </a:r>
            <a:r>
              <a:rPr lang="en-US" dirty="0" err="1" smtClean="0"/>
              <a:t>denoising</a:t>
            </a:r>
            <a:endParaRPr lang="en-US" dirty="0" smtClean="0"/>
          </a:p>
          <a:p>
            <a:pPr lvl="1">
              <a:buFont typeface="Arial" charset="0"/>
              <a:buChar char="–"/>
              <a:defRPr/>
            </a:pPr>
            <a:r>
              <a:rPr lang="en-US" dirty="0" smtClean="0"/>
              <a:t>Represent a large continuous vector with the cluster number</a:t>
            </a:r>
          </a:p>
          <a:p>
            <a:pPr>
              <a:buFont typeface="Arial" charset="0"/>
              <a:buNone/>
              <a:defRPr/>
            </a:pPr>
            <a:endParaRPr lang="en-US" dirty="0" smtClean="0"/>
          </a:p>
          <a:p>
            <a:pPr>
              <a:buFont typeface="Arial" charset="0"/>
              <a:buChar char="•"/>
              <a:defRPr/>
            </a:pPr>
            <a:r>
              <a:rPr lang="en-US" b="1" dirty="0" smtClean="0"/>
              <a:t>Counting</a:t>
            </a:r>
          </a:p>
          <a:p>
            <a:pPr lvl="1">
              <a:buFont typeface="Arial" charset="0"/>
              <a:buChar char="–"/>
              <a:defRPr/>
            </a:pPr>
            <a:r>
              <a:rPr lang="en-US" dirty="0" smtClean="0"/>
              <a:t>Histograms of texture, color, SIFT vectors</a:t>
            </a:r>
          </a:p>
          <a:p>
            <a:pPr>
              <a:buFont typeface="Arial" charset="0"/>
              <a:buChar char="•"/>
              <a:defRPr/>
            </a:pPr>
            <a:endParaRPr lang="en-US" dirty="0" smtClean="0"/>
          </a:p>
          <a:p>
            <a:pPr>
              <a:buFont typeface="Arial" charset="0"/>
              <a:buChar char="•"/>
              <a:defRPr/>
            </a:pPr>
            <a:r>
              <a:rPr lang="en-US" b="1" dirty="0" smtClean="0"/>
              <a:t>Segmentation</a:t>
            </a:r>
          </a:p>
          <a:p>
            <a:pPr lvl="1">
              <a:buFont typeface="Arial" charset="0"/>
              <a:buChar char="–"/>
              <a:defRPr/>
            </a:pPr>
            <a:r>
              <a:rPr lang="en-US" dirty="0" smtClean="0"/>
              <a:t>Separate the image into different regions</a:t>
            </a:r>
          </a:p>
          <a:p>
            <a:pPr>
              <a:buFont typeface="Arial" charset="0"/>
              <a:buChar char="•"/>
              <a:defRPr/>
            </a:pPr>
            <a:endParaRPr lang="en-US" dirty="0" smtClean="0"/>
          </a:p>
          <a:p>
            <a:pPr>
              <a:buFont typeface="Arial" charset="0"/>
              <a:buChar char="•"/>
              <a:defRPr/>
            </a:pPr>
            <a:r>
              <a:rPr lang="en-US" b="1" dirty="0" smtClean="0"/>
              <a:t>Prediction</a:t>
            </a:r>
          </a:p>
          <a:p>
            <a:pPr lvl="1">
              <a:buFont typeface="Arial" charset="0"/>
              <a:buChar char="–"/>
              <a:defRPr/>
            </a:pPr>
            <a:r>
              <a:rPr lang="en-US" dirty="0" smtClean="0"/>
              <a:t>Images in the same cluster may have the same labels</a:t>
            </a:r>
            <a:endParaRPr lang="en-US" dirty="0"/>
          </a:p>
        </p:txBody>
      </p:sp>
      <p:sp>
        <p:nvSpPr>
          <p:cNvPr id="39940" name="TextBox 5"/>
          <p:cNvSpPr txBox="1">
            <a:spLocks noChangeArrowheads="1"/>
          </p:cNvSpPr>
          <p:nvPr/>
        </p:nvSpPr>
        <p:spPr bwMode="auto">
          <a:xfrm>
            <a:off x="6972300" y="6488113"/>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2639348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Recap: Multiple Views and Motion</a:t>
            </a:r>
          </a:p>
        </p:txBody>
      </p:sp>
      <p:sp>
        <p:nvSpPr>
          <p:cNvPr id="9219" name="Content Placeholder 2"/>
          <p:cNvSpPr>
            <a:spLocks noGrp="1"/>
          </p:cNvSpPr>
          <p:nvPr>
            <p:ph idx="1"/>
          </p:nvPr>
        </p:nvSpPr>
        <p:spPr>
          <a:xfrm>
            <a:off x="457200" y="1447800"/>
            <a:ext cx="8229600" cy="4525963"/>
          </a:xfrm>
        </p:spPr>
        <p:txBody>
          <a:bodyPr/>
          <a:lstStyle/>
          <a:p>
            <a:r>
              <a:rPr lang="en-US" altLang="en-US" sz="2400" dirty="0" err="1" smtClean="0"/>
              <a:t>Epipolar</a:t>
            </a:r>
            <a:r>
              <a:rPr lang="en-US" altLang="en-US" sz="2400" dirty="0" smtClean="0"/>
              <a:t> geometry</a:t>
            </a:r>
          </a:p>
          <a:p>
            <a:pPr lvl="1"/>
            <a:r>
              <a:rPr lang="en-US" altLang="en-US" sz="2000" dirty="0" smtClean="0"/>
              <a:t>Relates cameras in two positions</a:t>
            </a:r>
          </a:p>
          <a:p>
            <a:pPr lvl="1"/>
            <a:r>
              <a:rPr lang="en-US" altLang="en-US" sz="2000" dirty="0" smtClean="0"/>
              <a:t>Fundamental matrix maps from a point in one image to a line (its </a:t>
            </a:r>
            <a:r>
              <a:rPr lang="en-US" altLang="en-US" sz="2000" dirty="0" err="1" smtClean="0"/>
              <a:t>epipolar</a:t>
            </a:r>
            <a:r>
              <a:rPr lang="en-US" altLang="en-US" sz="2000" dirty="0" smtClean="0"/>
              <a:t> line) in the other</a:t>
            </a:r>
          </a:p>
          <a:p>
            <a:pPr lvl="1"/>
            <a:r>
              <a:rPr lang="en-US" altLang="en-US" sz="2000" dirty="0" smtClean="0"/>
              <a:t>Can solve for F given corresponding points (e.g., interest points)</a:t>
            </a:r>
            <a:endParaRPr lang="en-US" altLang="en-US" sz="2400" dirty="0" smtClean="0"/>
          </a:p>
          <a:p>
            <a:r>
              <a:rPr lang="en-US" altLang="en-US" sz="2400" dirty="0" smtClean="0"/>
              <a:t>Stereo depth estimation</a:t>
            </a:r>
          </a:p>
          <a:p>
            <a:pPr lvl="1"/>
            <a:r>
              <a:rPr lang="en-US" altLang="en-US" sz="2000" dirty="0" smtClean="0"/>
              <a:t>Estimate disparity by finding corresponding points along </a:t>
            </a:r>
            <a:r>
              <a:rPr lang="en-US" altLang="en-US" sz="2000" dirty="0" err="1" smtClean="0"/>
              <a:t>epipolar</a:t>
            </a:r>
            <a:r>
              <a:rPr lang="en-US" altLang="en-US" sz="2000" dirty="0" smtClean="0"/>
              <a:t> lines</a:t>
            </a:r>
          </a:p>
          <a:p>
            <a:pPr lvl="1"/>
            <a:r>
              <a:rPr lang="en-US" altLang="en-US" sz="2000" dirty="0" smtClean="0"/>
              <a:t>Depth is inverse to disparity</a:t>
            </a:r>
          </a:p>
          <a:p>
            <a:r>
              <a:rPr lang="en-US" altLang="en-US" sz="2400" dirty="0" smtClean="0"/>
              <a:t>Motion Estimation</a:t>
            </a:r>
          </a:p>
          <a:p>
            <a:pPr lvl="1"/>
            <a:r>
              <a:rPr lang="en-US" altLang="en-US" sz="2000" dirty="0" smtClean="0"/>
              <a:t>By assuming brightness constancy, truncated Taylor expansion leads to simple and fast patch matching across frames</a:t>
            </a:r>
          </a:p>
          <a:p>
            <a:pPr lvl="1"/>
            <a:r>
              <a:rPr lang="en-US" altLang="en-US" sz="2000" dirty="0" smtClean="0"/>
              <a:t>Assume local motion is coherent</a:t>
            </a:r>
          </a:p>
          <a:p>
            <a:pPr lvl="1"/>
            <a:r>
              <a:rPr lang="en-US" altLang="en-US" sz="2000" dirty="0" smtClean="0"/>
              <a:t>“Aperture problem” is resolved by coarse to fine approach</a:t>
            </a:r>
          </a:p>
          <a:p>
            <a:pPr lvl="1"/>
            <a:endParaRPr lang="en-US" altLang="en-US" sz="2000" dirty="0" smtClean="0"/>
          </a:p>
        </p:txBody>
      </p:sp>
      <p:graphicFrame>
        <p:nvGraphicFramePr>
          <p:cNvPr id="9220" name="Object 3"/>
          <p:cNvGraphicFramePr>
            <a:graphicFrameLocks noChangeAspect="1"/>
          </p:cNvGraphicFramePr>
          <p:nvPr/>
        </p:nvGraphicFramePr>
        <p:xfrm>
          <a:off x="6019800" y="5334000"/>
          <a:ext cx="3071813" cy="685800"/>
        </p:xfrm>
        <a:graphic>
          <a:graphicData uri="http://schemas.openxmlformats.org/presentationml/2006/ole">
            <mc:AlternateContent xmlns:mc="http://schemas.openxmlformats.org/markup-compatibility/2006">
              <mc:Choice xmlns:v="urn:schemas-microsoft-com:vml" Requires="v">
                <p:oleObj spid="_x0000_s361482" name="Equation" r:id="rId3" imgW="1129810" imgH="253890" progId="Equation.3">
                  <p:embed/>
                </p:oleObj>
              </mc:Choice>
              <mc:Fallback>
                <p:oleObj name="Equation" r:id="rId3" imgW="1129810"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334000"/>
                        <a:ext cx="30718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46321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How do we cluster?</a:t>
            </a:r>
          </a:p>
        </p:txBody>
      </p:sp>
      <p:sp>
        <p:nvSpPr>
          <p:cNvPr id="3" name="Content Placeholder 2"/>
          <p:cNvSpPr>
            <a:spLocks noGrp="1"/>
          </p:cNvSpPr>
          <p:nvPr>
            <p:ph idx="1"/>
          </p:nvPr>
        </p:nvSpPr>
        <p:spPr/>
        <p:txBody>
          <a:bodyPr>
            <a:normAutofit fontScale="92500" lnSpcReduction="20000"/>
          </a:bodyPr>
          <a:lstStyle/>
          <a:p>
            <a:pPr>
              <a:buFont typeface="Arial" charset="0"/>
              <a:buChar char="•"/>
              <a:defRPr/>
            </a:pPr>
            <a:endParaRPr lang="en-US" dirty="0" smtClean="0"/>
          </a:p>
          <a:p>
            <a:pPr>
              <a:buFont typeface="Arial" charset="0"/>
              <a:buChar char="•"/>
              <a:defRPr/>
            </a:pPr>
            <a:r>
              <a:rPr lang="en-US" dirty="0" smtClean="0"/>
              <a:t>K-means</a:t>
            </a:r>
          </a:p>
          <a:p>
            <a:pPr lvl="1">
              <a:buFont typeface="Arial" charset="0"/>
              <a:buChar char="–"/>
              <a:defRPr/>
            </a:pPr>
            <a:r>
              <a:rPr lang="en-US" dirty="0" smtClean="0"/>
              <a:t>Iteratively re-assign points to the nearest cluster center</a:t>
            </a:r>
          </a:p>
          <a:p>
            <a:pPr>
              <a:buFont typeface="Arial" charset="0"/>
              <a:buChar char="•"/>
              <a:defRPr/>
            </a:pPr>
            <a:r>
              <a:rPr lang="en-US" dirty="0" smtClean="0"/>
              <a:t>Agglomerative clustering</a:t>
            </a:r>
          </a:p>
          <a:p>
            <a:pPr lvl="1">
              <a:buFont typeface="Arial" charset="0"/>
              <a:buChar char="–"/>
              <a:defRPr/>
            </a:pPr>
            <a:r>
              <a:rPr lang="en-US" dirty="0" smtClean="0"/>
              <a:t>Start with each point as its own cluster and iteratively merge the closest clusters</a:t>
            </a:r>
          </a:p>
          <a:p>
            <a:pPr>
              <a:buFont typeface="Arial" charset="0"/>
              <a:buChar char="•"/>
              <a:defRPr/>
            </a:pPr>
            <a:r>
              <a:rPr lang="en-US" dirty="0" smtClean="0"/>
              <a:t>Mean-shift clustering</a:t>
            </a:r>
          </a:p>
          <a:p>
            <a:pPr lvl="1">
              <a:buFont typeface="Arial" charset="0"/>
              <a:buChar char="–"/>
              <a:defRPr/>
            </a:pPr>
            <a:r>
              <a:rPr lang="en-US" dirty="0" smtClean="0"/>
              <a:t>Estimate modes of </a:t>
            </a:r>
            <a:r>
              <a:rPr lang="en-US" dirty="0" err="1" smtClean="0"/>
              <a:t>pdf</a:t>
            </a:r>
            <a:endParaRPr lang="en-US" dirty="0" smtClean="0"/>
          </a:p>
          <a:p>
            <a:pPr>
              <a:buFont typeface="Arial" charset="0"/>
              <a:buChar char="•"/>
              <a:defRPr/>
            </a:pPr>
            <a:r>
              <a:rPr lang="en-US" dirty="0" smtClean="0"/>
              <a:t>Spectral clustering</a:t>
            </a:r>
          </a:p>
          <a:p>
            <a:pPr lvl="1">
              <a:buFont typeface="Arial" charset="0"/>
              <a:buChar char="–"/>
              <a:defRPr/>
            </a:pPr>
            <a:r>
              <a:rPr lang="en-US" dirty="0" smtClean="0"/>
              <a:t>Split the nodes in a graph based on assigned links with similarity weights</a:t>
            </a:r>
            <a:endParaRPr lang="en-US" dirty="0"/>
          </a:p>
        </p:txBody>
      </p:sp>
    </p:spTree>
    <p:extLst>
      <p:ext uri="{BB962C8B-B14F-4D97-AF65-F5344CB8AC3E}">
        <p14:creationId xmlns:p14="http://schemas.microsoft.com/office/powerpoint/2010/main" val="190225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Clustering for Summarization</a:t>
            </a:r>
          </a:p>
        </p:txBody>
      </p:sp>
      <p:sp>
        <p:nvSpPr>
          <p:cNvPr id="41987" name="Content Placeholder 2"/>
          <p:cNvSpPr>
            <a:spLocks noGrp="1"/>
          </p:cNvSpPr>
          <p:nvPr>
            <p:ph idx="1"/>
          </p:nvPr>
        </p:nvSpPr>
        <p:spPr/>
        <p:txBody>
          <a:bodyPr/>
          <a:lstStyle/>
          <a:p>
            <a:pPr>
              <a:buFont typeface="Arial" panose="020B0604020202020204" pitchFamily="34" charset="0"/>
              <a:buNone/>
            </a:pPr>
            <a:r>
              <a:rPr lang="en-US" altLang="en-US" smtClean="0"/>
              <a:t>	Goal: cluster to minimize variance in data given clusters</a:t>
            </a:r>
          </a:p>
          <a:p>
            <a:pPr lvl="1"/>
            <a:r>
              <a:rPr lang="en-US" altLang="en-US" smtClean="0"/>
              <a:t>Preserve information</a:t>
            </a:r>
          </a:p>
        </p:txBody>
      </p:sp>
      <p:graphicFrame>
        <p:nvGraphicFramePr>
          <p:cNvPr id="41988" name="Object 2"/>
          <p:cNvGraphicFramePr>
            <a:graphicFrameLocks noChangeAspect="1"/>
          </p:cNvGraphicFramePr>
          <p:nvPr/>
        </p:nvGraphicFramePr>
        <p:xfrm>
          <a:off x="1427163" y="4049713"/>
          <a:ext cx="5213350" cy="1066800"/>
        </p:xfrm>
        <a:graphic>
          <a:graphicData uri="http://schemas.openxmlformats.org/presentationml/2006/ole">
            <mc:AlternateContent xmlns:mc="http://schemas.openxmlformats.org/markup-compatibility/2006">
              <mc:Choice xmlns:v="urn:schemas-microsoft-com:vml" Requires="v">
                <p:oleObj spid="_x0000_s362506" name="Equation" r:id="rId3" imgW="2171700" imgH="444500" progId="Equation.3">
                  <p:embed/>
                </p:oleObj>
              </mc:Choice>
              <mc:Fallback>
                <p:oleObj name="Equation" r:id="rId3" imgW="21717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163" y="4049713"/>
                        <a:ext cx="5213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9" name="TextBox 4"/>
          <p:cNvSpPr txBox="1">
            <a:spLocks noChangeArrowheads="1"/>
          </p:cNvSpPr>
          <p:nvPr/>
        </p:nvSpPr>
        <p:spPr bwMode="auto">
          <a:xfrm>
            <a:off x="5008563" y="5268913"/>
            <a:ext cx="2992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Whether x</a:t>
            </a:r>
            <a:r>
              <a:rPr lang="en-US" altLang="en-US" sz="1800" baseline="-25000" smtClean="0">
                <a:solidFill>
                  <a:srgbClr val="000000"/>
                </a:solidFill>
                <a:latin typeface="Arial" panose="020B0604020202020204" pitchFamily="34" charset="0"/>
                <a:cs typeface="Arial" panose="020B0604020202020204" pitchFamily="34" charset="0"/>
              </a:rPr>
              <a:t>j</a:t>
            </a:r>
            <a:r>
              <a:rPr lang="en-US" altLang="en-US" sz="1800" smtClean="0">
                <a:solidFill>
                  <a:srgbClr val="000000"/>
                </a:solidFill>
                <a:latin typeface="Arial" panose="020B0604020202020204" pitchFamily="34" charset="0"/>
                <a:cs typeface="Arial" panose="020B0604020202020204" pitchFamily="34" charset="0"/>
              </a:rPr>
              <a:t> is assigned to c</a:t>
            </a:r>
            <a:r>
              <a:rPr lang="en-US" altLang="en-US" sz="1800" baseline="-25000" smtClean="0">
                <a:solidFill>
                  <a:srgbClr val="000000"/>
                </a:solidFill>
                <a:latin typeface="Arial" panose="020B0604020202020204" pitchFamily="34" charset="0"/>
                <a:cs typeface="Arial" panose="020B0604020202020204" pitchFamily="34" charset="0"/>
              </a:rPr>
              <a:t>i</a:t>
            </a:r>
          </a:p>
        </p:txBody>
      </p:sp>
      <p:cxnSp>
        <p:nvCxnSpPr>
          <p:cNvPr id="7" name="Straight Arrow Connector 6"/>
          <p:cNvCxnSpPr/>
          <p:nvPr/>
        </p:nvCxnSpPr>
        <p:spPr>
          <a:xfrm rot="16200000" flipV="1">
            <a:off x="4818063" y="5002213"/>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5351463" y="4011613"/>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992" name="TextBox 9"/>
          <p:cNvSpPr txBox="1">
            <a:spLocks noChangeArrowheads="1"/>
          </p:cNvSpPr>
          <p:nvPr/>
        </p:nvSpPr>
        <p:spPr bwMode="auto">
          <a:xfrm>
            <a:off x="4551363" y="3516313"/>
            <a:ext cx="162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Cluster center</a:t>
            </a:r>
          </a:p>
        </p:txBody>
      </p:sp>
      <p:sp>
        <p:nvSpPr>
          <p:cNvPr id="41993" name="TextBox 10"/>
          <p:cNvSpPr txBox="1">
            <a:spLocks noChangeArrowheads="1"/>
          </p:cNvSpPr>
          <p:nvPr/>
        </p:nvSpPr>
        <p:spPr bwMode="auto">
          <a:xfrm>
            <a:off x="6400800" y="3581400"/>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Data</a:t>
            </a:r>
          </a:p>
        </p:txBody>
      </p:sp>
      <p:cxnSp>
        <p:nvCxnSpPr>
          <p:cNvPr id="12" name="Straight Arrow Connector 11"/>
          <p:cNvCxnSpPr/>
          <p:nvPr/>
        </p:nvCxnSpPr>
        <p:spPr>
          <a:xfrm rot="5400000">
            <a:off x="6134100" y="40005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995" name="TextBox 5"/>
          <p:cNvSpPr txBox="1">
            <a:spLocks noChangeArrowheads="1"/>
          </p:cNvSpPr>
          <p:nvPr/>
        </p:nvSpPr>
        <p:spPr bwMode="auto">
          <a:xfrm>
            <a:off x="6972300" y="6488113"/>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2881972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K-means algorithm</a:t>
            </a:r>
          </a:p>
        </p:txBody>
      </p:sp>
      <p:pic>
        <p:nvPicPr>
          <p:cNvPr id="570370" name="Picture 2" descr="http://upload.wikimedia.org/wikipedia/commons/thumb/5/5e/K_Means_Example_Step_1.svg/124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8800"/>
            <a:ext cx="1181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372" name="Picture 4" descr="http://upload.wikimedia.org/wikipedia/commons/thumb/a/a5/K_Means_Example_Step_2.svg/139px-K_Means_Example_Step_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52800"/>
            <a:ext cx="1323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374" name="Picture 6" descr="http://upload.wikimedia.org/wikipedia/commons/thumb/3/3e/K_Means_Example_Step_3.svg/139px-K_Means_Example_Step_3.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00600"/>
            <a:ext cx="1323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8"/>
          <p:cNvSpPr txBox="1">
            <a:spLocks noChangeArrowheads="1"/>
          </p:cNvSpPr>
          <p:nvPr/>
        </p:nvSpPr>
        <p:spPr bwMode="auto">
          <a:xfrm>
            <a:off x="0" y="6553200"/>
            <a:ext cx="4822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Illustration: </a:t>
            </a:r>
            <a:r>
              <a:rPr lang="en-US" altLang="en-US" sz="1400" smtClean="0">
                <a:solidFill>
                  <a:srgbClr val="000000"/>
                </a:solidFill>
                <a:latin typeface="Arial" panose="020B0604020202020204" pitchFamily="34" charset="0"/>
                <a:cs typeface="Arial" panose="020B0604020202020204" pitchFamily="34" charset="0"/>
                <a:hlinkClick r:id="rId5"/>
              </a:rPr>
              <a:t>http://en.wikipedia.org/wiki/K-means_clustering</a:t>
            </a:r>
            <a:endParaRPr lang="en-US" altLang="en-US" sz="1400" smtClean="0">
              <a:solidFill>
                <a:srgbClr val="000000"/>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flipH="1">
            <a:off x="2209800" y="20574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1. Randomly select K centers </a:t>
            </a:r>
          </a:p>
        </p:txBody>
      </p:sp>
      <p:sp>
        <p:nvSpPr>
          <p:cNvPr id="11" name="TextBox 10"/>
          <p:cNvSpPr txBox="1">
            <a:spLocks noChangeArrowheads="1"/>
          </p:cNvSpPr>
          <p:nvPr/>
        </p:nvSpPr>
        <p:spPr bwMode="auto">
          <a:xfrm flipH="1">
            <a:off x="2209800" y="32004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2. Assign each point to nearest center</a:t>
            </a:r>
          </a:p>
        </p:txBody>
      </p:sp>
      <p:sp>
        <p:nvSpPr>
          <p:cNvPr id="12" name="TextBox 11"/>
          <p:cNvSpPr txBox="1">
            <a:spLocks noChangeArrowheads="1"/>
          </p:cNvSpPr>
          <p:nvPr/>
        </p:nvSpPr>
        <p:spPr bwMode="auto">
          <a:xfrm flipH="1">
            <a:off x="2209800" y="48768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3. Compute new center (mean) for each cluster</a:t>
            </a:r>
          </a:p>
        </p:txBody>
      </p:sp>
      <p:sp>
        <p:nvSpPr>
          <p:cNvPr id="13" name="Down Arrow 12"/>
          <p:cNvSpPr/>
          <p:nvPr/>
        </p:nvSpPr>
        <p:spPr>
          <a:xfrm>
            <a:off x="4800600" y="2971800"/>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4" name="Down Arrow 13"/>
          <p:cNvSpPr/>
          <p:nvPr/>
        </p:nvSpPr>
        <p:spPr>
          <a:xfrm>
            <a:off x="4800600" y="4648200"/>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Tree>
    <p:extLst>
      <p:ext uri="{BB962C8B-B14F-4D97-AF65-F5344CB8AC3E}">
        <p14:creationId xmlns:p14="http://schemas.microsoft.com/office/powerpoint/2010/main" val="2825880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037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70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703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K-means algorithm</a:t>
            </a:r>
          </a:p>
        </p:txBody>
      </p:sp>
      <p:pic>
        <p:nvPicPr>
          <p:cNvPr id="44035" name="Picture 2" descr="http://upload.wikimedia.org/wikipedia/commons/thumb/5/5e/K_Means_Example_Step_1.svg/124px-K_Means_Example_Step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8800"/>
            <a:ext cx="1181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http://upload.wikimedia.org/wikipedia/commons/thumb/d/d2/K_Means_Example_Step_4.svg/139px-K_Means_Example_Step_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52800"/>
            <a:ext cx="1323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8"/>
          <p:cNvSpPr txBox="1">
            <a:spLocks noChangeArrowheads="1"/>
          </p:cNvSpPr>
          <p:nvPr/>
        </p:nvSpPr>
        <p:spPr bwMode="auto">
          <a:xfrm>
            <a:off x="0" y="6553200"/>
            <a:ext cx="4822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Illustration: </a:t>
            </a:r>
            <a:r>
              <a:rPr lang="en-US" altLang="en-US" sz="1400" smtClean="0">
                <a:solidFill>
                  <a:srgbClr val="000000"/>
                </a:solidFill>
                <a:latin typeface="Arial" panose="020B0604020202020204" pitchFamily="34" charset="0"/>
                <a:cs typeface="Arial" panose="020B0604020202020204" pitchFamily="34" charset="0"/>
                <a:hlinkClick r:id="rId4"/>
              </a:rPr>
              <a:t>http://en.wikipedia.org/wiki/K-means_clustering</a:t>
            </a:r>
            <a:endParaRPr lang="en-US" altLang="en-US" sz="1400" smtClean="0">
              <a:solidFill>
                <a:srgbClr val="000000"/>
              </a:solidFill>
              <a:latin typeface="Arial" panose="020B0604020202020204" pitchFamily="34" charset="0"/>
              <a:cs typeface="Arial" panose="020B0604020202020204" pitchFamily="34" charset="0"/>
            </a:endParaRPr>
          </a:p>
        </p:txBody>
      </p:sp>
      <p:sp>
        <p:nvSpPr>
          <p:cNvPr id="44038" name="TextBox 9"/>
          <p:cNvSpPr txBox="1">
            <a:spLocks noChangeArrowheads="1"/>
          </p:cNvSpPr>
          <p:nvPr/>
        </p:nvSpPr>
        <p:spPr bwMode="auto">
          <a:xfrm flipH="1">
            <a:off x="2209800" y="20574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1. Randomly select K centers </a:t>
            </a:r>
          </a:p>
        </p:txBody>
      </p:sp>
      <p:sp>
        <p:nvSpPr>
          <p:cNvPr id="44039" name="TextBox 10"/>
          <p:cNvSpPr txBox="1">
            <a:spLocks noChangeArrowheads="1"/>
          </p:cNvSpPr>
          <p:nvPr/>
        </p:nvSpPr>
        <p:spPr bwMode="auto">
          <a:xfrm flipH="1">
            <a:off x="2209800" y="3200400"/>
            <a:ext cx="1828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2. Assign each point to nearest center</a:t>
            </a:r>
          </a:p>
        </p:txBody>
      </p:sp>
      <p:sp>
        <p:nvSpPr>
          <p:cNvPr id="44040" name="TextBox 11"/>
          <p:cNvSpPr txBox="1">
            <a:spLocks noChangeArrowheads="1"/>
          </p:cNvSpPr>
          <p:nvPr/>
        </p:nvSpPr>
        <p:spPr bwMode="auto">
          <a:xfrm flipH="1">
            <a:off x="2209800" y="48768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3. Compute new center (mean) for each cluster</a:t>
            </a:r>
          </a:p>
        </p:txBody>
      </p:sp>
      <p:sp>
        <p:nvSpPr>
          <p:cNvPr id="13" name="Curved Right Arrow 12"/>
          <p:cNvSpPr/>
          <p:nvPr/>
        </p:nvSpPr>
        <p:spPr>
          <a:xfrm rot="11030177">
            <a:off x="5911850" y="4057650"/>
            <a:ext cx="6096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black"/>
              </a:solidFill>
            </a:endParaRPr>
          </a:p>
        </p:txBody>
      </p:sp>
      <p:sp>
        <p:nvSpPr>
          <p:cNvPr id="44042" name="TextBox 13"/>
          <p:cNvSpPr txBox="1">
            <a:spLocks noChangeArrowheads="1"/>
          </p:cNvSpPr>
          <p:nvPr/>
        </p:nvSpPr>
        <p:spPr bwMode="auto">
          <a:xfrm flipH="1">
            <a:off x="6629400" y="46482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Back to 2</a:t>
            </a:r>
          </a:p>
        </p:txBody>
      </p:sp>
      <p:pic>
        <p:nvPicPr>
          <p:cNvPr id="44043" name="Picture 6" descr="http://upload.wikimedia.org/wikipedia/commons/thumb/3/3e/K_Means_Example_Step_3.svg/139px-K_Means_Example_Step_3.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800600"/>
            <a:ext cx="1323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a:off x="4800600" y="2971800"/>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7" name="Down Arrow 16"/>
          <p:cNvSpPr/>
          <p:nvPr/>
        </p:nvSpPr>
        <p:spPr>
          <a:xfrm>
            <a:off x="4800600" y="4648200"/>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Tree>
    <p:extLst>
      <p:ext uri="{BB962C8B-B14F-4D97-AF65-F5344CB8AC3E}">
        <p14:creationId xmlns:p14="http://schemas.microsoft.com/office/powerpoint/2010/main" val="119372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K-means</a:t>
            </a:r>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pPr marL="514350" indent="-514350">
              <a:buFont typeface="+mj-lt"/>
              <a:buAutoNum type="arabicPeriod"/>
              <a:defRPr/>
            </a:pPr>
            <a:r>
              <a:rPr lang="en-US" dirty="0" smtClean="0"/>
              <a:t>Initialize cluster centers: </a:t>
            </a:r>
            <a:r>
              <a:rPr lang="en-US" sz="3500" b="1" dirty="0" smtClean="0">
                <a:latin typeface="Times New Roman" pitchFamily="18" charset="0"/>
                <a:cs typeface="Times New Roman" pitchFamily="18" charset="0"/>
              </a:rPr>
              <a:t>c</a:t>
            </a:r>
            <a:r>
              <a:rPr lang="en-US" sz="3500" baseline="30000" dirty="0" smtClean="0">
                <a:latin typeface="Times New Roman" pitchFamily="18" charset="0"/>
                <a:cs typeface="Times New Roman" pitchFamily="18" charset="0"/>
              </a:rPr>
              <a:t>0</a:t>
            </a:r>
            <a:r>
              <a:rPr lang="en-US" sz="3500" dirty="0" smtClean="0">
                <a:latin typeface="Times New Roman" pitchFamily="18" charset="0"/>
                <a:cs typeface="Times New Roman" pitchFamily="18" charset="0"/>
              </a:rPr>
              <a:t> ; </a:t>
            </a:r>
            <a:r>
              <a:rPr lang="en-US" sz="3000" dirty="0" smtClean="0">
                <a:latin typeface="Times New Roman" pitchFamily="18" charset="0"/>
                <a:cs typeface="Times New Roman" pitchFamily="18" charset="0"/>
              </a:rPr>
              <a:t>t=0</a:t>
            </a:r>
            <a:endParaRPr lang="en-US" dirty="0" smtClean="0">
              <a:latin typeface="Times New Roman" pitchFamily="18" charset="0"/>
              <a:cs typeface="Times New Roman" pitchFamily="18" charset="0"/>
            </a:endParaRPr>
          </a:p>
          <a:p>
            <a:pPr marL="514350" indent="-514350">
              <a:buFont typeface="+mj-lt"/>
              <a:buAutoNum type="arabicPeriod"/>
              <a:defRPr/>
            </a:pPr>
            <a:endParaRPr lang="en-US" dirty="0" smtClean="0"/>
          </a:p>
          <a:p>
            <a:pPr marL="514350" indent="-514350">
              <a:buFont typeface="+mj-lt"/>
              <a:buAutoNum type="arabicPeriod"/>
              <a:defRPr/>
            </a:pPr>
            <a:r>
              <a:rPr lang="en-US" dirty="0" smtClean="0"/>
              <a:t>Assign each point to the closest center</a:t>
            </a:r>
          </a:p>
          <a:p>
            <a:pPr marL="514350" indent="-514350">
              <a:buFont typeface="+mj-lt"/>
              <a:buAutoNum type="arabicPeriod"/>
              <a:defRPr/>
            </a:pPr>
            <a:endParaRPr lang="en-US" dirty="0" smtClean="0"/>
          </a:p>
          <a:p>
            <a:pPr marL="514350" indent="-514350">
              <a:buFont typeface="+mj-lt"/>
              <a:buAutoNum type="arabicPeriod"/>
              <a:defRPr/>
            </a:pPr>
            <a:endParaRPr lang="en-US" dirty="0" smtClean="0"/>
          </a:p>
          <a:p>
            <a:pPr marL="514350" indent="-514350">
              <a:buFont typeface="+mj-lt"/>
              <a:buAutoNum type="arabicPeriod"/>
              <a:defRPr/>
            </a:pPr>
            <a:endParaRPr lang="en-US" dirty="0" smtClean="0"/>
          </a:p>
          <a:p>
            <a:pPr marL="514350" indent="-514350">
              <a:buFont typeface="+mj-lt"/>
              <a:buAutoNum type="arabicPeriod"/>
              <a:defRPr/>
            </a:pPr>
            <a:r>
              <a:rPr lang="en-US" dirty="0" smtClean="0"/>
              <a:t>Update cluster centers as the mean of the points</a:t>
            </a:r>
          </a:p>
          <a:p>
            <a:pPr marL="514350" indent="-514350">
              <a:buFont typeface="+mj-lt"/>
              <a:buAutoNum type="arabicPeriod"/>
              <a:defRPr/>
            </a:pPr>
            <a:endParaRPr lang="en-US" dirty="0" smtClean="0"/>
          </a:p>
          <a:p>
            <a:pPr marL="514350" indent="-514350">
              <a:buFont typeface="+mj-lt"/>
              <a:buAutoNum type="arabicPeriod"/>
              <a:defRPr/>
            </a:pPr>
            <a:endParaRPr lang="en-US" dirty="0" smtClean="0"/>
          </a:p>
          <a:p>
            <a:pPr marL="514350" indent="-514350">
              <a:buFont typeface="+mj-lt"/>
              <a:buAutoNum type="arabicPeriod"/>
              <a:defRPr/>
            </a:pPr>
            <a:endParaRPr lang="en-US" dirty="0" smtClean="0"/>
          </a:p>
          <a:p>
            <a:pPr marL="514350" indent="-514350">
              <a:buFont typeface="+mj-lt"/>
              <a:buAutoNum type="arabicPeriod"/>
              <a:defRPr/>
            </a:pPr>
            <a:r>
              <a:rPr lang="en-US" dirty="0" smtClean="0"/>
              <a:t>Repeat 2-3 until no points are re-assigned </a:t>
            </a:r>
            <a:r>
              <a:rPr lang="en-US" sz="3000" dirty="0" smtClean="0">
                <a:latin typeface="Times New Roman" pitchFamily="18" charset="0"/>
                <a:cs typeface="Times New Roman" pitchFamily="18" charset="0"/>
              </a:rPr>
              <a:t>(t=t+1)</a:t>
            </a:r>
            <a:endParaRPr lang="en-US" dirty="0">
              <a:latin typeface="Times New Roman" pitchFamily="18" charset="0"/>
              <a:cs typeface="Times New Roman" pitchFamily="18" charset="0"/>
            </a:endParaRPr>
          </a:p>
        </p:txBody>
      </p:sp>
      <p:graphicFrame>
        <p:nvGraphicFramePr>
          <p:cNvPr id="45060" name="Object 2"/>
          <p:cNvGraphicFramePr>
            <a:graphicFrameLocks noChangeAspect="1"/>
          </p:cNvGraphicFramePr>
          <p:nvPr/>
        </p:nvGraphicFramePr>
        <p:xfrm>
          <a:off x="1662113" y="2438400"/>
          <a:ext cx="4968875" cy="1066800"/>
        </p:xfrm>
        <a:graphic>
          <a:graphicData uri="http://schemas.openxmlformats.org/presentationml/2006/ole">
            <mc:AlternateContent xmlns:mc="http://schemas.openxmlformats.org/markup-compatibility/2006">
              <mc:Choice xmlns:v="urn:schemas-microsoft-com:vml" Requires="v">
                <p:oleObj spid="_x0000_s363538" name="Equation" r:id="rId3" imgW="2070100" imgH="444500" progId="Equation.3">
                  <p:embed/>
                </p:oleObj>
              </mc:Choice>
              <mc:Fallback>
                <p:oleObj name="Equation" r:id="rId3" imgW="20701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3" y="2438400"/>
                        <a:ext cx="4968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3"/>
          <p:cNvGraphicFramePr>
            <a:graphicFrameLocks noChangeAspect="1"/>
          </p:cNvGraphicFramePr>
          <p:nvPr/>
        </p:nvGraphicFramePr>
        <p:xfrm>
          <a:off x="1781175" y="4419600"/>
          <a:ext cx="4725988" cy="1066800"/>
        </p:xfrm>
        <a:graphic>
          <a:graphicData uri="http://schemas.openxmlformats.org/presentationml/2006/ole">
            <mc:AlternateContent xmlns:mc="http://schemas.openxmlformats.org/markup-compatibility/2006">
              <mc:Choice xmlns:v="urn:schemas-microsoft-com:vml" Requires="v">
                <p:oleObj spid="_x0000_s363539" name="Equation" r:id="rId5" imgW="1968500" imgH="444500" progId="Equation.3">
                  <p:embed/>
                </p:oleObj>
              </mc:Choice>
              <mc:Fallback>
                <p:oleObj name="Equation" r:id="rId5" imgW="19685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4419600"/>
                        <a:ext cx="47259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TextBox 5"/>
          <p:cNvSpPr txBox="1">
            <a:spLocks noChangeArrowheads="1"/>
          </p:cNvSpPr>
          <p:nvPr/>
        </p:nvSpPr>
        <p:spPr bwMode="auto">
          <a:xfrm>
            <a:off x="6972300" y="6488113"/>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3864068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K-means converges to a local minimum</a:t>
            </a:r>
          </a:p>
        </p:txBody>
      </p:sp>
      <p:pic>
        <p:nvPicPr>
          <p:cNvPr id="46083" name="Picture 2" descr="C:\Users\James\Dropbox\cs143 fall 2013\cs143 fall 2013 slides\15\K-means_convergence_to_a_local_minimum.png"/>
          <p:cNvPicPr>
            <a:picLocks noChangeAspect="1" noChangeArrowheads="1"/>
          </p:cNvPicPr>
          <p:nvPr/>
        </p:nvPicPr>
        <p:blipFill rotWithShape="1">
          <a:blip r:embed="rId2">
            <a:extLst>
              <a:ext uri="{28A0092B-C50C-407E-A947-70E740481C1C}">
                <a14:useLocalDpi xmlns:a14="http://schemas.microsoft.com/office/drawing/2010/main" val="0"/>
              </a:ext>
            </a:extLst>
          </a:blip>
          <a:srcRect l="2" r="83313"/>
          <a:stretch/>
        </p:blipFill>
        <p:spPr bwMode="auto">
          <a:xfrm>
            <a:off x="228601" y="1600200"/>
            <a:ext cx="2895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 descr="C:\Users\James\Dropbox\cs143 fall 2013\cs143 fall 2013 slides\15\K-means_convergence_to_a_local_minimum.png"/>
          <p:cNvPicPr>
            <a:picLocks noChangeAspect="1" noChangeArrowheads="1"/>
          </p:cNvPicPr>
          <p:nvPr/>
        </p:nvPicPr>
        <p:blipFill>
          <a:blip r:embed="rId2">
            <a:extLst>
              <a:ext uri="{28A0092B-C50C-407E-A947-70E740481C1C}">
                <a14:useLocalDpi xmlns:a14="http://schemas.microsoft.com/office/drawing/2010/main" val="0"/>
              </a:ext>
            </a:extLst>
          </a:blip>
          <a:srcRect l="50154"/>
          <a:stretch>
            <a:fillRect/>
          </a:stretch>
        </p:blipFill>
        <p:spPr bwMode="auto">
          <a:xfrm>
            <a:off x="205002" y="3886200"/>
            <a:ext cx="864944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James\Dropbox\cs143 fall 2013\cs143 fall 2013 slides\15\K-means_convergence_to_a_local_minimum.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87" r="66628"/>
          <a:stretch/>
        </p:blipFill>
        <p:spPr bwMode="auto">
          <a:xfrm>
            <a:off x="3081924" y="1600199"/>
            <a:ext cx="2895601"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James\Dropbox\cs143 fall 2013\cs143 fall 2013 slides\15\K-means_convergence_to_a_local_minimum.png"/>
          <p:cNvPicPr>
            <a:picLocks noChangeAspect="1" noChangeArrowheads="1"/>
          </p:cNvPicPr>
          <p:nvPr/>
        </p:nvPicPr>
        <p:blipFill rotWithShape="1">
          <a:blip r:embed="rId2">
            <a:extLst>
              <a:ext uri="{28A0092B-C50C-407E-A947-70E740481C1C}">
                <a14:useLocalDpi xmlns:a14="http://schemas.microsoft.com/office/drawing/2010/main" val="0"/>
              </a:ext>
            </a:extLst>
          </a:blip>
          <a:srcRect l="33372" r="50368"/>
          <a:stretch/>
        </p:blipFill>
        <p:spPr bwMode="auto">
          <a:xfrm>
            <a:off x="6005770" y="1600199"/>
            <a:ext cx="2821949"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9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fade">
                                      <p:cBhvr>
                                        <p:cTn id="1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K-means: design choices</a:t>
            </a:r>
          </a:p>
        </p:txBody>
      </p:sp>
      <p:sp>
        <p:nvSpPr>
          <p:cNvPr id="47107" name="Content Placeholder 22"/>
          <p:cNvSpPr>
            <a:spLocks noGrp="1"/>
          </p:cNvSpPr>
          <p:nvPr>
            <p:ph idx="1"/>
          </p:nvPr>
        </p:nvSpPr>
        <p:spPr>
          <a:xfrm>
            <a:off x="457200" y="1219200"/>
            <a:ext cx="8229600" cy="5638800"/>
          </a:xfrm>
        </p:spPr>
        <p:txBody>
          <a:bodyPr/>
          <a:lstStyle/>
          <a:p>
            <a:r>
              <a:rPr lang="en-US" altLang="en-US" smtClean="0"/>
              <a:t>Initialization</a:t>
            </a:r>
          </a:p>
          <a:p>
            <a:pPr lvl="1"/>
            <a:r>
              <a:rPr lang="en-US" altLang="en-US" smtClean="0"/>
              <a:t>Randomly select K points as initial cluster center</a:t>
            </a:r>
          </a:p>
          <a:p>
            <a:pPr lvl="1"/>
            <a:r>
              <a:rPr lang="en-US" altLang="en-US" smtClean="0"/>
              <a:t>Or greedily choose K points to minimize residual</a:t>
            </a:r>
          </a:p>
          <a:p>
            <a:endParaRPr lang="en-US" altLang="en-US" sz="1400" smtClean="0"/>
          </a:p>
          <a:p>
            <a:r>
              <a:rPr lang="en-US" altLang="en-US" smtClean="0"/>
              <a:t>Distance measures</a:t>
            </a:r>
          </a:p>
          <a:p>
            <a:pPr lvl="1"/>
            <a:r>
              <a:rPr lang="en-US" altLang="en-US" smtClean="0"/>
              <a:t>Traditionally Euclidean, could be others</a:t>
            </a:r>
          </a:p>
          <a:p>
            <a:endParaRPr lang="en-US" altLang="en-US" sz="1400" smtClean="0"/>
          </a:p>
          <a:p>
            <a:r>
              <a:rPr lang="en-US" altLang="en-US" smtClean="0"/>
              <a:t>Optimization</a:t>
            </a:r>
          </a:p>
          <a:p>
            <a:pPr lvl="1"/>
            <a:r>
              <a:rPr lang="en-US" altLang="en-US" smtClean="0"/>
              <a:t>Will converge to a </a:t>
            </a:r>
            <a:r>
              <a:rPr lang="en-US" altLang="en-US" i="1" smtClean="0"/>
              <a:t>local minimum</a:t>
            </a:r>
          </a:p>
          <a:p>
            <a:pPr lvl="1"/>
            <a:r>
              <a:rPr lang="en-US" altLang="en-US" smtClean="0"/>
              <a:t>May want to perform multiple restarts</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Tree>
    <p:extLst>
      <p:ext uri="{BB962C8B-B14F-4D97-AF65-F5344CB8AC3E}">
        <p14:creationId xmlns:p14="http://schemas.microsoft.com/office/powerpoint/2010/main" val="1430930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19375"/>
            <a:ext cx="26035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619375"/>
            <a:ext cx="26035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619375"/>
            <a:ext cx="26035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6"/>
          <p:cNvSpPr txBox="1">
            <a:spLocks noChangeArrowheads="1"/>
          </p:cNvSpPr>
          <p:nvPr/>
        </p:nvSpPr>
        <p:spPr bwMode="auto">
          <a:xfrm>
            <a:off x="898525" y="1752600"/>
            <a:ext cx="842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Image</a:t>
            </a:r>
          </a:p>
        </p:txBody>
      </p:sp>
      <p:sp>
        <p:nvSpPr>
          <p:cNvPr id="48134" name="Text Box 7"/>
          <p:cNvSpPr txBox="1">
            <a:spLocks noChangeArrowheads="1"/>
          </p:cNvSpPr>
          <p:nvPr/>
        </p:nvSpPr>
        <p:spPr bwMode="auto">
          <a:xfrm>
            <a:off x="3581400" y="1776413"/>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Clusters on intensity</a:t>
            </a:r>
          </a:p>
        </p:txBody>
      </p:sp>
      <p:sp>
        <p:nvSpPr>
          <p:cNvPr id="48135" name="Text Box 8"/>
          <p:cNvSpPr txBox="1">
            <a:spLocks noChangeArrowheads="1"/>
          </p:cNvSpPr>
          <p:nvPr/>
        </p:nvSpPr>
        <p:spPr bwMode="auto">
          <a:xfrm>
            <a:off x="6553200" y="1776413"/>
            <a:ext cx="1941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Clusters on color</a:t>
            </a:r>
          </a:p>
        </p:txBody>
      </p:sp>
      <p:sp>
        <p:nvSpPr>
          <p:cNvPr id="48136" name="Title 10"/>
          <p:cNvSpPr>
            <a:spLocks noGrp="1"/>
          </p:cNvSpPr>
          <p:nvPr>
            <p:ph type="title"/>
          </p:nvPr>
        </p:nvSpPr>
        <p:spPr/>
        <p:txBody>
          <a:bodyPr/>
          <a:lstStyle/>
          <a:p>
            <a:r>
              <a:rPr lang="en-US" altLang="en-US" smtClean="0"/>
              <a:t>K-means clustering using intensity or color</a:t>
            </a:r>
          </a:p>
        </p:txBody>
      </p:sp>
    </p:spTree>
    <p:extLst>
      <p:ext uri="{BB962C8B-B14F-4D97-AF65-F5344CB8AC3E}">
        <p14:creationId xmlns:p14="http://schemas.microsoft.com/office/powerpoint/2010/main" val="324422638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How to choose the number of clusters?</a:t>
            </a:r>
            <a:endParaRPr lang="en-US" dirty="0"/>
          </a:p>
        </p:txBody>
      </p:sp>
      <p:sp>
        <p:nvSpPr>
          <p:cNvPr id="49155" name="Content Placeholder 2"/>
          <p:cNvSpPr>
            <a:spLocks noGrp="1"/>
          </p:cNvSpPr>
          <p:nvPr>
            <p:ph idx="1"/>
          </p:nvPr>
        </p:nvSpPr>
        <p:spPr/>
        <p:txBody>
          <a:bodyPr/>
          <a:lstStyle/>
          <a:p>
            <a:r>
              <a:rPr lang="en-US" altLang="en-US" sz="2800" smtClean="0"/>
              <a:t>Minimum Description Length (MDL) principal for model comparison </a:t>
            </a:r>
          </a:p>
          <a:p>
            <a:endParaRPr lang="en-US" altLang="en-US" sz="2800" smtClean="0"/>
          </a:p>
          <a:p>
            <a:r>
              <a:rPr lang="en-US" altLang="en-US" sz="2800" smtClean="0"/>
              <a:t>Minimize Schwarz Criterion </a:t>
            </a:r>
          </a:p>
          <a:p>
            <a:pPr lvl="1"/>
            <a:r>
              <a:rPr lang="en-US" altLang="en-US" sz="2400" smtClean="0"/>
              <a:t>also called Bayes Information Criteria (BIC)</a:t>
            </a:r>
          </a:p>
          <a:p>
            <a:endParaRPr lang="en-US" altLang="en-US" sz="2800" smtClean="0"/>
          </a:p>
          <a:p>
            <a:endParaRPr lang="en-US" altLang="en-US" sz="2800" smtClean="0"/>
          </a:p>
          <a:p>
            <a:endParaRPr lang="en-US" altLang="en-US" sz="2800" smtClean="0"/>
          </a:p>
          <a:p>
            <a:endParaRPr lang="en-US" altLang="en-US" sz="2800" smtClean="0"/>
          </a:p>
          <a:p>
            <a:endParaRPr lang="en-US" altLang="en-US" sz="2800" smtClean="0"/>
          </a:p>
        </p:txBody>
      </p:sp>
      <p:pic>
        <p:nvPicPr>
          <p:cNvPr id="491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14800"/>
            <a:ext cx="49625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2065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How to evaluate clusters?</a:t>
            </a:r>
          </a:p>
        </p:txBody>
      </p:sp>
      <p:sp>
        <p:nvSpPr>
          <p:cNvPr id="3" name="Content Placeholder 2"/>
          <p:cNvSpPr>
            <a:spLocks noGrp="1"/>
          </p:cNvSpPr>
          <p:nvPr>
            <p:ph idx="1"/>
          </p:nvPr>
        </p:nvSpPr>
        <p:spPr/>
        <p:txBody>
          <a:bodyPr/>
          <a:lstStyle/>
          <a:p>
            <a:endParaRPr lang="en-US" altLang="en-US" smtClean="0"/>
          </a:p>
          <a:p>
            <a:r>
              <a:rPr lang="en-US" altLang="en-US" smtClean="0"/>
              <a:t>Generative</a:t>
            </a:r>
          </a:p>
          <a:p>
            <a:pPr lvl="1"/>
            <a:r>
              <a:rPr lang="en-US" altLang="en-US" smtClean="0"/>
              <a:t>How well are points reconstructed from the clusters?</a:t>
            </a:r>
          </a:p>
          <a:p>
            <a:pPr lvl="1"/>
            <a:endParaRPr lang="en-US" altLang="en-US" smtClean="0"/>
          </a:p>
          <a:p>
            <a:r>
              <a:rPr lang="en-US" altLang="en-US" smtClean="0"/>
              <a:t>Discriminative</a:t>
            </a:r>
          </a:p>
          <a:p>
            <a:pPr lvl="1"/>
            <a:r>
              <a:rPr lang="en-US" altLang="en-US" smtClean="0"/>
              <a:t>How well do the clusters correspond to labels?</a:t>
            </a:r>
          </a:p>
          <a:p>
            <a:pPr lvl="2"/>
            <a:r>
              <a:rPr lang="en-US" altLang="en-US" smtClean="0"/>
              <a:t>Purity</a:t>
            </a:r>
          </a:p>
          <a:p>
            <a:pPr lvl="1"/>
            <a:r>
              <a:rPr lang="en-US" altLang="en-US" smtClean="0"/>
              <a:t>Note: unsupervised clustering does not aim to be discriminative</a:t>
            </a:r>
          </a:p>
        </p:txBody>
      </p:sp>
      <p:sp>
        <p:nvSpPr>
          <p:cNvPr id="50180" name="TextBox 5"/>
          <p:cNvSpPr txBox="1">
            <a:spLocks noChangeArrowheads="1"/>
          </p:cNvSpPr>
          <p:nvPr/>
        </p:nvSpPr>
        <p:spPr bwMode="auto">
          <a:xfrm>
            <a:off x="6972300" y="6488113"/>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3100432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427038"/>
            <a:ext cx="8229600" cy="4525962"/>
          </a:xfrm>
        </p:spPr>
        <p:txBody>
          <a:bodyPr/>
          <a:lstStyle/>
          <a:p>
            <a:pPr marL="0" indent="0">
              <a:buFont typeface="Arial" panose="020B0604020202020204" pitchFamily="34" charset="0"/>
              <a:buNone/>
            </a:pPr>
            <a:r>
              <a:rPr lang="en-US" altLang="en-US" sz="2800" smtClean="0"/>
              <a:t>   It is a rare criticism of elite American university students that they do not think big enough. But that is exactly the complaint from some of the largest technology companies and the federal government.</a:t>
            </a:r>
          </a:p>
          <a:p>
            <a:pPr marL="0" indent="0">
              <a:buFont typeface="Arial" panose="020B0604020202020204" pitchFamily="34" charset="0"/>
              <a:buNone/>
            </a:pPr>
            <a:r>
              <a:rPr lang="en-US" altLang="en-US" sz="2800" smtClean="0"/>
              <a:t>   At the heart of this criticism is data. Researchers and workers in fields as diverse as bio-technology, astronomy and computer science will soon find themselves overwhelmed with information.</a:t>
            </a:r>
          </a:p>
          <a:p>
            <a:pPr marL="0" indent="0">
              <a:buFont typeface="Arial" panose="020B0604020202020204" pitchFamily="34" charset="0"/>
              <a:buNone/>
            </a:pPr>
            <a:r>
              <a:rPr lang="en-US" altLang="en-US" sz="2800" smtClean="0"/>
              <a:t>   The next generation of computer scientists has to think in terms of what could be described as Internet scale.</a:t>
            </a:r>
          </a:p>
        </p:txBody>
      </p:sp>
      <p:sp>
        <p:nvSpPr>
          <p:cNvPr id="11267" name="TextBox 3"/>
          <p:cNvSpPr txBox="1">
            <a:spLocks noChangeArrowheads="1"/>
          </p:cNvSpPr>
          <p:nvPr/>
        </p:nvSpPr>
        <p:spPr bwMode="auto">
          <a:xfrm>
            <a:off x="5562600" y="5473700"/>
            <a:ext cx="3581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smtClean="0">
                <a:solidFill>
                  <a:prstClr val="black"/>
                </a:solidFill>
                <a:latin typeface="Arial" panose="020B0604020202020204" pitchFamily="34" charset="0"/>
                <a:cs typeface="Arial" panose="020B0604020202020204" pitchFamily="34" charset="0"/>
              </a:rPr>
              <a:t>New York Times</a:t>
            </a:r>
          </a:p>
          <a:p>
            <a:pPr eaLnBrk="1" hangingPunct="1">
              <a:spcBef>
                <a:spcPct val="0"/>
              </a:spcBef>
              <a:buFontTx/>
              <a:buNone/>
            </a:pPr>
            <a:r>
              <a:rPr lang="en-US" altLang="en-US" sz="1400" smtClean="0">
                <a:solidFill>
                  <a:prstClr val="black"/>
                </a:solidFill>
                <a:latin typeface="Arial" panose="020B0604020202020204" pitchFamily="34" charset="0"/>
                <a:cs typeface="Arial" panose="020B0604020202020204" pitchFamily="34" charset="0"/>
              </a:rPr>
              <a:t>Training to Climb an Everest of Digital Data.</a:t>
            </a:r>
          </a:p>
          <a:p>
            <a:pPr eaLnBrk="1" hangingPunct="1">
              <a:spcBef>
                <a:spcPct val="0"/>
              </a:spcBef>
              <a:buFontTx/>
              <a:buNone/>
            </a:pPr>
            <a:r>
              <a:rPr lang="en-US" altLang="en-US" sz="1400" smtClean="0">
                <a:solidFill>
                  <a:prstClr val="black"/>
                </a:solidFill>
                <a:latin typeface="Arial" panose="020B0604020202020204" pitchFamily="34" charset="0"/>
                <a:cs typeface="Arial" panose="020B0604020202020204" pitchFamily="34" charset="0"/>
              </a:rPr>
              <a:t>By Ashlee Vance.</a:t>
            </a:r>
          </a:p>
          <a:p>
            <a:pPr eaLnBrk="1" hangingPunct="1">
              <a:spcBef>
                <a:spcPct val="0"/>
              </a:spcBef>
              <a:buFontTx/>
              <a:buNone/>
            </a:pPr>
            <a:r>
              <a:rPr lang="en-US" altLang="en-US" sz="1400" smtClean="0">
                <a:solidFill>
                  <a:prstClr val="black"/>
                </a:solidFill>
                <a:latin typeface="Arial" panose="020B0604020202020204" pitchFamily="34" charset="0"/>
                <a:cs typeface="Arial" panose="020B0604020202020204" pitchFamily="34" charset="0"/>
              </a:rPr>
              <a:t>Published: October 11, 2009</a:t>
            </a:r>
          </a:p>
          <a:p>
            <a:pPr eaLnBrk="1" hangingPunct="1">
              <a:spcBef>
                <a:spcPct val="0"/>
              </a:spcBef>
              <a:buFontTx/>
              <a:buNone/>
            </a:pPr>
            <a:endParaRPr lang="en-US" altLang="en-US" sz="140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1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How to choose the number of clusters?</a:t>
            </a:r>
            <a:endParaRPr lang="en-US" dirty="0"/>
          </a:p>
        </p:txBody>
      </p:sp>
      <p:sp>
        <p:nvSpPr>
          <p:cNvPr id="51203" name="Content Placeholder 4"/>
          <p:cNvSpPr>
            <a:spLocks noGrp="1"/>
          </p:cNvSpPr>
          <p:nvPr>
            <p:ph idx="1"/>
          </p:nvPr>
        </p:nvSpPr>
        <p:spPr/>
        <p:txBody>
          <a:bodyPr/>
          <a:lstStyle/>
          <a:p>
            <a:r>
              <a:rPr lang="en-US" altLang="en-US" smtClean="0"/>
              <a:t>Validation set</a:t>
            </a:r>
          </a:p>
          <a:p>
            <a:pPr lvl="1"/>
            <a:r>
              <a:rPr lang="en-US" altLang="en-US" smtClean="0"/>
              <a:t>Try different numbers of clusters and look at performance</a:t>
            </a:r>
          </a:p>
          <a:p>
            <a:pPr lvl="2"/>
            <a:r>
              <a:rPr lang="en-US" altLang="en-US" smtClean="0"/>
              <a:t>When building dictionaries (discussed later), more clusters typically work better</a:t>
            </a:r>
          </a:p>
        </p:txBody>
      </p:sp>
      <p:sp>
        <p:nvSpPr>
          <p:cNvPr id="51204" name="TextBox 5"/>
          <p:cNvSpPr txBox="1">
            <a:spLocks noChangeArrowheads="1"/>
          </p:cNvSpPr>
          <p:nvPr/>
        </p:nvSpPr>
        <p:spPr bwMode="auto">
          <a:xfrm>
            <a:off x="6972300" y="6488113"/>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A6A6A6"/>
                </a:solidFill>
                <a:latin typeface="Arial" panose="020B0604020202020204" pitchFamily="34" charset="0"/>
                <a:cs typeface="Arial" panose="020B0604020202020204" pitchFamily="34" charset="0"/>
              </a:rPr>
              <a:t>Slide: Derek Hoiem</a:t>
            </a:r>
          </a:p>
        </p:txBody>
      </p:sp>
    </p:spTree>
    <p:extLst>
      <p:ext uri="{BB962C8B-B14F-4D97-AF65-F5344CB8AC3E}">
        <p14:creationId xmlns:p14="http://schemas.microsoft.com/office/powerpoint/2010/main" val="3747375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K-means demos</a:t>
            </a:r>
          </a:p>
        </p:txBody>
      </p:sp>
      <p:sp>
        <p:nvSpPr>
          <p:cNvPr id="52227" name="Content Placeholder 2"/>
          <p:cNvSpPr>
            <a:spLocks noGrp="1"/>
          </p:cNvSpPr>
          <p:nvPr>
            <p:ph idx="1"/>
          </p:nvPr>
        </p:nvSpPr>
        <p:spPr>
          <a:xfrm>
            <a:off x="457200" y="2362200"/>
            <a:ext cx="8229600" cy="3763963"/>
          </a:xfrm>
        </p:spPr>
        <p:txBody>
          <a:bodyPr/>
          <a:lstStyle/>
          <a:p>
            <a:pPr>
              <a:buFont typeface="Arial" panose="020B0604020202020204" pitchFamily="34" charset="0"/>
              <a:buNone/>
            </a:pPr>
            <a:r>
              <a:rPr lang="en-US" altLang="en-US" sz="1800" smtClean="0"/>
              <a:t>	</a:t>
            </a:r>
            <a:r>
              <a:rPr lang="en-US" altLang="en-US" sz="1800" smtClean="0">
                <a:hlinkClick r:id="rId2"/>
              </a:rPr>
              <a:t> http://home.dei.polimi.it/matteucc/Clustering/tutorial_html/AppletKM.html</a:t>
            </a:r>
            <a:endParaRPr lang="en-US" altLang="en-US" sz="1800" smtClean="0"/>
          </a:p>
          <a:p>
            <a:pPr>
              <a:buFont typeface="Arial" panose="020B0604020202020204" pitchFamily="34" charset="0"/>
              <a:buNone/>
            </a:pPr>
            <a:endParaRPr lang="en-US" altLang="en-US" sz="1800" smtClean="0"/>
          </a:p>
          <a:p>
            <a:pPr>
              <a:buFont typeface="Arial" panose="020B0604020202020204" pitchFamily="34" charset="0"/>
              <a:buNone/>
            </a:pPr>
            <a:endParaRPr lang="en-US" altLang="en-US" sz="1800" smtClean="0"/>
          </a:p>
          <a:p>
            <a:pPr>
              <a:buFont typeface="Arial" panose="020B0604020202020204" pitchFamily="34" charset="0"/>
              <a:buNone/>
            </a:pPr>
            <a:r>
              <a:rPr lang="en-US" altLang="en-US" sz="1800" smtClean="0"/>
              <a:t>	</a:t>
            </a:r>
            <a:r>
              <a:rPr lang="en-US" altLang="en-US" sz="1800" smtClean="0">
                <a:hlinkClick r:id="rId3"/>
              </a:rPr>
              <a:t>http://www.cs.washington.edu/research/imagedatabase/demo/kmcluster/</a:t>
            </a:r>
            <a:endParaRPr lang="en-US" altLang="en-US" sz="1800" smtClean="0"/>
          </a:p>
          <a:p>
            <a:endParaRPr lang="en-US" altLang="en-US" sz="1800" smtClean="0"/>
          </a:p>
        </p:txBody>
      </p:sp>
      <p:sp>
        <p:nvSpPr>
          <p:cNvPr id="52228" name="TextBox 3"/>
          <p:cNvSpPr txBox="1">
            <a:spLocks noChangeArrowheads="1"/>
          </p:cNvSpPr>
          <p:nvPr/>
        </p:nvSpPr>
        <p:spPr bwMode="auto">
          <a:xfrm flipH="1">
            <a:off x="914400" y="2068513"/>
            <a:ext cx="1858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General</a:t>
            </a:r>
          </a:p>
        </p:txBody>
      </p:sp>
      <p:sp>
        <p:nvSpPr>
          <p:cNvPr id="52229" name="TextBox 4"/>
          <p:cNvSpPr txBox="1">
            <a:spLocks noChangeArrowheads="1"/>
          </p:cNvSpPr>
          <p:nvPr/>
        </p:nvSpPr>
        <p:spPr bwMode="auto">
          <a:xfrm flipH="1">
            <a:off x="914400" y="3059113"/>
            <a:ext cx="1858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Color clustering</a:t>
            </a:r>
          </a:p>
        </p:txBody>
      </p:sp>
    </p:spTree>
    <p:extLst>
      <p:ext uri="{BB962C8B-B14F-4D97-AF65-F5344CB8AC3E}">
        <p14:creationId xmlns:p14="http://schemas.microsoft.com/office/powerpoint/2010/main" val="25914286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0"/>
            <a:ext cx="7772400" cy="1143000"/>
          </a:xfrm>
        </p:spPr>
        <p:txBody>
          <a:bodyPr/>
          <a:lstStyle/>
          <a:p>
            <a:pPr eaLnBrk="1" hangingPunct="1"/>
            <a:r>
              <a:rPr lang="en-US" altLang="en-US" smtClean="0"/>
              <a:t>K-Means pros and cons</a:t>
            </a:r>
          </a:p>
        </p:txBody>
      </p:sp>
      <p:pic>
        <p:nvPicPr>
          <p:cNvPr id="53251" name="Picture 4"/>
          <p:cNvPicPr>
            <a:picLocks noChangeAspect="1" noChangeArrowheads="1"/>
          </p:cNvPicPr>
          <p:nvPr/>
        </p:nvPicPr>
        <p:blipFill>
          <a:blip r:embed="rId3">
            <a:extLst>
              <a:ext uri="{28A0092B-C50C-407E-A947-70E740481C1C}">
                <a14:useLocalDpi xmlns:a14="http://schemas.microsoft.com/office/drawing/2010/main" val="0"/>
              </a:ext>
            </a:extLst>
          </a:blip>
          <a:srcRect b="59322"/>
          <a:stretch>
            <a:fillRect/>
          </a:stretch>
        </p:blipFill>
        <p:spPr bwMode="auto">
          <a:xfrm>
            <a:off x="4953000" y="4495800"/>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t="52641"/>
          <a:stretch>
            <a:fillRect/>
          </a:stretch>
        </p:blipFill>
        <p:spPr bwMode="auto">
          <a:xfrm>
            <a:off x="4953000" y="2590800"/>
            <a:ext cx="4114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ontent Placeholder 7"/>
          <p:cNvSpPr>
            <a:spLocks noGrp="1"/>
          </p:cNvSpPr>
          <p:nvPr>
            <p:ph idx="1"/>
          </p:nvPr>
        </p:nvSpPr>
        <p:spPr>
          <a:xfrm>
            <a:off x="228600" y="1036638"/>
            <a:ext cx="4495800" cy="5135562"/>
          </a:xfrm>
        </p:spPr>
        <p:txBody>
          <a:bodyPr>
            <a:normAutofit lnSpcReduction="10000"/>
          </a:bodyPr>
          <a:lstStyle/>
          <a:p>
            <a:pPr>
              <a:buFont typeface="Arial" charset="0"/>
              <a:buChar char="•"/>
              <a:defRPr/>
            </a:pPr>
            <a:r>
              <a:rPr lang="en-US" sz="1800" smtClean="0"/>
              <a:t>Pros</a:t>
            </a:r>
          </a:p>
          <a:p>
            <a:pPr lvl="1">
              <a:buFont typeface="Arial" charset="0"/>
              <a:buChar char="•"/>
              <a:defRPr/>
            </a:pPr>
            <a:r>
              <a:rPr lang="en-US" sz="1800" smtClean="0"/>
              <a:t>Finds cluster centers that minimize conditional variance (good representation of data)</a:t>
            </a:r>
          </a:p>
          <a:p>
            <a:pPr lvl="1">
              <a:buFont typeface="Arial" charset="0"/>
              <a:buChar char="•"/>
              <a:defRPr/>
            </a:pPr>
            <a:r>
              <a:rPr lang="en-US" sz="1800" smtClean="0"/>
              <a:t>Simple and fast*</a:t>
            </a:r>
          </a:p>
          <a:p>
            <a:pPr lvl="1">
              <a:buFont typeface="Arial" charset="0"/>
              <a:buChar char="•"/>
              <a:defRPr/>
            </a:pPr>
            <a:r>
              <a:rPr lang="en-US" sz="1800" smtClean="0"/>
              <a:t>Easy to implement</a:t>
            </a:r>
          </a:p>
          <a:p>
            <a:pPr>
              <a:buFont typeface="Arial" charset="0"/>
              <a:buChar char="•"/>
              <a:defRPr/>
            </a:pPr>
            <a:r>
              <a:rPr lang="en-US" sz="1800" smtClean="0"/>
              <a:t>Cons</a:t>
            </a:r>
          </a:p>
          <a:p>
            <a:pPr lvl="1">
              <a:buFont typeface="Arial" charset="0"/>
              <a:buChar char="•"/>
              <a:defRPr/>
            </a:pPr>
            <a:r>
              <a:rPr lang="en-US" sz="1800" smtClean="0"/>
              <a:t>Need to choose K</a:t>
            </a:r>
          </a:p>
          <a:p>
            <a:pPr lvl="1">
              <a:buFont typeface="Arial" charset="0"/>
              <a:buChar char="•"/>
              <a:defRPr/>
            </a:pPr>
            <a:r>
              <a:rPr lang="en-US" sz="1800" smtClean="0"/>
              <a:t>Sensitive to outliers</a:t>
            </a:r>
          </a:p>
          <a:p>
            <a:pPr lvl="1">
              <a:buFont typeface="Arial" charset="0"/>
              <a:buChar char="•"/>
              <a:defRPr/>
            </a:pPr>
            <a:r>
              <a:rPr lang="en-US" sz="1800" smtClean="0"/>
              <a:t>Prone to local minima</a:t>
            </a:r>
          </a:p>
          <a:p>
            <a:pPr lvl="1">
              <a:buFont typeface="Arial" charset="0"/>
              <a:buChar char="•"/>
              <a:defRPr/>
            </a:pPr>
            <a:r>
              <a:rPr lang="en-US" sz="1800" smtClean="0"/>
              <a:t>All clusters have the same parameters (e.g., distance measure is non-adaptive)</a:t>
            </a:r>
          </a:p>
          <a:p>
            <a:pPr lvl="1">
              <a:buFont typeface="Arial" charset="0"/>
              <a:buChar char="•"/>
              <a:defRPr/>
            </a:pPr>
            <a:r>
              <a:rPr lang="en-US" sz="1800" smtClean="0"/>
              <a:t>*Can be slow: each iteration is O(KNd) for N d-dimensional points</a:t>
            </a:r>
          </a:p>
          <a:p>
            <a:pPr>
              <a:buFont typeface="Arial" charset="0"/>
              <a:buChar char="•"/>
              <a:defRPr/>
            </a:pPr>
            <a:r>
              <a:rPr lang="en-US" sz="1800" smtClean="0"/>
              <a:t>Usage</a:t>
            </a:r>
          </a:p>
          <a:p>
            <a:pPr lvl="1">
              <a:buFont typeface="Arial" charset="0"/>
              <a:buChar char="•"/>
              <a:defRPr/>
            </a:pPr>
            <a:r>
              <a:rPr lang="en-US" sz="1800" smtClean="0"/>
              <a:t>Rarely used for pixel segmentation</a:t>
            </a:r>
          </a:p>
        </p:txBody>
      </p:sp>
    </p:spTree>
    <p:extLst>
      <p:ext uri="{BB962C8B-B14F-4D97-AF65-F5344CB8AC3E}">
        <p14:creationId xmlns:p14="http://schemas.microsoft.com/office/powerpoint/2010/main" val="2802897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Building Visual Dictionaries</a:t>
            </a:r>
          </a:p>
        </p:txBody>
      </p:sp>
      <p:sp>
        <p:nvSpPr>
          <p:cNvPr id="328" name="Content Placeholder 327"/>
          <p:cNvSpPr>
            <a:spLocks noGrp="1"/>
          </p:cNvSpPr>
          <p:nvPr>
            <p:ph idx="1"/>
          </p:nvPr>
        </p:nvSpPr>
        <p:spPr>
          <a:xfrm>
            <a:off x="228600" y="990600"/>
            <a:ext cx="3733800" cy="5638800"/>
          </a:xfrm>
        </p:spPr>
        <p:txBody>
          <a:bodyPr>
            <a:normAutofit fontScale="85000" lnSpcReduction="10000"/>
          </a:bodyPr>
          <a:lstStyle/>
          <a:p>
            <a:pPr marL="514350" indent="-514350">
              <a:buFont typeface="+mj-lt"/>
              <a:buAutoNum type="arabicPeriod"/>
              <a:defRPr/>
            </a:pPr>
            <a:r>
              <a:rPr lang="en-US" dirty="0" smtClean="0"/>
              <a:t>Sample patches from a database</a:t>
            </a:r>
          </a:p>
          <a:p>
            <a:pPr marL="914400" lvl="1" indent="-514350">
              <a:buFont typeface="Arial" charset="0"/>
              <a:buChar char="–"/>
              <a:defRPr/>
            </a:pPr>
            <a:r>
              <a:rPr lang="en-US" dirty="0" smtClean="0"/>
              <a:t>E.g., 128 dimensional SIFT vectors</a:t>
            </a:r>
          </a:p>
          <a:p>
            <a:pPr marL="514350" indent="-514350">
              <a:buFont typeface="+mj-lt"/>
              <a:buAutoNum type="arabicPeriod"/>
              <a:defRPr/>
            </a:pPr>
            <a:endParaRPr lang="en-US" dirty="0" smtClean="0"/>
          </a:p>
          <a:p>
            <a:pPr marL="514350" indent="-514350">
              <a:buFont typeface="+mj-lt"/>
              <a:buAutoNum type="arabicPeriod"/>
              <a:defRPr/>
            </a:pPr>
            <a:r>
              <a:rPr lang="en-US" dirty="0" smtClean="0"/>
              <a:t>Cluster the patches</a:t>
            </a:r>
          </a:p>
          <a:p>
            <a:pPr marL="914400" lvl="1" indent="-514350">
              <a:buFont typeface="Arial" charset="0"/>
              <a:buChar char="–"/>
              <a:defRPr/>
            </a:pPr>
            <a:r>
              <a:rPr lang="en-US" dirty="0" smtClean="0"/>
              <a:t>Cluster centers are the dictionary</a:t>
            </a:r>
          </a:p>
          <a:p>
            <a:pPr marL="514350" indent="-514350">
              <a:buFont typeface="+mj-lt"/>
              <a:buAutoNum type="arabicPeriod"/>
              <a:defRPr/>
            </a:pPr>
            <a:endParaRPr lang="en-US" dirty="0" smtClean="0"/>
          </a:p>
          <a:p>
            <a:pPr marL="514350" indent="-514350">
              <a:buFont typeface="+mj-lt"/>
              <a:buAutoNum type="arabicPeriod"/>
              <a:defRPr/>
            </a:pPr>
            <a:r>
              <a:rPr lang="en-US" dirty="0" smtClean="0"/>
              <a:t>Assign a codeword (number) to each new patch, according to the nearest cluster</a:t>
            </a:r>
            <a:endParaRPr lang="en-US" dirty="0"/>
          </a:p>
        </p:txBody>
      </p:sp>
      <p:grpSp>
        <p:nvGrpSpPr>
          <p:cNvPr id="54276" name="Group 150"/>
          <p:cNvGrpSpPr>
            <a:grpSpLocks noChangeAspect="1"/>
          </p:cNvGrpSpPr>
          <p:nvPr/>
        </p:nvGrpSpPr>
        <p:grpSpPr bwMode="auto">
          <a:xfrm>
            <a:off x="4206875" y="1066800"/>
            <a:ext cx="4937125" cy="1905000"/>
            <a:chOff x="457200" y="1752600"/>
            <a:chExt cx="8305800" cy="3205162"/>
          </a:xfrm>
        </p:grpSpPr>
        <p:pic>
          <p:nvPicPr>
            <p:cNvPr id="54452" name="Picture 2" descr="115_1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14512"/>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453" name="Group 249"/>
            <p:cNvGrpSpPr>
              <a:grpSpLocks/>
            </p:cNvGrpSpPr>
            <p:nvPr/>
          </p:nvGrpSpPr>
          <p:grpSpPr bwMode="auto">
            <a:xfrm>
              <a:off x="906463" y="1752600"/>
              <a:ext cx="3584575" cy="2511425"/>
              <a:chOff x="571" y="249"/>
              <a:chExt cx="2258" cy="1582"/>
            </a:xfrm>
          </p:grpSpPr>
          <p:sp>
            <p:nvSpPr>
              <p:cNvPr id="54578" name="Oval 130"/>
              <p:cNvSpPr>
                <a:spLocks noChangeArrowheads="1"/>
              </p:cNvSpPr>
              <p:nvPr/>
            </p:nvSpPr>
            <p:spPr bwMode="auto">
              <a:xfrm rot="613854">
                <a:off x="2197" y="253"/>
                <a:ext cx="632" cy="32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79" name="Oval 121"/>
              <p:cNvSpPr>
                <a:spLocks noChangeArrowheads="1"/>
              </p:cNvSpPr>
              <p:nvPr/>
            </p:nvSpPr>
            <p:spPr bwMode="auto">
              <a:xfrm rot="613854">
                <a:off x="571" y="863"/>
                <a:ext cx="184" cy="14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0" name="Oval 122"/>
              <p:cNvSpPr>
                <a:spLocks noChangeArrowheads="1"/>
              </p:cNvSpPr>
              <p:nvPr/>
            </p:nvSpPr>
            <p:spPr bwMode="auto">
              <a:xfrm rot="613854">
                <a:off x="1945" y="973"/>
                <a:ext cx="298" cy="47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1" name="Oval 123"/>
              <p:cNvSpPr>
                <a:spLocks noChangeArrowheads="1"/>
              </p:cNvSpPr>
              <p:nvPr/>
            </p:nvSpPr>
            <p:spPr bwMode="auto">
              <a:xfrm rot="613854">
                <a:off x="1696" y="818"/>
                <a:ext cx="344" cy="9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2" name="Oval 124"/>
              <p:cNvSpPr>
                <a:spLocks noChangeArrowheads="1"/>
              </p:cNvSpPr>
              <p:nvPr/>
            </p:nvSpPr>
            <p:spPr bwMode="auto">
              <a:xfrm rot="1593798">
                <a:off x="607" y="249"/>
                <a:ext cx="462" cy="86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3" name="Oval 125"/>
              <p:cNvSpPr>
                <a:spLocks noChangeArrowheads="1"/>
              </p:cNvSpPr>
              <p:nvPr/>
            </p:nvSpPr>
            <p:spPr bwMode="auto">
              <a:xfrm rot="613854">
                <a:off x="2256" y="1152"/>
                <a:ext cx="184" cy="189"/>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4" name="Oval 126"/>
              <p:cNvSpPr>
                <a:spLocks noChangeArrowheads="1"/>
              </p:cNvSpPr>
              <p:nvPr/>
            </p:nvSpPr>
            <p:spPr bwMode="auto">
              <a:xfrm rot="613854">
                <a:off x="1967" y="1615"/>
                <a:ext cx="320" cy="21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5" name="Oval 127"/>
              <p:cNvSpPr>
                <a:spLocks noChangeArrowheads="1"/>
              </p:cNvSpPr>
              <p:nvPr/>
            </p:nvSpPr>
            <p:spPr bwMode="auto">
              <a:xfrm rot="613854">
                <a:off x="2217" y="834"/>
                <a:ext cx="219" cy="153"/>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6" name="Oval 128"/>
              <p:cNvSpPr>
                <a:spLocks noChangeArrowheads="1"/>
              </p:cNvSpPr>
              <p:nvPr/>
            </p:nvSpPr>
            <p:spPr bwMode="auto">
              <a:xfrm rot="613854">
                <a:off x="2125" y="1522"/>
                <a:ext cx="184" cy="189"/>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7" name="Oval 129"/>
              <p:cNvSpPr>
                <a:spLocks noChangeArrowheads="1"/>
              </p:cNvSpPr>
              <p:nvPr/>
            </p:nvSpPr>
            <p:spPr bwMode="auto">
              <a:xfrm rot="613854">
                <a:off x="2214" y="1306"/>
                <a:ext cx="184" cy="22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8" name="Oval 131"/>
              <p:cNvSpPr>
                <a:spLocks noChangeArrowheads="1"/>
              </p:cNvSpPr>
              <p:nvPr/>
            </p:nvSpPr>
            <p:spPr bwMode="auto">
              <a:xfrm rot="613854">
                <a:off x="2447" y="1261"/>
                <a:ext cx="184" cy="33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89" name="Oval 132"/>
              <p:cNvSpPr>
                <a:spLocks noChangeArrowheads="1"/>
              </p:cNvSpPr>
              <p:nvPr/>
            </p:nvSpPr>
            <p:spPr bwMode="auto">
              <a:xfrm rot="613854">
                <a:off x="1226" y="395"/>
                <a:ext cx="275" cy="683"/>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0" name="Oval 145"/>
              <p:cNvSpPr>
                <a:spLocks noChangeArrowheads="1"/>
              </p:cNvSpPr>
              <p:nvPr/>
            </p:nvSpPr>
            <p:spPr bwMode="auto">
              <a:xfrm rot="1985307">
                <a:off x="726" y="622"/>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1" name="Oval 146"/>
              <p:cNvSpPr>
                <a:spLocks noChangeArrowheads="1"/>
              </p:cNvSpPr>
              <p:nvPr/>
            </p:nvSpPr>
            <p:spPr bwMode="auto">
              <a:xfrm rot="1985307">
                <a:off x="860" y="308"/>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2" name="Oval 147"/>
              <p:cNvSpPr>
                <a:spLocks noChangeArrowheads="1"/>
              </p:cNvSpPr>
              <p:nvPr/>
            </p:nvSpPr>
            <p:spPr bwMode="auto">
              <a:xfrm rot="1985307">
                <a:off x="1807" y="1355"/>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3" name="Oval 148"/>
              <p:cNvSpPr>
                <a:spLocks noChangeArrowheads="1"/>
              </p:cNvSpPr>
              <p:nvPr/>
            </p:nvSpPr>
            <p:spPr bwMode="auto">
              <a:xfrm rot="1985307">
                <a:off x="1746" y="1135"/>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4" name="Oval 149"/>
              <p:cNvSpPr>
                <a:spLocks noChangeArrowheads="1"/>
              </p:cNvSpPr>
              <p:nvPr/>
            </p:nvSpPr>
            <p:spPr bwMode="auto">
              <a:xfrm rot="1985307">
                <a:off x="2250" y="1040"/>
                <a:ext cx="194" cy="11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5" name="Oval 150"/>
              <p:cNvSpPr>
                <a:spLocks noChangeArrowheads="1"/>
              </p:cNvSpPr>
              <p:nvPr/>
            </p:nvSpPr>
            <p:spPr bwMode="auto">
              <a:xfrm rot="1985307">
                <a:off x="913" y="475"/>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6" name="Oval 151"/>
              <p:cNvSpPr>
                <a:spLocks noChangeArrowheads="1"/>
              </p:cNvSpPr>
              <p:nvPr/>
            </p:nvSpPr>
            <p:spPr bwMode="auto">
              <a:xfrm rot="1985307">
                <a:off x="761" y="771"/>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7" name="Oval 152"/>
              <p:cNvSpPr>
                <a:spLocks noChangeArrowheads="1"/>
              </p:cNvSpPr>
              <p:nvPr/>
            </p:nvSpPr>
            <p:spPr bwMode="auto">
              <a:xfrm rot="1985307">
                <a:off x="784" y="452"/>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98" name="Oval 153"/>
              <p:cNvSpPr>
                <a:spLocks noChangeArrowheads="1"/>
              </p:cNvSpPr>
              <p:nvPr/>
            </p:nvSpPr>
            <p:spPr bwMode="auto">
              <a:xfrm rot="1985307">
                <a:off x="1829" y="999"/>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sp>
          <p:nvSpPr>
            <p:cNvPr id="54454" name="Rectangle 3"/>
            <p:cNvSpPr>
              <a:spLocks noChangeArrowheads="1"/>
            </p:cNvSpPr>
            <p:nvPr/>
          </p:nvSpPr>
          <p:spPr bwMode="auto">
            <a:xfrm>
              <a:off x="5029200" y="1814512"/>
              <a:ext cx="3733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54455" name="Group 252"/>
            <p:cNvGrpSpPr>
              <a:grpSpLocks/>
            </p:cNvGrpSpPr>
            <p:nvPr/>
          </p:nvGrpSpPr>
          <p:grpSpPr bwMode="auto">
            <a:xfrm>
              <a:off x="1050925" y="1947862"/>
              <a:ext cx="7559675" cy="2228850"/>
              <a:chOff x="662" y="372"/>
              <a:chExt cx="4762" cy="1404"/>
            </a:xfrm>
          </p:grpSpPr>
          <p:sp>
            <p:nvSpPr>
              <p:cNvPr id="54557"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58"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59"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0"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1"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2"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3"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4"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5"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6"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7"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8"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69"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70"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71"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72"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73"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74"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75"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76"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577"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456" name="Group 251"/>
            <p:cNvGrpSpPr>
              <a:grpSpLocks/>
            </p:cNvGrpSpPr>
            <p:nvPr/>
          </p:nvGrpSpPr>
          <p:grpSpPr bwMode="auto">
            <a:xfrm>
              <a:off x="5926138" y="2190750"/>
              <a:ext cx="2684462" cy="1966912"/>
              <a:chOff x="3733" y="525"/>
              <a:chExt cx="1691" cy="1239"/>
            </a:xfrm>
          </p:grpSpPr>
          <p:sp>
            <p:nvSpPr>
              <p:cNvPr id="54536"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7"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8"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9"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0"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1"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2"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3"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4"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5"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6"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7"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8"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49"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50"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51"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52"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53"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54"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55"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56"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grpSp>
          <p:nvGrpSpPr>
            <p:cNvPr id="54457" name="Group 253"/>
            <p:cNvGrpSpPr>
              <a:grpSpLocks/>
            </p:cNvGrpSpPr>
            <p:nvPr/>
          </p:nvGrpSpPr>
          <p:grpSpPr bwMode="auto">
            <a:xfrm>
              <a:off x="5562600" y="2043112"/>
              <a:ext cx="3011488" cy="2824163"/>
              <a:chOff x="3504" y="432"/>
              <a:chExt cx="1897" cy="1779"/>
            </a:xfrm>
          </p:grpSpPr>
          <p:grpSp>
            <p:nvGrpSpPr>
              <p:cNvPr id="54458" name="Group 254"/>
              <p:cNvGrpSpPr>
                <a:grpSpLocks/>
              </p:cNvGrpSpPr>
              <p:nvPr/>
            </p:nvGrpSpPr>
            <p:grpSpPr bwMode="auto">
              <a:xfrm>
                <a:off x="3710" y="479"/>
                <a:ext cx="1668" cy="1425"/>
                <a:chOff x="3710" y="479"/>
                <a:chExt cx="1668" cy="1425"/>
              </a:xfrm>
            </p:grpSpPr>
            <p:sp>
              <p:nvSpPr>
                <p:cNvPr id="54516"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7"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8"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9"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0"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1"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2"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3"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4"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5"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6"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7"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8"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29"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0"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1"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2"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3"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4"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35"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grpSp>
            <p:nvGrpSpPr>
              <p:cNvPr id="54459" name="Group 275"/>
              <p:cNvGrpSpPr>
                <a:grpSpLocks/>
              </p:cNvGrpSpPr>
              <p:nvPr/>
            </p:nvGrpSpPr>
            <p:grpSpPr bwMode="auto">
              <a:xfrm>
                <a:off x="3504" y="432"/>
                <a:ext cx="1897" cy="1779"/>
                <a:chOff x="3504" y="432"/>
                <a:chExt cx="1897" cy="1779"/>
              </a:xfrm>
            </p:grpSpPr>
            <p:grpSp>
              <p:nvGrpSpPr>
                <p:cNvPr id="54460" name="Group 276"/>
                <p:cNvGrpSpPr>
                  <a:grpSpLocks/>
                </p:cNvGrpSpPr>
                <p:nvPr/>
              </p:nvGrpSpPr>
              <p:grpSpPr bwMode="auto">
                <a:xfrm>
                  <a:off x="4075" y="432"/>
                  <a:ext cx="1075" cy="1355"/>
                  <a:chOff x="4075" y="432"/>
                  <a:chExt cx="1075" cy="1355"/>
                </a:xfrm>
              </p:grpSpPr>
              <p:sp>
                <p:nvSpPr>
                  <p:cNvPr id="54507"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8"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9"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0"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1"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2"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3"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4"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15"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grpSp>
              <p:nvGrpSpPr>
                <p:cNvPr id="54461" name="Group 286"/>
                <p:cNvGrpSpPr>
                  <a:grpSpLocks/>
                </p:cNvGrpSpPr>
                <p:nvPr/>
              </p:nvGrpSpPr>
              <p:grpSpPr bwMode="auto">
                <a:xfrm>
                  <a:off x="3550" y="502"/>
                  <a:ext cx="1463" cy="1613"/>
                  <a:chOff x="3550" y="502"/>
                  <a:chExt cx="1463" cy="1613"/>
                </a:xfrm>
              </p:grpSpPr>
              <p:sp>
                <p:nvSpPr>
                  <p:cNvPr id="54492"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3"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4"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5"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6"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7"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8"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9"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0"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1"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2"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3"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4"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5"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506"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grpSp>
              <p:nvGrpSpPr>
                <p:cNvPr id="54462" name="Group 302"/>
                <p:cNvGrpSpPr>
                  <a:grpSpLocks/>
                </p:cNvGrpSpPr>
                <p:nvPr/>
              </p:nvGrpSpPr>
              <p:grpSpPr bwMode="auto">
                <a:xfrm>
                  <a:off x="3504" y="528"/>
                  <a:ext cx="1897" cy="1683"/>
                  <a:chOff x="3504" y="525"/>
                  <a:chExt cx="1897" cy="1683"/>
                </a:xfrm>
              </p:grpSpPr>
              <p:sp>
                <p:nvSpPr>
                  <p:cNvPr id="54463"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64"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65"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66"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67"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68"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69"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0"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1"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2"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3"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4"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5"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6"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7"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8"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79"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0"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1"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2"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3"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4"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5"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6"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7"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8"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89"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0"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91"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grpSp>
        </p:grpSp>
      </p:grpSp>
      <p:grpSp>
        <p:nvGrpSpPr>
          <p:cNvPr id="54277" name="Group 325"/>
          <p:cNvGrpSpPr>
            <a:grpSpLocks noChangeAspect="1"/>
          </p:cNvGrpSpPr>
          <p:nvPr/>
        </p:nvGrpSpPr>
        <p:grpSpPr bwMode="auto">
          <a:xfrm>
            <a:off x="4800600" y="3565525"/>
            <a:ext cx="3248025" cy="2682875"/>
            <a:chOff x="511175" y="227013"/>
            <a:chExt cx="7586663" cy="6265862"/>
          </a:xfrm>
        </p:grpSpPr>
        <p:grpSp>
          <p:nvGrpSpPr>
            <p:cNvPr id="54278" name="Group 172"/>
            <p:cNvGrpSpPr>
              <a:grpSpLocks/>
            </p:cNvGrpSpPr>
            <p:nvPr/>
          </p:nvGrpSpPr>
          <p:grpSpPr bwMode="auto">
            <a:xfrm>
              <a:off x="1898650" y="879475"/>
              <a:ext cx="5627688" cy="4813300"/>
              <a:chOff x="1196" y="554"/>
              <a:chExt cx="3545" cy="3032"/>
            </a:xfrm>
          </p:grpSpPr>
          <p:grpSp>
            <p:nvGrpSpPr>
              <p:cNvPr id="54436" name="Group 173"/>
              <p:cNvGrpSpPr>
                <a:grpSpLocks/>
              </p:cNvGrpSpPr>
              <p:nvPr/>
            </p:nvGrpSpPr>
            <p:grpSpPr bwMode="auto">
              <a:xfrm>
                <a:off x="1761" y="1222"/>
                <a:ext cx="2055" cy="1491"/>
                <a:chOff x="1761" y="1222"/>
                <a:chExt cx="2055" cy="1491"/>
              </a:xfrm>
            </p:grpSpPr>
            <p:sp>
              <p:nvSpPr>
                <p:cNvPr id="54449"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50"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51" name="Line 176"/>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437" name="Group 177"/>
              <p:cNvGrpSpPr>
                <a:grpSpLocks/>
              </p:cNvGrpSpPr>
              <p:nvPr/>
            </p:nvGrpSpPr>
            <p:grpSpPr bwMode="auto">
              <a:xfrm>
                <a:off x="1196" y="657"/>
                <a:ext cx="1181" cy="1336"/>
                <a:chOff x="1196" y="657"/>
                <a:chExt cx="1181" cy="1336"/>
              </a:xfrm>
            </p:grpSpPr>
            <p:sp>
              <p:nvSpPr>
                <p:cNvPr id="54446" name="Line 178"/>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47" name="Line 179"/>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48"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438" name="Group 181"/>
              <p:cNvGrpSpPr>
                <a:grpSpLocks/>
              </p:cNvGrpSpPr>
              <p:nvPr/>
            </p:nvGrpSpPr>
            <p:grpSpPr bwMode="auto">
              <a:xfrm>
                <a:off x="3405" y="554"/>
                <a:ext cx="1336" cy="1182"/>
                <a:chOff x="3405" y="554"/>
                <a:chExt cx="1336" cy="1182"/>
              </a:xfrm>
            </p:grpSpPr>
            <p:sp>
              <p:nvSpPr>
                <p:cNvPr id="54443" name="Line 182"/>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44" name="Line 183"/>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45"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439" name="Group 185"/>
              <p:cNvGrpSpPr>
                <a:grpSpLocks/>
              </p:cNvGrpSpPr>
              <p:nvPr/>
            </p:nvGrpSpPr>
            <p:grpSpPr bwMode="auto">
              <a:xfrm>
                <a:off x="2429" y="2456"/>
                <a:ext cx="1336" cy="1130"/>
                <a:chOff x="2429" y="2456"/>
                <a:chExt cx="1336" cy="1130"/>
              </a:xfrm>
            </p:grpSpPr>
            <p:sp>
              <p:nvSpPr>
                <p:cNvPr id="54440"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41"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42" name="Line 188"/>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grpSp>
          <p:nvGrpSpPr>
            <p:cNvPr id="54279" name="Group 168"/>
            <p:cNvGrpSpPr>
              <a:grpSpLocks/>
            </p:cNvGrpSpPr>
            <p:nvPr/>
          </p:nvGrpSpPr>
          <p:grpSpPr bwMode="auto">
            <a:xfrm>
              <a:off x="2795588" y="1939925"/>
              <a:ext cx="3262312" cy="2366963"/>
              <a:chOff x="1761" y="1222"/>
              <a:chExt cx="2055" cy="1491"/>
            </a:xfrm>
          </p:grpSpPr>
          <p:sp>
            <p:nvSpPr>
              <p:cNvPr id="54433"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34"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35"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280" name="Group 171"/>
            <p:cNvGrpSpPr>
              <a:grpSpLocks/>
            </p:cNvGrpSpPr>
            <p:nvPr/>
          </p:nvGrpSpPr>
          <p:grpSpPr bwMode="auto">
            <a:xfrm>
              <a:off x="1898650" y="1042988"/>
              <a:ext cx="1874838" cy="2120900"/>
              <a:chOff x="1196" y="657"/>
              <a:chExt cx="1181" cy="1336"/>
            </a:xfrm>
          </p:grpSpPr>
          <p:sp>
            <p:nvSpPr>
              <p:cNvPr id="54430"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31"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32"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281" name="Group 170"/>
            <p:cNvGrpSpPr>
              <a:grpSpLocks/>
            </p:cNvGrpSpPr>
            <p:nvPr/>
          </p:nvGrpSpPr>
          <p:grpSpPr bwMode="auto">
            <a:xfrm>
              <a:off x="5405438" y="879475"/>
              <a:ext cx="2120900" cy="1876425"/>
              <a:chOff x="3405" y="554"/>
              <a:chExt cx="1336" cy="1182"/>
            </a:xfrm>
          </p:grpSpPr>
          <p:sp>
            <p:nvSpPr>
              <p:cNvPr id="54427"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28"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29"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282" name="Group 169"/>
            <p:cNvGrpSpPr>
              <a:grpSpLocks/>
            </p:cNvGrpSpPr>
            <p:nvPr/>
          </p:nvGrpSpPr>
          <p:grpSpPr bwMode="auto">
            <a:xfrm>
              <a:off x="3856038" y="3898900"/>
              <a:ext cx="2120900" cy="1793875"/>
              <a:chOff x="2429" y="2456"/>
              <a:chExt cx="1336" cy="1130"/>
            </a:xfrm>
          </p:grpSpPr>
          <p:sp>
            <p:nvSpPr>
              <p:cNvPr id="54424"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25"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426"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283" name="Group 2"/>
            <p:cNvGrpSpPr>
              <a:grpSpLocks noChangeAspect="1"/>
            </p:cNvGrpSpPr>
            <p:nvPr/>
          </p:nvGrpSpPr>
          <p:grpSpPr bwMode="auto">
            <a:xfrm>
              <a:off x="1244600" y="227013"/>
              <a:ext cx="6853238" cy="6200775"/>
              <a:chOff x="1056" y="288"/>
              <a:chExt cx="4032" cy="3648"/>
            </a:xfrm>
          </p:grpSpPr>
          <p:sp>
            <p:nvSpPr>
              <p:cNvPr id="54313"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14"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15"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16"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17"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18"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19"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0"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1"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2"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3"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4"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5"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6"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7"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8"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29"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0"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1"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2"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3"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4"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5"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6"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7"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8"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39"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0"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1"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2"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3"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4"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5"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6"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7"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8"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49"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0"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1"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2"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3"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4"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5"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6"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7"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8"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59"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0"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1"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2"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3"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4"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5"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6"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7"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8"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69"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0"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1"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2"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3"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4"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5"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6"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7"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8"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79"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0"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1"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2"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3"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4"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5"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6"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7"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8"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89"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0"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1"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2"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3"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4"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5"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6"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7"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8"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399"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0"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1"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2"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3"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4"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5"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6"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7"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8"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09"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0"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1"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2"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3"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4"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5"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6"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7"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8"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19"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20"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21"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22"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423"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grpSp>
          <p:nvGrpSpPr>
            <p:cNvPr id="54284" name="Group 114"/>
            <p:cNvGrpSpPr>
              <a:grpSpLocks noChangeAspect="1"/>
            </p:cNvGrpSpPr>
            <p:nvPr/>
          </p:nvGrpSpPr>
          <p:grpSpPr bwMode="auto">
            <a:xfrm>
              <a:off x="1652588" y="390525"/>
              <a:ext cx="5384800" cy="4486275"/>
              <a:chOff x="864" y="192"/>
              <a:chExt cx="3168" cy="2640"/>
            </a:xfrm>
          </p:grpSpPr>
          <p:sp>
            <p:nvSpPr>
              <p:cNvPr id="54310"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311"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312"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54285"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86"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87"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88"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89"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90"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91"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92"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93"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94"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95"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54296"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54297" name="Group 142"/>
            <p:cNvGrpSpPr>
              <a:grpSpLocks/>
            </p:cNvGrpSpPr>
            <p:nvPr/>
          </p:nvGrpSpPr>
          <p:grpSpPr bwMode="auto">
            <a:xfrm>
              <a:off x="511175" y="390525"/>
              <a:ext cx="3262313" cy="2855913"/>
              <a:chOff x="322" y="246"/>
              <a:chExt cx="2055" cy="1799"/>
            </a:xfrm>
          </p:grpSpPr>
          <p:sp>
            <p:nvSpPr>
              <p:cNvPr id="54307"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308"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309"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298" name="Group 146"/>
            <p:cNvGrpSpPr>
              <a:grpSpLocks/>
            </p:cNvGrpSpPr>
            <p:nvPr/>
          </p:nvGrpSpPr>
          <p:grpSpPr bwMode="auto">
            <a:xfrm>
              <a:off x="4344988" y="390525"/>
              <a:ext cx="2936875" cy="3752850"/>
              <a:chOff x="2737" y="246"/>
              <a:chExt cx="1850" cy="2364"/>
            </a:xfrm>
          </p:grpSpPr>
          <p:sp>
            <p:nvSpPr>
              <p:cNvPr id="54304"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305"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306"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nvGrpSpPr>
            <p:cNvPr id="54299" name="Group 150"/>
            <p:cNvGrpSpPr>
              <a:grpSpLocks/>
            </p:cNvGrpSpPr>
            <p:nvPr/>
          </p:nvGrpSpPr>
          <p:grpSpPr bwMode="auto">
            <a:xfrm>
              <a:off x="1816100" y="3327400"/>
              <a:ext cx="3833813" cy="2773363"/>
              <a:chOff x="1144" y="2096"/>
              <a:chExt cx="2415" cy="1747"/>
            </a:xfrm>
          </p:grpSpPr>
          <p:sp>
            <p:nvSpPr>
              <p:cNvPr id="54301" name="Line 151"/>
              <p:cNvSpPr>
                <a:spLocks noChangeAspect="1" noChangeShapeType="1"/>
              </p:cNvSpPr>
              <p:nvPr/>
            </p:nvSpPr>
            <p:spPr bwMode="auto">
              <a:xfrm>
                <a:off x="2994" y="3021"/>
                <a:ext cx="565" cy="82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302" name="Line 152"/>
              <p:cNvSpPr>
                <a:spLocks noChangeAspect="1" noChangeShapeType="1"/>
              </p:cNvSpPr>
              <p:nvPr/>
            </p:nvSpPr>
            <p:spPr bwMode="auto">
              <a:xfrm>
                <a:off x="1144" y="2969"/>
                <a:ext cx="1850"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54303"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54300"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74804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Examples of learned codewords</a:t>
            </a:r>
          </a:p>
        </p:txBody>
      </p:sp>
      <p:sp>
        <p:nvSpPr>
          <p:cNvPr id="55299" name="TextBox 4"/>
          <p:cNvSpPr txBox="1">
            <a:spLocks noChangeArrowheads="1"/>
          </p:cNvSpPr>
          <p:nvPr/>
        </p:nvSpPr>
        <p:spPr bwMode="auto">
          <a:xfrm>
            <a:off x="6715125" y="6488113"/>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Sivic et al. ICCV 2005</a:t>
            </a:r>
          </a:p>
        </p:txBody>
      </p:sp>
      <p:sp>
        <p:nvSpPr>
          <p:cNvPr id="55300" name="TextBox 5"/>
          <p:cNvSpPr txBox="1">
            <a:spLocks noChangeArrowheads="1"/>
          </p:cNvSpPr>
          <p:nvPr/>
        </p:nvSpPr>
        <p:spPr bwMode="auto">
          <a:xfrm>
            <a:off x="0" y="6488113"/>
            <a:ext cx="678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hlinkClick r:id="rId2"/>
              </a:rPr>
              <a:t>http://www.robots.ox.ac.uk/~vgg/publications/papers/sivic05b.pdf</a:t>
            </a:r>
            <a:endParaRPr lang="en-US" altLang="en-US" sz="1800" smtClean="0">
              <a:solidFill>
                <a:srgbClr val="000000"/>
              </a:solidFill>
              <a:latin typeface="Arial" panose="020B0604020202020204" pitchFamily="34" charset="0"/>
              <a:cs typeface="Arial" panose="020B0604020202020204" pitchFamily="34" charset="0"/>
            </a:endParaRPr>
          </a:p>
        </p:txBody>
      </p:sp>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59150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8"/>
          <p:cNvSpPr txBox="1">
            <a:spLocks noChangeArrowheads="1"/>
          </p:cNvSpPr>
          <p:nvPr/>
        </p:nvSpPr>
        <p:spPr bwMode="auto">
          <a:xfrm>
            <a:off x="2133600" y="5638800"/>
            <a:ext cx="4787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Most likely codewords for 4 learned “topics”</a:t>
            </a:r>
          </a:p>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EM with multinomial (problem 3) to get topics</a:t>
            </a:r>
          </a:p>
        </p:txBody>
      </p:sp>
    </p:spTree>
    <p:extLst>
      <p:ext uri="{BB962C8B-B14F-4D97-AF65-F5344CB8AC3E}">
        <p14:creationId xmlns:p14="http://schemas.microsoft.com/office/powerpoint/2010/main" val="539625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Agglomerative clustering</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3" y="1219200"/>
            <a:ext cx="74390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709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Agglomerative clustering</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138238"/>
            <a:ext cx="75628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842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Agglomerative clustering</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38238"/>
            <a:ext cx="73818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466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Agglomerative clustering</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1255713"/>
            <a:ext cx="76295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454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Agglomerative clustering</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38" y="990600"/>
            <a:ext cx="74961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61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Machine learning: Overview</a:t>
            </a:r>
          </a:p>
        </p:txBody>
      </p:sp>
      <p:sp>
        <p:nvSpPr>
          <p:cNvPr id="12291" name="Content Placeholder 2"/>
          <p:cNvSpPr>
            <a:spLocks noGrp="1"/>
          </p:cNvSpPr>
          <p:nvPr>
            <p:ph idx="1"/>
          </p:nvPr>
        </p:nvSpPr>
        <p:spPr/>
        <p:txBody>
          <a:bodyPr/>
          <a:lstStyle/>
          <a:p>
            <a:pPr eaLnBrk="1" hangingPunct="1"/>
            <a:r>
              <a:rPr lang="en-US" altLang="en-US" dirty="0" smtClean="0"/>
              <a:t>Core of ML: Making predictions or decisions from Data.</a:t>
            </a:r>
          </a:p>
          <a:p>
            <a:pPr eaLnBrk="1" hangingPunct="1"/>
            <a:r>
              <a:rPr lang="en-US" altLang="en-US" dirty="0" smtClean="0"/>
              <a:t>This overview will not go in to depth about the statistical underpinnings of learning methods. We’re looking at ML as a tool. </a:t>
            </a:r>
          </a:p>
          <a:p>
            <a:pPr eaLnBrk="1" hangingPunct="1"/>
            <a:r>
              <a:rPr lang="en-US" altLang="en-US" dirty="0" smtClean="0"/>
              <a:t>Take a machine learning course if you want to know more!</a:t>
            </a:r>
          </a:p>
          <a:p>
            <a:pPr eaLnBrk="1" hangingPunct="1"/>
            <a:endParaRPr lang="en-US" altLang="en-US" dirty="0" smtClean="0"/>
          </a:p>
        </p:txBody>
      </p:sp>
    </p:spTree>
    <p:extLst>
      <p:ext uri="{BB962C8B-B14F-4D97-AF65-F5344CB8AC3E}">
        <p14:creationId xmlns:p14="http://schemas.microsoft.com/office/powerpoint/2010/main" val="2324007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Agglomerative clustering</a:t>
            </a:r>
          </a:p>
        </p:txBody>
      </p:sp>
      <p:sp>
        <p:nvSpPr>
          <p:cNvPr id="25603" name="Content Placeholder 2"/>
          <p:cNvSpPr>
            <a:spLocks noGrp="1"/>
          </p:cNvSpPr>
          <p:nvPr>
            <p:ph idx="1"/>
          </p:nvPr>
        </p:nvSpPr>
        <p:spPr>
          <a:xfrm>
            <a:off x="457200" y="990600"/>
            <a:ext cx="6019800" cy="5135563"/>
          </a:xfrm>
        </p:spPr>
        <p:txBody>
          <a:bodyPr/>
          <a:lstStyle/>
          <a:p>
            <a:pPr>
              <a:buFont typeface="Arial" panose="020B0604020202020204" pitchFamily="34" charset="0"/>
              <a:buNone/>
            </a:pPr>
            <a:r>
              <a:rPr lang="en-US" altLang="en-US" sz="3000" smtClean="0"/>
              <a:t>How to define cluster similarity?</a:t>
            </a:r>
          </a:p>
          <a:p>
            <a:pPr>
              <a:buFontTx/>
              <a:buChar char="-"/>
            </a:pPr>
            <a:r>
              <a:rPr lang="en-US" altLang="en-US" sz="2400" smtClean="0"/>
              <a:t>Average distance between points, maximum distance, minimum distance</a:t>
            </a:r>
          </a:p>
          <a:p>
            <a:pPr>
              <a:buFontTx/>
              <a:buChar char="-"/>
            </a:pPr>
            <a:r>
              <a:rPr lang="en-US" altLang="en-US" sz="2400" smtClean="0"/>
              <a:t>Distance between means or medoids</a:t>
            </a:r>
          </a:p>
          <a:p>
            <a:pPr>
              <a:buFont typeface="Arial" panose="020B0604020202020204" pitchFamily="34" charset="0"/>
              <a:buNone/>
            </a:pPr>
            <a:endParaRPr lang="en-US" altLang="en-US" sz="3000" smtClean="0"/>
          </a:p>
          <a:p>
            <a:pPr>
              <a:buFont typeface="Arial" panose="020B0604020202020204" pitchFamily="34" charset="0"/>
              <a:buNone/>
            </a:pPr>
            <a:r>
              <a:rPr lang="en-US" altLang="en-US" sz="3000" smtClean="0"/>
              <a:t>How many clusters?</a:t>
            </a:r>
          </a:p>
          <a:p>
            <a:pPr>
              <a:buFontTx/>
              <a:buChar char="-"/>
            </a:pPr>
            <a:r>
              <a:rPr lang="en-US" altLang="en-US" sz="2400" smtClean="0"/>
              <a:t>Clustering creates a dendrogram (a tree)</a:t>
            </a:r>
          </a:p>
          <a:p>
            <a:pPr>
              <a:buFontTx/>
              <a:buChar char="-"/>
            </a:pPr>
            <a:r>
              <a:rPr lang="en-US" altLang="en-US" sz="2400" smtClean="0"/>
              <a:t>Threshold based on max number of clusters or based on distance between merges</a:t>
            </a:r>
          </a:p>
          <a:p>
            <a:pPr>
              <a:buFont typeface="Arial" panose="020B0604020202020204" pitchFamily="34" charset="0"/>
              <a:buNone/>
            </a:pPr>
            <a:endParaRPr lang="en-US" altLang="en-US" sz="2400" smtClean="0"/>
          </a:p>
        </p:txBody>
      </p:sp>
      <p:pic>
        <p:nvPicPr>
          <p:cNvPr id="25604" name="Picture 2" descr="http://www.mathworks.com/help/toolbox/stats/dendro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588" y="4876800"/>
            <a:ext cx="31734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934200" y="91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 name="Oval 7"/>
          <p:cNvSpPr/>
          <p:nvPr/>
        </p:nvSpPr>
        <p:spPr>
          <a:xfrm>
            <a:off x="6934200" y="152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9" name="Oval 8"/>
          <p:cNvSpPr/>
          <p:nvPr/>
        </p:nvSpPr>
        <p:spPr>
          <a:xfrm>
            <a:off x="7391400" y="1219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0" name="Rectangle 9"/>
          <p:cNvSpPr/>
          <p:nvPr/>
        </p:nvSpPr>
        <p:spPr>
          <a:xfrm>
            <a:off x="8153400" y="23622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1" name="Rectangle 10"/>
          <p:cNvSpPr/>
          <p:nvPr/>
        </p:nvSpPr>
        <p:spPr>
          <a:xfrm>
            <a:off x="7543800" y="22860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2" name="Rectangle 11"/>
          <p:cNvSpPr/>
          <p:nvPr/>
        </p:nvSpPr>
        <p:spPr>
          <a:xfrm>
            <a:off x="6934200" y="24384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3" name="Rectangle 12"/>
          <p:cNvSpPr/>
          <p:nvPr/>
        </p:nvSpPr>
        <p:spPr>
          <a:xfrm>
            <a:off x="7620000" y="2743200"/>
            <a:ext cx="3048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4" name="Isosceles Triangle 13"/>
          <p:cNvSpPr/>
          <p:nvPr/>
        </p:nvSpPr>
        <p:spPr>
          <a:xfrm>
            <a:off x="8534400" y="914400"/>
            <a:ext cx="304800" cy="3048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25613" name="TextBox 14"/>
          <p:cNvSpPr txBox="1">
            <a:spLocks noChangeArrowheads="1"/>
          </p:cNvSpPr>
          <p:nvPr/>
        </p:nvSpPr>
        <p:spPr bwMode="auto">
          <a:xfrm rot="-5400000">
            <a:off x="5225256" y="5747544"/>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distance</a:t>
            </a:r>
          </a:p>
        </p:txBody>
      </p:sp>
    </p:spTree>
    <p:extLst>
      <p:ext uri="{BB962C8B-B14F-4D97-AF65-F5344CB8AC3E}">
        <p14:creationId xmlns:p14="http://schemas.microsoft.com/office/powerpoint/2010/main" val="2529315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Agglomerative clustering demo</a:t>
            </a:r>
          </a:p>
        </p:txBody>
      </p:sp>
      <p:sp>
        <p:nvSpPr>
          <p:cNvPr id="26627" name="Content Placeholder 2"/>
          <p:cNvSpPr>
            <a:spLocks noGrp="1"/>
          </p:cNvSpPr>
          <p:nvPr>
            <p:ph idx="1"/>
          </p:nvPr>
        </p:nvSpPr>
        <p:spPr/>
        <p:txBody>
          <a:bodyPr/>
          <a:lstStyle/>
          <a:p>
            <a:pPr>
              <a:buFont typeface="Arial" panose="020B0604020202020204" pitchFamily="34" charset="0"/>
              <a:buNone/>
            </a:pPr>
            <a:endParaRPr lang="en-US" altLang="en-US" sz="2800" smtClean="0">
              <a:hlinkClick r:id="rId2"/>
            </a:endParaRPr>
          </a:p>
          <a:p>
            <a:pPr>
              <a:buFont typeface="Arial" panose="020B0604020202020204" pitchFamily="34" charset="0"/>
              <a:buNone/>
            </a:pPr>
            <a:r>
              <a:rPr lang="en-US" altLang="en-US" sz="2800" smtClean="0"/>
              <a:t>	</a:t>
            </a:r>
            <a:r>
              <a:rPr lang="en-US" altLang="en-US" sz="1800" smtClean="0">
                <a:hlinkClick r:id="rId2"/>
              </a:rPr>
              <a:t>http://home.dei.polimi.it/matteucc/Clustering/tutorial_html/AppletH.html</a:t>
            </a:r>
            <a:endParaRPr lang="en-US" altLang="en-US" sz="2800" smtClean="0"/>
          </a:p>
        </p:txBody>
      </p:sp>
    </p:spTree>
    <p:extLst>
      <p:ext uri="{BB962C8B-B14F-4D97-AF65-F5344CB8AC3E}">
        <p14:creationId xmlns:p14="http://schemas.microsoft.com/office/powerpoint/2010/main" val="221766635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Conclusions: Agglomerative Clustering</a:t>
            </a:r>
          </a:p>
        </p:txBody>
      </p:sp>
      <p:sp>
        <p:nvSpPr>
          <p:cNvPr id="3" name="Content Placeholder 2"/>
          <p:cNvSpPr>
            <a:spLocks noGrp="1"/>
          </p:cNvSpPr>
          <p:nvPr>
            <p:ph idx="1"/>
          </p:nvPr>
        </p:nvSpPr>
        <p:spPr/>
        <p:txBody>
          <a:bodyPr>
            <a:normAutofit fontScale="92500" lnSpcReduction="20000"/>
          </a:bodyPr>
          <a:lstStyle/>
          <a:p>
            <a:pPr>
              <a:buFont typeface="Arial" charset="0"/>
              <a:buNone/>
              <a:defRPr/>
            </a:pPr>
            <a:r>
              <a:rPr lang="en-US" sz="3900" dirty="0" smtClean="0"/>
              <a:t>Good</a:t>
            </a:r>
          </a:p>
          <a:p>
            <a:pPr>
              <a:buFont typeface="Arial" charset="0"/>
              <a:buChar char="•"/>
              <a:defRPr/>
            </a:pPr>
            <a:r>
              <a:rPr lang="en-US" dirty="0" smtClean="0"/>
              <a:t>Simple to implement, widespread application</a:t>
            </a:r>
          </a:p>
          <a:p>
            <a:pPr>
              <a:buFont typeface="Arial" charset="0"/>
              <a:buChar char="•"/>
              <a:defRPr/>
            </a:pPr>
            <a:r>
              <a:rPr lang="en-US" dirty="0" smtClean="0"/>
              <a:t>Clusters have adaptive shapes</a:t>
            </a:r>
          </a:p>
          <a:p>
            <a:pPr>
              <a:buFont typeface="Arial" charset="0"/>
              <a:buChar char="•"/>
              <a:defRPr/>
            </a:pPr>
            <a:r>
              <a:rPr lang="en-US" dirty="0" smtClean="0"/>
              <a:t>Provides a hierarchy of clusters</a:t>
            </a:r>
          </a:p>
          <a:p>
            <a:pPr>
              <a:buFont typeface="Arial" charset="0"/>
              <a:buNone/>
              <a:defRPr/>
            </a:pPr>
            <a:endParaRPr lang="en-US" dirty="0" smtClean="0"/>
          </a:p>
          <a:p>
            <a:pPr>
              <a:buFont typeface="Arial" charset="0"/>
              <a:buNone/>
              <a:defRPr/>
            </a:pPr>
            <a:r>
              <a:rPr lang="en-US" sz="3900" dirty="0" smtClean="0"/>
              <a:t>Bad</a:t>
            </a:r>
          </a:p>
          <a:p>
            <a:pPr>
              <a:buFont typeface="Arial" charset="0"/>
              <a:buChar char="•"/>
              <a:defRPr/>
            </a:pPr>
            <a:r>
              <a:rPr lang="en-US" dirty="0" smtClean="0"/>
              <a:t>May have imbalanced clusters</a:t>
            </a:r>
          </a:p>
          <a:p>
            <a:pPr>
              <a:buFont typeface="Arial" charset="0"/>
              <a:buChar char="•"/>
              <a:defRPr/>
            </a:pPr>
            <a:r>
              <a:rPr lang="en-US" dirty="0" smtClean="0"/>
              <a:t>Still have to choose number of clusters or threshold</a:t>
            </a:r>
          </a:p>
          <a:p>
            <a:pPr>
              <a:buFont typeface="Arial" charset="0"/>
              <a:buChar char="•"/>
              <a:defRPr/>
            </a:pPr>
            <a:r>
              <a:rPr lang="en-US" dirty="0" smtClean="0"/>
              <a:t>Need to use an “</a:t>
            </a:r>
            <a:r>
              <a:rPr lang="en-US" dirty="0" err="1" smtClean="0"/>
              <a:t>ultrametric</a:t>
            </a:r>
            <a:r>
              <a:rPr lang="en-US" dirty="0" smtClean="0"/>
              <a:t>” to get a meaningful hierarchy</a:t>
            </a:r>
          </a:p>
          <a:p>
            <a:pPr>
              <a:buFont typeface="Arial" charset="0"/>
              <a:buNone/>
              <a:defRPr/>
            </a:pPr>
            <a:endParaRPr lang="en-US" dirty="0"/>
          </a:p>
        </p:txBody>
      </p:sp>
    </p:spTree>
    <p:extLst>
      <p:ext uri="{BB962C8B-B14F-4D97-AF65-F5344CB8AC3E}">
        <p14:creationId xmlns:p14="http://schemas.microsoft.com/office/powerpoint/2010/main" val="3774086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egmentationExampl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3290888"/>
            <a:ext cx="770572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5"/>
          <p:cNvSpPr>
            <a:spLocks noGrp="1" noChangeArrowheads="1"/>
          </p:cNvSpPr>
          <p:nvPr>
            <p:ph type="body" idx="1"/>
          </p:nvPr>
        </p:nvSpPr>
        <p:spPr>
          <a:xfrm>
            <a:off x="685800" y="1447800"/>
            <a:ext cx="7772400" cy="4114800"/>
          </a:xfrm>
        </p:spPr>
        <p:txBody>
          <a:bodyPr/>
          <a:lstStyle/>
          <a:p>
            <a:pPr eaLnBrk="1" hangingPunct="1"/>
            <a:r>
              <a:rPr lang="en-US" altLang="en-US" smtClean="0"/>
              <a:t>Versatile technique for clustering-based segmentation</a:t>
            </a:r>
          </a:p>
        </p:txBody>
      </p:sp>
      <p:sp>
        <p:nvSpPr>
          <p:cNvPr id="28676" name="Rectangle 6"/>
          <p:cNvSpPr>
            <a:spLocks noChangeArrowheads="1"/>
          </p:cNvSpPr>
          <p:nvPr/>
        </p:nvSpPr>
        <p:spPr bwMode="auto">
          <a:xfrm>
            <a:off x="838200" y="990600"/>
            <a:ext cx="876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smtClean="0">
                <a:solidFill>
                  <a:srgbClr val="000000"/>
                </a:solidFill>
                <a:latin typeface="Arial" panose="020B0604020202020204" pitchFamily="34" charset="0"/>
                <a:cs typeface="Arial" panose="020B0604020202020204" pitchFamily="34" charset="0"/>
              </a:rPr>
              <a:t>D. Comaniciu and P. Meer, Mean Shift: A Robust Approach toward Feature Space Analysis, PAMI 2002. </a:t>
            </a:r>
          </a:p>
        </p:txBody>
      </p:sp>
      <p:sp>
        <p:nvSpPr>
          <p:cNvPr id="28677" name="Rectangle 8"/>
          <p:cNvSpPr>
            <a:spLocks noGrp="1" noChangeArrowheads="1"/>
          </p:cNvSpPr>
          <p:nvPr>
            <p:ph type="title"/>
          </p:nvPr>
        </p:nvSpPr>
        <p:spPr>
          <a:xfrm>
            <a:off x="685800" y="-76200"/>
            <a:ext cx="7772400" cy="1143000"/>
          </a:xfrm>
          <a:noFill/>
        </p:spPr>
        <p:txBody>
          <a:bodyPr/>
          <a:lstStyle/>
          <a:p>
            <a:pPr eaLnBrk="1" hangingPunct="1"/>
            <a:r>
              <a:rPr lang="en-US" altLang="en-US" smtClean="0"/>
              <a:t>Mean shift segmentation</a:t>
            </a:r>
          </a:p>
        </p:txBody>
      </p:sp>
    </p:spTree>
    <p:extLst>
      <p:ext uri="{BB962C8B-B14F-4D97-AF65-F5344CB8AC3E}">
        <p14:creationId xmlns:p14="http://schemas.microsoft.com/office/powerpoint/2010/main" val="2870719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extLst>
              <a:ext uri="{28A0092B-C50C-407E-A947-70E740481C1C}">
                <a14:useLocalDpi xmlns:a14="http://schemas.microsoft.com/office/drawing/2010/main" val="0"/>
              </a:ext>
            </a:extLst>
          </a:blip>
          <a:srcRect l="49139"/>
          <a:stretch>
            <a:fillRect/>
          </a:stretch>
        </p:blipFill>
        <p:spPr bwMode="auto">
          <a:xfrm>
            <a:off x="0" y="4076700"/>
            <a:ext cx="39433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3"/>
          <p:cNvSpPr>
            <a:spLocks noGrp="1"/>
          </p:cNvSpPr>
          <p:nvPr>
            <p:ph type="title"/>
          </p:nvPr>
        </p:nvSpPr>
        <p:spPr/>
        <p:txBody>
          <a:bodyPr/>
          <a:lstStyle/>
          <a:p>
            <a:r>
              <a:rPr lang="en-US" altLang="en-US" smtClean="0"/>
              <a:t>Mean shift algorithm</a:t>
            </a:r>
          </a:p>
        </p:txBody>
      </p:sp>
      <p:sp>
        <p:nvSpPr>
          <p:cNvPr id="29700" name="Rectangle 2"/>
          <p:cNvSpPr>
            <a:spLocks noGrp="1" noChangeArrowheads="1"/>
          </p:cNvSpPr>
          <p:nvPr>
            <p:ph idx="1"/>
          </p:nvPr>
        </p:nvSpPr>
        <p:spPr/>
        <p:txBody>
          <a:bodyPr/>
          <a:lstStyle/>
          <a:p>
            <a:pPr marL="533400" indent="-533400" eaLnBrk="1" hangingPunct="1"/>
            <a:r>
              <a:rPr lang="en-US" altLang="en-US" smtClean="0"/>
              <a:t>Try to find </a:t>
            </a:r>
            <a:r>
              <a:rPr lang="en-US" altLang="en-US" i="1" smtClean="0"/>
              <a:t>modes</a:t>
            </a:r>
            <a:r>
              <a:rPr lang="en-US" altLang="en-US" smtClean="0"/>
              <a:t> of this non-parametric density</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l="2948" t="5479" r="51843" b="6850"/>
          <a:stretch>
            <a:fillRect/>
          </a:stretch>
        </p:blipFill>
        <p:spPr bwMode="auto">
          <a:xfrm>
            <a:off x="228600" y="20574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3962400" y="4191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pic>
        <p:nvPicPr>
          <p:cNvPr id="2970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48175"/>
            <a:ext cx="32004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1676400"/>
            <a:ext cx="4286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095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Kernel density estimation</a:t>
            </a:r>
          </a:p>
        </p:txBody>
      </p:sp>
      <p:pic>
        <p:nvPicPr>
          <p:cNvPr id="30723" name="Picture 2" descr="\widehat{f}_h(x)=\frac{1}{nh}\sum_{i=1}^n K\left(\frac{x-x_i}{h}\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78025"/>
            <a:ext cx="35052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K\left(\frac{x-x_i}{h}\right) = {1 \over \sqrt{2\pi} }\,e^{-\frac{(x-x_i)^2}{2 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95800"/>
            <a:ext cx="4824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6"/>
          <p:cNvSpPr txBox="1">
            <a:spLocks noChangeArrowheads="1"/>
          </p:cNvSpPr>
          <p:nvPr/>
        </p:nvSpPr>
        <p:spPr bwMode="auto">
          <a:xfrm>
            <a:off x="1981200" y="1519238"/>
            <a:ext cx="4789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smtClean="0">
                <a:solidFill>
                  <a:srgbClr val="000000"/>
                </a:solidFill>
                <a:latin typeface="Arial" panose="020B0604020202020204" pitchFamily="34" charset="0"/>
                <a:cs typeface="Arial" panose="020B0604020202020204" pitchFamily="34" charset="0"/>
              </a:rPr>
              <a:t>Kernel density estimation function</a:t>
            </a:r>
          </a:p>
        </p:txBody>
      </p:sp>
      <p:sp>
        <p:nvSpPr>
          <p:cNvPr id="30726" name="TextBox 7"/>
          <p:cNvSpPr txBox="1">
            <a:spLocks noChangeArrowheads="1"/>
          </p:cNvSpPr>
          <p:nvPr/>
        </p:nvSpPr>
        <p:spPr bwMode="auto">
          <a:xfrm>
            <a:off x="2057400" y="4033838"/>
            <a:ext cx="2411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smtClean="0">
                <a:solidFill>
                  <a:srgbClr val="000000"/>
                </a:solidFill>
                <a:latin typeface="Arial" panose="020B0604020202020204" pitchFamily="34" charset="0"/>
                <a:cs typeface="Arial" panose="020B0604020202020204" pitchFamily="34" charset="0"/>
              </a:rPr>
              <a:t>Gaussian kernel</a:t>
            </a:r>
          </a:p>
        </p:txBody>
      </p:sp>
    </p:spTree>
    <p:extLst>
      <p:ext uri="{BB962C8B-B14F-4D97-AF65-F5344CB8AC3E}">
        <p14:creationId xmlns:p14="http://schemas.microsoft.com/office/powerpoint/2010/main" val="1341619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47" name="Oval 3"/>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48" name="Oval 4"/>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49" name="Oval 5"/>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0" name="Oval 6"/>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1" name="Oval 7"/>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2" name="Oval 8"/>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3" name="Oval 9"/>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4" name="Oval 10"/>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5" name="Oval 11"/>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6" name="Oval 12"/>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7" name="Oval 13"/>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8" name="Oval 14"/>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59" name="Oval 15"/>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0" name="Oval 16"/>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1" name="Oval 17"/>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2" name="Oval 18"/>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3" name="Oval 19"/>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4" name="Oval 20"/>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5" name="Oval 21"/>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6" name="Oval 22"/>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7" name="Oval 23"/>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8" name="Oval 24"/>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69" name="Oval 25"/>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0" name="Oval 26"/>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1" name="Oval 27"/>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2" name="Oval 28"/>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3" name="Oval 29"/>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4" name="Oval 30"/>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5" name="Oval 31"/>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6" name="Oval 32"/>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7" name="Oval 33"/>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8" name="Oval 34"/>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79" name="Oval 35"/>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0" name="Oval 36"/>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1" name="Oval 37"/>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2" name="Oval 38"/>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3" name="Oval 39"/>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4" name="Oval 40"/>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5" name="Oval 41"/>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6" name="Oval 42"/>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7" name="Oval 43"/>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8" name="Oval 44"/>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89" name="Oval 45"/>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0" name="Oval 46"/>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1" name="Oval 47"/>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2" name="Oval 48"/>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3" name="Oval 49"/>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4" name="Oval 50"/>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5" name="Oval 51"/>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6" name="Oval 52"/>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7" name="Oval 53"/>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8" name="Oval 54"/>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799" name="Oval 55"/>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0" name="Oval 56"/>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1" name="Oval 57"/>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2" name="Oval 58"/>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3" name="Oval 59"/>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4" name="Oval 60"/>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5" name="Oval 61"/>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6" name="Oval 62"/>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7" name="Oval 63"/>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8" name="Oval 64"/>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09" name="Oval 65"/>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0" name="Oval 66"/>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1" name="Oval 67"/>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2" name="Oval 68"/>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3" name="Oval 69"/>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4" name="Oval 70"/>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5" name="Oval 71"/>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6" name="Oval 72"/>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7" name="Oval 73"/>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8" name="Oval 74"/>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19" name="Oval 75"/>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0" name="Oval 76"/>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1" name="Oval 77"/>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2" name="Oval 78"/>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3" name="Oval 79"/>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4" name="Oval 80"/>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5" name="Oval 81"/>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6" name="Oval 82"/>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7" name="Oval 83"/>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8" name="Oval 84"/>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29" name="Oval 85"/>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30" name="Oval 86"/>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31" name="Oval 87"/>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32" name="Oval 88"/>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33" name="Oval 89"/>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34" name="Oval 90"/>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35" name="Oval 91"/>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36" name="Oval 92"/>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37" name="Oval 93"/>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2" name="Group 94"/>
          <p:cNvGrpSpPr>
            <a:grpSpLocks/>
          </p:cNvGrpSpPr>
          <p:nvPr/>
        </p:nvGrpSpPr>
        <p:grpSpPr bwMode="auto">
          <a:xfrm>
            <a:off x="2590800" y="1524000"/>
            <a:ext cx="2819400" cy="2895600"/>
            <a:chOff x="3744" y="4464"/>
            <a:chExt cx="1776" cy="1824"/>
          </a:xfrm>
        </p:grpSpPr>
        <p:sp>
          <p:nvSpPr>
            <p:cNvPr id="31852" name="Oval 95"/>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1853" name="Group 96"/>
            <p:cNvGrpSpPr>
              <a:grpSpLocks/>
            </p:cNvGrpSpPr>
            <p:nvPr/>
          </p:nvGrpSpPr>
          <p:grpSpPr bwMode="auto">
            <a:xfrm>
              <a:off x="4491" y="5231"/>
              <a:ext cx="288" cy="288"/>
              <a:chOff x="4486" y="3484"/>
              <a:chExt cx="288" cy="288"/>
            </a:xfrm>
          </p:grpSpPr>
          <p:sp>
            <p:nvSpPr>
              <p:cNvPr id="31854" name="Oval 97"/>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55" name="Line 98"/>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1856" name="Line 99"/>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grpSp>
        <p:nvGrpSpPr>
          <p:cNvPr id="4" name="Group 100"/>
          <p:cNvGrpSpPr>
            <a:grpSpLocks/>
          </p:cNvGrpSpPr>
          <p:nvPr/>
        </p:nvGrpSpPr>
        <p:grpSpPr bwMode="auto">
          <a:xfrm>
            <a:off x="4343400" y="2895600"/>
            <a:ext cx="457200" cy="457200"/>
            <a:chOff x="4486" y="3484"/>
            <a:chExt cx="288" cy="288"/>
          </a:xfrm>
        </p:grpSpPr>
        <p:sp>
          <p:nvSpPr>
            <p:cNvPr id="31849" name="Oval 101"/>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1850" name="Line 102"/>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1851" name="Line 103"/>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102504" name="AutoShape 104"/>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Region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interest</a:t>
            </a:r>
          </a:p>
        </p:txBody>
      </p:sp>
      <p:sp>
        <p:nvSpPr>
          <p:cNvPr id="102505" name="Freeform 105"/>
          <p:cNvSpPr>
            <a:spLocks/>
          </p:cNvSpPr>
          <p:nvPr/>
        </p:nvSpPr>
        <p:spPr bwMode="auto">
          <a:xfrm>
            <a:off x="5310188" y="1443038"/>
            <a:ext cx="2170112" cy="1014412"/>
          </a:xfrm>
          <a:custGeom>
            <a:avLst/>
            <a:gdLst>
              <a:gd name="T0" fmla="*/ 2147483647 w 1367"/>
              <a:gd name="T1" fmla="*/ 2147483647 h 639"/>
              <a:gd name="T2" fmla="*/ 2147483647 w 1367"/>
              <a:gd name="T3" fmla="*/ 2147483647 h 639"/>
              <a:gd name="T4" fmla="*/ 2147483647 w 1367"/>
              <a:gd name="T5" fmla="*/ 2147483647 h 639"/>
              <a:gd name="T6" fmla="*/ 2147483647 w 1367"/>
              <a:gd name="T7" fmla="*/ 2147483647 h 639"/>
              <a:gd name="T8" fmla="*/ 2147483647 w 1367"/>
              <a:gd name="T9" fmla="*/ 2147483647 h 639"/>
              <a:gd name="T10" fmla="*/ 2147483647 w 1367"/>
              <a:gd name="T11" fmla="*/ 2147483647 h 639"/>
              <a:gd name="T12" fmla="*/ 2147483647 w 1367"/>
              <a:gd name="T13" fmla="*/ 2147483647 h 639"/>
              <a:gd name="T14" fmla="*/ 2147483647 w 1367"/>
              <a:gd name="T15" fmla="*/ 2147483647 h 639"/>
              <a:gd name="T16" fmla="*/ 2147483647 w 1367"/>
              <a:gd name="T17" fmla="*/ 2147483647 h 639"/>
              <a:gd name="T18" fmla="*/ 2147483647 w 1367"/>
              <a:gd name="T19" fmla="*/ 2147483647 h 639"/>
              <a:gd name="T20" fmla="*/ 2147483647 w 1367"/>
              <a:gd name="T21" fmla="*/ 2147483647 h 639"/>
              <a:gd name="T22" fmla="*/ 2147483647 w 1367"/>
              <a:gd name="T23" fmla="*/ 2147483647 h 639"/>
              <a:gd name="T24" fmla="*/ 2147483647 w 1367"/>
              <a:gd name="T25" fmla="*/ 2147483647 h 639"/>
              <a:gd name="T26" fmla="*/ 2147483647 w 1367"/>
              <a:gd name="T27" fmla="*/ 2147483647 h 639"/>
              <a:gd name="T28" fmla="*/ 2147483647 w 1367"/>
              <a:gd name="T29" fmla="*/ 2147483647 h 639"/>
              <a:gd name="T30" fmla="*/ 2147483647 w 1367"/>
              <a:gd name="T31" fmla="*/ 2147483647 h 639"/>
              <a:gd name="T32" fmla="*/ 2147483647 w 1367"/>
              <a:gd name="T33" fmla="*/ 2147483647 h 639"/>
              <a:gd name="T34" fmla="*/ 2147483647 w 1367"/>
              <a:gd name="T35" fmla="*/ 2147483647 h 639"/>
              <a:gd name="T36" fmla="*/ 2147483647 w 1367"/>
              <a:gd name="T37" fmla="*/ 2147483647 h 639"/>
              <a:gd name="T38" fmla="*/ 2147483647 w 1367"/>
              <a:gd name="T39" fmla="*/ 2147483647 h 639"/>
              <a:gd name="T40" fmla="*/ 0 w 1367"/>
              <a:gd name="T41" fmla="*/ 2147483647 h 6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7"/>
              <a:gd name="T64" fmla="*/ 0 h 639"/>
              <a:gd name="T65" fmla="*/ 1367 w 1367"/>
              <a:gd name="T66" fmla="*/ 639 h 6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7" h="639">
                <a:moveTo>
                  <a:pt x="1367" y="21"/>
                </a:moveTo>
                <a:cubicBezTo>
                  <a:pt x="1305" y="0"/>
                  <a:pt x="1340" y="5"/>
                  <a:pt x="1263" y="14"/>
                </a:cubicBezTo>
                <a:cubicBezTo>
                  <a:pt x="1213" y="31"/>
                  <a:pt x="1233" y="20"/>
                  <a:pt x="1201" y="42"/>
                </a:cubicBezTo>
                <a:cubicBezTo>
                  <a:pt x="1119" y="162"/>
                  <a:pt x="1014" y="134"/>
                  <a:pt x="874" y="139"/>
                </a:cubicBezTo>
                <a:cubicBezTo>
                  <a:pt x="826" y="149"/>
                  <a:pt x="851" y="142"/>
                  <a:pt x="798" y="160"/>
                </a:cubicBezTo>
                <a:cubicBezTo>
                  <a:pt x="784" y="165"/>
                  <a:pt x="756" y="174"/>
                  <a:pt x="756" y="174"/>
                </a:cubicBezTo>
                <a:cubicBezTo>
                  <a:pt x="752" y="181"/>
                  <a:pt x="749" y="189"/>
                  <a:pt x="743" y="194"/>
                </a:cubicBezTo>
                <a:cubicBezTo>
                  <a:pt x="737" y="199"/>
                  <a:pt x="727" y="196"/>
                  <a:pt x="722" y="201"/>
                </a:cubicBezTo>
                <a:cubicBezTo>
                  <a:pt x="717" y="206"/>
                  <a:pt x="719" y="216"/>
                  <a:pt x="715" y="222"/>
                </a:cubicBezTo>
                <a:cubicBezTo>
                  <a:pt x="707" y="237"/>
                  <a:pt x="696" y="250"/>
                  <a:pt x="687" y="264"/>
                </a:cubicBezTo>
                <a:cubicBezTo>
                  <a:pt x="667" y="293"/>
                  <a:pt x="667" y="321"/>
                  <a:pt x="631" y="333"/>
                </a:cubicBezTo>
                <a:cubicBezTo>
                  <a:pt x="570" y="375"/>
                  <a:pt x="510" y="370"/>
                  <a:pt x="437" y="375"/>
                </a:cubicBezTo>
                <a:cubicBezTo>
                  <a:pt x="425" y="377"/>
                  <a:pt x="413" y="379"/>
                  <a:pt x="402" y="382"/>
                </a:cubicBezTo>
                <a:cubicBezTo>
                  <a:pt x="388" y="386"/>
                  <a:pt x="361" y="396"/>
                  <a:pt x="361" y="396"/>
                </a:cubicBezTo>
                <a:cubicBezTo>
                  <a:pt x="356" y="403"/>
                  <a:pt x="353" y="410"/>
                  <a:pt x="347" y="416"/>
                </a:cubicBezTo>
                <a:cubicBezTo>
                  <a:pt x="341" y="422"/>
                  <a:pt x="332" y="424"/>
                  <a:pt x="326" y="430"/>
                </a:cubicBezTo>
                <a:cubicBezTo>
                  <a:pt x="297" y="464"/>
                  <a:pt x="287" y="503"/>
                  <a:pt x="250" y="528"/>
                </a:cubicBezTo>
                <a:cubicBezTo>
                  <a:pt x="231" y="555"/>
                  <a:pt x="210" y="587"/>
                  <a:pt x="180" y="597"/>
                </a:cubicBezTo>
                <a:cubicBezTo>
                  <a:pt x="166" y="606"/>
                  <a:pt x="153" y="616"/>
                  <a:pt x="139" y="625"/>
                </a:cubicBezTo>
                <a:cubicBezTo>
                  <a:pt x="132" y="630"/>
                  <a:pt x="118" y="639"/>
                  <a:pt x="118" y="639"/>
                </a:cubicBezTo>
                <a:cubicBezTo>
                  <a:pt x="106" y="638"/>
                  <a:pt x="30" y="625"/>
                  <a:pt x="0" y="625"/>
                </a:cubicBezTo>
              </a:path>
            </a:pathLst>
          </a:custGeom>
          <a:noFill/>
          <a:ln w="9525">
            <a:solidFill>
              <a:srgbClr val="00CCFF"/>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102506" name="AutoShape 106"/>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Center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mass</a:t>
            </a:r>
          </a:p>
        </p:txBody>
      </p:sp>
      <p:sp>
        <p:nvSpPr>
          <p:cNvPr id="102507" name="Freeform 107"/>
          <p:cNvSpPr>
            <a:spLocks/>
          </p:cNvSpPr>
          <p:nvPr/>
        </p:nvSpPr>
        <p:spPr bwMode="auto">
          <a:xfrm>
            <a:off x="4645025" y="2103438"/>
            <a:ext cx="2824163" cy="930275"/>
          </a:xfrm>
          <a:custGeom>
            <a:avLst/>
            <a:gdLst>
              <a:gd name="T0" fmla="*/ 2147483647 w 1779"/>
              <a:gd name="T1" fmla="*/ 2147483647 h 586"/>
              <a:gd name="T2" fmla="*/ 2147483647 w 1779"/>
              <a:gd name="T3" fmla="*/ 2147483647 h 586"/>
              <a:gd name="T4" fmla="*/ 2147483647 w 1779"/>
              <a:gd name="T5" fmla="*/ 0 h 586"/>
              <a:gd name="T6" fmla="*/ 2147483647 w 1779"/>
              <a:gd name="T7" fmla="*/ 2147483647 h 586"/>
              <a:gd name="T8" fmla="*/ 2147483647 w 1779"/>
              <a:gd name="T9" fmla="*/ 2147483647 h 586"/>
              <a:gd name="T10" fmla="*/ 2147483647 w 1779"/>
              <a:gd name="T11" fmla="*/ 2147483647 h 586"/>
              <a:gd name="T12" fmla="*/ 2147483647 w 1779"/>
              <a:gd name="T13" fmla="*/ 2147483647 h 586"/>
              <a:gd name="T14" fmla="*/ 2147483647 w 1779"/>
              <a:gd name="T15" fmla="*/ 2147483647 h 586"/>
              <a:gd name="T16" fmla="*/ 2147483647 w 1779"/>
              <a:gd name="T17" fmla="*/ 2147483647 h 586"/>
              <a:gd name="T18" fmla="*/ 2147483647 w 1779"/>
              <a:gd name="T19" fmla="*/ 2147483647 h 586"/>
              <a:gd name="T20" fmla="*/ 2147483647 w 1779"/>
              <a:gd name="T21" fmla="*/ 2147483647 h 586"/>
              <a:gd name="T22" fmla="*/ 2147483647 w 1779"/>
              <a:gd name="T23" fmla="*/ 2147483647 h 586"/>
              <a:gd name="T24" fmla="*/ 2147483647 w 1779"/>
              <a:gd name="T25" fmla="*/ 2147483647 h 586"/>
              <a:gd name="T26" fmla="*/ 2147483647 w 1779"/>
              <a:gd name="T27" fmla="*/ 2147483647 h 586"/>
              <a:gd name="T28" fmla="*/ 2147483647 w 1779"/>
              <a:gd name="T29" fmla="*/ 2147483647 h 586"/>
              <a:gd name="T30" fmla="*/ 2147483647 w 1779"/>
              <a:gd name="T31" fmla="*/ 2147483647 h 586"/>
              <a:gd name="T32" fmla="*/ 2147483647 w 1779"/>
              <a:gd name="T33" fmla="*/ 2147483647 h 586"/>
              <a:gd name="T34" fmla="*/ 2147483647 w 1779"/>
              <a:gd name="T35" fmla="*/ 2147483647 h 5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9"/>
              <a:gd name="T55" fmla="*/ 0 h 586"/>
              <a:gd name="T56" fmla="*/ 1779 w 1779"/>
              <a:gd name="T57" fmla="*/ 586 h 5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9" h="586">
                <a:moveTo>
                  <a:pt x="1779" y="42"/>
                </a:moveTo>
                <a:cubicBezTo>
                  <a:pt x="1748" y="11"/>
                  <a:pt x="1767" y="24"/>
                  <a:pt x="1717" y="7"/>
                </a:cubicBezTo>
                <a:cubicBezTo>
                  <a:pt x="1710" y="5"/>
                  <a:pt x="1696" y="0"/>
                  <a:pt x="1696" y="0"/>
                </a:cubicBezTo>
                <a:cubicBezTo>
                  <a:pt x="1633" y="3"/>
                  <a:pt x="1487" y="3"/>
                  <a:pt x="1418" y="42"/>
                </a:cubicBezTo>
                <a:cubicBezTo>
                  <a:pt x="1390" y="58"/>
                  <a:pt x="1362" y="80"/>
                  <a:pt x="1335" y="98"/>
                </a:cubicBezTo>
                <a:cubicBezTo>
                  <a:pt x="1318" y="109"/>
                  <a:pt x="1286" y="132"/>
                  <a:pt x="1286" y="132"/>
                </a:cubicBezTo>
                <a:cubicBezTo>
                  <a:pt x="1222" y="235"/>
                  <a:pt x="1110" y="243"/>
                  <a:pt x="1002" y="250"/>
                </a:cubicBezTo>
                <a:cubicBezTo>
                  <a:pt x="931" y="260"/>
                  <a:pt x="864" y="281"/>
                  <a:pt x="801" y="313"/>
                </a:cubicBezTo>
                <a:cubicBezTo>
                  <a:pt x="777" y="325"/>
                  <a:pt x="762" y="348"/>
                  <a:pt x="738" y="361"/>
                </a:cubicBezTo>
                <a:cubicBezTo>
                  <a:pt x="708" y="378"/>
                  <a:pt x="672" y="393"/>
                  <a:pt x="648" y="417"/>
                </a:cubicBezTo>
                <a:cubicBezTo>
                  <a:pt x="600" y="465"/>
                  <a:pt x="623" y="448"/>
                  <a:pt x="586" y="472"/>
                </a:cubicBezTo>
                <a:cubicBezTo>
                  <a:pt x="569" y="522"/>
                  <a:pt x="593" y="462"/>
                  <a:pt x="558" y="514"/>
                </a:cubicBezTo>
                <a:cubicBezTo>
                  <a:pt x="554" y="520"/>
                  <a:pt x="556" y="530"/>
                  <a:pt x="551" y="535"/>
                </a:cubicBezTo>
                <a:cubicBezTo>
                  <a:pt x="539" y="547"/>
                  <a:pt x="523" y="554"/>
                  <a:pt x="509" y="563"/>
                </a:cubicBezTo>
                <a:cubicBezTo>
                  <a:pt x="502" y="567"/>
                  <a:pt x="488" y="576"/>
                  <a:pt x="488" y="576"/>
                </a:cubicBezTo>
                <a:cubicBezTo>
                  <a:pt x="379" y="572"/>
                  <a:pt x="283" y="560"/>
                  <a:pt x="176" y="549"/>
                </a:cubicBezTo>
                <a:cubicBezTo>
                  <a:pt x="168" y="550"/>
                  <a:pt x="26" y="560"/>
                  <a:pt x="3" y="583"/>
                </a:cubicBezTo>
                <a:cubicBezTo>
                  <a:pt x="0" y="586"/>
                  <a:pt x="12" y="583"/>
                  <a:pt x="16" y="583"/>
                </a:cubicBezTo>
              </a:path>
            </a:pathLst>
          </a:custGeom>
          <a:noFill/>
          <a:ln w="9525">
            <a:solidFill>
              <a:srgbClr val="FF9900"/>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102508" name="AutoShape 108"/>
          <p:cNvSpPr>
            <a:spLocks noChangeArrowheads="1"/>
          </p:cNvSpPr>
          <p:nvPr/>
        </p:nvSpPr>
        <p:spPr bwMode="auto">
          <a:xfrm rot="880212">
            <a:off x="3997325" y="2968625"/>
            <a:ext cx="609600" cy="152400"/>
          </a:xfrm>
          <a:prstGeom prst="rightArrow">
            <a:avLst>
              <a:gd name="adj1" fmla="val 50000"/>
              <a:gd name="adj2" fmla="val 100000"/>
            </a:avLst>
          </a:prstGeom>
          <a:solidFill>
            <a:srgbClr val="FFFF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102509" name="AutoShape 109"/>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Mean Shift</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vector</a:t>
            </a:r>
          </a:p>
        </p:txBody>
      </p:sp>
      <p:sp>
        <p:nvSpPr>
          <p:cNvPr id="102510" name="Freeform 110"/>
          <p:cNvSpPr>
            <a:spLocks/>
          </p:cNvSpPr>
          <p:nvPr/>
        </p:nvSpPr>
        <p:spPr bwMode="auto">
          <a:xfrm>
            <a:off x="4043363" y="3140075"/>
            <a:ext cx="3403600" cy="2632075"/>
          </a:xfrm>
          <a:custGeom>
            <a:avLst/>
            <a:gdLst>
              <a:gd name="T0" fmla="*/ 2147483647 w 2144"/>
              <a:gd name="T1" fmla="*/ 2147483647 h 1658"/>
              <a:gd name="T2" fmla="*/ 2147483647 w 2144"/>
              <a:gd name="T3" fmla="*/ 2147483647 h 1658"/>
              <a:gd name="T4" fmla="*/ 2147483647 w 2144"/>
              <a:gd name="T5" fmla="*/ 2147483647 h 1658"/>
              <a:gd name="T6" fmla="*/ 2147483647 w 2144"/>
              <a:gd name="T7" fmla="*/ 2147483647 h 1658"/>
              <a:gd name="T8" fmla="*/ 2147483647 w 2144"/>
              <a:gd name="T9" fmla="*/ 2147483647 h 1658"/>
              <a:gd name="T10" fmla="*/ 2147483647 w 2144"/>
              <a:gd name="T11" fmla="*/ 2147483647 h 1658"/>
              <a:gd name="T12" fmla="*/ 2147483647 w 2144"/>
              <a:gd name="T13" fmla="*/ 2147483647 h 1658"/>
              <a:gd name="T14" fmla="*/ 2147483647 w 2144"/>
              <a:gd name="T15" fmla="*/ 2147483647 h 1658"/>
              <a:gd name="T16" fmla="*/ 2147483647 w 2144"/>
              <a:gd name="T17" fmla="*/ 2147483647 h 1658"/>
              <a:gd name="T18" fmla="*/ 2147483647 w 2144"/>
              <a:gd name="T19" fmla="*/ 2147483647 h 1658"/>
              <a:gd name="T20" fmla="*/ 2147483647 w 2144"/>
              <a:gd name="T21" fmla="*/ 2147483647 h 1658"/>
              <a:gd name="T22" fmla="*/ 2147483647 w 2144"/>
              <a:gd name="T23" fmla="*/ 2147483647 h 1658"/>
              <a:gd name="T24" fmla="*/ 2147483647 w 2144"/>
              <a:gd name="T25" fmla="*/ 2147483647 h 1658"/>
              <a:gd name="T26" fmla="*/ 2147483647 w 2144"/>
              <a:gd name="T27" fmla="*/ 2147483647 h 1658"/>
              <a:gd name="T28" fmla="*/ 2147483647 w 2144"/>
              <a:gd name="T29" fmla="*/ 2147483647 h 1658"/>
              <a:gd name="T30" fmla="*/ 2147483647 w 2144"/>
              <a:gd name="T31" fmla="*/ 2147483647 h 1658"/>
              <a:gd name="T32" fmla="*/ 2147483647 w 2144"/>
              <a:gd name="T33" fmla="*/ 2147483647 h 1658"/>
              <a:gd name="T34" fmla="*/ 2147483647 w 2144"/>
              <a:gd name="T35" fmla="*/ 2147483647 h 1658"/>
              <a:gd name="T36" fmla="*/ 2147483647 w 2144"/>
              <a:gd name="T37" fmla="*/ 2147483647 h 1658"/>
              <a:gd name="T38" fmla="*/ 2147483647 w 2144"/>
              <a:gd name="T39" fmla="*/ 2147483647 h 1658"/>
              <a:gd name="T40" fmla="*/ 2147483647 w 2144"/>
              <a:gd name="T41" fmla="*/ 2147483647 h 1658"/>
              <a:gd name="T42" fmla="*/ 2147483647 w 2144"/>
              <a:gd name="T43" fmla="*/ 2147483647 h 1658"/>
              <a:gd name="T44" fmla="*/ 2147483647 w 2144"/>
              <a:gd name="T45" fmla="*/ 2147483647 h 1658"/>
              <a:gd name="T46" fmla="*/ 2147483647 w 2144"/>
              <a:gd name="T47" fmla="*/ 2147483647 h 1658"/>
              <a:gd name="T48" fmla="*/ 0 w 2144"/>
              <a:gd name="T49" fmla="*/ 2147483647 h 1658"/>
              <a:gd name="T50" fmla="*/ 2147483647 w 2144"/>
              <a:gd name="T51" fmla="*/ 2147483647 h 1658"/>
              <a:gd name="T52" fmla="*/ 2147483647 w 2144"/>
              <a:gd name="T53" fmla="*/ 2147483647 h 1658"/>
              <a:gd name="T54" fmla="*/ 2147483647 w 2144"/>
              <a:gd name="T55" fmla="*/ 0 h 1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44"/>
              <a:gd name="T85" fmla="*/ 0 h 1658"/>
              <a:gd name="T86" fmla="*/ 2144 w 2144"/>
              <a:gd name="T87" fmla="*/ 1658 h 1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44" h="1658">
                <a:moveTo>
                  <a:pt x="2144" y="1658"/>
                </a:moveTo>
                <a:cubicBezTo>
                  <a:pt x="2101" y="1644"/>
                  <a:pt x="2079" y="1621"/>
                  <a:pt x="2033" y="1610"/>
                </a:cubicBezTo>
                <a:cubicBezTo>
                  <a:pt x="1970" y="1563"/>
                  <a:pt x="2038" y="1608"/>
                  <a:pt x="1978" y="1582"/>
                </a:cubicBezTo>
                <a:cubicBezTo>
                  <a:pt x="1954" y="1571"/>
                  <a:pt x="1937" y="1548"/>
                  <a:pt x="1915" y="1534"/>
                </a:cubicBezTo>
                <a:cubicBezTo>
                  <a:pt x="1905" y="1519"/>
                  <a:pt x="1891" y="1507"/>
                  <a:pt x="1881" y="1492"/>
                </a:cubicBezTo>
                <a:cubicBezTo>
                  <a:pt x="1845" y="1435"/>
                  <a:pt x="1915" y="1512"/>
                  <a:pt x="1853" y="1450"/>
                </a:cubicBezTo>
                <a:cubicBezTo>
                  <a:pt x="1844" y="1422"/>
                  <a:pt x="1835" y="1411"/>
                  <a:pt x="1811" y="1395"/>
                </a:cubicBezTo>
                <a:cubicBezTo>
                  <a:pt x="1769" y="1269"/>
                  <a:pt x="1577" y="1294"/>
                  <a:pt x="1485" y="1291"/>
                </a:cubicBezTo>
                <a:cubicBezTo>
                  <a:pt x="1455" y="1281"/>
                  <a:pt x="1432" y="1266"/>
                  <a:pt x="1402" y="1256"/>
                </a:cubicBezTo>
                <a:cubicBezTo>
                  <a:pt x="1395" y="1254"/>
                  <a:pt x="1381" y="1249"/>
                  <a:pt x="1381" y="1249"/>
                </a:cubicBezTo>
                <a:cubicBezTo>
                  <a:pt x="1333" y="1201"/>
                  <a:pt x="1355" y="1218"/>
                  <a:pt x="1318" y="1193"/>
                </a:cubicBezTo>
                <a:cubicBezTo>
                  <a:pt x="1284" y="1141"/>
                  <a:pt x="1329" y="1204"/>
                  <a:pt x="1284" y="1159"/>
                </a:cubicBezTo>
                <a:cubicBezTo>
                  <a:pt x="1266" y="1141"/>
                  <a:pt x="1265" y="1116"/>
                  <a:pt x="1249" y="1096"/>
                </a:cubicBezTo>
                <a:cubicBezTo>
                  <a:pt x="1227" y="1070"/>
                  <a:pt x="1193" y="1053"/>
                  <a:pt x="1166" y="1034"/>
                </a:cubicBezTo>
                <a:cubicBezTo>
                  <a:pt x="1156" y="1027"/>
                  <a:pt x="1143" y="1028"/>
                  <a:pt x="1131" y="1027"/>
                </a:cubicBezTo>
                <a:cubicBezTo>
                  <a:pt x="1080" y="1023"/>
                  <a:pt x="1029" y="1022"/>
                  <a:pt x="978" y="1020"/>
                </a:cubicBezTo>
                <a:cubicBezTo>
                  <a:pt x="881" y="1003"/>
                  <a:pt x="810" y="950"/>
                  <a:pt x="749" y="874"/>
                </a:cubicBezTo>
                <a:cubicBezTo>
                  <a:pt x="731" y="852"/>
                  <a:pt x="711" y="842"/>
                  <a:pt x="701" y="812"/>
                </a:cubicBezTo>
                <a:cubicBezTo>
                  <a:pt x="690" y="779"/>
                  <a:pt x="679" y="753"/>
                  <a:pt x="666" y="722"/>
                </a:cubicBezTo>
                <a:cubicBezTo>
                  <a:pt x="651" y="685"/>
                  <a:pt x="646" y="650"/>
                  <a:pt x="624" y="617"/>
                </a:cubicBezTo>
                <a:cubicBezTo>
                  <a:pt x="612" y="578"/>
                  <a:pt x="598" y="572"/>
                  <a:pt x="562" y="548"/>
                </a:cubicBezTo>
                <a:cubicBezTo>
                  <a:pt x="554" y="543"/>
                  <a:pt x="550" y="532"/>
                  <a:pt x="541" y="527"/>
                </a:cubicBezTo>
                <a:cubicBezTo>
                  <a:pt x="478" y="491"/>
                  <a:pt x="381" y="480"/>
                  <a:pt x="312" y="472"/>
                </a:cubicBezTo>
                <a:cubicBezTo>
                  <a:pt x="227" y="444"/>
                  <a:pt x="125" y="430"/>
                  <a:pt x="48" y="382"/>
                </a:cubicBezTo>
                <a:cubicBezTo>
                  <a:pt x="30" y="353"/>
                  <a:pt x="18" y="325"/>
                  <a:pt x="0" y="298"/>
                </a:cubicBezTo>
                <a:cubicBezTo>
                  <a:pt x="7" y="224"/>
                  <a:pt x="6" y="167"/>
                  <a:pt x="69" y="125"/>
                </a:cubicBezTo>
                <a:cubicBezTo>
                  <a:pt x="83" y="103"/>
                  <a:pt x="121" y="77"/>
                  <a:pt x="146" y="69"/>
                </a:cubicBezTo>
                <a:cubicBezTo>
                  <a:pt x="164" y="42"/>
                  <a:pt x="187" y="36"/>
                  <a:pt x="187" y="0"/>
                </a:cubicBezTo>
              </a:path>
            </a:pathLst>
          </a:custGeom>
          <a:noFill/>
          <a:ln w="9525">
            <a:solidFill>
              <a:schemeClr val="tx1"/>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1847" name="Rectangle 112"/>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
        <p:nvSpPr>
          <p:cNvPr id="31848" name="Title 110"/>
          <p:cNvSpPr>
            <a:spLocks noGrp="1"/>
          </p:cNvSpPr>
          <p:nvPr>
            <p:ph type="title"/>
          </p:nvPr>
        </p:nvSpPr>
        <p:spPr/>
        <p:txBody>
          <a:bodyPr/>
          <a:lstStyle/>
          <a:p>
            <a:r>
              <a:rPr lang="en-US" altLang="en-US" smtClean="0"/>
              <a:t>Mean shift</a:t>
            </a:r>
          </a:p>
        </p:txBody>
      </p:sp>
    </p:spTree>
    <p:extLst>
      <p:ext uri="{BB962C8B-B14F-4D97-AF65-F5344CB8AC3E}">
        <p14:creationId xmlns:p14="http://schemas.microsoft.com/office/powerpoint/2010/main" val="3781871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2504"/>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2505"/>
                                        </p:tgtEl>
                                        <p:attrNameLst>
                                          <p:attrName>style.visibility</p:attrName>
                                        </p:attrNameLst>
                                      </p:cBhvr>
                                      <p:to>
                                        <p:strVal val="visible"/>
                                      </p:to>
                                    </p:set>
                                    <p:animEffect transition="in" filter="wipe(up)">
                                      <p:cBhvr>
                                        <p:cTn id="14" dur="500"/>
                                        <p:tgtEl>
                                          <p:spTgt spid="102505"/>
                                        </p:tgtEl>
                                      </p:cBhvr>
                                    </p:animEffect>
                                  </p:childTnLst>
                                </p:cTn>
                              </p:par>
                            </p:childTnLst>
                          </p:cTn>
                        </p:par>
                        <p:par>
                          <p:cTn id="15" fill="hold" nodeType="afterGroup">
                            <p:stCondLst>
                              <p:cond delay="1000"/>
                            </p:stCondLst>
                            <p:childTnLst>
                              <p:par>
                                <p:cTn id="16" presetID="1" presetClass="exit" presetSubtype="0" fill="hold" grpId="1" nodeType="afterEffect">
                                  <p:stCondLst>
                                    <p:cond delay="5000"/>
                                  </p:stCondLst>
                                  <p:childTnLst>
                                    <p:set>
                                      <p:cBhvr>
                                        <p:cTn id="17" dur="1" fill="hold">
                                          <p:stCondLst>
                                            <p:cond delay="0"/>
                                          </p:stCondLst>
                                        </p:cTn>
                                        <p:tgtEl>
                                          <p:spTgt spid="10250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ppt_w"/>
                                          </p:val>
                                        </p:tav>
                                        <p:tav tm="100000">
                                          <p:val>
                                            <p:strVal val="#ppt_w"/>
                                          </p:val>
                                        </p:tav>
                                      </p:tavLst>
                                    </p:anim>
                                    <p:anim calcmode="lin" valueType="num">
                                      <p:cBhvr>
                                        <p:cTn id="23" dur="500" fill="hold"/>
                                        <p:tgtEl>
                                          <p:spTgt spid="4"/>
                                        </p:tgtEl>
                                        <p:attrNameLst>
                                          <p:attrName>ppt_h</p:attrName>
                                        </p:attrNameLst>
                                      </p:cBhvr>
                                      <p:tavLst>
                                        <p:tav tm="0">
                                          <p:val>
                                            <p:strVal val="4*#ppt_h"/>
                                          </p:val>
                                        </p:tav>
                                        <p:tav tm="100000">
                                          <p:val>
                                            <p:strVal val="#ppt_h"/>
                                          </p:val>
                                        </p:tav>
                                      </p:tavLst>
                                    </p:anim>
                                  </p:childTnLst>
                                </p:cTn>
                              </p:par>
                              <p:par>
                                <p:cTn id="24" presetID="1" presetClass="entr" presetSubtype="0" fill="hold" grpId="0" nodeType="withEffect">
                                  <p:stCondLst>
                                    <p:cond delay="0"/>
                                  </p:stCondLst>
                                  <p:childTnLst>
                                    <p:set>
                                      <p:cBhvr>
                                        <p:cTn id="25" dur="1" fill="hold">
                                          <p:stCondLst>
                                            <p:cond delay="0"/>
                                          </p:stCondLst>
                                        </p:cTn>
                                        <p:tgtEl>
                                          <p:spTgt spid="102506"/>
                                        </p:tgtEl>
                                        <p:attrNameLst>
                                          <p:attrName>style.visibility</p:attrName>
                                        </p:attrNameLst>
                                      </p:cBhvr>
                                      <p:to>
                                        <p:strVal val="visible"/>
                                      </p:to>
                                    </p:se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02507"/>
                                        </p:tgtEl>
                                        <p:attrNameLst>
                                          <p:attrName>style.visibility</p:attrName>
                                        </p:attrNameLst>
                                      </p:cBhvr>
                                      <p:to>
                                        <p:strVal val="visible"/>
                                      </p:to>
                                    </p:set>
                                    <p:animEffect transition="in" filter="wipe(up)">
                                      <p:cBhvr>
                                        <p:cTn id="29" dur="500"/>
                                        <p:tgtEl>
                                          <p:spTgt spid="102507"/>
                                        </p:tgtEl>
                                      </p:cBhvr>
                                    </p:animEffect>
                                  </p:childTnLst>
                                </p:cTn>
                              </p:par>
                            </p:childTnLst>
                          </p:cTn>
                        </p:par>
                        <p:par>
                          <p:cTn id="30" fill="hold" nodeType="afterGroup">
                            <p:stCondLst>
                              <p:cond delay="1000"/>
                            </p:stCondLst>
                            <p:childTnLst>
                              <p:par>
                                <p:cTn id="31" presetID="1" presetClass="exit" presetSubtype="0" fill="hold" grpId="1" nodeType="afterEffect">
                                  <p:stCondLst>
                                    <p:cond delay="5000"/>
                                  </p:stCondLst>
                                  <p:childTnLst>
                                    <p:set>
                                      <p:cBhvr>
                                        <p:cTn id="32" dur="1" fill="hold">
                                          <p:stCondLst>
                                            <p:cond delay="0"/>
                                          </p:stCondLst>
                                        </p:cTn>
                                        <p:tgtEl>
                                          <p:spTgt spid="10250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2508"/>
                                        </p:tgtEl>
                                        <p:attrNameLst>
                                          <p:attrName>style.visibility</p:attrName>
                                        </p:attrNameLst>
                                      </p:cBhvr>
                                      <p:to>
                                        <p:strVal val="visible"/>
                                      </p:to>
                                    </p:set>
                                    <p:animEffect transition="in" filter="wipe(left)">
                                      <p:cBhvr>
                                        <p:cTn id="37" dur="500"/>
                                        <p:tgtEl>
                                          <p:spTgt spid="102508"/>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02509"/>
                                        </p:tgtEl>
                                        <p:attrNameLst>
                                          <p:attrName>style.visibility</p:attrName>
                                        </p:attrNameLst>
                                      </p:cBhvr>
                                      <p:to>
                                        <p:strVal val="visible"/>
                                      </p:to>
                                    </p:set>
                                  </p:childTnLst>
                                </p:cTn>
                              </p:par>
                            </p:childTnLst>
                          </p:cTn>
                        </p:par>
                        <p:par>
                          <p:cTn id="40" fill="hold" nodeType="afterGroup">
                            <p:stCondLst>
                              <p:cond delay="500"/>
                            </p:stCondLst>
                            <p:childTnLst>
                              <p:par>
                                <p:cTn id="41" presetID="1" presetClass="entr" presetSubtype="0" fill="hold" grpId="1" nodeType="afterEffect">
                                  <p:stCondLst>
                                    <p:cond delay="0"/>
                                  </p:stCondLst>
                                  <p:childTnLst>
                                    <p:set>
                                      <p:cBhvr>
                                        <p:cTn id="42" dur="1" fill="hold">
                                          <p:stCondLst>
                                            <p:cond delay="0"/>
                                          </p:stCondLst>
                                        </p:cTn>
                                        <p:tgtEl>
                                          <p:spTgt spid="102509"/>
                                        </p:tgtEl>
                                        <p:attrNameLst>
                                          <p:attrName>style.visibility</p:attrName>
                                        </p:attrNameLst>
                                      </p:cBhvr>
                                      <p:to>
                                        <p:strVal val="visible"/>
                                      </p:to>
                                    </p:set>
                                  </p:child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102510"/>
                                        </p:tgtEl>
                                        <p:attrNameLst>
                                          <p:attrName>style.visibility</p:attrName>
                                        </p:attrNameLst>
                                      </p:cBhvr>
                                      <p:to>
                                        <p:strVal val="visible"/>
                                      </p:to>
                                    </p:set>
                                    <p:animEffect transition="in" filter="wipe(down)">
                                      <p:cBhvr>
                                        <p:cTn id="46" dur="500"/>
                                        <p:tgtEl>
                                          <p:spTgt spid="102510"/>
                                        </p:tgtEl>
                                      </p:cBhvr>
                                    </p:animEffect>
                                  </p:childTnLst>
                                </p:cTn>
                              </p:par>
                            </p:childTnLst>
                          </p:cTn>
                        </p:par>
                        <p:par>
                          <p:cTn id="47" fill="hold" nodeType="afterGroup">
                            <p:stCondLst>
                              <p:cond delay="1000"/>
                            </p:stCondLst>
                            <p:childTnLst>
                              <p:par>
                                <p:cTn id="48" presetID="1" presetClass="exit" presetSubtype="0" fill="hold" grpId="1" nodeType="afterEffect">
                                  <p:stCondLst>
                                    <p:cond delay="3000"/>
                                  </p:stCondLst>
                                  <p:childTnLst>
                                    <p:set>
                                      <p:cBhvr>
                                        <p:cTn id="49" dur="1" fill="hold">
                                          <p:stCondLst>
                                            <p:cond delay="0"/>
                                          </p:stCondLst>
                                        </p:cTn>
                                        <p:tgtEl>
                                          <p:spTgt spid="102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4" grpId="0" animBg="1"/>
      <p:bldP spid="102505" grpId="0" animBg="1"/>
      <p:bldP spid="102505" grpId="1" animBg="1"/>
      <p:bldP spid="102506" grpId="0" animBg="1"/>
      <p:bldP spid="102507" grpId="0" animBg="1"/>
      <p:bldP spid="102507" grpId="1" animBg="1"/>
      <p:bldP spid="102508" grpId="0" animBg="1"/>
      <p:bldP spid="102509" grpId="0" animBg="1"/>
      <p:bldP spid="102509" grpId="1" animBg="1"/>
      <p:bldP spid="102510" grpId="0" animBg="1"/>
      <p:bldP spid="10251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1" name="Oval 3"/>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2" name="Oval 4"/>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3" name="Oval 5"/>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4" name="Oval 6"/>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5" name="Oval 7"/>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6" name="Oval 8"/>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7" name="Oval 9"/>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8" name="Oval 10"/>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79" name="Oval 11"/>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0" name="Oval 12"/>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1" name="Oval 13"/>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2" name="Oval 14"/>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3" name="Oval 15"/>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4" name="Oval 16"/>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5" name="Oval 17"/>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6" name="Oval 18"/>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7" name="Oval 19"/>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8" name="Oval 20"/>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89" name="Oval 21"/>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0" name="Oval 22"/>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1" name="Oval 23"/>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2" name="Oval 24"/>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3" name="Oval 25"/>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4" name="Oval 26"/>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5" name="Oval 27"/>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6" name="Oval 28"/>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7" name="Oval 29"/>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8" name="Oval 30"/>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799" name="Oval 31"/>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0" name="Oval 32"/>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1" name="Oval 33"/>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2" name="Oval 34"/>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3" name="Oval 35"/>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4" name="Oval 36"/>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5" name="Oval 37"/>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6" name="Oval 38"/>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7" name="Oval 39"/>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8" name="Oval 40"/>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09" name="Oval 41"/>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0" name="Oval 42"/>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1" name="Oval 43"/>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2" name="Oval 44"/>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3" name="Oval 45"/>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4" name="Oval 46"/>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5" name="Oval 47"/>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6" name="Oval 48"/>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7" name="Oval 49"/>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8" name="Oval 50"/>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19" name="Oval 51"/>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0" name="Oval 52"/>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1" name="Oval 53"/>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2" name="Oval 54"/>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3" name="Oval 55"/>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4" name="Oval 56"/>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5" name="Oval 57"/>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6" name="Oval 58"/>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7" name="Oval 59"/>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8" name="Oval 60"/>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29" name="Oval 61"/>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0" name="Oval 62"/>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1" name="Oval 63"/>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2" name="Oval 64"/>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3" name="Oval 65"/>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4" name="Oval 66"/>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5" name="Oval 67"/>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6" name="Oval 68"/>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7" name="Oval 69"/>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8" name="Oval 70"/>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39" name="Oval 71"/>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0" name="Oval 72"/>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1" name="Oval 73"/>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2" name="Oval 74"/>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3" name="Oval 75"/>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4" name="Oval 76"/>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5" name="Oval 77"/>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6" name="Oval 78"/>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7" name="Oval 79"/>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8" name="Oval 80"/>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49" name="Oval 81"/>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0" name="Oval 82"/>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1" name="Oval 83"/>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2" name="Oval 84"/>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3" name="Oval 85"/>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4" name="Oval 86"/>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5" name="Oval 87"/>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6" name="Oval 88"/>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7" name="Oval 89"/>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8" name="Oval 90"/>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59" name="Oval 91"/>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60" name="Oval 92"/>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61" name="Oval 93"/>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2" name="Group 94"/>
          <p:cNvGrpSpPr>
            <a:grpSpLocks/>
          </p:cNvGrpSpPr>
          <p:nvPr/>
        </p:nvGrpSpPr>
        <p:grpSpPr bwMode="auto">
          <a:xfrm>
            <a:off x="2590800" y="1524000"/>
            <a:ext cx="2819400" cy="2895600"/>
            <a:chOff x="3744" y="4464"/>
            <a:chExt cx="1776" cy="1824"/>
          </a:xfrm>
        </p:grpSpPr>
        <p:sp>
          <p:nvSpPr>
            <p:cNvPr id="32872" name="Oval 95"/>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2873" name="Group 96"/>
            <p:cNvGrpSpPr>
              <a:grpSpLocks/>
            </p:cNvGrpSpPr>
            <p:nvPr/>
          </p:nvGrpSpPr>
          <p:grpSpPr bwMode="auto">
            <a:xfrm>
              <a:off x="4491" y="5231"/>
              <a:ext cx="288" cy="288"/>
              <a:chOff x="4486" y="3484"/>
              <a:chExt cx="288" cy="288"/>
            </a:xfrm>
          </p:grpSpPr>
          <p:sp>
            <p:nvSpPr>
              <p:cNvPr id="32874" name="Oval 97"/>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75" name="Line 98"/>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2876" name="Line 99"/>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grpSp>
        <p:nvGrpSpPr>
          <p:cNvPr id="4" name="Group 100"/>
          <p:cNvGrpSpPr>
            <a:grpSpLocks/>
          </p:cNvGrpSpPr>
          <p:nvPr/>
        </p:nvGrpSpPr>
        <p:grpSpPr bwMode="auto">
          <a:xfrm>
            <a:off x="4343400" y="2895600"/>
            <a:ext cx="457200" cy="457200"/>
            <a:chOff x="4486" y="3484"/>
            <a:chExt cx="288" cy="288"/>
          </a:xfrm>
        </p:grpSpPr>
        <p:sp>
          <p:nvSpPr>
            <p:cNvPr id="32869" name="Oval 101"/>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2870" name="Line 102"/>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2871" name="Line 103"/>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32864" name="AutoShape 104"/>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Region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interest</a:t>
            </a:r>
          </a:p>
        </p:txBody>
      </p:sp>
      <p:sp>
        <p:nvSpPr>
          <p:cNvPr id="32865" name="AutoShape 105"/>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Center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mass</a:t>
            </a:r>
          </a:p>
        </p:txBody>
      </p:sp>
      <p:sp>
        <p:nvSpPr>
          <p:cNvPr id="32866" name="AutoShape 106"/>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Mean Shift</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vector</a:t>
            </a:r>
          </a:p>
        </p:txBody>
      </p:sp>
      <p:sp>
        <p:nvSpPr>
          <p:cNvPr id="32867" name="Rectangle 108"/>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
        <p:nvSpPr>
          <p:cNvPr id="32868" name="Title 110"/>
          <p:cNvSpPr>
            <a:spLocks noGrp="1"/>
          </p:cNvSpPr>
          <p:nvPr>
            <p:ph type="title"/>
          </p:nvPr>
        </p:nvSpPr>
        <p:spPr/>
        <p:txBody>
          <a:bodyPr/>
          <a:lstStyle/>
          <a:p>
            <a:r>
              <a:rPr lang="en-US" altLang="en-US" smtClean="0"/>
              <a:t>Mean shift</a:t>
            </a:r>
          </a:p>
        </p:txBody>
      </p:sp>
    </p:spTree>
    <p:extLst>
      <p:ext uri="{BB962C8B-B14F-4D97-AF65-F5344CB8AC3E}">
        <p14:creationId xmlns:p14="http://schemas.microsoft.com/office/powerpoint/2010/main" val="569636569"/>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417 -2.61624E-6 L 0.0625 0.02221 " pathEditMode="relative" rAng="0" ptsTypes="AA">
                                      <p:cBhvr>
                                        <p:cTn id="6" dur="2000" fill="hold"/>
                                        <p:tgtEl>
                                          <p:spTgt spid="2"/>
                                        </p:tgtEl>
                                        <p:attrNameLst>
                                          <p:attrName>ppt_x</p:attrName>
                                          <p:attrName>ppt_y</p:attrName>
                                        </p:attrNameLst>
                                      </p:cBhvr>
                                      <p:rCtr x="2917" y="1110"/>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795" name="Oval 3"/>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796" name="Oval 4"/>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797" name="Oval 5"/>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798" name="Oval 6"/>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799" name="Oval 7"/>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0" name="Oval 8"/>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1" name="Oval 9"/>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2" name="Oval 10"/>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3" name="Oval 11"/>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4" name="Oval 12"/>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5" name="Oval 13"/>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6" name="Oval 14"/>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7" name="Oval 15"/>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8" name="Oval 16"/>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09" name="Oval 17"/>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0" name="Oval 18"/>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1" name="Oval 19"/>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2" name="Oval 20"/>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3" name="Oval 21"/>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4" name="Oval 22"/>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5" name="Oval 23"/>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6" name="Oval 24"/>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7" name="Oval 25"/>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8" name="Oval 26"/>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19" name="Oval 27"/>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0" name="Oval 28"/>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1" name="Oval 29"/>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2" name="Oval 30"/>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3" name="Oval 31"/>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4" name="Oval 32"/>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5" name="Oval 33"/>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6" name="Oval 34"/>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7" name="Oval 35"/>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8" name="Oval 36"/>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29" name="Oval 37"/>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0" name="Oval 38"/>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1" name="Oval 39"/>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2" name="Oval 40"/>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3" name="Oval 41"/>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4" name="Oval 42"/>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5" name="Oval 43"/>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6" name="Oval 44"/>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7" name="Oval 45"/>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8" name="Oval 46"/>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39" name="Oval 47"/>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0" name="Oval 48"/>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1" name="Oval 49"/>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2" name="Oval 50"/>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3" name="Oval 51"/>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4" name="Oval 52"/>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5" name="Oval 53"/>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6" name="Oval 54"/>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7" name="Oval 55"/>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8" name="Oval 56"/>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49" name="Oval 57"/>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0" name="Oval 58"/>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1" name="Oval 59"/>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2" name="Oval 60"/>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3" name="Oval 61"/>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4" name="Oval 62"/>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5" name="Oval 63"/>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6" name="Oval 64"/>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7" name="Oval 65"/>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8" name="Oval 66"/>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59" name="Oval 67"/>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0" name="Oval 68"/>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1" name="Oval 69"/>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2" name="Oval 70"/>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3" name="Oval 71"/>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4" name="Oval 72"/>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5" name="Oval 73"/>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6" name="Oval 74"/>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7" name="Oval 75"/>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8" name="Oval 76"/>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69" name="Oval 77"/>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0" name="Oval 78"/>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1" name="Oval 79"/>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2" name="Oval 80"/>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3" name="Oval 81"/>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4" name="Oval 82"/>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5" name="Oval 83"/>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6" name="Oval 84"/>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7" name="Oval 85"/>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8" name="Oval 86"/>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79" name="Oval 87"/>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80" name="Oval 88"/>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81" name="Oval 89"/>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82" name="Oval 90"/>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83" name="Oval 91"/>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84" name="Oval 92"/>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85" name="Oval 93"/>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3886" name="Group 94"/>
          <p:cNvGrpSpPr>
            <a:grpSpLocks/>
          </p:cNvGrpSpPr>
          <p:nvPr/>
        </p:nvGrpSpPr>
        <p:grpSpPr bwMode="auto">
          <a:xfrm>
            <a:off x="3167063" y="1676400"/>
            <a:ext cx="2819400" cy="2895600"/>
            <a:chOff x="3744" y="4464"/>
            <a:chExt cx="1776" cy="1824"/>
          </a:xfrm>
        </p:grpSpPr>
        <p:sp>
          <p:nvSpPr>
            <p:cNvPr id="33898" name="Oval 95"/>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3899" name="Group 96"/>
            <p:cNvGrpSpPr>
              <a:grpSpLocks/>
            </p:cNvGrpSpPr>
            <p:nvPr/>
          </p:nvGrpSpPr>
          <p:grpSpPr bwMode="auto">
            <a:xfrm>
              <a:off x="4491" y="5231"/>
              <a:ext cx="288" cy="288"/>
              <a:chOff x="4486" y="3484"/>
              <a:chExt cx="288" cy="288"/>
            </a:xfrm>
          </p:grpSpPr>
          <p:sp>
            <p:nvSpPr>
              <p:cNvPr id="33900" name="Oval 97"/>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901" name="Line 98"/>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3902" name="Line 99"/>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sp>
        <p:nvSpPr>
          <p:cNvPr id="33887" name="AutoShape 100"/>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Region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interest</a:t>
            </a:r>
          </a:p>
        </p:txBody>
      </p:sp>
      <p:sp>
        <p:nvSpPr>
          <p:cNvPr id="33888" name="AutoShape 101"/>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Center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mass</a:t>
            </a:r>
          </a:p>
        </p:txBody>
      </p:sp>
      <p:sp>
        <p:nvSpPr>
          <p:cNvPr id="33889" name="AutoShape 102"/>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Mean Shift</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vector</a:t>
            </a:r>
          </a:p>
        </p:txBody>
      </p:sp>
      <p:grpSp>
        <p:nvGrpSpPr>
          <p:cNvPr id="4" name="Group 103"/>
          <p:cNvGrpSpPr>
            <a:grpSpLocks/>
          </p:cNvGrpSpPr>
          <p:nvPr/>
        </p:nvGrpSpPr>
        <p:grpSpPr bwMode="auto">
          <a:xfrm>
            <a:off x="5029200" y="3200400"/>
            <a:ext cx="457200" cy="457200"/>
            <a:chOff x="4486" y="3484"/>
            <a:chExt cx="288" cy="288"/>
          </a:xfrm>
        </p:grpSpPr>
        <p:sp>
          <p:nvSpPr>
            <p:cNvPr id="33895" name="Oval 104"/>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96" name="Line 105"/>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3897" name="Line 106"/>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106603" name="AutoShape 107"/>
          <p:cNvSpPr>
            <a:spLocks noChangeArrowheads="1"/>
          </p:cNvSpPr>
          <p:nvPr/>
        </p:nvSpPr>
        <p:spPr bwMode="auto">
          <a:xfrm rot="1324470">
            <a:off x="4565650" y="3200400"/>
            <a:ext cx="685800" cy="152400"/>
          </a:xfrm>
          <a:prstGeom prst="rightArrow">
            <a:avLst>
              <a:gd name="adj1" fmla="val 50000"/>
              <a:gd name="adj2" fmla="val 112500"/>
            </a:avLst>
          </a:prstGeom>
          <a:solidFill>
            <a:srgbClr val="FFFF00"/>
          </a:solidFill>
          <a:ln w="9525">
            <a:solidFill>
              <a:schemeClr val="tx1"/>
            </a:solidFill>
            <a:miter lim="800000"/>
            <a:headEnd/>
            <a:tailEnd/>
          </a:ln>
        </p:spPr>
        <p:txBody>
          <a:bodyPr wrap="none" anchor="b" anchorCtr="1"/>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3892" name="Rectangle 109"/>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
        <p:nvSpPr>
          <p:cNvPr id="33893" name="Title 110"/>
          <p:cNvSpPr>
            <a:spLocks noGrp="1"/>
          </p:cNvSpPr>
          <p:nvPr>
            <p:ph type="title"/>
          </p:nvPr>
        </p:nvSpPr>
        <p:spPr/>
        <p:txBody>
          <a:bodyPr/>
          <a:lstStyle/>
          <a:p>
            <a:r>
              <a:rPr lang="en-US" altLang="en-US" smtClean="0"/>
              <a:t>Mean shift</a:t>
            </a:r>
          </a:p>
        </p:txBody>
      </p:sp>
      <p:sp>
        <p:nvSpPr>
          <p:cNvPr id="33894" name="Content Placeholder 111"/>
          <p:cNvSpPr>
            <a:spLocks noGrp="1"/>
          </p:cNvSpPr>
          <p:nvPr>
            <p:ph idx="1"/>
          </p:nvPr>
        </p:nvSpPr>
        <p:spPr/>
        <p:txBody>
          <a:bodyPr/>
          <a:lstStyle/>
          <a:p>
            <a:endParaRPr lang="en-US" altLang="en-US" smtClean="0"/>
          </a:p>
        </p:txBody>
      </p:sp>
    </p:spTree>
    <p:extLst>
      <p:ext uri="{BB962C8B-B14F-4D97-AF65-F5344CB8AC3E}">
        <p14:creationId xmlns:p14="http://schemas.microsoft.com/office/powerpoint/2010/main" val="3083132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5000"/>
                                  </p:stCondLst>
                                  <p:childTnLst>
                                    <p:set>
                                      <p:cBhvr>
                                        <p:cTn id="11" dur="1" fill="hold">
                                          <p:stCondLst>
                                            <p:cond delay="0"/>
                                          </p:stCondLst>
                                        </p:cTn>
                                        <p:tgtEl>
                                          <p:spTgt spid="106603"/>
                                        </p:tgtEl>
                                        <p:attrNameLst>
                                          <p:attrName>style.visibility</p:attrName>
                                        </p:attrNameLst>
                                      </p:cBhvr>
                                      <p:to>
                                        <p:strVal val="visible"/>
                                      </p:to>
                                    </p:set>
                                    <p:animEffect transition="in" filter="wipe(left)">
                                      <p:cBhvr>
                                        <p:cTn id="12" dur="500"/>
                                        <p:tgtEl>
                                          <p:spTgt spid="106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19" name="Oval 3"/>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0" name="Oval 4"/>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1" name="Oval 5"/>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2" name="Oval 6"/>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3" name="Oval 7"/>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4" name="Oval 8"/>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5" name="Oval 9"/>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6" name="Oval 10"/>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7" name="Oval 11"/>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8" name="Oval 12"/>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29" name="Oval 13"/>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0" name="Oval 14"/>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1" name="Oval 15"/>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2" name="Oval 16"/>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3" name="Oval 17"/>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4" name="Oval 18"/>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5" name="Oval 19"/>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6" name="Oval 20"/>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7" name="Oval 21"/>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8" name="Oval 22"/>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39" name="Oval 23"/>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0" name="Oval 24"/>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1" name="Oval 25"/>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2" name="Oval 26"/>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3" name="Oval 27"/>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4" name="Oval 28"/>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5" name="Oval 29"/>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6" name="Oval 30"/>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7" name="Oval 31"/>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8" name="Oval 32"/>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49" name="Oval 33"/>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0" name="Oval 34"/>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1" name="Oval 35"/>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2" name="Oval 36"/>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3" name="Oval 37"/>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4" name="Oval 38"/>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5" name="Oval 39"/>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6" name="Oval 40"/>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7" name="Oval 41"/>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8" name="Oval 42"/>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59" name="Oval 43"/>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0" name="Oval 44"/>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1" name="Oval 45"/>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2" name="Oval 46"/>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3" name="Oval 47"/>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4" name="Oval 48"/>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5" name="Oval 49"/>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6" name="Oval 50"/>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7" name="Oval 51"/>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8" name="Oval 52"/>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69" name="Oval 53"/>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0" name="Oval 54"/>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1" name="Oval 55"/>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2" name="Oval 56"/>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3" name="Oval 57"/>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4" name="Oval 58"/>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5" name="Oval 59"/>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6" name="Oval 60"/>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7" name="Oval 61"/>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8" name="Oval 62"/>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79" name="Oval 63"/>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0" name="Oval 64"/>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1" name="Oval 65"/>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2" name="Oval 66"/>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3" name="Oval 67"/>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4" name="Oval 68"/>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5" name="Oval 69"/>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6" name="Oval 70"/>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7" name="Oval 71"/>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8" name="Oval 72"/>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89" name="Oval 73"/>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0" name="Oval 74"/>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1" name="Oval 75"/>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2" name="Oval 76"/>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3" name="Oval 77"/>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4" name="Oval 78"/>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5" name="Oval 79"/>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6" name="Oval 80"/>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7" name="Oval 81"/>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8" name="Oval 82"/>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899" name="Oval 83"/>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0" name="Oval 84"/>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1" name="Oval 85"/>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2" name="Oval 86"/>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3" name="Oval 87"/>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4" name="Oval 88"/>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5" name="Oval 89"/>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6" name="Oval 90"/>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7" name="Oval 91"/>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8" name="Oval 92"/>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09" name="Oval 93"/>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2" name="Group 94"/>
          <p:cNvGrpSpPr>
            <a:grpSpLocks/>
          </p:cNvGrpSpPr>
          <p:nvPr/>
        </p:nvGrpSpPr>
        <p:grpSpPr bwMode="auto">
          <a:xfrm>
            <a:off x="3167063" y="1676400"/>
            <a:ext cx="2819400" cy="2895600"/>
            <a:chOff x="3744" y="4464"/>
            <a:chExt cx="1776" cy="1824"/>
          </a:xfrm>
        </p:grpSpPr>
        <p:sp>
          <p:nvSpPr>
            <p:cNvPr id="34920" name="Oval 95"/>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4921" name="Group 96"/>
            <p:cNvGrpSpPr>
              <a:grpSpLocks/>
            </p:cNvGrpSpPr>
            <p:nvPr/>
          </p:nvGrpSpPr>
          <p:grpSpPr bwMode="auto">
            <a:xfrm>
              <a:off x="4491" y="5231"/>
              <a:ext cx="288" cy="288"/>
              <a:chOff x="4486" y="3484"/>
              <a:chExt cx="288" cy="288"/>
            </a:xfrm>
          </p:grpSpPr>
          <p:sp>
            <p:nvSpPr>
              <p:cNvPr id="34922" name="Oval 97"/>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23" name="Line 98"/>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4924" name="Line 99"/>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sp>
        <p:nvSpPr>
          <p:cNvPr id="34911" name="AutoShape 100"/>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Region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interest</a:t>
            </a:r>
          </a:p>
        </p:txBody>
      </p:sp>
      <p:sp>
        <p:nvSpPr>
          <p:cNvPr id="34912" name="AutoShape 101"/>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Center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mass</a:t>
            </a:r>
          </a:p>
        </p:txBody>
      </p:sp>
      <p:sp>
        <p:nvSpPr>
          <p:cNvPr id="34913" name="AutoShape 102"/>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Mean Shift</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vector</a:t>
            </a:r>
          </a:p>
        </p:txBody>
      </p:sp>
      <p:grpSp>
        <p:nvGrpSpPr>
          <p:cNvPr id="4" name="Group 103"/>
          <p:cNvGrpSpPr>
            <a:grpSpLocks/>
          </p:cNvGrpSpPr>
          <p:nvPr/>
        </p:nvGrpSpPr>
        <p:grpSpPr bwMode="auto">
          <a:xfrm>
            <a:off x="5029200" y="3200400"/>
            <a:ext cx="457200" cy="457200"/>
            <a:chOff x="4486" y="3484"/>
            <a:chExt cx="288" cy="288"/>
          </a:xfrm>
        </p:grpSpPr>
        <p:sp>
          <p:nvSpPr>
            <p:cNvPr id="34917" name="Oval 104"/>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4918" name="Line 105"/>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4919" name="Line 106"/>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34915" name="Rectangle 107"/>
          <p:cNvSpPr>
            <a:spLocks noGrp="1" noChangeArrowheads="1"/>
          </p:cNvSpPr>
          <p:nvPr>
            <p:ph type="title"/>
          </p:nvPr>
        </p:nvSpPr>
        <p:spPr/>
        <p:txBody>
          <a:bodyPr/>
          <a:lstStyle/>
          <a:p>
            <a:pPr eaLnBrk="1" hangingPunct="1"/>
            <a:r>
              <a:rPr lang="en-US" altLang="en-US" smtClean="0"/>
              <a:t>Mean shift</a:t>
            </a:r>
          </a:p>
        </p:txBody>
      </p:sp>
      <p:sp>
        <p:nvSpPr>
          <p:cNvPr id="34916" name="Rectangle 108"/>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Tree>
    <p:extLst>
      <p:ext uri="{BB962C8B-B14F-4D97-AF65-F5344CB8AC3E}">
        <p14:creationId xmlns:p14="http://schemas.microsoft.com/office/powerpoint/2010/main" val="2639737847"/>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 5.82929E-7 L 0.075 0.04441 " pathEditMode="relative" rAng="0" ptsTypes="AA">
                                      <p:cBhvr>
                                        <p:cTn id="6" dur="2000" fill="hold"/>
                                        <p:tgtEl>
                                          <p:spTgt spid="2"/>
                                        </p:tgtEl>
                                        <p:attrNameLst>
                                          <p:attrName>ppt_x</p:attrName>
                                          <p:attrName>ppt_y</p:attrName>
                                        </p:attrNameLst>
                                      </p:cBhvr>
                                      <p:rCtr x="3750" y="2221"/>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Impact of Machine Learning</a:t>
            </a:r>
          </a:p>
        </p:txBody>
      </p:sp>
      <p:sp>
        <p:nvSpPr>
          <p:cNvPr id="13315" name="Content Placeholder 2"/>
          <p:cNvSpPr>
            <a:spLocks noGrp="1"/>
          </p:cNvSpPr>
          <p:nvPr>
            <p:ph idx="1"/>
          </p:nvPr>
        </p:nvSpPr>
        <p:spPr/>
        <p:txBody>
          <a:bodyPr/>
          <a:lstStyle/>
          <a:p>
            <a:pPr eaLnBrk="1" hangingPunct="1">
              <a:buFont typeface="Arial" panose="020B0604020202020204" pitchFamily="34" charset="0"/>
              <a:buNone/>
            </a:pPr>
            <a:endParaRPr lang="en-US" altLang="en-US" smtClean="0"/>
          </a:p>
          <a:p>
            <a:pPr eaLnBrk="1" hangingPunct="1"/>
            <a:r>
              <a:rPr lang="en-US" altLang="en-US" smtClean="0"/>
              <a:t>Machine Learning is arguably the greatest export from computing to other scientific fields.</a:t>
            </a:r>
          </a:p>
          <a:p>
            <a:pPr eaLnBrk="1" hangingPunct="1"/>
            <a:endParaRPr lang="en-US" altLang="en-US" smtClean="0"/>
          </a:p>
          <a:p>
            <a:pPr eaLnBrk="1" hangingPunct="1">
              <a:buFont typeface="Arial" panose="020B0604020202020204" pitchFamily="34" charset="0"/>
              <a:buNone/>
            </a:pPr>
            <a:endParaRPr lang="en-US" altLang="en-US" smtClean="0"/>
          </a:p>
        </p:txBody>
      </p:sp>
    </p:spTree>
    <p:extLst>
      <p:ext uri="{BB962C8B-B14F-4D97-AF65-F5344CB8AC3E}">
        <p14:creationId xmlns:p14="http://schemas.microsoft.com/office/powerpoint/2010/main" val="26580773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43" name="Oval 3"/>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44" name="Oval 4"/>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45" name="Oval 5"/>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46" name="Oval 6"/>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47" name="Oval 7"/>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48" name="Oval 8"/>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49" name="Oval 9"/>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0" name="Oval 10"/>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1" name="Oval 11"/>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2" name="Oval 12"/>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3" name="Oval 13"/>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4" name="Oval 14"/>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5" name="Oval 15"/>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6" name="Oval 16"/>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7" name="Oval 17"/>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8" name="Oval 18"/>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59" name="Oval 19"/>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0" name="Oval 20"/>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1" name="Oval 21"/>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2" name="Oval 22"/>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3" name="Oval 23"/>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4" name="Oval 24"/>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5" name="Oval 25"/>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6" name="Oval 26"/>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7" name="Oval 27"/>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8" name="Oval 28"/>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69" name="Oval 29"/>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0" name="Oval 30"/>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1" name="Oval 31"/>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2" name="Oval 32"/>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3" name="Oval 33"/>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4" name="Oval 34"/>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5" name="Oval 35"/>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6" name="Oval 36"/>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7" name="Oval 37"/>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8" name="Oval 38"/>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79" name="Oval 39"/>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0" name="Oval 40"/>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1" name="Oval 41"/>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2" name="Oval 42"/>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3" name="Oval 43"/>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4" name="Oval 44"/>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5" name="Oval 45"/>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6" name="Oval 46"/>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7" name="Oval 47"/>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8" name="Oval 48"/>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89" name="Oval 49"/>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0" name="Oval 50"/>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1" name="Oval 51"/>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2" name="Oval 52"/>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3" name="Oval 53"/>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4" name="Oval 54"/>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5" name="Oval 55"/>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6" name="Oval 56"/>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7" name="Oval 57"/>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8" name="Oval 58"/>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899" name="Oval 59"/>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0" name="Oval 60"/>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1" name="Oval 61"/>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2" name="Oval 62"/>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3" name="Oval 63"/>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4" name="Oval 64"/>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5" name="Oval 65"/>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6" name="Oval 66"/>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7" name="Oval 67"/>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8" name="Oval 68"/>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09" name="Oval 69"/>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0" name="Oval 70"/>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1" name="Oval 71"/>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2" name="Oval 72"/>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3" name="Oval 73"/>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4" name="Oval 74"/>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5" name="Oval 75"/>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6" name="Oval 76"/>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7" name="Oval 77"/>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8" name="Oval 78"/>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19" name="Oval 79"/>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0" name="Oval 80"/>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1" name="Oval 81"/>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2" name="Oval 82"/>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3" name="Oval 83"/>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4" name="Oval 84"/>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5" name="Oval 85"/>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6" name="Oval 86"/>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7" name="Oval 87"/>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8" name="Oval 88"/>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29" name="Oval 89"/>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30" name="Oval 90"/>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31" name="Oval 91"/>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32" name="Oval 92"/>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33" name="Oval 93"/>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5934" name="Group 94"/>
          <p:cNvGrpSpPr>
            <a:grpSpLocks/>
          </p:cNvGrpSpPr>
          <p:nvPr/>
        </p:nvGrpSpPr>
        <p:grpSpPr bwMode="auto">
          <a:xfrm>
            <a:off x="3841750" y="1981200"/>
            <a:ext cx="2819400" cy="2895600"/>
            <a:chOff x="3744" y="4464"/>
            <a:chExt cx="1776" cy="1824"/>
          </a:xfrm>
        </p:grpSpPr>
        <p:sp>
          <p:nvSpPr>
            <p:cNvPr id="35945" name="Oval 95"/>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5946" name="Group 96"/>
            <p:cNvGrpSpPr>
              <a:grpSpLocks/>
            </p:cNvGrpSpPr>
            <p:nvPr/>
          </p:nvGrpSpPr>
          <p:grpSpPr bwMode="auto">
            <a:xfrm>
              <a:off x="4491" y="5231"/>
              <a:ext cx="288" cy="288"/>
              <a:chOff x="4486" y="3484"/>
              <a:chExt cx="288" cy="288"/>
            </a:xfrm>
          </p:grpSpPr>
          <p:sp>
            <p:nvSpPr>
              <p:cNvPr id="35947" name="Oval 97"/>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48" name="Line 98"/>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5949" name="Line 99"/>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sp>
        <p:nvSpPr>
          <p:cNvPr id="35935" name="AutoShape 100"/>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Region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interest</a:t>
            </a:r>
          </a:p>
        </p:txBody>
      </p:sp>
      <p:sp>
        <p:nvSpPr>
          <p:cNvPr id="35936" name="AutoShape 101"/>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Center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mass</a:t>
            </a:r>
          </a:p>
        </p:txBody>
      </p:sp>
      <p:sp>
        <p:nvSpPr>
          <p:cNvPr id="35937" name="AutoShape 102"/>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Mean Shift</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vector</a:t>
            </a:r>
          </a:p>
        </p:txBody>
      </p:sp>
      <p:grpSp>
        <p:nvGrpSpPr>
          <p:cNvPr id="4" name="Group 103"/>
          <p:cNvGrpSpPr>
            <a:grpSpLocks/>
          </p:cNvGrpSpPr>
          <p:nvPr/>
        </p:nvGrpSpPr>
        <p:grpSpPr bwMode="auto">
          <a:xfrm>
            <a:off x="5389563" y="3265488"/>
            <a:ext cx="457200" cy="457200"/>
            <a:chOff x="4486" y="3484"/>
            <a:chExt cx="288" cy="288"/>
          </a:xfrm>
        </p:grpSpPr>
        <p:sp>
          <p:nvSpPr>
            <p:cNvPr id="35942" name="Oval 104"/>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43" name="Line 105"/>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5944" name="Line 106"/>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110699" name="AutoShape 107"/>
          <p:cNvSpPr>
            <a:spLocks noChangeArrowheads="1"/>
          </p:cNvSpPr>
          <p:nvPr/>
        </p:nvSpPr>
        <p:spPr bwMode="auto">
          <a:xfrm rot="618372">
            <a:off x="5280025" y="3375025"/>
            <a:ext cx="381000" cy="152400"/>
          </a:xfrm>
          <a:prstGeom prst="rightArrow">
            <a:avLst>
              <a:gd name="adj1" fmla="val 50000"/>
              <a:gd name="adj2" fmla="val 62500"/>
            </a:avLst>
          </a:prstGeom>
          <a:solidFill>
            <a:srgbClr val="FFFF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5940" name="Rectangle 109"/>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
        <p:nvSpPr>
          <p:cNvPr id="35941" name="Title 110"/>
          <p:cNvSpPr>
            <a:spLocks noGrp="1"/>
          </p:cNvSpPr>
          <p:nvPr>
            <p:ph type="title"/>
          </p:nvPr>
        </p:nvSpPr>
        <p:spPr/>
        <p:txBody>
          <a:bodyPr/>
          <a:lstStyle/>
          <a:p>
            <a:r>
              <a:rPr lang="en-US" altLang="en-US" smtClean="0"/>
              <a:t>Mean shift</a:t>
            </a:r>
          </a:p>
        </p:txBody>
      </p:sp>
    </p:spTree>
    <p:extLst>
      <p:ext uri="{BB962C8B-B14F-4D97-AF65-F5344CB8AC3E}">
        <p14:creationId xmlns:p14="http://schemas.microsoft.com/office/powerpoint/2010/main" val="2882450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3000"/>
                                  </p:stCondLst>
                                  <p:childTnLst>
                                    <p:set>
                                      <p:cBhvr>
                                        <p:cTn id="11" dur="1" fill="hold">
                                          <p:stCondLst>
                                            <p:cond delay="0"/>
                                          </p:stCondLst>
                                        </p:cTn>
                                        <p:tgtEl>
                                          <p:spTgt spid="110699"/>
                                        </p:tgtEl>
                                        <p:attrNameLst>
                                          <p:attrName>style.visibility</p:attrName>
                                        </p:attrNameLst>
                                      </p:cBhvr>
                                      <p:to>
                                        <p:strVal val="visible"/>
                                      </p:to>
                                    </p:set>
                                    <p:animEffect transition="in" filter="wipe(left)">
                                      <p:cBhvr>
                                        <p:cTn id="12" dur="500"/>
                                        <p:tgtEl>
                                          <p:spTgt spid="110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67" name="Oval 3"/>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68" name="Oval 4"/>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69" name="Oval 5"/>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0" name="Oval 6"/>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1" name="Oval 7"/>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2" name="Oval 8"/>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3" name="Oval 9"/>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4" name="Oval 10"/>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5" name="Oval 11"/>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6" name="Oval 12"/>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7" name="Oval 13"/>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8" name="Oval 14"/>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79" name="Oval 15"/>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0" name="Oval 16"/>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1" name="Oval 17"/>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2" name="Oval 18"/>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3" name="Oval 19"/>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4" name="Oval 20"/>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5" name="Oval 21"/>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6" name="Oval 22"/>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7" name="Oval 23"/>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8" name="Oval 24"/>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89" name="Oval 25"/>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0" name="Oval 26"/>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1" name="Oval 27"/>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2" name="Oval 28"/>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3" name="Oval 29"/>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4" name="Oval 30"/>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5" name="Oval 31"/>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6" name="Oval 32"/>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7" name="Oval 33"/>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8" name="Oval 34"/>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899" name="Oval 35"/>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0" name="Oval 36"/>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1" name="Oval 37"/>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2" name="Oval 38"/>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3" name="Oval 39"/>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4" name="Oval 40"/>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5" name="Oval 41"/>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6" name="Oval 42"/>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7" name="Oval 43"/>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8" name="Oval 44"/>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09" name="Oval 45"/>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0" name="Oval 46"/>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1" name="Oval 47"/>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2" name="Oval 48"/>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3" name="Oval 49"/>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4" name="Oval 50"/>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5" name="Oval 51"/>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6" name="Oval 52"/>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7" name="Oval 53"/>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8" name="Oval 54"/>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19" name="Oval 55"/>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0" name="Oval 56"/>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1" name="Oval 57"/>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2" name="Oval 58"/>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3" name="Oval 59"/>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4" name="Oval 60"/>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5" name="Oval 61"/>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6" name="Oval 62"/>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7" name="Oval 63"/>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8" name="Oval 64"/>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29" name="Oval 65"/>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0" name="Oval 66"/>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1" name="Oval 67"/>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2" name="Oval 68"/>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3" name="Oval 69"/>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4" name="Oval 70"/>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5" name="Oval 71"/>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6" name="Oval 72"/>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7" name="Oval 73"/>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8" name="Oval 74"/>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39" name="Oval 75"/>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0" name="Oval 76"/>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1" name="Oval 77"/>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2" name="Oval 78"/>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3" name="Oval 79"/>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4" name="Oval 80"/>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5" name="Oval 81"/>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6" name="Oval 82"/>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7" name="Oval 83"/>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8" name="Oval 84"/>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49" name="Oval 85"/>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50" name="Oval 86"/>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51" name="Oval 87"/>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52" name="Oval 88"/>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53" name="Oval 89"/>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54" name="Oval 90"/>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55" name="Oval 91"/>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56" name="Oval 92"/>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57" name="Oval 93"/>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2" name="Group 94"/>
          <p:cNvGrpSpPr>
            <a:grpSpLocks/>
          </p:cNvGrpSpPr>
          <p:nvPr/>
        </p:nvGrpSpPr>
        <p:grpSpPr bwMode="auto">
          <a:xfrm>
            <a:off x="3841750" y="1981200"/>
            <a:ext cx="2819400" cy="2895600"/>
            <a:chOff x="3744" y="4464"/>
            <a:chExt cx="1776" cy="1824"/>
          </a:xfrm>
        </p:grpSpPr>
        <p:sp>
          <p:nvSpPr>
            <p:cNvPr id="36968" name="Oval 95"/>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6969" name="Group 96"/>
            <p:cNvGrpSpPr>
              <a:grpSpLocks/>
            </p:cNvGrpSpPr>
            <p:nvPr/>
          </p:nvGrpSpPr>
          <p:grpSpPr bwMode="auto">
            <a:xfrm>
              <a:off x="4491" y="5231"/>
              <a:ext cx="288" cy="288"/>
              <a:chOff x="4486" y="3484"/>
              <a:chExt cx="288" cy="288"/>
            </a:xfrm>
          </p:grpSpPr>
          <p:sp>
            <p:nvSpPr>
              <p:cNvPr id="36970" name="Oval 97"/>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71" name="Line 98"/>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6972" name="Line 99"/>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sp>
        <p:nvSpPr>
          <p:cNvPr id="36959" name="AutoShape 100"/>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Region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interest</a:t>
            </a:r>
          </a:p>
        </p:txBody>
      </p:sp>
      <p:sp>
        <p:nvSpPr>
          <p:cNvPr id="36960" name="AutoShape 101"/>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Center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mass</a:t>
            </a:r>
          </a:p>
        </p:txBody>
      </p:sp>
      <p:sp>
        <p:nvSpPr>
          <p:cNvPr id="36961" name="AutoShape 102"/>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Mean Shift</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vector</a:t>
            </a:r>
          </a:p>
        </p:txBody>
      </p:sp>
      <p:grpSp>
        <p:nvGrpSpPr>
          <p:cNvPr id="4" name="Group 103"/>
          <p:cNvGrpSpPr>
            <a:grpSpLocks/>
          </p:cNvGrpSpPr>
          <p:nvPr/>
        </p:nvGrpSpPr>
        <p:grpSpPr bwMode="auto">
          <a:xfrm>
            <a:off x="5389563" y="3265488"/>
            <a:ext cx="457200" cy="457200"/>
            <a:chOff x="4486" y="3484"/>
            <a:chExt cx="288" cy="288"/>
          </a:xfrm>
        </p:grpSpPr>
        <p:sp>
          <p:nvSpPr>
            <p:cNvPr id="36965" name="Oval 104"/>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6966" name="Line 105"/>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6967" name="Line 106"/>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36963" name="Rectangle 108"/>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
        <p:nvSpPr>
          <p:cNvPr id="36964" name="Title 110"/>
          <p:cNvSpPr>
            <a:spLocks noGrp="1"/>
          </p:cNvSpPr>
          <p:nvPr>
            <p:ph type="title"/>
          </p:nvPr>
        </p:nvSpPr>
        <p:spPr/>
        <p:txBody>
          <a:bodyPr/>
          <a:lstStyle/>
          <a:p>
            <a:r>
              <a:rPr lang="en-US" altLang="en-US" smtClean="0"/>
              <a:t>Mean shift</a:t>
            </a:r>
          </a:p>
        </p:txBody>
      </p:sp>
    </p:spTree>
    <p:extLst>
      <p:ext uri="{BB962C8B-B14F-4D97-AF65-F5344CB8AC3E}">
        <p14:creationId xmlns:p14="http://schemas.microsoft.com/office/powerpoint/2010/main" val="586678765"/>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88889E-6 -3.01874E-6 L 0.03993 0.01111 " pathEditMode="relative" rAng="0" ptsTypes="AA">
                                      <p:cBhvr>
                                        <p:cTn id="6" dur="2000" fill="hold"/>
                                        <p:tgtEl>
                                          <p:spTgt spid="2"/>
                                        </p:tgtEl>
                                        <p:attrNameLst>
                                          <p:attrName>ppt_x</p:attrName>
                                          <p:attrName>ppt_y</p:attrName>
                                        </p:attrNameLst>
                                      </p:cBhvr>
                                      <p:rCtr x="1997" y="555"/>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1" name="Oval 3"/>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2" name="Oval 4"/>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3" name="Oval 5"/>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4" name="Oval 6"/>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5" name="Oval 7"/>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6" name="Oval 8"/>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7" name="Oval 9"/>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8" name="Oval 10"/>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899" name="Oval 11"/>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0" name="Oval 12"/>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1" name="Oval 13"/>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2" name="Oval 14"/>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3" name="Oval 15"/>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4" name="Oval 16"/>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5" name="Oval 17"/>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6" name="Oval 18"/>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7" name="Oval 19"/>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8" name="Oval 20"/>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09" name="Oval 21"/>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0" name="Oval 22"/>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1" name="Oval 23"/>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2" name="Oval 24"/>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3" name="Oval 25"/>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4" name="Oval 26"/>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5" name="Oval 27"/>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6" name="Oval 28"/>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7" name="Oval 29"/>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8" name="Oval 30"/>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19" name="Oval 31"/>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0" name="Oval 32"/>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1" name="Oval 33"/>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2" name="Oval 34"/>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3" name="Oval 35"/>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4" name="Oval 36"/>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5" name="Oval 37"/>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6" name="Oval 38"/>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7" name="Oval 39"/>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8" name="Oval 40"/>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29" name="Oval 41"/>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0" name="Oval 42"/>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1" name="Oval 43"/>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2" name="Oval 44"/>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3" name="Oval 45"/>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4" name="Oval 46"/>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5" name="Oval 47"/>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6" name="Oval 48"/>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7" name="Oval 49"/>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8" name="Oval 50"/>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39" name="Oval 51"/>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0" name="Oval 52"/>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1" name="Oval 53"/>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2" name="Oval 54"/>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3" name="Oval 55"/>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4" name="Oval 56"/>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5" name="Oval 57"/>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6" name="Oval 58"/>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7" name="Oval 59"/>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8" name="Oval 60"/>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49" name="Oval 61"/>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0" name="Oval 62"/>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1" name="Oval 63"/>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2" name="Oval 64"/>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3" name="Oval 65"/>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4" name="Oval 66"/>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5" name="Oval 67"/>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6" name="Oval 68"/>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7" name="Oval 69"/>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8" name="Oval 70"/>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59" name="Oval 71"/>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0" name="Oval 72"/>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1" name="Oval 73"/>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2" name="Oval 74"/>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3" name="Oval 75"/>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4" name="Oval 76"/>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5" name="Oval 77"/>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6" name="Oval 78"/>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7" name="Oval 79"/>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8" name="Oval 80"/>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69" name="Oval 81"/>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0" name="Oval 82"/>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1" name="Oval 83"/>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2" name="Oval 84"/>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3" name="Oval 85"/>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4" name="Oval 86"/>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5" name="Oval 87"/>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6" name="Oval 88"/>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7" name="Oval 89"/>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8" name="Oval 90"/>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79" name="Oval 91"/>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80" name="Oval 92"/>
          <p:cNvSpPr>
            <a:spLocks noChangeArrowheads="1"/>
          </p:cNvSpPr>
          <p:nvPr/>
        </p:nvSpPr>
        <p:spPr bwMode="auto">
          <a:xfrm>
            <a:off x="1143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81" name="Oval 93"/>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7982" name="Group 94"/>
          <p:cNvGrpSpPr>
            <a:grpSpLocks/>
          </p:cNvGrpSpPr>
          <p:nvPr/>
        </p:nvGrpSpPr>
        <p:grpSpPr bwMode="auto">
          <a:xfrm>
            <a:off x="4211638" y="2047875"/>
            <a:ext cx="2819400" cy="2895600"/>
            <a:chOff x="3744" y="4464"/>
            <a:chExt cx="1776" cy="1824"/>
          </a:xfrm>
        </p:grpSpPr>
        <p:sp>
          <p:nvSpPr>
            <p:cNvPr id="37992" name="Oval 95"/>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7993" name="Group 96"/>
            <p:cNvGrpSpPr>
              <a:grpSpLocks/>
            </p:cNvGrpSpPr>
            <p:nvPr/>
          </p:nvGrpSpPr>
          <p:grpSpPr bwMode="auto">
            <a:xfrm>
              <a:off x="4491" y="5231"/>
              <a:ext cx="288" cy="288"/>
              <a:chOff x="4486" y="3484"/>
              <a:chExt cx="288" cy="288"/>
            </a:xfrm>
          </p:grpSpPr>
          <p:sp>
            <p:nvSpPr>
              <p:cNvPr id="37994" name="Oval 97"/>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95" name="Line 98"/>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7996" name="Line 99"/>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sp>
        <p:nvSpPr>
          <p:cNvPr id="37983" name="AutoShape 100"/>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Region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interest</a:t>
            </a:r>
          </a:p>
        </p:txBody>
      </p:sp>
      <p:sp>
        <p:nvSpPr>
          <p:cNvPr id="37984" name="AutoShape 101"/>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Center of</a:t>
            </a:r>
          </a:p>
          <a:p>
            <a:pPr algn="ctr" eaLnBrk="1" hangingPunct="1">
              <a:spcBef>
                <a:spcPct val="0"/>
              </a:spcBef>
              <a:buFontTx/>
              <a:buNone/>
            </a:pPr>
            <a:r>
              <a:rPr lang="en-US" altLang="en-US" sz="1600" smtClean="0">
                <a:solidFill>
                  <a:srgbClr val="000000"/>
                </a:solidFill>
                <a:latin typeface="Arial" panose="020B0604020202020204" pitchFamily="34" charset="0"/>
                <a:cs typeface="Arial" panose="020B0604020202020204" pitchFamily="34" charset="0"/>
              </a:rPr>
              <a:t>mass</a:t>
            </a:r>
          </a:p>
        </p:txBody>
      </p:sp>
      <p:grpSp>
        <p:nvGrpSpPr>
          <p:cNvPr id="4" name="Group 102"/>
          <p:cNvGrpSpPr>
            <a:grpSpLocks/>
          </p:cNvGrpSpPr>
          <p:nvPr/>
        </p:nvGrpSpPr>
        <p:grpSpPr bwMode="auto">
          <a:xfrm>
            <a:off x="5389563" y="3265488"/>
            <a:ext cx="457200" cy="457200"/>
            <a:chOff x="4486" y="3484"/>
            <a:chExt cx="288" cy="288"/>
          </a:xfrm>
        </p:grpSpPr>
        <p:sp>
          <p:nvSpPr>
            <p:cNvPr id="37989" name="Oval 103"/>
            <p:cNvSpPr>
              <a:spLocks noChangeArrowheads="1"/>
            </p:cNvSpPr>
            <p:nvPr/>
          </p:nvSpPr>
          <p:spPr bwMode="auto">
            <a:xfrm>
              <a:off x="4560" y="3552"/>
              <a:ext cx="144" cy="144"/>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7990" name="Line 104"/>
            <p:cNvSpPr>
              <a:spLocks noChangeShapeType="1"/>
            </p:cNvSpPr>
            <p:nvPr/>
          </p:nvSpPr>
          <p:spPr bwMode="auto">
            <a:xfrm>
              <a:off x="4632" y="3484"/>
              <a:ext cx="0" cy="28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7991" name="Line 105"/>
            <p:cNvSpPr>
              <a:spLocks noChangeShapeType="1"/>
            </p:cNvSpPr>
            <p:nvPr/>
          </p:nvSpPr>
          <p:spPr bwMode="auto">
            <a:xfrm rot="-5400000">
              <a:off x="4630" y="3482"/>
              <a:ext cx="0" cy="28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37986" name="Rectangle 107"/>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
        <p:nvSpPr>
          <p:cNvPr id="37987" name="Content Placeholder 107"/>
          <p:cNvSpPr>
            <a:spLocks noGrp="1"/>
          </p:cNvSpPr>
          <p:nvPr>
            <p:ph idx="1"/>
          </p:nvPr>
        </p:nvSpPr>
        <p:spPr/>
        <p:txBody>
          <a:bodyPr/>
          <a:lstStyle/>
          <a:p>
            <a:endParaRPr lang="en-US" altLang="en-US" smtClean="0"/>
          </a:p>
        </p:txBody>
      </p:sp>
      <p:sp>
        <p:nvSpPr>
          <p:cNvPr id="37988" name="Title 110"/>
          <p:cNvSpPr>
            <a:spLocks noGrp="1"/>
          </p:cNvSpPr>
          <p:nvPr>
            <p:ph type="title"/>
          </p:nvPr>
        </p:nvSpPr>
        <p:spPr/>
        <p:txBody>
          <a:bodyPr/>
          <a:lstStyle/>
          <a:p>
            <a:r>
              <a:rPr lang="en-US" altLang="en-US" smtClean="0"/>
              <a:t>Mean shift</a:t>
            </a:r>
          </a:p>
        </p:txBody>
      </p:sp>
    </p:spTree>
    <p:extLst>
      <p:ext uri="{BB962C8B-B14F-4D97-AF65-F5344CB8AC3E}">
        <p14:creationId xmlns:p14="http://schemas.microsoft.com/office/powerpoint/2010/main" val="2566890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9"/>
          <p:cNvSpPr>
            <a:spLocks noChangeArrowheads="1"/>
          </p:cNvSpPr>
          <p:nvPr/>
        </p:nvSpPr>
        <p:spPr bwMode="auto">
          <a:xfrm>
            <a:off x="7620000" y="5584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15" name="Oval 10"/>
          <p:cNvSpPr>
            <a:spLocks noChangeArrowheads="1"/>
          </p:cNvSpPr>
          <p:nvPr/>
        </p:nvSpPr>
        <p:spPr bwMode="auto">
          <a:xfrm>
            <a:off x="7391400" y="5334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16" name="Oval 11"/>
          <p:cNvSpPr>
            <a:spLocks noChangeArrowheads="1"/>
          </p:cNvSpPr>
          <p:nvPr/>
        </p:nvSpPr>
        <p:spPr bwMode="auto">
          <a:xfrm>
            <a:off x="7620000" y="510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17" name="Oval 12"/>
          <p:cNvSpPr>
            <a:spLocks noChangeArrowheads="1"/>
          </p:cNvSpPr>
          <p:nvPr/>
        </p:nvSpPr>
        <p:spPr bwMode="auto">
          <a:xfrm>
            <a:off x="7467600" y="586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18" name="Oval 13"/>
          <p:cNvSpPr>
            <a:spLocks noChangeArrowheads="1"/>
          </p:cNvSpPr>
          <p:nvPr/>
        </p:nvSpPr>
        <p:spPr bwMode="auto">
          <a:xfrm>
            <a:off x="7086600" y="556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19" name="Oval 14"/>
          <p:cNvSpPr>
            <a:spLocks noChangeArrowheads="1"/>
          </p:cNvSpPr>
          <p:nvPr/>
        </p:nvSpPr>
        <p:spPr bwMode="auto">
          <a:xfrm>
            <a:off x="70104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0" name="Oval 15"/>
          <p:cNvSpPr>
            <a:spLocks noChangeArrowheads="1"/>
          </p:cNvSpPr>
          <p:nvPr/>
        </p:nvSpPr>
        <p:spPr bwMode="auto">
          <a:xfrm>
            <a:off x="7391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1" name="Oval 16"/>
          <p:cNvSpPr>
            <a:spLocks noChangeArrowheads="1"/>
          </p:cNvSpPr>
          <p:nvPr/>
        </p:nvSpPr>
        <p:spPr bwMode="auto">
          <a:xfrm>
            <a:off x="71628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2" name="Oval 17"/>
          <p:cNvSpPr>
            <a:spLocks noChangeArrowheads="1"/>
          </p:cNvSpPr>
          <p:nvPr/>
        </p:nvSpPr>
        <p:spPr bwMode="auto">
          <a:xfrm>
            <a:off x="7543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3" name="Oval 18"/>
          <p:cNvSpPr>
            <a:spLocks noChangeArrowheads="1"/>
          </p:cNvSpPr>
          <p:nvPr/>
        </p:nvSpPr>
        <p:spPr bwMode="auto">
          <a:xfrm>
            <a:off x="76200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4" name="Oval 19"/>
          <p:cNvSpPr>
            <a:spLocks noChangeArrowheads="1"/>
          </p:cNvSpPr>
          <p:nvPr/>
        </p:nvSpPr>
        <p:spPr bwMode="auto">
          <a:xfrm>
            <a:off x="6477000" y="586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5" name="Oval 20"/>
          <p:cNvSpPr>
            <a:spLocks noChangeArrowheads="1"/>
          </p:cNvSpPr>
          <p:nvPr/>
        </p:nvSpPr>
        <p:spPr bwMode="auto">
          <a:xfrm>
            <a:off x="6705600" y="5334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6" name="Oval 21"/>
          <p:cNvSpPr>
            <a:spLocks noChangeArrowheads="1"/>
          </p:cNvSpPr>
          <p:nvPr/>
        </p:nvSpPr>
        <p:spPr bwMode="auto">
          <a:xfrm>
            <a:off x="61722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7" name="Oval 22"/>
          <p:cNvSpPr>
            <a:spLocks noChangeArrowheads="1"/>
          </p:cNvSpPr>
          <p:nvPr/>
        </p:nvSpPr>
        <p:spPr bwMode="auto">
          <a:xfrm>
            <a:off x="67056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8" name="Oval 23"/>
          <p:cNvSpPr>
            <a:spLocks noChangeArrowheads="1"/>
          </p:cNvSpPr>
          <p:nvPr/>
        </p:nvSpPr>
        <p:spPr bwMode="auto">
          <a:xfrm>
            <a:off x="7162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29" name="Oval 24"/>
          <p:cNvSpPr>
            <a:spLocks noChangeArrowheads="1"/>
          </p:cNvSpPr>
          <p:nvPr/>
        </p:nvSpPr>
        <p:spPr bwMode="auto">
          <a:xfrm>
            <a:off x="6781800" y="3733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30" name="Oval 27"/>
          <p:cNvSpPr>
            <a:spLocks noChangeArrowheads="1"/>
          </p:cNvSpPr>
          <p:nvPr/>
        </p:nvSpPr>
        <p:spPr bwMode="auto">
          <a:xfrm>
            <a:off x="60960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31" name="Oval 28"/>
          <p:cNvSpPr>
            <a:spLocks noChangeArrowheads="1"/>
          </p:cNvSpPr>
          <p:nvPr/>
        </p:nvSpPr>
        <p:spPr bwMode="auto">
          <a:xfrm>
            <a:off x="5715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32" name="Oval 29"/>
          <p:cNvSpPr>
            <a:spLocks noChangeArrowheads="1"/>
          </p:cNvSpPr>
          <p:nvPr/>
        </p:nvSpPr>
        <p:spPr bwMode="auto">
          <a:xfrm>
            <a:off x="6096000" y="541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33" name="Oval 30"/>
          <p:cNvSpPr>
            <a:spLocks noChangeArrowheads="1"/>
          </p:cNvSpPr>
          <p:nvPr/>
        </p:nvSpPr>
        <p:spPr bwMode="auto">
          <a:xfrm>
            <a:off x="5334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34" name="Oval 31"/>
          <p:cNvSpPr>
            <a:spLocks noChangeArrowheads="1"/>
          </p:cNvSpPr>
          <p:nvPr/>
        </p:nvSpPr>
        <p:spPr bwMode="auto">
          <a:xfrm>
            <a:off x="4953000" y="4648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35" name="Oval 32"/>
          <p:cNvSpPr>
            <a:spLocks noChangeArrowheads="1"/>
          </p:cNvSpPr>
          <p:nvPr/>
        </p:nvSpPr>
        <p:spPr bwMode="auto">
          <a:xfrm>
            <a:off x="53340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8936" name="Group 33"/>
          <p:cNvGrpSpPr>
            <a:grpSpLocks/>
          </p:cNvGrpSpPr>
          <p:nvPr/>
        </p:nvGrpSpPr>
        <p:grpSpPr bwMode="auto">
          <a:xfrm>
            <a:off x="5029200" y="3429000"/>
            <a:ext cx="2819400" cy="2895600"/>
            <a:chOff x="3744" y="4464"/>
            <a:chExt cx="1776" cy="1824"/>
          </a:xfrm>
        </p:grpSpPr>
        <p:sp>
          <p:nvSpPr>
            <p:cNvPr id="38953" name="Oval 34"/>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grpSp>
          <p:nvGrpSpPr>
            <p:cNvPr id="38954" name="Group 35"/>
            <p:cNvGrpSpPr>
              <a:grpSpLocks/>
            </p:cNvGrpSpPr>
            <p:nvPr/>
          </p:nvGrpSpPr>
          <p:grpSpPr bwMode="auto">
            <a:xfrm>
              <a:off x="4491" y="5231"/>
              <a:ext cx="288" cy="288"/>
              <a:chOff x="4486" y="3484"/>
              <a:chExt cx="288" cy="288"/>
            </a:xfrm>
          </p:grpSpPr>
          <p:sp>
            <p:nvSpPr>
              <p:cNvPr id="38955" name="Oval 36"/>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56" name="Line 37"/>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8957" name="Line 38"/>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grpSp>
      <p:grpSp>
        <p:nvGrpSpPr>
          <p:cNvPr id="38937" name="Group 39"/>
          <p:cNvGrpSpPr>
            <a:grpSpLocks/>
          </p:cNvGrpSpPr>
          <p:nvPr/>
        </p:nvGrpSpPr>
        <p:grpSpPr bwMode="auto">
          <a:xfrm>
            <a:off x="6781800" y="4800600"/>
            <a:ext cx="457200" cy="457200"/>
            <a:chOff x="4486" y="3484"/>
            <a:chExt cx="288" cy="288"/>
          </a:xfrm>
        </p:grpSpPr>
        <p:sp>
          <p:nvSpPr>
            <p:cNvPr id="38950" name="Oval 40"/>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51" name="Line 41"/>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8952" name="Line 42"/>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132140" name="Line 44"/>
          <p:cNvSpPr>
            <a:spLocks noChangeShapeType="1"/>
          </p:cNvSpPr>
          <p:nvPr/>
        </p:nvSpPr>
        <p:spPr bwMode="auto">
          <a:xfrm flipV="1">
            <a:off x="4648200" y="4800600"/>
            <a:ext cx="182880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8939" name="AutoShape 47"/>
          <p:cNvSpPr>
            <a:spLocks noChangeArrowheads="1"/>
          </p:cNvSpPr>
          <p:nvPr/>
        </p:nvSpPr>
        <p:spPr bwMode="auto">
          <a:xfrm rot="1015650">
            <a:off x="6448425" y="4876800"/>
            <a:ext cx="533400" cy="152400"/>
          </a:xfrm>
          <a:prstGeom prst="rightArrow">
            <a:avLst>
              <a:gd name="adj1" fmla="val 50000"/>
              <a:gd name="adj2" fmla="val 87500"/>
            </a:avLst>
          </a:prstGeom>
          <a:solidFill>
            <a:srgbClr val="33CCFF"/>
          </a:solidFill>
          <a:ln w="28575">
            <a:solidFill>
              <a:srgbClr val="FF9900"/>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40" name="Text Box 48"/>
          <p:cNvSpPr txBox="1">
            <a:spLocks noChangeArrowheads="1"/>
          </p:cNvSpPr>
          <p:nvPr/>
        </p:nvSpPr>
        <p:spPr bwMode="auto">
          <a:xfrm>
            <a:off x="381000" y="1676400"/>
            <a:ext cx="5562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u="sng" smtClean="0">
                <a:solidFill>
                  <a:srgbClr val="000000"/>
                </a:solidFill>
                <a:latin typeface="Arial" panose="020B0604020202020204" pitchFamily="34" charset="0"/>
                <a:cs typeface="Arial" panose="020B0604020202020204" pitchFamily="34" charset="0"/>
              </a:rPr>
              <a:t>Simple Mean Shift procedure</a:t>
            </a:r>
            <a:r>
              <a:rPr lang="en-US" altLang="en-US" sz="2400" smtClean="0">
                <a:solidFill>
                  <a:srgbClr val="000000"/>
                </a:solidFill>
                <a:latin typeface="Arial" panose="020B0604020202020204" pitchFamily="34" charset="0"/>
                <a:cs typeface="Arial" panose="020B0604020202020204" pitchFamily="34" charset="0"/>
              </a:rPr>
              <a:t>:</a:t>
            </a:r>
          </a:p>
          <a:p>
            <a:pPr eaLnBrk="1" hangingPunct="1">
              <a:spcBef>
                <a:spcPct val="0"/>
              </a:spcBef>
              <a:buFontTx/>
              <a:buChar char="•"/>
            </a:pPr>
            <a:r>
              <a:rPr lang="en-US" altLang="en-US" sz="2400" smtClean="0">
                <a:solidFill>
                  <a:srgbClr val="000000"/>
                </a:solidFill>
                <a:latin typeface="Arial" panose="020B0604020202020204" pitchFamily="34" charset="0"/>
                <a:cs typeface="Arial" panose="020B0604020202020204" pitchFamily="34" charset="0"/>
              </a:rPr>
              <a:t> Compute mean shift vector</a:t>
            </a:r>
          </a:p>
          <a:p>
            <a:pPr eaLnBrk="1" hangingPunct="1">
              <a:spcBef>
                <a:spcPct val="0"/>
              </a:spcBef>
              <a:buFontTx/>
              <a:buChar char="•"/>
            </a:pPr>
            <a:endParaRPr lang="en-US" altLang="en-US" sz="2400" smtClean="0">
              <a:solidFill>
                <a:srgbClr val="000000"/>
              </a:solidFill>
              <a:latin typeface="Arial" panose="020B0604020202020204" pitchFamily="34" charset="0"/>
              <a:cs typeface="Arial" panose="020B0604020202020204" pitchFamily="34" charset="0"/>
            </a:endParaRPr>
          </a:p>
          <a:p>
            <a:pPr eaLnBrk="1" hangingPunct="1">
              <a:spcBef>
                <a:spcPct val="0"/>
              </a:spcBef>
              <a:buFontTx/>
              <a:buChar char="•"/>
            </a:pPr>
            <a:r>
              <a:rPr lang="en-US" altLang="en-US" sz="2400" smtClean="0">
                <a:solidFill>
                  <a:srgbClr val="000000"/>
                </a:solidFill>
                <a:latin typeface="Arial" panose="020B0604020202020204" pitchFamily="34" charset="0"/>
                <a:cs typeface="Arial" panose="020B0604020202020204" pitchFamily="34" charset="0"/>
              </a:rPr>
              <a:t>Translate the Kernel window by </a:t>
            </a:r>
            <a:r>
              <a:rPr lang="en-US" altLang="en-US" sz="2400" b="1" smtClean="0">
                <a:solidFill>
                  <a:srgbClr val="000000"/>
                </a:solidFill>
                <a:latin typeface="Arial" panose="020B0604020202020204" pitchFamily="34" charset="0"/>
                <a:cs typeface="Arial" panose="020B0604020202020204" pitchFamily="34" charset="0"/>
              </a:rPr>
              <a:t>m(x)</a:t>
            </a:r>
            <a:endParaRPr lang="en-US" altLang="en-US" sz="2400" smtClean="0">
              <a:solidFill>
                <a:srgbClr val="000000"/>
              </a:solidFill>
              <a:latin typeface="Arial" panose="020B0604020202020204" pitchFamily="34" charset="0"/>
              <a:cs typeface="Arial" panose="020B0604020202020204" pitchFamily="34" charset="0"/>
            </a:endParaRPr>
          </a:p>
        </p:txBody>
      </p:sp>
      <p:graphicFrame>
        <p:nvGraphicFramePr>
          <p:cNvPr id="38941" name="Object 49"/>
          <p:cNvGraphicFramePr>
            <a:graphicFrameLocks noChangeAspect="1"/>
          </p:cNvGraphicFramePr>
          <p:nvPr/>
        </p:nvGraphicFramePr>
        <p:xfrm>
          <a:off x="457200" y="3657600"/>
          <a:ext cx="4343400" cy="2471738"/>
        </p:xfrm>
        <a:graphic>
          <a:graphicData uri="http://schemas.openxmlformats.org/presentationml/2006/ole">
            <mc:AlternateContent xmlns:mc="http://schemas.openxmlformats.org/markup-compatibility/2006">
              <mc:Choice xmlns:v="urn:schemas-microsoft-com:vml" Requires="v">
                <p:oleObj spid="_x0000_s364562" name="Equation" r:id="rId4" imgW="1916868" imgH="1091726" progId="Equation.DSMT4">
                  <p:embed/>
                </p:oleObj>
              </mc:Choice>
              <mc:Fallback>
                <p:oleObj name="Equation" r:id="rId4" imgW="1916868" imgH="109172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57600"/>
                        <a:ext cx="4343400" cy="24717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42" name="Object 52"/>
          <p:cNvGraphicFramePr>
            <a:graphicFrameLocks noChangeAspect="1"/>
          </p:cNvGraphicFramePr>
          <p:nvPr/>
        </p:nvGraphicFramePr>
        <p:xfrm>
          <a:off x="7345363" y="6400800"/>
          <a:ext cx="1531937" cy="322263"/>
        </p:xfrm>
        <a:graphic>
          <a:graphicData uri="http://schemas.openxmlformats.org/presentationml/2006/ole">
            <mc:AlternateContent xmlns:mc="http://schemas.openxmlformats.org/markup-compatibility/2006">
              <mc:Choice xmlns:v="urn:schemas-microsoft-com:vml" Requires="v">
                <p:oleObj spid="_x0000_s364563" name="Equation" r:id="rId6" imgW="965200" imgH="203200" progId="Equation.DSMT4">
                  <p:embed/>
                </p:oleObj>
              </mc:Choice>
              <mc:Fallback>
                <p:oleObj name="Equation" r:id="rId6" imgW="9652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363" y="6400800"/>
                        <a:ext cx="1531937" cy="3222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43" name="Rectangle 53"/>
          <p:cNvSpPr>
            <a:spLocks noChangeArrowheads="1"/>
          </p:cNvSpPr>
          <p:nvPr/>
        </p:nvSpPr>
        <p:spPr bwMode="auto">
          <a:xfrm>
            <a:off x="7162800" y="6324600"/>
            <a:ext cx="1981200" cy="53340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132142" name="Line 46"/>
          <p:cNvSpPr>
            <a:spLocks noChangeShapeType="1"/>
          </p:cNvSpPr>
          <p:nvPr/>
        </p:nvSpPr>
        <p:spPr bwMode="auto">
          <a:xfrm flipV="1">
            <a:off x="4114800" y="5029200"/>
            <a:ext cx="28956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132151" name="Rectangle 55"/>
          <p:cNvSpPr>
            <a:spLocks noChangeArrowheads="1"/>
          </p:cNvSpPr>
          <p:nvPr/>
        </p:nvSpPr>
        <p:spPr bwMode="auto">
          <a:xfrm>
            <a:off x="1676400" y="3429000"/>
            <a:ext cx="2438400" cy="2819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132152" name="Rectangle 56"/>
          <p:cNvSpPr>
            <a:spLocks noChangeArrowheads="1"/>
          </p:cNvSpPr>
          <p:nvPr/>
        </p:nvSpPr>
        <p:spPr bwMode="auto">
          <a:xfrm>
            <a:off x="4343400" y="4572000"/>
            <a:ext cx="3810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38947" name="Content Placeholder 45"/>
          <p:cNvSpPr>
            <a:spLocks noGrp="1"/>
          </p:cNvSpPr>
          <p:nvPr>
            <p:ph idx="1"/>
          </p:nvPr>
        </p:nvSpPr>
        <p:spPr/>
        <p:txBody>
          <a:bodyPr/>
          <a:lstStyle/>
          <a:p>
            <a:endParaRPr lang="en-US" altLang="en-US" smtClean="0"/>
          </a:p>
        </p:txBody>
      </p:sp>
      <p:sp>
        <p:nvSpPr>
          <p:cNvPr id="38948" name="Title 117"/>
          <p:cNvSpPr>
            <a:spLocks noGrp="1"/>
          </p:cNvSpPr>
          <p:nvPr>
            <p:ph type="title"/>
          </p:nvPr>
        </p:nvSpPr>
        <p:spPr/>
        <p:txBody>
          <a:bodyPr/>
          <a:lstStyle/>
          <a:p>
            <a:r>
              <a:rPr lang="en-US" altLang="he-IL" smtClean="0"/>
              <a:t>Computing the Mean Shift</a:t>
            </a:r>
            <a:endParaRPr lang="en-US" altLang="en-US" smtClean="0"/>
          </a:p>
        </p:txBody>
      </p:sp>
      <p:sp>
        <p:nvSpPr>
          <p:cNvPr id="38949" name="Rectangle 107"/>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Tree>
    <p:extLst>
      <p:ext uri="{BB962C8B-B14F-4D97-AF65-F5344CB8AC3E}">
        <p14:creationId xmlns:p14="http://schemas.microsoft.com/office/powerpoint/2010/main" val="3102583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1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21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40" grpId="0" animBg="1"/>
      <p:bldP spid="132142" grpId="0" animBg="1"/>
      <p:bldP spid="132151" grpId="0" animBg="1"/>
      <p:bldP spid="1321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85800" y="1295400"/>
            <a:ext cx="7772400" cy="4114800"/>
          </a:xfrm>
        </p:spPr>
        <p:txBody>
          <a:bodyPr/>
          <a:lstStyle/>
          <a:p>
            <a:pPr eaLnBrk="1" hangingPunct="1"/>
            <a:r>
              <a:rPr lang="en-US" altLang="en-US" smtClean="0">
                <a:solidFill>
                  <a:srgbClr val="FF3300"/>
                </a:solidFill>
              </a:rPr>
              <a:t>Attraction basin:</a:t>
            </a:r>
            <a:r>
              <a:rPr lang="en-US" altLang="en-US" smtClean="0"/>
              <a:t> the region for which all trajectories lead to the same mode</a:t>
            </a:r>
          </a:p>
          <a:p>
            <a:pPr eaLnBrk="1" hangingPunct="1"/>
            <a:r>
              <a:rPr lang="en-US" altLang="en-US" smtClean="0">
                <a:solidFill>
                  <a:srgbClr val="FF3300"/>
                </a:solidFill>
              </a:rPr>
              <a:t>Cluster:</a:t>
            </a:r>
            <a:r>
              <a:rPr lang="en-US" altLang="en-US" smtClean="0"/>
              <a:t> all data points in the attraction basin of a mode</a:t>
            </a:r>
          </a:p>
          <a:p>
            <a:pPr eaLnBrk="1" hangingPunct="1"/>
            <a:endParaRPr lang="en-US" altLang="en-US" smtClean="0"/>
          </a:p>
        </p:txBody>
      </p:sp>
      <p:grpSp>
        <p:nvGrpSpPr>
          <p:cNvPr id="39939" name="Group 3"/>
          <p:cNvGrpSpPr>
            <a:grpSpLocks/>
          </p:cNvGrpSpPr>
          <p:nvPr/>
        </p:nvGrpSpPr>
        <p:grpSpPr bwMode="auto">
          <a:xfrm>
            <a:off x="1981200" y="3343275"/>
            <a:ext cx="5257800" cy="3057525"/>
            <a:chOff x="1776" y="1965"/>
            <a:chExt cx="2064" cy="1200"/>
          </a:xfrm>
        </p:grpSpPr>
        <p:grpSp>
          <p:nvGrpSpPr>
            <p:cNvPr id="39942" name="Group 4"/>
            <p:cNvGrpSpPr>
              <a:grpSpLocks/>
            </p:cNvGrpSpPr>
            <p:nvPr/>
          </p:nvGrpSpPr>
          <p:grpSpPr bwMode="auto">
            <a:xfrm>
              <a:off x="1776" y="1965"/>
              <a:ext cx="1152" cy="1200"/>
              <a:chOff x="432" y="2256"/>
              <a:chExt cx="672" cy="672"/>
            </a:xfrm>
          </p:grpSpPr>
          <p:sp>
            <p:nvSpPr>
              <p:cNvPr id="39963" name="Rectangle 5"/>
              <p:cNvSpPr>
                <a:spLocks noChangeArrowheads="1"/>
              </p:cNvSpPr>
              <p:nvPr/>
            </p:nvSpPr>
            <p:spPr bwMode="auto">
              <a:xfrm>
                <a:off x="432" y="2256"/>
                <a:ext cx="6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pic>
            <p:nvPicPr>
              <p:cNvPr id="39964" name="Picture 6" descr="Random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2312"/>
                <a:ext cx="57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3" name="Group 7"/>
            <p:cNvGrpSpPr>
              <a:grpSpLocks/>
            </p:cNvGrpSpPr>
            <p:nvPr/>
          </p:nvGrpSpPr>
          <p:grpSpPr bwMode="auto">
            <a:xfrm>
              <a:off x="2688" y="1965"/>
              <a:ext cx="1152" cy="1200"/>
              <a:chOff x="432" y="2256"/>
              <a:chExt cx="672" cy="672"/>
            </a:xfrm>
          </p:grpSpPr>
          <p:sp>
            <p:nvSpPr>
              <p:cNvPr id="39961" name="Rectangle 8"/>
              <p:cNvSpPr>
                <a:spLocks noChangeArrowheads="1"/>
              </p:cNvSpPr>
              <p:nvPr/>
            </p:nvSpPr>
            <p:spPr bwMode="auto">
              <a:xfrm>
                <a:off x="432" y="2256"/>
                <a:ext cx="6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pic>
            <p:nvPicPr>
              <p:cNvPr id="39962" name="Picture 9" descr="Random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2312"/>
                <a:ext cx="57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4" name="Freeform 10"/>
            <p:cNvSpPr>
              <a:spLocks/>
            </p:cNvSpPr>
            <p:nvPr/>
          </p:nvSpPr>
          <p:spPr bwMode="auto">
            <a:xfrm>
              <a:off x="1796" y="2043"/>
              <a:ext cx="1036" cy="1091"/>
            </a:xfrm>
            <a:custGeom>
              <a:avLst/>
              <a:gdLst>
                <a:gd name="T0" fmla="*/ 564 w 1036"/>
                <a:gd name="T1" fmla="*/ 66 h 1091"/>
                <a:gd name="T2" fmla="*/ 220 w 1036"/>
                <a:gd name="T3" fmla="*/ 2 h 1091"/>
                <a:gd name="T4" fmla="*/ 60 w 1036"/>
                <a:gd name="T5" fmla="*/ 34 h 1091"/>
                <a:gd name="T6" fmla="*/ 60 w 1036"/>
                <a:gd name="T7" fmla="*/ 354 h 1091"/>
                <a:gd name="T8" fmla="*/ 36 w 1036"/>
                <a:gd name="T9" fmla="*/ 626 h 1091"/>
                <a:gd name="T10" fmla="*/ 52 w 1036"/>
                <a:gd name="T11" fmla="*/ 858 h 1091"/>
                <a:gd name="T12" fmla="*/ 76 w 1036"/>
                <a:gd name="T13" fmla="*/ 970 h 1091"/>
                <a:gd name="T14" fmla="*/ 140 w 1036"/>
                <a:gd name="T15" fmla="*/ 1042 h 1091"/>
                <a:gd name="T16" fmla="*/ 228 w 1036"/>
                <a:gd name="T17" fmla="*/ 1082 h 1091"/>
                <a:gd name="T18" fmla="*/ 348 w 1036"/>
                <a:gd name="T19" fmla="*/ 1074 h 1091"/>
                <a:gd name="T20" fmla="*/ 396 w 1036"/>
                <a:gd name="T21" fmla="*/ 1058 h 1091"/>
                <a:gd name="T22" fmla="*/ 420 w 1036"/>
                <a:gd name="T23" fmla="*/ 1050 h 1091"/>
                <a:gd name="T24" fmla="*/ 516 w 1036"/>
                <a:gd name="T25" fmla="*/ 994 h 1091"/>
                <a:gd name="T26" fmla="*/ 692 w 1036"/>
                <a:gd name="T27" fmla="*/ 1034 h 1091"/>
                <a:gd name="T28" fmla="*/ 860 w 1036"/>
                <a:gd name="T29" fmla="*/ 1090 h 1091"/>
                <a:gd name="T30" fmla="*/ 972 w 1036"/>
                <a:gd name="T31" fmla="*/ 1082 h 1091"/>
                <a:gd name="T32" fmla="*/ 1036 w 1036"/>
                <a:gd name="T33" fmla="*/ 954 h 1091"/>
                <a:gd name="T34" fmla="*/ 1028 w 1036"/>
                <a:gd name="T35" fmla="*/ 858 h 1091"/>
                <a:gd name="T36" fmla="*/ 1012 w 1036"/>
                <a:gd name="T37" fmla="*/ 714 h 1091"/>
                <a:gd name="T38" fmla="*/ 884 w 1036"/>
                <a:gd name="T39" fmla="*/ 114 h 1091"/>
                <a:gd name="T40" fmla="*/ 700 w 1036"/>
                <a:gd name="T41" fmla="*/ 42 h 1091"/>
                <a:gd name="T42" fmla="*/ 564 w 1036"/>
                <a:gd name="T43" fmla="*/ 66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6"/>
                <a:gd name="T67" fmla="*/ 0 h 1091"/>
                <a:gd name="T68" fmla="*/ 1036 w 1036"/>
                <a:gd name="T69" fmla="*/ 1091 h 10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6" h="1091">
                  <a:moveTo>
                    <a:pt x="564" y="66"/>
                  </a:moveTo>
                  <a:cubicBezTo>
                    <a:pt x="470" y="4"/>
                    <a:pt x="330" y="18"/>
                    <a:pt x="220" y="2"/>
                  </a:cubicBezTo>
                  <a:cubicBezTo>
                    <a:pt x="155" y="7"/>
                    <a:pt x="111" y="0"/>
                    <a:pt x="60" y="34"/>
                  </a:cubicBezTo>
                  <a:cubicBezTo>
                    <a:pt x="0" y="124"/>
                    <a:pt x="40" y="253"/>
                    <a:pt x="60" y="354"/>
                  </a:cubicBezTo>
                  <a:cubicBezTo>
                    <a:pt x="55" y="446"/>
                    <a:pt x="47" y="535"/>
                    <a:pt x="36" y="626"/>
                  </a:cubicBezTo>
                  <a:cubicBezTo>
                    <a:pt x="44" y="783"/>
                    <a:pt x="39" y="745"/>
                    <a:pt x="52" y="858"/>
                  </a:cubicBezTo>
                  <a:cubicBezTo>
                    <a:pt x="55" y="885"/>
                    <a:pt x="59" y="944"/>
                    <a:pt x="76" y="970"/>
                  </a:cubicBezTo>
                  <a:cubicBezTo>
                    <a:pt x="105" y="1013"/>
                    <a:pt x="85" y="987"/>
                    <a:pt x="140" y="1042"/>
                  </a:cubicBezTo>
                  <a:cubicBezTo>
                    <a:pt x="157" y="1059"/>
                    <a:pt x="206" y="1071"/>
                    <a:pt x="228" y="1082"/>
                  </a:cubicBezTo>
                  <a:cubicBezTo>
                    <a:pt x="268" y="1079"/>
                    <a:pt x="308" y="1080"/>
                    <a:pt x="348" y="1074"/>
                  </a:cubicBezTo>
                  <a:cubicBezTo>
                    <a:pt x="365" y="1072"/>
                    <a:pt x="380" y="1063"/>
                    <a:pt x="396" y="1058"/>
                  </a:cubicBezTo>
                  <a:cubicBezTo>
                    <a:pt x="404" y="1055"/>
                    <a:pt x="420" y="1050"/>
                    <a:pt x="420" y="1050"/>
                  </a:cubicBezTo>
                  <a:cubicBezTo>
                    <a:pt x="446" y="1024"/>
                    <a:pt x="480" y="1006"/>
                    <a:pt x="516" y="994"/>
                  </a:cubicBezTo>
                  <a:cubicBezTo>
                    <a:pt x="575" y="1001"/>
                    <a:pt x="638" y="1007"/>
                    <a:pt x="692" y="1034"/>
                  </a:cubicBezTo>
                  <a:cubicBezTo>
                    <a:pt x="751" y="1063"/>
                    <a:pt x="795" y="1079"/>
                    <a:pt x="860" y="1090"/>
                  </a:cubicBezTo>
                  <a:cubicBezTo>
                    <a:pt x="897" y="1087"/>
                    <a:pt x="936" y="1091"/>
                    <a:pt x="972" y="1082"/>
                  </a:cubicBezTo>
                  <a:cubicBezTo>
                    <a:pt x="1008" y="1074"/>
                    <a:pt x="1028" y="986"/>
                    <a:pt x="1036" y="954"/>
                  </a:cubicBezTo>
                  <a:cubicBezTo>
                    <a:pt x="1033" y="922"/>
                    <a:pt x="1031" y="890"/>
                    <a:pt x="1028" y="858"/>
                  </a:cubicBezTo>
                  <a:cubicBezTo>
                    <a:pt x="1023" y="810"/>
                    <a:pt x="1012" y="714"/>
                    <a:pt x="1012" y="714"/>
                  </a:cubicBezTo>
                  <a:cubicBezTo>
                    <a:pt x="1003" y="515"/>
                    <a:pt x="999" y="286"/>
                    <a:pt x="884" y="114"/>
                  </a:cubicBezTo>
                  <a:cubicBezTo>
                    <a:pt x="851" y="65"/>
                    <a:pt x="750" y="49"/>
                    <a:pt x="700" y="42"/>
                  </a:cubicBezTo>
                  <a:cubicBezTo>
                    <a:pt x="640" y="47"/>
                    <a:pt x="611" y="43"/>
                    <a:pt x="564" y="66"/>
                  </a:cubicBez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45" name="Freeform 11"/>
            <p:cNvSpPr>
              <a:spLocks/>
            </p:cNvSpPr>
            <p:nvPr/>
          </p:nvSpPr>
          <p:spPr bwMode="auto">
            <a:xfrm>
              <a:off x="2752" y="2060"/>
              <a:ext cx="1040" cy="1065"/>
            </a:xfrm>
            <a:custGeom>
              <a:avLst/>
              <a:gdLst>
                <a:gd name="T0" fmla="*/ 80 w 1040"/>
                <a:gd name="T1" fmla="*/ 33 h 1065"/>
                <a:gd name="T2" fmla="*/ 56 w 1040"/>
                <a:gd name="T3" fmla="*/ 41 h 1065"/>
                <a:gd name="T4" fmla="*/ 40 w 1040"/>
                <a:gd name="T5" fmla="*/ 89 h 1065"/>
                <a:gd name="T6" fmla="*/ 24 w 1040"/>
                <a:gd name="T7" fmla="*/ 113 h 1065"/>
                <a:gd name="T8" fmla="*/ 0 w 1040"/>
                <a:gd name="T9" fmla="*/ 201 h 1065"/>
                <a:gd name="T10" fmla="*/ 32 w 1040"/>
                <a:gd name="T11" fmla="*/ 305 h 1065"/>
                <a:gd name="T12" fmla="*/ 64 w 1040"/>
                <a:gd name="T13" fmla="*/ 617 h 1065"/>
                <a:gd name="T14" fmla="*/ 64 w 1040"/>
                <a:gd name="T15" fmla="*/ 865 h 1065"/>
                <a:gd name="T16" fmla="*/ 80 w 1040"/>
                <a:gd name="T17" fmla="*/ 913 h 1065"/>
                <a:gd name="T18" fmla="*/ 88 w 1040"/>
                <a:gd name="T19" fmla="*/ 937 h 1065"/>
                <a:gd name="T20" fmla="*/ 88 w 1040"/>
                <a:gd name="T21" fmla="*/ 1049 h 1065"/>
                <a:gd name="T22" fmla="*/ 136 w 1040"/>
                <a:gd name="T23" fmla="*/ 1065 h 1065"/>
                <a:gd name="T24" fmla="*/ 216 w 1040"/>
                <a:gd name="T25" fmla="*/ 1041 h 1065"/>
                <a:gd name="T26" fmla="*/ 240 w 1040"/>
                <a:gd name="T27" fmla="*/ 1033 h 1065"/>
                <a:gd name="T28" fmla="*/ 448 w 1040"/>
                <a:gd name="T29" fmla="*/ 1033 h 1065"/>
                <a:gd name="T30" fmla="*/ 512 w 1040"/>
                <a:gd name="T31" fmla="*/ 977 h 1065"/>
                <a:gd name="T32" fmla="*/ 608 w 1040"/>
                <a:gd name="T33" fmla="*/ 985 h 1065"/>
                <a:gd name="T34" fmla="*/ 784 w 1040"/>
                <a:gd name="T35" fmla="*/ 1033 h 1065"/>
                <a:gd name="T36" fmla="*/ 904 w 1040"/>
                <a:gd name="T37" fmla="*/ 1025 h 1065"/>
                <a:gd name="T38" fmla="*/ 944 w 1040"/>
                <a:gd name="T39" fmla="*/ 985 h 1065"/>
                <a:gd name="T40" fmla="*/ 1008 w 1040"/>
                <a:gd name="T41" fmla="*/ 833 h 1065"/>
                <a:gd name="T42" fmla="*/ 1040 w 1040"/>
                <a:gd name="T43" fmla="*/ 585 h 1065"/>
                <a:gd name="T44" fmla="*/ 1024 w 1040"/>
                <a:gd name="T45" fmla="*/ 473 h 1065"/>
                <a:gd name="T46" fmla="*/ 1008 w 1040"/>
                <a:gd name="T47" fmla="*/ 441 h 1065"/>
                <a:gd name="T48" fmla="*/ 992 w 1040"/>
                <a:gd name="T49" fmla="*/ 393 h 1065"/>
                <a:gd name="T50" fmla="*/ 904 w 1040"/>
                <a:gd name="T51" fmla="*/ 161 h 1065"/>
                <a:gd name="T52" fmla="*/ 880 w 1040"/>
                <a:gd name="T53" fmla="*/ 137 h 1065"/>
                <a:gd name="T54" fmla="*/ 832 w 1040"/>
                <a:gd name="T55" fmla="*/ 105 h 1065"/>
                <a:gd name="T56" fmla="*/ 736 w 1040"/>
                <a:gd name="T57" fmla="*/ 57 h 1065"/>
                <a:gd name="T58" fmla="*/ 488 w 1040"/>
                <a:gd name="T59" fmla="*/ 65 h 1065"/>
                <a:gd name="T60" fmla="*/ 328 w 1040"/>
                <a:gd name="T61" fmla="*/ 25 h 1065"/>
                <a:gd name="T62" fmla="*/ 160 w 1040"/>
                <a:gd name="T63" fmla="*/ 1 h 1065"/>
                <a:gd name="T64" fmla="*/ 72 w 1040"/>
                <a:gd name="T65" fmla="*/ 9 h 1065"/>
                <a:gd name="T66" fmla="*/ 64 w 1040"/>
                <a:gd name="T67" fmla="*/ 33 h 1065"/>
                <a:gd name="T68" fmla="*/ 80 w 1040"/>
                <a:gd name="T69" fmla="*/ 33 h 10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0"/>
                <a:gd name="T106" fmla="*/ 0 h 1065"/>
                <a:gd name="T107" fmla="*/ 1040 w 1040"/>
                <a:gd name="T108" fmla="*/ 1065 h 10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0" h="1065">
                  <a:moveTo>
                    <a:pt x="80" y="33"/>
                  </a:moveTo>
                  <a:cubicBezTo>
                    <a:pt x="72" y="36"/>
                    <a:pt x="61" y="34"/>
                    <a:pt x="56" y="41"/>
                  </a:cubicBezTo>
                  <a:cubicBezTo>
                    <a:pt x="46" y="55"/>
                    <a:pt x="45" y="73"/>
                    <a:pt x="40" y="89"/>
                  </a:cubicBezTo>
                  <a:cubicBezTo>
                    <a:pt x="37" y="98"/>
                    <a:pt x="28" y="104"/>
                    <a:pt x="24" y="113"/>
                  </a:cubicBezTo>
                  <a:cubicBezTo>
                    <a:pt x="9" y="146"/>
                    <a:pt x="7" y="167"/>
                    <a:pt x="0" y="201"/>
                  </a:cubicBezTo>
                  <a:cubicBezTo>
                    <a:pt x="7" y="247"/>
                    <a:pt x="7" y="268"/>
                    <a:pt x="32" y="305"/>
                  </a:cubicBezTo>
                  <a:cubicBezTo>
                    <a:pt x="56" y="402"/>
                    <a:pt x="54" y="516"/>
                    <a:pt x="64" y="617"/>
                  </a:cubicBezTo>
                  <a:cubicBezTo>
                    <a:pt x="59" y="713"/>
                    <a:pt x="49" y="774"/>
                    <a:pt x="64" y="865"/>
                  </a:cubicBezTo>
                  <a:cubicBezTo>
                    <a:pt x="67" y="882"/>
                    <a:pt x="75" y="897"/>
                    <a:pt x="80" y="913"/>
                  </a:cubicBezTo>
                  <a:cubicBezTo>
                    <a:pt x="83" y="921"/>
                    <a:pt x="88" y="937"/>
                    <a:pt x="88" y="937"/>
                  </a:cubicBezTo>
                  <a:cubicBezTo>
                    <a:pt x="86" y="952"/>
                    <a:pt x="70" y="1029"/>
                    <a:pt x="88" y="1049"/>
                  </a:cubicBezTo>
                  <a:cubicBezTo>
                    <a:pt x="99" y="1062"/>
                    <a:pt x="136" y="1065"/>
                    <a:pt x="136" y="1065"/>
                  </a:cubicBezTo>
                  <a:cubicBezTo>
                    <a:pt x="184" y="1053"/>
                    <a:pt x="158" y="1060"/>
                    <a:pt x="216" y="1041"/>
                  </a:cubicBezTo>
                  <a:cubicBezTo>
                    <a:pt x="224" y="1038"/>
                    <a:pt x="240" y="1033"/>
                    <a:pt x="240" y="1033"/>
                  </a:cubicBezTo>
                  <a:cubicBezTo>
                    <a:pt x="313" y="1040"/>
                    <a:pt x="373" y="1050"/>
                    <a:pt x="448" y="1033"/>
                  </a:cubicBezTo>
                  <a:cubicBezTo>
                    <a:pt x="471" y="1028"/>
                    <a:pt x="478" y="988"/>
                    <a:pt x="512" y="977"/>
                  </a:cubicBezTo>
                  <a:cubicBezTo>
                    <a:pt x="544" y="980"/>
                    <a:pt x="576" y="980"/>
                    <a:pt x="608" y="985"/>
                  </a:cubicBezTo>
                  <a:cubicBezTo>
                    <a:pt x="668" y="994"/>
                    <a:pt x="724" y="1021"/>
                    <a:pt x="784" y="1033"/>
                  </a:cubicBezTo>
                  <a:cubicBezTo>
                    <a:pt x="824" y="1030"/>
                    <a:pt x="864" y="1032"/>
                    <a:pt x="904" y="1025"/>
                  </a:cubicBezTo>
                  <a:cubicBezTo>
                    <a:pt x="921" y="1022"/>
                    <a:pt x="938" y="998"/>
                    <a:pt x="944" y="985"/>
                  </a:cubicBezTo>
                  <a:cubicBezTo>
                    <a:pt x="966" y="934"/>
                    <a:pt x="983" y="883"/>
                    <a:pt x="1008" y="833"/>
                  </a:cubicBezTo>
                  <a:cubicBezTo>
                    <a:pt x="1022" y="750"/>
                    <a:pt x="1032" y="669"/>
                    <a:pt x="1040" y="585"/>
                  </a:cubicBezTo>
                  <a:cubicBezTo>
                    <a:pt x="1036" y="540"/>
                    <a:pt x="1040" y="510"/>
                    <a:pt x="1024" y="473"/>
                  </a:cubicBezTo>
                  <a:cubicBezTo>
                    <a:pt x="1019" y="462"/>
                    <a:pt x="1012" y="452"/>
                    <a:pt x="1008" y="441"/>
                  </a:cubicBezTo>
                  <a:cubicBezTo>
                    <a:pt x="1002" y="425"/>
                    <a:pt x="992" y="393"/>
                    <a:pt x="992" y="393"/>
                  </a:cubicBezTo>
                  <a:cubicBezTo>
                    <a:pt x="1001" y="296"/>
                    <a:pt x="1012" y="197"/>
                    <a:pt x="904" y="161"/>
                  </a:cubicBezTo>
                  <a:cubicBezTo>
                    <a:pt x="896" y="153"/>
                    <a:pt x="889" y="144"/>
                    <a:pt x="880" y="137"/>
                  </a:cubicBezTo>
                  <a:cubicBezTo>
                    <a:pt x="865" y="125"/>
                    <a:pt x="832" y="105"/>
                    <a:pt x="832" y="105"/>
                  </a:cubicBezTo>
                  <a:cubicBezTo>
                    <a:pt x="806" y="66"/>
                    <a:pt x="778" y="71"/>
                    <a:pt x="736" y="57"/>
                  </a:cubicBezTo>
                  <a:cubicBezTo>
                    <a:pt x="630" y="78"/>
                    <a:pt x="654" y="72"/>
                    <a:pt x="488" y="65"/>
                  </a:cubicBezTo>
                  <a:cubicBezTo>
                    <a:pt x="412" y="57"/>
                    <a:pt x="391" y="46"/>
                    <a:pt x="328" y="25"/>
                  </a:cubicBezTo>
                  <a:cubicBezTo>
                    <a:pt x="277" y="8"/>
                    <a:pt x="213" y="6"/>
                    <a:pt x="160" y="1"/>
                  </a:cubicBezTo>
                  <a:cubicBezTo>
                    <a:pt x="131" y="4"/>
                    <a:pt x="100" y="0"/>
                    <a:pt x="72" y="9"/>
                  </a:cubicBezTo>
                  <a:cubicBezTo>
                    <a:pt x="64" y="12"/>
                    <a:pt x="61" y="25"/>
                    <a:pt x="64" y="33"/>
                  </a:cubicBezTo>
                  <a:cubicBezTo>
                    <a:pt x="66" y="38"/>
                    <a:pt x="75" y="33"/>
                    <a:pt x="80" y="33"/>
                  </a:cubicBezTo>
                  <a:close/>
                </a:path>
              </a:pathLst>
            </a:custGeom>
            <a:noFill/>
            <a:ln w="2857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46" name="Freeform 12"/>
            <p:cNvSpPr>
              <a:spLocks/>
            </p:cNvSpPr>
            <p:nvPr/>
          </p:nvSpPr>
          <p:spPr bwMode="auto">
            <a:xfrm>
              <a:off x="2000" y="2605"/>
              <a:ext cx="264" cy="416"/>
            </a:xfrm>
            <a:custGeom>
              <a:avLst/>
              <a:gdLst>
                <a:gd name="T0" fmla="*/ 0 w 264"/>
                <a:gd name="T1" fmla="*/ 416 h 416"/>
                <a:gd name="T2" fmla="*/ 120 w 264"/>
                <a:gd name="T3" fmla="*/ 336 h 416"/>
                <a:gd name="T4" fmla="*/ 152 w 264"/>
                <a:gd name="T5" fmla="*/ 232 h 416"/>
                <a:gd name="T6" fmla="*/ 232 w 264"/>
                <a:gd name="T7" fmla="*/ 40 h 416"/>
                <a:gd name="T8" fmla="*/ 264 w 264"/>
                <a:gd name="T9" fmla="*/ 0 h 416"/>
                <a:gd name="T10" fmla="*/ 0 60000 65536"/>
                <a:gd name="T11" fmla="*/ 0 60000 65536"/>
                <a:gd name="T12" fmla="*/ 0 60000 65536"/>
                <a:gd name="T13" fmla="*/ 0 60000 65536"/>
                <a:gd name="T14" fmla="*/ 0 60000 65536"/>
                <a:gd name="T15" fmla="*/ 0 w 264"/>
                <a:gd name="T16" fmla="*/ 0 h 416"/>
                <a:gd name="T17" fmla="*/ 264 w 264"/>
                <a:gd name="T18" fmla="*/ 416 h 416"/>
              </a:gdLst>
              <a:ahLst/>
              <a:cxnLst>
                <a:cxn ang="T10">
                  <a:pos x="T0" y="T1"/>
                </a:cxn>
                <a:cxn ang="T11">
                  <a:pos x="T2" y="T3"/>
                </a:cxn>
                <a:cxn ang="T12">
                  <a:pos x="T4" y="T5"/>
                </a:cxn>
                <a:cxn ang="T13">
                  <a:pos x="T6" y="T7"/>
                </a:cxn>
                <a:cxn ang="T14">
                  <a:pos x="T8" y="T9"/>
                </a:cxn>
              </a:cxnLst>
              <a:rect l="T15" t="T16" r="T17" b="T18"/>
              <a:pathLst>
                <a:path w="264" h="416">
                  <a:moveTo>
                    <a:pt x="0" y="416"/>
                  </a:moveTo>
                  <a:cubicBezTo>
                    <a:pt x="46" y="401"/>
                    <a:pt x="86" y="370"/>
                    <a:pt x="120" y="336"/>
                  </a:cubicBezTo>
                  <a:cubicBezTo>
                    <a:pt x="134" y="294"/>
                    <a:pt x="147" y="282"/>
                    <a:pt x="152" y="232"/>
                  </a:cubicBezTo>
                  <a:cubicBezTo>
                    <a:pt x="159" y="157"/>
                    <a:pt x="146" y="69"/>
                    <a:pt x="232" y="40"/>
                  </a:cubicBezTo>
                  <a:cubicBezTo>
                    <a:pt x="260" y="12"/>
                    <a:pt x="251" y="26"/>
                    <a:pt x="264" y="0"/>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47" name="Freeform 13"/>
            <p:cNvSpPr>
              <a:spLocks/>
            </p:cNvSpPr>
            <p:nvPr/>
          </p:nvSpPr>
          <p:spPr bwMode="auto">
            <a:xfrm>
              <a:off x="1920" y="2581"/>
              <a:ext cx="336" cy="96"/>
            </a:xfrm>
            <a:custGeom>
              <a:avLst/>
              <a:gdLst>
                <a:gd name="T0" fmla="*/ 0 w 336"/>
                <a:gd name="T1" fmla="*/ 96 h 96"/>
                <a:gd name="T2" fmla="*/ 144 w 336"/>
                <a:gd name="T3" fmla="*/ 72 h 96"/>
                <a:gd name="T4" fmla="*/ 312 w 336"/>
                <a:gd name="T5" fmla="*/ 24 h 96"/>
                <a:gd name="T6" fmla="*/ 336 w 336"/>
                <a:gd name="T7" fmla="*/ 0 h 96"/>
                <a:gd name="T8" fmla="*/ 0 60000 65536"/>
                <a:gd name="T9" fmla="*/ 0 60000 65536"/>
                <a:gd name="T10" fmla="*/ 0 60000 65536"/>
                <a:gd name="T11" fmla="*/ 0 60000 65536"/>
                <a:gd name="T12" fmla="*/ 0 w 336"/>
                <a:gd name="T13" fmla="*/ 0 h 96"/>
                <a:gd name="T14" fmla="*/ 336 w 336"/>
                <a:gd name="T15" fmla="*/ 96 h 96"/>
              </a:gdLst>
              <a:ahLst/>
              <a:cxnLst>
                <a:cxn ang="T8">
                  <a:pos x="T0" y="T1"/>
                </a:cxn>
                <a:cxn ang="T9">
                  <a:pos x="T2" y="T3"/>
                </a:cxn>
                <a:cxn ang="T10">
                  <a:pos x="T4" y="T5"/>
                </a:cxn>
                <a:cxn ang="T11">
                  <a:pos x="T6" y="T7"/>
                </a:cxn>
              </a:cxnLst>
              <a:rect l="T12" t="T13" r="T14" b="T15"/>
              <a:pathLst>
                <a:path w="336" h="96">
                  <a:moveTo>
                    <a:pt x="0" y="96"/>
                  </a:moveTo>
                  <a:cubicBezTo>
                    <a:pt x="48" y="84"/>
                    <a:pt x="97" y="85"/>
                    <a:pt x="144" y="72"/>
                  </a:cubicBezTo>
                  <a:cubicBezTo>
                    <a:pt x="201" y="56"/>
                    <a:pt x="253" y="36"/>
                    <a:pt x="312" y="24"/>
                  </a:cubicBezTo>
                  <a:cubicBezTo>
                    <a:pt x="320" y="16"/>
                    <a:pt x="336" y="0"/>
                    <a:pt x="336" y="0"/>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48" name="Freeform 14"/>
            <p:cNvSpPr>
              <a:spLocks/>
            </p:cNvSpPr>
            <p:nvPr/>
          </p:nvSpPr>
          <p:spPr bwMode="auto">
            <a:xfrm>
              <a:off x="1912" y="2177"/>
              <a:ext cx="344" cy="388"/>
            </a:xfrm>
            <a:custGeom>
              <a:avLst/>
              <a:gdLst>
                <a:gd name="T0" fmla="*/ 32 w 344"/>
                <a:gd name="T1" fmla="*/ 44 h 388"/>
                <a:gd name="T2" fmla="*/ 16 w 344"/>
                <a:gd name="T3" fmla="*/ 100 h 388"/>
                <a:gd name="T4" fmla="*/ 0 w 344"/>
                <a:gd name="T5" fmla="*/ 148 h 388"/>
                <a:gd name="T6" fmla="*/ 8 w 344"/>
                <a:gd name="T7" fmla="*/ 244 h 388"/>
                <a:gd name="T8" fmla="*/ 232 w 344"/>
                <a:gd name="T9" fmla="*/ 308 h 388"/>
                <a:gd name="T10" fmla="*/ 344 w 344"/>
                <a:gd name="T11" fmla="*/ 388 h 388"/>
                <a:gd name="T12" fmla="*/ 0 60000 65536"/>
                <a:gd name="T13" fmla="*/ 0 60000 65536"/>
                <a:gd name="T14" fmla="*/ 0 60000 65536"/>
                <a:gd name="T15" fmla="*/ 0 60000 65536"/>
                <a:gd name="T16" fmla="*/ 0 60000 65536"/>
                <a:gd name="T17" fmla="*/ 0 60000 65536"/>
                <a:gd name="T18" fmla="*/ 0 w 344"/>
                <a:gd name="T19" fmla="*/ 0 h 388"/>
                <a:gd name="T20" fmla="*/ 344 w 344"/>
                <a:gd name="T21" fmla="*/ 388 h 388"/>
              </a:gdLst>
              <a:ahLst/>
              <a:cxnLst>
                <a:cxn ang="T12">
                  <a:pos x="T0" y="T1"/>
                </a:cxn>
                <a:cxn ang="T13">
                  <a:pos x="T2" y="T3"/>
                </a:cxn>
                <a:cxn ang="T14">
                  <a:pos x="T4" y="T5"/>
                </a:cxn>
                <a:cxn ang="T15">
                  <a:pos x="T6" y="T7"/>
                </a:cxn>
                <a:cxn ang="T16">
                  <a:pos x="T8" y="T9"/>
                </a:cxn>
                <a:cxn ang="T17">
                  <a:pos x="T10" y="T11"/>
                </a:cxn>
              </a:cxnLst>
              <a:rect l="T18" t="T19" r="T20" b="T21"/>
              <a:pathLst>
                <a:path w="344" h="388">
                  <a:moveTo>
                    <a:pt x="32" y="44"/>
                  </a:moveTo>
                  <a:cubicBezTo>
                    <a:pt x="5" y="125"/>
                    <a:pt x="46" y="0"/>
                    <a:pt x="16" y="100"/>
                  </a:cubicBezTo>
                  <a:cubicBezTo>
                    <a:pt x="11" y="116"/>
                    <a:pt x="0" y="148"/>
                    <a:pt x="0" y="148"/>
                  </a:cubicBezTo>
                  <a:cubicBezTo>
                    <a:pt x="3" y="180"/>
                    <a:pt x="2" y="213"/>
                    <a:pt x="8" y="244"/>
                  </a:cubicBezTo>
                  <a:cubicBezTo>
                    <a:pt x="25" y="331"/>
                    <a:pt x="203" y="307"/>
                    <a:pt x="232" y="308"/>
                  </a:cubicBezTo>
                  <a:cubicBezTo>
                    <a:pt x="280" y="324"/>
                    <a:pt x="310" y="354"/>
                    <a:pt x="344" y="388"/>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49" name="Freeform 15"/>
            <p:cNvSpPr>
              <a:spLocks/>
            </p:cNvSpPr>
            <p:nvPr/>
          </p:nvSpPr>
          <p:spPr bwMode="auto">
            <a:xfrm>
              <a:off x="2146" y="2181"/>
              <a:ext cx="158" cy="376"/>
            </a:xfrm>
            <a:custGeom>
              <a:avLst/>
              <a:gdLst>
                <a:gd name="T0" fmla="*/ 22 w 158"/>
                <a:gd name="T1" fmla="*/ 0 h 376"/>
                <a:gd name="T2" fmla="*/ 30 w 158"/>
                <a:gd name="T3" fmla="*/ 168 h 376"/>
                <a:gd name="T4" fmla="*/ 102 w 158"/>
                <a:gd name="T5" fmla="*/ 224 h 376"/>
                <a:gd name="T6" fmla="*/ 126 w 158"/>
                <a:gd name="T7" fmla="*/ 240 h 376"/>
                <a:gd name="T8" fmla="*/ 142 w 158"/>
                <a:gd name="T9" fmla="*/ 264 h 376"/>
                <a:gd name="T10" fmla="*/ 158 w 158"/>
                <a:gd name="T11" fmla="*/ 312 h 376"/>
                <a:gd name="T12" fmla="*/ 150 w 158"/>
                <a:gd name="T13" fmla="*/ 376 h 376"/>
                <a:gd name="T14" fmla="*/ 0 60000 65536"/>
                <a:gd name="T15" fmla="*/ 0 60000 65536"/>
                <a:gd name="T16" fmla="*/ 0 60000 65536"/>
                <a:gd name="T17" fmla="*/ 0 60000 65536"/>
                <a:gd name="T18" fmla="*/ 0 60000 65536"/>
                <a:gd name="T19" fmla="*/ 0 60000 65536"/>
                <a:gd name="T20" fmla="*/ 0 60000 65536"/>
                <a:gd name="T21" fmla="*/ 0 w 158"/>
                <a:gd name="T22" fmla="*/ 0 h 376"/>
                <a:gd name="T23" fmla="*/ 158 w 158"/>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376">
                  <a:moveTo>
                    <a:pt x="22" y="0"/>
                  </a:moveTo>
                  <a:cubicBezTo>
                    <a:pt x="16" y="49"/>
                    <a:pt x="0" y="123"/>
                    <a:pt x="30" y="168"/>
                  </a:cubicBezTo>
                  <a:cubicBezTo>
                    <a:pt x="45" y="191"/>
                    <a:pt x="83" y="211"/>
                    <a:pt x="102" y="224"/>
                  </a:cubicBezTo>
                  <a:cubicBezTo>
                    <a:pt x="110" y="229"/>
                    <a:pt x="126" y="240"/>
                    <a:pt x="126" y="240"/>
                  </a:cubicBezTo>
                  <a:cubicBezTo>
                    <a:pt x="131" y="248"/>
                    <a:pt x="138" y="255"/>
                    <a:pt x="142" y="264"/>
                  </a:cubicBezTo>
                  <a:cubicBezTo>
                    <a:pt x="149" y="279"/>
                    <a:pt x="158" y="312"/>
                    <a:pt x="158" y="312"/>
                  </a:cubicBezTo>
                  <a:cubicBezTo>
                    <a:pt x="155" y="333"/>
                    <a:pt x="150" y="376"/>
                    <a:pt x="150" y="376"/>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0" name="Freeform 16"/>
            <p:cNvSpPr>
              <a:spLocks/>
            </p:cNvSpPr>
            <p:nvPr/>
          </p:nvSpPr>
          <p:spPr bwMode="auto">
            <a:xfrm>
              <a:off x="2336" y="2197"/>
              <a:ext cx="296" cy="352"/>
            </a:xfrm>
            <a:custGeom>
              <a:avLst/>
              <a:gdLst>
                <a:gd name="T0" fmla="*/ 296 w 296"/>
                <a:gd name="T1" fmla="*/ 0 h 352"/>
                <a:gd name="T2" fmla="*/ 200 w 296"/>
                <a:gd name="T3" fmla="*/ 56 h 352"/>
                <a:gd name="T4" fmla="*/ 8 w 296"/>
                <a:gd name="T5" fmla="*/ 104 h 352"/>
                <a:gd name="T6" fmla="*/ 32 w 296"/>
                <a:gd name="T7" fmla="*/ 200 h 352"/>
                <a:gd name="T8" fmla="*/ 40 w 296"/>
                <a:gd name="T9" fmla="*/ 224 h 352"/>
                <a:gd name="T10" fmla="*/ 0 w 296"/>
                <a:gd name="T11" fmla="*/ 352 h 352"/>
                <a:gd name="T12" fmla="*/ 0 60000 65536"/>
                <a:gd name="T13" fmla="*/ 0 60000 65536"/>
                <a:gd name="T14" fmla="*/ 0 60000 65536"/>
                <a:gd name="T15" fmla="*/ 0 60000 65536"/>
                <a:gd name="T16" fmla="*/ 0 60000 65536"/>
                <a:gd name="T17" fmla="*/ 0 60000 65536"/>
                <a:gd name="T18" fmla="*/ 0 w 296"/>
                <a:gd name="T19" fmla="*/ 0 h 352"/>
                <a:gd name="T20" fmla="*/ 296 w 296"/>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296" h="352">
                  <a:moveTo>
                    <a:pt x="296" y="0"/>
                  </a:moveTo>
                  <a:cubicBezTo>
                    <a:pt x="237" y="59"/>
                    <a:pt x="270" y="44"/>
                    <a:pt x="200" y="56"/>
                  </a:cubicBezTo>
                  <a:cubicBezTo>
                    <a:pt x="121" y="50"/>
                    <a:pt x="38" y="15"/>
                    <a:pt x="8" y="104"/>
                  </a:cubicBezTo>
                  <a:cubicBezTo>
                    <a:pt x="19" y="169"/>
                    <a:pt x="11" y="137"/>
                    <a:pt x="32" y="200"/>
                  </a:cubicBezTo>
                  <a:cubicBezTo>
                    <a:pt x="35" y="208"/>
                    <a:pt x="40" y="224"/>
                    <a:pt x="40" y="224"/>
                  </a:cubicBezTo>
                  <a:cubicBezTo>
                    <a:pt x="32" y="323"/>
                    <a:pt x="49" y="303"/>
                    <a:pt x="0" y="352"/>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1" name="Freeform 17"/>
            <p:cNvSpPr>
              <a:spLocks/>
            </p:cNvSpPr>
            <p:nvPr/>
          </p:nvSpPr>
          <p:spPr bwMode="auto">
            <a:xfrm>
              <a:off x="2328" y="2349"/>
              <a:ext cx="392" cy="242"/>
            </a:xfrm>
            <a:custGeom>
              <a:avLst/>
              <a:gdLst>
                <a:gd name="T0" fmla="*/ 392 w 392"/>
                <a:gd name="T1" fmla="*/ 0 h 242"/>
                <a:gd name="T2" fmla="*/ 272 w 392"/>
                <a:gd name="T3" fmla="*/ 24 h 242"/>
                <a:gd name="T4" fmla="*/ 208 w 392"/>
                <a:gd name="T5" fmla="*/ 88 h 242"/>
                <a:gd name="T6" fmla="*/ 104 w 392"/>
                <a:gd name="T7" fmla="*/ 240 h 242"/>
                <a:gd name="T8" fmla="*/ 0 w 392"/>
                <a:gd name="T9" fmla="*/ 240 h 242"/>
                <a:gd name="T10" fmla="*/ 0 60000 65536"/>
                <a:gd name="T11" fmla="*/ 0 60000 65536"/>
                <a:gd name="T12" fmla="*/ 0 60000 65536"/>
                <a:gd name="T13" fmla="*/ 0 60000 65536"/>
                <a:gd name="T14" fmla="*/ 0 60000 65536"/>
                <a:gd name="T15" fmla="*/ 0 w 392"/>
                <a:gd name="T16" fmla="*/ 0 h 242"/>
                <a:gd name="T17" fmla="*/ 392 w 392"/>
                <a:gd name="T18" fmla="*/ 242 h 242"/>
              </a:gdLst>
              <a:ahLst/>
              <a:cxnLst>
                <a:cxn ang="T10">
                  <a:pos x="T0" y="T1"/>
                </a:cxn>
                <a:cxn ang="T11">
                  <a:pos x="T2" y="T3"/>
                </a:cxn>
                <a:cxn ang="T12">
                  <a:pos x="T4" y="T5"/>
                </a:cxn>
                <a:cxn ang="T13">
                  <a:pos x="T6" y="T7"/>
                </a:cxn>
                <a:cxn ang="T14">
                  <a:pos x="T8" y="T9"/>
                </a:cxn>
              </a:cxnLst>
              <a:rect l="T15" t="T16" r="T17" b="T18"/>
              <a:pathLst>
                <a:path w="392" h="242">
                  <a:moveTo>
                    <a:pt x="392" y="0"/>
                  </a:moveTo>
                  <a:cubicBezTo>
                    <a:pt x="353" y="13"/>
                    <a:pt x="313" y="18"/>
                    <a:pt x="272" y="24"/>
                  </a:cubicBezTo>
                  <a:cubicBezTo>
                    <a:pt x="247" y="41"/>
                    <a:pt x="221" y="59"/>
                    <a:pt x="208" y="88"/>
                  </a:cubicBezTo>
                  <a:cubicBezTo>
                    <a:pt x="188" y="134"/>
                    <a:pt x="171" y="236"/>
                    <a:pt x="104" y="240"/>
                  </a:cubicBezTo>
                  <a:cubicBezTo>
                    <a:pt x="69" y="242"/>
                    <a:pt x="35" y="240"/>
                    <a:pt x="0" y="240"/>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2" name="Freeform 18"/>
            <p:cNvSpPr>
              <a:spLocks/>
            </p:cNvSpPr>
            <p:nvPr/>
          </p:nvSpPr>
          <p:spPr bwMode="auto">
            <a:xfrm>
              <a:off x="2328" y="2629"/>
              <a:ext cx="416" cy="248"/>
            </a:xfrm>
            <a:custGeom>
              <a:avLst/>
              <a:gdLst>
                <a:gd name="T0" fmla="*/ 416 w 416"/>
                <a:gd name="T1" fmla="*/ 248 h 248"/>
                <a:gd name="T2" fmla="*/ 376 w 416"/>
                <a:gd name="T3" fmla="*/ 136 h 248"/>
                <a:gd name="T4" fmla="*/ 336 w 416"/>
                <a:gd name="T5" fmla="*/ 40 h 248"/>
                <a:gd name="T6" fmla="*/ 312 w 416"/>
                <a:gd name="T7" fmla="*/ 16 h 248"/>
                <a:gd name="T8" fmla="*/ 264 w 416"/>
                <a:gd name="T9" fmla="*/ 0 h 248"/>
                <a:gd name="T10" fmla="*/ 184 w 416"/>
                <a:gd name="T11" fmla="*/ 16 h 248"/>
                <a:gd name="T12" fmla="*/ 136 w 416"/>
                <a:gd name="T13" fmla="*/ 32 h 248"/>
                <a:gd name="T14" fmla="*/ 112 w 416"/>
                <a:gd name="T15" fmla="*/ 40 h 248"/>
                <a:gd name="T16" fmla="*/ 0 w 416"/>
                <a:gd name="T17" fmla="*/ 0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6"/>
                <a:gd name="T28" fmla="*/ 0 h 248"/>
                <a:gd name="T29" fmla="*/ 416 w 416"/>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6" h="248">
                  <a:moveTo>
                    <a:pt x="416" y="248"/>
                  </a:moveTo>
                  <a:cubicBezTo>
                    <a:pt x="407" y="205"/>
                    <a:pt x="393" y="174"/>
                    <a:pt x="376" y="136"/>
                  </a:cubicBezTo>
                  <a:cubicBezTo>
                    <a:pt x="361" y="102"/>
                    <a:pt x="360" y="69"/>
                    <a:pt x="336" y="40"/>
                  </a:cubicBezTo>
                  <a:cubicBezTo>
                    <a:pt x="329" y="31"/>
                    <a:pt x="322" y="21"/>
                    <a:pt x="312" y="16"/>
                  </a:cubicBezTo>
                  <a:cubicBezTo>
                    <a:pt x="297" y="8"/>
                    <a:pt x="264" y="0"/>
                    <a:pt x="264" y="0"/>
                  </a:cubicBezTo>
                  <a:cubicBezTo>
                    <a:pt x="232" y="5"/>
                    <a:pt x="214" y="7"/>
                    <a:pt x="184" y="16"/>
                  </a:cubicBezTo>
                  <a:cubicBezTo>
                    <a:pt x="168" y="21"/>
                    <a:pt x="152" y="27"/>
                    <a:pt x="136" y="32"/>
                  </a:cubicBezTo>
                  <a:cubicBezTo>
                    <a:pt x="128" y="35"/>
                    <a:pt x="112" y="40"/>
                    <a:pt x="112" y="40"/>
                  </a:cubicBezTo>
                  <a:cubicBezTo>
                    <a:pt x="96" y="39"/>
                    <a:pt x="0" y="50"/>
                    <a:pt x="0" y="0"/>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3" name="Freeform 19"/>
            <p:cNvSpPr>
              <a:spLocks/>
            </p:cNvSpPr>
            <p:nvPr/>
          </p:nvSpPr>
          <p:spPr bwMode="auto">
            <a:xfrm>
              <a:off x="2296" y="2637"/>
              <a:ext cx="368" cy="328"/>
            </a:xfrm>
            <a:custGeom>
              <a:avLst/>
              <a:gdLst>
                <a:gd name="T0" fmla="*/ 368 w 368"/>
                <a:gd name="T1" fmla="*/ 328 h 328"/>
                <a:gd name="T2" fmla="*/ 0 w 368"/>
                <a:gd name="T3" fmla="*/ 0 h 328"/>
                <a:gd name="T4" fmla="*/ 0 60000 65536"/>
                <a:gd name="T5" fmla="*/ 0 60000 65536"/>
                <a:gd name="T6" fmla="*/ 0 w 368"/>
                <a:gd name="T7" fmla="*/ 0 h 328"/>
                <a:gd name="T8" fmla="*/ 368 w 368"/>
                <a:gd name="T9" fmla="*/ 328 h 328"/>
              </a:gdLst>
              <a:ahLst/>
              <a:cxnLst>
                <a:cxn ang="T4">
                  <a:pos x="T0" y="T1"/>
                </a:cxn>
                <a:cxn ang="T5">
                  <a:pos x="T2" y="T3"/>
                </a:cxn>
              </a:cxnLst>
              <a:rect l="T6" t="T7" r="T8" b="T9"/>
              <a:pathLst>
                <a:path w="368" h="328">
                  <a:moveTo>
                    <a:pt x="368" y="328"/>
                  </a:moveTo>
                  <a:cubicBezTo>
                    <a:pt x="198" y="300"/>
                    <a:pt x="0" y="194"/>
                    <a:pt x="0" y="0"/>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4" name="Freeform 20"/>
            <p:cNvSpPr>
              <a:spLocks/>
            </p:cNvSpPr>
            <p:nvPr/>
          </p:nvSpPr>
          <p:spPr bwMode="auto">
            <a:xfrm>
              <a:off x="2880" y="2216"/>
              <a:ext cx="344" cy="333"/>
            </a:xfrm>
            <a:custGeom>
              <a:avLst/>
              <a:gdLst>
                <a:gd name="T0" fmla="*/ 0 w 344"/>
                <a:gd name="T1" fmla="*/ 13 h 333"/>
                <a:gd name="T2" fmla="*/ 104 w 344"/>
                <a:gd name="T3" fmla="*/ 29 h 333"/>
                <a:gd name="T4" fmla="*/ 296 w 344"/>
                <a:gd name="T5" fmla="*/ 189 h 333"/>
                <a:gd name="T6" fmla="*/ 336 w 344"/>
                <a:gd name="T7" fmla="*/ 285 h 333"/>
                <a:gd name="T8" fmla="*/ 344 w 344"/>
                <a:gd name="T9" fmla="*/ 333 h 333"/>
                <a:gd name="T10" fmla="*/ 0 60000 65536"/>
                <a:gd name="T11" fmla="*/ 0 60000 65536"/>
                <a:gd name="T12" fmla="*/ 0 60000 65536"/>
                <a:gd name="T13" fmla="*/ 0 60000 65536"/>
                <a:gd name="T14" fmla="*/ 0 60000 65536"/>
                <a:gd name="T15" fmla="*/ 0 w 344"/>
                <a:gd name="T16" fmla="*/ 0 h 333"/>
                <a:gd name="T17" fmla="*/ 344 w 344"/>
                <a:gd name="T18" fmla="*/ 333 h 333"/>
              </a:gdLst>
              <a:ahLst/>
              <a:cxnLst>
                <a:cxn ang="T10">
                  <a:pos x="T0" y="T1"/>
                </a:cxn>
                <a:cxn ang="T11">
                  <a:pos x="T2" y="T3"/>
                </a:cxn>
                <a:cxn ang="T12">
                  <a:pos x="T4" y="T5"/>
                </a:cxn>
                <a:cxn ang="T13">
                  <a:pos x="T6" y="T7"/>
                </a:cxn>
                <a:cxn ang="T14">
                  <a:pos x="T8" y="T9"/>
                </a:cxn>
              </a:cxnLst>
              <a:rect l="T15" t="T16" r="T17" b="T18"/>
              <a:pathLst>
                <a:path w="344" h="333">
                  <a:moveTo>
                    <a:pt x="0" y="13"/>
                  </a:moveTo>
                  <a:cubicBezTo>
                    <a:pt x="39" y="0"/>
                    <a:pt x="65" y="16"/>
                    <a:pt x="104" y="29"/>
                  </a:cubicBezTo>
                  <a:cubicBezTo>
                    <a:pt x="184" y="56"/>
                    <a:pt x="238" y="131"/>
                    <a:pt x="296" y="189"/>
                  </a:cubicBezTo>
                  <a:cubicBezTo>
                    <a:pt x="321" y="214"/>
                    <a:pt x="325" y="253"/>
                    <a:pt x="336" y="285"/>
                  </a:cubicBezTo>
                  <a:cubicBezTo>
                    <a:pt x="341" y="300"/>
                    <a:pt x="344" y="333"/>
                    <a:pt x="344" y="333"/>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5" name="Freeform 21"/>
            <p:cNvSpPr>
              <a:spLocks/>
            </p:cNvSpPr>
            <p:nvPr/>
          </p:nvSpPr>
          <p:spPr bwMode="auto">
            <a:xfrm>
              <a:off x="2992" y="2157"/>
              <a:ext cx="358" cy="400"/>
            </a:xfrm>
            <a:custGeom>
              <a:avLst/>
              <a:gdLst>
                <a:gd name="T0" fmla="*/ 0 w 358"/>
                <a:gd name="T1" fmla="*/ 0 h 400"/>
                <a:gd name="T2" fmla="*/ 168 w 358"/>
                <a:gd name="T3" fmla="*/ 88 h 400"/>
                <a:gd name="T4" fmla="*/ 216 w 358"/>
                <a:gd name="T5" fmla="*/ 112 h 400"/>
                <a:gd name="T6" fmla="*/ 264 w 358"/>
                <a:gd name="T7" fmla="*/ 152 h 400"/>
                <a:gd name="T8" fmla="*/ 336 w 358"/>
                <a:gd name="T9" fmla="*/ 272 h 400"/>
                <a:gd name="T10" fmla="*/ 272 w 358"/>
                <a:gd name="T11" fmla="*/ 400 h 400"/>
                <a:gd name="T12" fmla="*/ 0 60000 65536"/>
                <a:gd name="T13" fmla="*/ 0 60000 65536"/>
                <a:gd name="T14" fmla="*/ 0 60000 65536"/>
                <a:gd name="T15" fmla="*/ 0 60000 65536"/>
                <a:gd name="T16" fmla="*/ 0 60000 65536"/>
                <a:gd name="T17" fmla="*/ 0 60000 65536"/>
                <a:gd name="T18" fmla="*/ 0 w 358"/>
                <a:gd name="T19" fmla="*/ 0 h 400"/>
                <a:gd name="T20" fmla="*/ 358 w 358"/>
                <a:gd name="T21" fmla="*/ 400 h 400"/>
              </a:gdLst>
              <a:ahLst/>
              <a:cxnLst>
                <a:cxn ang="T12">
                  <a:pos x="T0" y="T1"/>
                </a:cxn>
                <a:cxn ang="T13">
                  <a:pos x="T2" y="T3"/>
                </a:cxn>
                <a:cxn ang="T14">
                  <a:pos x="T4" y="T5"/>
                </a:cxn>
                <a:cxn ang="T15">
                  <a:pos x="T6" y="T7"/>
                </a:cxn>
                <a:cxn ang="T16">
                  <a:pos x="T8" y="T9"/>
                </a:cxn>
                <a:cxn ang="T17">
                  <a:pos x="T10" y="T11"/>
                </a:cxn>
              </a:cxnLst>
              <a:rect l="T18" t="T19" r="T20" b="T21"/>
              <a:pathLst>
                <a:path w="358" h="400">
                  <a:moveTo>
                    <a:pt x="0" y="0"/>
                  </a:moveTo>
                  <a:cubicBezTo>
                    <a:pt x="54" y="40"/>
                    <a:pt x="109" y="58"/>
                    <a:pt x="168" y="88"/>
                  </a:cubicBezTo>
                  <a:cubicBezTo>
                    <a:pt x="230" y="119"/>
                    <a:pt x="156" y="92"/>
                    <a:pt x="216" y="112"/>
                  </a:cubicBezTo>
                  <a:cubicBezTo>
                    <a:pt x="231" y="127"/>
                    <a:pt x="250" y="136"/>
                    <a:pt x="264" y="152"/>
                  </a:cubicBezTo>
                  <a:cubicBezTo>
                    <a:pt x="297" y="190"/>
                    <a:pt x="309" y="232"/>
                    <a:pt x="336" y="272"/>
                  </a:cubicBezTo>
                  <a:cubicBezTo>
                    <a:pt x="358" y="358"/>
                    <a:pt x="337" y="367"/>
                    <a:pt x="272" y="400"/>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6" name="Freeform 22"/>
            <p:cNvSpPr>
              <a:spLocks/>
            </p:cNvSpPr>
            <p:nvPr/>
          </p:nvSpPr>
          <p:spPr bwMode="auto">
            <a:xfrm>
              <a:off x="3232" y="2205"/>
              <a:ext cx="312" cy="368"/>
            </a:xfrm>
            <a:custGeom>
              <a:avLst/>
              <a:gdLst>
                <a:gd name="T0" fmla="*/ 312 w 312"/>
                <a:gd name="T1" fmla="*/ 0 h 368"/>
                <a:gd name="T2" fmla="*/ 216 w 312"/>
                <a:gd name="T3" fmla="*/ 208 h 368"/>
                <a:gd name="T4" fmla="*/ 168 w 312"/>
                <a:gd name="T5" fmla="*/ 304 h 368"/>
                <a:gd name="T6" fmla="*/ 0 w 312"/>
                <a:gd name="T7" fmla="*/ 368 h 368"/>
                <a:gd name="T8" fmla="*/ 0 60000 65536"/>
                <a:gd name="T9" fmla="*/ 0 60000 65536"/>
                <a:gd name="T10" fmla="*/ 0 60000 65536"/>
                <a:gd name="T11" fmla="*/ 0 60000 65536"/>
                <a:gd name="T12" fmla="*/ 0 w 312"/>
                <a:gd name="T13" fmla="*/ 0 h 368"/>
                <a:gd name="T14" fmla="*/ 312 w 312"/>
                <a:gd name="T15" fmla="*/ 368 h 368"/>
              </a:gdLst>
              <a:ahLst/>
              <a:cxnLst>
                <a:cxn ang="T8">
                  <a:pos x="T0" y="T1"/>
                </a:cxn>
                <a:cxn ang="T9">
                  <a:pos x="T2" y="T3"/>
                </a:cxn>
                <a:cxn ang="T10">
                  <a:pos x="T4" y="T5"/>
                </a:cxn>
                <a:cxn ang="T11">
                  <a:pos x="T6" y="T7"/>
                </a:cxn>
              </a:cxnLst>
              <a:rect l="T12" t="T13" r="T14" b="T15"/>
              <a:pathLst>
                <a:path w="312" h="368">
                  <a:moveTo>
                    <a:pt x="312" y="0"/>
                  </a:moveTo>
                  <a:cubicBezTo>
                    <a:pt x="298" y="82"/>
                    <a:pt x="269" y="145"/>
                    <a:pt x="216" y="208"/>
                  </a:cubicBezTo>
                  <a:cubicBezTo>
                    <a:pt x="192" y="236"/>
                    <a:pt x="196" y="279"/>
                    <a:pt x="168" y="304"/>
                  </a:cubicBezTo>
                  <a:cubicBezTo>
                    <a:pt x="130" y="337"/>
                    <a:pt x="49" y="368"/>
                    <a:pt x="0" y="368"/>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7" name="Freeform 23"/>
            <p:cNvSpPr>
              <a:spLocks/>
            </p:cNvSpPr>
            <p:nvPr/>
          </p:nvSpPr>
          <p:spPr bwMode="auto">
            <a:xfrm>
              <a:off x="3224" y="2592"/>
              <a:ext cx="512" cy="181"/>
            </a:xfrm>
            <a:custGeom>
              <a:avLst/>
              <a:gdLst>
                <a:gd name="T0" fmla="*/ 512 w 512"/>
                <a:gd name="T1" fmla="*/ 181 h 181"/>
                <a:gd name="T2" fmla="*/ 408 w 512"/>
                <a:gd name="T3" fmla="*/ 69 h 181"/>
                <a:gd name="T4" fmla="*/ 312 w 512"/>
                <a:gd name="T5" fmla="*/ 29 h 181"/>
                <a:gd name="T6" fmla="*/ 0 w 512"/>
                <a:gd name="T7" fmla="*/ 5 h 181"/>
                <a:gd name="T8" fmla="*/ 0 60000 65536"/>
                <a:gd name="T9" fmla="*/ 0 60000 65536"/>
                <a:gd name="T10" fmla="*/ 0 60000 65536"/>
                <a:gd name="T11" fmla="*/ 0 60000 65536"/>
                <a:gd name="T12" fmla="*/ 0 w 512"/>
                <a:gd name="T13" fmla="*/ 0 h 181"/>
                <a:gd name="T14" fmla="*/ 512 w 512"/>
                <a:gd name="T15" fmla="*/ 181 h 181"/>
              </a:gdLst>
              <a:ahLst/>
              <a:cxnLst>
                <a:cxn ang="T8">
                  <a:pos x="T0" y="T1"/>
                </a:cxn>
                <a:cxn ang="T9">
                  <a:pos x="T2" y="T3"/>
                </a:cxn>
                <a:cxn ang="T10">
                  <a:pos x="T4" y="T5"/>
                </a:cxn>
                <a:cxn ang="T11">
                  <a:pos x="T6" y="T7"/>
                </a:cxn>
              </a:cxnLst>
              <a:rect l="T12" t="T13" r="T14" b="T15"/>
              <a:pathLst>
                <a:path w="512" h="181">
                  <a:moveTo>
                    <a:pt x="512" y="181"/>
                  </a:moveTo>
                  <a:cubicBezTo>
                    <a:pt x="475" y="156"/>
                    <a:pt x="452" y="84"/>
                    <a:pt x="408" y="69"/>
                  </a:cubicBezTo>
                  <a:cubicBezTo>
                    <a:pt x="374" y="58"/>
                    <a:pt x="347" y="41"/>
                    <a:pt x="312" y="29"/>
                  </a:cubicBezTo>
                  <a:cubicBezTo>
                    <a:pt x="224" y="0"/>
                    <a:pt x="92" y="5"/>
                    <a:pt x="0" y="5"/>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8" name="Freeform 24"/>
            <p:cNvSpPr>
              <a:spLocks/>
            </p:cNvSpPr>
            <p:nvPr/>
          </p:nvSpPr>
          <p:spPr bwMode="auto">
            <a:xfrm>
              <a:off x="3184" y="2612"/>
              <a:ext cx="480" cy="449"/>
            </a:xfrm>
            <a:custGeom>
              <a:avLst/>
              <a:gdLst>
                <a:gd name="T0" fmla="*/ 464 w 480"/>
                <a:gd name="T1" fmla="*/ 449 h 449"/>
                <a:gd name="T2" fmla="*/ 400 w 480"/>
                <a:gd name="T3" fmla="*/ 353 h 449"/>
                <a:gd name="T4" fmla="*/ 160 w 480"/>
                <a:gd name="T5" fmla="*/ 169 h 449"/>
                <a:gd name="T6" fmla="*/ 144 w 480"/>
                <a:gd name="T7" fmla="*/ 105 h 449"/>
                <a:gd name="T8" fmla="*/ 0 w 480"/>
                <a:gd name="T9" fmla="*/ 17 h 449"/>
                <a:gd name="T10" fmla="*/ 32 w 480"/>
                <a:gd name="T11" fmla="*/ 1 h 449"/>
                <a:gd name="T12" fmla="*/ 0 60000 65536"/>
                <a:gd name="T13" fmla="*/ 0 60000 65536"/>
                <a:gd name="T14" fmla="*/ 0 60000 65536"/>
                <a:gd name="T15" fmla="*/ 0 60000 65536"/>
                <a:gd name="T16" fmla="*/ 0 60000 65536"/>
                <a:gd name="T17" fmla="*/ 0 60000 65536"/>
                <a:gd name="T18" fmla="*/ 0 w 480"/>
                <a:gd name="T19" fmla="*/ 0 h 449"/>
                <a:gd name="T20" fmla="*/ 480 w 480"/>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480" h="449">
                  <a:moveTo>
                    <a:pt x="464" y="449"/>
                  </a:moveTo>
                  <a:cubicBezTo>
                    <a:pt x="480" y="402"/>
                    <a:pt x="436" y="378"/>
                    <a:pt x="400" y="353"/>
                  </a:cubicBezTo>
                  <a:cubicBezTo>
                    <a:pt x="316" y="294"/>
                    <a:pt x="220" y="259"/>
                    <a:pt x="160" y="169"/>
                  </a:cubicBezTo>
                  <a:cubicBezTo>
                    <a:pt x="159" y="163"/>
                    <a:pt x="151" y="116"/>
                    <a:pt x="144" y="105"/>
                  </a:cubicBezTo>
                  <a:cubicBezTo>
                    <a:pt x="113" y="58"/>
                    <a:pt x="44" y="47"/>
                    <a:pt x="0" y="17"/>
                  </a:cubicBezTo>
                  <a:cubicBezTo>
                    <a:pt x="26" y="0"/>
                    <a:pt x="14" y="1"/>
                    <a:pt x="32" y="1"/>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59" name="Freeform 25"/>
            <p:cNvSpPr>
              <a:spLocks/>
            </p:cNvSpPr>
            <p:nvPr/>
          </p:nvSpPr>
          <p:spPr bwMode="auto">
            <a:xfrm>
              <a:off x="2896" y="2597"/>
              <a:ext cx="280" cy="488"/>
            </a:xfrm>
            <a:custGeom>
              <a:avLst/>
              <a:gdLst>
                <a:gd name="T0" fmla="*/ 0 w 280"/>
                <a:gd name="T1" fmla="*/ 488 h 488"/>
                <a:gd name="T2" fmla="*/ 112 w 280"/>
                <a:gd name="T3" fmla="*/ 256 h 488"/>
                <a:gd name="T4" fmla="*/ 112 w 280"/>
                <a:gd name="T5" fmla="*/ 168 h 488"/>
                <a:gd name="T6" fmla="*/ 256 w 280"/>
                <a:gd name="T7" fmla="*/ 40 h 488"/>
                <a:gd name="T8" fmla="*/ 280 w 280"/>
                <a:gd name="T9" fmla="*/ 0 h 488"/>
                <a:gd name="T10" fmla="*/ 0 60000 65536"/>
                <a:gd name="T11" fmla="*/ 0 60000 65536"/>
                <a:gd name="T12" fmla="*/ 0 60000 65536"/>
                <a:gd name="T13" fmla="*/ 0 60000 65536"/>
                <a:gd name="T14" fmla="*/ 0 60000 65536"/>
                <a:gd name="T15" fmla="*/ 0 w 280"/>
                <a:gd name="T16" fmla="*/ 0 h 488"/>
                <a:gd name="T17" fmla="*/ 280 w 280"/>
                <a:gd name="T18" fmla="*/ 488 h 488"/>
              </a:gdLst>
              <a:ahLst/>
              <a:cxnLst>
                <a:cxn ang="T10">
                  <a:pos x="T0" y="T1"/>
                </a:cxn>
                <a:cxn ang="T11">
                  <a:pos x="T2" y="T3"/>
                </a:cxn>
                <a:cxn ang="T12">
                  <a:pos x="T4" y="T5"/>
                </a:cxn>
                <a:cxn ang="T13">
                  <a:pos x="T6" y="T7"/>
                </a:cxn>
                <a:cxn ang="T14">
                  <a:pos x="T8" y="T9"/>
                </a:cxn>
              </a:cxnLst>
              <a:rect l="T15" t="T16" r="T17" b="T18"/>
              <a:pathLst>
                <a:path w="280" h="488">
                  <a:moveTo>
                    <a:pt x="0" y="488"/>
                  </a:moveTo>
                  <a:cubicBezTo>
                    <a:pt x="74" y="414"/>
                    <a:pt x="99" y="362"/>
                    <a:pt x="112" y="256"/>
                  </a:cubicBezTo>
                  <a:cubicBezTo>
                    <a:pt x="105" y="216"/>
                    <a:pt x="98" y="206"/>
                    <a:pt x="112" y="168"/>
                  </a:cubicBezTo>
                  <a:cubicBezTo>
                    <a:pt x="127" y="127"/>
                    <a:pt x="219" y="65"/>
                    <a:pt x="256" y="40"/>
                  </a:cubicBezTo>
                  <a:cubicBezTo>
                    <a:pt x="275" y="11"/>
                    <a:pt x="268" y="25"/>
                    <a:pt x="280" y="0"/>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sp>
          <p:nvSpPr>
            <p:cNvPr id="39960" name="Freeform 26"/>
            <p:cNvSpPr>
              <a:spLocks/>
            </p:cNvSpPr>
            <p:nvPr/>
          </p:nvSpPr>
          <p:spPr bwMode="auto">
            <a:xfrm>
              <a:off x="2835" y="2581"/>
              <a:ext cx="341" cy="19"/>
            </a:xfrm>
            <a:custGeom>
              <a:avLst/>
              <a:gdLst>
                <a:gd name="T0" fmla="*/ 37 w 341"/>
                <a:gd name="T1" fmla="*/ 0 h 19"/>
                <a:gd name="T2" fmla="*/ 189 w 341"/>
                <a:gd name="T3" fmla="*/ 0 h 19"/>
                <a:gd name="T4" fmla="*/ 341 w 341"/>
                <a:gd name="T5" fmla="*/ 8 h 19"/>
                <a:gd name="T6" fmla="*/ 0 60000 65536"/>
                <a:gd name="T7" fmla="*/ 0 60000 65536"/>
                <a:gd name="T8" fmla="*/ 0 60000 65536"/>
                <a:gd name="T9" fmla="*/ 0 w 341"/>
                <a:gd name="T10" fmla="*/ 0 h 19"/>
                <a:gd name="T11" fmla="*/ 341 w 341"/>
                <a:gd name="T12" fmla="*/ 19 h 19"/>
              </a:gdLst>
              <a:ahLst/>
              <a:cxnLst>
                <a:cxn ang="T6">
                  <a:pos x="T0" y="T1"/>
                </a:cxn>
                <a:cxn ang="T7">
                  <a:pos x="T2" y="T3"/>
                </a:cxn>
                <a:cxn ang="T8">
                  <a:pos x="T4" y="T5"/>
                </a:cxn>
              </a:cxnLst>
              <a:rect l="T9" t="T10" r="T11" b="T12"/>
              <a:pathLst>
                <a:path w="341" h="19">
                  <a:moveTo>
                    <a:pt x="37" y="0"/>
                  </a:moveTo>
                  <a:cubicBezTo>
                    <a:pt x="188" y="19"/>
                    <a:pt x="0" y="0"/>
                    <a:pt x="189" y="0"/>
                  </a:cubicBezTo>
                  <a:cubicBezTo>
                    <a:pt x="240" y="0"/>
                    <a:pt x="290" y="8"/>
                    <a:pt x="341" y="8"/>
                  </a:cubicBezTo>
                </a:path>
              </a:pathLst>
            </a:custGeom>
            <a:noFill/>
            <a:ln w="2857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smtClean="0">
                <a:solidFill>
                  <a:prstClr val="black"/>
                </a:solidFill>
                <a:latin typeface="Arial" panose="020B0604020202020204" pitchFamily="34" charset="0"/>
                <a:cs typeface="Arial" panose="020B0604020202020204" pitchFamily="34" charset="0"/>
              </a:endParaRPr>
            </a:p>
          </p:txBody>
        </p:sp>
      </p:grpSp>
      <p:sp>
        <p:nvSpPr>
          <p:cNvPr id="39940" name="Rectangle 28"/>
          <p:cNvSpPr>
            <a:spLocks noChangeArrowheads="1"/>
          </p:cNvSpPr>
          <p:nvPr/>
        </p:nvSpPr>
        <p:spPr bwMode="auto">
          <a:xfrm>
            <a:off x="120650" y="6524625"/>
            <a:ext cx="2622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smtClean="0">
                <a:solidFill>
                  <a:srgbClr val="000000"/>
                </a:solidFill>
                <a:latin typeface="Arial" panose="020B0604020202020204" pitchFamily="34" charset="0"/>
                <a:cs typeface="Arial" panose="020B0604020202020204" pitchFamily="34" charset="0"/>
              </a:rPr>
              <a:t>Slide by Y. Ukrainitz &amp; B. Sarel</a:t>
            </a:r>
          </a:p>
        </p:txBody>
      </p:sp>
      <p:sp>
        <p:nvSpPr>
          <p:cNvPr id="39941" name="Rectangle 30"/>
          <p:cNvSpPr>
            <a:spLocks noGrp="1" noChangeArrowheads="1"/>
          </p:cNvSpPr>
          <p:nvPr>
            <p:ph type="title"/>
          </p:nvPr>
        </p:nvSpPr>
        <p:spPr>
          <a:xfrm>
            <a:off x="685800" y="-76200"/>
            <a:ext cx="7772400" cy="1143000"/>
          </a:xfrm>
          <a:noFill/>
        </p:spPr>
        <p:txBody>
          <a:bodyPr/>
          <a:lstStyle/>
          <a:p>
            <a:pPr eaLnBrk="1" hangingPunct="1"/>
            <a:r>
              <a:rPr lang="en-US" altLang="en-US" smtClean="0"/>
              <a:t>Attraction basin</a:t>
            </a:r>
          </a:p>
        </p:txBody>
      </p:sp>
    </p:spTree>
    <p:extLst>
      <p:ext uri="{BB962C8B-B14F-4D97-AF65-F5344CB8AC3E}">
        <p14:creationId xmlns:p14="http://schemas.microsoft.com/office/powerpoint/2010/main" val="4343995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8"/>
          <p:cNvSpPr>
            <a:spLocks noGrp="1" noChangeArrowheads="1"/>
          </p:cNvSpPr>
          <p:nvPr>
            <p:ph type="title"/>
          </p:nvPr>
        </p:nvSpPr>
        <p:spPr>
          <a:xfrm>
            <a:off x="685800" y="-76200"/>
            <a:ext cx="7772400" cy="1143000"/>
          </a:xfrm>
          <a:noFill/>
        </p:spPr>
        <p:txBody>
          <a:bodyPr/>
          <a:lstStyle/>
          <a:p>
            <a:pPr eaLnBrk="1" hangingPunct="1"/>
            <a:r>
              <a:rPr lang="en-US" altLang="en-US" smtClean="0"/>
              <a:t>Attraction basin</a:t>
            </a:r>
          </a:p>
        </p:txBody>
      </p:sp>
      <p:pic>
        <p:nvPicPr>
          <p:cNvPr id="40963" name="Picture 30"/>
          <p:cNvPicPr>
            <a:picLocks noChangeAspect="1" noChangeArrowheads="1"/>
          </p:cNvPicPr>
          <p:nvPr/>
        </p:nvPicPr>
        <p:blipFill>
          <a:blip r:embed="rId3">
            <a:extLst>
              <a:ext uri="{28A0092B-C50C-407E-A947-70E740481C1C}">
                <a14:useLocalDpi xmlns:a14="http://schemas.microsoft.com/office/drawing/2010/main" val="0"/>
              </a:ext>
            </a:extLst>
          </a:blip>
          <a:srcRect b="5257"/>
          <a:stretch>
            <a:fillRect/>
          </a:stretch>
        </p:blipFill>
        <p:spPr bwMode="auto">
          <a:xfrm>
            <a:off x="1447800" y="1136650"/>
            <a:ext cx="63246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6484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r>
              <a:rPr lang="en-US" altLang="en-US" smtClean="0"/>
              <a:t>Mean shift clustering</a:t>
            </a:r>
          </a:p>
        </p:txBody>
      </p:sp>
      <p:sp>
        <p:nvSpPr>
          <p:cNvPr id="45059" name="Rectangle 2"/>
          <p:cNvSpPr>
            <a:spLocks noGrp="1" noChangeArrowheads="1"/>
          </p:cNvSpPr>
          <p:nvPr>
            <p:ph idx="1"/>
          </p:nvPr>
        </p:nvSpPr>
        <p:spPr/>
        <p:txBody>
          <a:bodyPr/>
          <a:lstStyle/>
          <a:p>
            <a:pPr marL="533400" indent="-533400" eaLnBrk="1" hangingPunct="1"/>
            <a:r>
              <a:rPr lang="en-US" altLang="en-US" smtClean="0"/>
              <a:t>The mean shift algorithm seeks </a:t>
            </a:r>
            <a:r>
              <a:rPr lang="en-US" altLang="en-US" i="1" smtClean="0"/>
              <a:t>modes</a:t>
            </a:r>
            <a:r>
              <a:rPr lang="en-US" altLang="en-US" smtClean="0"/>
              <a:t> of the given set of points</a:t>
            </a:r>
          </a:p>
          <a:p>
            <a:pPr marL="971550" lvl="1" indent="-514350" eaLnBrk="1" hangingPunct="1">
              <a:buFont typeface="Calibri" panose="020F0502020204030204" pitchFamily="34" charset="0"/>
              <a:buAutoNum type="arabicPeriod"/>
            </a:pPr>
            <a:r>
              <a:rPr lang="en-US" altLang="en-US" smtClean="0"/>
              <a:t>Choose kernel and bandwidth</a:t>
            </a:r>
          </a:p>
          <a:p>
            <a:pPr marL="971550" lvl="1" indent="-514350" eaLnBrk="1" hangingPunct="1">
              <a:buFont typeface="Calibri" panose="020F0502020204030204" pitchFamily="34" charset="0"/>
              <a:buAutoNum type="arabicPeriod"/>
            </a:pPr>
            <a:r>
              <a:rPr lang="en-US" altLang="en-US" smtClean="0"/>
              <a:t>For each point:</a:t>
            </a:r>
          </a:p>
          <a:p>
            <a:pPr marL="1314450" lvl="2" indent="-457200" eaLnBrk="1" hangingPunct="1">
              <a:buFont typeface="Calibri" panose="020F0502020204030204" pitchFamily="34" charset="0"/>
              <a:buAutoNum type="alphaLcParenR"/>
            </a:pPr>
            <a:r>
              <a:rPr lang="en-US" altLang="en-US" smtClean="0"/>
              <a:t>Center a window on that point</a:t>
            </a:r>
          </a:p>
          <a:p>
            <a:pPr marL="1314450" lvl="2" indent="-457200" eaLnBrk="1" hangingPunct="1">
              <a:buFont typeface="Calibri" panose="020F0502020204030204" pitchFamily="34" charset="0"/>
              <a:buAutoNum type="alphaLcParenR"/>
            </a:pPr>
            <a:r>
              <a:rPr lang="en-US" altLang="en-US" smtClean="0"/>
              <a:t>Compute the mean of the data in the search window</a:t>
            </a:r>
          </a:p>
          <a:p>
            <a:pPr marL="1314450" lvl="2" indent="-457200" eaLnBrk="1" hangingPunct="1">
              <a:buFont typeface="Calibri" panose="020F0502020204030204" pitchFamily="34" charset="0"/>
              <a:buAutoNum type="alphaLcParenR"/>
            </a:pPr>
            <a:r>
              <a:rPr lang="en-US" altLang="en-US" smtClean="0"/>
              <a:t>Center the search window at the new mean location</a:t>
            </a:r>
          </a:p>
          <a:p>
            <a:pPr marL="1314450" lvl="2" indent="-457200" eaLnBrk="1" hangingPunct="1">
              <a:buFont typeface="Calibri" panose="020F0502020204030204" pitchFamily="34" charset="0"/>
              <a:buAutoNum type="alphaLcParenR"/>
            </a:pPr>
            <a:r>
              <a:rPr lang="en-US" altLang="en-US" smtClean="0"/>
              <a:t>Repeat (b,c) until convergence</a:t>
            </a:r>
          </a:p>
          <a:p>
            <a:pPr marL="971550" lvl="1" indent="-514350" eaLnBrk="1" hangingPunct="1">
              <a:buFont typeface="Calibri" panose="020F0502020204030204" pitchFamily="34" charset="0"/>
              <a:buAutoNum type="arabicPeriod"/>
            </a:pPr>
            <a:r>
              <a:rPr lang="en-US" altLang="en-US" smtClean="0"/>
              <a:t>Assign points that lead to nearby modes to the same cluster</a:t>
            </a:r>
          </a:p>
          <a:p>
            <a:pPr marL="533400" indent="-533400" eaLnBrk="1" hangingPunct="1"/>
            <a:endParaRPr lang="en-US" altLang="en-US" smtClean="0"/>
          </a:p>
        </p:txBody>
      </p:sp>
    </p:spTree>
    <p:extLst>
      <p:ext uri="{BB962C8B-B14F-4D97-AF65-F5344CB8AC3E}">
        <p14:creationId xmlns:p14="http://schemas.microsoft.com/office/powerpoint/2010/main" val="2966051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152400" y="990600"/>
            <a:ext cx="8763000" cy="2590800"/>
          </a:xfrm>
        </p:spPr>
        <p:txBody>
          <a:bodyPr/>
          <a:lstStyle/>
          <a:p>
            <a:pPr marL="533400" indent="-533400" eaLnBrk="1" hangingPunct="1"/>
            <a:r>
              <a:rPr lang="en-US" altLang="en-US" sz="2000" smtClean="0"/>
              <a:t>Compute features for each pixel (color, gradients, texture, etc)</a:t>
            </a:r>
          </a:p>
          <a:p>
            <a:pPr marL="533400" indent="-533400" eaLnBrk="1" hangingPunct="1"/>
            <a:r>
              <a:rPr lang="en-US" altLang="en-US" sz="2000" smtClean="0"/>
              <a:t>Set kernel size for features K</a:t>
            </a:r>
            <a:r>
              <a:rPr lang="en-US" altLang="en-US" sz="2000" baseline="-25000" smtClean="0"/>
              <a:t>f </a:t>
            </a:r>
            <a:r>
              <a:rPr lang="en-US" altLang="en-US" sz="2000" smtClean="0"/>
              <a:t> and position K</a:t>
            </a:r>
            <a:r>
              <a:rPr lang="en-US" altLang="en-US" sz="2000" baseline="-25000" smtClean="0"/>
              <a:t>s</a:t>
            </a:r>
            <a:endParaRPr lang="en-US" altLang="en-US" sz="2000" smtClean="0"/>
          </a:p>
          <a:p>
            <a:pPr marL="533400" indent="-533400" eaLnBrk="1" hangingPunct="1"/>
            <a:r>
              <a:rPr lang="en-US" altLang="en-US" sz="2000" smtClean="0"/>
              <a:t>Initialize windows at individual pixel locations</a:t>
            </a:r>
          </a:p>
          <a:p>
            <a:pPr marL="533400" indent="-533400" eaLnBrk="1" hangingPunct="1"/>
            <a:r>
              <a:rPr lang="en-US" altLang="en-US" sz="2000" smtClean="0"/>
              <a:t>Perform mean shift for each window until convergence</a:t>
            </a:r>
          </a:p>
          <a:p>
            <a:pPr marL="533400" indent="-533400" eaLnBrk="1" hangingPunct="1"/>
            <a:r>
              <a:rPr lang="en-US" altLang="en-US" sz="2000" smtClean="0"/>
              <a:t>Merge windows that are within width of K</a:t>
            </a:r>
            <a:r>
              <a:rPr lang="en-US" altLang="en-US" sz="2000" baseline="-25000" smtClean="0"/>
              <a:t>f </a:t>
            </a:r>
            <a:r>
              <a:rPr lang="en-US" altLang="en-US" sz="2000" smtClean="0"/>
              <a:t> and K</a:t>
            </a:r>
            <a:r>
              <a:rPr lang="en-US" altLang="en-US" sz="2000" baseline="-25000" smtClean="0"/>
              <a:t>s</a:t>
            </a:r>
            <a:endParaRPr lang="en-US" altLang="en-US" sz="2000" smtClean="0"/>
          </a:p>
        </p:txBody>
      </p:sp>
      <p:sp>
        <p:nvSpPr>
          <p:cNvPr id="43011" name="Rectangle 3"/>
          <p:cNvSpPr>
            <a:spLocks noGrp="1" noChangeArrowheads="1"/>
          </p:cNvSpPr>
          <p:nvPr>
            <p:ph type="title"/>
          </p:nvPr>
        </p:nvSpPr>
        <p:spPr>
          <a:xfrm>
            <a:off x="685800" y="-76200"/>
            <a:ext cx="7772400" cy="1143000"/>
          </a:xfrm>
        </p:spPr>
        <p:txBody>
          <a:bodyPr/>
          <a:lstStyle/>
          <a:p>
            <a:pPr eaLnBrk="1" hangingPunct="1"/>
            <a:r>
              <a:rPr lang="en-US" altLang="en-US" smtClean="0"/>
              <a:t>Segmentation by Mean Shift</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86100"/>
            <a:ext cx="4114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408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negoiu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3752850"/>
            <a:ext cx="37274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camp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1177925"/>
            <a:ext cx="3733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campus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1143000"/>
            <a:ext cx="3733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negoi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00" y="3752850"/>
            <a:ext cx="3729038"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7"/>
          <p:cNvSpPr>
            <a:spLocks noGrp="1" noChangeArrowheads="1"/>
          </p:cNvSpPr>
          <p:nvPr>
            <p:ph type="title"/>
          </p:nvPr>
        </p:nvSpPr>
        <p:spPr>
          <a:xfrm>
            <a:off x="838200" y="-76200"/>
            <a:ext cx="7772400" cy="1143000"/>
          </a:xfrm>
        </p:spPr>
        <p:txBody>
          <a:bodyPr/>
          <a:lstStyle/>
          <a:p>
            <a:pPr eaLnBrk="1" hangingPunct="1"/>
            <a:r>
              <a:rPr lang="en-US" altLang="en-US" smtClean="0"/>
              <a:t>Mean shift segmentation results</a:t>
            </a:r>
          </a:p>
        </p:txBody>
      </p:sp>
      <p:sp>
        <p:nvSpPr>
          <p:cNvPr id="2" name="TextBox 1"/>
          <p:cNvSpPr txBox="1"/>
          <p:nvPr/>
        </p:nvSpPr>
        <p:spPr>
          <a:xfrm>
            <a:off x="6248400" y="6477000"/>
            <a:ext cx="3218353" cy="369332"/>
          </a:xfrm>
          <a:prstGeom prst="rect">
            <a:avLst/>
          </a:prstGeom>
          <a:noFill/>
        </p:spPr>
        <p:txBody>
          <a:bodyPr wrap="square" rtlCol="0">
            <a:spAutoFit/>
          </a:bodyPr>
          <a:lstStyle/>
          <a:p>
            <a:pPr eaLnBrk="1" hangingPunct="1"/>
            <a:r>
              <a:rPr lang="en-US" sz="1800" dirty="0" err="1" smtClean="0">
                <a:solidFill>
                  <a:prstClr val="black"/>
                </a:solidFill>
                <a:latin typeface="Arial" panose="020B0604020202020204" pitchFamily="34" charset="0"/>
                <a:cs typeface="Arial" panose="020B0604020202020204" pitchFamily="34" charset="0"/>
              </a:rPr>
              <a:t>Comaniciu</a:t>
            </a:r>
            <a:r>
              <a:rPr lang="en-US" sz="1800" dirty="0" smtClean="0">
                <a:solidFill>
                  <a:prstClr val="black"/>
                </a:solidFill>
                <a:latin typeface="Arial" panose="020B0604020202020204" pitchFamily="34" charset="0"/>
                <a:cs typeface="Arial" panose="020B0604020202020204" pitchFamily="34" charset="0"/>
              </a:rPr>
              <a:t> and Meer 2002</a:t>
            </a:r>
          </a:p>
        </p:txBody>
      </p:sp>
    </p:spTree>
    <p:extLst>
      <p:ext uri="{BB962C8B-B14F-4D97-AF65-F5344CB8AC3E}">
        <p14:creationId xmlns:p14="http://schemas.microsoft.com/office/powerpoint/2010/main" val="26420504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p:txBody>
          <a:bodyPr/>
          <a:lstStyle/>
          <a:p>
            <a:pPr eaLnBrk="1" hangingPunct="1"/>
            <a:endParaRPr lang="en-US" altLang="en-US" smtClean="0"/>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75438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248400" y="6477000"/>
            <a:ext cx="3218353" cy="369332"/>
          </a:xfrm>
          <a:prstGeom prst="rect">
            <a:avLst/>
          </a:prstGeom>
          <a:noFill/>
        </p:spPr>
        <p:txBody>
          <a:bodyPr wrap="square" rtlCol="0">
            <a:spAutoFit/>
          </a:bodyPr>
          <a:lstStyle/>
          <a:p>
            <a:pPr eaLnBrk="1" hangingPunct="1"/>
            <a:r>
              <a:rPr lang="en-US" sz="1800" dirty="0" err="1" smtClean="0">
                <a:solidFill>
                  <a:prstClr val="black"/>
                </a:solidFill>
                <a:latin typeface="Arial" panose="020B0604020202020204" pitchFamily="34" charset="0"/>
                <a:cs typeface="Arial" panose="020B0604020202020204" pitchFamily="34" charset="0"/>
              </a:rPr>
              <a:t>Comaniciu</a:t>
            </a:r>
            <a:r>
              <a:rPr lang="en-US" sz="1800" dirty="0" smtClean="0">
                <a:solidFill>
                  <a:prstClr val="black"/>
                </a:solidFill>
                <a:latin typeface="Arial" panose="020B0604020202020204" pitchFamily="34" charset="0"/>
                <a:cs typeface="Arial" panose="020B0604020202020204" pitchFamily="34" charset="0"/>
              </a:rPr>
              <a:t> and Meer 2002</a:t>
            </a:r>
          </a:p>
        </p:txBody>
      </p:sp>
    </p:spTree>
    <p:extLst>
      <p:ext uri="{BB962C8B-B14F-4D97-AF65-F5344CB8AC3E}">
        <p14:creationId xmlns:p14="http://schemas.microsoft.com/office/powerpoint/2010/main" val="1396897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884238"/>
          </a:xfrm>
        </p:spPr>
        <p:txBody>
          <a:bodyPr/>
          <a:lstStyle/>
          <a:p>
            <a:pPr eaLnBrk="1" hangingPunct="1"/>
            <a:r>
              <a:rPr lang="en-US" altLang="en-US" smtClean="0"/>
              <a:t>Machine Learning Applications</a:t>
            </a:r>
          </a:p>
        </p:txBody>
      </p:sp>
      <p:sp>
        <p:nvSpPr>
          <p:cNvPr id="14339" name="Content Placeholder 2"/>
          <p:cNvSpPr>
            <a:spLocks noGrp="1"/>
          </p:cNvSpPr>
          <p:nvPr>
            <p:ph idx="1"/>
          </p:nvPr>
        </p:nvSpPr>
        <p:spPr/>
        <p:txBody>
          <a:bodyPr/>
          <a:lstStyle/>
          <a:p>
            <a:pPr eaLnBrk="1" hangingPunct="1"/>
            <a:endParaRPr lang="en-US" altLang="en-US" smtClean="0"/>
          </a:p>
        </p:txBody>
      </p:sp>
      <p:pic>
        <p:nvPicPr>
          <p:cNvPr id="14340" name="Picture 2" descr="C:\Users\hays\Desktop\143 Computer Vision\slides\07\ML_tas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1700"/>
            <a:ext cx="91440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7216775" y="6550025"/>
            <a:ext cx="1927225" cy="307975"/>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400" dirty="0">
                <a:solidFill>
                  <a:prstClr val="white">
                    <a:lumMod val="65000"/>
                  </a:prstClr>
                </a:solidFill>
                <a:latin typeface="Arial" charset="0"/>
                <a:cs typeface="Arial" panose="020B0604020202020204" pitchFamily="34" charset="0"/>
              </a:rPr>
              <a:t>Slide:  Isabelle </a:t>
            </a:r>
            <a:r>
              <a:rPr lang="en-US" sz="1400" dirty="0" err="1">
                <a:solidFill>
                  <a:prstClr val="white">
                    <a:lumMod val="65000"/>
                  </a:prstClr>
                </a:solidFill>
                <a:latin typeface="Arial" charset="0"/>
                <a:cs typeface="Arial" panose="020B0604020202020204" pitchFamily="34" charset="0"/>
              </a:rPr>
              <a:t>Guyon</a:t>
            </a:r>
            <a:endParaRPr lang="en-US" sz="1400" dirty="0">
              <a:solidFill>
                <a:prstClr val="white">
                  <a:lumMod val="65000"/>
                </a:prstClr>
              </a:solidFill>
              <a:latin typeface="Arial" charset="0"/>
              <a:cs typeface="Arial" panose="020B0604020202020204" pitchFamily="34" charset="0"/>
            </a:endParaRPr>
          </a:p>
        </p:txBody>
      </p:sp>
    </p:spTree>
    <p:extLst>
      <p:ext uri="{BB962C8B-B14F-4D97-AF65-F5344CB8AC3E}">
        <p14:creationId xmlns:p14="http://schemas.microsoft.com/office/powerpoint/2010/main" val="8018863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Mean-shift: other issues</a:t>
            </a:r>
          </a:p>
        </p:txBody>
      </p:sp>
      <p:sp>
        <p:nvSpPr>
          <p:cNvPr id="49155" name="Content Placeholder 2"/>
          <p:cNvSpPr>
            <a:spLocks noGrp="1"/>
          </p:cNvSpPr>
          <p:nvPr>
            <p:ph idx="1"/>
          </p:nvPr>
        </p:nvSpPr>
        <p:spPr/>
        <p:txBody>
          <a:bodyPr>
            <a:normAutofit fontScale="92500" lnSpcReduction="20000"/>
          </a:bodyPr>
          <a:lstStyle/>
          <a:p>
            <a:pPr>
              <a:defRPr/>
            </a:pPr>
            <a:r>
              <a:rPr lang="en-US" dirty="0" smtClean="0"/>
              <a:t>Speedups</a:t>
            </a:r>
          </a:p>
          <a:p>
            <a:pPr lvl="1">
              <a:defRPr/>
            </a:pPr>
            <a:r>
              <a:rPr lang="en-US" dirty="0" smtClean="0"/>
              <a:t>Binned estimation</a:t>
            </a:r>
          </a:p>
          <a:p>
            <a:pPr lvl="1">
              <a:defRPr/>
            </a:pPr>
            <a:r>
              <a:rPr lang="en-US" dirty="0" smtClean="0"/>
              <a:t>Fast search of neighbors</a:t>
            </a:r>
          </a:p>
          <a:p>
            <a:pPr lvl="1">
              <a:defRPr/>
            </a:pPr>
            <a:r>
              <a:rPr lang="en-US" dirty="0" smtClean="0"/>
              <a:t>Update each window in each iteration (faster convergence)</a:t>
            </a:r>
          </a:p>
          <a:p>
            <a:pPr>
              <a:defRPr/>
            </a:pPr>
            <a:endParaRPr lang="en-US" dirty="0" smtClean="0"/>
          </a:p>
          <a:p>
            <a:pPr>
              <a:defRPr/>
            </a:pPr>
            <a:r>
              <a:rPr lang="en-US" dirty="0" smtClean="0"/>
              <a:t>Other tricks</a:t>
            </a:r>
          </a:p>
          <a:p>
            <a:pPr lvl="1">
              <a:defRPr/>
            </a:pPr>
            <a:r>
              <a:rPr lang="en-US" dirty="0" smtClean="0"/>
              <a:t>Use </a:t>
            </a:r>
            <a:r>
              <a:rPr lang="en-US" dirty="0" err="1" smtClean="0"/>
              <a:t>kNN</a:t>
            </a:r>
            <a:r>
              <a:rPr lang="en-US" dirty="0" smtClean="0"/>
              <a:t> to determine window sizes adaptively</a:t>
            </a:r>
          </a:p>
          <a:p>
            <a:pPr lvl="1">
              <a:buFont typeface="Arial" panose="020B0604020202020204" pitchFamily="34" charset="0"/>
              <a:buNone/>
              <a:defRPr/>
            </a:pPr>
            <a:endParaRPr lang="en-US" dirty="0" smtClean="0"/>
          </a:p>
          <a:p>
            <a:pPr>
              <a:defRPr/>
            </a:pPr>
            <a:r>
              <a:rPr lang="en-US" dirty="0" smtClean="0"/>
              <a:t>Lots of theoretical support</a:t>
            </a:r>
          </a:p>
          <a:p>
            <a:pPr lvl="1">
              <a:buFont typeface="Arial" panose="020B0604020202020204" pitchFamily="34" charset="0"/>
              <a:buNone/>
              <a:defRPr/>
            </a:pPr>
            <a:r>
              <a:rPr lang="en-US" dirty="0" smtClean="0">
                <a:cs typeface="Arial" pitchFamily="34" charset="0"/>
              </a:rPr>
              <a:t>	</a:t>
            </a:r>
            <a:r>
              <a:rPr lang="en-US" sz="2400" dirty="0" smtClean="0">
                <a:cs typeface="Arial" pitchFamily="34" charset="0"/>
              </a:rPr>
              <a:t>D. </a:t>
            </a:r>
            <a:r>
              <a:rPr lang="en-US" sz="2400" dirty="0" err="1" smtClean="0">
                <a:cs typeface="Arial" pitchFamily="34" charset="0"/>
              </a:rPr>
              <a:t>Comaniciu</a:t>
            </a:r>
            <a:r>
              <a:rPr lang="en-US" sz="2400" dirty="0" smtClean="0">
                <a:cs typeface="Arial" pitchFamily="34" charset="0"/>
              </a:rPr>
              <a:t> and P. Meer, Mean Shift: A Robust Approach toward Feature Space Analysis, PAMI 2002. </a:t>
            </a:r>
          </a:p>
          <a:p>
            <a:pPr lvl="1">
              <a:buFont typeface="Arial" panose="020B0604020202020204" pitchFamily="34" charset="0"/>
              <a:buNone/>
              <a:defRPr/>
            </a:pPr>
            <a:endParaRPr lang="en-US" dirty="0" smtClean="0">
              <a:cs typeface="Arial" pitchFamily="34" charset="0"/>
            </a:endParaRPr>
          </a:p>
          <a:p>
            <a:pPr lvl="1">
              <a:defRPr/>
            </a:pPr>
            <a:endParaRPr lang="en-US" dirty="0" smtClean="0"/>
          </a:p>
        </p:txBody>
      </p:sp>
    </p:spTree>
    <p:extLst>
      <p:ext uri="{BB962C8B-B14F-4D97-AF65-F5344CB8AC3E}">
        <p14:creationId xmlns:p14="http://schemas.microsoft.com/office/powerpoint/2010/main" val="679774203"/>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7772400" cy="1143000"/>
          </a:xfrm>
        </p:spPr>
        <p:txBody>
          <a:bodyPr/>
          <a:lstStyle/>
          <a:p>
            <a:pPr eaLnBrk="1" hangingPunct="1"/>
            <a:r>
              <a:rPr lang="en-US" altLang="en-US" smtClean="0"/>
              <a:t>Mean shift pros and cons</a:t>
            </a:r>
          </a:p>
        </p:txBody>
      </p:sp>
      <p:sp>
        <p:nvSpPr>
          <p:cNvPr id="63491" name="Rectangle 3"/>
          <p:cNvSpPr>
            <a:spLocks noGrp="1" noChangeArrowheads="1"/>
          </p:cNvSpPr>
          <p:nvPr>
            <p:ph type="body" idx="1"/>
          </p:nvPr>
        </p:nvSpPr>
        <p:spPr>
          <a:xfrm>
            <a:off x="609600" y="1295400"/>
            <a:ext cx="7772400" cy="5105400"/>
          </a:xfrm>
        </p:spPr>
        <p:txBody>
          <a:bodyPr/>
          <a:lstStyle/>
          <a:p>
            <a:pPr eaLnBrk="1" hangingPunct="1"/>
            <a:r>
              <a:rPr lang="en-US" altLang="en-US" sz="2800" smtClean="0"/>
              <a:t>Pros</a:t>
            </a:r>
          </a:p>
          <a:p>
            <a:pPr lvl="1" eaLnBrk="1" hangingPunct="1"/>
            <a:r>
              <a:rPr lang="en-US" altLang="en-US" sz="2400" smtClean="0"/>
              <a:t>Good general-practice segmentation</a:t>
            </a:r>
          </a:p>
          <a:p>
            <a:pPr lvl="1" eaLnBrk="1" hangingPunct="1"/>
            <a:r>
              <a:rPr lang="en-US" altLang="en-US" sz="2400" smtClean="0"/>
              <a:t>Flexible in number and shape of regions</a:t>
            </a:r>
          </a:p>
          <a:p>
            <a:pPr lvl="1" eaLnBrk="1" hangingPunct="1"/>
            <a:r>
              <a:rPr lang="en-US" altLang="en-US" sz="2400" smtClean="0"/>
              <a:t>Robust to outliers</a:t>
            </a:r>
          </a:p>
          <a:p>
            <a:pPr eaLnBrk="1" hangingPunct="1"/>
            <a:r>
              <a:rPr lang="en-US" altLang="en-US" sz="2800" smtClean="0"/>
              <a:t>Cons</a:t>
            </a:r>
          </a:p>
          <a:p>
            <a:pPr lvl="1" eaLnBrk="1" hangingPunct="1"/>
            <a:r>
              <a:rPr lang="en-US" altLang="en-US" sz="2400" smtClean="0"/>
              <a:t>Have to choose kernel size in advance</a:t>
            </a:r>
          </a:p>
          <a:p>
            <a:pPr lvl="1" eaLnBrk="1" hangingPunct="1"/>
            <a:r>
              <a:rPr lang="en-US" altLang="en-US" sz="2400" smtClean="0"/>
              <a:t>Not suitable for high-dimensional features</a:t>
            </a:r>
          </a:p>
          <a:p>
            <a:pPr eaLnBrk="1" hangingPunct="1"/>
            <a:r>
              <a:rPr lang="en-US" altLang="en-US" sz="2800" smtClean="0"/>
              <a:t>When to use it</a:t>
            </a:r>
          </a:p>
          <a:p>
            <a:pPr lvl="1" eaLnBrk="1" hangingPunct="1"/>
            <a:r>
              <a:rPr lang="en-US" altLang="en-US" sz="2400" smtClean="0"/>
              <a:t>Oversegmentatoin</a:t>
            </a:r>
          </a:p>
          <a:p>
            <a:pPr lvl="1" eaLnBrk="1" hangingPunct="1"/>
            <a:r>
              <a:rPr lang="en-US" altLang="en-US" sz="2400" smtClean="0"/>
              <a:t>Multiple segmentations</a:t>
            </a:r>
          </a:p>
          <a:p>
            <a:pPr lvl="1" eaLnBrk="1" hangingPunct="1"/>
            <a:r>
              <a:rPr lang="en-US" altLang="en-US" sz="2400" smtClean="0"/>
              <a:t>Tracking, clustering, filtering applications</a:t>
            </a:r>
          </a:p>
        </p:txBody>
      </p:sp>
    </p:spTree>
    <p:extLst>
      <p:ext uri="{BB962C8B-B14F-4D97-AF65-F5344CB8AC3E}">
        <p14:creationId xmlns:p14="http://schemas.microsoft.com/office/powerpoint/2010/main" val="4046747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Spectral clustering</a:t>
            </a:r>
          </a:p>
        </p:txBody>
      </p:sp>
      <p:sp>
        <p:nvSpPr>
          <p:cNvPr id="48131" name="Content Placeholder 2"/>
          <p:cNvSpPr>
            <a:spLocks noGrp="1"/>
          </p:cNvSpPr>
          <p:nvPr>
            <p:ph idx="1"/>
          </p:nvPr>
        </p:nvSpPr>
        <p:spPr/>
        <p:txBody>
          <a:bodyPr/>
          <a:lstStyle/>
          <a:p>
            <a:pPr>
              <a:buFont typeface="Arial" panose="020B0604020202020204" pitchFamily="34" charset="0"/>
              <a:buNone/>
            </a:pPr>
            <a:r>
              <a:rPr lang="en-US" altLang="en-US" smtClean="0"/>
              <a:t>		Group points based on links in a graph</a:t>
            </a:r>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971800"/>
            <a:ext cx="3214688"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Oval 4"/>
          <p:cNvSpPr>
            <a:spLocks noChangeArrowheads="1"/>
          </p:cNvSpPr>
          <p:nvPr/>
        </p:nvSpPr>
        <p:spPr bwMode="auto">
          <a:xfrm>
            <a:off x="1123950" y="3751263"/>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34" name="Oval 5"/>
          <p:cNvSpPr>
            <a:spLocks noChangeArrowheads="1"/>
          </p:cNvSpPr>
          <p:nvPr/>
        </p:nvSpPr>
        <p:spPr bwMode="auto">
          <a:xfrm>
            <a:off x="1554163" y="3636963"/>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35" name="Oval 6"/>
          <p:cNvSpPr>
            <a:spLocks noChangeArrowheads="1"/>
          </p:cNvSpPr>
          <p:nvPr/>
        </p:nvSpPr>
        <p:spPr bwMode="auto">
          <a:xfrm>
            <a:off x="1017588" y="4208463"/>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36" name="Oval 7"/>
          <p:cNvSpPr>
            <a:spLocks noChangeArrowheads="1"/>
          </p:cNvSpPr>
          <p:nvPr/>
        </p:nvSpPr>
        <p:spPr bwMode="auto">
          <a:xfrm>
            <a:off x="1660525" y="4322763"/>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37" name="Oval 8"/>
          <p:cNvSpPr>
            <a:spLocks noChangeArrowheads="1"/>
          </p:cNvSpPr>
          <p:nvPr/>
        </p:nvSpPr>
        <p:spPr bwMode="auto">
          <a:xfrm>
            <a:off x="2089150" y="3979863"/>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38" name="Oval 9"/>
          <p:cNvSpPr>
            <a:spLocks noChangeArrowheads="1"/>
          </p:cNvSpPr>
          <p:nvPr/>
        </p:nvSpPr>
        <p:spPr bwMode="auto">
          <a:xfrm>
            <a:off x="3054350" y="3865563"/>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39" name="Oval 10"/>
          <p:cNvSpPr>
            <a:spLocks noChangeArrowheads="1"/>
          </p:cNvSpPr>
          <p:nvPr/>
        </p:nvSpPr>
        <p:spPr bwMode="auto">
          <a:xfrm>
            <a:off x="3590925" y="4322763"/>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40" name="Oval 11"/>
          <p:cNvSpPr>
            <a:spLocks noChangeArrowheads="1"/>
          </p:cNvSpPr>
          <p:nvPr/>
        </p:nvSpPr>
        <p:spPr bwMode="auto">
          <a:xfrm>
            <a:off x="1339850" y="4437063"/>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41" name="Oval 12"/>
          <p:cNvSpPr>
            <a:spLocks noChangeArrowheads="1"/>
          </p:cNvSpPr>
          <p:nvPr/>
        </p:nvSpPr>
        <p:spPr bwMode="auto">
          <a:xfrm>
            <a:off x="1446213" y="3408363"/>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42" name="Oval 13"/>
          <p:cNvSpPr>
            <a:spLocks noChangeArrowheads="1"/>
          </p:cNvSpPr>
          <p:nvPr/>
        </p:nvSpPr>
        <p:spPr bwMode="auto">
          <a:xfrm>
            <a:off x="3806825" y="3865563"/>
            <a:ext cx="106363"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43" name="Oval 14"/>
          <p:cNvSpPr>
            <a:spLocks noChangeArrowheads="1"/>
          </p:cNvSpPr>
          <p:nvPr/>
        </p:nvSpPr>
        <p:spPr bwMode="auto">
          <a:xfrm>
            <a:off x="1339850" y="3979863"/>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44" name="Oval 15"/>
          <p:cNvSpPr>
            <a:spLocks noChangeArrowheads="1"/>
          </p:cNvSpPr>
          <p:nvPr/>
        </p:nvSpPr>
        <p:spPr bwMode="auto">
          <a:xfrm>
            <a:off x="3376613" y="3636963"/>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45" name="Oval 16"/>
          <p:cNvSpPr>
            <a:spLocks noChangeArrowheads="1"/>
          </p:cNvSpPr>
          <p:nvPr/>
        </p:nvSpPr>
        <p:spPr bwMode="auto">
          <a:xfrm>
            <a:off x="2947988" y="4322763"/>
            <a:ext cx="106362"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8146" name="Oval 17"/>
          <p:cNvSpPr>
            <a:spLocks noChangeArrowheads="1"/>
          </p:cNvSpPr>
          <p:nvPr/>
        </p:nvSpPr>
        <p:spPr bwMode="auto">
          <a:xfrm>
            <a:off x="3698875" y="4665663"/>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cxnSp>
        <p:nvCxnSpPr>
          <p:cNvPr id="48147" name="AutoShape 18"/>
          <p:cNvCxnSpPr>
            <a:cxnSpLocks noChangeShapeType="1"/>
            <a:stCxn id="48133" idx="5"/>
            <a:endCxn id="48143" idx="1"/>
          </p:cNvCxnSpPr>
          <p:nvPr/>
        </p:nvCxnSpPr>
        <p:spPr bwMode="auto">
          <a:xfrm>
            <a:off x="1216025" y="3848100"/>
            <a:ext cx="138113" cy="1492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48" name="AutoShape 19"/>
          <p:cNvCxnSpPr>
            <a:cxnSpLocks noChangeShapeType="1"/>
            <a:stCxn id="48135" idx="6"/>
            <a:endCxn id="48143" idx="3"/>
          </p:cNvCxnSpPr>
          <p:nvPr/>
        </p:nvCxnSpPr>
        <p:spPr bwMode="auto">
          <a:xfrm flipV="1">
            <a:off x="1123950" y="4076700"/>
            <a:ext cx="230188" cy="18891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49" name="AutoShape 20"/>
          <p:cNvCxnSpPr>
            <a:cxnSpLocks noChangeShapeType="1"/>
            <a:stCxn id="48135" idx="5"/>
            <a:endCxn id="48140" idx="1"/>
          </p:cNvCxnSpPr>
          <p:nvPr/>
        </p:nvCxnSpPr>
        <p:spPr bwMode="auto">
          <a:xfrm>
            <a:off x="1109663" y="4305300"/>
            <a:ext cx="244475" cy="1492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0" name="AutoShape 21"/>
          <p:cNvCxnSpPr>
            <a:cxnSpLocks noChangeShapeType="1"/>
            <a:stCxn id="48133" idx="3"/>
            <a:endCxn id="48135" idx="0"/>
          </p:cNvCxnSpPr>
          <p:nvPr/>
        </p:nvCxnSpPr>
        <p:spPr bwMode="auto">
          <a:xfrm flipH="1">
            <a:off x="1071563" y="3848100"/>
            <a:ext cx="69850" cy="36036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1" name="AutoShape 22"/>
          <p:cNvCxnSpPr>
            <a:cxnSpLocks noChangeShapeType="1"/>
            <a:stCxn id="48143" idx="4"/>
            <a:endCxn id="48140" idx="0"/>
          </p:cNvCxnSpPr>
          <p:nvPr/>
        </p:nvCxnSpPr>
        <p:spPr bwMode="auto">
          <a:xfrm>
            <a:off x="1393825" y="4094163"/>
            <a:ext cx="0" cy="34290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2" name="AutoShape 23"/>
          <p:cNvCxnSpPr>
            <a:cxnSpLocks noChangeShapeType="1"/>
            <a:stCxn id="48143" idx="7"/>
            <a:endCxn id="48134" idx="4"/>
          </p:cNvCxnSpPr>
          <p:nvPr/>
        </p:nvCxnSpPr>
        <p:spPr bwMode="auto">
          <a:xfrm flipV="1">
            <a:off x="1430338" y="3751263"/>
            <a:ext cx="177800" cy="24606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3" name="AutoShape 24"/>
          <p:cNvCxnSpPr>
            <a:cxnSpLocks noChangeShapeType="1"/>
            <a:stCxn id="48143" idx="5"/>
            <a:endCxn id="48136" idx="1"/>
          </p:cNvCxnSpPr>
          <p:nvPr/>
        </p:nvCxnSpPr>
        <p:spPr bwMode="auto">
          <a:xfrm>
            <a:off x="1430338" y="4076700"/>
            <a:ext cx="246062" cy="2635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4" name="AutoShape 25"/>
          <p:cNvCxnSpPr>
            <a:cxnSpLocks noChangeShapeType="1"/>
            <a:stCxn id="48140" idx="6"/>
            <a:endCxn id="48136" idx="3"/>
          </p:cNvCxnSpPr>
          <p:nvPr/>
        </p:nvCxnSpPr>
        <p:spPr bwMode="auto">
          <a:xfrm flipV="1">
            <a:off x="1446213" y="4419600"/>
            <a:ext cx="230187" cy="7461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5" name="AutoShape 26"/>
          <p:cNvCxnSpPr>
            <a:cxnSpLocks noChangeShapeType="1"/>
            <a:stCxn id="48133" idx="7"/>
            <a:endCxn id="48141" idx="3"/>
          </p:cNvCxnSpPr>
          <p:nvPr/>
        </p:nvCxnSpPr>
        <p:spPr bwMode="auto">
          <a:xfrm flipV="1">
            <a:off x="1216025" y="3505200"/>
            <a:ext cx="246063" cy="2635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6" name="AutoShape 27"/>
          <p:cNvCxnSpPr>
            <a:cxnSpLocks noChangeShapeType="1"/>
            <a:stCxn id="48141" idx="5"/>
            <a:endCxn id="48134" idx="0"/>
          </p:cNvCxnSpPr>
          <p:nvPr/>
        </p:nvCxnSpPr>
        <p:spPr bwMode="auto">
          <a:xfrm>
            <a:off x="1538288" y="3505200"/>
            <a:ext cx="69850" cy="13176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7" name="AutoShape 28"/>
          <p:cNvCxnSpPr>
            <a:cxnSpLocks noChangeShapeType="1"/>
            <a:stCxn id="48136" idx="7"/>
            <a:endCxn id="48137" idx="3"/>
          </p:cNvCxnSpPr>
          <p:nvPr/>
        </p:nvCxnSpPr>
        <p:spPr bwMode="auto">
          <a:xfrm flipV="1">
            <a:off x="1752600" y="4076700"/>
            <a:ext cx="354013" cy="2635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8" name="AutoShape 29"/>
          <p:cNvCxnSpPr>
            <a:cxnSpLocks noChangeShapeType="1"/>
            <a:stCxn id="48141" idx="6"/>
            <a:endCxn id="48137" idx="1"/>
          </p:cNvCxnSpPr>
          <p:nvPr/>
        </p:nvCxnSpPr>
        <p:spPr bwMode="auto">
          <a:xfrm>
            <a:off x="1554163" y="3465513"/>
            <a:ext cx="552450" cy="53181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59" name="AutoShape 30"/>
          <p:cNvCxnSpPr>
            <a:cxnSpLocks noChangeShapeType="1"/>
            <a:stCxn id="48143" idx="6"/>
            <a:endCxn id="48137" idx="2"/>
          </p:cNvCxnSpPr>
          <p:nvPr/>
        </p:nvCxnSpPr>
        <p:spPr bwMode="auto">
          <a:xfrm>
            <a:off x="1446213" y="4037013"/>
            <a:ext cx="642937" cy="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0" name="AutoShape 31"/>
          <p:cNvCxnSpPr>
            <a:cxnSpLocks noChangeShapeType="1"/>
            <a:stCxn id="48138" idx="4"/>
            <a:endCxn id="48145" idx="0"/>
          </p:cNvCxnSpPr>
          <p:nvPr/>
        </p:nvCxnSpPr>
        <p:spPr bwMode="auto">
          <a:xfrm flipH="1">
            <a:off x="3001963" y="3979863"/>
            <a:ext cx="106362" cy="34290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1" name="AutoShape 32"/>
          <p:cNvCxnSpPr>
            <a:cxnSpLocks noChangeShapeType="1"/>
            <a:stCxn id="48138" idx="7"/>
            <a:endCxn id="48144" idx="3"/>
          </p:cNvCxnSpPr>
          <p:nvPr/>
        </p:nvCxnSpPr>
        <p:spPr bwMode="auto">
          <a:xfrm flipV="1">
            <a:off x="3146425" y="3733800"/>
            <a:ext cx="246063" cy="1492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2" name="AutoShape 33"/>
          <p:cNvCxnSpPr>
            <a:cxnSpLocks noChangeShapeType="1"/>
            <a:stCxn id="48144" idx="4"/>
            <a:endCxn id="48139" idx="1"/>
          </p:cNvCxnSpPr>
          <p:nvPr/>
        </p:nvCxnSpPr>
        <p:spPr bwMode="auto">
          <a:xfrm>
            <a:off x="3430588" y="3751263"/>
            <a:ext cx="176212" cy="58896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3" name="AutoShape 34"/>
          <p:cNvCxnSpPr>
            <a:cxnSpLocks noChangeShapeType="1"/>
            <a:stCxn id="48145" idx="6"/>
            <a:endCxn id="48139" idx="2"/>
          </p:cNvCxnSpPr>
          <p:nvPr/>
        </p:nvCxnSpPr>
        <p:spPr bwMode="auto">
          <a:xfrm>
            <a:off x="3054350" y="4379913"/>
            <a:ext cx="536575" cy="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4" name="AutoShape 35"/>
          <p:cNvCxnSpPr>
            <a:cxnSpLocks noChangeShapeType="1"/>
            <a:stCxn id="48144" idx="5"/>
            <a:endCxn id="48142" idx="2"/>
          </p:cNvCxnSpPr>
          <p:nvPr/>
        </p:nvCxnSpPr>
        <p:spPr bwMode="auto">
          <a:xfrm>
            <a:off x="3468688" y="3733800"/>
            <a:ext cx="338137" cy="18891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5" name="AutoShape 36"/>
          <p:cNvCxnSpPr>
            <a:cxnSpLocks noChangeShapeType="1"/>
            <a:stCxn id="48138" idx="5"/>
            <a:endCxn id="48139" idx="1"/>
          </p:cNvCxnSpPr>
          <p:nvPr/>
        </p:nvCxnSpPr>
        <p:spPr bwMode="auto">
          <a:xfrm>
            <a:off x="3146425" y="3962400"/>
            <a:ext cx="460375" cy="3778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6" name="AutoShape 37"/>
          <p:cNvCxnSpPr>
            <a:cxnSpLocks noChangeShapeType="1"/>
            <a:stCxn id="48142" idx="3"/>
            <a:endCxn id="48145" idx="7"/>
          </p:cNvCxnSpPr>
          <p:nvPr/>
        </p:nvCxnSpPr>
        <p:spPr bwMode="auto">
          <a:xfrm flipH="1">
            <a:off x="3040063" y="3962400"/>
            <a:ext cx="781050" cy="3778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7" name="AutoShape 38"/>
          <p:cNvCxnSpPr>
            <a:cxnSpLocks noChangeShapeType="1"/>
            <a:stCxn id="48142" idx="4"/>
            <a:endCxn id="48146" idx="0"/>
          </p:cNvCxnSpPr>
          <p:nvPr/>
        </p:nvCxnSpPr>
        <p:spPr bwMode="auto">
          <a:xfrm flipH="1">
            <a:off x="3752850" y="3979863"/>
            <a:ext cx="107950" cy="68580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8" name="AutoShape 39"/>
          <p:cNvCxnSpPr>
            <a:cxnSpLocks noChangeShapeType="1"/>
            <a:stCxn id="48145" idx="5"/>
            <a:endCxn id="48146" idx="2"/>
          </p:cNvCxnSpPr>
          <p:nvPr/>
        </p:nvCxnSpPr>
        <p:spPr bwMode="auto">
          <a:xfrm>
            <a:off x="3040063" y="4419600"/>
            <a:ext cx="658812" cy="30321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8169" name="AutoShape 40"/>
          <p:cNvCxnSpPr>
            <a:cxnSpLocks noChangeShapeType="1"/>
            <a:stCxn id="48137" idx="6"/>
            <a:endCxn id="48138" idx="2"/>
          </p:cNvCxnSpPr>
          <p:nvPr/>
        </p:nvCxnSpPr>
        <p:spPr bwMode="auto">
          <a:xfrm flipV="1">
            <a:off x="2197100" y="3922713"/>
            <a:ext cx="857250" cy="114300"/>
          </a:xfrm>
          <a:prstGeom prst="straightConnector1">
            <a:avLst/>
          </a:prstGeom>
          <a:noFill/>
          <a:ln w="381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8170" name="AutoShape 41"/>
          <p:cNvCxnSpPr>
            <a:cxnSpLocks noChangeShapeType="1"/>
            <a:stCxn id="48136" idx="5"/>
            <a:endCxn id="48146" idx="3"/>
          </p:cNvCxnSpPr>
          <p:nvPr/>
        </p:nvCxnSpPr>
        <p:spPr bwMode="auto">
          <a:xfrm>
            <a:off x="1752600" y="4419600"/>
            <a:ext cx="1962150" cy="342900"/>
          </a:xfrm>
          <a:prstGeom prst="straightConnector1">
            <a:avLst/>
          </a:prstGeom>
          <a:noFill/>
          <a:ln w="381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8171" name="AutoShape 42"/>
          <p:cNvCxnSpPr>
            <a:cxnSpLocks noChangeShapeType="1"/>
            <a:stCxn id="48141" idx="7"/>
            <a:endCxn id="48138" idx="1"/>
          </p:cNvCxnSpPr>
          <p:nvPr/>
        </p:nvCxnSpPr>
        <p:spPr bwMode="auto">
          <a:xfrm>
            <a:off x="1538288" y="3425825"/>
            <a:ext cx="1533525" cy="457200"/>
          </a:xfrm>
          <a:prstGeom prst="straightConnector1">
            <a:avLst/>
          </a:prstGeom>
          <a:noFill/>
          <a:ln w="381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8172" name="AutoShape 43"/>
          <p:cNvCxnSpPr>
            <a:cxnSpLocks noChangeShapeType="1"/>
            <a:stCxn id="48137" idx="5"/>
            <a:endCxn id="48145" idx="2"/>
          </p:cNvCxnSpPr>
          <p:nvPr/>
        </p:nvCxnSpPr>
        <p:spPr bwMode="auto">
          <a:xfrm>
            <a:off x="2181225" y="4076700"/>
            <a:ext cx="766763" cy="303213"/>
          </a:xfrm>
          <a:prstGeom prst="straightConnector1">
            <a:avLst/>
          </a:prstGeom>
          <a:noFill/>
          <a:ln w="381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48173" name="Text Box 44"/>
          <p:cNvSpPr txBox="1">
            <a:spLocks noChangeArrowheads="1"/>
          </p:cNvSpPr>
          <p:nvPr/>
        </p:nvSpPr>
        <p:spPr bwMode="auto">
          <a:xfrm>
            <a:off x="941388" y="439896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smtClean="0">
                <a:solidFill>
                  <a:srgbClr val="C0504D"/>
                </a:solidFill>
                <a:latin typeface="Arial" panose="020B0604020202020204" pitchFamily="34" charset="0"/>
                <a:cs typeface="Arial" panose="020B0604020202020204" pitchFamily="34" charset="0"/>
              </a:rPr>
              <a:t>A</a:t>
            </a:r>
          </a:p>
        </p:txBody>
      </p:sp>
      <p:sp>
        <p:nvSpPr>
          <p:cNvPr id="48174" name="Text Box 45"/>
          <p:cNvSpPr txBox="1">
            <a:spLocks noChangeArrowheads="1"/>
          </p:cNvSpPr>
          <p:nvPr/>
        </p:nvSpPr>
        <p:spPr bwMode="auto">
          <a:xfrm>
            <a:off x="3836988" y="424656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smtClean="0">
                <a:solidFill>
                  <a:srgbClr val="EEECE1"/>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8688387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Cuts in a graph</a:t>
            </a:r>
          </a:p>
        </p:txBody>
      </p:sp>
      <p:sp>
        <p:nvSpPr>
          <p:cNvPr id="49155" name="Oval 4"/>
          <p:cNvSpPr>
            <a:spLocks noChangeArrowheads="1"/>
          </p:cNvSpPr>
          <p:nvPr/>
        </p:nvSpPr>
        <p:spPr bwMode="auto">
          <a:xfrm>
            <a:off x="2849563" y="14097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56" name="Oval 5"/>
          <p:cNvSpPr>
            <a:spLocks noChangeArrowheads="1"/>
          </p:cNvSpPr>
          <p:nvPr/>
        </p:nvSpPr>
        <p:spPr bwMode="auto">
          <a:xfrm>
            <a:off x="3279775" y="1295400"/>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57" name="Oval 6"/>
          <p:cNvSpPr>
            <a:spLocks noChangeArrowheads="1"/>
          </p:cNvSpPr>
          <p:nvPr/>
        </p:nvSpPr>
        <p:spPr bwMode="auto">
          <a:xfrm>
            <a:off x="2743200" y="1866900"/>
            <a:ext cx="106363"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58" name="Oval 7"/>
          <p:cNvSpPr>
            <a:spLocks noChangeArrowheads="1"/>
          </p:cNvSpPr>
          <p:nvPr/>
        </p:nvSpPr>
        <p:spPr bwMode="auto">
          <a:xfrm>
            <a:off x="3386138" y="19812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59" name="Oval 8"/>
          <p:cNvSpPr>
            <a:spLocks noChangeArrowheads="1"/>
          </p:cNvSpPr>
          <p:nvPr/>
        </p:nvSpPr>
        <p:spPr bwMode="auto">
          <a:xfrm>
            <a:off x="3814763" y="16383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0" name="Oval 9"/>
          <p:cNvSpPr>
            <a:spLocks noChangeArrowheads="1"/>
          </p:cNvSpPr>
          <p:nvPr/>
        </p:nvSpPr>
        <p:spPr bwMode="auto">
          <a:xfrm>
            <a:off x="4779963" y="15240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1" name="Oval 10"/>
          <p:cNvSpPr>
            <a:spLocks noChangeArrowheads="1"/>
          </p:cNvSpPr>
          <p:nvPr/>
        </p:nvSpPr>
        <p:spPr bwMode="auto">
          <a:xfrm>
            <a:off x="5316538" y="19812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2" name="Oval 11"/>
          <p:cNvSpPr>
            <a:spLocks noChangeArrowheads="1"/>
          </p:cNvSpPr>
          <p:nvPr/>
        </p:nvSpPr>
        <p:spPr bwMode="auto">
          <a:xfrm>
            <a:off x="3065463" y="2095500"/>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3" name="Oval 12"/>
          <p:cNvSpPr>
            <a:spLocks noChangeArrowheads="1"/>
          </p:cNvSpPr>
          <p:nvPr/>
        </p:nvSpPr>
        <p:spPr bwMode="auto">
          <a:xfrm>
            <a:off x="3171825" y="1066800"/>
            <a:ext cx="107950"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4" name="Oval 13"/>
          <p:cNvSpPr>
            <a:spLocks noChangeArrowheads="1"/>
          </p:cNvSpPr>
          <p:nvPr/>
        </p:nvSpPr>
        <p:spPr bwMode="auto">
          <a:xfrm>
            <a:off x="5532438" y="1524000"/>
            <a:ext cx="106362"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5" name="Oval 14"/>
          <p:cNvSpPr>
            <a:spLocks noChangeArrowheads="1"/>
          </p:cNvSpPr>
          <p:nvPr/>
        </p:nvSpPr>
        <p:spPr bwMode="auto">
          <a:xfrm>
            <a:off x="3065463" y="1638300"/>
            <a:ext cx="106362" cy="114300"/>
          </a:xfrm>
          <a:prstGeom prst="ellipse">
            <a:avLst/>
          </a:prstGeom>
          <a:solidFill>
            <a:schemeClr val="accent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6" name="Oval 15"/>
          <p:cNvSpPr>
            <a:spLocks noChangeArrowheads="1"/>
          </p:cNvSpPr>
          <p:nvPr/>
        </p:nvSpPr>
        <p:spPr bwMode="auto">
          <a:xfrm>
            <a:off x="5102225" y="12954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7" name="Oval 16"/>
          <p:cNvSpPr>
            <a:spLocks noChangeArrowheads="1"/>
          </p:cNvSpPr>
          <p:nvPr/>
        </p:nvSpPr>
        <p:spPr bwMode="auto">
          <a:xfrm>
            <a:off x="4673600" y="1981200"/>
            <a:ext cx="106363"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sp>
        <p:nvSpPr>
          <p:cNvPr id="49168" name="Oval 17"/>
          <p:cNvSpPr>
            <a:spLocks noChangeArrowheads="1"/>
          </p:cNvSpPr>
          <p:nvPr/>
        </p:nvSpPr>
        <p:spPr bwMode="auto">
          <a:xfrm>
            <a:off x="5424488" y="2324100"/>
            <a:ext cx="107950" cy="114300"/>
          </a:xfrm>
          <a:prstGeom prst="ellipse">
            <a:avLst/>
          </a:prstGeom>
          <a:solidFill>
            <a:schemeClr val="bg2"/>
          </a:solidFill>
          <a:ln w="12700" cap="sq">
            <a:solidFill>
              <a:schemeClr val="tx1"/>
            </a:solidFill>
            <a:round/>
            <a:headEnd type="none" w="sm" len="sm"/>
            <a:tailEnd type="none" w="sm" len="sm"/>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cs typeface="Arial" panose="020B0604020202020204" pitchFamily="34" charset="0"/>
            </a:endParaRPr>
          </a:p>
        </p:txBody>
      </p:sp>
      <p:cxnSp>
        <p:nvCxnSpPr>
          <p:cNvPr id="49169" name="AutoShape 18"/>
          <p:cNvCxnSpPr>
            <a:cxnSpLocks noChangeShapeType="1"/>
            <a:stCxn id="49155" idx="5"/>
            <a:endCxn id="49165" idx="1"/>
          </p:cNvCxnSpPr>
          <p:nvPr/>
        </p:nvCxnSpPr>
        <p:spPr bwMode="auto">
          <a:xfrm>
            <a:off x="2941638" y="1506538"/>
            <a:ext cx="138112" cy="1492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0" name="AutoShape 19"/>
          <p:cNvCxnSpPr>
            <a:cxnSpLocks noChangeShapeType="1"/>
            <a:stCxn id="49157" idx="6"/>
            <a:endCxn id="49165" idx="3"/>
          </p:cNvCxnSpPr>
          <p:nvPr/>
        </p:nvCxnSpPr>
        <p:spPr bwMode="auto">
          <a:xfrm flipV="1">
            <a:off x="2849563" y="1735138"/>
            <a:ext cx="230187" cy="18891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1" name="AutoShape 20"/>
          <p:cNvCxnSpPr>
            <a:cxnSpLocks noChangeShapeType="1"/>
            <a:stCxn id="49157" idx="5"/>
            <a:endCxn id="49162" idx="1"/>
          </p:cNvCxnSpPr>
          <p:nvPr/>
        </p:nvCxnSpPr>
        <p:spPr bwMode="auto">
          <a:xfrm>
            <a:off x="2835275" y="1963738"/>
            <a:ext cx="244475" cy="1492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2" name="AutoShape 21"/>
          <p:cNvCxnSpPr>
            <a:cxnSpLocks noChangeShapeType="1"/>
            <a:stCxn id="49155" idx="3"/>
            <a:endCxn id="49157" idx="0"/>
          </p:cNvCxnSpPr>
          <p:nvPr/>
        </p:nvCxnSpPr>
        <p:spPr bwMode="auto">
          <a:xfrm flipH="1">
            <a:off x="2797175" y="1506538"/>
            <a:ext cx="69850" cy="36036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3" name="AutoShape 22"/>
          <p:cNvCxnSpPr>
            <a:cxnSpLocks noChangeShapeType="1"/>
            <a:stCxn id="49165" idx="4"/>
            <a:endCxn id="49162" idx="0"/>
          </p:cNvCxnSpPr>
          <p:nvPr/>
        </p:nvCxnSpPr>
        <p:spPr bwMode="auto">
          <a:xfrm>
            <a:off x="3119438" y="1752600"/>
            <a:ext cx="0" cy="34290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4" name="AutoShape 23"/>
          <p:cNvCxnSpPr>
            <a:cxnSpLocks noChangeShapeType="1"/>
            <a:stCxn id="49165" idx="7"/>
            <a:endCxn id="49156" idx="4"/>
          </p:cNvCxnSpPr>
          <p:nvPr/>
        </p:nvCxnSpPr>
        <p:spPr bwMode="auto">
          <a:xfrm flipV="1">
            <a:off x="3155950" y="1409700"/>
            <a:ext cx="177800" cy="24606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5" name="AutoShape 24"/>
          <p:cNvCxnSpPr>
            <a:cxnSpLocks noChangeShapeType="1"/>
            <a:stCxn id="49165" idx="5"/>
            <a:endCxn id="49158" idx="1"/>
          </p:cNvCxnSpPr>
          <p:nvPr/>
        </p:nvCxnSpPr>
        <p:spPr bwMode="auto">
          <a:xfrm>
            <a:off x="3155950" y="1735138"/>
            <a:ext cx="246063" cy="2635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6" name="AutoShape 25"/>
          <p:cNvCxnSpPr>
            <a:cxnSpLocks noChangeShapeType="1"/>
            <a:stCxn id="49162" idx="6"/>
            <a:endCxn id="49158" idx="3"/>
          </p:cNvCxnSpPr>
          <p:nvPr/>
        </p:nvCxnSpPr>
        <p:spPr bwMode="auto">
          <a:xfrm flipV="1">
            <a:off x="3171825" y="2078038"/>
            <a:ext cx="230188" cy="7461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7" name="AutoShape 26"/>
          <p:cNvCxnSpPr>
            <a:cxnSpLocks noChangeShapeType="1"/>
            <a:stCxn id="49155" idx="7"/>
            <a:endCxn id="49163" idx="3"/>
          </p:cNvCxnSpPr>
          <p:nvPr/>
        </p:nvCxnSpPr>
        <p:spPr bwMode="auto">
          <a:xfrm flipV="1">
            <a:off x="2941638" y="1163638"/>
            <a:ext cx="246062" cy="2635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8" name="AutoShape 27"/>
          <p:cNvCxnSpPr>
            <a:cxnSpLocks noChangeShapeType="1"/>
            <a:stCxn id="49163" idx="5"/>
            <a:endCxn id="49156" idx="0"/>
          </p:cNvCxnSpPr>
          <p:nvPr/>
        </p:nvCxnSpPr>
        <p:spPr bwMode="auto">
          <a:xfrm>
            <a:off x="3263900" y="1163638"/>
            <a:ext cx="69850" cy="13176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79" name="AutoShape 28"/>
          <p:cNvCxnSpPr>
            <a:cxnSpLocks noChangeShapeType="1"/>
            <a:stCxn id="49158" idx="7"/>
            <a:endCxn id="49159" idx="3"/>
          </p:cNvCxnSpPr>
          <p:nvPr/>
        </p:nvCxnSpPr>
        <p:spPr bwMode="auto">
          <a:xfrm flipV="1">
            <a:off x="3478213" y="1735138"/>
            <a:ext cx="354012" cy="2635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0" name="AutoShape 29"/>
          <p:cNvCxnSpPr>
            <a:cxnSpLocks noChangeShapeType="1"/>
            <a:stCxn id="49163" idx="6"/>
            <a:endCxn id="49159" idx="1"/>
          </p:cNvCxnSpPr>
          <p:nvPr/>
        </p:nvCxnSpPr>
        <p:spPr bwMode="auto">
          <a:xfrm>
            <a:off x="3279775" y="1123950"/>
            <a:ext cx="552450" cy="53181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1" name="AutoShape 30"/>
          <p:cNvCxnSpPr>
            <a:cxnSpLocks noChangeShapeType="1"/>
            <a:stCxn id="49165" idx="6"/>
            <a:endCxn id="49159" idx="2"/>
          </p:cNvCxnSpPr>
          <p:nvPr/>
        </p:nvCxnSpPr>
        <p:spPr bwMode="auto">
          <a:xfrm>
            <a:off x="3171825" y="1695450"/>
            <a:ext cx="642938" cy="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2" name="AutoShape 31"/>
          <p:cNvCxnSpPr>
            <a:cxnSpLocks noChangeShapeType="1"/>
            <a:stCxn id="49160" idx="4"/>
            <a:endCxn id="49167" idx="0"/>
          </p:cNvCxnSpPr>
          <p:nvPr/>
        </p:nvCxnSpPr>
        <p:spPr bwMode="auto">
          <a:xfrm flipH="1">
            <a:off x="4727575" y="1638300"/>
            <a:ext cx="106363" cy="34290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3" name="AutoShape 32"/>
          <p:cNvCxnSpPr>
            <a:cxnSpLocks noChangeShapeType="1"/>
            <a:stCxn id="49160" idx="7"/>
            <a:endCxn id="49166" idx="3"/>
          </p:cNvCxnSpPr>
          <p:nvPr/>
        </p:nvCxnSpPr>
        <p:spPr bwMode="auto">
          <a:xfrm flipV="1">
            <a:off x="4872038" y="1392238"/>
            <a:ext cx="246062" cy="1492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4" name="AutoShape 33"/>
          <p:cNvCxnSpPr>
            <a:cxnSpLocks noChangeShapeType="1"/>
            <a:stCxn id="49166" idx="4"/>
            <a:endCxn id="49161" idx="1"/>
          </p:cNvCxnSpPr>
          <p:nvPr/>
        </p:nvCxnSpPr>
        <p:spPr bwMode="auto">
          <a:xfrm>
            <a:off x="5156200" y="1409700"/>
            <a:ext cx="176213" cy="588963"/>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5" name="AutoShape 34"/>
          <p:cNvCxnSpPr>
            <a:cxnSpLocks noChangeShapeType="1"/>
            <a:stCxn id="49167" idx="6"/>
            <a:endCxn id="49161" idx="2"/>
          </p:cNvCxnSpPr>
          <p:nvPr/>
        </p:nvCxnSpPr>
        <p:spPr bwMode="auto">
          <a:xfrm>
            <a:off x="4779963" y="2038350"/>
            <a:ext cx="536575" cy="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6" name="AutoShape 35"/>
          <p:cNvCxnSpPr>
            <a:cxnSpLocks noChangeShapeType="1"/>
            <a:stCxn id="49166" idx="5"/>
            <a:endCxn id="49164" idx="2"/>
          </p:cNvCxnSpPr>
          <p:nvPr/>
        </p:nvCxnSpPr>
        <p:spPr bwMode="auto">
          <a:xfrm>
            <a:off x="5194300" y="1392238"/>
            <a:ext cx="338138" cy="18891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7" name="AutoShape 36"/>
          <p:cNvCxnSpPr>
            <a:cxnSpLocks noChangeShapeType="1"/>
            <a:stCxn id="49160" idx="5"/>
            <a:endCxn id="49161" idx="1"/>
          </p:cNvCxnSpPr>
          <p:nvPr/>
        </p:nvCxnSpPr>
        <p:spPr bwMode="auto">
          <a:xfrm>
            <a:off x="4872038" y="1620838"/>
            <a:ext cx="460375" cy="3778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8" name="AutoShape 37"/>
          <p:cNvCxnSpPr>
            <a:cxnSpLocks noChangeShapeType="1"/>
            <a:stCxn id="49164" idx="3"/>
            <a:endCxn id="49167" idx="7"/>
          </p:cNvCxnSpPr>
          <p:nvPr/>
        </p:nvCxnSpPr>
        <p:spPr bwMode="auto">
          <a:xfrm flipH="1">
            <a:off x="4765675" y="1620838"/>
            <a:ext cx="781050" cy="377825"/>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89" name="AutoShape 38"/>
          <p:cNvCxnSpPr>
            <a:cxnSpLocks noChangeShapeType="1"/>
            <a:stCxn id="49164" idx="4"/>
            <a:endCxn id="49168" idx="0"/>
          </p:cNvCxnSpPr>
          <p:nvPr/>
        </p:nvCxnSpPr>
        <p:spPr bwMode="auto">
          <a:xfrm flipH="1">
            <a:off x="5478463" y="1638300"/>
            <a:ext cx="107950" cy="685800"/>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90" name="AutoShape 39"/>
          <p:cNvCxnSpPr>
            <a:cxnSpLocks noChangeShapeType="1"/>
            <a:stCxn id="49167" idx="5"/>
            <a:endCxn id="49168" idx="2"/>
          </p:cNvCxnSpPr>
          <p:nvPr/>
        </p:nvCxnSpPr>
        <p:spPr bwMode="auto">
          <a:xfrm>
            <a:off x="4765675" y="2078038"/>
            <a:ext cx="658813" cy="303212"/>
          </a:xfrm>
          <a:prstGeom prst="straightConnector1">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9191" name="AutoShape 40"/>
          <p:cNvCxnSpPr>
            <a:cxnSpLocks noChangeShapeType="1"/>
            <a:stCxn id="49159" idx="6"/>
            <a:endCxn id="49160" idx="2"/>
          </p:cNvCxnSpPr>
          <p:nvPr/>
        </p:nvCxnSpPr>
        <p:spPr bwMode="auto">
          <a:xfrm flipV="1">
            <a:off x="3922713" y="1581150"/>
            <a:ext cx="857250" cy="114300"/>
          </a:xfrm>
          <a:prstGeom prst="straightConnector1">
            <a:avLst/>
          </a:prstGeom>
          <a:noFill/>
          <a:ln w="381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9192" name="AutoShape 41"/>
          <p:cNvCxnSpPr>
            <a:cxnSpLocks noChangeShapeType="1"/>
            <a:stCxn id="49158" idx="5"/>
            <a:endCxn id="49168" idx="3"/>
          </p:cNvCxnSpPr>
          <p:nvPr/>
        </p:nvCxnSpPr>
        <p:spPr bwMode="auto">
          <a:xfrm>
            <a:off x="3478213" y="2078038"/>
            <a:ext cx="1962150" cy="342900"/>
          </a:xfrm>
          <a:prstGeom prst="straightConnector1">
            <a:avLst/>
          </a:prstGeom>
          <a:noFill/>
          <a:ln w="381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9193" name="AutoShape 42"/>
          <p:cNvCxnSpPr>
            <a:cxnSpLocks noChangeShapeType="1"/>
            <a:stCxn id="49163" idx="7"/>
            <a:endCxn id="49160" idx="1"/>
          </p:cNvCxnSpPr>
          <p:nvPr/>
        </p:nvCxnSpPr>
        <p:spPr bwMode="auto">
          <a:xfrm>
            <a:off x="3263900" y="1084263"/>
            <a:ext cx="1533525" cy="457200"/>
          </a:xfrm>
          <a:prstGeom prst="straightConnector1">
            <a:avLst/>
          </a:prstGeom>
          <a:noFill/>
          <a:ln w="381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cxnSp>
      <p:cxnSp>
        <p:nvCxnSpPr>
          <p:cNvPr id="49194" name="AutoShape 43"/>
          <p:cNvCxnSpPr>
            <a:cxnSpLocks noChangeShapeType="1"/>
            <a:stCxn id="49159" idx="5"/>
            <a:endCxn id="49167" idx="2"/>
          </p:cNvCxnSpPr>
          <p:nvPr/>
        </p:nvCxnSpPr>
        <p:spPr bwMode="auto">
          <a:xfrm>
            <a:off x="3906838" y="1735138"/>
            <a:ext cx="766762" cy="303212"/>
          </a:xfrm>
          <a:prstGeom prst="straightConnector1">
            <a:avLst/>
          </a:prstGeom>
          <a:noFill/>
          <a:ln w="381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cxnSp>
      <p:sp>
        <p:nvSpPr>
          <p:cNvPr id="49195" name="Text Box 44"/>
          <p:cNvSpPr txBox="1">
            <a:spLocks noChangeArrowheads="1"/>
          </p:cNvSpPr>
          <p:nvPr/>
        </p:nvSpPr>
        <p:spPr bwMode="auto">
          <a:xfrm>
            <a:off x="2667000" y="2057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smtClean="0">
                <a:solidFill>
                  <a:srgbClr val="C0504D"/>
                </a:solidFill>
                <a:latin typeface="Arial" panose="020B0604020202020204" pitchFamily="34" charset="0"/>
                <a:cs typeface="Arial" panose="020B0604020202020204" pitchFamily="34" charset="0"/>
              </a:rPr>
              <a:t>A</a:t>
            </a:r>
          </a:p>
        </p:txBody>
      </p:sp>
      <p:sp>
        <p:nvSpPr>
          <p:cNvPr id="49196" name="Text Box 45"/>
          <p:cNvSpPr txBox="1">
            <a:spLocks noChangeArrowheads="1"/>
          </p:cNvSpPr>
          <p:nvPr/>
        </p:nvSpPr>
        <p:spPr bwMode="auto">
          <a:xfrm>
            <a:off x="5562600" y="1905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smtClean="0">
                <a:solidFill>
                  <a:srgbClr val="EEECE1"/>
                </a:solidFill>
                <a:latin typeface="Arial" panose="020B0604020202020204" pitchFamily="34" charset="0"/>
                <a:cs typeface="Arial" panose="020B0604020202020204" pitchFamily="34" charset="0"/>
              </a:rPr>
              <a:t>B</a:t>
            </a:r>
          </a:p>
        </p:txBody>
      </p:sp>
      <p:sp>
        <p:nvSpPr>
          <p:cNvPr id="49197" name="Rectangle 47"/>
          <p:cNvSpPr>
            <a:spLocks noChangeArrowheads="1"/>
          </p:cNvSpPr>
          <p:nvPr/>
        </p:nvSpPr>
        <p:spPr bwMode="auto">
          <a:xfrm>
            <a:off x="685800" y="32004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FontTx/>
              <a:buNone/>
            </a:pPr>
            <a:r>
              <a:rPr lang="en-US" altLang="en-US" sz="1800" smtClean="0">
                <a:solidFill>
                  <a:srgbClr val="000000"/>
                </a:solidFill>
                <a:latin typeface="Arial" panose="020B0604020202020204" pitchFamily="34" charset="0"/>
                <a:cs typeface="Arial" panose="020B0604020202020204" pitchFamily="34" charset="0"/>
              </a:rPr>
              <a:t>Normalized Cut</a:t>
            </a:r>
          </a:p>
          <a:p>
            <a:pPr lvl="1" eaLnBrk="1" hangingPunct="1">
              <a:lnSpc>
                <a:spcPct val="90000"/>
              </a:lnSpc>
              <a:buFontTx/>
              <a:buChar char="•"/>
            </a:pPr>
            <a:r>
              <a:rPr lang="en-US" altLang="en-US" sz="2000" smtClean="0">
                <a:solidFill>
                  <a:srgbClr val="000000"/>
                </a:solidFill>
                <a:latin typeface="Arial" panose="020B0604020202020204" pitchFamily="34" charset="0"/>
                <a:cs typeface="Arial" panose="020B0604020202020204" pitchFamily="34" charset="0"/>
              </a:rPr>
              <a:t>a cut penalizes large segments</a:t>
            </a:r>
          </a:p>
          <a:p>
            <a:pPr lvl="1" eaLnBrk="1" hangingPunct="1">
              <a:lnSpc>
                <a:spcPct val="90000"/>
              </a:lnSpc>
              <a:buFontTx/>
              <a:buChar char="•"/>
            </a:pPr>
            <a:r>
              <a:rPr lang="en-US" altLang="en-US" sz="2000" smtClean="0">
                <a:solidFill>
                  <a:srgbClr val="000000"/>
                </a:solidFill>
                <a:latin typeface="Arial" panose="020B0604020202020204" pitchFamily="34" charset="0"/>
                <a:cs typeface="Arial" panose="020B0604020202020204" pitchFamily="34" charset="0"/>
              </a:rPr>
              <a:t>fix by normalizing for size of segments</a:t>
            </a:r>
          </a:p>
          <a:p>
            <a:pPr lvl="1" eaLnBrk="1" hangingPunct="1">
              <a:lnSpc>
                <a:spcPct val="90000"/>
              </a:lnSpc>
              <a:buFontTx/>
              <a:buChar char="•"/>
            </a:pPr>
            <a:endParaRPr lang="en-US" altLang="en-US" sz="2000" smtClean="0">
              <a:solidFill>
                <a:srgbClr val="000000"/>
              </a:solidFill>
              <a:latin typeface="Arial" panose="020B0604020202020204" pitchFamily="34" charset="0"/>
              <a:cs typeface="Arial" panose="020B0604020202020204" pitchFamily="34" charset="0"/>
            </a:endParaRPr>
          </a:p>
          <a:p>
            <a:pPr lvl="1" eaLnBrk="1" hangingPunct="1">
              <a:lnSpc>
                <a:spcPct val="90000"/>
              </a:lnSpc>
              <a:buFontTx/>
              <a:buChar char="•"/>
            </a:pPr>
            <a:endParaRPr lang="en-US" altLang="en-US" sz="2000" smtClean="0">
              <a:solidFill>
                <a:srgbClr val="000000"/>
              </a:solidFill>
              <a:latin typeface="Arial" panose="020B0604020202020204" pitchFamily="34" charset="0"/>
              <a:cs typeface="Arial" panose="020B0604020202020204" pitchFamily="34" charset="0"/>
            </a:endParaRPr>
          </a:p>
          <a:p>
            <a:pPr lvl="1" eaLnBrk="1" hangingPunct="1">
              <a:lnSpc>
                <a:spcPct val="90000"/>
              </a:lnSpc>
              <a:buFontTx/>
              <a:buChar char="•"/>
            </a:pPr>
            <a:endParaRPr lang="en-US" altLang="en-US" sz="2000" smtClean="0">
              <a:solidFill>
                <a:srgbClr val="000000"/>
              </a:solidFill>
              <a:latin typeface="Arial" panose="020B0604020202020204" pitchFamily="34" charset="0"/>
              <a:cs typeface="Arial" panose="020B0604020202020204" pitchFamily="34" charset="0"/>
            </a:endParaRPr>
          </a:p>
          <a:p>
            <a:pPr lvl="1" eaLnBrk="1" hangingPunct="1">
              <a:lnSpc>
                <a:spcPct val="90000"/>
              </a:lnSpc>
              <a:buFontTx/>
              <a:buChar char="•"/>
            </a:pPr>
            <a:r>
              <a:rPr lang="en-US" altLang="en-US" sz="2000" smtClean="0">
                <a:solidFill>
                  <a:srgbClr val="000000"/>
                </a:solidFill>
                <a:latin typeface="Arial" panose="020B0604020202020204" pitchFamily="34" charset="0"/>
                <a:cs typeface="Arial" panose="020B0604020202020204" pitchFamily="34" charset="0"/>
              </a:rPr>
              <a:t>volume(A) = sum of costs of all edges that touch A</a:t>
            </a:r>
          </a:p>
        </p:txBody>
      </p:sp>
      <p:pic>
        <p:nvPicPr>
          <p:cNvPr id="49198" name="Picture 56" descr="Edittex"/>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662113" y="4525963"/>
            <a:ext cx="44989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9" name="TextBox 46"/>
          <p:cNvSpPr txBox="1">
            <a:spLocks noChangeArrowheads="1"/>
          </p:cNvSpPr>
          <p:nvPr/>
        </p:nvSpPr>
        <p:spPr bwMode="auto">
          <a:xfrm>
            <a:off x="7586663" y="6488113"/>
            <a:ext cx="1557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Source: Seitz</a:t>
            </a:r>
          </a:p>
        </p:txBody>
      </p:sp>
    </p:spTree>
    <p:extLst>
      <p:ext uri="{BB962C8B-B14F-4D97-AF65-F5344CB8AC3E}">
        <p14:creationId xmlns:p14="http://schemas.microsoft.com/office/powerpoint/2010/main" val="2155863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Normalized cuts for segmentation</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934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3203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Visual PageRank</a:t>
            </a:r>
          </a:p>
        </p:txBody>
      </p:sp>
      <p:sp>
        <p:nvSpPr>
          <p:cNvPr id="51203" name="Content Placeholder 2"/>
          <p:cNvSpPr>
            <a:spLocks noGrp="1"/>
          </p:cNvSpPr>
          <p:nvPr>
            <p:ph idx="1"/>
          </p:nvPr>
        </p:nvSpPr>
        <p:spPr/>
        <p:txBody>
          <a:bodyPr/>
          <a:lstStyle/>
          <a:p>
            <a:r>
              <a:rPr lang="en-US" altLang="en-US" smtClean="0"/>
              <a:t>Determining importance by random walk</a:t>
            </a:r>
          </a:p>
          <a:p>
            <a:pPr lvl="1"/>
            <a:r>
              <a:rPr lang="en-US" altLang="en-US" smtClean="0"/>
              <a:t>What’s the probability that you will randomly walk to a given node?</a:t>
            </a:r>
          </a:p>
          <a:p>
            <a:pPr lvl="2"/>
            <a:r>
              <a:rPr lang="en-US" altLang="en-US" smtClean="0"/>
              <a:t>Create adjacency matrix based on visual similarity</a:t>
            </a:r>
          </a:p>
          <a:p>
            <a:pPr lvl="2"/>
            <a:r>
              <a:rPr lang="en-US" altLang="en-US" smtClean="0"/>
              <a:t>Edge weights determine probability of transition</a:t>
            </a:r>
          </a:p>
          <a:p>
            <a:pPr>
              <a:buFont typeface="Arial" panose="020B0604020202020204" pitchFamily="34" charset="0"/>
              <a:buNone/>
            </a:pPr>
            <a:endParaRPr lang="en-US" altLang="en-US" smtClean="0"/>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648200" cy="335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Box 5"/>
          <p:cNvSpPr txBox="1">
            <a:spLocks noChangeArrowheads="1"/>
          </p:cNvSpPr>
          <p:nvPr/>
        </p:nvSpPr>
        <p:spPr bwMode="auto">
          <a:xfrm>
            <a:off x="7253288" y="6488113"/>
            <a:ext cx="1890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Jing Baluja 2008</a:t>
            </a:r>
          </a:p>
        </p:txBody>
      </p:sp>
    </p:spTree>
    <p:extLst>
      <p:ext uri="{BB962C8B-B14F-4D97-AF65-F5344CB8AC3E}">
        <p14:creationId xmlns:p14="http://schemas.microsoft.com/office/powerpoint/2010/main" val="311671936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Which algorithm to use?</a:t>
            </a:r>
          </a:p>
        </p:txBody>
      </p:sp>
      <p:sp>
        <p:nvSpPr>
          <p:cNvPr id="52227" name="Content Placeholder 2"/>
          <p:cNvSpPr>
            <a:spLocks noGrp="1"/>
          </p:cNvSpPr>
          <p:nvPr>
            <p:ph idx="1"/>
          </p:nvPr>
        </p:nvSpPr>
        <p:spPr/>
        <p:txBody>
          <a:bodyPr/>
          <a:lstStyle/>
          <a:p>
            <a:r>
              <a:rPr lang="en-US" altLang="en-US" smtClean="0"/>
              <a:t>Quantization/Summarization: K-means</a:t>
            </a:r>
          </a:p>
          <a:p>
            <a:pPr lvl="1"/>
            <a:r>
              <a:rPr lang="en-US" altLang="en-US" smtClean="0"/>
              <a:t>Aims to preserve variance of original data</a:t>
            </a:r>
          </a:p>
          <a:p>
            <a:pPr lvl="1"/>
            <a:r>
              <a:rPr lang="en-US" altLang="en-US" smtClean="0"/>
              <a:t>Can easily assign new point to a cluster</a:t>
            </a:r>
          </a:p>
        </p:txBody>
      </p:sp>
      <p:pic>
        <p:nvPicPr>
          <p:cNvPr id="52228" name="Picture 2" descr="http://www.cvc.uab.cat/~aldavert/plor/images/vocabulary_t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11"/>
          <p:cNvSpPr txBox="1">
            <a:spLocks noChangeArrowheads="1"/>
          </p:cNvSpPr>
          <p:nvPr/>
        </p:nvSpPr>
        <p:spPr bwMode="auto">
          <a:xfrm>
            <a:off x="304800" y="594360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Quantization for computing histograms</a:t>
            </a:r>
          </a:p>
        </p:txBody>
      </p:sp>
      <p:pic>
        <p:nvPicPr>
          <p:cNvPr id="522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00400"/>
            <a:ext cx="54308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Box 13"/>
          <p:cNvSpPr txBox="1">
            <a:spLocks noChangeArrowheads="1"/>
          </p:cNvSpPr>
          <p:nvPr/>
        </p:nvSpPr>
        <p:spPr bwMode="auto">
          <a:xfrm>
            <a:off x="3429000" y="5791200"/>
            <a:ext cx="525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rPr>
              <a:t>Summary of 20,000 photos of Rome using “greedy k-means”</a:t>
            </a:r>
          </a:p>
          <a:p>
            <a:pPr algn="ctr" eaLnBrk="1" hangingPunct="1">
              <a:spcBef>
                <a:spcPct val="0"/>
              </a:spcBef>
              <a:buFontTx/>
              <a:buNone/>
            </a:pPr>
            <a:r>
              <a:rPr lang="en-US" altLang="en-US" sz="1800" smtClean="0">
                <a:solidFill>
                  <a:srgbClr val="000000"/>
                </a:solidFill>
                <a:latin typeface="Arial" panose="020B0604020202020204" pitchFamily="34" charset="0"/>
                <a:cs typeface="Arial" panose="020B0604020202020204" pitchFamily="34" charset="0"/>
                <a:hlinkClick r:id="rId4"/>
              </a:rPr>
              <a:t>http://grail.cs.washington.edu/projects/canonview/</a:t>
            </a:r>
            <a:endParaRPr lang="en-US" altLang="en-US" sz="180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193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Which algorithm to use?</a:t>
            </a:r>
          </a:p>
        </p:txBody>
      </p:sp>
      <p:sp>
        <p:nvSpPr>
          <p:cNvPr id="53251" name="Content Placeholder 2"/>
          <p:cNvSpPr>
            <a:spLocks noGrp="1"/>
          </p:cNvSpPr>
          <p:nvPr>
            <p:ph idx="1"/>
          </p:nvPr>
        </p:nvSpPr>
        <p:spPr/>
        <p:txBody>
          <a:bodyPr/>
          <a:lstStyle/>
          <a:p>
            <a:r>
              <a:rPr lang="en-US" altLang="en-US" smtClean="0"/>
              <a:t>Image segmentation: agglomerative clustering</a:t>
            </a:r>
          </a:p>
          <a:p>
            <a:pPr lvl="1"/>
            <a:r>
              <a:rPr lang="en-US" altLang="en-US" smtClean="0"/>
              <a:t>More flexible with distance measures (e.g., can be based on boundary prediction)</a:t>
            </a:r>
          </a:p>
          <a:p>
            <a:pPr lvl="1"/>
            <a:r>
              <a:rPr lang="en-US" altLang="en-US" smtClean="0"/>
              <a:t>Adapts better to specific data</a:t>
            </a:r>
          </a:p>
          <a:p>
            <a:pPr lvl="1"/>
            <a:r>
              <a:rPr lang="en-US" altLang="en-US" smtClean="0"/>
              <a:t>Hierarchy can be useful</a:t>
            </a:r>
          </a:p>
          <a:p>
            <a:pPr lvl="1"/>
            <a:endParaRPr lang="en-US" altLang="en-US" smtClean="0"/>
          </a:p>
        </p:txBody>
      </p:sp>
      <p:grpSp>
        <p:nvGrpSpPr>
          <p:cNvPr id="53252" name="Group 8"/>
          <p:cNvGrpSpPr>
            <a:grpSpLocks noChangeAspect="1"/>
          </p:cNvGrpSpPr>
          <p:nvPr/>
        </p:nvGrpSpPr>
        <p:grpSpPr bwMode="auto">
          <a:xfrm>
            <a:off x="228600" y="3749675"/>
            <a:ext cx="8686800" cy="2574925"/>
            <a:chOff x="228600" y="3048000"/>
            <a:chExt cx="9639300" cy="2857500"/>
          </a:xfrm>
        </p:grpSpPr>
        <p:pic>
          <p:nvPicPr>
            <p:cNvPr id="53254" name="Picture 2" descr="http://www.cs.berkeley.edu/~arbelaez/images/hier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0"/>
              <a:ext cx="2476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4" descr="http://www.cs.berkeley.edu/~arbelaez/images/18305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6" descr="http://www.cs.berkeley.edu/~arbelaez/images/arrow.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3434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descr="http://www.cs.berkeley.edu/~arbelaez/images/ucm.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5052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6" descr="http://www.cs.berkeley.edu/~arbelaez/images/arrow.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672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3" name="TextBox 9"/>
          <p:cNvSpPr txBox="1">
            <a:spLocks noChangeArrowheads="1"/>
          </p:cNvSpPr>
          <p:nvPr/>
        </p:nvSpPr>
        <p:spPr bwMode="auto">
          <a:xfrm>
            <a:off x="1524000" y="6488113"/>
            <a:ext cx="5086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solidFill>
                  <a:srgbClr val="000000"/>
                </a:solidFill>
                <a:latin typeface="Arial" panose="020B0604020202020204" pitchFamily="34" charset="0"/>
                <a:cs typeface="Arial" panose="020B0604020202020204" pitchFamily="34" charset="0"/>
                <a:hlinkClick r:id="rId6"/>
              </a:rPr>
              <a:t>http://www.cs.berkeley.edu/~arbelaez/UCM.html</a:t>
            </a:r>
            <a:endParaRPr lang="en-US" altLang="en-US" sz="18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9843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Things to remember</a:t>
            </a:r>
          </a:p>
        </p:txBody>
      </p:sp>
      <p:sp>
        <p:nvSpPr>
          <p:cNvPr id="3" name="Content Placeholder 2"/>
          <p:cNvSpPr>
            <a:spLocks noGrp="1"/>
          </p:cNvSpPr>
          <p:nvPr>
            <p:ph idx="1"/>
          </p:nvPr>
        </p:nvSpPr>
        <p:spPr>
          <a:xfrm>
            <a:off x="457200" y="990600"/>
            <a:ext cx="6248400" cy="5135563"/>
          </a:xfrm>
        </p:spPr>
        <p:txBody>
          <a:bodyPr>
            <a:normAutofit fontScale="92500"/>
          </a:bodyPr>
          <a:lstStyle/>
          <a:p>
            <a:pPr>
              <a:buFont typeface="Arial" charset="0"/>
              <a:buChar char="•"/>
              <a:defRPr/>
            </a:pPr>
            <a:r>
              <a:rPr lang="en-US" dirty="0" smtClean="0"/>
              <a:t>K-means useful for summarization, building dictionaries of patches, general clustering</a:t>
            </a:r>
          </a:p>
          <a:p>
            <a:pPr>
              <a:buFont typeface="Arial" charset="0"/>
              <a:buChar char="•"/>
              <a:defRPr/>
            </a:pPr>
            <a:endParaRPr lang="en-US" dirty="0" smtClean="0"/>
          </a:p>
          <a:p>
            <a:pPr>
              <a:buFont typeface="Arial" charset="0"/>
              <a:buChar char="•"/>
              <a:defRPr/>
            </a:pPr>
            <a:r>
              <a:rPr lang="en-US" dirty="0" smtClean="0"/>
              <a:t>Agglomerative clustering useful for segmentation, general clustering</a:t>
            </a:r>
          </a:p>
          <a:p>
            <a:pPr>
              <a:buFont typeface="Arial" charset="0"/>
              <a:buChar char="•"/>
              <a:defRPr/>
            </a:pPr>
            <a:endParaRPr lang="en-US" dirty="0" smtClean="0"/>
          </a:p>
          <a:p>
            <a:pPr>
              <a:buFont typeface="Arial" charset="0"/>
              <a:buChar char="•"/>
              <a:defRPr/>
            </a:pPr>
            <a:r>
              <a:rPr lang="en-US" dirty="0" smtClean="0"/>
              <a:t>Spectral clustering useful for determining relevance, summarization, segmentation</a:t>
            </a:r>
            <a:endParaRPr lang="en-US" dirty="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914400"/>
            <a:ext cx="21859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 descr="http://www.cs.berkeley.edu/~arbelaez/images/ucm.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29718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78363"/>
            <a:ext cx="1752600" cy="1874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29123"/>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Clustering</a:t>
            </a:r>
          </a:p>
        </p:txBody>
      </p:sp>
      <p:sp>
        <p:nvSpPr>
          <p:cNvPr id="55299" name="Content Placeholder 4"/>
          <p:cNvSpPr>
            <a:spLocks noGrp="1"/>
          </p:cNvSpPr>
          <p:nvPr>
            <p:ph idx="1"/>
          </p:nvPr>
        </p:nvSpPr>
        <p:spPr/>
        <p:txBody>
          <a:bodyPr/>
          <a:lstStyle/>
          <a:p>
            <a:pPr>
              <a:buFont typeface="Arial" panose="020B0604020202020204" pitchFamily="34" charset="0"/>
              <a:buNone/>
            </a:pPr>
            <a:r>
              <a:rPr lang="en-US" altLang="en-US" smtClean="0"/>
              <a:t>Key algorithm</a:t>
            </a:r>
          </a:p>
          <a:p>
            <a:r>
              <a:rPr lang="en-US" altLang="en-US" smtClean="0"/>
              <a:t>K-means</a:t>
            </a: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90800"/>
            <a:ext cx="5334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302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ltLang="en-US" smtClean="0"/>
          </a:p>
        </p:txBody>
      </p:sp>
      <p:sp>
        <p:nvSpPr>
          <p:cNvPr id="26627" name="Content Placeholder 2"/>
          <p:cNvSpPr>
            <a:spLocks noGrp="1"/>
          </p:cNvSpPr>
          <p:nvPr>
            <p:ph idx="1"/>
          </p:nvPr>
        </p:nvSpPr>
        <p:spPr/>
        <p:txBody>
          <a:bodyPr/>
          <a:lstStyle/>
          <a:p>
            <a:pPr eaLnBrk="1" hangingPunct="1"/>
            <a:endParaRPr lang="en-US" altLang="en-US" smtClean="0"/>
          </a:p>
        </p:txBody>
      </p:sp>
      <p:pic>
        <p:nvPicPr>
          <p:cNvPr id="26628"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ame 1"/>
          <p:cNvSpPr/>
          <p:nvPr/>
        </p:nvSpPr>
        <p:spPr>
          <a:xfrm>
            <a:off x="5257800" y="4648200"/>
            <a:ext cx="3048000" cy="1295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black"/>
              </a:solidFill>
            </a:endParaRPr>
          </a:p>
        </p:txBody>
      </p:sp>
    </p:spTree>
    <p:extLst>
      <p:ext uri="{BB962C8B-B14F-4D97-AF65-F5344CB8AC3E}">
        <p14:creationId xmlns:p14="http://schemas.microsoft.com/office/powerpoint/2010/main" val="1161716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endParaRPr lang="en-US" altLang="en-US" smtClean="0"/>
          </a:p>
        </p:txBody>
      </p:sp>
      <p:sp>
        <p:nvSpPr>
          <p:cNvPr id="56323" name="Content Placeholder 2"/>
          <p:cNvSpPr>
            <a:spLocks noGrp="1"/>
          </p:cNvSpPr>
          <p:nvPr>
            <p:ph idx="1"/>
          </p:nvPr>
        </p:nvSpPr>
        <p:spPr/>
        <p:txBody>
          <a:bodyPr/>
          <a:lstStyle/>
          <a:p>
            <a:pPr eaLnBrk="1" hangingPunct="1"/>
            <a:endParaRPr lang="en-US" altLang="en-US" smtClean="0"/>
          </a:p>
        </p:txBody>
      </p:sp>
      <p:pic>
        <p:nvPicPr>
          <p:cNvPr id="56324"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ame 1"/>
          <p:cNvSpPr/>
          <p:nvPr/>
        </p:nvSpPr>
        <p:spPr>
          <a:xfrm>
            <a:off x="1295400" y="2667000"/>
            <a:ext cx="3048000" cy="1295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black"/>
              </a:solidFill>
            </a:endParaRPr>
          </a:p>
        </p:txBody>
      </p:sp>
    </p:spTree>
    <p:extLst>
      <p:ext uri="{BB962C8B-B14F-4D97-AF65-F5344CB8AC3E}">
        <p14:creationId xmlns:p14="http://schemas.microsoft.com/office/powerpoint/2010/main" val="2803307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continued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31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hays\Desktop\143 Computer Vision\slides\07\639px-GaussianScatterPCA.png"/>
          <p:cNvPicPr>
            <a:picLocks noChangeAspect="1" noChangeArrowheads="1"/>
          </p:cNvPicPr>
          <p:nvPr/>
        </p:nvPicPr>
        <p:blipFill>
          <a:blip r:embed="rId2">
            <a:extLst>
              <a:ext uri="{28A0092B-C50C-407E-A947-70E740481C1C}">
                <a14:useLocalDpi xmlns:a14="http://schemas.microsoft.com/office/drawing/2010/main" val="0"/>
              </a:ext>
            </a:extLst>
          </a:blip>
          <a:srcRect l="8012" t="5688" r="7857" b="6126"/>
          <a:stretch>
            <a:fillRect/>
          </a:stretch>
        </p:blipFill>
        <p:spPr bwMode="auto">
          <a:xfrm>
            <a:off x="4808538" y="1600200"/>
            <a:ext cx="4259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p:txBody>
          <a:bodyPr/>
          <a:lstStyle/>
          <a:p>
            <a:pPr eaLnBrk="1" hangingPunct="1"/>
            <a:r>
              <a:rPr lang="en-US" altLang="en-US" smtClean="0"/>
              <a:t>Dimensionality Reduction</a:t>
            </a:r>
          </a:p>
        </p:txBody>
      </p:sp>
      <p:sp>
        <p:nvSpPr>
          <p:cNvPr id="27652" name="Content Placeholder 2"/>
          <p:cNvSpPr>
            <a:spLocks noGrp="1"/>
          </p:cNvSpPr>
          <p:nvPr>
            <p:ph idx="1"/>
          </p:nvPr>
        </p:nvSpPr>
        <p:spPr>
          <a:xfrm>
            <a:off x="152400" y="1600200"/>
            <a:ext cx="4876800" cy="4525963"/>
          </a:xfrm>
        </p:spPr>
        <p:txBody>
          <a:bodyPr/>
          <a:lstStyle/>
          <a:p>
            <a:pPr eaLnBrk="1" hangingPunct="1"/>
            <a:r>
              <a:rPr lang="en-US" altLang="en-US" b="1" dirty="0" smtClean="0"/>
              <a:t>PCA</a:t>
            </a:r>
            <a:r>
              <a:rPr lang="en-US" altLang="en-US" dirty="0" smtClean="0"/>
              <a:t>, ICA, LLE, </a:t>
            </a:r>
            <a:r>
              <a:rPr lang="en-US" altLang="en-US" dirty="0" err="1" smtClean="0"/>
              <a:t>Isomap</a:t>
            </a:r>
            <a:endParaRPr lang="en-US" altLang="en-US" dirty="0" smtClean="0"/>
          </a:p>
          <a:p>
            <a:pPr eaLnBrk="1" hangingPunct="1"/>
            <a:endParaRPr lang="en-US" altLang="en-US" dirty="0" smtClean="0"/>
          </a:p>
          <a:p>
            <a:pPr eaLnBrk="1" hangingPunct="1"/>
            <a:r>
              <a:rPr lang="en-US" altLang="en-US" sz="1800" dirty="0" smtClean="0"/>
              <a:t>PCA is the most important technique to know.  It takes advantage of correlations in data dimensions to produce the best possible lower dimensional representation based on linear projections (minimizes reconstruction error).</a:t>
            </a:r>
            <a:br>
              <a:rPr lang="en-US" altLang="en-US" sz="1800" dirty="0" smtClean="0"/>
            </a:br>
            <a:endParaRPr lang="en-US" altLang="en-US" sz="1800" dirty="0" smtClean="0"/>
          </a:p>
          <a:p>
            <a:pPr eaLnBrk="1" hangingPunct="1"/>
            <a:r>
              <a:rPr lang="en-US" altLang="en-US" sz="1800" dirty="0" smtClean="0"/>
              <a:t>PCA should be used for dimensionality reduction, not for discovering patterns or making predictions. Don't try to assign semantic meaning to the bases.</a:t>
            </a:r>
          </a:p>
        </p:txBody>
      </p:sp>
    </p:spTree>
    <p:extLst>
      <p:ext uri="{BB962C8B-B14F-4D97-AF65-F5344CB8AC3E}">
        <p14:creationId xmlns:p14="http://schemas.microsoft.com/office/powerpoint/2010/main" val="3063976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altLang="en-US" smtClean="0"/>
          </a:p>
        </p:txBody>
      </p:sp>
      <p:sp>
        <p:nvSpPr>
          <p:cNvPr id="28675" name="Content Placeholder 2"/>
          <p:cNvSpPr>
            <a:spLocks noGrp="1"/>
          </p:cNvSpPr>
          <p:nvPr>
            <p:ph idx="1"/>
          </p:nvPr>
        </p:nvSpPr>
        <p:spPr/>
        <p:txBody>
          <a:bodyPr/>
          <a:lstStyle/>
          <a:p>
            <a:pPr eaLnBrk="1" hangingPunct="1"/>
            <a:endParaRPr lang="en-US" altLang="en-US" smtClean="0"/>
          </a:p>
        </p:txBody>
      </p:sp>
      <p:pic>
        <p:nvPicPr>
          <p:cNvPr id="28676"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ame 1"/>
          <p:cNvSpPr/>
          <p:nvPr/>
        </p:nvSpPr>
        <p:spPr>
          <a:xfrm>
            <a:off x="5257800" y="2667000"/>
            <a:ext cx="3048000" cy="1295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black"/>
              </a:solidFill>
            </a:endParaRPr>
          </a:p>
        </p:txBody>
      </p:sp>
    </p:spTree>
    <p:extLst>
      <p:ext uri="{BB962C8B-B14F-4D97-AF65-F5344CB8AC3E}">
        <p14:creationId xmlns:p14="http://schemas.microsoft.com/office/powerpoint/2010/main" val="1561033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cut(A,B) = \frac{cut(A,B)}{volume(A)} + \frac{cut(A,B)}{volume(B)} &#10;\]&#10;\end{document}&#10;"/>
  <p:tag name="EXTERNALNAME" val="Edittex"/>
  <p:tag name="BLEND" val="False"/>
  <p:tag name="TRANSPARENT" val="False"/>
  <p:tag name="BITMAPFORMAT" val="bmpmono"/>
  <p:tag name="DEBUGINTERACTIVE" val="True"/>
  <p:tag name="ORIGWIDTH" val="1424.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20293</TotalTime>
  <Words>1857</Words>
  <Application>Microsoft Office PowerPoint</Application>
  <PresentationFormat>On-screen Show (4:3)</PresentationFormat>
  <Paragraphs>418</Paragraphs>
  <Slides>71</Slides>
  <Notes>25</Notes>
  <HiddenSlides>8</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71</vt:i4>
      </vt:variant>
    </vt:vector>
  </HeadingPairs>
  <TitlesOfParts>
    <vt:vector size="83" baseType="lpstr">
      <vt:lpstr>Arial</vt:lpstr>
      <vt:lpstr>Calibri</vt:lpstr>
      <vt:lpstr>Times</vt:lpstr>
      <vt:lpstr>Times New Roman</vt:lpstr>
      <vt:lpstr>Office Theme</vt:lpstr>
      <vt:lpstr>1_Office Theme</vt:lpstr>
      <vt:lpstr>4_Office Theme</vt:lpstr>
      <vt:lpstr>5_Office Theme</vt:lpstr>
      <vt:lpstr>6_Office Theme</vt:lpstr>
      <vt:lpstr>7_Office Theme</vt:lpstr>
      <vt:lpstr>8_Office Theme</vt:lpstr>
      <vt:lpstr>Equation</vt:lpstr>
      <vt:lpstr>Machine Learning Crash Course</vt:lpstr>
      <vt:lpstr>Recap: Multiple Views and Motion</vt:lpstr>
      <vt:lpstr>PowerPoint Presentation</vt:lpstr>
      <vt:lpstr>Machine learning: Overview</vt:lpstr>
      <vt:lpstr>Impact of Machine Learning</vt:lpstr>
      <vt:lpstr>Machine Learning Applications</vt:lpstr>
      <vt:lpstr>PowerPoint Presentation</vt:lpstr>
      <vt:lpstr>Dimensionality Reduction</vt:lpstr>
      <vt:lpstr>PowerPoint Presentation</vt:lpstr>
      <vt:lpstr>PowerPoint Presentation</vt:lpstr>
      <vt:lpstr>PowerPoint Presentation</vt:lpstr>
      <vt:lpstr>PowerPoint Presentation</vt:lpstr>
      <vt:lpstr>Clustering example: image segmentation</vt:lpstr>
      <vt:lpstr>Segmentation for feature support or efficiency</vt:lpstr>
      <vt:lpstr>Segmentation as a result</vt:lpstr>
      <vt:lpstr>Types of segmentations</vt:lpstr>
      <vt:lpstr>Major processes for segmentation</vt:lpstr>
      <vt:lpstr>PowerPoint Presentation</vt:lpstr>
      <vt:lpstr>Why do we cluster?</vt:lpstr>
      <vt:lpstr>How do we cluster?</vt:lpstr>
      <vt:lpstr>Clustering for Summarization</vt:lpstr>
      <vt:lpstr>K-means algorithm</vt:lpstr>
      <vt:lpstr>K-means algorithm</vt:lpstr>
      <vt:lpstr>K-means</vt:lpstr>
      <vt:lpstr>K-means converges to a local minimum</vt:lpstr>
      <vt:lpstr>K-means: design choices</vt:lpstr>
      <vt:lpstr>K-means clustering using intensity or color</vt:lpstr>
      <vt:lpstr>How to choose the number of clusters?</vt:lpstr>
      <vt:lpstr>How to evaluate clusters?</vt:lpstr>
      <vt:lpstr>How to choose the number of clusters?</vt:lpstr>
      <vt:lpstr>K-means demos</vt:lpstr>
      <vt:lpstr>K-Means pros and cons</vt:lpstr>
      <vt:lpstr>Building Visual Dictionaries</vt:lpstr>
      <vt:lpstr>Examples of learned codewords</vt:lpstr>
      <vt:lpstr>Agglomerative clustering</vt:lpstr>
      <vt:lpstr>Agglomerative clustering</vt:lpstr>
      <vt:lpstr>Agglomerative clustering</vt:lpstr>
      <vt:lpstr>Agglomerative clustering</vt:lpstr>
      <vt:lpstr>Agglomerative clustering</vt:lpstr>
      <vt:lpstr>Agglomerative clustering</vt:lpstr>
      <vt:lpstr>Agglomerative clustering demo</vt:lpstr>
      <vt:lpstr>Conclusions: Agglomerative Clustering</vt:lpstr>
      <vt:lpstr>Mean shift segmentation</vt:lpstr>
      <vt:lpstr>Mean shift algorithm</vt:lpstr>
      <vt:lpstr>Kernel density estimation</vt:lpstr>
      <vt:lpstr>Mean shift</vt:lpstr>
      <vt:lpstr>Mean shift</vt:lpstr>
      <vt:lpstr>Mean shift</vt:lpstr>
      <vt:lpstr>Mean shift</vt:lpstr>
      <vt:lpstr>Mean shift</vt:lpstr>
      <vt:lpstr>Mean shift</vt:lpstr>
      <vt:lpstr>Mean shift</vt:lpstr>
      <vt:lpstr>Computing the Mean Shift</vt:lpstr>
      <vt:lpstr>Attraction basin</vt:lpstr>
      <vt:lpstr>Attraction basin</vt:lpstr>
      <vt:lpstr>Mean shift clustering</vt:lpstr>
      <vt:lpstr>Segmentation by Mean Shift</vt:lpstr>
      <vt:lpstr>Mean shift segmentation results</vt:lpstr>
      <vt:lpstr>PowerPoint Presentation</vt:lpstr>
      <vt:lpstr>Mean-shift: other issues</vt:lpstr>
      <vt:lpstr>Mean shift pros and cons</vt:lpstr>
      <vt:lpstr>Spectral clustering</vt:lpstr>
      <vt:lpstr>Cuts in a graph</vt:lpstr>
      <vt:lpstr>Normalized cuts for segmentation</vt:lpstr>
      <vt:lpstr>Visual PageRank</vt:lpstr>
      <vt:lpstr>Which algorithm to use?</vt:lpstr>
      <vt:lpstr>Which algorithm to use?</vt:lpstr>
      <vt:lpstr>Things to remember</vt:lpstr>
      <vt:lpstr>Clustering</vt:lpstr>
      <vt:lpstr>PowerPoint Presentation</vt:lpstr>
      <vt:lpstr>To be continued</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dc:title>
  <dc:creator>Aaron Bobick</dc:creator>
  <cp:lastModifiedBy>James</cp:lastModifiedBy>
  <cp:revision>400</cp:revision>
  <dcterms:created xsi:type="dcterms:W3CDTF">2002-05-13T23:53:31Z</dcterms:created>
  <dcterms:modified xsi:type="dcterms:W3CDTF">2016-09-30T19:42:59Z</dcterms:modified>
</cp:coreProperties>
</file>