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41.jpg" ContentType="image/pn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  <p:sldMasterId id="2147483729" r:id="rId2"/>
  </p:sldMasterIdLst>
  <p:notesMasterIdLst>
    <p:notesMasterId r:id="rId103"/>
  </p:notesMasterIdLst>
  <p:handoutMasterIdLst>
    <p:handoutMasterId r:id="rId104"/>
  </p:handoutMasterIdLst>
  <p:sldIdLst>
    <p:sldId id="399" r:id="rId3"/>
    <p:sldId id="2312" r:id="rId4"/>
    <p:sldId id="366" r:id="rId5"/>
    <p:sldId id="650" r:id="rId6"/>
    <p:sldId id="1008" r:id="rId7"/>
    <p:sldId id="367" r:id="rId8"/>
    <p:sldId id="368" r:id="rId9"/>
    <p:sldId id="369" r:id="rId10"/>
    <p:sldId id="1015" r:id="rId11"/>
    <p:sldId id="1009" r:id="rId12"/>
    <p:sldId id="1010" r:id="rId13"/>
    <p:sldId id="1011" r:id="rId14"/>
    <p:sldId id="2475" r:id="rId15"/>
    <p:sldId id="2476" r:id="rId16"/>
    <p:sldId id="370" r:id="rId17"/>
    <p:sldId id="371" r:id="rId18"/>
    <p:sldId id="1016" r:id="rId19"/>
    <p:sldId id="2369" r:id="rId20"/>
    <p:sldId id="2370" r:id="rId21"/>
    <p:sldId id="2371" r:id="rId22"/>
    <p:sldId id="375" r:id="rId23"/>
    <p:sldId id="376" r:id="rId24"/>
    <p:sldId id="377" r:id="rId25"/>
    <p:sldId id="378" r:id="rId26"/>
    <p:sldId id="379" r:id="rId27"/>
    <p:sldId id="380" r:id="rId28"/>
    <p:sldId id="2398" r:id="rId29"/>
    <p:sldId id="2399" r:id="rId30"/>
    <p:sldId id="2400" r:id="rId31"/>
    <p:sldId id="2404" r:id="rId32"/>
    <p:sldId id="2401" r:id="rId33"/>
    <p:sldId id="372" r:id="rId34"/>
    <p:sldId id="373" r:id="rId35"/>
    <p:sldId id="374" r:id="rId36"/>
    <p:sldId id="2402" r:id="rId37"/>
    <p:sldId id="2403" r:id="rId38"/>
    <p:sldId id="2407" r:id="rId39"/>
    <p:sldId id="2408" r:id="rId40"/>
    <p:sldId id="2445" r:id="rId41"/>
    <p:sldId id="382" r:id="rId42"/>
    <p:sldId id="383" r:id="rId43"/>
    <p:sldId id="386" r:id="rId44"/>
    <p:sldId id="2446" r:id="rId45"/>
    <p:sldId id="1445" r:id="rId46"/>
    <p:sldId id="1362" r:id="rId47"/>
    <p:sldId id="1308" r:id="rId48"/>
    <p:sldId id="1314" r:id="rId49"/>
    <p:sldId id="1313" r:id="rId50"/>
    <p:sldId id="1317" r:id="rId51"/>
    <p:sldId id="1319" r:id="rId52"/>
    <p:sldId id="1320" r:id="rId53"/>
    <p:sldId id="1321" r:id="rId54"/>
    <p:sldId id="1322" r:id="rId55"/>
    <p:sldId id="1323" r:id="rId56"/>
    <p:sldId id="1351" r:id="rId57"/>
    <p:sldId id="1359" r:id="rId58"/>
    <p:sldId id="1358" r:id="rId59"/>
    <p:sldId id="1324" r:id="rId60"/>
    <p:sldId id="1325" r:id="rId61"/>
    <p:sldId id="1326" r:id="rId62"/>
    <p:sldId id="1327" r:id="rId63"/>
    <p:sldId id="1328" r:id="rId64"/>
    <p:sldId id="1329" r:id="rId65"/>
    <p:sldId id="1330" r:id="rId66"/>
    <p:sldId id="1331" r:id="rId67"/>
    <p:sldId id="1332" r:id="rId68"/>
    <p:sldId id="1333" r:id="rId69"/>
    <p:sldId id="1334" r:id="rId70"/>
    <p:sldId id="1335" r:id="rId71"/>
    <p:sldId id="1336" r:id="rId72"/>
    <p:sldId id="1337" r:id="rId73"/>
    <p:sldId id="1338" r:id="rId74"/>
    <p:sldId id="1339" r:id="rId75"/>
    <p:sldId id="1340" r:id="rId76"/>
    <p:sldId id="1341" r:id="rId77"/>
    <p:sldId id="1342" r:id="rId78"/>
    <p:sldId id="1343" r:id="rId79"/>
    <p:sldId id="1347" r:id="rId80"/>
    <p:sldId id="1348" r:id="rId81"/>
    <p:sldId id="1349" r:id="rId82"/>
    <p:sldId id="1353" r:id="rId83"/>
    <p:sldId id="1318" r:id="rId84"/>
    <p:sldId id="1393" r:id="rId85"/>
    <p:sldId id="2478" r:id="rId86"/>
    <p:sldId id="1279" r:id="rId87"/>
    <p:sldId id="1374" r:id="rId88"/>
    <p:sldId id="1554" r:id="rId89"/>
    <p:sldId id="1292" r:id="rId90"/>
    <p:sldId id="1301" r:id="rId91"/>
    <p:sldId id="2473" r:id="rId92"/>
    <p:sldId id="1541" r:id="rId93"/>
    <p:sldId id="2474" r:id="rId94"/>
    <p:sldId id="1309" r:id="rId95"/>
    <p:sldId id="1310" r:id="rId96"/>
    <p:sldId id="1558" r:id="rId97"/>
    <p:sldId id="2203" r:id="rId98"/>
    <p:sldId id="1018" r:id="rId99"/>
    <p:sldId id="1468" r:id="rId100"/>
    <p:sldId id="1020" r:id="rId101"/>
    <p:sldId id="1021" r:id="rId10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03" autoAdjust="0"/>
    <p:restoredTop sz="93539" autoAdjust="0"/>
  </p:normalViewPr>
  <p:slideViewPr>
    <p:cSldViewPr>
      <p:cViewPr varScale="1">
        <p:scale>
          <a:sx n="111" d="100"/>
          <a:sy n="111" d="100"/>
        </p:scale>
        <p:origin x="5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Shape 1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475467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Shape 18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Shape 1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308344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Shape 18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350679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Shape 19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784535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Shape 19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Shape 19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223011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Shape 19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484923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Shape 1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441095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Shape 19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036247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Shape 1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 discriminator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train generator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58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Shape 2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**No clear rule. Sometimes train 1 step discriminator, 1 step gen. Some train disc. More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66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Shape 1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91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Shape 2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Shape 2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7355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Shape 20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Realistic samples, never directly memorizes training 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9483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Shape 20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work from 2014, not such great quality yet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212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Shape 20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Shape 20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Since this time, a lot of work on improving GANs.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work ICLR2016 on adding convolutional architectures to GANs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672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Shape 20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Shape 20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176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Shape 2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Shape 2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235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Shape 2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Shape 2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2 points of z (2 random vectors), and interpolate between these points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7019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Shape 2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Shape 2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193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Shape 2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Shape 2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490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Shape 2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Shape 2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993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 to goodfellow tutorial which has a good overview of this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Today discuss 3 most popular types of generative models</a:t>
            </a:r>
          </a:p>
        </p:txBody>
      </p:sp>
    </p:spTree>
    <p:extLst>
      <p:ext uri="{BB962C8B-B14F-4D97-AF65-F5344CB8AC3E}">
        <p14:creationId xmlns:p14="http://schemas.microsoft.com/office/powerpoint/2010/main" val="3447458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64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87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9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6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Shape 17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49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Shape 1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8626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Shape 18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Shape 1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6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Shape 18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Shape 18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Hard to sample from high dimensional distribution.  Take random noise, transform to real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1116145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1" name="Shape 18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Hard to sample from high dimensional distribution.  Take random noise, transform to real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7165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Shape 18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Shape 18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22320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39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6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6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3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65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0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3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1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41" r:id="rId12"/>
    <p:sldLayoutId id="2147483742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2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classes/AY2020/cs7643_fal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oloclub.github.io/ganlab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soumith/ganhacks" TargetMode="Externa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50.png"/><Relationship Id="rId9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46.png"/><Relationship Id="rId1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Relationship Id="rId9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3.png"/><Relationship Id="rId10" Type="http://schemas.openxmlformats.org/officeDocument/2006/relationships/image" Target="../media/image64.png"/><Relationship Id="rId4" Type="http://schemas.openxmlformats.org/officeDocument/2006/relationships/image" Target="../media/image70.png"/><Relationship Id="rId9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12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12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4.png"/><Relationship Id="rId7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67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12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12" Type="http://schemas.openxmlformats.org/officeDocument/2006/relationships/image" Target="../media/image8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69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12" Type="http://schemas.openxmlformats.org/officeDocument/2006/relationships/image" Target="../media/image83.png"/><Relationship Id="rId17" Type="http://schemas.openxmlformats.org/officeDocument/2006/relationships/image" Target="../media/image86.png"/><Relationship Id="rId2" Type="http://schemas.openxmlformats.org/officeDocument/2006/relationships/image" Target="../media/image69.png"/><Relationship Id="rId16" Type="http://schemas.openxmlformats.org/officeDocument/2006/relationships/image" Target="../media/image9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19" Type="http://schemas.openxmlformats.org/officeDocument/2006/relationships/image" Target="../media/image88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Relationship Id="rId1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92.png"/><Relationship Id="rId3" Type="http://schemas.openxmlformats.org/officeDocument/2006/relationships/image" Target="../media/image67.png"/><Relationship Id="rId21" Type="http://schemas.openxmlformats.org/officeDocument/2006/relationships/image" Target="../media/image88.png"/><Relationship Id="rId7" Type="http://schemas.openxmlformats.org/officeDocument/2006/relationships/image" Target="../media/image64.png"/><Relationship Id="rId12" Type="http://schemas.openxmlformats.org/officeDocument/2006/relationships/image" Target="../media/image83.png"/><Relationship Id="rId17" Type="http://schemas.openxmlformats.org/officeDocument/2006/relationships/image" Target="../media/image90.png"/><Relationship Id="rId2" Type="http://schemas.openxmlformats.org/officeDocument/2006/relationships/image" Target="../media/image69.png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5" Type="http://schemas.openxmlformats.org/officeDocument/2006/relationships/image" Target="../media/image91.png"/><Relationship Id="rId10" Type="http://schemas.openxmlformats.org/officeDocument/2006/relationships/image" Target="../media/image81.png"/><Relationship Id="rId19" Type="http://schemas.openxmlformats.org/officeDocument/2006/relationships/image" Target="../media/image86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Relationship Id="rId14" Type="http://schemas.openxmlformats.org/officeDocument/2006/relationships/image" Target="../media/image89.png"/><Relationship Id="rId22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95.png"/><Relationship Id="rId5" Type="http://schemas.openxmlformats.org/officeDocument/2006/relationships/image" Target="../media/image68.png"/><Relationship Id="rId10" Type="http://schemas.openxmlformats.org/officeDocument/2006/relationships/image" Target="../media/image94.png"/><Relationship Id="rId4" Type="http://schemas.openxmlformats.org/officeDocument/2006/relationships/image" Target="../media/image66.png"/><Relationship Id="rId9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://b.gatech.edu/cio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Generative Adversarial Networks (GANs)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Closing time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64432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Interview Question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 give you </a:t>
                </a:r>
                <a:r>
                  <a:rPr lang="en-US" i="1" dirty="0"/>
                  <a:t>u</a:t>
                </a:r>
                <a:r>
                  <a:rPr lang="en-US" dirty="0"/>
                  <a:t> ~ U(0,1)</a:t>
                </a:r>
              </a:p>
              <a:p>
                <a:endParaRPr lang="en-US" dirty="0"/>
              </a:p>
              <a:p>
                <a:r>
                  <a:rPr lang="en-US" dirty="0"/>
                  <a:t>Use </a:t>
                </a:r>
                <a:r>
                  <a:rPr lang="en-US" i="1" dirty="0"/>
                  <a:t>u</a:t>
                </a:r>
                <a:r>
                  <a:rPr lang="en-US" dirty="0"/>
                  <a:t> to produce a sample </a:t>
                </a:r>
                <a:r>
                  <a:rPr lang="en-US" i="1" dirty="0"/>
                  <a:t>x</a:t>
                </a:r>
                <a:r>
                  <a:rPr lang="en-US" dirty="0"/>
                  <a:t> ~ Bern(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9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Thanks! </a:t>
            </a:r>
            <a:br>
              <a:rPr lang="en-US" kern="0" dirty="0"/>
            </a:br>
            <a:r>
              <a:rPr lang="en-US" sz="2400" kern="0" dirty="0"/>
              <a:t>(We hope your future learnings are deep)</a:t>
            </a:r>
          </a:p>
        </p:txBody>
      </p:sp>
    </p:spTree>
    <p:extLst>
      <p:ext uri="{BB962C8B-B14F-4D97-AF65-F5344CB8AC3E}">
        <p14:creationId xmlns:p14="http://schemas.microsoft.com/office/powerpoint/2010/main" val="20351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/>
              <a:t>Slightly Harder </a:t>
            </a:r>
            <a:r>
              <a:rPr lang="en-US" dirty="0"/>
              <a:t>Interview Question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 give you </a:t>
                </a:r>
                <a:r>
                  <a:rPr lang="en-US" i="1" dirty="0"/>
                  <a:t>u</a:t>
                </a:r>
                <a:r>
                  <a:rPr lang="en-US" dirty="0"/>
                  <a:t> ~ U(0,1)</a:t>
                </a:r>
              </a:p>
              <a:p>
                <a:endParaRPr lang="en-US" dirty="0"/>
              </a:p>
              <a:p>
                <a:r>
                  <a:rPr lang="en-US" dirty="0"/>
                  <a:t>Use </a:t>
                </a:r>
                <a:r>
                  <a:rPr lang="en-US" i="1" dirty="0"/>
                  <a:t>u</a:t>
                </a:r>
                <a:r>
                  <a:rPr lang="en-US" dirty="0"/>
                  <a:t> to produce a sample </a:t>
                </a:r>
                <a:r>
                  <a:rPr lang="en-US" i="1" dirty="0"/>
                  <a:t>x</a:t>
                </a:r>
                <a:r>
                  <a:rPr lang="en-US" dirty="0"/>
                  <a:t> ~ Cat(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π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9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2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Harder Interview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give you </a:t>
            </a:r>
            <a:r>
              <a:rPr lang="en-US" i="1" dirty="0"/>
              <a:t>u</a:t>
            </a:r>
            <a:r>
              <a:rPr lang="en-US" dirty="0"/>
              <a:t> ~ U(0,1)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i="1" dirty="0"/>
              <a:t>u</a:t>
            </a:r>
            <a:r>
              <a:rPr lang="en-US" dirty="0"/>
              <a:t> to produce a sample </a:t>
            </a:r>
            <a:r>
              <a:rPr lang="en-US" i="1" dirty="0"/>
              <a:t>x</a:t>
            </a:r>
            <a:r>
              <a:rPr lang="en-US" dirty="0"/>
              <a:t> ~ F</a:t>
            </a:r>
            <a:r>
              <a:rPr lang="en-US" baseline="-25000" dirty="0"/>
              <a:t>X</a:t>
            </a:r>
            <a:r>
              <a:rPr lang="en-US" dirty="0"/>
              <a:t>(x)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66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Inverse Transform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098" name="Picture 2" descr="https://upload.wikimedia.org/wikipedia/commons/6/68/Inverse_transform_samp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03" y="914400"/>
            <a:ext cx="5947797" cy="58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6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Harder Interview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give you </a:t>
            </a:r>
            <a:r>
              <a:rPr lang="en-US" i="1" dirty="0"/>
              <a:t>u</a:t>
            </a:r>
            <a:r>
              <a:rPr lang="en-US" dirty="0"/>
              <a:t> ~ U(0,1)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i="1" dirty="0"/>
              <a:t>u</a:t>
            </a:r>
            <a:r>
              <a:rPr lang="en-US" dirty="0"/>
              <a:t> to produce a sample </a:t>
            </a:r>
            <a:r>
              <a:rPr lang="en-US" i="1" dirty="0"/>
              <a:t>x</a:t>
            </a:r>
            <a:r>
              <a:rPr lang="en-US" dirty="0"/>
              <a:t> ~ F</a:t>
            </a:r>
            <a:r>
              <a:rPr lang="en-US" baseline="-25000" dirty="0"/>
              <a:t>X</a:t>
            </a:r>
            <a:r>
              <a:rPr lang="en-US" dirty="0"/>
              <a:t>(x)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91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Shape 182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Generative Adversarial Networks</a:t>
            </a:r>
          </a:p>
        </p:txBody>
      </p:sp>
      <p:sp>
        <p:nvSpPr>
          <p:cNvPr id="1826" name="Shape 1826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827" name="Shape 1827"/>
          <p:cNvSpPr txBox="1"/>
          <p:nvPr/>
        </p:nvSpPr>
        <p:spPr>
          <a:xfrm>
            <a:off x="201100" y="2064600"/>
            <a:ext cx="8457000" cy="10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Want to sample from complex, high-dimensional training distribution.  No direct way to do this!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Solution: Sample from a simple distribution, e.g. random noise.  Learn transformation to training distribution.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1828" name="Shape 1828"/>
          <p:cNvSpPr txBox="1"/>
          <p:nvPr/>
        </p:nvSpPr>
        <p:spPr>
          <a:xfrm>
            <a:off x="222650" y="32709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can we use to represent this complex transformation?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6DCEBC4-2DEF-A54B-83CD-C891027B87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3578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Shape 1833"/>
          <p:cNvSpPr txBox="1"/>
          <p:nvPr/>
        </p:nvSpPr>
        <p:spPr>
          <a:xfrm>
            <a:off x="201100" y="2064600"/>
            <a:ext cx="8457000" cy="10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Want to sample from complex, high-dimensional training distribution.  No direct way to do this!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Solution: Sample from a simple distribution, e.g. random noise.  Learn transformation to training distribution.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1834" name="Shape 183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Generative Adversarial Networks</a:t>
            </a:r>
          </a:p>
        </p:txBody>
      </p:sp>
      <p:sp>
        <p:nvSpPr>
          <p:cNvPr id="1836" name="Shape 1836"/>
          <p:cNvSpPr/>
          <p:nvPr/>
        </p:nvSpPr>
        <p:spPr>
          <a:xfrm>
            <a:off x="6058950" y="4877900"/>
            <a:ext cx="1532700" cy="276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37" name="Shape 1837"/>
          <p:cNvSpPr txBox="1"/>
          <p:nvPr/>
        </p:nvSpPr>
        <p:spPr>
          <a:xfrm>
            <a:off x="3630100" y="4954100"/>
            <a:ext cx="2558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Random noise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Shape 1838"/>
          <p:cNvSpPr/>
          <p:nvPr/>
        </p:nvSpPr>
        <p:spPr>
          <a:xfrm>
            <a:off x="6058950" y="4086150"/>
            <a:ext cx="1532700" cy="55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39" name="Shape 18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452" y="3117524"/>
            <a:ext cx="699699" cy="727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0" name="Shape 1840"/>
          <p:cNvCxnSpPr>
            <a:stCxn id="1836" idx="0"/>
            <a:endCxn id="1838" idx="2"/>
          </p:cNvCxnSpPr>
          <p:nvPr/>
        </p:nvCxnSpPr>
        <p:spPr>
          <a:xfrm rot="10800000">
            <a:off x="6825300" y="463700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41" name="Shape 1841"/>
          <p:cNvCxnSpPr/>
          <p:nvPr/>
        </p:nvCxnSpPr>
        <p:spPr>
          <a:xfrm rot="10800000">
            <a:off x="6825300" y="38452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42" name="Shape 1842"/>
          <p:cNvSpPr txBox="1"/>
          <p:nvPr/>
        </p:nvSpPr>
        <p:spPr>
          <a:xfrm>
            <a:off x="3858700" y="3229325"/>
            <a:ext cx="2069100" cy="67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Sample from training distribution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Shape 1843"/>
          <p:cNvSpPr txBox="1"/>
          <p:nvPr/>
        </p:nvSpPr>
        <p:spPr>
          <a:xfrm>
            <a:off x="222650" y="32709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can we use to represent this complex transformation?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Shape 1844"/>
          <p:cNvSpPr txBox="1"/>
          <p:nvPr/>
        </p:nvSpPr>
        <p:spPr>
          <a:xfrm>
            <a:off x="222650" y="39567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A: A neural network!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Shape 1845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A6D56E8-4A0B-9540-B8CB-9E0781AEA1F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76344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3800" dirty="0"/>
              <a:t>Generative </a:t>
            </a:r>
            <a:r>
              <a:rPr lang="en-US" sz="3800"/>
              <a:t>Adversarial Networks (GANs)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GANs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to Sample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Connection to Inverse Transform Sampling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Adversarial Training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4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Shape 1850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52" name="Shape 1852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 </a:t>
            </a:r>
          </a:p>
        </p:txBody>
      </p:sp>
      <p:sp>
        <p:nvSpPr>
          <p:cNvPr id="1853" name="Shape 1853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26DCB-9F4F-CA4F-B5A5-04890A2EA50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64694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60" name="Shape 1860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 </a:t>
            </a:r>
          </a:p>
        </p:txBody>
      </p:sp>
      <p:sp>
        <p:nvSpPr>
          <p:cNvPr id="1861" name="Shape 1861"/>
          <p:cNvSpPr/>
          <p:nvPr/>
        </p:nvSpPr>
        <p:spPr>
          <a:xfrm>
            <a:off x="2381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62" name="Shape 1862"/>
          <p:cNvSpPr txBox="1"/>
          <p:nvPr/>
        </p:nvSpPr>
        <p:spPr>
          <a:xfrm>
            <a:off x="433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 noise</a:t>
            </a:r>
          </a:p>
        </p:txBody>
      </p:sp>
      <p:sp>
        <p:nvSpPr>
          <p:cNvPr id="1863" name="Shape 1863"/>
          <p:cNvSpPr/>
          <p:nvPr/>
        </p:nvSpPr>
        <p:spPr>
          <a:xfrm>
            <a:off x="2122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64" name="Shape 18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325" y="3504963"/>
            <a:ext cx="493150" cy="51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Shape 18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900" y="3504388"/>
            <a:ext cx="465232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6" name="Shape 1866"/>
          <p:cNvCxnSpPr/>
          <p:nvPr/>
        </p:nvCxnSpPr>
        <p:spPr>
          <a:xfrm rot="10800000">
            <a:off x="3148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67" name="Shape 1867"/>
          <p:cNvSpPr/>
          <p:nvPr/>
        </p:nvSpPr>
        <p:spPr>
          <a:xfrm>
            <a:off x="3012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</a:p>
        </p:txBody>
      </p:sp>
      <p:cxnSp>
        <p:nvCxnSpPr>
          <p:cNvPr id="1868" name="Shape 1868"/>
          <p:cNvCxnSpPr>
            <a:endCxn id="1867" idx="2"/>
          </p:cNvCxnSpPr>
          <p:nvPr/>
        </p:nvCxnSpPr>
        <p:spPr>
          <a:xfrm rot="10800000" flipH="1">
            <a:off x="3175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9" name="Shape 1869"/>
          <p:cNvCxnSpPr>
            <a:endCxn id="1867" idx="2"/>
          </p:cNvCxnSpPr>
          <p:nvPr/>
        </p:nvCxnSpPr>
        <p:spPr>
          <a:xfrm rot="10800000">
            <a:off x="4117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0" name="Shape 1870"/>
          <p:cNvCxnSpPr/>
          <p:nvPr/>
        </p:nvCxnSpPr>
        <p:spPr>
          <a:xfrm rot="10800000">
            <a:off x="4117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1" name="Shape 1871"/>
          <p:cNvSpPr txBox="1"/>
          <p:nvPr/>
        </p:nvSpPr>
        <p:spPr>
          <a:xfrm>
            <a:off x="376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Images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generator)</a:t>
            </a:r>
          </a:p>
        </p:txBody>
      </p:sp>
      <p:sp>
        <p:nvSpPr>
          <p:cNvPr id="1872" name="Shape 1872"/>
          <p:cNvSpPr txBox="1"/>
          <p:nvPr/>
        </p:nvSpPr>
        <p:spPr>
          <a:xfrm>
            <a:off x="5732299" y="3508962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Images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training set)</a:t>
            </a:r>
          </a:p>
        </p:txBody>
      </p:sp>
      <p:sp>
        <p:nvSpPr>
          <p:cNvPr id="1873" name="Shape 1873"/>
          <p:cNvSpPr txBox="1"/>
          <p:nvPr/>
        </p:nvSpPr>
        <p:spPr>
          <a:xfrm>
            <a:off x="2995599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or Fake</a:t>
            </a:r>
          </a:p>
        </p:txBody>
      </p:sp>
      <p:pic>
        <p:nvPicPr>
          <p:cNvPr id="1874" name="Shape 18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876" y="3504962"/>
            <a:ext cx="493149" cy="4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Shape 18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4776" y="3508138"/>
            <a:ext cx="493149" cy="5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Shape 18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6701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Shape 18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501" y="3508971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8" name="Shape 1878"/>
          <p:cNvCxnSpPr/>
          <p:nvPr/>
        </p:nvCxnSpPr>
        <p:spPr>
          <a:xfrm rot="10800000">
            <a:off x="3148300" y="4586362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9" name="Shape 1879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880" name="Shape 1880"/>
          <p:cNvSpPr txBox="1"/>
          <p:nvPr/>
        </p:nvSpPr>
        <p:spPr>
          <a:xfrm>
            <a:off x="4997653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and real images copyright Emily Denton et al. 2015. Reproduced with permission.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6BF54D6-BF90-2147-8ACF-E7DCAA24722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494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 today</a:t>
            </a:r>
          </a:p>
          <a:p>
            <a:endParaRPr lang="en-US" dirty="0"/>
          </a:p>
          <a:p>
            <a:r>
              <a:rPr lang="en-US" dirty="0"/>
              <a:t>Project submission </a:t>
            </a:r>
          </a:p>
          <a:p>
            <a:pPr lvl="1"/>
            <a:r>
              <a:rPr lang="en-US" dirty="0"/>
              <a:t>Due: 12/03, 11:55pm</a:t>
            </a:r>
          </a:p>
          <a:p>
            <a:pPr lvl="1"/>
            <a:r>
              <a:rPr lang="en-US" dirty="0"/>
              <a:t>Last deliverable in the class</a:t>
            </a:r>
          </a:p>
          <a:p>
            <a:pPr lvl="1"/>
            <a:r>
              <a:rPr lang="en-US" dirty="0"/>
              <a:t>Can’t use late days</a:t>
            </a:r>
          </a:p>
          <a:p>
            <a:pPr lvl="1"/>
            <a:r>
              <a:rPr lang="en-US" dirty="0">
                <a:hlinkClick r:id="rId2"/>
              </a:rPr>
              <a:t>https://www.cc.gatech.edu/classes/AY2020/cs7643_fall/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00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Shape 1885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87" name="Shape 1887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88" name="Shape 1888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89" name="Shape 18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Shape 1890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C781E7C-7A97-5249-B8A4-6A733B17B6D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7905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Shape 1895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97" name="Shape 1897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98" name="Shape 1898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99" name="Shape 1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Shape 1900"/>
          <p:cNvSpPr/>
          <p:nvPr/>
        </p:nvSpPr>
        <p:spPr>
          <a:xfrm rot="-5400000">
            <a:off x="3756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Shape 1901"/>
          <p:cNvSpPr txBox="1"/>
          <p:nvPr/>
        </p:nvSpPr>
        <p:spPr>
          <a:xfrm>
            <a:off x="2944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02" name="Shape 1902"/>
          <p:cNvSpPr/>
          <p:nvPr/>
        </p:nvSpPr>
        <p:spPr>
          <a:xfrm rot="-5400000">
            <a:off x="6905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Shape 1903"/>
          <p:cNvSpPr txBox="1"/>
          <p:nvPr/>
        </p:nvSpPr>
        <p:spPr>
          <a:xfrm>
            <a:off x="5935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04" name="Shape 1904"/>
          <p:cNvSpPr txBox="1"/>
          <p:nvPr/>
        </p:nvSpPr>
        <p:spPr>
          <a:xfrm>
            <a:off x="3291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905" name="Shape 1905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CE5F23-A6E6-ED4C-938C-38E2B3F3F84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08594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Shape 1910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12" name="Shape 1912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13" name="Shape 1913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14" name="Shape 19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5" name="Shape 1915"/>
          <p:cNvSpPr/>
          <p:nvPr/>
        </p:nvSpPr>
        <p:spPr>
          <a:xfrm rot="-5400000">
            <a:off x="3756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Shape 1916"/>
          <p:cNvSpPr txBox="1"/>
          <p:nvPr/>
        </p:nvSpPr>
        <p:spPr>
          <a:xfrm>
            <a:off x="2944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17" name="Shape 1917"/>
          <p:cNvSpPr/>
          <p:nvPr/>
        </p:nvSpPr>
        <p:spPr>
          <a:xfrm rot="-5400000">
            <a:off x="6905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8" name="Shape 1918"/>
          <p:cNvSpPr txBox="1"/>
          <p:nvPr/>
        </p:nvSpPr>
        <p:spPr>
          <a:xfrm>
            <a:off x="5935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19" name="Shape 1919"/>
          <p:cNvSpPr txBox="1"/>
          <p:nvPr/>
        </p:nvSpPr>
        <p:spPr>
          <a:xfrm>
            <a:off x="3291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920" name="Shape 1920"/>
          <p:cNvSpPr txBox="1"/>
          <p:nvPr/>
        </p:nvSpPr>
        <p:spPr>
          <a:xfrm>
            <a:off x="35575" y="4709500"/>
            <a:ext cx="8508600" cy="9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D(x) is close to 1 (real) and D(G(z)) is close to 0 (fake)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D(G(z)) is close to 1 (discriminator is fooled into thinking generated G(z) is real)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Shape 1921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F83F0DD-4614-9A4D-BF1D-8639B95C760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47056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Shape 1926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28" name="Shape 1928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29" name="Shape 19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Shape 1930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Shape 1931"/>
          <p:cNvSpPr txBox="1"/>
          <p:nvPr/>
        </p:nvSpPr>
        <p:spPr>
          <a:xfrm>
            <a:off x="269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32" name="Shape 19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Shape 19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000" y="4006026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4" name="Shape 1934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029F8A1-C6D8-0540-ACA1-80577E2D5BE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85657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41" name="Shape 1941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42" name="Shape 19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Shape 1943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Shape 1944"/>
          <p:cNvSpPr txBox="1"/>
          <p:nvPr/>
        </p:nvSpPr>
        <p:spPr>
          <a:xfrm>
            <a:off x="269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45" name="Shape 19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Shape 19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000" y="4006026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Shape 1947"/>
          <p:cNvSpPr txBox="1"/>
          <p:nvPr/>
        </p:nvSpPr>
        <p:spPr>
          <a:xfrm>
            <a:off x="693300" y="4484700"/>
            <a:ext cx="3885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 practice, optimizing this generator objective does not work well!</a:t>
            </a:r>
          </a:p>
        </p:txBody>
      </p:sp>
      <p:sp>
        <p:nvSpPr>
          <p:cNvPr id="1948" name="Shape 194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49" name="Shape 19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6525" y="3855100"/>
            <a:ext cx="2198725" cy="1604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Shape 1950"/>
          <p:cNvSpPr txBox="1"/>
          <p:nvPr/>
        </p:nvSpPr>
        <p:spPr>
          <a:xfrm>
            <a:off x="4783600" y="403205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When sample is likely fake, want to learn from it to improve generator. But gradient in this region is relatively flat!</a:t>
            </a:r>
          </a:p>
        </p:txBody>
      </p:sp>
      <p:sp>
        <p:nvSpPr>
          <p:cNvPr id="1951" name="Shape 1951"/>
          <p:cNvSpPr txBox="1"/>
          <p:nvPr/>
        </p:nvSpPr>
        <p:spPr>
          <a:xfrm>
            <a:off x="7204400" y="2916712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signal dominated by region where sample is already good</a:t>
            </a:r>
          </a:p>
        </p:txBody>
      </p:sp>
      <p:cxnSp>
        <p:nvCxnSpPr>
          <p:cNvPr id="1952" name="Shape 1952"/>
          <p:cNvCxnSpPr/>
          <p:nvPr/>
        </p:nvCxnSpPr>
        <p:spPr>
          <a:xfrm rot="10800000" flipH="1">
            <a:off x="6421925" y="4623350"/>
            <a:ext cx="410400" cy="2295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53" name="Shape 1953"/>
          <p:cNvCxnSpPr/>
          <p:nvPr/>
        </p:nvCxnSpPr>
        <p:spPr>
          <a:xfrm>
            <a:off x="8113425" y="3855100"/>
            <a:ext cx="348600" cy="1040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62449B3-E029-7046-B477-38335054C5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25668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Shape 195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60" name="Shape 1960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61" name="Shape 19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Shape 1962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Shape 1963"/>
          <p:cNvSpPr txBox="1"/>
          <p:nvPr/>
        </p:nvSpPr>
        <p:spPr>
          <a:xfrm>
            <a:off x="269550" y="3579350"/>
            <a:ext cx="6015474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64" name="Shape 19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5" name="Shape 1965"/>
          <p:cNvSpPr txBox="1"/>
          <p:nvPr/>
        </p:nvSpPr>
        <p:spPr>
          <a:xfrm>
            <a:off x="7184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6" name="Shape 19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4900" y="3984001"/>
            <a:ext cx="2777736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Shape 1967"/>
          <p:cNvSpPr txBox="1"/>
          <p:nvPr/>
        </p:nvSpPr>
        <p:spPr>
          <a:xfrm>
            <a:off x="159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sp>
        <p:nvSpPr>
          <p:cNvPr id="1968" name="Shape 196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69" name="Shape 19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4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Shape 1970"/>
          <p:cNvSpPr txBox="1"/>
          <p:nvPr/>
        </p:nvSpPr>
        <p:spPr>
          <a:xfrm>
            <a:off x="5660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71" name="Shape 1971"/>
          <p:cNvSpPr txBox="1"/>
          <p:nvPr/>
        </p:nvSpPr>
        <p:spPr>
          <a:xfrm>
            <a:off x="7336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72" name="Shape 1972"/>
          <p:cNvCxnSpPr/>
          <p:nvPr/>
        </p:nvCxnSpPr>
        <p:spPr>
          <a:xfrm rot="10800000" flipH="1">
            <a:off x="6552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73" name="Shape 1973"/>
          <p:cNvCxnSpPr/>
          <p:nvPr/>
        </p:nvCxnSpPr>
        <p:spPr>
          <a:xfrm rot="10800000" flipH="1">
            <a:off x="8243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15761DF-7F0B-8540-A451-BE691BBF661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863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Shape 197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1980" name="Shape 1980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81" name="Shape 19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2" name="Shape 1982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Shape 1983"/>
          <p:cNvSpPr txBox="1"/>
          <p:nvPr/>
        </p:nvSpPr>
        <p:spPr>
          <a:xfrm>
            <a:off x="269550" y="3579350"/>
            <a:ext cx="6015474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84" name="Shape 19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Shape 1985"/>
          <p:cNvSpPr txBox="1"/>
          <p:nvPr/>
        </p:nvSpPr>
        <p:spPr>
          <a:xfrm>
            <a:off x="159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sp>
        <p:nvSpPr>
          <p:cNvPr id="1986" name="Shape 1986"/>
          <p:cNvSpPr txBox="1"/>
          <p:nvPr/>
        </p:nvSpPr>
        <p:spPr>
          <a:xfrm>
            <a:off x="7184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8" name="Shape 198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89" name="Shape 19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4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Shape 1990"/>
          <p:cNvSpPr txBox="1"/>
          <p:nvPr/>
        </p:nvSpPr>
        <p:spPr>
          <a:xfrm>
            <a:off x="5660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91" name="Shape 1991"/>
          <p:cNvSpPr txBox="1"/>
          <p:nvPr/>
        </p:nvSpPr>
        <p:spPr>
          <a:xfrm>
            <a:off x="7336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92" name="Shape 1992"/>
          <p:cNvCxnSpPr/>
          <p:nvPr/>
        </p:nvCxnSpPr>
        <p:spPr>
          <a:xfrm rot="10800000" flipH="1">
            <a:off x="6552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93" name="Shape 1993"/>
          <p:cNvCxnSpPr/>
          <p:nvPr/>
        </p:nvCxnSpPr>
        <p:spPr>
          <a:xfrm rot="10800000" flipH="1">
            <a:off x="8243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94" name="Shape 1994"/>
          <p:cNvSpPr txBox="1"/>
          <p:nvPr/>
        </p:nvSpPr>
        <p:spPr>
          <a:xfrm>
            <a:off x="6938500" y="2200725"/>
            <a:ext cx="2184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3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Aside: Jointly training two networks is challenging, can be unstable.  Choosing objectives with better loss landscapes helps training, is an active area of research.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AEA11C0-7D7A-C242-A27E-80A91F4571D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19" name="Shape 1966">
            <a:extLst>
              <a:ext uri="{FF2B5EF4-FFF2-40B4-BE49-F238E27FC236}">
                <a16:creationId xmlns:a16="http://schemas.microsoft.com/office/drawing/2014/main" id="{E2E66B01-B985-694B-BD56-3C911E018C8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4900" y="3984001"/>
            <a:ext cx="2777736" cy="359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732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Shape 2001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2" name="Shape 2002"/>
          <p:cNvSpPr txBox="1"/>
          <p:nvPr/>
        </p:nvSpPr>
        <p:spPr>
          <a:xfrm>
            <a:off x="419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3" name="Shape 20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Shape 2004"/>
          <p:cNvSpPr/>
          <p:nvPr/>
        </p:nvSpPr>
        <p:spPr>
          <a:xfrm>
            <a:off x="1897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5" name="Shape 20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475" y="4171601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6" name="Shape 2006"/>
          <p:cNvSpPr/>
          <p:nvPr/>
        </p:nvSpPr>
        <p:spPr>
          <a:xfrm>
            <a:off x="2915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7" name="Shape 20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426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Shape 2008"/>
          <p:cNvSpPr/>
          <p:nvPr/>
        </p:nvSpPr>
        <p:spPr>
          <a:xfrm>
            <a:off x="3454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9" name="Shape 20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8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28E3EDE-437C-6149-8C82-A91A5B71208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8" name="Shape 1978">
            <a:extLst>
              <a:ext uri="{FF2B5EF4-FFF2-40B4-BE49-F238E27FC236}">
                <a16:creationId xmlns:a16="http://schemas.microsoft.com/office/drawing/2014/main" id="{9B756E26-62CF-5F4D-AF07-0B028FFFA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19" name="Shape 1988">
            <a:extLst>
              <a:ext uri="{FF2B5EF4-FFF2-40B4-BE49-F238E27FC236}">
                <a16:creationId xmlns:a16="http://schemas.microsoft.com/office/drawing/2014/main" id="{08843A69-9547-8F47-BE2B-EF27FA8730CE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031194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Shape 2017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8" name="Shape 2018"/>
          <p:cNvSpPr txBox="1"/>
          <p:nvPr/>
        </p:nvSpPr>
        <p:spPr>
          <a:xfrm>
            <a:off x="419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19" name="Shape 2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Shape 2020"/>
          <p:cNvSpPr/>
          <p:nvPr/>
        </p:nvSpPr>
        <p:spPr>
          <a:xfrm>
            <a:off x="1897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1" name="Shape 20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475" y="4171601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Shape 2022"/>
          <p:cNvSpPr/>
          <p:nvPr/>
        </p:nvSpPr>
        <p:spPr>
          <a:xfrm>
            <a:off x="2915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3" name="Shape 20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426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Shape 2024"/>
          <p:cNvSpPr/>
          <p:nvPr/>
        </p:nvSpPr>
        <p:spPr>
          <a:xfrm>
            <a:off x="3454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5" name="Shape 20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8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Shape 2026"/>
          <p:cNvSpPr txBox="1"/>
          <p:nvPr/>
        </p:nvSpPr>
        <p:spPr>
          <a:xfrm>
            <a:off x="2012225" y="2187100"/>
            <a:ext cx="515100" cy="188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27" name="Shape 2027"/>
          <p:cNvCxnSpPr/>
          <p:nvPr/>
        </p:nvCxnSpPr>
        <p:spPr>
          <a:xfrm rot="10800000" flipH="1">
            <a:off x="1170050" y="2342125"/>
            <a:ext cx="795000" cy="2898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28" name="Shape 2028"/>
          <p:cNvSpPr txBox="1"/>
          <p:nvPr/>
        </p:nvSpPr>
        <p:spPr>
          <a:xfrm>
            <a:off x="74150" y="2533150"/>
            <a:ext cx="1671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Some find k=1 more stable, others use k &gt; 1, no best rule.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Recent work (e.g. Wasserstein GAN) alleviates this problem, better stability!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06DC6BC-5424-B949-9816-DB4E1E3E09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1" name="Shape 1978">
            <a:extLst>
              <a:ext uri="{FF2B5EF4-FFF2-40B4-BE49-F238E27FC236}">
                <a16:creationId xmlns:a16="http://schemas.microsoft.com/office/drawing/2014/main" id="{D583A0B5-1817-334F-BA03-1AD280097B6C}"/>
              </a:ext>
            </a:extLst>
          </p:cNvPr>
          <p:cNvSpPr txBox="1">
            <a:spLocks/>
          </p:cNvSpPr>
          <p:nvPr/>
        </p:nvSpPr>
        <p:spPr bwMode="auto">
          <a:xfrm>
            <a:off x="152400" y="228600"/>
            <a:ext cx="8229600" cy="8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Training GANs: Two-player game</a:t>
            </a:r>
            <a:endParaRPr lang="en" kern="0" dirty="0"/>
          </a:p>
        </p:txBody>
      </p:sp>
      <p:sp>
        <p:nvSpPr>
          <p:cNvPr id="22" name="Shape 1988">
            <a:extLst>
              <a:ext uri="{FF2B5EF4-FFF2-40B4-BE49-F238E27FC236}">
                <a16:creationId xmlns:a16="http://schemas.microsoft.com/office/drawing/2014/main" id="{616B5D7A-1B3B-314F-89BC-2AD37009A7E3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641660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Shape 2036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fool the discriminator by generating real-looking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distinguish between real and fake images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7" name="Shape 2037"/>
          <p:cNvSpPr/>
          <p:nvPr/>
        </p:nvSpPr>
        <p:spPr>
          <a:xfrm>
            <a:off x="2381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8" name="Shape 2038"/>
          <p:cNvSpPr txBox="1"/>
          <p:nvPr/>
        </p:nvSpPr>
        <p:spPr>
          <a:xfrm>
            <a:off x="433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Random noise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9" name="Shape 2039"/>
          <p:cNvSpPr/>
          <p:nvPr/>
        </p:nvSpPr>
        <p:spPr>
          <a:xfrm>
            <a:off x="2122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0" name="Shape 20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325" y="3504962"/>
            <a:ext cx="493150" cy="51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Shape 20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901" y="3504388"/>
            <a:ext cx="465233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2" name="Shape 2042"/>
          <p:cNvCxnSpPr/>
          <p:nvPr/>
        </p:nvCxnSpPr>
        <p:spPr>
          <a:xfrm rot="10800000">
            <a:off x="3148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3" name="Shape 2043"/>
          <p:cNvSpPr/>
          <p:nvPr/>
        </p:nvSpPr>
        <p:spPr>
          <a:xfrm>
            <a:off x="3012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44" name="Shape 2044"/>
          <p:cNvCxnSpPr>
            <a:endCxn id="2043" idx="2"/>
          </p:cNvCxnSpPr>
          <p:nvPr/>
        </p:nvCxnSpPr>
        <p:spPr>
          <a:xfrm rot="10800000" flipH="1">
            <a:off x="3175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5" name="Shape 2045"/>
          <p:cNvCxnSpPr>
            <a:endCxn id="2043" idx="2"/>
          </p:cNvCxnSpPr>
          <p:nvPr/>
        </p:nvCxnSpPr>
        <p:spPr>
          <a:xfrm rot="10800000">
            <a:off x="4117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6" name="Shape 2046"/>
          <p:cNvCxnSpPr/>
          <p:nvPr/>
        </p:nvCxnSpPr>
        <p:spPr>
          <a:xfrm rot="10800000">
            <a:off x="4117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7" name="Shape 2047"/>
          <p:cNvSpPr txBox="1"/>
          <p:nvPr/>
        </p:nvSpPr>
        <p:spPr>
          <a:xfrm>
            <a:off x="376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generator)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8" name="Shape 2048"/>
          <p:cNvSpPr txBox="1"/>
          <p:nvPr/>
        </p:nvSpPr>
        <p:spPr>
          <a:xfrm>
            <a:off x="5732300" y="3508963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training set)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9" name="Shape 2049"/>
          <p:cNvSpPr txBox="1"/>
          <p:nvPr/>
        </p:nvSpPr>
        <p:spPr>
          <a:xfrm>
            <a:off x="2995600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or Fake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875" y="3504963"/>
            <a:ext cx="493150" cy="49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Shape 20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4775" y="3508138"/>
            <a:ext cx="493150" cy="5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Shape 20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6701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Shape 20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501" y="3508972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4" name="Shape 2054"/>
          <p:cNvCxnSpPr/>
          <p:nvPr/>
        </p:nvCxnSpPr>
        <p:spPr>
          <a:xfrm rot="10800000">
            <a:off x="3148300" y="4586363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55" name="Shape 2055"/>
          <p:cNvSpPr txBox="1"/>
          <p:nvPr/>
        </p:nvSpPr>
        <p:spPr>
          <a:xfrm>
            <a:off x="4964150" y="4409775"/>
            <a:ext cx="3879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After training, use generator network to generate new images 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/>
          <p:nvPr/>
        </p:nvSpPr>
        <p:spPr>
          <a:xfrm>
            <a:off x="626700" y="3420150"/>
            <a:ext cx="3679200" cy="176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8" name="Shape 2058"/>
          <p:cNvSpPr txBox="1"/>
          <p:nvPr/>
        </p:nvSpPr>
        <p:spPr>
          <a:xfrm>
            <a:off x="49976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and real images copyright Emily Denton et al. 2015.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7807C4-C4FF-D740-92E4-A1DB97DB62C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1" name="Shape 1978">
            <a:extLst>
              <a:ext uri="{FF2B5EF4-FFF2-40B4-BE49-F238E27FC236}">
                <a16:creationId xmlns:a16="http://schemas.microsoft.com/office/drawing/2014/main" id="{77C6ED08-C1EC-7247-80A0-5A9E42452A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32" name="Shape 1988">
            <a:extLst>
              <a:ext uri="{FF2B5EF4-FFF2-40B4-BE49-F238E27FC236}">
                <a16:creationId xmlns:a16="http://schemas.microsoft.com/office/drawing/2014/main" id="{B8401C68-31D9-7749-BDFC-D9D4DE15EF12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282265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Shape 1790"/>
          <p:cNvSpPr txBox="1"/>
          <p:nvPr/>
        </p:nvSpPr>
        <p:spPr>
          <a:xfrm>
            <a:off x="1303650" y="2037850"/>
            <a:ext cx="6536700" cy="173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Generative Adversarial Networks (GAN)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1522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16F8AB-863B-ED44-8914-7EC6E3C4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8FB3D-804E-C542-B32C-68C008F3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  <a:p>
            <a:pPr lvl="1"/>
            <a:r>
              <a:rPr lang="en-US" dirty="0">
                <a:hlinkClick r:id="rId2"/>
              </a:rPr>
              <a:t>https://poloclub.github.io/ganlab/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F74F9-4DD3-204E-8F53-14EF627E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30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99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Shape 2063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Generative Adversarial Nets</a:t>
            </a:r>
            <a:endParaRPr/>
          </a:p>
        </p:txBody>
      </p:sp>
      <p:pic>
        <p:nvPicPr>
          <p:cNvPr id="2065" name="Shape 2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2243175"/>
            <a:ext cx="3570100" cy="24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Shape 20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6751" y="2257710"/>
            <a:ext cx="3570099" cy="24308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Shape 2067"/>
          <p:cNvSpPr txBox="1"/>
          <p:nvPr/>
        </p:nvSpPr>
        <p:spPr>
          <a:xfrm>
            <a:off x="72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Shape 2068"/>
          <p:cNvSpPr txBox="1"/>
          <p:nvPr/>
        </p:nvSpPr>
        <p:spPr>
          <a:xfrm>
            <a:off x="3193650" y="1737100"/>
            <a:ext cx="275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69" name="Shape 2069"/>
          <p:cNvCxnSpPr/>
          <p:nvPr/>
        </p:nvCxnSpPr>
        <p:spPr>
          <a:xfrm rot="10800000" flipH="1">
            <a:off x="2941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0" name="Shape 2070"/>
          <p:cNvCxnSpPr/>
          <p:nvPr/>
        </p:nvCxnSpPr>
        <p:spPr>
          <a:xfrm rot="10800000" flipH="1">
            <a:off x="4443450" y="4717625"/>
            <a:ext cx="3404400" cy="40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2" name="Shape 2072"/>
          <p:cNvSpPr txBox="1"/>
          <p:nvPr/>
        </p:nvSpPr>
        <p:spPr>
          <a:xfrm>
            <a:off x="5531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F74B8EE-6716-DD49-912F-90F9F0FFCB1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3" name="Shape 2085">
            <a:extLst>
              <a:ext uri="{FF2B5EF4-FFF2-40B4-BE49-F238E27FC236}">
                <a16:creationId xmlns:a16="http://schemas.microsoft.com/office/drawing/2014/main" id="{EC110E59-CA1A-CF49-A047-077F8457EA51}"/>
              </a:ext>
            </a:extLst>
          </p:cNvPr>
          <p:cNvSpPr txBox="1"/>
          <p:nvPr/>
        </p:nvSpPr>
        <p:spPr>
          <a:xfrm>
            <a:off x="6655700" y="24090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Ian </a:t>
            </a:r>
            <a:r>
              <a:rPr lang="e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Goodfellow</a:t>
            </a: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“Generative Adversarial Nets”, NIPS 2014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92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Shape 2077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Generative Adversarial Nets</a:t>
            </a:r>
            <a:endParaRPr/>
          </a:p>
        </p:txBody>
      </p:sp>
      <p:sp>
        <p:nvSpPr>
          <p:cNvPr id="2079" name="Shape 2079"/>
          <p:cNvSpPr txBox="1"/>
          <p:nvPr/>
        </p:nvSpPr>
        <p:spPr>
          <a:xfrm>
            <a:off x="72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2507850" y="1813300"/>
            <a:ext cx="453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 (CIFAR-10)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81" name="Shape 2081"/>
          <p:cNvCxnSpPr/>
          <p:nvPr/>
        </p:nvCxnSpPr>
        <p:spPr>
          <a:xfrm rot="10800000" flipH="1">
            <a:off x="2941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2" name="Shape 2082"/>
          <p:cNvCxnSpPr/>
          <p:nvPr/>
        </p:nvCxnSpPr>
        <p:spPr>
          <a:xfrm rot="10800000" flipH="1">
            <a:off x="4443450" y="4686725"/>
            <a:ext cx="3178200" cy="43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83" name="Shape 20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25" y="2281974"/>
            <a:ext cx="3454305" cy="23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Shape 20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275" y="2291826"/>
            <a:ext cx="3404400" cy="230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Shape 2085"/>
          <p:cNvSpPr txBox="1"/>
          <p:nvPr/>
        </p:nvSpPr>
        <p:spPr>
          <a:xfrm>
            <a:off x="6655700" y="24090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Ian </a:t>
            </a:r>
            <a:r>
              <a:rPr lang="e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Goodfellow</a:t>
            </a: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“Generative Adversarial Nets”, NIPS 2014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6" name="Shape 2086"/>
          <p:cNvSpPr txBox="1"/>
          <p:nvPr/>
        </p:nvSpPr>
        <p:spPr>
          <a:xfrm>
            <a:off x="5531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D276DF2-F180-714F-ABBF-40D508C209A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6311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093" name="Shape 2093"/>
          <p:cNvSpPr txBox="1"/>
          <p:nvPr/>
        </p:nvSpPr>
        <p:spPr>
          <a:xfrm>
            <a:off x="93225" y="5130000"/>
            <a:ext cx="887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4" name="Shape 20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00" y="2805067"/>
            <a:ext cx="8537002" cy="22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Shape 2095"/>
          <p:cNvSpPr txBox="1"/>
          <p:nvPr/>
        </p:nvSpPr>
        <p:spPr>
          <a:xfrm>
            <a:off x="427825" y="1961025"/>
            <a:ext cx="85371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is an upsampling network with fractionally-strided convolutions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is a convolutional network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4F27E8B-A026-A843-A0D5-7D784A37AC6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28919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Shape 2104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01" name="Shape 2101"/>
          <p:cNvSpPr txBox="1"/>
          <p:nvPr/>
        </p:nvSpPr>
        <p:spPr>
          <a:xfrm>
            <a:off x="93225" y="5130000"/>
            <a:ext cx="887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02" name="Shape 2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26" y="1806737"/>
            <a:ext cx="7907751" cy="3244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Shape 2103"/>
          <p:cNvSpPr txBox="1"/>
          <p:nvPr/>
        </p:nvSpPr>
        <p:spPr>
          <a:xfrm>
            <a:off x="2458275" y="4510050"/>
            <a:ext cx="1851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C8FA9A-15F6-844E-983B-C1C5B0BB046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36154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Shape 2113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0" name="Shape 2110"/>
          <p:cNvSpPr txBox="1"/>
          <p:nvPr/>
        </p:nvSpPr>
        <p:spPr>
          <a:xfrm>
            <a:off x="17025" y="4977600"/>
            <a:ext cx="11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11" name="Shape 2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51" y="1768226"/>
            <a:ext cx="7359249" cy="36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Shape 2112"/>
          <p:cNvSpPr txBox="1"/>
          <p:nvPr/>
        </p:nvSpPr>
        <p:spPr>
          <a:xfrm>
            <a:off x="102925" y="2682625"/>
            <a:ext cx="15528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Samples from the model look much better!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BF45B5-85A8-CB49-96EA-479EB742815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04545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Shape 2122"/>
          <p:cNvSpPr txBox="1">
            <a:spLocks noGrp="1"/>
          </p:cNvSpPr>
          <p:nvPr>
            <p:ph type="title"/>
          </p:nvPr>
        </p:nvSpPr>
        <p:spPr>
          <a:xfrm>
            <a:off x="259100" y="9651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9" name="Shape 2119"/>
          <p:cNvSpPr txBox="1"/>
          <p:nvPr/>
        </p:nvSpPr>
        <p:spPr>
          <a:xfrm>
            <a:off x="17025" y="4977600"/>
            <a:ext cx="11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0" name="Shape 2120"/>
          <p:cNvSpPr txBox="1"/>
          <p:nvPr/>
        </p:nvSpPr>
        <p:spPr>
          <a:xfrm>
            <a:off x="22825" y="2571375"/>
            <a:ext cx="18141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Interpolating between random </a:t>
            </a:r>
            <a:b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in latent space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21" name="Shape 2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825" y="1732001"/>
            <a:ext cx="7339776" cy="37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73559F5-E890-5F43-BDF3-C5AF19A4110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95779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37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1026" name="Picture 2" descr="https://cdn-images-1.medium.com/max/2000/1*Yw2KxjmIkj8yqS-ykLCQCQ.png">
            <a:extLst>
              <a:ext uri="{FF2B5EF4-FFF2-40B4-BE49-F238E27FC236}">
                <a16:creationId xmlns:a16="http://schemas.microsoft.com/office/drawing/2014/main" id="{8F40C497-E57F-CB42-96BE-62834936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BD974DA-40B8-E24E-808E-08A5B34AFF03}"/>
              </a:ext>
            </a:extLst>
          </p:cNvPr>
          <p:cNvSpPr txBox="1">
            <a:spLocks/>
          </p:cNvSpPr>
          <p:nvPr/>
        </p:nvSpPr>
        <p:spPr bwMode="auto">
          <a:xfrm>
            <a:off x="990600" y="6400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Large Scale GAN Training for High Fidelity Natural Image Synthesis</a:t>
            </a:r>
          </a:p>
          <a:p>
            <a:pPr algn="ctr">
              <a:defRPr/>
            </a:pPr>
            <a:r>
              <a:rPr lang="en-US" sz="1200" dirty="0"/>
              <a:t>Andrew Brock, Jeff Donahue, Karen </a:t>
            </a:r>
            <a:r>
              <a:rPr lang="en-US" sz="1200" dirty="0" err="1"/>
              <a:t>Simonyan</a:t>
            </a:r>
            <a:r>
              <a:rPr lang="en-US" sz="1200" dirty="0"/>
              <a:t>  https://</a:t>
            </a:r>
            <a:r>
              <a:rPr lang="en-US" sz="1200" dirty="0" err="1"/>
              <a:t>arxiv.org</a:t>
            </a:r>
            <a:r>
              <a:rPr lang="en-US" sz="1200" dirty="0"/>
              <a:t>/abs/1809.11096</a:t>
            </a:r>
          </a:p>
        </p:txBody>
      </p:sp>
    </p:spTree>
    <p:extLst>
      <p:ext uri="{BB962C8B-B14F-4D97-AF65-F5344CB8AC3E}">
        <p14:creationId xmlns:p14="http://schemas.microsoft.com/office/powerpoint/2010/main" val="3233629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38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2050" name="Picture 2" descr="https://cdn-images-1.medium.com/max/1600/0*A6DL2guUnBueg10y">
            <a:extLst>
              <a:ext uri="{FF2B5EF4-FFF2-40B4-BE49-F238E27FC236}">
                <a16:creationId xmlns:a16="http://schemas.microsoft.com/office/drawing/2014/main" id="{2A3913D3-697F-B344-8AEF-6BC5BAD1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B9686A-7212-394E-9BB4-B8CC540F753E}"/>
              </a:ext>
            </a:extLst>
          </p:cNvPr>
          <p:cNvSpPr txBox="1">
            <a:spLocks/>
          </p:cNvSpPr>
          <p:nvPr/>
        </p:nvSpPr>
        <p:spPr bwMode="auto">
          <a:xfrm>
            <a:off x="990600" y="6400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Large Scale GAN Training for High Fidelity Natural Image Synthesis</a:t>
            </a:r>
          </a:p>
          <a:p>
            <a:pPr algn="ctr">
              <a:defRPr/>
            </a:pPr>
            <a:r>
              <a:rPr lang="en-US" sz="1200" dirty="0"/>
              <a:t>Andrew Brock, Jeff Donahue, Karen </a:t>
            </a:r>
            <a:r>
              <a:rPr lang="en-US" sz="1200" dirty="0" err="1"/>
              <a:t>Simonyan</a:t>
            </a:r>
            <a:r>
              <a:rPr lang="en-US" sz="1200" dirty="0"/>
              <a:t>  https://</a:t>
            </a:r>
            <a:r>
              <a:rPr lang="en-US" sz="1200" dirty="0" err="1"/>
              <a:t>arxiv.org</a:t>
            </a:r>
            <a:r>
              <a:rPr lang="en-US" sz="1200"/>
              <a:t>/abs/1809.11096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7259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C68D-2576-2846-B48B-C99F8AF1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7" name="VeZEyh8KYOl5n8Tp">
            <a:hlinkClick r:id="" action="ppaction://media"/>
            <a:extLst>
              <a:ext uri="{FF2B5EF4-FFF2-40B4-BE49-F238E27FC236}">
                <a16:creationId xmlns:a16="http://schemas.microsoft.com/office/drawing/2014/main" id="{81E95303-8F8B-E24E-A456-5A9F5BDDFB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5257800" cy="5257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C0992-206E-BB49-A6D2-5694591C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DB753-BC20-B044-9430-5DD68BDA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418CA6B-5568-FB40-B351-A3C638FA27EE}"/>
              </a:ext>
            </a:extLst>
          </p:cNvPr>
          <p:cNvSpPr txBox="1">
            <a:spLocks/>
          </p:cNvSpPr>
          <p:nvPr/>
        </p:nvSpPr>
        <p:spPr bwMode="auto">
          <a:xfrm>
            <a:off x="990600" y="6400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https://</a:t>
            </a:r>
            <a:r>
              <a:rPr lang="en-US" sz="1200" dirty="0" err="1"/>
              <a:t>gist.github.com</a:t>
            </a:r>
            <a:r>
              <a:rPr lang="en-US" sz="1200" dirty="0"/>
              <a:t>/</a:t>
            </a:r>
            <a:r>
              <a:rPr lang="en-US" sz="1200" dirty="0" err="1"/>
              <a:t>phillipi</a:t>
            </a:r>
            <a:r>
              <a:rPr lang="en-US" sz="1200" dirty="0"/>
              <a:t>/d2921f2d4726d7e3cdac7a4780c6050a</a:t>
            </a:r>
          </a:p>
        </p:txBody>
      </p:sp>
    </p:spTree>
    <p:extLst>
      <p:ext uri="{BB962C8B-B14F-4D97-AF65-F5344CB8AC3E}">
        <p14:creationId xmlns:p14="http://schemas.microsoft.com/office/powerpoint/2010/main" val="109559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Learning from a “teacher”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Learning to act under evaluative feedback (rewards)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Discover structure in data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0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Shape 2192"/>
          <p:cNvSpPr txBox="1">
            <a:spLocks noGrp="1"/>
          </p:cNvSpPr>
          <p:nvPr>
            <p:ph type="title"/>
          </p:nvPr>
        </p:nvSpPr>
        <p:spPr>
          <a:xfrm>
            <a:off x="640150" y="16818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“The GAN Zoo”</a:t>
            </a:r>
            <a:endParaRPr/>
          </a:p>
        </p:txBody>
      </p:sp>
      <p:sp>
        <p:nvSpPr>
          <p:cNvPr id="2197" name="Shape 2197"/>
          <p:cNvSpPr txBox="1">
            <a:spLocks noGrp="1"/>
          </p:cNvSpPr>
          <p:nvPr>
            <p:ph type="title" idx="4294967295"/>
          </p:nvPr>
        </p:nvSpPr>
        <p:spPr>
          <a:xfrm>
            <a:off x="161925" y="228600"/>
            <a:ext cx="8982075" cy="857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800" dirty="0"/>
              <a:t>Explosion of GANs</a:t>
            </a:r>
            <a:endParaRPr sz="2800" dirty="0"/>
          </a:p>
        </p:txBody>
      </p:sp>
      <p:sp>
        <p:nvSpPr>
          <p:cNvPr id="2198" name="Shape 2198"/>
          <p:cNvSpPr txBox="1">
            <a:spLocks noGrp="1"/>
          </p:cNvSpPr>
          <p:nvPr>
            <p:ph type="title" idx="4294967295"/>
          </p:nvPr>
        </p:nvSpPr>
        <p:spPr>
          <a:xfrm>
            <a:off x="0" y="1279525"/>
            <a:ext cx="4538663" cy="547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194" name="Shape 2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75" y="1758063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5" name="Shape 2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16" y="1727026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Shape 2196"/>
          <p:cNvSpPr txBox="1"/>
          <p:nvPr/>
        </p:nvSpPr>
        <p:spPr>
          <a:xfrm>
            <a:off x="4973650" y="517897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39D4878-A5B0-7A40-8CD0-5E74960AF15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88810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Shape 2209"/>
          <p:cNvSpPr txBox="1">
            <a:spLocks noGrp="1"/>
          </p:cNvSpPr>
          <p:nvPr>
            <p:ph type="title" idx="4294967295"/>
          </p:nvPr>
        </p:nvSpPr>
        <p:spPr>
          <a:xfrm>
            <a:off x="0" y="1279525"/>
            <a:ext cx="4538663" cy="547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204" name="Shape 2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75" y="1758063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5" name="Shape 2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16" y="1727026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Shape 2206"/>
          <p:cNvSpPr txBox="1"/>
          <p:nvPr/>
        </p:nvSpPr>
        <p:spPr>
          <a:xfrm>
            <a:off x="4973650" y="517897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7" name="Shape 2207"/>
          <p:cNvSpPr txBox="1"/>
          <p:nvPr/>
        </p:nvSpPr>
        <p:spPr>
          <a:xfrm>
            <a:off x="4146475" y="940250"/>
            <a:ext cx="46173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See also: </a:t>
            </a:r>
            <a:r>
              <a:rPr lang="en" sz="1400" u="sng" kern="0">
                <a:solidFill>
                  <a:srgbClr val="1155CC"/>
                </a:solidFill>
                <a:latin typeface="Arial"/>
                <a:cs typeface="Arial"/>
                <a:sym typeface="Arial"/>
                <a:hlinkClick r:id="rId5"/>
              </a:rPr>
              <a:t>https://github.com/soumith/ganhacks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for tips and tricks for trainings GANs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B372F50-3AE5-664B-86C9-F641B8B9C1B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Shape 2197">
            <a:extLst>
              <a:ext uri="{FF2B5EF4-FFF2-40B4-BE49-F238E27FC236}">
                <a16:creationId xmlns:a16="http://schemas.microsoft.com/office/drawing/2014/main" id="{EE835D43-2222-BA45-AE4D-BFBE939FFB31}"/>
              </a:ext>
            </a:extLst>
          </p:cNvPr>
          <p:cNvSpPr txBox="1">
            <a:spLocks/>
          </p:cNvSpPr>
          <p:nvPr/>
        </p:nvSpPr>
        <p:spPr bwMode="auto">
          <a:xfrm>
            <a:off x="161925" y="228600"/>
            <a:ext cx="89820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2800" kern="0" dirty="0"/>
              <a:t>Explosion of GANs</a:t>
            </a:r>
          </a:p>
        </p:txBody>
      </p:sp>
    </p:spTree>
    <p:extLst>
      <p:ext uri="{BB962C8B-B14F-4D97-AF65-F5344CB8AC3E}">
        <p14:creationId xmlns:p14="http://schemas.microsoft.com/office/powerpoint/2010/main" val="1480777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Shape 2246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GANs</a:t>
            </a:r>
          </a:p>
        </p:txBody>
      </p:sp>
      <p:sp>
        <p:nvSpPr>
          <p:cNvPr id="2248" name="Shape 2248"/>
          <p:cNvSpPr txBox="1"/>
          <p:nvPr/>
        </p:nvSpPr>
        <p:spPr>
          <a:xfrm>
            <a:off x="532800" y="1707250"/>
            <a:ext cx="81033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Don’t work with an explicit density function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Take game-theoretic approach: learn to generate from training distribution through 2-player game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Pros: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Beautiful, state-of-the-art samples!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Trickier / more unstable to train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Can’t solve inference queries such as p(x), p(z|x)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Active areas of research: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loss functions, more stable training (Wasserstein GAN, LSGAN, many others)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Conditional GANs, GANs for all kinds of applications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4B40AC-8630-E14F-A009-4B39446BD2F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64820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Adversarial Networks (GANs)</a:t>
            </a:r>
          </a:p>
          <a:p>
            <a:pPr lvl="1"/>
            <a:endParaRPr lang="en-US" dirty="0"/>
          </a:p>
          <a:p>
            <a:r>
              <a:rPr lang="en-US" dirty="0"/>
              <a:t>Closing the loop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09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Dialog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75" y="-318874"/>
            <a:ext cx="8920125" cy="73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human.png" descr="human.png">
            <a:extLst>
              <a:ext uri="{FF2B5EF4-FFF2-40B4-BE49-F238E27FC236}">
                <a16:creationId xmlns:a16="http://schemas.microsoft.com/office/drawing/2014/main" id="{3C11F4DD-9521-C640-876D-48874128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877" y="2362200"/>
            <a:ext cx="360608" cy="38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human.png" descr="human.png">
            <a:extLst>
              <a:ext uri="{FF2B5EF4-FFF2-40B4-BE49-F238E27FC236}">
                <a16:creationId xmlns:a16="http://schemas.microsoft.com/office/drawing/2014/main" id="{E2214091-FC0A-C140-B81F-4238782B2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60" y="3248972"/>
            <a:ext cx="360608" cy="38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human.png" descr="human.png">
            <a:extLst>
              <a:ext uri="{FF2B5EF4-FFF2-40B4-BE49-F238E27FC236}">
                <a16:creationId xmlns:a16="http://schemas.microsoft.com/office/drawing/2014/main" id="{0EBB57BF-FDC4-274B-B8D5-E8DA21EC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664" y="4183652"/>
            <a:ext cx="360608" cy="38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human.png" descr="human.png">
            <a:extLst>
              <a:ext uri="{FF2B5EF4-FFF2-40B4-BE49-F238E27FC236}">
                <a16:creationId xmlns:a16="http://schemas.microsoft.com/office/drawing/2014/main" id="{C24D5D52-84CA-374A-9826-BED2E2538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877" y="5049559"/>
            <a:ext cx="360608" cy="388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799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Cooperative Visual Dialog Agents with Deep Reinforcement Learning</a:t>
            </a:r>
            <a:br>
              <a:rPr lang="en-US" dirty="0"/>
            </a:br>
            <a:r>
              <a:rPr lang="en-US" sz="2700" dirty="0"/>
              <a:t>[ICCV ‘17]</a:t>
            </a:r>
          </a:p>
        </p:txBody>
      </p:sp>
      <p:pic>
        <p:nvPicPr>
          <p:cNvPr id="19" name="Shape 60" descr="rounded_abhishe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787" y="2531475"/>
            <a:ext cx="1176313" cy="115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63" descr="rounded_jos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477" y="4507975"/>
            <a:ext cx="1176314" cy="115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65" descr="rounded_dhruv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3649" y="4507976"/>
            <a:ext cx="1176313" cy="11599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66"/>
          <p:cNvSpPr txBox="1"/>
          <p:nvPr/>
        </p:nvSpPr>
        <p:spPr>
          <a:xfrm>
            <a:off x="2847602" y="3640149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Abhishek Das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Georgia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Tech)</a:t>
            </a:r>
          </a:p>
        </p:txBody>
      </p:sp>
      <p:sp>
        <p:nvSpPr>
          <p:cNvPr id="26" name="Shape 67"/>
          <p:cNvSpPr txBox="1"/>
          <p:nvPr/>
        </p:nvSpPr>
        <p:spPr>
          <a:xfrm>
            <a:off x="4759620" y="3640149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 err="1">
                <a:latin typeface="Calibri"/>
                <a:ea typeface="Calibri"/>
                <a:cs typeface="Calibri"/>
                <a:sym typeface="Calibri"/>
              </a:rPr>
              <a:t>Satwik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 err="1">
                <a:latin typeface="Calibri"/>
                <a:ea typeface="Calibri"/>
                <a:cs typeface="Calibri"/>
                <a:sym typeface="Calibri"/>
              </a:rPr>
              <a:t>Kottur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(CMU)</a:t>
            </a:r>
          </a:p>
        </p:txBody>
      </p:sp>
      <p:sp>
        <p:nvSpPr>
          <p:cNvPr id="30" name="Shape 71"/>
          <p:cNvSpPr txBox="1"/>
          <p:nvPr/>
        </p:nvSpPr>
        <p:spPr>
          <a:xfrm>
            <a:off x="1981200" y="5683678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José Moura </a:t>
            </a:r>
            <a:br>
              <a:rPr lang="en" sz="1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(CMU)</a:t>
            </a:r>
          </a:p>
        </p:txBody>
      </p:sp>
      <p:sp>
        <p:nvSpPr>
          <p:cNvPr id="32" name="Shape 73"/>
          <p:cNvSpPr txBox="1"/>
          <p:nvPr/>
        </p:nvSpPr>
        <p:spPr>
          <a:xfrm>
            <a:off x="5551223" y="5683678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Dhruv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 err="1">
                <a:latin typeface="Calibri"/>
                <a:ea typeface="Calibri"/>
                <a:cs typeface="Calibri"/>
                <a:sym typeface="Calibri"/>
              </a:rPr>
              <a:t>Batra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(Georgia Tech)</a:t>
            </a:r>
          </a:p>
        </p:txBody>
      </p:sp>
      <p:pic>
        <p:nvPicPr>
          <p:cNvPr id="33" name="Shape 74" descr="imageedit_3_3195887845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8737" y="2531475"/>
            <a:ext cx="1176312" cy="115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0" y="4495800"/>
            <a:ext cx="1232501" cy="1174984"/>
          </a:xfrm>
          <a:prstGeom prst="ellipse">
            <a:avLst/>
          </a:prstGeom>
        </p:spPr>
      </p:pic>
      <p:sp>
        <p:nvSpPr>
          <p:cNvPr id="35" name="Shape 73"/>
          <p:cNvSpPr txBox="1"/>
          <p:nvPr/>
        </p:nvSpPr>
        <p:spPr>
          <a:xfrm>
            <a:off x="3781453" y="5683678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Stefan Lee</a:t>
            </a:r>
            <a:br>
              <a:rPr lang="en-US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Virginia Tech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6431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86" y="1295400"/>
            <a:ext cx="2286000" cy="271534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188" y="1295400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88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2514600" cy="29868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Q-Bot"/>
          <p:cNvSpPr/>
          <p:nvPr/>
        </p:nvSpPr>
        <p:spPr>
          <a:xfrm>
            <a:off x="2514600" y="4800600"/>
            <a:ext cx="123765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Q-Bot</a:t>
            </a:r>
          </a:p>
        </p:txBody>
      </p:sp>
      <p:sp>
        <p:nvSpPr>
          <p:cNvPr id="8" name="asks questions"/>
          <p:cNvSpPr/>
          <p:nvPr/>
        </p:nvSpPr>
        <p:spPr>
          <a:xfrm>
            <a:off x="3895301" y="4800600"/>
            <a:ext cx="311914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3" name="is blindfolded"/>
          <p:cNvSpPr/>
          <p:nvPr/>
        </p:nvSpPr>
        <p:spPr>
          <a:xfrm>
            <a:off x="3924798" y="5397022"/>
            <a:ext cx="2794035" cy="6565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is blindfolded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10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2514600" cy="29868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Q-Bot"/>
          <p:cNvSpPr/>
          <p:nvPr/>
        </p:nvSpPr>
        <p:spPr>
          <a:xfrm>
            <a:off x="2514600" y="4800600"/>
            <a:ext cx="123765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Q-Bot</a:t>
            </a:r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3" name="is blindfolded"/>
          <p:cNvSpPr/>
          <p:nvPr/>
        </p:nvSpPr>
        <p:spPr>
          <a:xfrm>
            <a:off x="3924798" y="4787422"/>
            <a:ext cx="2794035" cy="6565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is blindfolded</a:t>
            </a:r>
          </a:p>
        </p:txBody>
      </p:sp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24000"/>
            <a:ext cx="2514600" cy="29868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82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178925" y="3817575"/>
            <a:ext cx="27759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Visible Belief Nets</a:t>
            </a: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NADE</a:t>
            </a: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</a:t>
            </a: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PixelRNN/CNN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of variables models (nonlinear ICA)</a:t>
            </a:r>
          </a:p>
        </p:txBody>
      </p:sp>
      <p:sp>
        <p:nvSpPr>
          <p:cNvPr id="263" name="Shape 263"/>
          <p:cNvSpPr/>
          <p:nvPr/>
        </p:nvSpPr>
        <p:spPr>
          <a:xfrm>
            <a:off x="668050" y="4567275"/>
            <a:ext cx="1413000" cy="273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Taxonomy of Generative Models</a:t>
            </a:r>
          </a:p>
        </p:txBody>
      </p:sp>
      <p:sp>
        <p:nvSpPr>
          <p:cNvPr id="266" name="Shape 266"/>
          <p:cNvSpPr/>
          <p:nvPr/>
        </p:nvSpPr>
        <p:spPr>
          <a:xfrm>
            <a:off x="3283775" y="1977050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Generative models</a:t>
            </a:r>
          </a:p>
        </p:txBody>
      </p:sp>
      <p:sp>
        <p:nvSpPr>
          <p:cNvPr id="267" name="Shape 267"/>
          <p:cNvSpPr/>
          <p:nvPr/>
        </p:nvSpPr>
        <p:spPr>
          <a:xfrm>
            <a:off x="1246775" y="2677525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Explicit density</a:t>
            </a:r>
          </a:p>
        </p:txBody>
      </p:sp>
      <p:sp>
        <p:nvSpPr>
          <p:cNvPr id="268" name="Shape 268"/>
          <p:cNvSpPr/>
          <p:nvPr/>
        </p:nvSpPr>
        <p:spPr>
          <a:xfrm>
            <a:off x="4737675" y="2677525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Implicit density</a:t>
            </a:r>
          </a:p>
        </p:txBody>
      </p:sp>
      <p:sp>
        <p:nvSpPr>
          <p:cNvPr id="269" name="Shape 269"/>
          <p:cNvSpPr/>
          <p:nvPr/>
        </p:nvSpPr>
        <p:spPr>
          <a:xfrm>
            <a:off x="6844650" y="1399125"/>
            <a:ext cx="1478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</a:t>
            </a:r>
          </a:p>
        </p:txBody>
      </p:sp>
      <p:sp>
        <p:nvSpPr>
          <p:cNvPr id="270" name="Shape 270"/>
          <p:cNvSpPr/>
          <p:nvPr/>
        </p:nvSpPr>
        <p:spPr>
          <a:xfrm>
            <a:off x="228600" y="3460375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Tractable density</a:t>
            </a:r>
          </a:p>
        </p:txBody>
      </p:sp>
      <p:sp>
        <p:nvSpPr>
          <p:cNvPr id="271" name="Shape 271"/>
          <p:cNvSpPr/>
          <p:nvPr/>
        </p:nvSpPr>
        <p:spPr>
          <a:xfrm>
            <a:off x="3030925" y="3460375"/>
            <a:ext cx="27144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density</a:t>
            </a:r>
          </a:p>
        </p:txBody>
      </p:sp>
      <p:sp>
        <p:nvSpPr>
          <p:cNvPr id="272" name="Shape 272"/>
          <p:cNvSpPr/>
          <p:nvPr/>
        </p:nvSpPr>
        <p:spPr>
          <a:xfrm>
            <a:off x="6442225" y="3344125"/>
            <a:ext cx="2111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Markov Chain</a:t>
            </a:r>
          </a:p>
        </p:txBody>
      </p:sp>
      <p:sp>
        <p:nvSpPr>
          <p:cNvPr id="273" name="Shape 273"/>
          <p:cNvSpPr/>
          <p:nvPr/>
        </p:nvSpPr>
        <p:spPr>
          <a:xfrm>
            <a:off x="2954725" y="4222375"/>
            <a:ext cx="1733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Variational</a:t>
            </a:r>
          </a:p>
        </p:txBody>
      </p:sp>
      <p:sp>
        <p:nvSpPr>
          <p:cNvPr id="274" name="Shape 274"/>
          <p:cNvSpPr/>
          <p:nvPr/>
        </p:nvSpPr>
        <p:spPr>
          <a:xfrm>
            <a:off x="5164525" y="4222375"/>
            <a:ext cx="2111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Markov Chain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2669675" y="4602675"/>
            <a:ext cx="29232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Variational Autoencoder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5260475" y="4602675"/>
            <a:ext cx="20679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Boltzmann Machine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7249975" y="3693975"/>
            <a:ext cx="648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GSN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7326175" y="1712775"/>
            <a:ext cx="648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GAN</a:t>
            </a:r>
          </a:p>
        </p:txBody>
      </p:sp>
      <p:cxnSp>
        <p:nvCxnSpPr>
          <p:cNvPr id="279" name="Shape 279"/>
          <p:cNvCxnSpPr>
            <a:stCxn id="267" idx="2"/>
            <a:endCxn id="270" idx="0"/>
          </p:cNvCxnSpPr>
          <p:nvPr/>
        </p:nvCxnSpPr>
        <p:spPr>
          <a:xfrm flipH="1">
            <a:off x="1413575" y="3071125"/>
            <a:ext cx="1018200" cy="38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0" name="Shape 280"/>
          <p:cNvCxnSpPr>
            <a:endCxn id="271" idx="0"/>
          </p:cNvCxnSpPr>
          <p:nvPr/>
        </p:nvCxnSpPr>
        <p:spPr>
          <a:xfrm>
            <a:off x="2431825" y="3070975"/>
            <a:ext cx="1956300" cy="38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1" name="Shape 281"/>
          <p:cNvCxnSpPr>
            <a:endCxn id="267" idx="0"/>
          </p:cNvCxnSpPr>
          <p:nvPr/>
        </p:nvCxnSpPr>
        <p:spPr>
          <a:xfrm flipH="1">
            <a:off x="2431775" y="2370625"/>
            <a:ext cx="2054100" cy="30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2" name="Shape 282"/>
          <p:cNvCxnSpPr>
            <a:stCxn id="266" idx="2"/>
            <a:endCxn id="268" idx="0"/>
          </p:cNvCxnSpPr>
          <p:nvPr/>
        </p:nvCxnSpPr>
        <p:spPr>
          <a:xfrm>
            <a:off x="4468775" y="2370650"/>
            <a:ext cx="1453800" cy="30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3" name="Shape 283"/>
          <p:cNvCxnSpPr>
            <a:stCxn id="268" idx="2"/>
            <a:endCxn id="272" idx="0"/>
          </p:cNvCxnSpPr>
          <p:nvPr/>
        </p:nvCxnSpPr>
        <p:spPr>
          <a:xfrm>
            <a:off x="5922675" y="3071125"/>
            <a:ext cx="1575300" cy="273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4" name="Shape 284"/>
          <p:cNvCxnSpPr/>
          <p:nvPr/>
        </p:nvCxnSpPr>
        <p:spPr>
          <a:xfrm rot="10800000" flipH="1">
            <a:off x="6421700" y="1752325"/>
            <a:ext cx="416700" cy="9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5" name="Shape 285"/>
          <p:cNvCxnSpPr>
            <a:endCxn id="274" idx="0"/>
          </p:cNvCxnSpPr>
          <p:nvPr/>
        </p:nvCxnSpPr>
        <p:spPr>
          <a:xfrm>
            <a:off x="4769275" y="3865675"/>
            <a:ext cx="1451100" cy="35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6" name="Shape 286"/>
          <p:cNvCxnSpPr>
            <a:endCxn id="273" idx="0"/>
          </p:cNvCxnSpPr>
          <p:nvPr/>
        </p:nvCxnSpPr>
        <p:spPr>
          <a:xfrm flipH="1">
            <a:off x="3821575" y="3865675"/>
            <a:ext cx="419400" cy="35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87" name="Shape 287"/>
          <p:cNvSpPr txBox="1"/>
          <p:nvPr/>
        </p:nvSpPr>
        <p:spPr>
          <a:xfrm>
            <a:off x="3107125" y="5136075"/>
            <a:ext cx="60114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copyright and adapted from Ian Goodfellow, Tutorial on Generative Adversarial Networks, 2017.</a:t>
            </a:r>
          </a:p>
        </p:txBody>
      </p:sp>
      <p:sp>
        <p:nvSpPr>
          <p:cNvPr id="288" name="Shape 288"/>
          <p:cNvSpPr/>
          <p:nvPr/>
        </p:nvSpPr>
        <p:spPr>
          <a:xfrm>
            <a:off x="2716325" y="4667975"/>
            <a:ext cx="2243700" cy="273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7379850" y="1822875"/>
            <a:ext cx="548700" cy="273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06489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201168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1508915"/>
            <a:ext cx="2514600" cy="298688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6" name="A-Bot"/>
          <p:cNvSpPr/>
          <p:nvPr/>
        </p:nvSpPr>
        <p:spPr>
          <a:xfrm>
            <a:off x="4011438" y="4774390"/>
            <a:ext cx="121376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A-Bot</a:t>
            </a:r>
          </a:p>
        </p:txBody>
      </p:sp>
      <p:sp>
        <p:nvSpPr>
          <p:cNvPr id="17" name="answers questions"/>
          <p:cNvSpPr/>
          <p:nvPr/>
        </p:nvSpPr>
        <p:spPr>
          <a:xfrm>
            <a:off x="5262933" y="4774390"/>
            <a:ext cx="388106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answers questions</a:t>
            </a:r>
          </a:p>
        </p:txBody>
      </p:sp>
      <p:sp>
        <p:nvSpPr>
          <p:cNvPr id="18" name="sees an image"/>
          <p:cNvSpPr/>
          <p:nvPr/>
        </p:nvSpPr>
        <p:spPr>
          <a:xfrm>
            <a:off x="5240686" y="5272405"/>
            <a:ext cx="30280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sees an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40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201168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1508915"/>
            <a:ext cx="2514600" cy="298688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6" name="A-Bot"/>
          <p:cNvSpPr/>
          <p:nvPr/>
        </p:nvSpPr>
        <p:spPr>
          <a:xfrm>
            <a:off x="4011438" y="4774390"/>
            <a:ext cx="121376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A-Bot</a:t>
            </a:r>
          </a:p>
        </p:txBody>
      </p:sp>
      <p:sp>
        <p:nvSpPr>
          <p:cNvPr id="17" name="answers questions"/>
          <p:cNvSpPr/>
          <p:nvPr/>
        </p:nvSpPr>
        <p:spPr>
          <a:xfrm>
            <a:off x="5249406" y="4267200"/>
            <a:ext cx="390812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answers questions</a:t>
            </a:r>
          </a:p>
        </p:txBody>
      </p:sp>
      <p:sp>
        <p:nvSpPr>
          <p:cNvPr id="18" name="sees an image"/>
          <p:cNvSpPr/>
          <p:nvPr/>
        </p:nvSpPr>
        <p:spPr>
          <a:xfrm>
            <a:off x="5240686" y="4776009"/>
            <a:ext cx="30280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sees an image</a:t>
            </a:r>
          </a:p>
        </p:txBody>
      </p:sp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505712"/>
            <a:ext cx="3156205" cy="29900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24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98030"/>
            <a:ext cx="2866645" cy="2715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68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62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3148" y="2566481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8200" y="1143000"/>
            <a:ext cx="6942219" cy="640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873791"/>
            <a:ext cx="4648251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284571"/>
            <a:ext cx="464825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989962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4682652"/>
            <a:ext cx="4648251" cy="61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 descr="pasted-image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38069" y="5371630"/>
            <a:ext cx="473433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355" y="1298030"/>
            <a:ext cx="2866645" cy="271576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34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3148" y="-2538919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8200" y="-3962400"/>
            <a:ext cx="6942219" cy="640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-3231609"/>
            <a:ext cx="4648251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-1820829"/>
            <a:ext cx="464825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-1115438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422748"/>
            <a:ext cx="4648251" cy="61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 descr="pasted-image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38069" y="266230"/>
            <a:ext cx="473433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pic>
        <p:nvPicPr>
          <p:cNvPr id="19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299" y="3987799"/>
            <a:ext cx="89027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3093519"/>
            <a:ext cx="5715000" cy="6402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Connection Line"/>
          <p:cNvSpPr/>
          <p:nvPr/>
        </p:nvSpPr>
        <p:spPr>
          <a:xfrm>
            <a:off x="5440415" y="3566847"/>
            <a:ext cx="731785" cy="461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62" h="21600" extrusionOk="0">
                <a:moveTo>
                  <a:pt x="0" y="0"/>
                </a:moveTo>
                <a:cubicBezTo>
                  <a:pt x="14789" y="7854"/>
                  <a:pt x="21600" y="15054"/>
                  <a:pt x="20434" y="21600"/>
                </a:cubicBezTo>
              </a:path>
            </a:pathLst>
          </a:custGeom>
          <a:ln w="25400">
            <a:solidFill>
              <a:srgbClr val="53585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7355" y="1298030"/>
            <a:ext cx="2866645" cy="2715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asted-image.pdf" descr="pasted-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298449"/>
            <a:ext cx="2286000" cy="2715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/>
          <p:cNvPicPr>
            <a:picLocks noChangeAspect="1"/>
          </p:cNvPicPr>
          <p:nvPr/>
        </p:nvPicPr>
        <p:blipFill>
          <a:blip r:embed="rId14"/>
          <a:srcRect t="769"/>
          <a:stretch>
            <a:fillRect/>
          </a:stretch>
        </p:blipFill>
        <p:spPr>
          <a:xfrm>
            <a:off x="241299" y="4000499"/>
            <a:ext cx="89027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19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9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9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9"/>
                            </p:stCondLst>
                            <p:childTnLst>
                              <p:par>
                                <p:cTn id="1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99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dvAuto="0"/>
      <p:bldP spid="19" grpId="1" animBg="1" advAuto="0"/>
      <p:bldP spid="20" grpId="0" animBg="1" advAuto="0"/>
      <p:bldP spid="21" grpId="0" animBg="1" advAuto="0"/>
      <p:bldP spid="18" grpId="0" animBg="1" advAuto="0"/>
      <p:bldP spid="22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RL for Cooperative Dialog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Agents: (Q-bot, A-bot)</a:t>
            </a:r>
          </a:p>
          <a:p>
            <a:endParaRPr lang="en-US" dirty="0"/>
          </a:p>
          <a:p>
            <a:r>
              <a:rPr lang="en-US" dirty="0"/>
              <a:t>Environment: Image</a:t>
            </a:r>
          </a:p>
          <a:p>
            <a:endParaRPr lang="en-US" dirty="0"/>
          </a:p>
          <a:p>
            <a:r>
              <a:rPr lang="en-US" dirty="0"/>
              <a:t>Action: </a:t>
            </a:r>
          </a:p>
          <a:p>
            <a:pPr lvl="1"/>
            <a:r>
              <a:rPr lang="en-US" dirty="0"/>
              <a:t>Q-bot: question (symbol sequence) </a:t>
            </a:r>
          </a:p>
          <a:p>
            <a:pPr lvl="1"/>
            <a:r>
              <a:rPr lang="en-US" dirty="0"/>
              <a:t>A-bot: answer (symbol sequence)</a:t>
            </a:r>
          </a:p>
          <a:p>
            <a:pPr lvl="1"/>
            <a:r>
              <a:rPr lang="en-US" dirty="0"/>
              <a:t>Q-bot: image regression </a:t>
            </a:r>
          </a:p>
          <a:p>
            <a:pPr lvl="1"/>
            <a:endParaRPr lang="en-US" dirty="0"/>
          </a:p>
          <a:p>
            <a:r>
              <a:rPr lang="en-US" dirty="0"/>
              <a:t>State</a:t>
            </a:r>
          </a:p>
          <a:p>
            <a:pPr lvl="1"/>
            <a:r>
              <a:rPr lang="en-US" dirty="0"/>
              <a:t>Q-bot: </a:t>
            </a:r>
          </a:p>
          <a:p>
            <a:pPr lvl="1"/>
            <a:r>
              <a:rPr lang="en-US" dirty="0"/>
              <a:t>A-bot: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379550" y="914400"/>
            <a:ext cx="2159422" cy="685800"/>
            <a:chOff x="6379550" y="914400"/>
            <a:chExt cx="2159422" cy="68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6888" y="914400"/>
              <a:ext cx="672084" cy="685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9550" y="914400"/>
              <a:ext cx="708310" cy="6858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715000" y="3333691"/>
            <a:ext cx="3429000" cy="1162109"/>
            <a:chOff x="5715000" y="3333691"/>
            <a:chExt cx="3429000" cy="1162109"/>
          </a:xfrm>
        </p:grpSpPr>
        <p:grpSp>
          <p:nvGrpSpPr>
            <p:cNvPr id="20" name="Group 19"/>
            <p:cNvGrpSpPr/>
            <p:nvPr/>
          </p:nvGrpSpPr>
          <p:grpSpPr>
            <a:xfrm>
              <a:off x="5715000" y="3333691"/>
              <a:ext cx="3429000" cy="400110"/>
              <a:chOff x="5715000" y="3333691"/>
              <a:chExt cx="3429000" cy="40011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715000" y="3333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q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165956" y="3333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Any people in the shot?</a:t>
                </a:r>
                <a:endParaRPr lang="en-US" sz="2000" i="1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15000" y="3714691"/>
              <a:ext cx="3429000" cy="400110"/>
              <a:chOff x="5715000" y="3714691"/>
              <a:chExt cx="3429000" cy="40011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15000" y="3714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165956" y="3714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No, there aren’t any.</a:t>
                </a:r>
                <a:endParaRPr lang="en-US" sz="2000" i="1" dirty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4209317"/>
              <a:ext cx="1117283" cy="28648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374900" y="5257800"/>
            <a:ext cx="3721100" cy="685800"/>
            <a:chOff x="2374900" y="5257800"/>
            <a:chExt cx="3721100" cy="685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5257800"/>
              <a:ext cx="3162300" cy="330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4900" y="5638800"/>
              <a:ext cx="3721100" cy="304800"/>
            </a:xfrm>
            <a:prstGeom prst="rect">
              <a:avLst/>
            </a:prstGeom>
          </p:spPr>
        </p:pic>
      </p:grpSp>
      <p:pic>
        <p:nvPicPr>
          <p:cNvPr id="23" name="pasted-image.pdf" descr="pasted-image.pdf"/>
          <p:cNvPicPr>
            <a:picLocks noChangeAspect="1"/>
          </p:cNvPicPr>
          <p:nvPr/>
        </p:nvPicPr>
        <p:blipFill>
          <a:blip r:embed="rId7"/>
          <a:srcRect t="769"/>
          <a:stretch>
            <a:fillRect/>
          </a:stretch>
        </p:blipFill>
        <p:spPr>
          <a:xfrm>
            <a:off x="4191000" y="1828800"/>
            <a:ext cx="4968946" cy="914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5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RL for Cooperative Dialog Agents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379550" y="914400"/>
            <a:ext cx="2159422" cy="685800"/>
            <a:chOff x="6379550" y="914400"/>
            <a:chExt cx="2159422" cy="68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6888" y="914400"/>
              <a:ext cx="672084" cy="685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9550" y="914400"/>
              <a:ext cx="708310" cy="6858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85800" y="2895600"/>
            <a:ext cx="4992072" cy="339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Action: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Q-bot: question (symbol sequence)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A-bot: answer (symbol sequence)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Q-bot: image regression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State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Q-bot: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A-bot: </a:t>
            </a:r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715000" y="3333691"/>
            <a:ext cx="3429000" cy="1162109"/>
            <a:chOff x="5715000" y="3333691"/>
            <a:chExt cx="3429000" cy="1162109"/>
          </a:xfrm>
        </p:grpSpPr>
        <p:grpSp>
          <p:nvGrpSpPr>
            <p:cNvPr id="24" name="Group 23"/>
            <p:cNvGrpSpPr/>
            <p:nvPr/>
          </p:nvGrpSpPr>
          <p:grpSpPr>
            <a:xfrm>
              <a:off x="5715000" y="3333691"/>
              <a:ext cx="3429000" cy="400110"/>
              <a:chOff x="5715000" y="3333691"/>
              <a:chExt cx="3429000" cy="40011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715000" y="3333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q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65956" y="3333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Any people in the shot?</a:t>
                </a:r>
                <a:endParaRPr lang="en-US" sz="2000" i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715000" y="3714691"/>
              <a:ext cx="3429000" cy="400110"/>
              <a:chOff x="5715000" y="3714691"/>
              <a:chExt cx="3429000" cy="40011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715000" y="3714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165956" y="3714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No, there aren’t any.</a:t>
                </a:r>
                <a:endParaRPr lang="en-US" sz="2000" i="1" dirty="0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4209317"/>
              <a:ext cx="1117283" cy="28648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374900" y="5257800"/>
            <a:ext cx="3721100" cy="685800"/>
            <a:chOff x="2374900" y="5257800"/>
            <a:chExt cx="3721100" cy="6858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5257800"/>
              <a:ext cx="3162300" cy="3302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4900" y="5638800"/>
              <a:ext cx="37211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3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0052 -0.257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00087 -0.2541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156 -0.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RL for Cooperative Dialog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Action: </a:t>
            </a:r>
          </a:p>
          <a:p>
            <a:pPr lvl="1"/>
            <a:r>
              <a:rPr lang="en-US" dirty="0"/>
              <a:t>Q-bot: question (symbol sequence) </a:t>
            </a:r>
          </a:p>
          <a:p>
            <a:pPr lvl="1"/>
            <a:r>
              <a:rPr lang="en-US" dirty="0"/>
              <a:t>A-bot: answer (symbol sequence)</a:t>
            </a:r>
          </a:p>
          <a:p>
            <a:pPr lvl="1"/>
            <a:r>
              <a:rPr lang="en-US" dirty="0"/>
              <a:t>Q-bot: image regression </a:t>
            </a:r>
          </a:p>
          <a:p>
            <a:pPr lvl="1"/>
            <a:endParaRPr lang="en-US" dirty="0"/>
          </a:p>
          <a:p>
            <a:r>
              <a:rPr lang="en-US" dirty="0"/>
              <a:t>State</a:t>
            </a:r>
          </a:p>
          <a:p>
            <a:pPr lvl="1"/>
            <a:r>
              <a:rPr lang="en-US" dirty="0"/>
              <a:t>Q-bot: </a:t>
            </a:r>
          </a:p>
          <a:p>
            <a:pPr lvl="1"/>
            <a:r>
              <a:rPr lang="en-US" dirty="0"/>
              <a:t>A-bot: </a:t>
            </a:r>
          </a:p>
          <a:p>
            <a:pPr lvl="1"/>
            <a:endParaRPr lang="en-US" dirty="0"/>
          </a:p>
          <a:p>
            <a:r>
              <a:rPr lang="en-US" dirty="0"/>
              <a:t>Policy</a:t>
            </a:r>
          </a:p>
          <a:p>
            <a:endParaRPr lang="en-US" dirty="0"/>
          </a:p>
          <a:p>
            <a:r>
              <a:rPr lang="en-US" dirty="0"/>
              <a:t>Reward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379550" y="914400"/>
            <a:ext cx="2159422" cy="685800"/>
            <a:chOff x="6379550" y="914400"/>
            <a:chExt cx="2159422" cy="68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6888" y="914400"/>
              <a:ext cx="672084" cy="685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9550" y="914400"/>
              <a:ext cx="708310" cy="6858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715000" y="1600200"/>
            <a:ext cx="3429000" cy="1162109"/>
            <a:chOff x="5715000" y="3333691"/>
            <a:chExt cx="3429000" cy="1162109"/>
          </a:xfrm>
        </p:grpSpPr>
        <p:grpSp>
          <p:nvGrpSpPr>
            <p:cNvPr id="20" name="Group 19"/>
            <p:cNvGrpSpPr/>
            <p:nvPr/>
          </p:nvGrpSpPr>
          <p:grpSpPr>
            <a:xfrm>
              <a:off x="5715000" y="3333691"/>
              <a:ext cx="3429000" cy="400110"/>
              <a:chOff x="5715000" y="3333691"/>
              <a:chExt cx="3429000" cy="40011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715000" y="3333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q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165956" y="3333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Any people in the shot?</a:t>
                </a:r>
                <a:endParaRPr lang="en-US" sz="2000" i="1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15000" y="3714691"/>
              <a:ext cx="3429000" cy="400110"/>
              <a:chOff x="5715000" y="3714691"/>
              <a:chExt cx="3429000" cy="40011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15000" y="3714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165956" y="3714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No, there aren’t any.</a:t>
                </a:r>
                <a:endParaRPr lang="en-US" sz="2000" i="1" dirty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4209317"/>
              <a:ext cx="1117283" cy="28648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374900" y="3524309"/>
            <a:ext cx="3721100" cy="685800"/>
            <a:chOff x="2374900" y="5257800"/>
            <a:chExt cx="3721100" cy="685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5257800"/>
              <a:ext cx="3162300" cy="330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4900" y="5638800"/>
              <a:ext cx="3721100" cy="3048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990757" y="4572000"/>
            <a:ext cx="3077043" cy="639216"/>
            <a:chOff x="5990757" y="4572000"/>
            <a:chExt cx="3077043" cy="639216"/>
          </a:xfrm>
        </p:grpSpPr>
        <p:grpSp>
          <p:nvGrpSpPr>
            <p:cNvPr id="14" name="Group 13"/>
            <p:cNvGrpSpPr/>
            <p:nvPr/>
          </p:nvGrpSpPr>
          <p:grpSpPr>
            <a:xfrm>
              <a:off x="5990757" y="4572000"/>
              <a:ext cx="1324443" cy="639216"/>
              <a:chOff x="5990757" y="4572000"/>
              <a:chExt cx="1324443" cy="63921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7177" y="4900798"/>
                <a:ext cx="1218023" cy="31041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990757" y="4572000"/>
                <a:ext cx="905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Roboto" charset="0"/>
                    <a:ea typeface="Roboto" charset="0"/>
                    <a:cs typeface="Roboto" charset="0"/>
                  </a:rPr>
                  <a:t>Q-bot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694046" y="4572000"/>
              <a:ext cx="1373754" cy="639216"/>
              <a:chOff x="7694046" y="4572000"/>
              <a:chExt cx="1373754" cy="639216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162266" y="4572000"/>
                <a:ext cx="905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dirty="0">
                    <a:latin typeface="Roboto" charset="0"/>
                    <a:ea typeface="Roboto" charset="0"/>
                    <a:cs typeface="Roboto" charset="0"/>
                  </a:rPr>
                  <a:t>A-bot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4046" y="4901695"/>
                <a:ext cx="1330619" cy="309521"/>
              </a:xfrm>
              <a:prstGeom prst="rect">
                <a:avLst/>
              </a:prstGeom>
            </p:spPr>
          </p:pic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46" y="5410200"/>
            <a:ext cx="6130254" cy="12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Networks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sp>
        <p:nvSpPr>
          <p:cNvPr id="17" name="Rounded Rectangle 16"/>
          <p:cNvSpPr>
            <a:spLocks noChangeAspect="1"/>
          </p:cNvSpPr>
          <p:nvPr/>
        </p:nvSpPr>
        <p:spPr>
          <a:xfrm>
            <a:off x="5818647" y="2895600"/>
            <a:ext cx="2715753" cy="1533526"/>
          </a:xfrm>
          <a:prstGeom prst="roundRect">
            <a:avLst>
              <a:gd name="adj" fmla="val 9154"/>
            </a:avLst>
          </a:prstGeom>
          <a:solidFill>
            <a:srgbClr val="EEACAB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lnSpc>
                <a:spcPct val="90000"/>
              </a:lnSpc>
            </a:pPr>
            <a:r>
              <a:rPr lang="en-US" sz="1100" b="1" dirty="0">
                <a:solidFill>
                  <a:srgbClr val="000000"/>
                </a:solidFill>
                <a:latin typeface="Avenir Book"/>
                <a:cs typeface="Avenir Book"/>
              </a:rPr>
              <a:t>                                                                         A-BOT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328" y="3276599"/>
            <a:ext cx="582472" cy="5943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1"/>
          <a:stretch/>
        </p:blipFill>
        <p:spPr>
          <a:xfrm>
            <a:off x="3442716" y="2377059"/>
            <a:ext cx="2454424" cy="1125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5" r="54548"/>
          <a:stretch/>
        </p:blipFill>
        <p:spPr>
          <a:xfrm>
            <a:off x="3416064" y="3048000"/>
            <a:ext cx="2402583" cy="182076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84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Policy Networks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799" name="Shape 1799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797" name="Shape 17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Shape 17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99BAC6D-4005-5A44-9E7A-FA3795CFEF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03846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77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123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341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36" y="1127677"/>
            <a:ext cx="928777" cy="1692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13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36" y="1127677"/>
            <a:ext cx="928777" cy="1692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74" y="1054807"/>
            <a:ext cx="898592" cy="132225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92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21" y="1056207"/>
            <a:ext cx="3810529" cy="1835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36" y="1127677"/>
            <a:ext cx="928777" cy="1692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74" y="1054807"/>
            <a:ext cx="898592" cy="132225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441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785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610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316946" y="1743098"/>
            <a:ext cx="543446" cy="525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96044" y="1369094"/>
            <a:ext cx="107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latin typeface="Roboto" charset="0"/>
                <a:ea typeface="Roboto" charset="0"/>
                <a:cs typeface="Roboto" charset="0"/>
              </a:rPr>
              <a:t>VGG-16</a:t>
            </a:r>
            <a:endParaRPr lang="en-US" sz="180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111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678424" y="2092645"/>
            <a:ext cx="875843" cy="846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87" y="1148383"/>
            <a:ext cx="916253" cy="1027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07" y="2204779"/>
            <a:ext cx="160064" cy="154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98" y="967901"/>
            <a:ext cx="199480" cy="180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2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hape 1804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805" name="Shape 1805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807" name="Shape 18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Shape 18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Shape 1809"/>
          <p:cNvSpPr txBox="1"/>
          <p:nvPr/>
        </p:nvSpPr>
        <p:spPr>
          <a:xfrm>
            <a:off x="266300" y="3881650"/>
            <a:ext cx="8809500" cy="11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if we give up on explicitly modeling density, and just want ability to sample?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3CEBB98-0AC7-4A4E-A821-917196DE87C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78562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200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14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996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579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4160700"/>
            <a:ext cx="875180" cy="2187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" y="3829625"/>
            <a:ext cx="282893" cy="2743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4122992"/>
            <a:ext cx="626065" cy="313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1" y="4147015"/>
            <a:ext cx="792196" cy="246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6" y="3770126"/>
            <a:ext cx="195320" cy="333819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8801" y="1214737"/>
            <a:ext cx="111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History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Encoder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78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4160700"/>
            <a:ext cx="875180" cy="218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7" y="3569927"/>
            <a:ext cx="877824" cy="219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" y="3829625"/>
            <a:ext cx="282893" cy="274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" y="3193811"/>
            <a:ext cx="282893" cy="2743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4122992"/>
            <a:ext cx="626065" cy="3130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3505722"/>
            <a:ext cx="626065" cy="313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1" y="4147015"/>
            <a:ext cx="792196" cy="2461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4" y="3542496"/>
            <a:ext cx="792196" cy="246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6" y="3770126"/>
            <a:ext cx="195320" cy="3338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48" y="2969329"/>
            <a:ext cx="792196" cy="246163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48801" y="1214737"/>
            <a:ext cx="111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History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Encoder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931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4160700"/>
            <a:ext cx="875180" cy="218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7" y="3569927"/>
            <a:ext cx="877824" cy="219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2535269"/>
            <a:ext cx="968321" cy="219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" y="3829625"/>
            <a:ext cx="282893" cy="274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" y="3193811"/>
            <a:ext cx="282893" cy="274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" y="2172074"/>
            <a:ext cx="279976" cy="2743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4122992"/>
            <a:ext cx="626065" cy="3130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3505722"/>
            <a:ext cx="626065" cy="31303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2470965"/>
            <a:ext cx="626065" cy="313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1" y="4147015"/>
            <a:ext cx="792196" cy="2461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4" y="3542496"/>
            <a:ext cx="792196" cy="24616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5" y="2495493"/>
            <a:ext cx="792196" cy="246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6" y="3770126"/>
            <a:ext cx="195320" cy="3338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48" y="2969329"/>
            <a:ext cx="792196" cy="246163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8801" y="1214737"/>
            <a:ext cx="111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History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Encoder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530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98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58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796814" y="4374252"/>
            <a:ext cx="355804" cy="6115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35" y="5158208"/>
            <a:ext cx="219148" cy="2694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0" y="5115548"/>
            <a:ext cx="339668" cy="3463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4" y="5054998"/>
            <a:ext cx="1584158" cy="54444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4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Shape 1814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815" name="Shape 1815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817" name="Shape 1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Shape 18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9" name="Shape 1819"/>
          <p:cNvSpPr txBox="1"/>
          <p:nvPr/>
        </p:nvSpPr>
        <p:spPr>
          <a:xfrm>
            <a:off x="266300" y="3881650"/>
            <a:ext cx="8809500" cy="11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if we give up on explicitly modeling density, and just want ability to sample?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GANs: don’t work with any explicit density function!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FD2FBF-1B64-5249-84FE-6A6F05C7D10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24232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34" y="5162557"/>
            <a:ext cx="3887747" cy="7708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400550" y="4963409"/>
            <a:ext cx="186659" cy="32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61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26" y="3074421"/>
            <a:ext cx="285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REINFORCE Gradients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Policy Gradients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22400"/>
            <a:ext cx="4902200" cy="63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581400"/>
            <a:ext cx="7663774" cy="2209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2209800" y="3443753"/>
            <a:ext cx="6934200" cy="1737847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2836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936" y="4267200"/>
            <a:ext cx="6021063" cy="21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8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 vs RL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8" name="Screen Shot 2017-05-31 at 1.05.47 PM.png" descr="Screen Shot 2017-05-31 at 1.05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0"/>
            <a:ext cx="9180282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creen Shot 2017-05-31 at 1.07.03 PM.png" descr="Screen Shot 2017-05-31 at 1.07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0"/>
            <a:ext cx="4886325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307510" y="5862935"/>
            <a:ext cx="15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 Agents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8512" y="5862934"/>
            <a:ext cx="15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RL Agents</a:t>
            </a:r>
          </a:p>
        </p:txBody>
      </p:sp>
    </p:spTree>
    <p:extLst>
      <p:ext uri="{BB962C8B-B14F-4D97-AF65-F5344CB8AC3E}">
        <p14:creationId xmlns:p14="http://schemas.microsoft.com/office/powerpoint/2010/main" val="14748509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Adversarial Networks (GANs)</a:t>
            </a:r>
          </a:p>
          <a:p>
            <a:pPr lvl="1"/>
            <a:endParaRPr lang="en-US" dirty="0"/>
          </a:p>
          <a:p>
            <a:r>
              <a:rPr lang="en-US" dirty="0"/>
              <a:t>Closing the loop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995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24" y="1917918"/>
            <a:ext cx="3198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2: Compositions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Deep Learning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Grammar models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Scattering transforms…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400"/>
            <a:ext cx="9144000" cy="149439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419600"/>
            <a:ext cx="5461000" cy="469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897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354560" y="5025328"/>
            <a:ext cx="4789440" cy="79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Any DAG of </a:t>
            </a:r>
            <a:r>
              <a:rPr lang="en-US" sz="2200" b="1" dirty="0" err="1">
                <a:solidFill>
                  <a:srgbClr val="FF0000"/>
                </a:solidFill>
                <a:latin typeface="FreeSans" charset="0"/>
              </a:rPr>
              <a:t>differentialble</a:t>
            </a:r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 modules is allowed!</a:t>
            </a: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Differentiable Computation Graph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21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1981200"/>
            <a:ext cx="8153400" cy="13716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278 0.233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“Shallow” models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Deep models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1889280" y="5089398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45376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756961" y="5106680"/>
            <a:ext cx="1339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4471200" y="5103800"/>
            <a:ext cx="627840" cy="1042669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099041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6402241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76512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8068320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467041" y="5180128"/>
            <a:ext cx="145440" cy="982183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266721" y="6186794"/>
            <a:ext cx="3561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4000"/>
              </a:lnSpc>
              <a:buClrTx/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Tiresias PCfont" charset="0"/>
              </a:rPr>
              <a:t>Learned Internal Representations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1" y="45824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“Shallow” </a:t>
            </a:r>
            <a:r>
              <a:rPr lang="en-US" dirty="0" err="1"/>
              <a:t>vs</a:t>
            </a:r>
            <a:r>
              <a:rPr lang="en-US" dirty="0"/>
              <a:t> Deep Learning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5802312" y="2133600"/>
            <a:ext cx="2908300" cy="1016000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“Simple” Trainable 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8715375" y="2632075"/>
            <a:ext cx="657225" cy="1587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7850" y="2632075"/>
            <a:ext cx="657225" cy="1587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auto">
          <a:xfrm>
            <a:off x="2436812" y="2133600"/>
            <a:ext cx="2862263" cy="101123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hand-crafted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Feature Extractor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>
            <a:off x="5303838" y="2632075"/>
            <a:ext cx="549708" cy="289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678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048000" y="3139529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6400800" y="31395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09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3800" dirty="0"/>
              <a:t>Generative </a:t>
            </a:r>
            <a:r>
              <a:rPr lang="en-US" sz="3800"/>
              <a:t>Adversarial Networks (GANs)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GANs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to Sample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(High-level) Connection to Inverse Transform Sampling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Adversarial Training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76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Forward-Prop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9144000" cy="3270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6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Back-Prop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7255"/>
            <a:ext cx="9144000" cy="3308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182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3505200"/>
            <a:ext cx="8153400" cy="13716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15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278 0.233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interpret each dimension?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468763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5151362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425700"/>
            <a:ext cx="65659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00" y="2743200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805" y="36576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18940392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10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  <a:p>
            <a:r>
              <a:rPr lang="en-US" dirty="0"/>
              <a:t>Goal: </a:t>
            </a:r>
          </a:p>
          <a:p>
            <a:pPr lvl="1"/>
            <a:r>
              <a:rPr lang="en-US" dirty="0"/>
              <a:t>After finishing this class, you should be ready to get started on your first DL research project. </a:t>
            </a:r>
          </a:p>
          <a:p>
            <a:pPr lvl="2"/>
            <a:r>
              <a:rPr lang="en-US" dirty="0"/>
              <a:t>CNNs</a:t>
            </a:r>
          </a:p>
          <a:p>
            <a:pPr lvl="2"/>
            <a:r>
              <a:rPr lang="en-US" dirty="0"/>
              <a:t>RNNs</a:t>
            </a:r>
          </a:p>
          <a:p>
            <a:pPr lvl="2"/>
            <a:r>
              <a:rPr lang="en-US" dirty="0"/>
              <a:t>Deep Reinforcement Learning</a:t>
            </a:r>
          </a:p>
          <a:p>
            <a:pPr lvl="2"/>
            <a:r>
              <a:rPr lang="en-US" dirty="0"/>
              <a:t>Generative Models (VAEs, GANs)</a:t>
            </a:r>
          </a:p>
          <a:p>
            <a:pPr lvl="2"/>
            <a:endParaRPr lang="en-US" dirty="0"/>
          </a:p>
          <a:p>
            <a:endParaRPr lang="en-US" dirty="0"/>
          </a:p>
          <a:p>
            <a:r>
              <a:rPr lang="en-US" dirty="0"/>
              <a:t>Target Audience: </a:t>
            </a:r>
          </a:p>
          <a:p>
            <a:pPr lvl="1"/>
            <a:r>
              <a:rPr lang="en-US" dirty="0"/>
              <a:t>Senior undergrads, MS-ML, and new PhD students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4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Background &amp; Basics</a:t>
            </a:r>
          </a:p>
          <a:p>
            <a:pPr lvl="2"/>
            <a:r>
              <a:rPr lang="en-US" dirty="0"/>
              <a:t>Neural Networks, </a:t>
            </a:r>
            <a:r>
              <a:rPr lang="en-US" dirty="0" err="1"/>
              <a:t>Backprop</a:t>
            </a:r>
            <a:r>
              <a:rPr lang="en-US" dirty="0"/>
              <a:t>, Optimization (SGD)</a:t>
            </a:r>
          </a:p>
          <a:p>
            <a:pPr lvl="2"/>
            <a:endParaRPr lang="en-US" dirty="0"/>
          </a:p>
          <a:p>
            <a:r>
              <a:rPr lang="en-US" dirty="0"/>
              <a:t>Module 1: Convolutional Neural Networks (CNNs)</a:t>
            </a:r>
          </a:p>
          <a:p>
            <a:pPr lvl="2"/>
            <a:r>
              <a:rPr lang="en-US" dirty="0"/>
              <a:t>Architectures, Pre-training, Fine-tuning</a:t>
            </a:r>
          </a:p>
          <a:p>
            <a:pPr lvl="2"/>
            <a:r>
              <a:rPr lang="en-US" dirty="0"/>
              <a:t>Visualizations, Fooling CNSS, Adversarial examples </a:t>
            </a:r>
          </a:p>
          <a:p>
            <a:pPr lvl="2"/>
            <a:r>
              <a:rPr lang="en-US" dirty="0"/>
              <a:t>Different tasks: detection CNNs, segmentation CNNs</a:t>
            </a:r>
          </a:p>
          <a:p>
            <a:pPr lvl="2"/>
            <a:endParaRPr lang="en-US" dirty="0"/>
          </a:p>
          <a:p>
            <a:r>
              <a:rPr lang="en-US" dirty="0"/>
              <a:t>Module 2: Recurrent Neural Networks (RNNs)</a:t>
            </a:r>
          </a:p>
          <a:p>
            <a:pPr lvl="2"/>
            <a:r>
              <a:rPr lang="en-US" dirty="0"/>
              <a:t>Difficulty of learning; “Vanilla” RNNs, LSTMs, GRU</a:t>
            </a:r>
          </a:p>
          <a:p>
            <a:pPr lvl="2"/>
            <a:r>
              <a:rPr lang="en-US" dirty="0"/>
              <a:t>RNNs for Sequence-to-Sequence (machine translation &amp; image captioning, VQA, Visual Dialog)</a:t>
            </a:r>
          </a:p>
          <a:p>
            <a:pPr lvl="2"/>
            <a:endParaRPr lang="en-US" dirty="0"/>
          </a:p>
          <a:p>
            <a:r>
              <a:rPr lang="en-US" dirty="0"/>
              <a:t>Module 3: Deep Reinforcement Learning</a:t>
            </a:r>
          </a:p>
          <a:p>
            <a:pPr lvl="2"/>
            <a:r>
              <a:rPr lang="en-US" dirty="0"/>
              <a:t>Overview, policy gradients </a:t>
            </a:r>
          </a:p>
          <a:p>
            <a:pPr lvl="2"/>
            <a:r>
              <a:rPr lang="en-US" dirty="0"/>
              <a:t>Optimizing Neural Sequence Models for goal-driven rewards</a:t>
            </a:r>
          </a:p>
          <a:p>
            <a:endParaRPr lang="en-US" dirty="0"/>
          </a:p>
          <a:p>
            <a:r>
              <a:rPr lang="en-US" dirty="0"/>
              <a:t>Module 4: Deep Unsupervised Learning</a:t>
            </a:r>
          </a:p>
          <a:p>
            <a:pPr lvl="2"/>
            <a:r>
              <a:rPr lang="en-US" dirty="0"/>
              <a:t>Variational Inference</a:t>
            </a:r>
          </a:p>
          <a:p>
            <a:pPr lvl="2"/>
            <a:r>
              <a:rPr lang="en-US" dirty="0"/>
              <a:t>Variational Auto Encoders (VAEs)</a:t>
            </a:r>
          </a:p>
          <a:p>
            <a:pPr lvl="2"/>
            <a:r>
              <a:rPr lang="en-US" dirty="0"/>
              <a:t>GANs, Adversarial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Arxiv</a:t>
            </a:r>
            <a:r>
              <a:rPr lang="en-US" dirty="0"/>
              <a:t> Fire Hose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48130" name="Picture 2" descr="ttps://outlivinglife.files.wordpress.com/2013/02/information_h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32" y="2239537"/>
            <a:ext cx="474499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1264" y="1371600"/>
            <a:ext cx="193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PhD Student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>
            <a:off x="5762733" y="1602433"/>
            <a:ext cx="1298531" cy="101810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132" name="Picture 4" descr="mage result for arx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8" y="4658887"/>
            <a:ext cx="185423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4951" y="2199489"/>
            <a:ext cx="193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Deep Learning papers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 bwMode="auto">
          <a:xfrm>
            <a:off x="2345287" y="2799654"/>
            <a:ext cx="1131443" cy="140761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1425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73486-769D-A143-AC47-85D902E40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362200"/>
            <a:ext cx="72390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5200" dirty="0">
                <a:hlinkClick r:id="rId2"/>
              </a:rPr>
              <a:t>http://b.gatech.edu/cios</a:t>
            </a:r>
            <a:endParaRPr lang="en-US" sz="5200" dirty="0"/>
          </a:p>
          <a:p>
            <a:pPr marL="0" indent="0">
              <a:buNone/>
            </a:pP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204306339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57550</TotalTime>
  <Words>4089</Words>
  <Application>Microsoft Macintosh PowerPoint</Application>
  <PresentationFormat>On-screen Show (4:3)</PresentationFormat>
  <Paragraphs>905</Paragraphs>
  <Slides>100</Slides>
  <Notes>32</Notes>
  <HiddenSlides>45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2" baseType="lpstr">
      <vt:lpstr>Arial</vt:lpstr>
      <vt:lpstr>Arial Narrow</vt:lpstr>
      <vt:lpstr>Avenir Book</vt:lpstr>
      <vt:lpstr>Calibri</vt:lpstr>
      <vt:lpstr>Cambria Math</vt:lpstr>
      <vt:lpstr>FreeSans</vt:lpstr>
      <vt:lpstr>Helvetica Neue</vt:lpstr>
      <vt:lpstr>Roboto</vt:lpstr>
      <vt:lpstr>Roboto Light</vt:lpstr>
      <vt:lpstr>Tiresias PCfont</vt:lpstr>
      <vt:lpstr>Blank Presentation</vt:lpstr>
      <vt:lpstr>1_Blank Presentation</vt:lpstr>
      <vt:lpstr>CS 4803 / 7643: Deep Learning</vt:lpstr>
      <vt:lpstr>Administrativia</vt:lpstr>
      <vt:lpstr>PowerPoint Presentation</vt:lpstr>
      <vt:lpstr>Types of Learning</vt:lpstr>
      <vt:lpstr>Taxonomy of Generative Models</vt:lpstr>
      <vt:lpstr>So far...</vt:lpstr>
      <vt:lpstr>So far...</vt:lpstr>
      <vt:lpstr>So far...</vt:lpstr>
      <vt:lpstr>Generative Adversarial Networks (GANs)</vt:lpstr>
      <vt:lpstr>Easy Interview Question</vt:lpstr>
      <vt:lpstr>Slightly Harder Interview Question</vt:lpstr>
      <vt:lpstr>Harder Interview Question</vt:lpstr>
      <vt:lpstr>Inverse Transform Sampling</vt:lpstr>
      <vt:lpstr>Harder Interview Question</vt:lpstr>
      <vt:lpstr>Generative Adversarial Networks</vt:lpstr>
      <vt:lpstr>Generative Adversarial Networks</vt:lpstr>
      <vt:lpstr>Generative Adversarial Networks (GANs)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PowerPoint Presentation</vt:lpstr>
      <vt:lpstr>Training GANs: Two-player game</vt:lpstr>
      <vt:lpstr>GANs</vt:lpstr>
      <vt:lpstr>Generative Adversarial Nets</vt:lpstr>
      <vt:lpstr>Generative Adversarial Nets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BigGAN</vt:lpstr>
      <vt:lpstr>BigGAN</vt:lpstr>
      <vt:lpstr>BigGAN</vt:lpstr>
      <vt:lpstr>“The GAN Zoo”</vt:lpstr>
      <vt:lpstr>“The GAN Zoo”</vt:lpstr>
      <vt:lpstr>GANs</vt:lpstr>
      <vt:lpstr>Plan for Today</vt:lpstr>
      <vt:lpstr>Visual Dialog</vt:lpstr>
      <vt:lpstr>Learning Cooperative Visual Dialog Agents with Deep Reinforcement Learning [ICCV ‘17]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RL for Cooperative Dialog Agents </vt:lpstr>
      <vt:lpstr>RL for Cooperative Dialog Agents </vt:lpstr>
      <vt:lpstr>RL for Cooperative Dialog Agents </vt:lpstr>
      <vt:lpstr>Policy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Turing Test</vt:lpstr>
      <vt:lpstr>SL vs RL</vt:lpstr>
      <vt:lpstr>Plan for Today</vt:lpstr>
      <vt:lpstr>So what is Deep (Machine) Learning?</vt:lpstr>
      <vt:lpstr>PowerPoint Presentation</vt:lpstr>
      <vt:lpstr>PowerPoint Presentation</vt:lpstr>
      <vt:lpstr>So what is Deep (Machine) Learning?</vt:lpstr>
      <vt:lpstr>PowerPoint Presentation</vt:lpstr>
      <vt:lpstr>Key Computation: Forward-Prop</vt:lpstr>
      <vt:lpstr>Key Computation: Back-Prop</vt:lpstr>
      <vt:lpstr>So what is Deep (Machine) Learning?</vt:lpstr>
      <vt:lpstr>Distributed Representations Toy Example</vt:lpstr>
      <vt:lpstr>Power of distributed representations!</vt:lpstr>
      <vt:lpstr>What is this class about?</vt:lpstr>
      <vt:lpstr>What is this class about?</vt:lpstr>
      <vt:lpstr>What did we learn?</vt:lpstr>
      <vt:lpstr>Arxiv Fire Hose</vt:lpstr>
      <vt:lpstr>Feedback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3346</cp:revision>
  <cp:lastPrinted>2015-04-01T17:45:43Z</cp:lastPrinted>
  <dcterms:created xsi:type="dcterms:W3CDTF">2013-03-06T19:31:42Z</dcterms:created>
  <dcterms:modified xsi:type="dcterms:W3CDTF">2019-12-03T16:37:32Z</dcterms:modified>
  <cp:category/>
</cp:coreProperties>
</file>