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84"/>
  </p:notesMasterIdLst>
  <p:handoutMasterIdLst>
    <p:handoutMasterId r:id="rId85"/>
  </p:handoutMasterIdLst>
  <p:sldIdLst>
    <p:sldId id="256" r:id="rId3"/>
    <p:sldId id="313" r:id="rId4"/>
    <p:sldId id="1596" r:id="rId5"/>
    <p:sldId id="1476" r:id="rId6"/>
    <p:sldId id="1508" r:id="rId7"/>
    <p:sldId id="378" r:id="rId8"/>
    <p:sldId id="429" r:id="rId9"/>
    <p:sldId id="273" r:id="rId10"/>
    <p:sldId id="286" r:id="rId11"/>
    <p:sldId id="1611" r:id="rId12"/>
    <p:sldId id="297" r:id="rId13"/>
    <p:sldId id="1643" r:id="rId14"/>
    <p:sldId id="326" r:id="rId15"/>
    <p:sldId id="431" r:id="rId16"/>
    <p:sldId id="432" r:id="rId17"/>
    <p:sldId id="537" r:id="rId18"/>
    <p:sldId id="435" r:id="rId19"/>
    <p:sldId id="436" r:id="rId20"/>
    <p:sldId id="1666" r:id="rId21"/>
    <p:sldId id="439" r:id="rId22"/>
    <p:sldId id="310" r:id="rId23"/>
    <p:sldId id="311" r:id="rId24"/>
    <p:sldId id="541" r:id="rId25"/>
    <p:sldId id="1657" r:id="rId26"/>
    <p:sldId id="381" r:id="rId27"/>
    <p:sldId id="312" r:id="rId28"/>
    <p:sldId id="1647" r:id="rId29"/>
    <p:sldId id="314" r:id="rId30"/>
    <p:sldId id="315" r:id="rId31"/>
    <p:sldId id="316" r:id="rId32"/>
    <p:sldId id="317" r:id="rId33"/>
    <p:sldId id="318" r:id="rId34"/>
    <p:sldId id="539" r:id="rId35"/>
    <p:sldId id="540" r:id="rId36"/>
    <p:sldId id="1658" r:id="rId37"/>
    <p:sldId id="1649" r:id="rId38"/>
    <p:sldId id="446" r:id="rId39"/>
    <p:sldId id="447" r:id="rId40"/>
    <p:sldId id="448" r:id="rId41"/>
    <p:sldId id="1661" r:id="rId42"/>
    <p:sldId id="1663" r:id="rId43"/>
    <p:sldId id="449" r:id="rId44"/>
    <p:sldId id="543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7" r:id="rId53"/>
    <p:sldId id="458" r:id="rId54"/>
    <p:sldId id="459" r:id="rId55"/>
    <p:sldId id="460" r:id="rId56"/>
    <p:sldId id="462" r:id="rId57"/>
    <p:sldId id="463" r:id="rId58"/>
    <p:sldId id="464" r:id="rId59"/>
    <p:sldId id="461" r:id="rId60"/>
    <p:sldId id="298" r:id="rId61"/>
    <p:sldId id="1651" r:id="rId62"/>
    <p:sldId id="1652" r:id="rId63"/>
    <p:sldId id="301" r:id="rId64"/>
    <p:sldId id="302" r:id="rId65"/>
    <p:sldId id="1664" r:id="rId66"/>
    <p:sldId id="1665" r:id="rId67"/>
    <p:sldId id="303" r:id="rId68"/>
    <p:sldId id="548" r:id="rId69"/>
    <p:sldId id="1659" r:id="rId70"/>
    <p:sldId id="305" r:id="rId71"/>
    <p:sldId id="306" r:id="rId72"/>
    <p:sldId id="307" r:id="rId73"/>
    <p:sldId id="308" r:id="rId74"/>
    <p:sldId id="309" r:id="rId75"/>
    <p:sldId id="1653" r:id="rId76"/>
    <p:sldId id="1654" r:id="rId77"/>
    <p:sldId id="1655" r:id="rId78"/>
    <p:sldId id="1656" r:id="rId79"/>
    <p:sldId id="487" r:id="rId80"/>
    <p:sldId id="488" r:id="rId81"/>
    <p:sldId id="489" r:id="rId82"/>
    <p:sldId id="490" r:id="rId8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5" autoAdjust="0"/>
    <p:restoredTop sz="93469" autoAdjust="0"/>
  </p:normalViewPr>
  <p:slideViewPr>
    <p:cSldViewPr>
      <p:cViewPr varScale="1">
        <p:scale>
          <a:sx n="114" d="100"/>
          <a:sy n="114" d="100"/>
        </p:scale>
        <p:origin x="1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8/25/20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03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92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8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0889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070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395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057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530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926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Shape 8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70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005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430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380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882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309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34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099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977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701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97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15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898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6567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881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668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9860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389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175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2648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66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Min is 0, max is infinity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8998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 is 0, max is infinity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69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870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8235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5049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Minima could change</a:t>
            </a:r>
          </a:p>
        </p:txBody>
      </p:sp>
    </p:spTree>
    <p:extLst>
      <p:ext uri="{BB962C8B-B14F-4D97-AF65-F5344CB8AC3E}">
        <p14:creationId xmlns:p14="http://schemas.microsoft.com/office/powerpoint/2010/main" val="4548556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1431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8393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7130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7575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Shape 8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322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913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Shape 9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380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1145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928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2681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4920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57766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Shape 10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324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Shape 1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this is useful for cases where you might have some target probability distribution instead of just one correct class, due to uncertainty in the model; also mention distillation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66326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Shape 1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that this is useful for cases where you might have some target probability distribution instead of just one correct class, due to uncertainty in the model; also mention distillation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326666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Shape 1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6153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72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7684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Shape 1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Shape 1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26230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Shape 1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Shape 1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9306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Shape 1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4" name="Shape 1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3581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Shape 1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602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9417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1494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Shape 1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9908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Shape 1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93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15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774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4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101600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934633"/>
            <a:ext cx="8520600" cy="504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296857" y="6179655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35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://maxpixel.freegreatpicture.com/Play-Wooden-Blocks-Tower-Kindergarten-Child-Toys-186471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c.gatech.edu/classes/AY2020/cs7643_fall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malfet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flickr.com/photos/malfet/142819805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openxmlformats.org/officeDocument/2006/relationships/hyperlink" Target="https://sandbox.open.wolframcloud.com/app/objects/26bc9cd9-50a8-42a9-8dbf-7a265d9e79c8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creativecommons.org/licenses/by/2.0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pexels.com/photo/audi-cabriolet-car-red-2568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malfet/" TargetMode="External"/><Relationship Id="rId4" Type="http://schemas.openxmlformats.org/officeDocument/2006/relationships/hyperlink" Target="https://www.flickr.com/photos/malfet/1428198050" TargetMode="External"/><Relationship Id="rId9" Type="http://schemas.openxmlformats.org/officeDocument/2006/relationships/hyperlink" Target="https://en.wikipedia.org/wiki/File:Red_eyed_tree_frog_edit2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pexels.com/photo/audi-cabriolet-car-red-2568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malfet/" TargetMode="External"/><Relationship Id="rId4" Type="http://schemas.openxmlformats.org/officeDocument/2006/relationships/hyperlink" Target="https://www.flickr.com/photos/malfet/1428198050" TargetMode="External"/><Relationship Id="rId9" Type="http://schemas.openxmlformats.org/officeDocument/2006/relationships/hyperlink" Target="https://en.wikipedia.org/wiki/File:Red_eyed_tree_frog_edit2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lfet/142819805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hotos/malfet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6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/>
              <a:t>Georgia </a:t>
            </a:r>
            <a:r>
              <a:rPr lang="en-US" sz="2800" dirty="0"/>
              <a:t>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Linear Classifiers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Loss Functions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Instance/Memory-based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things make a memory based learner:</a:t>
            </a:r>
          </a:p>
          <a:p>
            <a:r>
              <a:rPr lang="en-US" i="1" dirty="0"/>
              <a:t>A distance metric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How many nearby neighbors to look at?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A weighting function (optional)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How to fit with the local points?</a:t>
            </a:r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5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>
            <a:extLst>
              <a:ext uri="{FF2B5EF4-FFF2-40B4-BE49-F238E27FC236}">
                <a16:creationId xmlns:a16="http://schemas.microsoft.com/office/drawing/2014/main" id="{06B0D821-FF6C-3A41-B9B6-789A4C56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 dirty="0"/>
              <a:t>Hyperparameters</a:t>
            </a:r>
            <a:endParaRPr lang="en-US" dirty="0"/>
          </a:p>
        </p:txBody>
      </p:sp>
      <p:sp>
        <p:nvSpPr>
          <p:cNvPr id="509" name="Shape 509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11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348150" y="1606100"/>
            <a:ext cx="77841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Your Dataset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6325650" y="3179575"/>
            <a:ext cx="1806600" cy="393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test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348150" y="31795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1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1543650" y="31795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2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2739150" y="31795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3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3934650" y="31795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4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5130150" y="3179575"/>
            <a:ext cx="1195500" cy="393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5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7" name="Shape 517"/>
          <p:cNvSpPr txBox="1"/>
          <p:nvPr/>
        </p:nvSpPr>
        <p:spPr>
          <a:xfrm>
            <a:off x="348150" y="2311175"/>
            <a:ext cx="53604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Idea #4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Cross-Validation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Split data into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folds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try each fold as validation and average the results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6325650" y="3719525"/>
            <a:ext cx="1806600" cy="393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test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348150" y="371952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1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1543650" y="371952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2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2739150" y="371952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3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3934650" y="3719525"/>
            <a:ext cx="1195500" cy="393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4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5130150" y="371952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5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6325650" y="4259475"/>
            <a:ext cx="1806600" cy="3936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test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348150" y="42594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1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1543650" y="42594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2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2739150" y="4259475"/>
            <a:ext cx="1195500" cy="3936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3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3934650" y="42594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4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5130150" y="4259475"/>
            <a:ext cx="1195500" cy="39360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fold 5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0" name="Shape 530"/>
          <p:cNvSpPr txBox="1"/>
          <p:nvPr/>
        </p:nvSpPr>
        <p:spPr>
          <a:xfrm>
            <a:off x="348150" y="4753050"/>
            <a:ext cx="76299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Useful for small datasets, but not used too frequently in deep learning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3C03A126-CA50-934D-B64B-163EBEA1D5F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6535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Instance-Based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Expensive</a:t>
            </a:r>
          </a:p>
          <a:p>
            <a:pPr lvl="1"/>
            <a:r>
              <a:rPr lang="en-US" dirty="0"/>
              <a:t>No Learning: most real work done during testing</a:t>
            </a:r>
          </a:p>
          <a:p>
            <a:pPr lvl="1"/>
            <a:r>
              <a:rPr lang="en-US" dirty="0"/>
              <a:t>For every test sample, must search through all dataset – very slow!</a:t>
            </a:r>
          </a:p>
          <a:p>
            <a:pPr lvl="1"/>
            <a:r>
              <a:rPr lang="en-US" dirty="0"/>
              <a:t>Must use tricks like approximate nearest </a:t>
            </a:r>
            <a:r>
              <a:rPr lang="en-US" dirty="0" err="1"/>
              <a:t>neighbour</a:t>
            </a:r>
            <a:r>
              <a:rPr lang="en-US" dirty="0"/>
              <a:t> search</a:t>
            </a:r>
          </a:p>
          <a:p>
            <a:endParaRPr lang="en-US" dirty="0"/>
          </a:p>
          <a:p>
            <a:r>
              <a:rPr lang="en-US" dirty="0"/>
              <a:t>Doesn’t work well when large number of irrelevant features</a:t>
            </a:r>
          </a:p>
          <a:p>
            <a:pPr lvl="1"/>
            <a:r>
              <a:rPr lang="en-US" dirty="0"/>
              <a:t>Distances overwhelmed by noisy features</a:t>
            </a:r>
          </a:p>
          <a:p>
            <a:endParaRPr lang="en-US" dirty="0"/>
          </a:p>
          <a:p>
            <a:r>
              <a:rPr lang="en-US" dirty="0"/>
              <a:t>Curse of Dimensionality</a:t>
            </a:r>
          </a:p>
          <a:p>
            <a:pPr lvl="1"/>
            <a:r>
              <a:rPr lang="en-US" dirty="0"/>
              <a:t>Distances become meaningless in high dimensions</a:t>
            </a:r>
          </a:p>
          <a:p>
            <a:pPr lvl="1"/>
            <a:r>
              <a:rPr lang="en-US" dirty="0"/>
              <a:t>(See proof in next lecture)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  <a:p>
            <a:pPr lvl="1"/>
            <a:r>
              <a:rPr lang="en-US" dirty="0"/>
              <a:t>Linear scoring functions</a:t>
            </a:r>
          </a:p>
          <a:p>
            <a:r>
              <a:rPr lang="en-US" dirty="0"/>
              <a:t>Loss Functions</a:t>
            </a:r>
          </a:p>
          <a:p>
            <a:pPr lvl="1"/>
            <a:r>
              <a:rPr lang="en-US" dirty="0"/>
              <a:t>Multi-class hinge loss</a:t>
            </a:r>
          </a:p>
          <a:p>
            <a:pPr lvl="1"/>
            <a:r>
              <a:rPr lang="en-US" dirty="0" err="1"/>
              <a:t>Softmax</a:t>
            </a:r>
            <a:r>
              <a:rPr lang="en-US" dirty="0"/>
              <a:t> cross-entropy loss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2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1129500" y="2604600"/>
            <a:ext cx="6885000" cy="13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Linear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98046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Shape 6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800" y="1585575"/>
            <a:ext cx="5120400" cy="34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 txBox="1"/>
          <p:nvPr/>
        </p:nvSpPr>
        <p:spPr>
          <a:xfrm>
            <a:off x="3849450" y="4997875"/>
            <a:ext cx="1445100" cy="2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CC0 1.0 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public domain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x="2241450" y="976250"/>
            <a:ext cx="2586600" cy="4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Neural Network</a:t>
            </a:r>
          </a:p>
        </p:txBody>
      </p:sp>
      <p:sp>
        <p:nvSpPr>
          <p:cNvPr id="651" name="Shape 651"/>
          <p:cNvSpPr/>
          <p:nvPr/>
        </p:nvSpPr>
        <p:spPr>
          <a:xfrm>
            <a:off x="4092476" y="1474726"/>
            <a:ext cx="954775" cy="2240099"/>
          </a:xfrm>
          <a:custGeom>
            <a:avLst/>
            <a:gdLst/>
            <a:ahLst/>
            <a:cxnLst/>
            <a:rect l="0" t="0" r="0" b="0"/>
            <a:pathLst>
              <a:path w="38191" h="111935" extrusionOk="0">
                <a:moveTo>
                  <a:pt x="0" y="0"/>
                </a:moveTo>
                <a:cubicBezTo>
                  <a:pt x="5211" y="4554"/>
                  <a:pt x="25312" y="13575"/>
                  <a:pt x="31268" y="27327"/>
                </a:cubicBezTo>
                <a:cubicBezTo>
                  <a:pt x="37223" y="41078"/>
                  <a:pt x="40815" y="68405"/>
                  <a:pt x="35735" y="82507"/>
                </a:cubicBezTo>
                <a:cubicBezTo>
                  <a:pt x="30655" y="96608"/>
                  <a:pt x="6612" y="107030"/>
                  <a:pt x="788" y="11193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652" name="Shape 652"/>
          <p:cNvSpPr txBox="1"/>
          <p:nvPr/>
        </p:nvSpPr>
        <p:spPr>
          <a:xfrm>
            <a:off x="111675" y="2862875"/>
            <a:ext cx="1550400" cy="9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Linear classifiers</a:t>
            </a:r>
          </a:p>
        </p:txBody>
      </p:sp>
      <p:cxnSp>
        <p:nvCxnSpPr>
          <p:cNvPr id="653" name="Shape 653"/>
          <p:cNvCxnSpPr/>
          <p:nvPr/>
        </p:nvCxnSpPr>
        <p:spPr>
          <a:xfrm rot="10800000" flipH="1">
            <a:off x="1537150" y="2814850"/>
            <a:ext cx="1326900" cy="3087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4" name="Shape 654"/>
          <p:cNvCxnSpPr/>
          <p:nvPr/>
        </p:nvCxnSpPr>
        <p:spPr>
          <a:xfrm>
            <a:off x="1662075" y="3515375"/>
            <a:ext cx="840600" cy="258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55" name="Shape 655"/>
          <p:cNvCxnSpPr/>
          <p:nvPr/>
        </p:nvCxnSpPr>
        <p:spPr>
          <a:xfrm>
            <a:off x="1491150" y="3780450"/>
            <a:ext cx="1024800" cy="453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6687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Question Answering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3" name="Picture 22" descr="2007_0049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0" y="1933044"/>
            <a:ext cx="1689810" cy="1267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99" name="Group 98"/>
          <p:cNvGrpSpPr/>
          <p:nvPr/>
        </p:nvGrpSpPr>
        <p:grpSpPr>
          <a:xfrm>
            <a:off x="838200" y="1902023"/>
            <a:ext cx="5867400" cy="1846421"/>
            <a:chOff x="838200" y="1902023"/>
            <a:chExt cx="5867400" cy="1846421"/>
          </a:xfrm>
        </p:grpSpPr>
        <p:grpSp>
          <p:nvGrpSpPr>
            <p:cNvPr id="92" name="Group 91"/>
            <p:cNvGrpSpPr/>
            <p:nvPr/>
          </p:nvGrpSpPr>
          <p:grpSpPr>
            <a:xfrm>
              <a:off x="3310521" y="2510342"/>
              <a:ext cx="1277574" cy="436917"/>
              <a:chOff x="3310521" y="2510342"/>
              <a:chExt cx="1277574" cy="436917"/>
            </a:xfrm>
          </p:grpSpPr>
          <p:sp>
            <p:nvSpPr>
              <p:cNvPr id="36" name="Rectangle 35"/>
              <p:cNvSpPr>
                <a:spLocks noChangeAspect="1"/>
              </p:cNvSpPr>
              <p:nvPr/>
            </p:nvSpPr>
            <p:spPr>
              <a:xfrm>
                <a:off x="4504871" y="2864035"/>
                <a:ext cx="83224" cy="832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3310521" y="2510342"/>
                <a:ext cx="124836" cy="1248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0"/>
                <a:endCxn id="36" idx="0"/>
              </p:cNvCxnSpPr>
              <p:nvPr/>
            </p:nvCxnSpPr>
            <p:spPr>
              <a:xfrm>
                <a:off x="3372939" y="2510342"/>
                <a:ext cx="1173544" cy="35369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3" idx="0"/>
                <a:endCxn id="36" idx="0"/>
              </p:cNvCxnSpPr>
              <p:nvPr/>
            </p:nvCxnSpPr>
            <p:spPr>
              <a:xfrm>
                <a:off x="3580999" y="2718402"/>
                <a:ext cx="965484" cy="14563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3" idx="2"/>
                <a:endCxn id="36" idx="2"/>
              </p:cNvCxnSpPr>
              <p:nvPr/>
            </p:nvCxnSpPr>
            <p:spPr>
              <a:xfrm>
                <a:off x="3580999" y="2843238"/>
                <a:ext cx="965484" cy="10402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3379874" y="2579695"/>
                <a:ext cx="124836" cy="1248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>
                <a:spLocks noChangeAspect="1"/>
              </p:cNvSpPr>
              <p:nvPr/>
            </p:nvSpPr>
            <p:spPr>
              <a:xfrm>
                <a:off x="3449227" y="2649048"/>
                <a:ext cx="124836" cy="1248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>
                <a:spLocks noChangeAspect="1"/>
              </p:cNvSpPr>
              <p:nvPr/>
            </p:nvSpPr>
            <p:spPr>
              <a:xfrm>
                <a:off x="3518581" y="2718402"/>
                <a:ext cx="124836" cy="12483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>
                <a:glow>
                  <a:schemeClr val="tx1">
                    <a:alpha val="75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  <a:softEdge rad="127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2" idx="0"/>
                <a:endCxn id="36" idx="0"/>
              </p:cNvCxnSpPr>
              <p:nvPr/>
            </p:nvCxnSpPr>
            <p:spPr>
              <a:xfrm>
                <a:off x="3511645" y="2649048"/>
                <a:ext cx="1034838" cy="21498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1" idx="0"/>
                <a:endCxn id="36" idx="0"/>
              </p:cNvCxnSpPr>
              <p:nvPr/>
            </p:nvCxnSpPr>
            <p:spPr>
              <a:xfrm>
                <a:off x="3442292" y="2579695"/>
                <a:ext cx="1104191" cy="28434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433912" y="2510342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312033" y="2634958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314922" y="2512006"/>
                <a:ext cx="208060" cy="20972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06"/>
            <p:cNvGrpSpPr/>
            <p:nvPr/>
          </p:nvGrpSpPr>
          <p:grpSpPr>
            <a:xfrm>
              <a:off x="4021151" y="2265098"/>
              <a:ext cx="749014" cy="749014"/>
              <a:chOff x="8773045" y="1214694"/>
              <a:chExt cx="1645920" cy="1645920"/>
            </a:xfrm>
          </p:grpSpPr>
          <p:sp>
            <p:nvSpPr>
              <p:cNvPr id="7" name="Rectangle 6"/>
              <p:cNvSpPr>
                <a:spLocks noChangeAspect="1"/>
              </p:cNvSpPr>
              <p:nvPr/>
            </p:nvSpPr>
            <p:spPr>
              <a:xfrm>
                <a:off x="8773045" y="12146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8925445" y="13670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>
              <a:xfrm>
                <a:off x="9077845" y="15194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9230245" y="16718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>
              <a:xfrm>
                <a:off x="9382645" y="18242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9535045" y="19766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9687445" y="2129094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3276600" y="2327063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345953" y="2396416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415306" y="2465769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484659" y="2535122"/>
              <a:ext cx="416119" cy="4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11"/>
            <p:cNvGrpSpPr/>
            <p:nvPr/>
          </p:nvGrpSpPr>
          <p:grpSpPr>
            <a:xfrm>
              <a:off x="2133600" y="2119003"/>
              <a:ext cx="1040298" cy="1040298"/>
              <a:chOff x="5572662" y="2317477"/>
              <a:chExt cx="2286000" cy="2286000"/>
            </a:xfrm>
          </p:grpSpPr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5572662" y="2317477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5725062" y="2469877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5877462" y="2622277"/>
                <a:ext cx="1828800" cy="1828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6029862" y="2774677"/>
                <a:ext cx="1828800" cy="1828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/>
            <p:cNvCxnSpPr>
              <a:stCxn id="50" idx="0"/>
              <a:endCxn id="61" idx="2"/>
            </p:cNvCxnSpPr>
            <p:nvPr/>
          </p:nvCxnSpPr>
          <p:spPr>
            <a:xfrm>
              <a:off x="4843481" y="2346326"/>
              <a:ext cx="536371" cy="7463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6" idx="2"/>
              <a:endCxn id="65" idx="3"/>
            </p:cNvCxnSpPr>
            <p:nvPr/>
          </p:nvCxnSpPr>
          <p:spPr>
            <a:xfrm flipV="1">
              <a:off x="5259600" y="2821189"/>
              <a:ext cx="500945" cy="10770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1464485" y="2398342"/>
              <a:ext cx="208059" cy="208059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0"/>
              <a:endCxn id="29" idx="0"/>
            </p:cNvCxnSpPr>
            <p:nvPr/>
          </p:nvCxnSpPr>
          <p:spPr>
            <a:xfrm>
              <a:off x="1568515" y="2398342"/>
              <a:ext cx="1406337" cy="62419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2"/>
              <a:endCxn id="29" idx="2"/>
            </p:cNvCxnSpPr>
            <p:nvPr/>
          </p:nvCxnSpPr>
          <p:spPr>
            <a:xfrm flipV="1">
              <a:off x="1568515" y="2543984"/>
              <a:ext cx="1406337" cy="62417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2933240" y="2460761"/>
              <a:ext cx="83223" cy="83223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2464403" y="2874952"/>
              <a:ext cx="166448" cy="166448"/>
            </a:xfrm>
            <a:prstGeom prst="rect">
              <a:avLst/>
            </a:prstGeom>
            <a:solidFill>
              <a:schemeClr val="bg1">
                <a:lumMod val="85000"/>
                <a:alpha val="50000"/>
              </a:schemeClr>
            </a:solidFill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3552220" y="2801748"/>
              <a:ext cx="83223" cy="8322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1" idx="0"/>
              <a:endCxn id="32" idx="0"/>
            </p:cNvCxnSpPr>
            <p:nvPr/>
          </p:nvCxnSpPr>
          <p:spPr>
            <a:xfrm flipV="1">
              <a:off x="2547627" y="2801748"/>
              <a:ext cx="1046205" cy="73204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2"/>
              <a:endCxn id="32" idx="2"/>
            </p:cNvCxnSpPr>
            <p:nvPr/>
          </p:nvCxnSpPr>
          <p:spPr>
            <a:xfrm flipV="1">
              <a:off x="2547627" y="2884971"/>
              <a:ext cx="1046205" cy="156429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226"/>
            <p:cNvGrpSpPr/>
            <p:nvPr/>
          </p:nvGrpSpPr>
          <p:grpSpPr>
            <a:xfrm>
              <a:off x="4760257" y="2346326"/>
              <a:ext cx="582566" cy="582567"/>
              <a:chOff x="11541722" y="1891905"/>
              <a:chExt cx="1280160" cy="1280160"/>
            </a:xfrm>
          </p:grpSpPr>
          <p:sp>
            <p:nvSpPr>
              <p:cNvPr id="50" name="Rectangle 49"/>
              <p:cNvSpPr>
                <a:spLocks noChangeAspect="1"/>
              </p:cNvSpPr>
              <p:nvPr/>
            </p:nvSpPr>
            <p:spPr>
              <a:xfrm>
                <a:off x="11541722" y="18919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>
                <a:spLocks noChangeAspect="1"/>
              </p:cNvSpPr>
              <p:nvPr/>
            </p:nvSpPr>
            <p:spPr>
              <a:xfrm>
                <a:off x="11694122" y="20443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>
                <a:spLocks noChangeAspect="1"/>
              </p:cNvSpPr>
              <p:nvPr/>
            </p:nvSpPr>
            <p:spPr>
              <a:xfrm>
                <a:off x="11846522" y="21967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>
                <a:spLocks noChangeAspect="1"/>
              </p:cNvSpPr>
              <p:nvPr/>
            </p:nvSpPr>
            <p:spPr>
              <a:xfrm>
                <a:off x="11998922" y="23491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12151322" y="25015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12303722" y="26539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12456122" y="2806305"/>
                <a:ext cx="365760" cy="3657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4613736" y="2711975"/>
              <a:ext cx="124836" cy="1248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>
              <a:off x="5263730" y="2779017"/>
              <a:ext cx="62418" cy="6241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57" idx="2"/>
              <a:endCxn id="58" idx="2"/>
            </p:cNvCxnSpPr>
            <p:nvPr/>
          </p:nvCxnSpPr>
          <p:spPr>
            <a:xfrm>
              <a:off x="4676154" y="2836811"/>
              <a:ext cx="618785" cy="462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7" idx="0"/>
              <a:endCxn id="58" idx="0"/>
            </p:cNvCxnSpPr>
            <p:nvPr/>
          </p:nvCxnSpPr>
          <p:spPr>
            <a:xfrm>
              <a:off x="4676154" y="2711975"/>
              <a:ext cx="618785" cy="670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5379852" y="2373788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5477011" y="2467330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5566507" y="2554008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5657233" y="2643505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5746729" y="2740665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66" name="Straight Connector 65"/>
            <p:cNvCxnSpPr>
              <a:stCxn id="56" idx="2"/>
              <a:endCxn id="61" idx="3"/>
            </p:cNvCxnSpPr>
            <p:nvPr/>
          </p:nvCxnSpPr>
          <p:spPr>
            <a:xfrm flipV="1">
              <a:off x="5259600" y="2454312"/>
              <a:ext cx="134068" cy="474581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0" idx="0"/>
              <a:endCxn id="65" idx="2"/>
            </p:cNvCxnSpPr>
            <p:nvPr/>
          </p:nvCxnSpPr>
          <p:spPr>
            <a:xfrm>
              <a:off x="4843481" y="2346326"/>
              <a:ext cx="903248" cy="44150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5867400" y="2378630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5964559" y="2472172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 bwMode="auto">
            <a:xfrm>
              <a:off x="6054055" y="2558850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6144781" y="2648347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6234277" y="2745507"/>
              <a:ext cx="94340" cy="94340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12700">
                <a:schemeClr val="bg2">
                  <a:alpha val="75000"/>
                </a:schemeClr>
              </a:glow>
              <a:outerShdw blurRad="50800" dist="38100" dir="2700000" algn="tl" rotWithShape="0">
                <a:schemeClr val="bg2">
                  <a:lumMod val="50000"/>
                  <a:alpha val="43000"/>
                </a:scheme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73" name="Straight Connector 72"/>
            <p:cNvCxnSpPr>
              <a:stCxn id="65" idx="6"/>
              <a:endCxn id="72" idx="2"/>
            </p:cNvCxnSpPr>
            <p:nvPr/>
          </p:nvCxnSpPr>
          <p:spPr>
            <a:xfrm>
              <a:off x="5841069" y="2787835"/>
              <a:ext cx="393208" cy="48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1" idx="6"/>
              <a:endCxn id="68" idx="2"/>
            </p:cNvCxnSpPr>
            <p:nvPr/>
          </p:nvCxnSpPr>
          <p:spPr>
            <a:xfrm>
              <a:off x="5474192" y="2420958"/>
              <a:ext cx="393208" cy="484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1" idx="6"/>
              <a:endCxn id="72" idx="2"/>
            </p:cNvCxnSpPr>
            <p:nvPr/>
          </p:nvCxnSpPr>
          <p:spPr>
            <a:xfrm>
              <a:off x="5474192" y="2420958"/>
              <a:ext cx="760085" cy="37171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5" idx="6"/>
              <a:endCxn id="68" idx="2"/>
            </p:cNvCxnSpPr>
            <p:nvPr/>
          </p:nvCxnSpPr>
          <p:spPr>
            <a:xfrm flipV="1">
              <a:off x="5841069" y="2425800"/>
              <a:ext cx="26331" cy="36203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Left Brace 76"/>
            <p:cNvSpPr/>
            <p:nvPr/>
          </p:nvSpPr>
          <p:spPr bwMode="auto">
            <a:xfrm rot="16200000">
              <a:off x="1585889" y="2521928"/>
              <a:ext cx="104822" cy="16002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73126" y="3409410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Convolution Layer</a:t>
              </a:r>
              <a:br>
                <a:rPr lang="en-US" sz="800" dirty="0"/>
              </a:br>
              <a:r>
                <a:rPr lang="en-US" sz="800" dirty="0"/>
                <a:t>+ Non-Linearity</a:t>
              </a:r>
            </a:p>
          </p:txBody>
        </p:sp>
        <p:sp>
          <p:nvSpPr>
            <p:cNvPr id="79" name="Left Brace 78"/>
            <p:cNvSpPr/>
            <p:nvPr/>
          </p:nvSpPr>
          <p:spPr bwMode="auto">
            <a:xfrm rot="16200000">
              <a:off x="3135043" y="2864828"/>
              <a:ext cx="104822" cy="91440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819400" y="3409890"/>
              <a:ext cx="8130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Pooling Layer</a:t>
              </a:r>
            </a:p>
          </p:txBody>
        </p:sp>
        <p:sp>
          <p:nvSpPr>
            <p:cNvPr id="81" name="Left Brace 80"/>
            <p:cNvSpPr/>
            <p:nvPr/>
          </p:nvSpPr>
          <p:spPr bwMode="auto">
            <a:xfrm rot="16200000">
              <a:off x="4082055" y="2956268"/>
              <a:ext cx="104822" cy="73152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3409890"/>
              <a:ext cx="10182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Convolution Layer</a:t>
              </a:r>
              <a:br>
                <a:rPr lang="en-US" sz="800" dirty="0"/>
              </a:br>
              <a:r>
                <a:rPr lang="en-US" sz="800" dirty="0"/>
                <a:t>+ Non-Linearity</a:t>
              </a:r>
            </a:p>
          </p:txBody>
        </p:sp>
        <p:sp>
          <p:nvSpPr>
            <p:cNvPr id="83" name="Left Brace 82"/>
            <p:cNvSpPr/>
            <p:nvPr/>
          </p:nvSpPr>
          <p:spPr bwMode="auto">
            <a:xfrm rot="16200000">
              <a:off x="4867188" y="3001988"/>
              <a:ext cx="104822" cy="64008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97157" y="3409890"/>
              <a:ext cx="8130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Pooling Layer</a:t>
              </a:r>
            </a:p>
          </p:txBody>
        </p:sp>
        <p:sp>
          <p:nvSpPr>
            <p:cNvPr id="85" name="Left Brace 84"/>
            <p:cNvSpPr/>
            <p:nvPr/>
          </p:nvSpPr>
          <p:spPr bwMode="auto">
            <a:xfrm rot="16200000">
              <a:off x="5844950" y="2819108"/>
              <a:ext cx="104822" cy="1005840"/>
            </a:xfrm>
            <a:prstGeom prst="leftBrac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18107" y="3410522"/>
              <a:ext cx="1172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Fully-Connected MLP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86840" y="1902023"/>
              <a:ext cx="121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4096-dim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07532" y="1371600"/>
            <a:ext cx="4135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          Embedding (</a:t>
            </a:r>
            <a:r>
              <a:rPr lang="en-US" sz="2400" dirty="0" err="1">
                <a:solidFill>
                  <a:schemeClr val="accent1"/>
                </a:solidFill>
              </a:rPr>
              <a:t>VGGNet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146" y="4186535"/>
            <a:ext cx="4306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                 Embedding (LSTM)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5867400" y="2209800"/>
            <a:ext cx="533400" cy="914400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1312" y="1371600"/>
            <a:ext cx="104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Image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17260" y="4182070"/>
            <a:ext cx="141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Question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38200" y="4648200"/>
            <a:ext cx="553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“How   many   horses    are      in       this     image?”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5181600"/>
            <a:ext cx="4953000" cy="990600"/>
            <a:chOff x="990600" y="5181600"/>
            <a:chExt cx="4953000" cy="99060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990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752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514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3276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4038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5562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4800600" y="5181600"/>
              <a:ext cx="3810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122" name="Straight Arrow Connector 121"/>
            <p:cNvCxnSpPr>
              <a:stCxn id="115" idx="3"/>
              <a:endCxn id="116" idx="1"/>
            </p:cNvCxnSpPr>
            <p:nvPr/>
          </p:nvCxnSpPr>
          <p:spPr bwMode="auto">
            <a:xfrm>
              <a:off x="1371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6" idx="3"/>
              <a:endCxn id="117" idx="1"/>
            </p:cNvCxnSpPr>
            <p:nvPr/>
          </p:nvCxnSpPr>
          <p:spPr bwMode="auto">
            <a:xfrm>
              <a:off x="2133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7" idx="3"/>
              <a:endCxn id="118" idx="1"/>
            </p:cNvCxnSpPr>
            <p:nvPr/>
          </p:nvCxnSpPr>
          <p:spPr bwMode="auto">
            <a:xfrm>
              <a:off x="2895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8" idx="3"/>
              <a:endCxn id="119" idx="1"/>
            </p:cNvCxnSpPr>
            <p:nvPr/>
          </p:nvCxnSpPr>
          <p:spPr bwMode="auto">
            <a:xfrm>
              <a:off x="3657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9" idx="3"/>
              <a:endCxn id="121" idx="1"/>
            </p:cNvCxnSpPr>
            <p:nvPr/>
          </p:nvCxnSpPr>
          <p:spPr bwMode="auto">
            <a:xfrm>
              <a:off x="4419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21" idx="3"/>
              <a:endCxn id="120" idx="1"/>
            </p:cNvCxnSpPr>
            <p:nvPr/>
          </p:nvCxnSpPr>
          <p:spPr bwMode="auto">
            <a:xfrm>
              <a:off x="5181600" y="5676900"/>
              <a:ext cx="381000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943600" y="1219200"/>
            <a:ext cx="3218228" cy="4457700"/>
            <a:chOff x="5943600" y="1219200"/>
            <a:chExt cx="3218228" cy="4457700"/>
          </a:xfrm>
        </p:grpSpPr>
        <p:sp>
          <p:nvSpPr>
            <p:cNvPr id="109" name="Right Arrow 108"/>
            <p:cNvSpPr/>
            <p:nvPr/>
          </p:nvSpPr>
          <p:spPr bwMode="auto">
            <a:xfrm rot="1011734">
              <a:off x="6485833" y="2706227"/>
              <a:ext cx="822960" cy="18288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0" name="Right Arrow 109"/>
            <p:cNvSpPr/>
            <p:nvPr/>
          </p:nvSpPr>
          <p:spPr bwMode="auto">
            <a:xfrm rot="20442843">
              <a:off x="6487431" y="3696262"/>
              <a:ext cx="822960" cy="18288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2667000"/>
              <a:ext cx="1818409" cy="1600200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6781800" y="1219200"/>
              <a:ext cx="238002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Neural Network </a:t>
              </a:r>
              <a:br>
                <a:rPr lang="en-US" sz="2000" dirty="0"/>
              </a:br>
              <a:r>
                <a:rPr lang="en-US" sz="2000" dirty="0" err="1"/>
                <a:t>Softmax</a:t>
              </a:r>
              <a:r>
                <a:rPr lang="en-US" sz="2000" dirty="0"/>
                <a:t> </a:t>
              </a:r>
              <a:br>
                <a:rPr lang="en-US" sz="2000" dirty="0"/>
              </a:br>
              <a:r>
                <a:rPr lang="en-US" sz="2000" dirty="0"/>
                <a:t>over top K answers</a:t>
              </a:r>
            </a:p>
          </p:txBody>
        </p:sp>
        <p:cxnSp>
          <p:nvCxnSpPr>
            <p:cNvPr id="128" name="Curved Connector 127"/>
            <p:cNvCxnSpPr>
              <a:stCxn id="120" idx="3"/>
            </p:cNvCxnSpPr>
            <p:nvPr/>
          </p:nvCxnSpPr>
          <p:spPr bwMode="auto">
            <a:xfrm flipV="1">
              <a:off x="5943600" y="3923607"/>
              <a:ext cx="566922" cy="175329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55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/>
        </p:nvSpPr>
        <p:spPr>
          <a:xfrm>
            <a:off x="5138325" y="2595000"/>
            <a:ext cx="3353100" cy="16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50,000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training images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each image is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10,000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images.</a:t>
            </a:r>
          </a:p>
        </p:txBody>
      </p:sp>
      <p:pic>
        <p:nvPicPr>
          <p:cNvPr id="688" name="Shape 6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96" y="1564625"/>
            <a:ext cx="4786126" cy="35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763600"/>
          </a:xfrm>
        </p:spPr>
        <p:txBody>
          <a:bodyPr/>
          <a:lstStyle/>
          <a:p>
            <a:r>
              <a:rPr lang="en"/>
              <a:t>Recall CIFAR10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7940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Shape 695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Shape 696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698" name="Shape 698"/>
          <p:cNvCxnSpPr>
            <a:endCxn id="697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9" name="Shape 699"/>
          <p:cNvCxnSpPr>
            <a:endCxn id="697" idx="2"/>
          </p:cNvCxnSpPr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1" name="Shape 701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2" name="Shape 702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257800" cy="685800"/>
          </a:xfrm>
        </p:spPr>
        <p:txBody>
          <a:bodyPr/>
          <a:lstStyle/>
          <a:p>
            <a:r>
              <a:rPr lang="en" dirty="0"/>
              <a:t>Parametric Approach</a:t>
            </a:r>
            <a:endParaRPr lang="en-US" dirty="0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00075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Shape 7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Shape 71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17" name="Shape 717"/>
          <p:cNvCxnSpPr>
            <a:endCxn id="71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9" name="Shape 71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0" name="Shape 72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2769000" y="1731575"/>
            <a:ext cx="34032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6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x,W</a:t>
            </a:r>
            <a:r>
              <a:rPr lang="en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= </a:t>
            </a:r>
            <a:r>
              <a:rPr lang="en" sz="36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Wx</a:t>
            </a:r>
            <a:r>
              <a:rPr lang="en" sz="36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b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Parametric Approach</a:t>
            </a:r>
            <a:r>
              <a:rPr lang="en-US" dirty="0"/>
              <a:t>: Linear Classifier</a:t>
            </a: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15" name="Shape 699">
            <a:extLst>
              <a:ext uri="{FF2B5EF4-FFF2-40B4-BE49-F238E27FC236}">
                <a16:creationId xmlns:a16="http://schemas.microsoft.com/office/drawing/2014/main" id="{8C00BE5F-717A-9842-9348-B755D7D5E35A}"/>
              </a:ext>
            </a:extLst>
          </p:cNvPr>
          <p:cNvCxnSpPr/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00525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Notes and readings on class webpage</a:t>
            </a:r>
          </a:p>
          <a:p>
            <a:pPr lvl="1"/>
            <a:r>
              <a:rPr lang="en-US" dirty="0">
                <a:hlinkClick r:id="rId2"/>
              </a:rPr>
              <a:t>https://www.cc.gatech.edu/classes/AY2020/cs7643_fall/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HW0 solutions and grades released</a:t>
            </a:r>
          </a:p>
          <a:p>
            <a:endParaRPr lang="en-US" dirty="0"/>
          </a:p>
          <a:p>
            <a:r>
              <a:rPr lang="en-US" dirty="0"/>
              <a:t>Issues from PS0 submission</a:t>
            </a:r>
          </a:p>
          <a:p>
            <a:pPr lvl="1"/>
            <a:r>
              <a:rPr lang="en-US" dirty="0"/>
              <a:t>Instructions not followed = not graded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DA765-BE48-F549-B6E3-1EF0F9C5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038600"/>
            <a:ext cx="5651910" cy="25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473012" y="2524100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/>
        </p:nvSpPr>
        <p:spPr>
          <a:xfrm>
            <a:off x="535062" y="2034875"/>
            <a:ext cx="1053300" cy="48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</a:p>
        </p:txBody>
      </p:sp>
      <p:sp>
        <p:nvSpPr>
          <p:cNvPr id="754" name="Shape 754"/>
          <p:cNvSpPr txBox="1"/>
          <p:nvPr/>
        </p:nvSpPr>
        <p:spPr>
          <a:xfrm>
            <a:off x="3255325" y="4495456"/>
            <a:ext cx="1926000" cy="5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parameters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 weights</a:t>
            </a:r>
          </a:p>
        </p:txBody>
      </p:sp>
      <p:sp>
        <p:nvSpPr>
          <p:cNvPr id="755" name="Shape 755"/>
          <p:cNvSpPr txBox="1"/>
          <p:nvPr/>
        </p:nvSpPr>
        <p:spPr>
          <a:xfrm>
            <a:off x="3696750" y="3872706"/>
            <a:ext cx="849000" cy="7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</a:p>
        </p:txBody>
      </p:sp>
      <p:sp>
        <p:nvSpPr>
          <p:cNvPr id="756" name="Shape 756"/>
          <p:cNvSpPr txBox="1"/>
          <p:nvPr/>
        </p:nvSpPr>
        <p:spPr>
          <a:xfrm>
            <a:off x="3439650" y="2801000"/>
            <a:ext cx="1363200" cy="59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30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" sz="30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757" name="Shape 757"/>
          <p:cNvCxnSpPr>
            <a:endCxn id="756" idx="1"/>
          </p:cNvCxnSpPr>
          <p:nvPr/>
        </p:nvCxnSpPr>
        <p:spPr>
          <a:xfrm>
            <a:off x="1819650" y="3100550"/>
            <a:ext cx="1620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9" name="Shape 759"/>
          <p:cNvCxnSpPr/>
          <p:nvPr/>
        </p:nvCxnSpPr>
        <p:spPr>
          <a:xfrm>
            <a:off x="4652275" y="3100550"/>
            <a:ext cx="1240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0" name="Shape 760"/>
          <p:cNvSpPr txBox="1"/>
          <p:nvPr/>
        </p:nvSpPr>
        <p:spPr>
          <a:xfrm>
            <a:off x="6076300" y="2679975"/>
            <a:ext cx="2915100" cy="115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numbers giving class scores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x="-35875" y="3682925"/>
            <a:ext cx="3328800" cy="12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(3072 numbers total)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2769000" y="17315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f(x,W) = Wx + b</a:t>
            </a:r>
          </a:p>
        </p:txBody>
      </p:sp>
      <p:sp>
        <p:nvSpPr>
          <p:cNvPr id="763" name="Shape 763"/>
          <p:cNvSpPr/>
          <p:nvPr/>
        </p:nvSpPr>
        <p:spPr>
          <a:xfrm>
            <a:off x="5045828" y="1990150"/>
            <a:ext cx="223200" cy="310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Shape 764"/>
          <p:cNvSpPr txBox="1"/>
          <p:nvPr/>
        </p:nvSpPr>
        <p:spPr>
          <a:xfrm>
            <a:off x="4764677" y="1422586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3072x1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3040475" y="23655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766" name="Shape 766"/>
          <p:cNvSpPr/>
          <p:nvPr/>
        </p:nvSpPr>
        <p:spPr>
          <a:xfrm>
            <a:off x="2718550" y="1858900"/>
            <a:ext cx="1436100" cy="5727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Shape 767"/>
          <p:cNvSpPr txBox="1"/>
          <p:nvPr/>
        </p:nvSpPr>
        <p:spPr>
          <a:xfrm>
            <a:off x="4069200" y="2366187"/>
            <a:ext cx="1436100" cy="39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10x3072</a:t>
            </a:r>
          </a:p>
        </p:txBody>
      </p:sp>
      <p:sp>
        <p:nvSpPr>
          <p:cNvPr id="768" name="Shape 768"/>
          <p:cNvSpPr/>
          <p:nvPr/>
        </p:nvSpPr>
        <p:spPr>
          <a:xfrm>
            <a:off x="4545750" y="18704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5676925" y="1871775"/>
            <a:ext cx="483000" cy="4578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Shape 770"/>
          <p:cNvSpPr txBox="1"/>
          <p:nvPr/>
        </p:nvSpPr>
        <p:spPr>
          <a:xfrm>
            <a:off x="6203550" y="1894600"/>
            <a:ext cx="1436100" cy="45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10x1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" dirty="0"/>
              <a:t>Parametric Approach</a:t>
            </a:r>
            <a:r>
              <a:rPr lang="en-US" dirty="0"/>
              <a:t>: Linear Classifier</a:t>
            </a:r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cxnSp>
        <p:nvCxnSpPr>
          <p:cNvPr id="23" name="Shape 699">
            <a:extLst>
              <a:ext uri="{FF2B5EF4-FFF2-40B4-BE49-F238E27FC236}">
                <a16:creationId xmlns:a16="http://schemas.microsoft.com/office/drawing/2014/main" id="{9925731E-62B0-F742-822D-D8905FB7CC51}"/>
              </a:ext>
            </a:extLst>
          </p:cNvPr>
          <p:cNvCxnSpPr/>
          <p:nvPr/>
        </p:nvCxnSpPr>
        <p:spPr>
          <a:xfrm rot="10800000">
            <a:off x="4121250" y="3400100"/>
            <a:ext cx="0" cy="555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64836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1" name="Shape 771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2" name="Shape 772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73" name="Shape 773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74" name="Shape 774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75" name="Shape 775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Shape 776"/>
          <p:cNvCxnSpPr>
            <a:stCxn id="775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Shape 777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8" name="Shape 778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C66AD3C-7954-1F4C-B6FD-3C3060267B4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6900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4" name="Shape 784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5" name="Shape 785"/>
          <p:cNvGraphicFramePr/>
          <p:nvPr/>
        </p:nvGraphicFramePr>
        <p:xfrm>
          <a:off x="1951750" y="2661876"/>
          <a:ext cx="247380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0.2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-0.3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6" name="Shape 786"/>
          <p:cNvSpPr txBox="1"/>
          <p:nvPr/>
        </p:nvSpPr>
        <p:spPr>
          <a:xfrm>
            <a:off x="2825800" y="4365800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7" name="Shape 787"/>
          <p:cNvSpPr txBox="1"/>
          <p:nvPr/>
        </p:nvSpPr>
        <p:spPr>
          <a:xfrm>
            <a:off x="227275" y="409535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88" name="Shape 788"/>
          <p:cNvGraphicFramePr/>
          <p:nvPr/>
        </p:nvGraphicFramePr>
        <p:xfrm>
          <a:off x="4649400" y="2368463"/>
          <a:ext cx="618450" cy="2347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9" name="Shape 789"/>
          <p:cNvGraphicFramePr/>
          <p:nvPr/>
        </p:nvGraphicFramePr>
        <p:xfrm>
          <a:off x="202675" y="2837200"/>
          <a:ext cx="1236900" cy="1173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56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231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24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0" name="Shape 790"/>
          <p:cNvPicPr preferRelativeResize="0"/>
          <p:nvPr/>
        </p:nvPicPr>
        <p:blipFill rotWithShape="1">
          <a:blip r:embed="rId3">
            <a:alphaModFix amt="56000"/>
          </a:blip>
          <a:srcRect l="13919" t="13185" b="34052"/>
          <a:stretch/>
        </p:blipFill>
        <p:spPr>
          <a:xfrm>
            <a:off x="135516" y="2752700"/>
            <a:ext cx="1371200" cy="134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Shape 791"/>
          <p:cNvCxnSpPr>
            <a:stCxn id="790" idx="0"/>
          </p:cNvCxnSpPr>
          <p:nvPr/>
        </p:nvCxnSpPr>
        <p:spPr>
          <a:xfrm rot="-5400000">
            <a:off x="1611916" y="1248800"/>
            <a:ext cx="713100" cy="2294700"/>
          </a:xfrm>
          <a:prstGeom prst="bentConnector2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Shape 792"/>
          <p:cNvCxnSpPr/>
          <p:nvPr/>
        </p:nvCxnSpPr>
        <p:spPr>
          <a:xfrm>
            <a:off x="3090425" y="2039700"/>
            <a:ext cx="1869600" cy="330600"/>
          </a:xfrm>
          <a:prstGeom prst="bentConnector3">
            <a:avLst>
              <a:gd name="adj1" fmla="val 99315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3" name="Shape 793"/>
          <p:cNvSpPr txBox="1"/>
          <p:nvPr/>
        </p:nvSpPr>
        <p:spPr>
          <a:xfrm>
            <a:off x="1725125" y="1646100"/>
            <a:ext cx="229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Stretch pixels into column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4" name="Shape 794"/>
          <p:cNvGraphicFramePr/>
          <p:nvPr/>
        </p:nvGraphicFramePr>
        <p:xfrm>
          <a:off x="5688750" y="2661889"/>
          <a:ext cx="6184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1.1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3.2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-1.2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5" name="Shape 795"/>
          <p:cNvSpPr txBox="1"/>
          <p:nvPr/>
        </p:nvSpPr>
        <p:spPr>
          <a:xfrm>
            <a:off x="5115450" y="3225325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96" name="Shape 796"/>
          <p:cNvGraphicFramePr/>
          <p:nvPr/>
        </p:nvGraphicFramePr>
        <p:xfrm>
          <a:off x="6837275" y="2661889"/>
          <a:ext cx="839950" cy="17604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-96.8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437.9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61.95</a:t>
                      </a:r>
                      <a:endParaRPr sz="16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7" name="Shape 797"/>
          <p:cNvSpPr txBox="1"/>
          <p:nvPr/>
        </p:nvSpPr>
        <p:spPr>
          <a:xfrm>
            <a:off x="6168900" y="322531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8" name="Shape 798"/>
          <p:cNvSpPr txBox="1"/>
          <p:nvPr/>
        </p:nvSpPr>
        <p:spPr>
          <a:xfrm>
            <a:off x="7732575" y="2752700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9" name="Shape 799"/>
          <p:cNvSpPr txBox="1"/>
          <p:nvPr/>
        </p:nvSpPr>
        <p:spPr>
          <a:xfrm>
            <a:off x="7732575" y="3367663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Dog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0" name="Shape 800"/>
          <p:cNvSpPr txBox="1"/>
          <p:nvPr/>
        </p:nvSpPr>
        <p:spPr>
          <a:xfrm>
            <a:off x="7732575" y="3944288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Ship score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5635125" y="435866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956098C-8CDC-3240-8677-8170F9C5610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2" name="Shape 801">
            <a:extLst>
              <a:ext uri="{FF2B5EF4-FFF2-40B4-BE49-F238E27FC236}">
                <a16:creationId xmlns:a16="http://schemas.microsoft.com/office/drawing/2014/main" id="{FB4F1B7A-7499-3545-8851-48627C2EB0CC}"/>
              </a:ext>
            </a:extLst>
          </p:cNvPr>
          <p:cNvSpPr txBox="1"/>
          <p:nvPr/>
        </p:nvSpPr>
        <p:spPr>
          <a:xfrm>
            <a:off x="6876150" y="4358663"/>
            <a:ext cx="7257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723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8" name="Picture 4" descr="http://cs231n.github.io/assets/w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1828800"/>
            <a:ext cx="897591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74770" y="6578469"/>
            <a:ext cx="2876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Credit: Andrej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Karpathy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CS231n</a:t>
            </a:r>
          </a:p>
        </p:txBody>
      </p:sp>
    </p:spTree>
    <p:extLst>
      <p:ext uri="{BB962C8B-B14F-4D97-AF65-F5344CB8AC3E}">
        <p14:creationId xmlns:p14="http://schemas.microsoft.com/office/powerpoint/2010/main" val="251649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2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Modeling Error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297294" y="2286000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920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814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560" y="2674620"/>
            <a:ext cx="1248523" cy="836782"/>
            <a:chOff x="3718560" y="2674620"/>
            <a:chExt cx="12485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7185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7396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2169" y="3408913"/>
            <a:ext cx="1247558" cy="867476"/>
            <a:chOff x="3512169" y="3408913"/>
            <a:chExt cx="1247558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984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grpSp>
        <p:nvGrpSpPr>
          <p:cNvPr id="77" name="Shape 335"/>
          <p:cNvGrpSpPr/>
          <p:nvPr/>
        </p:nvGrpSpPr>
        <p:grpSpPr>
          <a:xfrm>
            <a:off x="2084846" y="1505615"/>
            <a:ext cx="834091" cy="2020280"/>
            <a:chOff x="3572521" y="2326840"/>
            <a:chExt cx="834091" cy="2020280"/>
          </a:xfrm>
        </p:grpSpPr>
        <p:sp>
          <p:nvSpPr>
            <p:cNvPr id="78" name="Shape 336"/>
            <p:cNvSpPr/>
            <p:nvPr/>
          </p:nvSpPr>
          <p:spPr>
            <a:xfrm>
              <a:off x="3575921" y="3601498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79" name="Shape 337"/>
            <p:cNvSpPr/>
            <p:nvPr/>
          </p:nvSpPr>
          <p:spPr>
            <a:xfrm>
              <a:off x="3575921" y="3760672"/>
              <a:ext cx="830691" cy="108926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0" name="Shape 338"/>
            <p:cNvSpPr/>
            <p:nvPr/>
          </p:nvSpPr>
          <p:spPr>
            <a:xfrm>
              <a:off x="3575921" y="3919846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5x5 conv, 256</a:t>
              </a:r>
            </a:p>
          </p:txBody>
        </p:sp>
        <p:sp>
          <p:nvSpPr>
            <p:cNvPr id="81" name="Shape 339"/>
            <p:cNvSpPr/>
            <p:nvPr/>
          </p:nvSpPr>
          <p:spPr>
            <a:xfrm>
              <a:off x="3575921" y="4079021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11x11 conv, 96</a:t>
              </a:r>
            </a:p>
          </p:txBody>
        </p:sp>
        <p:sp>
          <p:nvSpPr>
            <p:cNvPr id="82" name="Shape 340"/>
            <p:cNvSpPr/>
            <p:nvPr/>
          </p:nvSpPr>
          <p:spPr>
            <a:xfrm>
              <a:off x="3575921" y="4238195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83" name="Shape 341"/>
            <p:cNvSpPr/>
            <p:nvPr/>
          </p:nvSpPr>
          <p:spPr>
            <a:xfrm>
              <a:off x="3572521" y="3441062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4" name="Shape 342"/>
            <p:cNvSpPr/>
            <p:nvPr/>
          </p:nvSpPr>
          <p:spPr>
            <a:xfrm>
              <a:off x="3572521" y="3281888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85" name="Shape 343"/>
            <p:cNvSpPr/>
            <p:nvPr/>
          </p:nvSpPr>
          <p:spPr>
            <a:xfrm>
              <a:off x="3572521" y="3122714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256</a:t>
              </a:r>
            </a:p>
          </p:txBody>
        </p:sp>
        <p:sp>
          <p:nvSpPr>
            <p:cNvPr id="86" name="Shape 344"/>
            <p:cNvSpPr/>
            <p:nvPr/>
          </p:nvSpPr>
          <p:spPr>
            <a:xfrm>
              <a:off x="3572521" y="2963540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7" name="Shape 345"/>
            <p:cNvSpPr/>
            <p:nvPr/>
          </p:nvSpPr>
          <p:spPr>
            <a:xfrm>
              <a:off x="3572521" y="2804364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8" name="Shape 346"/>
            <p:cNvSpPr/>
            <p:nvPr/>
          </p:nvSpPr>
          <p:spPr>
            <a:xfrm>
              <a:off x="3572521" y="2645190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9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90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1000</a:t>
              </a:r>
            </a:p>
          </p:txBody>
        </p:sp>
      </p:grpSp>
      <p:sp>
        <p:nvSpPr>
          <p:cNvPr id="91" name="Shape 377"/>
          <p:cNvSpPr txBox="1"/>
          <p:nvPr/>
        </p:nvSpPr>
        <p:spPr>
          <a:xfrm>
            <a:off x="2028480" y="1161509"/>
            <a:ext cx="874800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err="1"/>
              <a:t>AlexNet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99588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2453640" y="3858157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3497580"/>
            <a:ext cx="1085411" cy="671668"/>
            <a:chOff x="2590800" y="3497580"/>
            <a:chExt cx="1085411" cy="671668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2590800" y="3497580"/>
              <a:ext cx="762000" cy="4291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839628">
              <a:off x="2653387" y="3646028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2667000" y="41148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91514" y="3810000"/>
            <a:ext cx="523220" cy="1182460"/>
            <a:chOff x="2200074" y="3914243"/>
            <a:chExt cx="523220" cy="1182460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2479273" y="4079473"/>
              <a:ext cx="116374" cy="1596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966218">
              <a:off x="1870454" y="4243863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 = 0</a:t>
              </a: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990600" y="3196770"/>
            <a:ext cx="2667000" cy="152763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9" name="Straight Arrow Connector 28"/>
          <p:cNvCxnSpPr>
            <a:stCxn id="27" idx="7"/>
            <a:endCxn id="15" idx="3"/>
          </p:cNvCxnSpPr>
          <p:nvPr/>
        </p:nvCxnSpPr>
        <p:spPr bwMode="auto">
          <a:xfrm flipV="1">
            <a:off x="3469873" y="1620028"/>
            <a:ext cx="2646214" cy="1829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3352800" y="342900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 rot="19476700">
            <a:off x="3970174" y="2664237"/>
            <a:ext cx="140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Modeling Error</a:t>
            </a:r>
          </a:p>
        </p:txBody>
      </p:sp>
      <p:sp>
        <p:nvSpPr>
          <p:cNvPr id="26" name="TextBox 25"/>
          <p:cNvSpPr txBox="1"/>
          <p:nvPr/>
        </p:nvSpPr>
        <p:spPr>
          <a:xfrm rot="1571769">
            <a:off x="926193" y="4329398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66" name="Shape 335"/>
          <p:cNvGrpSpPr/>
          <p:nvPr/>
        </p:nvGrpSpPr>
        <p:grpSpPr>
          <a:xfrm>
            <a:off x="1680509" y="3052394"/>
            <a:ext cx="834091" cy="452806"/>
            <a:chOff x="3572521" y="2326840"/>
            <a:chExt cx="834091" cy="452806"/>
          </a:xfrm>
        </p:grpSpPr>
        <p:sp>
          <p:nvSpPr>
            <p:cNvPr id="71" name="Shape 340"/>
            <p:cNvSpPr/>
            <p:nvPr/>
          </p:nvSpPr>
          <p:spPr>
            <a:xfrm>
              <a:off x="3575921" y="2670720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78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79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</a:t>
              </a:r>
              <a:r>
                <a:rPr lang="en-US" sz="700" dirty="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HxWx3</a:t>
              </a:r>
              <a:endParaRPr lang="en" sz="700" dirty="0">
                <a:solidFill>
                  <a:srgbClr val="38761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80" name="Shape 377"/>
          <p:cNvSpPr txBox="1"/>
          <p:nvPr/>
        </p:nvSpPr>
        <p:spPr>
          <a:xfrm>
            <a:off x="914400" y="2708288"/>
            <a:ext cx="2294286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Multi-class Logistic Regression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91397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08" name="Shape 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14" y="3230676"/>
            <a:ext cx="3600417" cy="14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Shape 809"/>
          <p:cNvSpPr txBox="1"/>
          <p:nvPr/>
        </p:nvSpPr>
        <p:spPr>
          <a:xfrm>
            <a:off x="1379962" y="2462800"/>
            <a:ext cx="1820437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x,W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 = 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Wx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+ b</a:t>
            </a: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1078600" y="1664175"/>
            <a:ext cx="2247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Algebraic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DC1D431-B709-D845-889C-E484C4B2C9A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25799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6" name="Shape 816"/>
          <p:cNvSpPr txBox="1"/>
          <p:nvPr/>
        </p:nvSpPr>
        <p:spPr>
          <a:xfrm>
            <a:off x="28875" y="903750"/>
            <a:ext cx="9115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Example with an image with 4 pixels, and 3 classes (</a:t>
            </a:r>
            <a:r>
              <a:rPr lang="en" sz="2400" kern="0">
                <a:solidFill>
                  <a:srgbClr val="B45F06"/>
                </a:solidFill>
                <a:latin typeface="Arial"/>
                <a:cs typeface="Arial"/>
                <a:sym typeface="Arial"/>
              </a:rPr>
              <a:t>cat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51C75"/>
                </a:solidFill>
                <a:latin typeface="Arial"/>
                <a:cs typeface="Arial"/>
                <a:sym typeface="Arial"/>
              </a:rPr>
              <a:t>dog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</a:t>
            </a:r>
            <a:r>
              <a:rPr lang="en" sz="24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ship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7" name="Shape 8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14" y="3230676"/>
            <a:ext cx="3600417" cy="14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Shape 818"/>
          <p:cNvSpPr txBox="1"/>
          <p:nvPr/>
        </p:nvSpPr>
        <p:spPr>
          <a:xfrm>
            <a:off x="6067725" y="1438475"/>
            <a:ext cx="1187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 image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9" name="Shape 8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8458" y="1787375"/>
            <a:ext cx="906225" cy="89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20" name="Shape 820"/>
          <p:cNvGraphicFramePr/>
          <p:nvPr/>
        </p:nvGraphicFramePr>
        <p:xfrm>
          <a:off x="4830900" y="2943325"/>
          <a:ext cx="906250" cy="89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0.2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-0.5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0.1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2.0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1" name="Shape 821"/>
          <p:cNvGraphicFramePr/>
          <p:nvPr/>
        </p:nvGraphicFramePr>
        <p:xfrm>
          <a:off x="6208438" y="2943325"/>
          <a:ext cx="906250" cy="89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1.5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1.3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2.1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0.0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2" name="Shape 822"/>
          <p:cNvGraphicFramePr/>
          <p:nvPr/>
        </p:nvGraphicFramePr>
        <p:xfrm>
          <a:off x="7585988" y="2943325"/>
          <a:ext cx="906250" cy="893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.25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0.2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-0.3</a:t>
                      </a:r>
                      <a:endParaRPr sz="11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3" name="Shape 823"/>
          <p:cNvGraphicFramePr/>
          <p:nvPr/>
        </p:nvGraphicFramePr>
        <p:xfrm>
          <a:off x="5092600" y="4090025"/>
          <a:ext cx="382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1.1</a:t>
                      </a: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4" name="Shape 824"/>
          <p:cNvGraphicFramePr/>
          <p:nvPr/>
        </p:nvGraphicFramePr>
        <p:xfrm>
          <a:off x="6470138" y="4090025"/>
          <a:ext cx="382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3.2</a:t>
                      </a:r>
                      <a:endParaRPr sz="11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5" name="Shape 825"/>
          <p:cNvGraphicFramePr/>
          <p:nvPr/>
        </p:nvGraphicFramePr>
        <p:xfrm>
          <a:off x="7858927" y="4090025"/>
          <a:ext cx="382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-1.2</a:t>
                      </a:r>
                      <a:endParaRPr sz="9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6" name="Shape 826"/>
          <p:cNvSpPr txBox="1"/>
          <p:nvPr/>
        </p:nvSpPr>
        <p:spPr>
          <a:xfrm>
            <a:off x="4297600" y="3167888"/>
            <a:ext cx="3828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7" name="Shape 827"/>
          <p:cNvSpPr txBox="1"/>
          <p:nvPr/>
        </p:nvSpPr>
        <p:spPr>
          <a:xfrm>
            <a:off x="4297600" y="4058363"/>
            <a:ext cx="3828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28" name="Shape 828"/>
          <p:cNvCxnSpPr>
            <a:stCxn id="819" idx="1"/>
          </p:cNvCxnSpPr>
          <p:nvPr/>
        </p:nvCxnSpPr>
        <p:spPr>
          <a:xfrm flipH="1">
            <a:off x="5276057" y="2234075"/>
            <a:ext cx="932400" cy="712500"/>
          </a:xfrm>
          <a:prstGeom prst="bentConnector3">
            <a:avLst>
              <a:gd name="adj1" fmla="val 10070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9" name="Shape 829"/>
          <p:cNvSpPr txBox="1"/>
          <p:nvPr/>
        </p:nvSpPr>
        <p:spPr>
          <a:xfrm>
            <a:off x="1379962" y="2462800"/>
            <a:ext cx="1820437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x,W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 = 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Wx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+ b</a:t>
            </a: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0" name="Shape 830"/>
          <p:cNvSpPr txBox="1"/>
          <p:nvPr/>
        </p:nvSpPr>
        <p:spPr>
          <a:xfrm>
            <a:off x="1078600" y="1664175"/>
            <a:ext cx="2247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Algebraic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31" name="Shape 831"/>
          <p:cNvCxnSpPr>
            <a:stCxn id="819" idx="3"/>
          </p:cNvCxnSpPr>
          <p:nvPr/>
        </p:nvCxnSpPr>
        <p:spPr>
          <a:xfrm>
            <a:off x="7114682" y="2234075"/>
            <a:ext cx="918600" cy="699300"/>
          </a:xfrm>
          <a:prstGeom prst="bentConnector3">
            <a:avLst>
              <a:gd name="adj1" fmla="val 9927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2" name="Shape 832"/>
          <p:cNvCxnSpPr>
            <a:stCxn id="819" idx="2"/>
          </p:cNvCxnSpPr>
          <p:nvPr/>
        </p:nvCxnSpPr>
        <p:spPr>
          <a:xfrm rot="-5400000" flipH="1">
            <a:off x="6530170" y="2812175"/>
            <a:ext cx="265800" cy="3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3" name="Shape 833"/>
          <p:cNvCxnSpPr/>
          <p:nvPr/>
        </p:nvCxnSpPr>
        <p:spPr>
          <a:xfrm>
            <a:off x="5282750" y="38655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4" name="Shape 834"/>
          <p:cNvCxnSpPr/>
          <p:nvPr/>
        </p:nvCxnSpPr>
        <p:spPr>
          <a:xfrm>
            <a:off x="6654350" y="38655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5" name="Shape 835"/>
          <p:cNvCxnSpPr/>
          <p:nvPr/>
        </p:nvCxnSpPr>
        <p:spPr>
          <a:xfrm>
            <a:off x="8045785" y="38655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836" name="Shape 836"/>
          <p:cNvGraphicFramePr/>
          <p:nvPr/>
        </p:nvGraphicFramePr>
        <p:xfrm>
          <a:off x="5008400" y="4677625"/>
          <a:ext cx="54870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-96.8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7" name="Shape 837"/>
          <p:cNvSpPr txBox="1"/>
          <p:nvPr/>
        </p:nvSpPr>
        <p:spPr>
          <a:xfrm>
            <a:off x="4000463" y="4645975"/>
            <a:ext cx="8793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Score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38" name="Shape 838"/>
          <p:cNvCxnSpPr/>
          <p:nvPr/>
        </p:nvCxnSpPr>
        <p:spPr>
          <a:xfrm>
            <a:off x="5282750" y="44751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9" name="Shape 839"/>
          <p:cNvCxnSpPr/>
          <p:nvPr/>
        </p:nvCxnSpPr>
        <p:spPr>
          <a:xfrm>
            <a:off x="6654350" y="44751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0" name="Shape 840"/>
          <p:cNvCxnSpPr/>
          <p:nvPr/>
        </p:nvCxnSpPr>
        <p:spPr>
          <a:xfrm>
            <a:off x="8045785" y="4475175"/>
            <a:ext cx="0" cy="198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841" name="Shape 841"/>
          <p:cNvGraphicFramePr/>
          <p:nvPr/>
        </p:nvGraphicFramePr>
        <p:xfrm>
          <a:off x="6338425" y="4677625"/>
          <a:ext cx="631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437.9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42" name="Shape 842"/>
          <p:cNvGraphicFramePr/>
          <p:nvPr/>
        </p:nvGraphicFramePr>
        <p:xfrm>
          <a:off x="7723200" y="4677625"/>
          <a:ext cx="631850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61.95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52923589-6049-874D-99DA-A9A560E1F7D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50738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55">
            <a:extLst>
              <a:ext uri="{FF2B5EF4-FFF2-40B4-BE49-F238E27FC236}">
                <a16:creationId xmlns:a16="http://schemas.microsoft.com/office/drawing/2014/main" id="{1E91E708-D53B-1941-8A76-87566F3263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Interpreting a Linear Classifier </a:t>
            </a:r>
            <a:endParaRPr u="sng" dirty="0"/>
          </a:p>
        </p:txBody>
      </p:sp>
      <p:sp>
        <p:nvSpPr>
          <p:cNvPr id="848" name="Shape 848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49" name="Shape 8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76" y="1506150"/>
            <a:ext cx="3680399" cy="27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Shape 8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325" y="1545662"/>
            <a:ext cx="3268400" cy="26447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4C9797F-5AB1-D347-9AD3-AE1B81A848B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78099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Interpreting a Linear Classifier: </a:t>
            </a:r>
            <a:br>
              <a:rPr lang="en" dirty="0"/>
            </a:br>
            <a:r>
              <a:rPr lang="en" u="sng" dirty="0"/>
              <a:t>Visual Viewpoint</a:t>
            </a:r>
            <a:endParaRPr u="sng" dirty="0"/>
          </a:p>
        </p:txBody>
      </p:sp>
      <p:sp>
        <p:nvSpPr>
          <p:cNvPr id="856" name="Shape 856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29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57" name="Shape 8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76" y="1506150"/>
            <a:ext cx="3680399" cy="27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Shape 8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325" y="1545662"/>
            <a:ext cx="3268400" cy="264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Shape 8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89" y="4377651"/>
            <a:ext cx="873442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9F1D9FD-7557-9640-83AD-1D75C82861B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925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4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Interpreting a Linear Classifier: </a:t>
            </a:r>
            <a:r>
              <a:rPr lang="en" u="sng" dirty="0"/>
              <a:t>Geometric Viewpoint</a:t>
            </a:r>
            <a:endParaRPr u="sng" dirty="0"/>
          </a:p>
        </p:txBody>
      </p:sp>
      <p:sp>
        <p:nvSpPr>
          <p:cNvPr id="865" name="Shape 865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30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66" name="Shape 8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076" y="1660650"/>
            <a:ext cx="4081575" cy="29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Shape 867"/>
          <p:cNvSpPr txBox="1"/>
          <p:nvPr/>
        </p:nvSpPr>
        <p:spPr>
          <a:xfrm>
            <a:off x="5309875" y="1760475"/>
            <a:ext cx="3642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f(x,W) = Wx + b</a:t>
            </a:r>
            <a:endParaRPr sz="3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68" name="Shape 868"/>
          <p:cNvPicPr preferRelativeResize="0"/>
          <p:nvPr/>
        </p:nvPicPr>
        <p:blipFill rotWithShape="1">
          <a:blip r:embed="rId4">
            <a:alphaModFix/>
          </a:blip>
          <a:srcRect l="13919" t="13185" b="34052"/>
          <a:stretch/>
        </p:blipFill>
        <p:spPr>
          <a:xfrm>
            <a:off x="6462588" y="266992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Shape 869"/>
          <p:cNvSpPr txBox="1"/>
          <p:nvPr/>
        </p:nvSpPr>
        <p:spPr>
          <a:xfrm>
            <a:off x="5621875" y="3901000"/>
            <a:ext cx="30183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Array of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32x32x3 </a:t>
            </a: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numbers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(3072 numbers total)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70" name="Shape 8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75" y="3572476"/>
            <a:ext cx="1969900" cy="15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 rotWithShape="1">
          <a:blip r:embed="rId6">
            <a:alphaModFix/>
          </a:blip>
          <a:srcRect l="40146" t="13569" r="50226"/>
          <a:stretch/>
        </p:blipFill>
        <p:spPr>
          <a:xfrm>
            <a:off x="3452676" y="4332250"/>
            <a:ext cx="840825" cy="7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 rotWithShape="1">
          <a:blip r:embed="rId6">
            <a:alphaModFix/>
          </a:blip>
          <a:srcRect l="10274" t="13569" r="80851"/>
          <a:stretch/>
        </p:blipFill>
        <p:spPr>
          <a:xfrm>
            <a:off x="4293501" y="1506150"/>
            <a:ext cx="775149" cy="7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 rotWithShape="1">
          <a:blip r:embed="rId6">
            <a:alphaModFix/>
          </a:blip>
          <a:srcRect t="13569" r="90818"/>
          <a:stretch/>
        </p:blipFill>
        <p:spPr>
          <a:xfrm>
            <a:off x="787675" y="1745375"/>
            <a:ext cx="801976" cy="7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Shape 874"/>
          <p:cNvSpPr txBox="1"/>
          <p:nvPr/>
        </p:nvSpPr>
        <p:spPr>
          <a:xfrm>
            <a:off x="7317900" y="5130800"/>
            <a:ext cx="1826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7"/>
              </a:rPr>
              <a:t>Cat image</a:t>
            </a:r>
            <a:r>
              <a:rPr lang="en" sz="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8"/>
              </a:rPr>
              <a:t>Nikita</a:t>
            </a:r>
            <a:r>
              <a:rPr lang="en" sz="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9"/>
              </a:rPr>
              <a:t>CC-BY 2.0</a:t>
            </a: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5" name="Shape 875"/>
          <p:cNvSpPr txBox="1"/>
          <p:nvPr/>
        </p:nvSpPr>
        <p:spPr>
          <a:xfrm>
            <a:off x="0" y="5130800"/>
            <a:ext cx="18261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Plot created using </a:t>
            </a:r>
            <a:r>
              <a:rPr lang="en" sz="600" u="sng" kern="0">
                <a:solidFill>
                  <a:srgbClr val="0097A7"/>
                </a:solidFill>
                <a:latin typeface="Arial"/>
                <a:cs typeface="Arial"/>
                <a:sym typeface="Arial"/>
                <a:hlinkClick r:id="rId10"/>
              </a:rPr>
              <a:t>Wolfram Cloud</a:t>
            </a: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AD786C8-13B9-A445-AAC9-4236052B2AC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74900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/>
          <p:nvPr/>
        </p:nvSpPr>
        <p:spPr>
          <a:xfrm>
            <a:off x="3350838" y="28803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1" name="Shape 881"/>
          <p:cNvSpPr/>
          <p:nvPr/>
        </p:nvSpPr>
        <p:spPr>
          <a:xfrm>
            <a:off x="3673038" y="3175700"/>
            <a:ext cx="1767600" cy="17676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2" name="Shape 882"/>
          <p:cNvSpPr/>
          <p:nvPr/>
        </p:nvSpPr>
        <p:spPr>
          <a:xfrm>
            <a:off x="4153038" y="3655700"/>
            <a:ext cx="807600" cy="807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3" name="Shape 883"/>
          <p:cNvSpPr/>
          <p:nvPr/>
        </p:nvSpPr>
        <p:spPr>
          <a:xfrm>
            <a:off x="303550" y="40701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1522675" y="2876550"/>
            <a:ext cx="1216500" cy="1193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Shape 885"/>
          <p:cNvSpPr/>
          <p:nvPr/>
        </p:nvSpPr>
        <p:spPr>
          <a:xfrm>
            <a:off x="1522675" y="40701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6" name="Shape 886"/>
          <p:cNvSpPr/>
          <p:nvPr/>
        </p:nvSpPr>
        <p:spPr>
          <a:xfrm>
            <a:off x="300925" y="2876550"/>
            <a:ext cx="1216500" cy="1193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Hard cases for a linear classifier</a:t>
            </a:r>
            <a:endParaRPr/>
          </a:p>
        </p:txBody>
      </p:sp>
      <p:sp>
        <p:nvSpPr>
          <p:cNvPr id="888" name="Shape 888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89" name="Shape 889"/>
          <p:cNvCxnSpPr/>
          <p:nvPr/>
        </p:nvCxnSpPr>
        <p:spPr>
          <a:xfrm>
            <a:off x="1520050" y="289100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0" name="Shape 890"/>
          <p:cNvCxnSpPr/>
          <p:nvPr/>
        </p:nvCxnSpPr>
        <p:spPr>
          <a:xfrm rot="10800000">
            <a:off x="314050" y="407015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1" name="Shape 891"/>
          <p:cNvSpPr txBox="1"/>
          <p:nvPr/>
        </p:nvSpPr>
        <p:spPr>
          <a:xfrm>
            <a:off x="235750" y="1506150"/>
            <a:ext cx="288845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 dirty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Class 1</a:t>
            </a: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First and third quadrants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Class 2</a:t>
            </a: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Second and fourth quadrants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92" name="Shape 892"/>
          <p:cNvCxnSpPr/>
          <p:nvPr/>
        </p:nvCxnSpPr>
        <p:spPr>
          <a:xfrm>
            <a:off x="4556838" y="28803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Shape 893"/>
          <p:cNvCxnSpPr/>
          <p:nvPr/>
        </p:nvCxnSpPr>
        <p:spPr>
          <a:xfrm rot="10800000">
            <a:off x="3350838" y="40595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4" name="Shape 894"/>
          <p:cNvSpPr txBox="1"/>
          <p:nvPr/>
        </p:nvSpPr>
        <p:spPr>
          <a:xfrm>
            <a:off x="357340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Class 1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 &lt;= L2 norm &lt;= 2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Class 2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Everything else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5" name="Shape 895"/>
          <p:cNvSpPr/>
          <p:nvPr/>
        </p:nvSpPr>
        <p:spPr>
          <a:xfrm>
            <a:off x="6387650" y="2880350"/>
            <a:ext cx="2425200" cy="23796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6" name="Shape 896"/>
          <p:cNvSpPr/>
          <p:nvPr/>
        </p:nvSpPr>
        <p:spPr>
          <a:xfrm>
            <a:off x="6953350" y="446330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97" name="Shape 897"/>
          <p:cNvCxnSpPr/>
          <p:nvPr/>
        </p:nvCxnSpPr>
        <p:spPr>
          <a:xfrm>
            <a:off x="7593650" y="2880350"/>
            <a:ext cx="0" cy="2358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8" name="Shape 898"/>
          <p:cNvCxnSpPr/>
          <p:nvPr/>
        </p:nvCxnSpPr>
        <p:spPr>
          <a:xfrm rot="10800000">
            <a:off x="6387650" y="4059500"/>
            <a:ext cx="2425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9" name="Shape 899"/>
          <p:cNvSpPr txBox="1"/>
          <p:nvPr/>
        </p:nvSpPr>
        <p:spPr>
          <a:xfrm>
            <a:off x="6603650" y="1506150"/>
            <a:ext cx="19800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Class 1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Three modes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b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Class 2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Everything else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0" name="Shape 900"/>
          <p:cNvSpPr/>
          <p:nvPr/>
        </p:nvSpPr>
        <p:spPr>
          <a:xfrm>
            <a:off x="6603650" y="3300925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1" name="Shape 901"/>
          <p:cNvSpPr/>
          <p:nvPr/>
        </p:nvSpPr>
        <p:spPr>
          <a:xfrm>
            <a:off x="7929850" y="3413950"/>
            <a:ext cx="548700" cy="5487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CD256950-879E-6C40-BE86-90DA515560D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47437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Shape 906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Linear Classifier: Three Viewpoints</a:t>
            </a:r>
            <a:endParaRPr/>
          </a:p>
        </p:txBody>
      </p:sp>
      <p:sp>
        <p:nvSpPr>
          <p:cNvPr id="907" name="Shape 907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32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98" y="3291726"/>
            <a:ext cx="2913224" cy="117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9" name="Shape 909"/>
          <p:cNvGrpSpPr/>
          <p:nvPr/>
        </p:nvGrpSpPr>
        <p:grpSpPr>
          <a:xfrm>
            <a:off x="3509876" y="3331933"/>
            <a:ext cx="2592508" cy="1097589"/>
            <a:chOff x="2181723" y="3651475"/>
            <a:chExt cx="2705603" cy="1145350"/>
          </a:xfrm>
        </p:grpSpPr>
        <p:pic>
          <p:nvPicPr>
            <p:cNvPr id="910" name="Shape 910"/>
            <p:cNvPicPr preferRelativeResize="0"/>
            <p:nvPr/>
          </p:nvPicPr>
          <p:blipFill rotWithShape="1">
            <a:blip r:embed="rId4">
              <a:alphaModFix/>
            </a:blip>
            <a:srcRect r="50027"/>
            <a:stretch/>
          </p:blipFill>
          <p:spPr>
            <a:xfrm>
              <a:off x="2181723" y="3651475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Shape 911"/>
            <p:cNvPicPr preferRelativeResize="0"/>
            <p:nvPr/>
          </p:nvPicPr>
          <p:blipFill rotWithShape="1">
            <a:blip r:embed="rId4">
              <a:alphaModFix/>
            </a:blip>
            <a:srcRect l="50027"/>
            <a:stretch/>
          </p:blipFill>
          <p:spPr>
            <a:xfrm>
              <a:off x="2181726" y="4224150"/>
              <a:ext cx="2705599" cy="572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Shape 912"/>
          <p:cNvSpPr txBox="1"/>
          <p:nvPr/>
        </p:nvSpPr>
        <p:spPr>
          <a:xfrm>
            <a:off x="1009949" y="2419875"/>
            <a:ext cx="1815133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f(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x,W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) = </a:t>
            </a:r>
            <a:r>
              <a:rPr lang="en" sz="18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Wx</a:t>
            </a:r>
            <a:r>
              <a:rPr lang="en" sz="1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+ b</a:t>
            </a:r>
            <a:endParaRPr sz="1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3" name="Shape 913"/>
          <p:cNvSpPr txBox="1"/>
          <p:nvPr/>
        </p:nvSpPr>
        <p:spPr>
          <a:xfrm>
            <a:off x="578088" y="1670775"/>
            <a:ext cx="22470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Algebraic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4" name="Shape 914"/>
          <p:cNvSpPr txBox="1"/>
          <p:nvPr/>
        </p:nvSpPr>
        <p:spPr>
          <a:xfrm>
            <a:off x="3842673" y="1636125"/>
            <a:ext cx="19269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Visual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5" name="Shape 915"/>
          <p:cNvSpPr txBox="1"/>
          <p:nvPr/>
        </p:nvSpPr>
        <p:spPr>
          <a:xfrm>
            <a:off x="6591875" y="1670775"/>
            <a:ext cx="23802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u="sng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Geometric Viewpoint</a:t>
            </a:r>
            <a:endParaRPr sz="1800" u="sng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6" name="Shape 9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9125" y="3260876"/>
            <a:ext cx="2305676" cy="1662851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 txBox="1"/>
          <p:nvPr/>
        </p:nvSpPr>
        <p:spPr>
          <a:xfrm>
            <a:off x="3982325" y="2385225"/>
            <a:ext cx="16476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One template per class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18" name="Shape 918"/>
          <p:cNvCxnSpPr/>
          <p:nvPr/>
        </p:nvCxnSpPr>
        <p:spPr>
          <a:xfrm>
            <a:off x="3345525" y="1743225"/>
            <a:ext cx="0" cy="34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9" name="Shape 919"/>
          <p:cNvCxnSpPr/>
          <p:nvPr/>
        </p:nvCxnSpPr>
        <p:spPr>
          <a:xfrm>
            <a:off x="6317325" y="1743225"/>
            <a:ext cx="0" cy="34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0" name="Shape 920"/>
          <p:cNvSpPr txBox="1"/>
          <p:nvPr/>
        </p:nvSpPr>
        <p:spPr>
          <a:xfrm>
            <a:off x="6775025" y="2385213"/>
            <a:ext cx="20139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Hyperplanes cutting up space</a:t>
            </a: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80F44B5-03BB-4E4C-8C7A-36639E64B773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17303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1599701"/>
            <a:ext cx="4314350" cy="34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0" y="5118975"/>
            <a:ext cx="4515900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Cat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Car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CC0 1.0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public domain;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Frog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in the public domain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b="1" dirty="0"/>
              <a:t>So far</a:t>
            </a:r>
            <a:r>
              <a:rPr lang="en" dirty="0"/>
              <a:t>: Defined a (linear) </a:t>
            </a:r>
            <a:r>
              <a:rPr lang="en" u="sng" dirty="0"/>
              <a:t>score function</a:t>
            </a:r>
            <a:endParaRPr lang="en-US" kern="0" dirty="0"/>
          </a:p>
        </p:txBody>
      </p:sp>
      <p:sp>
        <p:nvSpPr>
          <p:cNvPr id="10" name="Shape 860"/>
          <p:cNvSpPr txBox="1"/>
          <p:nvPr/>
        </p:nvSpPr>
        <p:spPr>
          <a:xfrm>
            <a:off x="6730200" y="949500"/>
            <a:ext cx="2413800" cy="5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</a:t>
            </a:r>
            <a:r>
              <a:rPr lang="en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x,W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= </a:t>
            </a:r>
            <a:r>
              <a:rPr lang="en" sz="2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Wx</a:t>
            </a: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b</a:t>
            </a:r>
          </a:p>
        </p:txBody>
      </p:sp>
      <p:sp>
        <p:nvSpPr>
          <p:cNvPr id="12" name="Shape 869"/>
          <p:cNvSpPr txBox="1"/>
          <p:nvPr/>
        </p:nvSpPr>
        <p:spPr>
          <a:xfrm>
            <a:off x="5851500" y="1775600"/>
            <a:ext cx="2378100" cy="300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class scores for 3 images for some W: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we tell whether this W is good or bad?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60966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50" y="1599701"/>
            <a:ext cx="4314350" cy="34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242250" y="1995625"/>
            <a:ext cx="3264900" cy="34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a </a:t>
            </a: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quantifies our unhappiness with the scores across the training data.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429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up with a way of efficiently finding the parameters that minimize the loss function. </a:t>
            </a: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(optimization)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5263475" y="1429175"/>
            <a:ext cx="2372700" cy="4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TODO: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0" y="5118975"/>
            <a:ext cx="4515900" cy="23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Cat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CC-BY 2.0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Car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CC0 1.0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public domain; </a:t>
            </a:r>
            <a:r>
              <a:rPr lang="en" sz="600" u="sng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Frog image</a:t>
            </a:r>
            <a:r>
              <a:rPr lang="en" sz="600" kern="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is in the public domain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b="1" dirty="0"/>
              <a:t>So far</a:t>
            </a:r>
            <a:r>
              <a:rPr lang="en" dirty="0"/>
              <a:t>: Defined a (linear) </a:t>
            </a:r>
            <a:r>
              <a:rPr lang="en" u="sng" dirty="0"/>
              <a:t>score function</a:t>
            </a:r>
            <a:endParaRPr lang="en-US" kern="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572761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Input: x   			(images, text, emails…)</a:t>
            </a:r>
          </a:p>
          <a:p>
            <a:r>
              <a:rPr lang="en-US" dirty="0"/>
              <a:t>Output: y			(spam or non-spam…)</a:t>
            </a:r>
          </a:p>
          <a:p>
            <a:endParaRPr lang="en-US" dirty="0"/>
          </a:p>
          <a:p>
            <a:r>
              <a:rPr lang="en-US" dirty="0"/>
              <a:t>(Unknown) Target Function</a:t>
            </a:r>
          </a:p>
          <a:p>
            <a:pPr lvl="1"/>
            <a:r>
              <a:rPr lang="en-US" dirty="0"/>
              <a:t>f: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			(the “true” mapping / reality)</a:t>
            </a:r>
          </a:p>
          <a:p>
            <a:endParaRPr lang="en-US" dirty="0"/>
          </a:p>
          <a:p>
            <a:r>
              <a:rPr lang="en-US" dirty="0"/>
              <a:t>Data  </a:t>
            </a:r>
          </a:p>
          <a:p>
            <a:pPr lvl="1"/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Model / Hypothesis Class</a:t>
            </a:r>
          </a:p>
          <a:p>
            <a:pPr lvl="1"/>
            <a:r>
              <a:rPr lang="en-US" dirty="0"/>
              <a:t>{h: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Y}</a:t>
            </a:r>
          </a:p>
          <a:p>
            <a:pPr lvl="1"/>
            <a:r>
              <a:rPr lang="en-US" dirty="0"/>
              <a:t>e.g. y = h(x) = sign(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Loss Function</a:t>
            </a:r>
          </a:p>
          <a:p>
            <a:pPr lvl="1"/>
            <a:r>
              <a:rPr lang="en-US" dirty="0"/>
              <a:t>How good is a model </a:t>
            </a:r>
            <a:r>
              <a:rPr lang="en-US" dirty="0" err="1"/>
              <a:t>wrt</a:t>
            </a:r>
            <a:r>
              <a:rPr lang="en-US" dirty="0"/>
              <a:t> my data D?</a:t>
            </a:r>
          </a:p>
          <a:p>
            <a:endParaRPr lang="en-US" dirty="0"/>
          </a:p>
          <a:p>
            <a:r>
              <a:rPr lang="en-US" dirty="0"/>
              <a:t>Learning = Search in hypothesis space</a:t>
            </a:r>
          </a:p>
          <a:p>
            <a:pPr lvl="1"/>
            <a:r>
              <a:rPr lang="en-US" dirty="0"/>
              <a:t>Find best h in model class.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1129500" y="2604600"/>
            <a:ext cx="6885000" cy="13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Loss Functions</a:t>
            </a:r>
          </a:p>
        </p:txBody>
      </p:sp>
    </p:spTree>
    <p:extLst>
      <p:ext uri="{BB962C8B-B14F-4D97-AF65-F5344CB8AC3E}">
        <p14:creationId xmlns:p14="http://schemas.microsoft.com/office/powerpoint/2010/main" val="3722406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0393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794650" y="1082875"/>
            <a:ext cx="3265800" cy="43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tells how good our current classifier is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 dataset of examples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image and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is (integer) label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over the dataset is a sum of loss over examples: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7710" y="2258250"/>
            <a:ext cx="2045006" cy="62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8">
            <a:alphaModFix/>
          </a:blip>
          <a:srcRect l="55307" r="11518"/>
          <a:stretch/>
        </p:blipFill>
        <p:spPr>
          <a:xfrm>
            <a:off x="6642824" y="3348989"/>
            <a:ext cx="307975" cy="39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8">
            <a:alphaModFix/>
          </a:blip>
          <a:srcRect l="15513" r="51310"/>
          <a:stretch/>
        </p:blipFill>
        <p:spPr>
          <a:xfrm>
            <a:off x="6642825" y="3070479"/>
            <a:ext cx="307964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9435" y="4577759"/>
            <a:ext cx="3641554" cy="93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88339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9758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b="1" dirty="0"/>
              <a:t>Image Classification</a:t>
            </a:r>
            <a:r>
              <a:rPr lang="en" sz="2400" dirty="0"/>
              <a:t>: A core task in Computer Vision</a:t>
            </a:r>
          </a:p>
        </p:txBody>
      </p:sp>
      <p:cxnSp>
        <p:nvCxnSpPr>
          <p:cNvPr id="100" name="Shape 100"/>
          <p:cNvCxnSpPr/>
          <p:nvPr/>
        </p:nvCxnSpPr>
        <p:spPr>
          <a:xfrm>
            <a:off x="4099725" y="3359300"/>
            <a:ext cx="13566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1" name="Shape 101"/>
          <p:cNvSpPr txBox="1"/>
          <p:nvPr/>
        </p:nvSpPr>
        <p:spPr>
          <a:xfrm>
            <a:off x="5928350" y="3093046"/>
            <a:ext cx="2220600" cy="5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184950" y="1933725"/>
            <a:ext cx="4668600" cy="53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(assume given set of discrete labels)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{dog, cat, truck, plane, ...}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261996" y="4643700"/>
            <a:ext cx="1128899" cy="2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600" u="sng" kern="0">
                <a:solidFill>
                  <a:srgbClr val="999999"/>
                </a:solidFill>
                <a:latin typeface="Arial"/>
                <a:cs typeface="Arial"/>
                <a:sym typeface="Arial"/>
                <a:hlinkClick r:id="rId3"/>
              </a:rPr>
              <a:t>This image</a:t>
            </a:r>
            <a:r>
              <a:rPr lang="en" sz="600" kern="0">
                <a:solidFill>
                  <a:srgbClr val="999999"/>
                </a:solidFill>
                <a:latin typeface="Arial"/>
                <a:cs typeface="Arial"/>
                <a:sym typeface="Arial"/>
              </a:rPr>
              <a:t> by </a:t>
            </a:r>
            <a:r>
              <a:rPr lang="en" sz="600" u="sng" kern="0">
                <a:solidFill>
                  <a:srgbClr val="999999"/>
                </a:solidFill>
                <a:latin typeface="Arial"/>
                <a:cs typeface="Arial"/>
                <a:sym typeface="Arial"/>
                <a:hlinkClick r:id="rId4"/>
              </a:rPr>
              <a:t>Nikita</a:t>
            </a:r>
            <a:r>
              <a:rPr lang="en" sz="600" kern="0">
                <a:solidFill>
                  <a:srgbClr val="999999"/>
                </a:solidFill>
                <a:latin typeface="Arial"/>
                <a:cs typeface="Arial"/>
                <a:sym typeface="Arial"/>
              </a:rPr>
              <a:t> is licensed under </a:t>
            </a:r>
            <a:r>
              <a:rPr lang="en" sz="600" u="sng" kern="0">
                <a:solidFill>
                  <a:srgbClr val="999999"/>
                </a:solidFill>
                <a:latin typeface="Arial"/>
                <a:cs typeface="Arial"/>
                <a:sym typeface="Arial"/>
                <a:hlinkClick r:id="rId5"/>
              </a:rPr>
              <a:t>CC-BY 2.0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6">
            <a:alphaModFix/>
          </a:blip>
          <a:srcRect t="13186"/>
          <a:stretch/>
        </p:blipFill>
        <p:spPr>
          <a:xfrm>
            <a:off x="815549" y="1839863"/>
            <a:ext cx="2021800" cy="28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199557D-AEE3-6F43-8720-268B09B3698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117327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52302" y="3124200"/>
            <a:ext cx="6197222" cy="254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39BCAE-208B-4549-8DDC-5D84B5596022}"/>
              </a:ext>
            </a:extLst>
          </p:cNvPr>
          <p:cNvSpPr/>
          <p:nvPr/>
        </p:nvSpPr>
        <p:spPr bwMode="auto">
          <a:xfrm>
            <a:off x="3352800" y="4550826"/>
            <a:ext cx="4202595" cy="970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967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52302" y="3124200"/>
            <a:ext cx="6197222" cy="254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9332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5576425" y="1429783"/>
            <a:ext cx="3441000" cy="212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Shape 254"/>
          <p:cNvGrpSpPr/>
          <p:nvPr/>
        </p:nvGrpSpPr>
        <p:grpSpPr>
          <a:xfrm>
            <a:off x="5791420" y="2030952"/>
            <a:ext cx="1860193" cy="1327764"/>
            <a:chOff x="2056784" y="1381275"/>
            <a:chExt cx="2693591" cy="1922625"/>
          </a:xfrm>
        </p:grpSpPr>
        <p:cxnSp>
          <p:nvCxnSpPr>
            <p:cNvPr id="255" name="Shape 255"/>
            <p:cNvCxnSpPr/>
            <p:nvPr/>
          </p:nvCxnSpPr>
          <p:spPr>
            <a:xfrm>
              <a:off x="2273600" y="2571750"/>
              <a:ext cx="242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3485600" y="1381275"/>
              <a:ext cx="0" cy="129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3155832" y="2468400"/>
              <a:ext cx="0" cy="20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58" name="Shape 25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12357" y="2728050"/>
              <a:ext cx="360800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056784" y="2178149"/>
              <a:ext cx="477943" cy="39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Shape 260"/>
            <p:cNvCxnSpPr/>
            <p:nvPr/>
          </p:nvCxnSpPr>
          <p:spPr>
            <a:xfrm>
              <a:off x="3974875" y="2575650"/>
              <a:ext cx="775500" cy="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2867250" y="1464125"/>
              <a:ext cx="1107600" cy="110760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62" name="Shape 262"/>
            <p:cNvSpPr/>
            <p:nvPr/>
          </p:nvSpPr>
          <p:spPr>
            <a:xfrm rot="5400000">
              <a:off x="3440650" y="2376075"/>
              <a:ext cx="231600" cy="729900"/>
            </a:xfrm>
            <a:prstGeom prst="rightBrace">
              <a:avLst>
                <a:gd name="adj1" fmla="val 57707"/>
                <a:gd name="adj2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Shape 26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12450" y="2910300"/>
              <a:ext cx="288000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Shape 264"/>
          <p:cNvSpPr txBox="1"/>
          <p:nvPr/>
        </p:nvSpPr>
        <p:spPr>
          <a:xfrm>
            <a:off x="7081750" y="1557000"/>
            <a:ext cx="15687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“Hinge loss”</a:t>
            </a:r>
          </a:p>
        </p:txBody>
      </p:sp>
      <p:sp>
        <p:nvSpPr>
          <p:cNvPr id="3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573707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300">
        <p159:morph option="byObject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350" y="3494650"/>
            <a:ext cx="3614173" cy="14868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/>
          <p:nvPr/>
        </p:nvSpPr>
        <p:spPr>
          <a:xfrm>
            <a:off x="5576425" y="1429783"/>
            <a:ext cx="3441000" cy="212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Shape 254"/>
          <p:cNvGrpSpPr/>
          <p:nvPr/>
        </p:nvGrpSpPr>
        <p:grpSpPr>
          <a:xfrm>
            <a:off x="5791420" y="2030952"/>
            <a:ext cx="1860193" cy="1327764"/>
            <a:chOff x="2056784" y="1381275"/>
            <a:chExt cx="2693590" cy="1922625"/>
          </a:xfrm>
        </p:grpSpPr>
        <p:cxnSp>
          <p:nvCxnSpPr>
            <p:cNvPr id="255" name="Shape 255"/>
            <p:cNvCxnSpPr/>
            <p:nvPr/>
          </p:nvCxnSpPr>
          <p:spPr>
            <a:xfrm>
              <a:off x="2273600" y="2571750"/>
              <a:ext cx="242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6" name="Shape 256"/>
            <p:cNvCxnSpPr/>
            <p:nvPr/>
          </p:nvCxnSpPr>
          <p:spPr>
            <a:xfrm rot="10800000">
              <a:off x="3485600" y="1381275"/>
              <a:ext cx="0" cy="1293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>
              <a:off x="3155832" y="2468400"/>
              <a:ext cx="0" cy="206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58" name="Shape 25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012357" y="2728050"/>
              <a:ext cx="360800" cy="39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Shape 25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056784" y="2178149"/>
              <a:ext cx="477942" cy="393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0" name="Shape 260"/>
            <p:cNvCxnSpPr/>
            <p:nvPr/>
          </p:nvCxnSpPr>
          <p:spPr>
            <a:xfrm>
              <a:off x="3974875" y="2575650"/>
              <a:ext cx="775500" cy="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2867250" y="1464125"/>
              <a:ext cx="1107600" cy="1107600"/>
            </a:xfrm>
            <a:prstGeom prst="straightConnector1">
              <a:avLst/>
            </a:prstGeom>
            <a:noFill/>
            <a:ln w="76200" cap="flat" cmpd="sng">
              <a:solidFill>
                <a:srgbClr val="0000FF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62" name="Shape 262"/>
            <p:cNvSpPr/>
            <p:nvPr/>
          </p:nvSpPr>
          <p:spPr>
            <a:xfrm rot="5400000">
              <a:off x="3440650" y="2376075"/>
              <a:ext cx="231600" cy="729900"/>
            </a:xfrm>
            <a:prstGeom prst="rightBrace">
              <a:avLst>
                <a:gd name="adj1" fmla="val 57707"/>
                <a:gd name="adj2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3" name="Shape 26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3412450" y="2910300"/>
              <a:ext cx="288000" cy="39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4" name="Shape 264"/>
          <p:cNvSpPr txBox="1"/>
          <p:nvPr/>
        </p:nvSpPr>
        <p:spPr>
          <a:xfrm>
            <a:off x="7081750" y="1557000"/>
            <a:ext cx="1568700" cy="51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“Hinge loss”</a:t>
            </a:r>
          </a:p>
        </p:txBody>
      </p:sp>
      <p:pic>
        <p:nvPicPr>
          <p:cNvPr id="39" name="Picture 2" descr="http://cs231n.github.io/assets/margi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8690952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15122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286" name="Shape 2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585010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Shape 3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3" name="Shape 323"/>
          <p:cNvSpPr txBox="1"/>
          <p:nvPr/>
        </p:nvSpPr>
        <p:spPr>
          <a:xfrm>
            <a:off x="5812300" y="3956525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5.1 - 3.2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-1.7 - 3.2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2.9) + max(0, -3.9)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2.9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2.9</a:t>
            </a:r>
          </a:p>
        </p:txBody>
      </p:sp>
      <p:sp>
        <p:nvSpPr>
          <p:cNvPr id="324" name="Shape 324"/>
          <p:cNvSpPr/>
          <p:nvPr/>
        </p:nvSpPr>
        <p:spPr>
          <a:xfrm>
            <a:off x="14656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819735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Shape 3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6" name="Shape 356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5812300" y="3956525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1.3 - 4.9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2.0 - 4.9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-2.6) + max(0, -1.9)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</a:p>
        </p:txBody>
      </p:sp>
      <p:sp>
        <p:nvSpPr>
          <p:cNvPr id="358" name="Shape 358"/>
          <p:cNvSpPr/>
          <p:nvPr/>
        </p:nvSpPr>
        <p:spPr>
          <a:xfrm>
            <a:off x="28372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999722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Shape 3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90" name="Shape 390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812300" y="3956525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2.2 - (-3.1)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2.5 - (-3.1)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6.3) + max(0, 6.6)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6.3 + 6.6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12.9</a:t>
            </a:r>
          </a:p>
        </p:txBody>
      </p:sp>
      <p:sp>
        <p:nvSpPr>
          <p:cNvPr id="392" name="Shape 392"/>
          <p:cNvSpPr/>
          <p:nvPr/>
        </p:nvSpPr>
        <p:spPr>
          <a:xfrm>
            <a:off x="41326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589987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417" name="Shape 4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over full dataset is average: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Shape 4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25" name="Shape 425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pic>
        <p:nvPicPr>
          <p:cNvPr id="429" name="Shape 4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00776" y="4392700"/>
            <a:ext cx="2056317" cy="51222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/>
        </p:nvSpPr>
        <p:spPr>
          <a:xfrm>
            <a:off x="5750650" y="4800375"/>
            <a:ext cx="3316800" cy="41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 = (2.9 + 0 + 12.9)/3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2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=</a:t>
            </a:r>
            <a:r>
              <a:rPr lang="en" sz="2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5.27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555450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452" name="Shape 4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What happens to loss if car </a:t>
            </a:r>
            <a:r>
              <a:rPr lang="en-US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image </a:t>
            </a: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scores change a bit?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Shape 4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60" name="Shape 460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0123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933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An image classifier</a:t>
            </a:r>
            <a:endParaRPr dirty="0"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4650" y="1993551"/>
            <a:ext cx="331470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834000" y="3475825"/>
            <a:ext cx="7476000" cy="1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Unlike e.g. sorting a list of numbers,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no obvious way</a:t>
            </a: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-97" charset="-128"/>
                <a:cs typeface="Arial"/>
                <a:sym typeface="Arial"/>
              </a:rPr>
              <a:t> to hard-code the algorithm for recognizing a cat, or other classes.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97" charset="-128"/>
              <a:cs typeface="Arial"/>
              <a:sym typeface="Arial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76674E5-B71B-0849-A62C-0FB26D2752A4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054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485" name="Shape 4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Q2: what is the min/max possible loss?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Shape 4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93" name="Shape 493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718384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518" name="Shape 5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Q3: At initialization W is small so all s ≈ 0.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is the loss?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Shape 5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6" name="Shape 526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365222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536" name="Shape 536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551" name="Shape 5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Shape 552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Q4: What if the sum was over all classes?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(including j = y_i)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Shape 5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Shape 555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59" name="Shape 559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519385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580" name="Shape 580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Shape 581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584" name="Shape 5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Q5: What if we used mean instead of sum?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Shape 5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Shape 5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Shape 5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92" name="Shape 592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252440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608" name="Shape 60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609" name="Shape 60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613" name="Shape 61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Shape 614"/>
          <p:cNvPicPr preferRelativeResize="0"/>
          <p:nvPr/>
        </p:nvPicPr>
        <p:blipFill rotWithShape="1">
          <a:blip r:embed="rId4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/>
          <p:cNvPicPr preferRelativeResize="0"/>
          <p:nvPr/>
        </p:nvPicPr>
        <p:blipFill rotWithShape="1">
          <a:blip r:embed="rId5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272825" y="981275"/>
            <a:ext cx="7473900" cy="6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pic>
        <p:nvPicPr>
          <p:cNvPr id="617" name="Shape 6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x="5903050" y="1031825"/>
            <a:ext cx="3222600" cy="4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Multiclass SVM loss: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5921425" y="1497400"/>
            <a:ext cx="3128100" cy="28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an example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 is the image and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      is the (integer) label,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using the shorthand for the scores vector: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SVM loss has the form: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Q6: What if we used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Shape 6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5395" y="1556994"/>
            <a:ext cx="723585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Shape 621"/>
          <p:cNvPicPr preferRelativeResize="0"/>
          <p:nvPr/>
        </p:nvPicPr>
        <p:blipFill rotWithShape="1">
          <a:blip r:embed="rId7">
            <a:alphaModFix/>
          </a:blip>
          <a:srcRect l="55307" r="11518"/>
          <a:stretch/>
        </p:blipFill>
        <p:spPr>
          <a:xfrm>
            <a:off x="6547025" y="2000375"/>
            <a:ext cx="240049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Shape 622"/>
          <p:cNvPicPr preferRelativeResize="0"/>
          <p:nvPr/>
        </p:nvPicPr>
        <p:blipFill rotWithShape="1">
          <a:blip r:embed="rId7">
            <a:alphaModFix/>
          </a:blip>
          <a:srcRect l="15513" r="51310"/>
          <a:stretch/>
        </p:blipFill>
        <p:spPr>
          <a:xfrm>
            <a:off x="6583400" y="1789425"/>
            <a:ext cx="240050" cy="3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Shape 6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801" y="2639551"/>
            <a:ext cx="1099175" cy="22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Shape 6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017" y="3603814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25" name="Shape 625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x="4309300" y="4821825"/>
            <a:ext cx="10125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12.9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pic>
        <p:nvPicPr>
          <p:cNvPr id="629" name="Shape 6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70415" y="4670673"/>
            <a:ext cx="3006485" cy="3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8530608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Shape 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87" y="2217926"/>
            <a:ext cx="7201189" cy="50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75" y="1636337"/>
            <a:ext cx="1952936" cy="4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 txBox="1"/>
          <p:nvPr/>
        </p:nvSpPr>
        <p:spPr>
          <a:xfrm>
            <a:off x="301950" y="3061400"/>
            <a:ext cx="8540100" cy="20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Suppose that we found a W such that L = 0.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2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Q7: Is this W unique?</a:t>
            </a:r>
            <a:endParaRPr lang="en" sz="3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491482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Shape 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87" y="2217926"/>
            <a:ext cx="7201189" cy="50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75" y="1636337"/>
            <a:ext cx="1952936" cy="4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Shape 653"/>
          <p:cNvSpPr txBox="1"/>
          <p:nvPr/>
        </p:nvSpPr>
        <p:spPr>
          <a:xfrm>
            <a:off x="301950" y="3061400"/>
            <a:ext cx="8540100" cy="205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 Suppose that we found a W such that L = 0.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2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Q7: Is this W unique?</a:t>
            </a:r>
            <a:endParaRPr lang="en" sz="3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3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No! 2W is also has L = 0! 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207628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9" name="Shape 659"/>
          <p:cNvCxnSpPr/>
          <p:nvPr/>
        </p:nvCxnSpPr>
        <p:spPr>
          <a:xfrm>
            <a:off x="98375" y="4931025"/>
            <a:ext cx="539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0" name="Shape 660"/>
          <p:cNvSpPr txBox="1"/>
          <p:nvPr/>
        </p:nvSpPr>
        <p:spPr>
          <a:xfrm>
            <a:off x="272825" y="981275"/>
            <a:ext cx="53139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Suppose: 3 training examples, 3 classes.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some W the scores                           are: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cat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frog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</a:t>
            </a:r>
          </a:p>
        </p:txBody>
      </p:sp>
      <p:sp>
        <p:nvSpPr>
          <p:cNvPr id="664" name="Shape 66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5.1</a:t>
            </a:r>
          </a:p>
        </p:txBody>
      </p:sp>
      <p:sp>
        <p:nvSpPr>
          <p:cNvPr id="666" name="Shape 66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-1.7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4.9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30995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3099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43187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-3.1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44711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4471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pic>
        <p:nvPicPr>
          <p:cNvPr id="673" name="Shape 6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801" y="1336774"/>
            <a:ext cx="1449175" cy="306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Shape 674"/>
          <p:cNvCxnSpPr/>
          <p:nvPr/>
        </p:nvCxnSpPr>
        <p:spPr>
          <a:xfrm>
            <a:off x="5679900" y="981275"/>
            <a:ext cx="0" cy="4439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75" name="Shape 6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117" y="1076839"/>
            <a:ext cx="3316056" cy="3555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76" name="Shape 676"/>
          <p:cNvSpPr txBox="1"/>
          <p:nvPr/>
        </p:nvSpPr>
        <p:spPr>
          <a:xfrm>
            <a:off x="5842725" y="1835450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1.3 - 4.9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2.0 - 4.9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-2.6) + max(0, -1.9)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</a:p>
        </p:txBody>
      </p:sp>
      <p:sp>
        <p:nvSpPr>
          <p:cNvPr id="677" name="Shape 677"/>
          <p:cNvSpPr/>
          <p:nvPr/>
        </p:nvSpPr>
        <p:spPr>
          <a:xfrm>
            <a:off x="2837225" y="3257825"/>
            <a:ext cx="1155900" cy="2116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Shape 678"/>
          <p:cNvSpPr txBox="1"/>
          <p:nvPr/>
        </p:nvSpPr>
        <p:spPr>
          <a:xfrm>
            <a:off x="3229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679" name="Shape 679"/>
          <p:cNvSpPr txBox="1"/>
          <p:nvPr/>
        </p:nvSpPr>
        <p:spPr>
          <a:xfrm>
            <a:off x="98375" y="4905675"/>
            <a:ext cx="1258500" cy="35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Losses:</a:t>
            </a:r>
          </a:p>
        </p:txBody>
      </p:sp>
      <p:sp>
        <p:nvSpPr>
          <p:cNvPr id="680" name="Shape 680"/>
          <p:cNvSpPr txBox="1"/>
          <p:nvPr/>
        </p:nvSpPr>
        <p:spPr>
          <a:xfrm>
            <a:off x="1705673" y="4821832"/>
            <a:ext cx="873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2.9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5777125" y="1527600"/>
            <a:ext cx="1847700" cy="3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Before:</a:t>
            </a:r>
          </a:p>
        </p:txBody>
      </p:sp>
      <p:sp>
        <p:nvSpPr>
          <p:cNvPr id="682" name="Shape 682"/>
          <p:cNvSpPr txBox="1"/>
          <p:nvPr/>
        </p:nvSpPr>
        <p:spPr>
          <a:xfrm>
            <a:off x="5777125" y="3450150"/>
            <a:ext cx="2981400" cy="30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W twice as large: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5842725" y="3740450"/>
            <a:ext cx="3128100" cy="10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2.6 - 9.8 + 1) 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+max(0, 4.0 - 9.8 + 1)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max(0, -6.2) + max(0, -4.8)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 + 0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0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5">
            <a:alphaModFix/>
          </a:blip>
          <a:srcRect l="13919" t="13185" b="34052"/>
          <a:stretch/>
        </p:blipFill>
        <p:spPr>
          <a:xfrm>
            <a:off x="1575512" y="1917562"/>
            <a:ext cx="1177416" cy="115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6">
            <a:alphaModFix/>
          </a:blip>
          <a:srcRect l="11760" r="15953"/>
          <a:stretch/>
        </p:blipFill>
        <p:spPr>
          <a:xfrm>
            <a:off x="2852301" y="1908662"/>
            <a:ext cx="1258551" cy="115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Shape 686"/>
          <p:cNvPicPr preferRelativeResize="0"/>
          <p:nvPr/>
        </p:nvPicPr>
        <p:blipFill rotWithShape="1">
          <a:blip r:embed="rId7">
            <a:alphaModFix/>
          </a:blip>
          <a:srcRect r="27262"/>
          <a:stretch/>
        </p:blipFill>
        <p:spPr>
          <a:xfrm>
            <a:off x="4242656" y="1913401"/>
            <a:ext cx="1119830" cy="1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512168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376" y="2661250"/>
            <a:ext cx="7572001" cy="251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Shape 6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4313" y="1805573"/>
            <a:ext cx="5790024" cy="6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"/>
              <a:t>Multiclass SVM Loss: Example code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01711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59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Shape 885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</a:t>
            </a:r>
            <a:r>
              <a:rPr lang="en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Classifier</a:t>
            </a:r>
            <a:r>
              <a:rPr lang="en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6" name="Shape 88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7" name="Shape 88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8" name="Shape 88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9" name="Shape 88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0" name="Shape 89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1" name="Shape 89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92" name="Shape 89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Shape 893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8542F8C-744B-A445-BAC8-B75B340FE78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330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Input: x   			(images, text, emails…)</a:t>
            </a:r>
          </a:p>
          <a:p>
            <a:r>
              <a:rPr lang="en-US" dirty="0"/>
              <a:t>Output: y			(spam or non-spam…)</a:t>
            </a:r>
          </a:p>
          <a:p>
            <a:endParaRPr lang="en-US" dirty="0"/>
          </a:p>
          <a:p>
            <a:r>
              <a:rPr lang="en-US" dirty="0"/>
              <a:t>(Unknown) Target Function</a:t>
            </a:r>
          </a:p>
          <a:p>
            <a:pPr lvl="1"/>
            <a:r>
              <a:rPr lang="en-US" dirty="0"/>
              <a:t>f: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			(the “true” mapping / reality)</a:t>
            </a:r>
          </a:p>
          <a:p>
            <a:endParaRPr lang="en-US" dirty="0"/>
          </a:p>
          <a:p>
            <a:r>
              <a:rPr lang="en-US" dirty="0"/>
              <a:t>Data  </a:t>
            </a:r>
          </a:p>
          <a:p>
            <a:pPr lvl="1"/>
            <a:r>
              <a:rPr lang="en-US" dirty="0"/>
              <a:t>{ 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 (x</a:t>
            </a:r>
            <a:r>
              <a:rPr lang="en-US" baseline="-25000" dirty="0"/>
              <a:t>2</a:t>
            </a:r>
            <a:r>
              <a:rPr lang="en-US" dirty="0"/>
              <a:t>,y</a:t>
            </a:r>
            <a:r>
              <a:rPr lang="en-US" baseline="-25000" dirty="0"/>
              <a:t>2</a:t>
            </a:r>
            <a:r>
              <a:rPr lang="en-US" dirty="0"/>
              <a:t>), …, 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 }</a:t>
            </a:r>
          </a:p>
          <a:p>
            <a:endParaRPr lang="en-US" dirty="0"/>
          </a:p>
          <a:p>
            <a:r>
              <a:rPr lang="en-US" dirty="0"/>
              <a:t>Model / Hypothesis Class</a:t>
            </a:r>
          </a:p>
          <a:p>
            <a:pPr lvl="1"/>
            <a:r>
              <a:rPr lang="en-US" dirty="0"/>
              <a:t>H = {h: X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Y}</a:t>
            </a:r>
          </a:p>
          <a:p>
            <a:pPr lvl="1"/>
            <a:r>
              <a:rPr lang="en-US" dirty="0"/>
              <a:t>e.g. y = h(x) = sign(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Loss Function</a:t>
            </a:r>
          </a:p>
          <a:p>
            <a:pPr lvl="1"/>
            <a:r>
              <a:rPr lang="en-US" dirty="0"/>
              <a:t>How good is a model </a:t>
            </a:r>
            <a:r>
              <a:rPr lang="en-US" dirty="0" err="1"/>
              <a:t>wrt</a:t>
            </a:r>
            <a:r>
              <a:rPr lang="en-US" dirty="0"/>
              <a:t> my data D?</a:t>
            </a:r>
          </a:p>
          <a:p>
            <a:endParaRPr lang="en-US" dirty="0"/>
          </a:p>
          <a:p>
            <a:r>
              <a:rPr lang="en-US" dirty="0"/>
              <a:t>Learning = Search in hypothesis space</a:t>
            </a:r>
          </a:p>
          <a:p>
            <a:pPr lvl="1"/>
            <a:r>
              <a:rPr lang="en-US" dirty="0"/>
              <a:t>Find best h in model class.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909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60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9" name="Shape 89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0" name="Shape 9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2" name="Shape 9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3" name="Shape 9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4" name="Shape 9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5" name="Shape 9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6" name="Shape 90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Shape 90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9" name="Shape 9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7445D67-8DB7-D24A-9F0F-E088DDA96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6" name="Shape 899">
            <a:extLst>
              <a:ext uri="{FF2B5EF4-FFF2-40B4-BE49-F238E27FC236}">
                <a16:creationId xmlns:a16="http://schemas.microsoft.com/office/drawing/2014/main" id="{B92BB6F7-0703-C94D-9147-9006D0B31874}"/>
              </a:ext>
            </a:extLst>
          </p:cNvPr>
          <p:cNvSpPr/>
          <p:nvPr/>
        </p:nvSpPr>
        <p:spPr>
          <a:xfrm>
            <a:off x="7315200" y="1981200"/>
            <a:ext cx="713700" cy="777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900">
            <a:extLst>
              <a:ext uri="{FF2B5EF4-FFF2-40B4-BE49-F238E27FC236}">
                <a16:creationId xmlns:a16="http://schemas.microsoft.com/office/drawing/2014/main" id="{33A5D9CE-835A-7045-8B90-34E702CB44DD}"/>
              </a:ext>
            </a:extLst>
          </p:cNvPr>
          <p:cNvSpPr txBox="1"/>
          <p:nvPr/>
        </p:nvSpPr>
        <p:spPr>
          <a:xfrm>
            <a:off x="6477000" y="2842200"/>
            <a:ext cx="2658900" cy="8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  <a:r>
              <a:rPr lang="en" sz="2400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9470232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6" name="Shape 91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7" name="Shape 91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8" name="Shape 91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9" name="Shape 91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0" name="Shape 92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1" name="Shape 92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2" name="Shape 92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3" name="Shape 92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Shape 924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25" name="Shape 9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6" name="Shape 9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27" name="Shape 927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8" name="Shape 928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9" name="Shape 929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0" name="Shape 930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1" name="Shape 931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32" name="Shape 932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33" name="Shape 933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4" name="Shape 934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5" name="Shape 935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DDC42DDC-91FD-654E-A6FA-08B648CDD58D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399172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1" name="Shape 941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2" name="Shape 94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3" name="Shape 94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5" name="Shape 94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6" name="Shape 94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7" name="Shape 94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48" name="Shape 94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Shape 949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50" name="Shape 9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1" name="Shape 9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52" name="Shape 952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3" name="Shape 953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4" name="Shape 954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Shape 955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6" name="Shape 956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7" name="Shape 957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8" name="Shape 958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9" name="Shape 959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0" name="Shape 960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1" name="Shape 961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2" name="Shape 962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3" name="Shape 963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4" name="Shape 964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5" name="Shape 965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6" name="Shape 966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Shape 967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8" name="Shape 968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CFA456CA-78C2-754C-AEF1-A1582AA738D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930267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4" name="Shape 974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5" name="Shape 975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6" name="Shape 976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7" name="Shape 977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8" name="Shape 978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9" name="Shape 979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0" name="Shape 980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1" name="Shape 98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Shape 982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3" name="Shape 9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4" name="Shape 9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5" name="Shape 985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</a:t>
            </a: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Function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" name="Shape 986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7" name="Shape 987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8" name="Shape 98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0" name="Shape 990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1" name="Shape 991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2" name="Shape 992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3" name="Shape 993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4" name="Shape 994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5" name="Shape 995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6" name="Shape 996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7" name="Shape 997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0" name="Shape 1000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1" name="Shape 1001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3" name="Shape 1003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82D62B4A-3F81-4541-A8FF-85E582BCA5A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26453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9" name="Shape 89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0" name="Shape 90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2" name="Shape 90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3" name="Shape 90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4" name="Shape 90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5" name="Shape 90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6" name="Shape 90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Shape 90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08" name="Shape 9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09" name="Shape 9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A7445D67-8DB7-D24A-9F0F-E088DDA96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pic>
        <p:nvPicPr>
          <p:cNvPr id="18" name="Shape 932">
            <a:extLst>
              <a:ext uri="{FF2B5EF4-FFF2-40B4-BE49-F238E27FC236}">
                <a16:creationId xmlns:a16="http://schemas.microsoft.com/office/drawing/2014/main" id="{709B3F5A-8F0B-6449-99E6-FF6F7A0728A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8546" y="3686850"/>
            <a:ext cx="3801064" cy="4421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" name="Shape 933">
            <a:extLst>
              <a:ext uri="{FF2B5EF4-FFF2-40B4-BE49-F238E27FC236}">
                <a16:creationId xmlns:a16="http://schemas.microsoft.com/office/drawing/2014/main" id="{BC89CE14-4EC3-374E-B2B4-1B977568045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7050" y="4498263"/>
            <a:ext cx="2614024" cy="6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934">
            <a:extLst>
              <a:ext uri="{FF2B5EF4-FFF2-40B4-BE49-F238E27FC236}">
                <a16:creationId xmlns:a16="http://schemas.microsoft.com/office/drawing/2014/main" id="{81B9000F-7906-7344-90FF-028637F0CFA3}"/>
              </a:ext>
            </a:extLst>
          </p:cNvPr>
          <p:cNvSpPr txBox="1"/>
          <p:nvPr/>
        </p:nvSpPr>
        <p:spPr>
          <a:xfrm>
            <a:off x="2948675" y="4535250"/>
            <a:ext cx="2250600" cy="44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summary:</a:t>
            </a:r>
          </a:p>
        </p:txBody>
      </p:sp>
      <p:cxnSp>
        <p:nvCxnSpPr>
          <p:cNvPr id="21" name="Shape 935">
            <a:extLst>
              <a:ext uri="{FF2B5EF4-FFF2-40B4-BE49-F238E27FC236}">
                <a16:creationId xmlns:a16="http://schemas.microsoft.com/office/drawing/2014/main" id="{EFD9C2A5-4ED2-1F4E-8F22-BCDB543B543B}"/>
              </a:ext>
            </a:extLst>
          </p:cNvPr>
          <p:cNvCxnSpPr/>
          <p:nvPr/>
        </p:nvCxnSpPr>
        <p:spPr>
          <a:xfrm>
            <a:off x="2909450" y="4394075"/>
            <a:ext cx="5787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" name="Shape 925">
            <a:extLst>
              <a:ext uri="{FF2B5EF4-FFF2-40B4-BE49-F238E27FC236}">
                <a16:creationId xmlns:a16="http://schemas.microsoft.com/office/drawing/2014/main" id="{13317331-D5B7-6344-9312-F46B6A9DDC69}"/>
              </a:ext>
            </a:extLst>
          </p:cNvPr>
          <p:cNvSpPr txBox="1"/>
          <p:nvPr/>
        </p:nvSpPr>
        <p:spPr>
          <a:xfrm>
            <a:off x="2653100" y="5355062"/>
            <a:ext cx="6391800" cy="893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Maximize log-prob </a:t>
            </a:r>
            <a:r>
              <a:rPr lang="en-US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correct class = </a:t>
            </a:r>
            <a:b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Maximize the log likelihood = </a:t>
            </a:r>
            <a:b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Minimize the negative log likelihood</a:t>
            </a:r>
            <a:endParaRPr lang="en-US" sz="1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826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4" name="Shape 974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5" name="Shape 975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6" name="Shape 976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7" name="Shape 977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8" name="Shape 978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79" name="Shape 979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0" name="Shape 980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1" name="Shape 981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Shape 982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3" name="Shape 9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4" name="Shape 9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85" name="Shape 985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</a:t>
            </a: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Function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" name="Shape 986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7" name="Shape 987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8" name="Shape 988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0" name="Shape 990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1" name="Shape 991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2" name="Shape 992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3" name="Shape 993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4" name="Shape 994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5" name="Shape 995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6" name="Shape 996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7" name="Shape 997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0" name="Shape 1000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1" name="Shape 1001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3" name="Shape 1003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82D62B4A-3F81-4541-A8FF-85E582BCA5A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005436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9" name="Shape 100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0" name="Shape 101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1" name="Shape 101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2" name="Shape 101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3" name="Shape 101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4" name="Shape 101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5" name="Shape 101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6" name="Shape 101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Shape 101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8" name="Shape 10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9" name="Shape 10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20" name="Shape 102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1" name="Shape 1021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2" name="Shape 1022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3" name="Shape 1023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4" name="Shape 1024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5" name="Shape 1025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6" name="Shape 1026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7" name="Shape 1027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8" name="Shape 1028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29" name="Shape 1029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0" name="Shape 1030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31" name="Shape 1031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2" name="Shape 1032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3" name="Shape 1033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4" name="Shape 1034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5" name="Shape 1035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6" name="Shape 1036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7" name="Shape 1037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8" name="Shape 1038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39" name="Shape 1039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0" name="Shape 1040"/>
          <p:cNvCxnSpPr/>
          <p:nvPr/>
        </p:nvCxnSpPr>
        <p:spPr>
          <a:xfrm>
            <a:off x="6427625" y="3645300"/>
            <a:ext cx="2274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41" name="Shape 1041"/>
          <p:cNvSpPr txBox="1"/>
          <p:nvPr/>
        </p:nvSpPr>
        <p:spPr>
          <a:xfrm>
            <a:off x="6732425" y="3347300"/>
            <a:ext cx="2162100" cy="9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L</a:t>
            </a:r>
            <a:r>
              <a:rPr lang="en" sz="2000" kern="0" baseline="-2500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i</a:t>
            </a: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= -log(0.13)</a:t>
            </a:r>
            <a:endParaRPr sz="2000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000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      = </a:t>
            </a:r>
            <a:r>
              <a:rPr lang="en" sz="2000" b="1" kern="0" dirty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2.04</a:t>
            </a:r>
            <a:endParaRPr sz="2000" b="1" kern="0" dirty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452D68A8-AD15-5048-9025-752C743443D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7371582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Log-Likelihood / KL-Divergence / Cross-Entropy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66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Log-Likelihood / KL-Divergence / Cross-Entropy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77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69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6" name="Shape 1086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7" name="Shape 1087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8" name="Shape 1088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9" name="Shape 1089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0" name="Shape 1090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1" name="Shape 1091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2" name="Shape 1092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93" name="Shape 1093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Shape 1094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95" name="Shape 10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6" name="Shape 10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7" name="Shape 1097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8" name="Shape 1098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9" name="Shape 1099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0" name="Shape 1100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1" name="Shape 1101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2" name="Shape 1102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3" name="Shape 1103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4" name="Shape 1104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5" name="Shape 1105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06" name="Shape 1106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7" name="Shape 1107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08" name="Shape 1108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9" name="Shape 1109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0" name="Shape 1110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1" name="Shape 1111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2" name="Shape 1112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3" name="Shape 1113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4" name="Shape 1114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5" name="Shape 1115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16" name="Shape 1116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Shape 1117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8" name="Shape 1118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9" name="Shape 1119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0" name="Shape 1120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1" name="Shape 1121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2" name="Shape 1122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23" name="Shape 1123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4" name="Shape 1124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" name="Slide Number Placeholder 4">
            <a:extLst>
              <a:ext uri="{FF2B5EF4-FFF2-40B4-BE49-F238E27FC236}">
                <a16:creationId xmlns:a16="http://schemas.microsoft.com/office/drawing/2014/main" id="{FB92DD16-0A1C-D346-BF5A-42220A32D5E1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9840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Decomposition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0" y="1371600"/>
            <a:ext cx="1094648" cy="369332"/>
            <a:chOff x="6096000" y="1371600"/>
            <a:chExt cx="1094648" cy="369332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6096000" y="1502955"/>
              <a:ext cx="137160" cy="1371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0410" y="1371600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Reality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52279" y="1620028"/>
            <a:ext cx="1404445" cy="1006099"/>
            <a:chOff x="4952279" y="1620028"/>
            <a:chExt cx="1404445" cy="1006099"/>
          </a:xfrm>
        </p:grpSpPr>
        <p:cxnSp>
          <p:nvCxnSpPr>
            <p:cNvPr id="29" name="Straight Arrow Connector 28"/>
            <p:cNvCxnSpPr>
              <a:stCxn id="27" idx="7"/>
              <a:endCxn id="15" idx="3"/>
            </p:cNvCxnSpPr>
            <p:nvPr/>
          </p:nvCxnSpPr>
          <p:spPr bwMode="auto">
            <a:xfrm flipV="1">
              <a:off x="5009113" y="1620028"/>
              <a:ext cx="1106974" cy="10060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19062357">
              <a:off x="4952279" y="2073172"/>
              <a:ext cx="1404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Modeling Error</a:t>
              </a: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914400" y="2438400"/>
            <a:ext cx="5334000" cy="3048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 rot="255972">
            <a:off x="3297294" y="2286000"/>
            <a:ext cx="1403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model class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48400" y="1752600"/>
            <a:ext cx="2907695" cy="914400"/>
            <a:chOff x="6248400" y="1752600"/>
            <a:chExt cx="2907695" cy="914400"/>
          </a:xfrm>
        </p:grpSpPr>
        <p:sp>
          <p:nvSpPr>
            <p:cNvPr id="19" name="Right Arrow 18"/>
            <p:cNvSpPr/>
            <p:nvPr/>
          </p:nvSpPr>
          <p:spPr bwMode="auto">
            <a:xfrm>
              <a:off x="7562850" y="2133600"/>
              <a:ext cx="285750" cy="14287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9" name="Picture 118" descr="fig1_sol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935" y="1752600"/>
              <a:ext cx="1280160" cy="914400"/>
            </a:xfrm>
            <a:prstGeom prst="rect">
              <a:avLst/>
            </a:prstGeom>
          </p:spPr>
        </p:pic>
        <p:grpSp>
          <p:nvGrpSpPr>
            <p:cNvPr id="120" name="Group 213"/>
            <p:cNvGrpSpPr>
              <a:grpSpLocks noChangeAspect="1"/>
            </p:cNvGrpSpPr>
            <p:nvPr/>
          </p:nvGrpSpPr>
          <p:grpSpPr>
            <a:xfrm>
              <a:off x="6248400" y="1752600"/>
              <a:ext cx="1268936" cy="914400"/>
              <a:chOff x="166343" y="662259"/>
              <a:chExt cx="1819656" cy="1371600"/>
            </a:xfrm>
          </p:grpSpPr>
          <p:sp>
            <p:nvSpPr>
              <p:cNvPr id="121" name="Frame 120"/>
              <p:cNvSpPr>
                <a:spLocks/>
              </p:cNvSpPr>
              <p:nvPr/>
            </p:nvSpPr>
            <p:spPr>
              <a:xfrm>
                <a:off x="166343" y="662259"/>
                <a:ext cx="1819656" cy="1371600"/>
              </a:xfrm>
              <a:prstGeom prst="frame">
                <a:avLst>
                  <a:gd name="adj1" fmla="val 7500"/>
                </a:avLst>
              </a:prstGeom>
              <a:solidFill>
                <a:schemeClr val="tx1"/>
              </a:solidFill>
              <a:ln w="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22" name="Picture 121" descr="2007_004902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68" y="683107"/>
                <a:ext cx="1773206" cy="1329905"/>
              </a:xfrm>
              <a:prstGeom prst="rect">
                <a:avLst/>
              </a:prstGeom>
            </p:spPr>
          </p:pic>
        </p:grpSp>
      </p:grp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4892040" y="2606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581400" y="32918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560" y="2674620"/>
            <a:ext cx="1248523" cy="836782"/>
            <a:chOff x="3718560" y="2674620"/>
            <a:chExt cx="1248523" cy="836782"/>
          </a:xfrm>
        </p:grpSpPr>
        <p:cxnSp>
          <p:nvCxnSpPr>
            <p:cNvPr id="32" name="Straight Arrow Connector 31"/>
            <p:cNvCxnSpPr>
              <a:stCxn id="31" idx="6"/>
              <a:endCxn id="27" idx="2"/>
            </p:cNvCxnSpPr>
            <p:nvPr/>
          </p:nvCxnSpPr>
          <p:spPr bwMode="auto">
            <a:xfrm flipV="1">
              <a:off x="3718560" y="2674620"/>
              <a:ext cx="117348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19780749">
              <a:off x="3944259" y="2988182"/>
              <a:ext cx="10228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Estimation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4739640" y="4130040"/>
            <a:ext cx="137160" cy="137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2169" y="3408913"/>
            <a:ext cx="1247558" cy="867476"/>
            <a:chOff x="3512169" y="3408913"/>
            <a:chExt cx="1247558" cy="867476"/>
          </a:xfrm>
        </p:grpSpPr>
        <p:cxnSp>
          <p:nvCxnSpPr>
            <p:cNvPr id="40" name="Straight Arrow Connector 39"/>
            <p:cNvCxnSpPr>
              <a:stCxn id="31" idx="5"/>
              <a:endCxn id="39" idx="1"/>
            </p:cNvCxnSpPr>
            <p:nvPr/>
          </p:nvCxnSpPr>
          <p:spPr bwMode="auto">
            <a:xfrm>
              <a:off x="3698473" y="3408913"/>
              <a:ext cx="1061254" cy="741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 rot="2139530">
              <a:off x="3512169" y="3753169"/>
              <a:ext cx="1182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Optimization</a:t>
              </a:r>
              <a:br>
                <a:rPr lang="en-US" sz="1400" dirty="0"/>
              </a:br>
              <a:r>
                <a:rPr lang="en-US" sz="1400" dirty="0"/>
                <a:t>Error</a:t>
              </a:r>
            </a:p>
          </p:txBody>
        </p:sp>
      </p:grpSp>
      <p:grpSp>
        <p:nvGrpSpPr>
          <p:cNvPr id="77" name="Shape 335"/>
          <p:cNvGrpSpPr/>
          <p:nvPr/>
        </p:nvGrpSpPr>
        <p:grpSpPr>
          <a:xfrm>
            <a:off x="2084846" y="1505615"/>
            <a:ext cx="834091" cy="2020280"/>
            <a:chOff x="3572521" y="2326840"/>
            <a:chExt cx="834091" cy="2020280"/>
          </a:xfrm>
        </p:grpSpPr>
        <p:sp>
          <p:nvSpPr>
            <p:cNvPr id="78" name="Shape 336"/>
            <p:cNvSpPr/>
            <p:nvPr/>
          </p:nvSpPr>
          <p:spPr>
            <a:xfrm>
              <a:off x="3575921" y="3601498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79" name="Shape 337"/>
            <p:cNvSpPr/>
            <p:nvPr/>
          </p:nvSpPr>
          <p:spPr>
            <a:xfrm>
              <a:off x="3575921" y="3760672"/>
              <a:ext cx="830691" cy="108926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0" name="Shape 338"/>
            <p:cNvSpPr/>
            <p:nvPr/>
          </p:nvSpPr>
          <p:spPr>
            <a:xfrm>
              <a:off x="3575921" y="3919846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5x5 conv, 256</a:t>
              </a:r>
            </a:p>
          </p:txBody>
        </p:sp>
        <p:sp>
          <p:nvSpPr>
            <p:cNvPr id="81" name="Shape 339"/>
            <p:cNvSpPr/>
            <p:nvPr/>
          </p:nvSpPr>
          <p:spPr>
            <a:xfrm>
              <a:off x="3575921" y="4079021"/>
              <a:ext cx="830691" cy="108926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11x11 conv, 96</a:t>
              </a:r>
            </a:p>
          </p:txBody>
        </p:sp>
        <p:sp>
          <p:nvSpPr>
            <p:cNvPr id="82" name="Shape 340"/>
            <p:cNvSpPr/>
            <p:nvPr/>
          </p:nvSpPr>
          <p:spPr>
            <a:xfrm>
              <a:off x="3575921" y="4238195"/>
              <a:ext cx="830691" cy="108926"/>
            </a:xfrm>
            <a:prstGeom prst="rect">
              <a:avLst/>
            </a:prstGeom>
            <a:solidFill>
              <a:srgbClr val="D9D9D9"/>
            </a:solidFill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34343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Input</a:t>
              </a:r>
            </a:p>
          </p:txBody>
        </p:sp>
        <p:sp>
          <p:nvSpPr>
            <p:cNvPr id="83" name="Shape 341"/>
            <p:cNvSpPr/>
            <p:nvPr/>
          </p:nvSpPr>
          <p:spPr>
            <a:xfrm>
              <a:off x="3572521" y="3441062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4" name="Shape 342"/>
            <p:cNvSpPr/>
            <p:nvPr/>
          </p:nvSpPr>
          <p:spPr>
            <a:xfrm>
              <a:off x="3572521" y="3281888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384</a:t>
              </a:r>
            </a:p>
          </p:txBody>
        </p:sp>
        <p:sp>
          <p:nvSpPr>
            <p:cNvPr id="85" name="Shape 343"/>
            <p:cNvSpPr/>
            <p:nvPr/>
          </p:nvSpPr>
          <p:spPr>
            <a:xfrm>
              <a:off x="3572521" y="3122714"/>
              <a:ext cx="830700" cy="1089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99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3x3 conv, 256</a:t>
              </a:r>
            </a:p>
          </p:txBody>
        </p:sp>
        <p:sp>
          <p:nvSpPr>
            <p:cNvPr id="86" name="Shape 344"/>
            <p:cNvSpPr/>
            <p:nvPr/>
          </p:nvSpPr>
          <p:spPr>
            <a:xfrm>
              <a:off x="3572521" y="2963540"/>
              <a:ext cx="830700" cy="108900"/>
            </a:xfrm>
            <a:prstGeom prst="rect">
              <a:avLst/>
            </a:prstGeom>
            <a:solidFill>
              <a:srgbClr val="C9DAF8"/>
            </a:solidFill>
            <a:ln w="19050" cap="flat" cmpd="sng">
              <a:solidFill>
                <a:srgbClr val="4A86E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4A86E8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Pool</a:t>
              </a:r>
            </a:p>
          </p:txBody>
        </p:sp>
        <p:sp>
          <p:nvSpPr>
            <p:cNvPr id="87" name="Shape 345"/>
            <p:cNvSpPr/>
            <p:nvPr/>
          </p:nvSpPr>
          <p:spPr>
            <a:xfrm>
              <a:off x="3572521" y="2804364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8" name="Shape 346"/>
            <p:cNvSpPr/>
            <p:nvPr/>
          </p:nvSpPr>
          <p:spPr>
            <a:xfrm>
              <a:off x="3572521" y="2645190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4096</a:t>
              </a:r>
            </a:p>
          </p:txBody>
        </p:sp>
        <p:sp>
          <p:nvSpPr>
            <p:cNvPr id="89" name="Shape 347"/>
            <p:cNvSpPr/>
            <p:nvPr/>
          </p:nvSpPr>
          <p:spPr>
            <a:xfrm>
              <a:off x="3572521" y="2326840"/>
              <a:ext cx="830700" cy="1089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FF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Softmax</a:t>
              </a:r>
            </a:p>
          </p:txBody>
        </p:sp>
        <p:sp>
          <p:nvSpPr>
            <p:cNvPr id="90" name="Shape 348"/>
            <p:cNvSpPr/>
            <p:nvPr/>
          </p:nvSpPr>
          <p:spPr>
            <a:xfrm>
              <a:off x="3572521" y="2486015"/>
              <a:ext cx="830700" cy="1089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700">
                  <a:solidFill>
                    <a:srgbClr val="38761D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FC 1000</a:t>
              </a:r>
            </a:p>
          </p:txBody>
        </p:sp>
      </p:grpSp>
      <p:sp>
        <p:nvSpPr>
          <p:cNvPr id="91" name="Shape 377"/>
          <p:cNvSpPr txBox="1"/>
          <p:nvPr/>
        </p:nvSpPr>
        <p:spPr>
          <a:xfrm>
            <a:off x="2028480" y="1161509"/>
            <a:ext cx="874800" cy="43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err="1"/>
              <a:t>AlexNet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730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70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Shape 1130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1" name="Shape 113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2" name="Shape 113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3" name="Shape 113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4" name="Shape 113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5" name="Shape 113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6" name="Shape 113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7" name="Shape 1137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Shape 1138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39" name="Shape 1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40" name="Shape 1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1" name="Shape 1141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2" name="Shape 1142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3" name="Shape 1143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4" name="Shape 1144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5" name="Shape 1145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7" name="Shape 1147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8" name="Shape 1148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9" name="Shape 1149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50" name="Shape 1150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1" name="Shape 1151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52" name="Shape 1152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53" name="Shape 1153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4" name="Shape 1154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5" name="Shape 1155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6" name="Shape 1156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7" name="Shape 1157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8" name="Shape 1158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9" name="Shape 1159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0" name="Shape 1160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 rotWithShape="1">
          <a:blip r:embed="rId7">
            <a:alphaModFix/>
          </a:blip>
          <a:srcRect l="46486"/>
          <a:stretch/>
        </p:blipFill>
        <p:spPr>
          <a:xfrm>
            <a:off x="6442718" y="4639374"/>
            <a:ext cx="1528370" cy="6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3" name="Shape 1163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4" name="Shape 1164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5" name="Shape 1165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6" name="Shape 1166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7">
            <a:alphaModFix/>
          </a:blip>
          <a:srcRect r="54712" b="28269"/>
          <a:stretch/>
        </p:blipFill>
        <p:spPr>
          <a:xfrm>
            <a:off x="6441275" y="4146039"/>
            <a:ext cx="1441750" cy="51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8" name="Shape 1168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69" name="Shape 1169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0" name="Shape 1170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1" name="Shape 1171"/>
          <p:cNvSpPr txBox="1"/>
          <p:nvPr/>
        </p:nvSpPr>
        <p:spPr>
          <a:xfrm>
            <a:off x="6387625" y="3764425"/>
            <a:ext cx="1528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Kullback–Leibler divergence</a:t>
            </a:r>
            <a:endParaRPr sz="1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72" name="Shape 1172"/>
          <p:cNvCxnSpPr/>
          <p:nvPr/>
        </p:nvCxnSpPr>
        <p:spPr>
          <a:xfrm>
            <a:off x="7339930" y="4611095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3" name="Shape 1173"/>
          <p:cNvCxnSpPr/>
          <p:nvPr/>
        </p:nvCxnSpPr>
        <p:spPr>
          <a:xfrm>
            <a:off x="7071594" y="4611095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C530E04-0562-0544-8D57-D12E64F8F73B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0714924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71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9" name="Shape 1179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0" name="Shape 1180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1" name="Shape 1181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2" name="Shape 1182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3" name="Shape 1183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4" name="Shape 1184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5" name="Shape 1185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6" name="Shape 1186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7" name="Shape 1187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88" name="Shape 1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89" name="Shape 1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0" name="Shape 1190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1" name="Shape 1191"/>
          <p:cNvSpPr/>
          <p:nvPr/>
        </p:nvSpPr>
        <p:spPr>
          <a:xfrm>
            <a:off x="31585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2" name="Shape 1192"/>
          <p:cNvSpPr txBox="1"/>
          <p:nvPr/>
        </p:nvSpPr>
        <p:spPr>
          <a:xfrm>
            <a:off x="33281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24.5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3" name="Shape 1193"/>
          <p:cNvSpPr txBox="1"/>
          <p:nvPr/>
        </p:nvSpPr>
        <p:spPr>
          <a:xfrm>
            <a:off x="30995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164.0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4" name="Shape 1194"/>
          <p:cNvSpPr txBox="1"/>
          <p:nvPr/>
        </p:nvSpPr>
        <p:spPr>
          <a:xfrm>
            <a:off x="32519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0.18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5" name="Shape 1195"/>
          <p:cNvSpPr/>
          <p:nvPr/>
        </p:nvSpPr>
        <p:spPr>
          <a:xfrm>
            <a:off x="52159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6" name="Shape 1196"/>
          <p:cNvSpPr txBox="1"/>
          <p:nvPr/>
        </p:nvSpPr>
        <p:spPr>
          <a:xfrm>
            <a:off x="53093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0.13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7" name="Shape 1197"/>
          <p:cNvSpPr txBox="1"/>
          <p:nvPr/>
        </p:nvSpPr>
        <p:spPr>
          <a:xfrm>
            <a:off x="53093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0.87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8" name="Shape 1198"/>
          <p:cNvSpPr txBox="1"/>
          <p:nvPr/>
        </p:nvSpPr>
        <p:spPr>
          <a:xfrm>
            <a:off x="53093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99" name="Shape 1199"/>
          <p:cNvCxnSpPr/>
          <p:nvPr/>
        </p:nvCxnSpPr>
        <p:spPr>
          <a:xfrm>
            <a:off x="2545075" y="4107850"/>
            <a:ext cx="5889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0" name="Shape 1200"/>
          <p:cNvSpPr txBox="1"/>
          <p:nvPr/>
        </p:nvSpPr>
        <p:spPr>
          <a:xfrm>
            <a:off x="2587525" y="3678113"/>
            <a:ext cx="5487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01" name="Shape 1201"/>
          <p:cNvCxnSpPr/>
          <p:nvPr/>
        </p:nvCxnSpPr>
        <p:spPr>
          <a:xfrm>
            <a:off x="4297675" y="4107850"/>
            <a:ext cx="8976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2" name="Shape 1202"/>
          <p:cNvSpPr txBox="1"/>
          <p:nvPr/>
        </p:nvSpPr>
        <p:spPr>
          <a:xfrm>
            <a:off x="4259275" y="3752875"/>
            <a:ext cx="10053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normalize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3" name="Shape 1203"/>
          <p:cNvSpPr txBox="1"/>
          <p:nvPr/>
        </p:nvSpPr>
        <p:spPr>
          <a:xfrm>
            <a:off x="2880325" y="48780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unnormalized probabilities</a:t>
            </a:r>
            <a:endParaRPr sz="18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4" name="Shape 1204"/>
          <p:cNvSpPr txBox="1"/>
          <p:nvPr/>
        </p:nvSpPr>
        <p:spPr>
          <a:xfrm>
            <a:off x="3014175" y="2596838"/>
            <a:ext cx="1381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Probabilities must be &gt;= 0</a:t>
            </a:r>
            <a:endParaRPr sz="1600" kern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5" name="Shape 1205"/>
          <p:cNvSpPr txBox="1"/>
          <p:nvPr/>
        </p:nvSpPr>
        <p:spPr>
          <a:xfrm>
            <a:off x="4948250" y="2608625"/>
            <a:ext cx="1473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 must sum to 1</a:t>
            </a:r>
            <a:endParaRPr sz="16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6" name="Shape 1206"/>
          <p:cNvSpPr txBox="1"/>
          <p:nvPr/>
        </p:nvSpPr>
        <p:spPr>
          <a:xfrm>
            <a:off x="4937725" y="4907800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38761D"/>
                </a:solidFill>
                <a:latin typeface="Arial"/>
                <a:cs typeface="Arial"/>
                <a:sym typeface="Arial"/>
              </a:rPr>
              <a:t>probabilities</a:t>
            </a:r>
            <a:endParaRPr sz="1800" kern="0">
              <a:solidFill>
                <a:srgbClr val="38761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7" name="Shape 1207"/>
          <p:cNvSpPr txBox="1"/>
          <p:nvPr/>
        </p:nvSpPr>
        <p:spPr>
          <a:xfrm>
            <a:off x="321800" y="4878000"/>
            <a:ext cx="25485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6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Unnormalized log-probabilities / logits</a:t>
            </a:r>
            <a:endParaRPr sz="16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8" name="Shape 1208"/>
          <p:cNvSpPr/>
          <p:nvPr/>
        </p:nvSpPr>
        <p:spPr>
          <a:xfrm>
            <a:off x="1482175" y="3272650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09" name="Shape 1209"/>
          <p:cNvPicPr preferRelativeResize="0"/>
          <p:nvPr/>
        </p:nvPicPr>
        <p:blipFill rotWithShape="1">
          <a:blip r:embed="rId6">
            <a:alphaModFix/>
          </a:blip>
          <a:srcRect t="10" b="-10"/>
          <a:stretch/>
        </p:blipFill>
        <p:spPr>
          <a:xfrm>
            <a:off x="6472025" y="2791877"/>
            <a:ext cx="2671976" cy="3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Shape 1210"/>
          <p:cNvSpPr/>
          <p:nvPr/>
        </p:nvSpPr>
        <p:spPr>
          <a:xfrm>
            <a:off x="8040141" y="3281425"/>
            <a:ext cx="1062900" cy="16704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1" name="Shape 1211"/>
          <p:cNvSpPr txBox="1"/>
          <p:nvPr/>
        </p:nvSpPr>
        <p:spPr>
          <a:xfrm>
            <a:off x="8133491" y="32571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1.00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2" name="Shape 1212"/>
          <p:cNvSpPr txBox="1"/>
          <p:nvPr/>
        </p:nvSpPr>
        <p:spPr>
          <a:xfrm>
            <a:off x="8133491" y="37905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3" name="Shape 1213"/>
          <p:cNvSpPr txBox="1"/>
          <p:nvPr/>
        </p:nvSpPr>
        <p:spPr>
          <a:xfrm>
            <a:off x="8133491" y="4323950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0.00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4" name="Shape 1214"/>
          <p:cNvSpPr txBox="1"/>
          <p:nvPr/>
        </p:nvSpPr>
        <p:spPr>
          <a:xfrm>
            <a:off x="7761891" y="4916575"/>
            <a:ext cx="16194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Correct 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probs</a:t>
            </a:r>
            <a:endParaRPr sz="18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5" name="Shape 1215"/>
          <p:cNvSpPr txBox="1"/>
          <p:nvPr/>
        </p:nvSpPr>
        <p:spPr>
          <a:xfrm>
            <a:off x="6703550" y="3332875"/>
            <a:ext cx="897600" cy="3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compare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216" name="Shape 1216"/>
          <p:cNvCxnSpPr/>
          <p:nvPr/>
        </p:nvCxnSpPr>
        <p:spPr>
          <a:xfrm>
            <a:off x="6296850" y="3527675"/>
            <a:ext cx="4164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7" name="Shape 1217"/>
          <p:cNvCxnSpPr/>
          <p:nvPr/>
        </p:nvCxnSpPr>
        <p:spPr>
          <a:xfrm rot="10800000">
            <a:off x="7552350" y="3536450"/>
            <a:ext cx="4878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8" name="Shape 1218"/>
          <p:cNvSpPr txBox="1"/>
          <p:nvPr/>
        </p:nvSpPr>
        <p:spPr>
          <a:xfrm>
            <a:off x="6358975" y="3905450"/>
            <a:ext cx="1528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Cross Entropy</a:t>
            </a:r>
            <a:endParaRPr sz="1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x="7076634" y="4327175"/>
            <a:ext cx="196200" cy="272700"/>
          </a:xfrm>
          <a:prstGeom prst="rect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7366725" y="4323950"/>
            <a:ext cx="196200" cy="2727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21" name="Shape 1221"/>
          <p:cNvPicPr preferRelativeResize="0"/>
          <p:nvPr/>
        </p:nvPicPr>
        <p:blipFill rotWithShape="1">
          <a:blip r:embed="rId7">
            <a:alphaModFix/>
          </a:blip>
          <a:srcRect r="62605"/>
          <a:stretch/>
        </p:blipFill>
        <p:spPr>
          <a:xfrm>
            <a:off x="6516500" y="4288325"/>
            <a:ext cx="1161540" cy="3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Shape 1222"/>
          <p:cNvPicPr preferRelativeResize="0"/>
          <p:nvPr/>
        </p:nvPicPr>
        <p:blipFill rotWithShape="1">
          <a:blip r:embed="rId7">
            <a:alphaModFix/>
          </a:blip>
          <a:srcRect l="37272"/>
          <a:stretch/>
        </p:blipFill>
        <p:spPr>
          <a:xfrm>
            <a:off x="6349813" y="4657317"/>
            <a:ext cx="1619401" cy="295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3" name="Shape 1223"/>
          <p:cNvCxnSpPr/>
          <p:nvPr/>
        </p:nvCxnSpPr>
        <p:spPr>
          <a:xfrm>
            <a:off x="7085618" y="4627924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4" name="Shape 1224"/>
          <p:cNvCxnSpPr/>
          <p:nvPr/>
        </p:nvCxnSpPr>
        <p:spPr>
          <a:xfrm>
            <a:off x="6817282" y="4627924"/>
            <a:ext cx="218700" cy="0"/>
          </a:xfrm>
          <a:prstGeom prst="straightConnector1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lide Number Placeholder 4">
            <a:extLst>
              <a:ext uri="{FF2B5EF4-FFF2-40B4-BE49-F238E27FC236}">
                <a16:creationId xmlns:a16="http://schemas.microsoft.com/office/drawing/2014/main" id="{D0EDF565-8C98-C949-AF84-B015CC626735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41219918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72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0" name="Shape 1230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1" name="Shape 1231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2" name="Shape 1232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3" name="Shape 1233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4" name="Shape 1234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5" name="Shape 1235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6" name="Shape 1236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37" name="Shape 1237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8" name="Shape 1238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39" name="Shape 1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0" name="Shape 12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41" name="Shape 1241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42" name="Shape 12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Shape 12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Shape 1244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5" name="Shape 1245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5B9DC020-B434-5C4F-9314-CEC07809681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723052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73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1" name="Shape 1251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2" name="Shape 1252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3" name="Shape 1253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4" name="Shape 1254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5" name="Shape 1255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6" name="Shape 1256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7" name="Shape 1257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58" name="Shape 1258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Shape 1259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0" name="Shape 1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61" name="Shape 12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62" name="Shape 1262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63" name="Shape 12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Shape 12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Shape 1265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6" name="Shape 1266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7" name="Shape 1267"/>
          <p:cNvSpPr txBox="1"/>
          <p:nvPr/>
        </p:nvSpPr>
        <p:spPr>
          <a:xfrm>
            <a:off x="2804900" y="3720675"/>
            <a:ext cx="32937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Q: What is the min/max possible loss L_i?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86DFB56-A7B3-694F-9333-582AD7D9890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2462028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Shape 1272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74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3" name="Shape 1273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4" name="Shape 1274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5" name="Shape 1275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6" name="Shape 1276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7" name="Shape 1277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8" name="Shape 1278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9" name="Shape 1279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0" name="Shape 1280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Shape 1281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2" name="Shape 1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3" name="Shape 1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4" name="Shape 1284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285" name="Shape 1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Shape 12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Shape 1287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8" name="Shape 1288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9" name="Shape 1289"/>
          <p:cNvSpPr txBox="1"/>
          <p:nvPr/>
        </p:nvSpPr>
        <p:spPr>
          <a:xfrm>
            <a:off x="2804900" y="3720675"/>
            <a:ext cx="32937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Q: What is the min/max possible loss L_i?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A: min 0, max infinity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28D9A63B-80F8-2048-8573-F2A90BAB4CE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8602987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Shape 1294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75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5" name="Shape 1295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6" name="Shape 1296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7" name="Shape 1297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8" name="Shape 1298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9" name="Shape 1299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0" name="Shape 1300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1" name="Shape 1301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2" name="Shape 1302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Shape 1303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4" name="Shape 1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5" name="Shape 13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06" name="Shape 1306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07" name="Shape 13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Shape 13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9" name="Shape 1309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0" name="Shape 1310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1" name="Shape 1311"/>
          <p:cNvSpPr txBox="1"/>
          <p:nvPr/>
        </p:nvSpPr>
        <p:spPr>
          <a:xfrm>
            <a:off x="2804900" y="3720675"/>
            <a:ext cx="49605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Q2: At initialization all s will be approximately equal; what is the loss?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4FF9900A-1C7F-0D4D-BB59-D022A4DA411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319737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76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7" name="Shape 1317"/>
          <p:cNvSpPr txBox="1"/>
          <p:nvPr/>
        </p:nvSpPr>
        <p:spPr>
          <a:xfrm>
            <a:off x="436475" y="1155500"/>
            <a:ext cx="83073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Classifier</a:t>
            </a: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(Multinomial Logistic Regression)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8" name="Shape 1318"/>
          <p:cNvSpPr txBox="1"/>
          <p:nvPr/>
        </p:nvSpPr>
        <p:spPr>
          <a:xfrm>
            <a:off x="125125" y="3276775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cat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9" name="Shape 1319"/>
          <p:cNvSpPr txBox="1"/>
          <p:nvPr/>
        </p:nvSpPr>
        <p:spPr>
          <a:xfrm>
            <a:off x="125125" y="44338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frog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0" name="Shape 1320"/>
          <p:cNvSpPr txBox="1"/>
          <p:nvPr/>
        </p:nvSpPr>
        <p:spPr>
          <a:xfrm>
            <a:off x="125125" y="3856300"/>
            <a:ext cx="13146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car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1" name="Shape 1321"/>
          <p:cNvSpPr txBox="1"/>
          <p:nvPr/>
        </p:nvSpPr>
        <p:spPr>
          <a:xfrm>
            <a:off x="1651725" y="32483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3.2</a:t>
            </a:r>
            <a:endParaRPr sz="30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2" name="Shape 1322"/>
          <p:cNvSpPr txBox="1"/>
          <p:nvPr/>
        </p:nvSpPr>
        <p:spPr>
          <a:xfrm>
            <a:off x="1651725" y="37817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5.1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3" name="Shape 1323"/>
          <p:cNvSpPr txBox="1"/>
          <p:nvPr/>
        </p:nvSpPr>
        <p:spPr>
          <a:xfrm>
            <a:off x="1575525" y="4315175"/>
            <a:ext cx="121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-1.7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4" name="Shape 1324"/>
          <p:cNvPicPr preferRelativeResize="0"/>
          <p:nvPr/>
        </p:nvPicPr>
        <p:blipFill rotWithShape="1">
          <a:blip r:embed="rId3">
            <a:alphaModFix/>
          </a:blip>
          <a:srcRect l="13919" t="13185" b="34052"/>
          <a:stretch/>
        </p:blipFill>
        <p:spPr>
          <a:xfrm>
            <a:off x="1388338" y="1934275"/>
            <a:ext cx="1177416" cy="1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Shape 1325"/>
          <p:cNvSpPr txBox="1"/>
          <p:nvPr/>
        </p:nvSpPr>
        <p:spPr>
          <a:xfrm>
            <a:off x="2653100" y="1671389"/>
            <a:ext cx="639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8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interpret raw classifier scores as </a:t>
            </a:r>
            <a:r>
              <a:rPr lang="en" sz="1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probabilities</a:t>
            </a:r>
            <a:endParaRPr sz="1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6" name="Shape 1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2827" y="2153275"/>
            <a:ext cx="1784898" cy="355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7" name="Shape 13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0646" y="2105467"/>
            <a:ext cx="2886577" cy="492237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8" name="Shape 1328"/>
          <p:cNvSpPr txBox="1"/>
          <p:nvPr/>
        </p:nvSpPr>
        <p:spPr>
          <a:xfrm>
            <a:off x="7987225" y="2056988"/>
            <a:ext cx="9486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Function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29" name="Shape 13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0075" y="3087163"/>
            <a:ext cx="3216038" cy="3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Shape 13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0050" y="3087163"/>
            <a:ext cx="2342195" cy="5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Shape 1331"/>
          <p:cNvSpPr txBox="1"/>
          <p:nvPr/>
        </p:nvSpPr>
        <p:spPr>
          <a:xfrm>
            <a:off x="2804900" y="2757463"/>
            <a:ext cx="32064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Maximize probability of correct class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2" name="Shape 1332"/>
          <p:cNvSpPr txBox="1"/>
          <p:nvPr/>
        </p:nvSpPr>
        <p:spPr>
          <a:xfrm>
            <a:off x="6497800" y="2757475"/>
            <a:ext cx="19467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Putting it all together: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33" name="Shape 1333"/>
          <p:cNvSpPr txBox="1"/>
          <p:nvPr/>
        </p:nvSpPr>
        <p:spPr>
          <a:xfrm>
            <a:off x="2804900" y="3720675"/>
            <a:ext cx="4960500" cy="1419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Q2: At initialization all s will be approximately equal; what is the loss?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A: log(C), eg log(10) ≈ 2.3</a:t>
            </a:r>
            <a:endParaRPr sz="2200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2531B2-0593-8C4C-8246-DA93D67D4AB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9868830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 txBox="1">
            <a:spLocks noGrp="1"/>
          </p:cNvSpPr>
          <p:nvPr>
            <p:ph type="sldNum" idx="12"/>
          </p:nvPr>
        </p:nvSpPr>
        <p:spPr>
          <a:xfrm>
            <a:off x="6296858" y="561004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77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39" name="Shape 1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51" y="1077225"/>
            <a:ext cx="8648501" cy="431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Shape 1340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30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Softmax vs. SVM</a:t>
            </a:r>
            <a:endParaRPr sz="3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47E58-6DAA-D742-85AB-0D518D0864C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4270847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19" name="Shape 1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860386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/>
          <p:nvPr/>
        </p:nvSpPr>
        <p:spPr>
          <a:xfrm>
            <a:off x="345075" y="1037625"/>
            <a:ext cx="7646100" cy="8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Softmax vs. SVM</a:t>
            </a:r>
          </a:p>
        </p:txBody>
      </p:sp>
      <p:pic>
        <p:nvPicPr>
          <p:cNvPr id="1127" name="Shape 1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75" y="19160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Shape 1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2050" y="2005750"/>
            <a:ext cx="4459824" cy="4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Shape 1129"/>
          <p:cNvSpPr txBox="1"/>
          <p:nvPr/>
        </p:nvSpPr>
        <p:spPr>
          <a:xfrm>
            <a:off x="286750" y="2937100"/>
            <a:ext cx="36627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assume scores: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-2, 3]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9, 9]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" sz="3000" kern="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-100, -100]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3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</a:p>
        </p:txBody>
      </p:sp>
      <p:pic>
        <p:nvPicPr>
          <p:cNvPr id="1130" name="Shape 1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252" y="4894194"/>
            <a:ext cx="1000125" cy="428625"/>
          </a:xfrm>
          <a:prstGeom prst="rect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131" name="Shape 1131"/>
          <p:cNvCxnSpPr/>
          <p:nvPr/>
        </p:nvCxnSpPr>
        <p:spPr>
          <a:xfrm>
            <a:off x="-7850" y="2786425"/>
            <a:ext cx="9191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2" name="Shape 1132"/>
          <p:cNvSpPr txBox="1"/>
          <p:nvPr/>
        </p:nvSpPr>
        <p:spPr>
          <a:xfrm>
            <a:off x="4274000" y="2919750"/>
            <a:ext cx="4681800" cy="241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Q: Suppose I take a datapoint and I jiggle a bit (changing its score slightly). What happens to the loss in both cases?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34314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First classifier: </a:t>
            </a:r>
            <a:r>
              <a:rPr lang="en" b="1" dirty="0"/>
              <a:t>Nearest Neighbor</a:t>
            </a:r>
            <a:endParaRPr b="1" dirty="0"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6296858" y="54919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8</a:t>
            </a:fld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5793150" y="2076575"/>
            <a:ext cx="25167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Memorize all data and labels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" name="Shape 260"/>
          <p:cNvSpPr txBox="1"/>
          <p:nvPr/>
        </p:nvSpPr>
        <p:spPr>
          <a:xfrm>
            <a:off x="5714400" y="3535325"/>
            <a:ext cx="26742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Predict the label of the most similar training image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075" y="1881900"/>
            <a:ext cx="4191000" cy="297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Shape 262"/>
          <p:cNvCxnSpPr/>
          <p:nvPr/>
        </p:nvCxnSpPr>
        <p:spPr>
          <a:xfrm>
            <a:off x="4552300" y="2545475"/>
            <a:ext cx="1143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3" name="Shape 263"/>
          <p:cNvCxnSpPr/>
          <p:nvPr/>
        </p:nvCxnSpPr>
        <p:spPr>
          <a:xfrm>
            <a:off x="4552288" y="4141925"/>
            <a:ext cx="1143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01B7FF6-2E08-EF44-91A3-902A9B3974E3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7072886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40" name="Shape 1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Shape 1141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42" name="Shape 1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Shape 1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Shape 1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Shape 11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Shape 1146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48" name="Shape 1148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40358813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/>
          <p:nvPr/>
        </p:nvSpPr>
        <p:spPr>
          <a:xfrm>
            <a:off x="446925" y="1733550"/>
            <a:ext cx="8200500" cy="33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some dataset of (x,y)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 function: </a:t>
            </a:r>
          </a:p>
          <a:p>
            <a:pPr marL="457200" indent="-35560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a </a:t>
            </a:r>
            <a:r>
              <a:rPr lang="en" sz="20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loss function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</p:txBody>
      </p:sp>
      <p:pic>
        <p:nvPicPr>
          <p:cNvPr id="1156" name="Shape 1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800" y="2095775"/>
            <a:ext cx="2382024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Shape 1157"/>
          <p:cNvSpPr txBox="1"/>
          <p:nvPr/>
        </p:nvSpPr>
        <p:spPr>
          <a:xfrm>
            <a:off x="5973042" y="1887682"/>
            <a:ext cx="1291200" cy="18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</a:p>
        </p:txBody>
      </p:sp>
      <p:pic>
        <p:nvPicPr>
          <p:cNvPr id="1158" name="Shape 1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024" y="3648376"/>
            <a:ext cx="3680525" cy="15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Shape 1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325" y="3164526"/>
            <a:ext cx="2614024" cy="6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Shape 1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675" y="3900150"/>
            <a:ext cx="4459824" cy="4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Shape 1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6675" y="4539925"/>
            <a:ext cx="2839424" cy="5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Shape 1162"/>
          <p:cNvSpPr txBox="1"/>
          <p:nvPr/>
        </p:nvSpPr>
        <p:spPr>
          <a:xfrm>
            <a:off x="2577375" y="29094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Softmax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4216350" y="3484050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SVM</a:t>
            </a:r>
          </a:p>
        </p:txBody>
      </p:sp>
      <p:sp>
        <p:nvSpPr>
          <p:cNvPr id="1164" name="Shape 1164"/>
          <p:cNvSpPr txBox="1"/>
          <p:nvPr/>
        </p:nvSpPr>
        <p:spPr>
          <a:xfrm>
            <a:off x="3154387" y="4617525"/>
            <a:ext cx="1473300" cy="3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 loss</a:t>
            </a:r>
          </a:p>
        </p:txBody>
      </p:sp>
      <p:sp>
        <p:nvSpPr>
          <p:cNvPr id="1165" name="Shape 1165"/>
          <p:cNvSpPr txBox="1"/>
          <p:nvPr/>
        </p:nvSpPr>
        <p:spPr>
          <a:xfrm>
            <a:off x="4334150" y="984900"/>
            <a:ext cx="4248300" cy="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How do we find the best W?</a:t>
            </a:r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1700" y="227000"/>
            <a:ext cx="8520600" cy="763600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375016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311700" y="228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Nearest </a:t>
            </a:r>
            <a:r>
              <a:rPr lang="en" dirty="0" err="1"/>
              <a:t>Neighbours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A3725D-4070-D648-BBD8-83ACF9036507}"/>
              </a:ext>
            </a:extLst>
          </p:cNvPr>
          <p:cNvGrpSpPr/>
          <p:nvPr/>
        </p:nvGrpSpPr>
        <p:grpSpPr>
          <a:xfrm>
            <a:off x="1066800" y="990600"/>
            <a:ext cx="7010412" cy="5819284"/>
            <a:chOff x="2409280" y="1588604"/>
            <a:chExt cx="4325451" cy="3556476"/>
          </a:xfrm>
        </p:grpSpPr>
        <p:pic>
          <p:nvPicPr>
            <p:cNvPr id="377" name="Shape 37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09280" y="1588604"/>
              <a:ext cx="4325451" cy="35564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" name="Shape 379"/>
            <p:cNvSpPr/>
            <p:nvPr/>
          </p:nvSpPr>
          <p:spPr>
            <a:xfrm>
              <a:off x="3164025" y="197615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38761D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3164025" y="411150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38761D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3164025" y="4462825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38761D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3164025" y="3760175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38761D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3164025" y="481415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3164025" y="339515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3164025" y="3043825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3164025" y="268565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3164025" y="233090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3164025" y="1621400"/>
              <a:ext cx="304500" cy="298200"/>
            </a:xfrm>
            <a:prstGeom prst="rect">
              <a:avLst/>
            </a:pr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CC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991400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49159</TotalTime>
  <Words>4947</Words>
  <Application>Microsoft Macintosh PowerPoint</Application>
  <PresentationFormat>On-screen Show (4:3)</PresentationFormat>
  <Paragraphs>1368</Paragraphs>
  <Slides>81</Slides>
  <Notes>67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Arial Narrow</vt:lpstr>
      <vt:lpstr>Helvetica Neue</vt:lpstr>
      <vt:lpstr>Helvetica Neue Light</vt:lpstr>
      <vt:lpstr>pictures</vt:lpstr>
      <vt:lpstr>Blank Presentation</vt:lpstr>
      <vt:lpstr>CS 4803 / 7643: Deep Learning</vt:lpstr>
      <vt:lpstr>Administrativia</vt:lpstr>
      <vt:lpstr>PowerPoint Presentation</vt:lpstr>
      <vt:lpstr>Image Classification: A core task in Computer Vision</vt:lpstr>
      <vt:lpstr>An image classifier</vt:lpstr>
      <vt:lpstr>Supervised Learning</vt:lpstr>
      <vt:lpstr>Error Decomposition</vt:lpstr>
      <vt:lpstr>First classifier: Nearest Neighbor</vt:lpstr>
      <vt:lpstr>Nearest Neighbours</vt:lpstr>
      <vt:lpstr>Instance/Memory-based Learning</vt:lpstr>
      <vt:lpstr>Hyperparameters</vt:lpstr>
      <vt:lpstr>Problems with Instance-Based Learning</vt:lpstr>
      <vt:lpstr>Plan for Today</vt:lpstr>
      <vt:lpstr>PowerPoint Presentation</vt:lpstr>
      <vt:lpstr>PowerPoint Presentation</vt:lpstr>
      <vt:lpstr>Visual Question Answering</vt:lpstr>
      <vt:lpstr>Recall CIFAR10</vt:lpstr>
      <vt:lpstr>Parametric Approach</vt:lpstr>
      <vt:lpstr>Parametric Approach: Linear Classifier</vt:lpstr>
      <vt:lpstr>Parametric Approach: Linear Classifier</vt:lpstr>
      <vt:lpstr>PowerPoint Presentation</vt:lpstr>
      <vt:lpstr>PowerPoint Presentation</vt:lpstr>
      <vt:lpstr>PowerPoint Presentation</vt:lpstr>
      <vt:lpstr>Error Decomposition</vt:lpstr>
      <vt:lpstr>Error Decomposition</vt:lpstr>
      <vt:lpstr>PowerPoint Presentation</vt:lpstr>
      <vt:lpstr>PowerPoint Presentation</vt:lpstr>
      <vt:lpstr>Interpreting a Linear Classifier </vt:lpstr>
      <vt:lpstr>Interpreting a Linear Classifier:  Visual Viewpoint</vt:lpstr>
      <vt:lpstr>Interpreting a Linear Classifier: Geometric Viewpoint</vt:lpstr>
      <vt:lpstr>Hard cases for a linear classifier</vt:lpstr>
      <vt:lpstr>Linear Classifier: Three Viewpoints</vt:lpstr>
      <vt:lpstr>PowerPoint Presentation</vt:lpstr>
      <vt:lpstr>PowerPoint Presentation</vt:lpstr>
      <vt:lpstr>Supervised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Multiclass SVM Loss: Example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Log-Likelihood / KL-Divergence / Cross-Entropy</vt:lpstr>
      <vt:lpstr>Log-Likelihood / KL-Divergence / Cross-Entropy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Recap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2743</cp:revision>
  <cp:lastPrinted>2015-04-01T17:45:43Z</cp:lastPrinted>
  <dcterms:created xsi:type="dcterms:W3CDTF">2013-03-06T19:31:42Z</dcterms:created>
  <dcterms:modified xsi:type="dcterms:W3CDTF">2020-08-25T16:21:00Z</dcterms:modified>
  <cp:category/>
</cp:coreProperties>
</file>