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17.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8.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PT Sans Narrow"/>
      <p:regular r:id="rId43"/>
      <p:bold r:id="rId44"/>
    </p:embeddedFont>
    <p:embeddedFont>
      <p:font typeface="Cutive Mono"/>
      <p:regular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7" name="Harshit Gup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PTSansNarrow-bold.fntdata"/><Relationship Id="rId43" Type="http://schemas.openxmlformats.org/officeDocument/2006/relationships/font" Target="fonts/PTSansNarrow-regular.fntdata"/><Relationship Id="rId46" Type="http://schemas.openxmlformats.org/officeDocument/2006/relationships/font" Target="fonts/OpenSans-regular.fntdata"/><Relationship Id="rId45" Type="http://schemas.openxmlformats.org/officeDocument/2006/relationships/font" Target="fonts/CutiveMon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9-07-05T15:34:16.834">
    <p:pos x="6000" y="0"/>
    <p:text>This should be moved elsewhere.</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19-07-05T15:55:30.699">
    <p:pos x="6000" y="0"/>
    <p:text>Need to figure out where we can fit this in.</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19-07-05T15:57:43.236">
    <p:pos x="6000" y="0"/>
    <p:text>Stateless looks only at IP layer.
Stateful looks at TCP + IP layer.
DPI looks at L7 + TCP + IP layer</p:text>
  </p:cm>
  <p:cm authorId="0" idx="17" dt="2019-07-05T15:57:43.236">
    <p:pos x="6000" y="0"/>
    <p:text>Show a figure</p:text>
  </p:cm>
  <p:cm authorId="0" idx="18" dt="2019-07-05T15:56:01.375">
    <p:pos x="6000" y="100"/>
    <p:text>Spend more time in this slide.
Why are these NFs different ?</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9" dt="2019-07-05T16:00:11.856">
    <p:pos x="196" y="797"/>
    <p:text>Add a formula. Give example for L3FWD</p:text>
  </p:cm>
  <p:cm authorId="0" idx="20" dt="2019-07-05T16:00:11.856">
    <p:pos x="196" y="797"/>
    <p:text>Example for DPI and L4LB</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1" dt="2019-07-05T16:01:34.729">
    <p:pos x="6000" y="0"/>
    <p:text>merge with result</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2" dt="2019-07-05T16:02:31.298">
    <p:pos x="1268" y="687"/>
    <p:text>Add a bar graph</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3" dt="2019-07-05T16:03:27.784">
    <p:pos x="0" y="854"/>
    <p:text>If presented, describe the X, Y axes</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4" dt="2019-07-05T16:04:25.094">
    <p:pos x="3124" y="725"/>
    <p:text>Table need  not be present.</p:text>
  </p:cm>
  <p:cm authorId="0" idx="25" dt="2019-07-05T16:04:16.330">
    <p:pos x="6000" y="0"/>
    <p:text>Merge with result graph</p:tex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6" dt="2019-07-05T16:08:34.817">
    <p:pos x="6000" y="0"/>
    <p:text>Vision : what we want to do
What we have done.
What needs to be done further</p:text>
  </p:cm>
</p:cmLst>
</file>

<file path=ppt/comments/comment1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7" dt="2019-07-04T13:55:20.821">
    <p:pos x="6000" y="0"/>
    <p:text>Make this a backup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19-07-05T15:36:15.557">
    <p:pos x="6000" y="0"/>
    <p:text>Dont need sub-bullets. Just read them.</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19-07-05T15:36:54.252">
    <p:pos x="6000" y="0"/>
    <p:text>Spend more time on this slide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19-07-04T15:58:24.804">
    <p:pos x="100" y="1469"/>
    <p:text>Is NIC diversity higher than CPU diversity ?</p:text>
  </p:cm>
  <p:cm authorId="0" idx="5" dt="2019-07-04T15:52:53.321">
    <p:pos x="100" y="1569"/>
    <p:text>Is this true for Click too ?</p:text>
  </p:cm>
  <p:cm authorId="0" idx="6" dt="2019-07-05T15:42:15.464">
    <p:pos x="6000" y="0"/>
    <p:text>Can move this to penultimate slide "Related Work"</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19-07-05T15:45:26.813">
    <p:pos x="196" y="280"/>
    <p:text>Bullets should answer the title.</p:text>
  </p:cm>
  <p:cm authorId="0" idx="8" dt="2019-07-05T15:45:16.441">
    <p:pos x="196" y="280"/>
    <p:text>E.g. Highly correlated counters</p:text>
  </p:cm>
  <p:cm authorId="0" idx="9" dt="2019-07-05T15:45:26.813">
    <p:pos x="196" y="280"/>
    <p:text>High correlation of counters with load</p:text>
  </p:cm>
  <p:cm authorId="0" idx="10" dt="2019-07-05T15:45:58.371">
    <p:pos x="196" y="725"/>
    <p:text>Just mention the main result (&gt;95%)</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19-06-30T16:21:14.695">
    <p:pos x="196" y="280"/>
    <p:text>CPU events or Performance Counters ?</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19-07-05T15:47:49.045">
    <p:pos x="196" y="797"/>
    <p:text>Bullets should have the same form (phrase/question)</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19-07-05T15:49:36.182">
    <p:pos x="6000" y="0"/>
    <p:text>backup</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19-07-05T15:53:17.829">
    <p:pos x="1906" y="1629"/>
    <p:text>Use this image to list down challenges.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5ccb18116e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ccb18116e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do so, we explore a feature in recent CPU architectures - Hardware Performance Counters.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counters are essentially CPU registers that are programmed to count various hardware and software events. Such as branch prediction hits or cache misses.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counters are available in most Intel and AMD processors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Collection of these metrics incurs very low overhead. It can go as low as few 10s of cycles.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way this works is that you program a config register to record a certain event, e.g. branch prediction hits and then read the number of that event from the corresponding counter register.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ccb18116e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ccb18116e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good motivation to use counters to count CPU events. Initial experiments showed that the frequency of certain CPU events, like number of branch instructions and branch mispredictions were highly correlated with number of packets processed by the core per second.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fact, 270 out of 714 events we collected had more than 95% correlation with traffic load. Thus the frequency of these events definitely gives an idea of how busy an NF is in packet processing, unlike opaque metrics like CPU utilization.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ccb18116e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ccb18116e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562244cc4e86052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62244cc4e86052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562244cc4e86052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62244cc4e86052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ccb18116e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ccb18116e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ccb18116e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ccb18116e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5cfd2c292d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cfd2c292d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estimation of NF utilization is done using an estimator function. An estimation function is defined for a set of CPU events 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takes the frequency of the C CPU events on a given core as input and returns the utilization of the NF on that 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problem to solve is the selection of the right set of CPU events to use as input (C) and the mapping function, which is essentially a regression analysis problem.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cfd2c292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cfd2c292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ccb18116e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ccb18116e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the notion of Local Estimators that are able to estimate the utilization of a specific network function alone. However, since network functions typically use the same underlying library (DPDK), we also try to explore universal utilization estimators - that are able to estimate the utilization for all network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universal and local estimators are based on a set of CPU events. They take the frequency of those CPU events as input and output utilization estimate.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bab072d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bab072d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enterprises employ a plethora of network appliances or middleboxes, like firewalls, deep packet inspection engines, CDNs and many more. </a:t>
            </a:r>
            <a:endParaRPr/>
          </a:p>
          <a:p>
            <a:pPr indent="0" lvl="0" marL="0" rtl="0" algn="l">
              <a:spcBef>
                <a:spcPts val="0"/>
              </a:spcBef>
              <a:spcAft>
                <a:spcPts val="0"/>
              </a:spcAft>
              <a:buNone/>
            </a:pPr>
            <a:r>
              <a:rPr lang="en"/>
              <a:t>The push towards Network Function Virtualization aims to transform the traditional middleboxes and deploy them as software on general purpose servers, reducing CapEx, OpeEx and easy recovery from failures.</a:t>
            </a:r>
            <a:endParaRPr/>
          </a:p>
          <a:p>
            <a:pPr indent="0" lvl="0" marL="0" rtl="0" algn="l">
              <a:spcBef>
                <a:spcPts val="0"/>
              </a:spcBef>
              <a:spcAft>
                <a:spcPts val="0"/>
              </a:spcAft>
              <a:buNone/>
            </a:pPr>
            <a:r>
              <a:rPr lang="en"/>
              <a:t>In fact, the spending on NFV and SDN is projected to keep increasing in the future.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ccb18116e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ccb18116e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test whether such estimator functions are feasible and effective, we study 3 classes of network functions. We evaluate a stateless NF, a stateful NFs and a compute intensive NF.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5cfd2c292d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cfd2c292d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5ccb18116e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ccb18116e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model the estimation problem as a regression analysis problem. Building the estimator function requires training the linear regression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generate training data using a set of test profiles for each network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test profile is a combination of traffic characteristics like packet and flow sizes and NF parameters like routing table size. Each test profile represents a scenario in which the NF will be running.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each traffic profile, we subject the NF to varying traffic loads, ranging from 0 (meaning no traffic) to 100 (meaning the max throughput the NF can sustain for that traffic profile). While doing so we collect frequencies of all CPU events - thus giving us the training inputs to the estimator functions. The load value (0-100) is the true utilization of the NF and thereby gives the training target.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5ccb18116e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ccb18116e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try to find out the utilization estimation accuracy that we can achieve with CPU 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build estimator functions of varying levels of complexity, starting from estimators that take a single event as input, going upto 3 events as input.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determine estimation error using 3-fold cross validation.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error metric used is Root Mean Squared Error.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5ccb18116e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ccb18116e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table shows the error in utilization estimation by the best models of each type for each NF. The errors of universal estimators are also shown.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were expecting, the error of universal estimators is higher than local estimators.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conclude that it is possible to construct local estimators with modest error.</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5cfd2c292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cfd2c292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5ccb18116e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ccb18116e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fact, there are quite a few estimator functions that are possible with pretty low error. We show a distribution of RMSE of all possible estimator functions.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see that using 3 events for util% estimation does not give significant improvement over using 2 events. Hence, for this study we stick with using 2 events for building estimator functions.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5ccb18116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ccb18116e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evaluate how well the best estimators perform on unseen traffic profiles. The events that build the best local estimator for each NF are shown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important question we need to answer here, is how long to count the CPU events for before feeding them as input to the estimator function ?</a:t>
            </a:r>
            <a:endParaRPr/>
          </a:p>
          <a:p>
            <a:pPr indent="0" lvl="0" marL="0" rtl="0" algn="l">
              <a:spcBef>
                <a:spcPts val="0"/>
              </a:spcBef>
              <a:spcAft>
                <a:spcPts val="0"/>
              </a:spcAft>
              <a:buNone/>
            </a:pPr>
            <a:r>
              <a:rPr lang="en"/>
              <a:t>Counting for a longer period will help filter out noise in counting, however counting for too long might hurt responsiveness of the monitoring tool.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5ccb18116e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ccb18116e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expected, the error goes down significantly as we increase the period for which events are counted before using the counts to estimate utilization. Counting events for 10 milliseconds provides ample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ideal measurement period depends on the use-case. For example, workload placement use-cases that operator on the order of minutes or hours can work with 1 second of event counting. However, CPU power management by frequency scaling needs to have real-time information. Hence it might prefer counting events for 1 millisecond at the expense of slightly higher error which would need to be handled by designing conservative policies.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5cfd2c292d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cfd2c292d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5ccb18116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ccb18116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network stack of Linux is slow.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a packet arrives</a:t>
            </a:r>
            <a:endParaRPr/>
          </a:p>
          <a:p>
            <a:pPr indent="-298450" lvl="0" marL="457200" rtl="0" algn="l">
              <a:spcBef>
                <a:spcPts val="0"/>
              </a:spcBef>
              <a:spcAft>
                <a:spcPts val="0"/>
              </a:spcAft>
              <a:buSzPts val="1100"/>
              <a:buAutoNum type="arabicPeriod"/>
            </a:pPr>
            <a:r>
              <a:rPr lang="en"/>
              <a:t>The NIC DMA controller copies the packet into a ring buffer</a:t>
            </a:r>
            <a:endParaRPr/>
          </a:p>
          <a:p>
            <a:pPr indent="-298450" lvl="0" marL="457200" rtl="0" algn="l">
              <a:spcBef>
                <a:spcPts val="0"/>
              </a:spcBef>
              <a:spcAft>
                <a:spcPts val="0"/>
              </a:spcAft>
              <a:buSzPts val="1100"/>
              <a:buAutoNum type="arabicPeriod"/>
            </a:pPr>
            <a:r>
              <a:rPr lang="en"/>
              <a:t>An interrupt is sent to the CPU to handle the received packets</a:t>
            </a:r>
            <a:endParaRPr/>
          </a:p>
          <a:p>
            <a:pPr indent="-298450" lvl="0" marL="457200" rtl="0" algn="l">
              <a:spcBef>
                <a:spcPts val="0"/>
              </a:spcBef>
              <a:spcAft>
                <a:spcPts val="0"/>
              </a:spcAft>
              <a:buSzPts val="1100"/>
              <a:buAutoNum type="arabicPeriod"/>
            </a:pPr>
            <a:r>
              <a:rPr lang="en"/>
              <a:t>The CPU leaves what it is doing and copies the packets from the ring buffer into a socket recv buffer</a:t>
            </a:r>
            <a:endParaRPr/>
          </a:p>
          <a:p>
            <a:pPr indent="-298450" lvl="0" marL="457200" rtl="0" algn="l">
              <a:spcBef>
                <a:spcPts val="0"/>
              </a:spcBef>
              <a:spcAft>
                <a:spcPts val="0"/>
              </a:spcAft>
              <a:buSzPts val="1100"/>
              <a:buAutoNum type="arabicPeriod"/>
            </a:pPr>
            <a:r>
              <a:rPr lang="en"/>
              <a:t>After TCP/IP processing, the packet payload is copied into the application’s buffer, for the application to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 number of overheads in this process, such as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5ccb18116e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ccb18116e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5ccb18116e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5ccb18116e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5ccb18116e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ccb18116e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5cfd2c292d_3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5cfd2c292d_3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the mentioned assumptions, our vision is to build a top-like utility for measuring NF utilization.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5cfd2c29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cfd2c29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5cb0798a12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cb0798a12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5ccb18116e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5ccb18116e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ccb18116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ccb18116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Poll-mode I/O aims to remove those overheads. The main features are :</a:t>
            </a:r>
            <a:endParaRPr/>
          </a:p>
          <a:p>
            <a:pPr indent="-298450" lvl="0" marL="457200" rtl="0" algn="l">
              <a:spcBef>
                <a:spcPts val="0"/>
              </a:spcBef>
              <a:spcAft>
                <a:spcPts val="0"/>
              </a:spcAft>
              <a:buSzPts val="1100"/>
              <a:buAutoNum type="arabicPeriod"/>
            </a:pPr>
            <a:r>
              <a:rPr lang="en"/>
              <a:t>DMA’ing packets directly into userspace → thereby avoiding multiple copies</a:t>
            </a:r>
            <a:endParaRPr/>
          </a:p>
          <a:p>
            <a:pPr indent="-298450" lvl="0" marL="457200" rtl="0" algn="l">
              <a:spcBef>
                <a:spcPts val="0"/>
              </a:spcBef>
              <a:spcAft>
                <a:spcPts val="0"/>
              </a:spcAft>
              <a:buSzPts val="1100"/>
              <a:buAutoNum type="arabicPeriod"/>
            </a:pPr>
            <a:r>
              <a:rPr lang="en"/>
              <a:t>CPU continuously polls the userspace buffer for new packets, instead of waiting for interrupts</a:t>
            </a:r>
            <a:endParaRPr/>
          </a:p>
          <a:p>
            <a:pPr indent="-298450" lvl="0" marL="457200" rtl="0" algn="l">
              <a:spcBef>
                <a:spcPts val="0"/>
              </a:spcBef>
              <a:spcAft>
                <a:spcPts val="0"/>
              </a:spcAft>
              <a:buSzPts val="1100"/>
              <a:buAutoNum type="arabicPeriod"/>
            </a:pPr>
            <a:r>
              <a:rPr lang="en"/>
              <a:t>Since everything is in userspace, there is no need to switch between kernel and user modes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62244cc4e8605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2244cc4e8605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mode IO is used in a large number of projects. Few examples are ….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https://www.linuxjournal.com/content/userspace-networking-dpdk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62244cc4e86052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62244cc4e86052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Utilization refers to the amount of useful work done by an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like any other application, measuring the utilization of a network function i</a:t>
            </a:r>
            <a:r>
              <a:rPr lang="en"/>
              <a:t>s essential, and can enable a number of use-cases.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operating frequency of CPU cores running a lightly loaded NF can be reduced to conserve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Workload-aware load balancing can be done by sending more flows to an NF instance that is under-utilized.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Likewise, more resources can be dynamically assigned to an NF if its utilization is too high.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ccb18116e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ccb18116e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discussed before, polled IO NFs continuously poll the ring buffer for incoming packets. Therefore CPU is always at 100% utilization, even when the traffic rate is zero.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Tools like top measure utilization in terms of CPU busy time / total time. Since such NFs are always polling, CPU utilization is always 100%.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need a metric that reports how much time the NF was busy processing packets, and not including the time that the NF was just polling on an empty ring buffer. This metric would give us the true amount of useful work done by the network function.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ccb18116e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ccb18116e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 few alternatives have been proposed in the past to measure utilization for NFs.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collect statistics from the application. For example, Trifinov’s adaptive polling mechanism measures the number of times that polling for incoming packets returned zero packets, and uses that information to estimate utilization. However, this approach requires the application to actively supply this information, which would require modification to NF virtual machines. This is not feasible for a network provider like AT&amp;T.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approach is to have the NIC driver expose metrics. Niccolini et al modify Click modular router, which is a library for building fast virtualized routers to estimate utilization using NIC queue sizes. This approach requires recompiling the NF application code with the modified driver. The metrics will still need to be collected from the guest VM, hence this approach too requires modification to the NF VM.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objective is to come up with an approach that does not require any modification to the NF VMs. All monitoring needs to be done at the host level, without relying on the guest VM that runs the NF application.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cd746581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cd746581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wanted to know whether we can learn how the CPU behaves when it is busy processing packets , versus when it is not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omments" Target="../comments/comment5.xml"/><Relationship Id="rId4" Type="http://schemas.openxmlformats.org/officeDocument/2006/relationships/image" Target="../media/image3.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omments" Target="../comments/commen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omments" Target="../comments/commen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1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1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comments" Target="../comments/commen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omments" Target="../comments/commen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 Black-Box Approach for Estimating Utilization of Polled IO Network Functions</a:t>
            </a:r>
            <a:endParaRPr sz="3600"/>
          </a:p>
        </p:txBody>
      </p:sp>
      <p:sp>
        <p:nvSpPr>
          <p:cNvPr id="67" name="Google Shape;67;p13"/>
          <p:cNvSpPr txBox="1"/>
          <p:nvPr>
            <p:ph idx="1" type="subTitle"/>
          </p:nvPr>
        </p:nvSpPr>
        <p:spPr>
          <a:xfrm>
            <a:off x="2089150" y="2850050"/>
            <a:ext cx="4961100" cy="10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t>Harshit Gupta</a:t>
            </a:r>
            <a:r>
              <a:rPr lang="en" sz="1800"/>
              <a:t>, Abhigyan Sharma*, </a:t>
            </a:r>
            <a:br>
              <a:rPr lang="en" sz="1800"/>
            </a:br>
            <a:r>
              <a:rPr lang="en" sz="1800"/>
              <a:t>Alex Zelezniak*, Minsung Jang*, </a:t>
            </a:r>
            <a:br>
              <a:rPr lang="en" sz="1800"/>
            </a:br>
            <a:r>
              <a:rPr lang="en" sz="1800"/>
              <a:t>Umakishore Ramachandran</a:t>
            </a:r>
            <a:endParaRPr sz="1800"/>
          </a:p>
          <a:p>
            <a:pPr indent="0" lvl="0" marL="0" rtl="0" algn="ctr">
              <a:spcBef>
                <a:spcPts val="0"/>
              </a:spcBef>
              <a:spcAft>
                <a:spcPts val="0"/>
              </a:spcAft>
              <a:buNone/>
            </a:pPr>
            <a:r>
              <a:rPr i="1" lang="en" sz="1800"/>
              <a:t>Georgia Tech, *AT&amp;T Labs Research</a:t>
            </a:r>
            <a:endParaRPr i="1"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performance counters</a:t>
            </a:r>
            <a:endParaRPr/>
          </a:p>
        </p:txBody>
      </p:sp>
      <p:sp>
        <p:nvSpPr>
          <p:cNvPr id="185" name="Google Shape;185;p22"/>
          <p:cNvSpPr txBox="1"/>
          <p:nvPr>
            <p:ph idx="1" type="body"/>
          </p:nvPr>
        </p:nvSpPr>
        <p:spPr>
          <a:xfrm>
            <a:off x="311700" y="1266325"/>
            <a:ext cx="8520600" cy="194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Are programmable, per-core </a:t>
            </a:r>
            <a:r>
              <a:rPr lang="en"/>
              <a:t>CPU registers for counting CPU events</a:t>
            </a:r>
            <a:endParaRPr/>
          </a:p>
          <a:p>
            <a:pPr indent="-342900" lvl="0" marL="457200" rtl="0" algn="l">
              <a:spcBef>
                <a:spcPts val="0"/>
              </a:spcBef>
              <a:spcAft>
                <a:spcPts val="0"/>
              </a:spcAft>
              <a:buSzPts val="1800"/>
              <a:buChar char="●"/>
            </a:pPr>
            <a:r>
              <a:rPr lang="en"/>
              <a:t>Can count 100s of events, e.g., branch (mis)predictions, cache hit/miss ...</a:t>
            </a:r>
            <a:endParaRPr/>
          </a:p>
          <a:p>
            <a:pPr indent="-317500" lvl="1" marL="914400" rtl="0" algn="l">
              <a:spcBef>
                <a:spcPts val="0"/>
              </a:spcBef>
              <a:spcAft>
                <a:spcPts val="0"/>
              </a:spcAft>
              <a:buSzPts val="1400"/>
              <a:buChar char="○"/>
            </a:pPr>
            <a:r>
              <a:rPr lang="en"/>
              <a:t>... but only few at a time up to the number of hardware registers</a:t>
            </a:r>
            <a:endParaRPr/>
          </a:p>
          <a:p>
            <a:pPr indent="-342900" lvl="0" marL="457200" rtl="0" algn="l">
              <a:spcBef>
                <a:spcPts val="0"/>
              </a:spcBef>
              <a:spcAft>
                <a:spcPts val="0"/>
              </a:spcAft>
              <a:buSzPts val="1800"/>
              <a:buChar char="●"/>
            </a:pPr>
            <a:r>
              <a:rPr lang="en"/>
              <a:t>Enable low overhead (tens of cycles) collection of program execution metrics</a:t>
            </a:r>
            <a:endParaRPr/>
          </a:p>
          <a:p>
            <a:pPr indent="-342900" lvl="0" marL="457200" rtl="0" algn="l">
              <a:spcBef>
                <a:spcPts val="0"/>
              </a:spcBef>
              <a:spcAft>
                <a:spcPts val="0"/>
              </a:spcAft>
              <a:buSzPts val="1800"/>
              <a:buChar char="●"/>
            </a:pPr>
            <a:r>
              <a:rPr lang="en"/>
              <a:t>Are available in any Intel or AMD server CPU</a:t>
            </a:r>
            <a:endParaRPr/>
          </a:p>
          <a:p>
            <a:pPr indent="0" lvl="0" marL="914400" rtl="0" algn="l">
              <a:spcBef>
                <a:spcPts val="1600"/>
              </a:spcBef>
              <a:spcAft>
                <a:spcPts val="1600"/>
              </a:spcAft>
              <a:buNone/>
            </a:pPr>
            <a:r>
              <a:t/>
            </a:r>
            <a:endParaRPr/>
          </a:p>
        </p:txBody>
      </p:sp>
      <p:sp>
        <p:nvSpPr>
          <p:cNvPr id="186" name="Google Shape;186;p22"/>
          <p:cNvSpPr/>
          <p:nvPr/>
        </p:nvSpPr>
        <p:spPr>
          <a:xfrm>
            <a:off x="2397850" y="4264400"/>
            <a:ext cx="16215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0x186</a:t>
            </a:r>
            <a:br>
              <a:rPr lang="en"/>
            </a:br>
            <a:r>
              <a:rPr lang="en"/>
              <a:t>Config register</a:t>
            </a:r>
            <a:endParaRPr/>
          </a:p>
        </p:txBody>
      </p:sp>
      <p:sp>
        <p:nvSpPr>
          <p:cNvPr id="187" name="Google Shape;187;p22"/>
          <p:cNvSpPr/>
          <p:nvPr/>
        </p:nvSpPr>
        <p:spPr>
          <a:xfrm>
            <a:off x="5124650" y="4264400"/>
            <a:ext cx="1621500" cy="50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0xc1</a:t>
            </a:r>
            <a:br>
              <a:rPr lang="en"/>
            </a:br>
            <a:r>
              <a:rPr lang="en"/>
              <a:t>Counter register</a:t>
            </a:r>
            <a:endParaRPr/>
          </a:p>
        </p:txBody>
      </p:sp>
      <p:cxnSp>
        <p:nvCxnSpPr>
          <p:cNvPr id="188" name="Google Shape;188;p22"/>
          <p:cNvCxnSpPr>
            <a:endCxn id="186" idx="0"/>
          </p:cNvCxnSpPr>
          <p:nvPr/>
        </p:nvCxnSpPr>
        <p:spPr>
          <a:xfrm>
            <a:off x="3208600" y="3858800"/>
            <a:ext cx="0" cy="405600"/>
          </a:xfrm>
          <a:prstGeom prst="straightConnector1">
            <a:avLst/>
          </a:prstGeom>
          <a:noFill/>
          <a:ln cap="flat" cmpd="sng" w="9525">
            <a:solidFill>
              <a:schemeClr val="dk2"/>
            </a:solidFill>
            <a:prstDash val="solid"/>
            <a:round/>
            <a:headEnd len="med" w="med" type="none"/>
            <a:tailEnd len="med" w="med" type="triangle"/>
          </a:ln>
        </p:spPr>
      </p:cxnSp>
      <p:sp>
        <p:nvSpPr>
          <p:cNvPr id="189" name="Google Shape;189;p22"/>
          <p:cNvSpPr txBox="1"/>
          <p:nvPr/>
        </p:nvSpPr>
        <p:spPr>
          <a:xfrm>
            <a:off x="2615200" y="3505250"/>
            <a:ext cx="11868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0x005300c4</a:t>
            </a:r>
            <a:endParaRPr>
              <a:latin typeface="Open Sans"/>
              <a:ea typeface="Open Sans"/>
              <a:cs typeface="Open Sans"/>
              <a:sym typeface="Open Sans"/>
            </a:endParaRPr>
          </a:p>
        </p:txBody>
      </p:sp>
      <p:cxnSp>
        <p:nvCxnSpPr>
          <p:cNvPr id="190" name="Google Shape;190;p22"/>
          <p:cNvCxnSpPr/>
          <p:nvPr/>
        </p:nvCxnSpPr>
        <p:spPr>
          <a:xfrm>
            <a:off x="5935400" y="3858950"/>
            <a:ext cx="0" cy="405600"/>
          </a:xfrm>
          <a:prstGeom prst="straightConnector1">
            <a:avLst/>
          </a:prstGeom>
          <a:noFill/>
          <a:ln cap="flat" cmpd="sng" w="9525">
            <a:solidFill>
              <a:schemeClr val="dk2"/>
            </a:solidFill>
            <a:prstDash val="solid"/>
            <a:round/>
            <a:headEnd len="med" w="med" type="triangle"/>
            <a:tailEnd len="med" w="med" type="none"/>
          </a:ln>
        </p:spPr>
      </p:cxnSp>
      <p:sp>
        <p:nvSpPr>
          <p:cNvPr id="191" name="Google Shape;191;p22"/>
          <p:cNvSpPr txBox="1"/>
          <p:nvPr/>
        </p:nvSpPr>
        <p:spPr>
          <a:xfrm>
            <a:off x="5046650" y="3266888"/>
            <a:ext cx="17775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Number of branch predictor hits</a:t>
            </a:r>
            <a:endParaRPr>
              <a:latin typeface="Open Sans"/>
              <a:ea typeface="Open Sans"/>
              <a:cs typeface="Open Sans"/>
              <a:sym typeface="Open Sans"/>
            </a:endParaRPr>
          </a:p>
        </p:txBody>
      </p:sp>
      <p:sp>
        <p:nvSpPr>
          <p:cNvPr id="192" name="Google Shape;192;p22"/>
          <p:cNvSpPr txBox="1"/>
          <p:nvPr/>
        </p:nvSpPr>
        <p:spPr>
          <a:xfrm>
            <a:off x="2295204" y="3028929"/>
            <a:ext cx="18267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CPU event for </a:t>
            </a:r>
            <a:br>
              <a:rPr lang="en" sz="1200">
                <a:latin typeface="Open Sans"/>
                <a:ea typeface="Open Sans"/>
                <a:cs typeface="Open Sans"/>
                <a:sym typeface="Open Sans"/>
              </a:rPr>
            </a:br>
            <a:r>
              <a:rPr lang="en" sz="1200">
                <a:latin typeface="Open Sans"/>
                <a:ea typeface="Open Sans"/>
                <a:cs typeface="Open Sans"/>
                <a:sym typeface="Open Sans"/>
              </a:rPr>
              <a:t>branch predictor hits</a:t>
            </a:r>
            <a:endParaRPr sz="1200">
              <a:latin typeface="Open Sans"/>
              <a:ea typeface="Open Sans"/>
              <a:cs typeface="Open Sans"/>
              <a:sym typeface="Open Sans"/>
            </a:endParaRPr>
          </a:p>
        </p:txBody>
      </p:sp>
      <p:sp>
        <p:nvSpPr>
          <p:cNvPr id="193" name="Google Shape;193;p22"/>
          <p:cNvSpPr txBox="1"/>
          <p:nvPr/>
        </p:nvSpPr>
        <p:spPr>
          <a:xfrm>
            <a:off x="3151950" y="3830675"/>
            <a:ext cx="5328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Open Sans"/>
                <a:ea typeface="Open Sans"/>
                <a:cs typeface="Open Sans"/>
                <a:sym typeface="Open Sans"/>
              </a:rPr>
              <a:t>write</a:t>
            </a:r>
            <a:endParaRPr sz="1000"/>
          </a:p>
        </p:txBody>
      </p:sp>
      <p:sp>
        <p:nvSpPr>
          <p:cNvPr id="194" name="Google Shape;194;p22"/>
          <p:cNvSpPr txBox="1"/>
          <p:nvPr/>
        </p:nvSpPr>
        <p:spPr>
          <a:xfrm>
            <a:off x="5437950" y="3830675"/>
            <a:ext cx="5328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Open Sans"/>
                <a:ea typeface="Open Sans"/>
                <a:cs typeface="Open Sans"/>
                <a:sym typeface="Open Sans"/>
              </a:rPr>
              <a:t>read</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correlation of counters with load</a:t>
            </a:r>
            <a:endParaRPr/>
          </a:p>
        </p:txBody>
      </p:sp>
      <p:pic>
        <p:nvPicPr>
          <p:cNvPr id="200" name="Google Shape;200;p23"/>
          <p:cNvPicPr preferRelativeResize="0"/>
          <p:nvPr/>
        </p:nvPicPr>
        <p:blipFill>
          <a:blip r:embed="rId4">
            <a:alphaModFix/>
          </a:blip>
          <a:stretch>
            <a:fillRect/>
          </a:stretch>
        </p:blipFill>
        <p:spPr>
          <a:xfrm>
            <a:off x="4875900" y="1488475"/>
            <a:ext cx="3366900" cy="2854174"/>
          </a:xfrm>
          <a:prstGeom prst="rect">
            <a:avLst/>
          </a:prstGeom>
          <a:noFill/>
          <a:ln>
            <a:noFill/>
          </a:ln>
        </p:spPr>
      </p:pic>
      <p:pic>
        <p:nvPicPr>
          <p:cNvPr id="201" name="Google Shape;201;p23"/>
          <p:cNvPicPr preferRelativeResize="0"/>
          <p:nvPr/>
        </p:nvPicPr>
        <p:blipFill>
          <a:blip r:embed="rId5">
            <a:alphaModFix/>
          </a:blip>
          <a:stretch>
            <a:fillRect/>
          </a:stretch>
        </p:blipFill>
        <p:spPr>
          <a:xfrm>
            <a:off x="499150" y="1521850"/>
            <a:ext cx="3604102" cy="2854176"/>
          </a:xfrm>
          <a:prstGeom prst="rect">
            <a:avLst/>
          </a:prstGeom>
          <a:noFill/>
          <a:ln>
            <a:noFill/>
          </a:ln>
        </p:spPr>
      </p:pic>
      <p:sp>
        <p:nvSpPr>
          <p:cNvPr id="202" name="Google Shape;202;p23"/>
          <p:cNvSpPr txBox="1"/>
          <p:nvPr>
            <p:ph idx="1" type="body"/>
          </p:nvPr>
        </p:nvSpPr>
        <p:spPr>
          <a:xfrm>
            <a:off x="311700" y="1152425"/>
            <a:ext cx="8388300" cy="220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270 out of 714</a:t>
            </a:r>
            <a:r>
              <a:rPr lang="en" sz="1800"/>
              <a:t> CPU events </a:t>
            </a:r>
            <a:r>
              <a:rPr lang="en" sz="1800"/>
              <a:t>show</a:t>
            </a:r>
            <a:r>
              <a:rPr lang="en" sz="1800"/>
              <a:t> </a:t>
            </a:r>
            <a:r>
              <a:rPr b="1" lang="en" sz="1800"/>
              <a:t>&gt; 95% correlation</a:t>
            </a:r>
            <a:r>
              <a:rPr lang="en" sz="1800"/>
              <a:t> with traffic load </a:t>
            </a:r>
            <a:endParaRPr sz="1800"/>
          </a:p>
        </p:txBody>
      </p:sp>
      <p:sp>
        <p:nvSpPr>
          <p:cNvPr id="203" name="Google Shape;203;p23"/>
          <p:cNvSpPr txBox="1"/>
          <p:nvPr/>
        </p:nvSpPr>
        <p:spPr>
          <a:xfrm flipH="1">
            <a:off x="4933125" y="4353225"/>
            <a:ext cx="3366900" cy="42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Branch instructions </a:t>
            </a:r>
            <a:endParaRPr>
              <a:solidFill>
                <a:schemeClr val="dk2"/>
              </a:solidFill>
              <a:latin typeface="Open Sans"/>
              <a:ea typeface="Open Sans"/>
              <a:cs typeface="Open Sans"/>
              <a:sym typeface="Open Sans"/>
            </a:endParaRPr>
          </a:p>
        </p:txBody>
      </p:sp>
      <p:sp>
        <p:nvSpPr>
          <p:cNvPr id="204" name="Google Shape;204;p23"/>
          <p:cNvSpPr txBox="1"/>
          <p:nvPr/>
        </p:nvSpPr>
        <p:spPr>
          <a:xfrm flipH="1">
            <a:off x="956650" y="4353225"/>
            <a:ext cx="3499200" cy="42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Branch prediction misses per 500ms</a:t>
            </a:r>
            <a:endParaRPr/>
          </a:p>
        </p:txBody>
      </p:sp>
      <p:sp>
        <p:nvSpPr>
          <p:cNvPr id="205" name="Google Shape;205;p23"/>
          <p:cNvSpPr txBox="1"/>
          <p:nvPr/>
        </p:nvSpPr>
        <p:spPr>
          <a:xfrm>
            <a:off x="3961650" y="4715100"/>
            <a:ext cx="5182200" cy="42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a:solidFill>
                  <a:srgbClr val="B7B7B7"/>
                </a:solidFill>
                <a:latin typeface="Open Sans"/>
                <a:ea typeface="Open Sans"/>
                <a:cs typeface="Open Sans"/>
                <a:sym typeface="Open Sans"/>
              </a:rPr>
              <a:t>Number of events every 500ms</a:t>
            </a:r>
            <a:r>
              <a:rPr lang="en">
                <a:solidFill>
                  <a:srgbClr val="B7B7B7"/>
                </a:solidFill>
                <a:latin typeface="Open Sans"/>
                <a:ea typeface="Open Sans"/>
                <a:cs typeface="Open Sans"/>
                <a:sym typeface="Open Sans"/>
              </a:rPr>
              <a:t> </a:t>
            </a:r>
            <a:r>
              <a:rPr i="1" lang="en">
                <a:solidFill>
                  <a:srgbClr val="B7B7B7"/>
                </a:solidFill>
                <a:latin typeface="Open Sans"/>
                <a:ea typeface="Open Sans"/>
                <a:cs typeface="Open Sans"/>
                <a:sym typeface="Open Sans"/>
              </a:rPr>
              <a:t>Intel Xeon E5. CPU</a:t>
            </a:r>
            <a:endParaRPr i="1">
              <a:solidFill>
                <a:srgbClr val="B7B7B7"/>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Advantages of using </a:t>
            </a:r>
            <a:r>
              <a:rPr lang="en"/>
              <a:t>CPU events</a:t>
            </a:r>
            <a:endParaRPr/>
          </a:p>
        </p:txBody>
      </p:sp>
      <p:sp>
        <p:nvSpPr>
          <p:cNvPr id="211" name="Google Shape;211;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Require no modification to NF, drivers or cloud infrastructure</a:t>
            </a:r>
            <a:br>
              <a:rPr lang="en"/>
            </a:br>
            <a:endParaRPr/>
          </a:p>
          <a:p>
            <a:pPr indent="-342900" lvl="0" marL="457200" rtl="0" algn="l">
              <a:spcBef>
                <a:spcPts val="0"/>
              </a:spcBef>
              <a:spcAft>
                <a:spcPts val="0"/>
              </a:spcAft>
              <a:buSzPts val="1800"/>
              <a:buAutoNum type="arabicPeriod"/>
            </a:pPr>
            <a:r>
              <a:rPr lang="en"/>
              <a:t>Can be sampled with minimal overhead (10s of cycles)</a:t>
            </a:r>
            <a:br>
              <a:rPr lang="en"/>
            </a:br>
            <a:endParaRPr/>
          </a:p>
          <a:p>
            <a:pPr indent="-342900" lvl="0" marL="457200" rtl="0" algn="l">
              <a:spcBef>
                <a:spcPts val="0"/>
              </a:spcBef>
              <a:spcAft>
                <a:spcPts val="0"/>
              </a:spcAft>
              <a:buSzPts val="1800"/>
              <a:buAutoNum type="arabicPeriod"/>
            </a:pPr>
            <a:r>
              <a:rPr lang="en"/>
              <a:t>Supported by modern processors</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 name="Shape 215"/>
        <p:cNvGrpSpPr/>
        <p:nvPr/>
      </p:nvGrpSpPr>
      <p:grpSpPr>
        <a:xfrm>
          <a:off x="0" y="0"/>
          <a:ext cx="0" cy="0"/>
          <a:chOff x="0" y="0"/>
          <a:chExt cx="0" cy="0"/>
        </a:xfrm>
      </p:grpSpPr>
      <p:sp>
        <p:nvSpPr>
          <p:cNvPr id="216" name="Google Shape;216;p25"/>
          <p:cNvSpPr/>
          <p:nvPr/>
        </p:nvSpPr>
        <p:spPr>
          <a:xfrm>
            <a:off x="319350" y="2041850"/>
            <a:ext cx="8505300" cy="149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600">
                <a:solidFill>
                  <a:schemeClr val="dk2"/>
                </a:solidFill>
                <a:latin typeface="Open Sans"/>
                <a:ea typeface="Open Sans"/>
                <a:cs typeface="Open Sans"/>
                <a:sym typeface="Open Sans"/>
              </a:rPr>
              <a:t>We try to prove that CPU events are good estimators of util%</a:t>
            </a:r>
            <a:endParaRPr sz="3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311700" y="445025"/>
            <a:ext cx="86895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of using CPU events for util% estimation</a:t>
            </a:r>
            <a:endParaRPr/>
          </a:p>
        </p:txBody>
      </p:sp>
      <p:sp>
        <p:nvSpPr>
          <p:cNvPr id="222" name="Google Shape;222;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Cannot count arbitrarily large number of CPU events</a:t>
            </a:r>
            <a:endParaRPr/>
          </a:p>
          <a:p>
            <a:pPr indent="-317500" lvl="1" marL="914400" rtl="0" algn="l">
              <a:spcBef>
                <a:spcPts val="0"/>
              </a:spcBef>
              <a:spcAft>
                <a:spcPts val="0"/>
              </a:spcAft>
              <a:buSzPts val="1400"/>
              <a:buChar char="○"/>
            </a:pPr>
            <a:r>
              <a:rPr lang="en"/>
              <a:t>Performance monitoring counter registers are limited</a:t>
            </a:r>
            <a:br>
              <a:rPr lang="en"/>
            </a:br>
            <a:endParaRPr/>
          </a:p>
          <a:p>
            <a:pPr indent="-342900" lvl="0" marL="457200" rtl="0" algn="l">
              <a:spcBef>
                <a:spcPts val="0"/>
              </a:spcBef>
              <a:spcAft>
                <a:spcPts val="0"/>
              </a:spcAft>
              <a:buSzPts val="1800"/>
              <a:buChar char="●"/>
            </a:pPr>
            <a:r>
              <a:rPr lang="en"/>
              <a:t>Which CPU events to monitor ?</a:t>
            </a:r>
            <a:endParaRPr/>
          </a:p>
          <a:p>
            <a:pPr indent="-317500" lvl="1" marL="914400" rtl="0" algn="l">
              <a:spcBef>
                <a:spcPts val="0"/>
              </a:spcBef>
              <a:spcAft>
                <a:spcPts val="0"/>
              </a:spcAft>
              <a:buSzPts val="1400"/>
              <a:buChar char="○"/>
            </a:pPr>
            <a:r>
              <a:rPr lang="en"/>
              <a:t>There are 700+ CPU events on modern CPUs</a:t>
            </a:r>
            <a:endParaRPr/>
          </a:p>
          <a:p>
            <a:pPr indent="-317500" lvl="1" marL="914400" rtl="0" algn="l">
              <a:spcBef>
                <a:spcPts val="0"/>
              </a:spcBef>
              <a:spcAft>
                <a:spcPts val="0"/>
              </a:spcAft>
              <a:buSzPts val="1400"/>
              <a:buChar char="○"/>
            </a:pPr>
            <a:r>
              <a:rPr lang="en"/>
              <a:t>How to select the best events ?</a:t>
            </a:r>
            <a:br>
              <a:rPr lang="en"/>
            </a:br>
            <a:endParaRPr/>
          </a:p>
          <a:p>
            <a:pPr indent="-342900" lvl="0" marL="457200" rtl="0" algn="l">
              <a:spcBef>
                <a:spcPts val="0"/>
              </a:spcBef>
              <a:spcAft>
                <a:spcPts val="0"/>
              </a:spcAft>
              <a:buSzPts val="1800"/>
              <a:buChar char="●"/>
            </a:pPr>
            <a:r>
              <a:rPr lang="en"/>
              <a:t>Need a robust model for mapping events’ frequency to util%</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questions explored in this study</a:t>
            </a:r>
            <a:endParaRPr/>
          </a:p>
        </p:txBody>
      </p:sp>
      <p:sp>
        <p:nvSpPr>
          <p:cNvPr id="228" name="Google Shape;228;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a:t>
            </a:r>
            <a:r>
              <a:rPr lang="en"/>
              <a:t>an we </a:t>
            </a:r>
            <a:r>
              <a:rPr b="1" lang="en"/>
              <a:t>select a small number of CPU events</a:t>
            </a:r>
            <a:r>
              <a:rPr lang="en"/>
              <a:t> whose values can be accurately mapped to an NF’s utilization level? </a:t>
            </a:r>
            <a:br>
              <a:rPr lang="en"/>
            </a:br>
            <a:endParaRPr/>
          </a:p>
          <a:p>
            <a:pPr indent="-342900" lvl="0" marL="457200" rtl="0" algn="l">
              <a:spcBef>
                <a:spcPts val="0"/>
              </a:spcBef>
              <a:spcAft>
                <a:spcPts val="0"/>
              </a:spcAft>
              <a:buSzPts val="1800"/>
              <a:buAutoNum type="arabicPeriod"/>
            </a:pPr>
            <a:r>
              <a:rPr lang="en"/>
              <a:t>Is the </a:t>
            </a:r>
            <a:r>
              <a:rPr b="1" lang="en"/>
              <a:t>mapping function robust</a:t>
            </a:r>
            <a:r>
              <a:rPr lang="en"/>
              <a:t> across variations in workload for the NF?</a:t>
            </a:r>
            <a:br>
              <a:rPr lang="en"/>
            </a:br>
            <a:endParaRPr/>
          </a:p>
          <a:p>
            <a:pPr indent="-342900" lvl="0" marL="457200" rtl="0" algn="l">
              <a:spcBef>
                <a:spcPts val="0"/>
              </a:spcBef>
              <a:spcAft>
                <a:spcPts val="0"/>
              </a:spcAft>
              <a:buSzPts val="1800"/>
              <a:buAutoNum type="arabicPeriod"/>
            </a:pPr>
            <a:r>
              <a:rPr lang="en"/>
              <a:t>Can we build a </a:t>
            </a:r>
            <a:r>
              <a:rPr b="1" lang="en"/>
              <a:t>universal mapping function</a:t>
            </a:r>
            <a:r>
              <a:rPr lang="en"/>
              <a:t> that works across NFs ? Or NF-specific mapping is the best we can do ?</a:t>
            </a:r>
            <a:br>
              <a:rPr lang="en"/>
            </a:br>
            <a:endParaRPr/>
          </a:p>
          <a:p>
            <a:pPr indent="-342900" lvl="0" marL="457200" rtl="0" algn="l">
              <a:spcBef>
                <a:spcPts val="0"/>
              </a:spcBef>
              <a:spcAft>
                <a:spcPts val="0"/>
              </a:spcAft>
              <a:buSzPts val="1800"/>
              <a:buAutoNum type="arabicPeriod"/>
            </a:pPr>
            <a:r>
              <a:rPr lang="en"/>
              <a:t>What is the </a:t>
            </a:r>
            <a:r>
              <a:rPr b="1" lang="en"/>
              <a:t>latency</a:t>
            </a:r>
            <a:r>
              <a:rPr lang="en"/>
              <a:t> of estimating an NF’s utilization using this approach?</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Assumptions about the system environment</a:t>
            </a:r>
            <a:endParaRPr/>
          </a:p>
        </p:txBody>
      </p:sp>
      <p:sp>
        <p:nvSpPr>
          <p:cNvPr id="234" name="Google Shape;234;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CPU microarchitecture of servers remains uniform</a:t>
            </a:r>
            <a:endParaRPr/>
          </a:p>
          <a:p>
            <a:pPr indent="-317500" lvl="1" marL="914400" rtl="0" algn="l">
              <a:spcBef>
                <a:spcPts val="0"/>
              </a:spcBef>
              <a:spcAft>
                <a:spcPts val="0"/>
              </a:spcAft>
              <a:buSzPts val="1400"/>
              <a:buChar char="○"/>
            </a:pPr>
            <a:r>
              <a:rPr lang="en"/>
              <a:t>Same set of CPU events are available</a:t>
            </a:r>
            <a:br>
              <a:rPr lang="en"/>
            </a:br>
            <a:endParaRPr/>
          </a:p>
          <a:p>
            <a:pPr indent="-342900" lvl="0" marL="457200" rtl="0" algn="l">
              <a:spcBef>
                <a:spcPts val="0"/>
              </a:spcBef>
              <a:spcAft>
                <a:spcPts val="0"/>
              </a:spcAft>
              <a:buSzPts val="1800"/>
              <a:buChar char="●"/>
            </a:pPr>
            <a:r>
              <a:rPr lang="en"/>
              <a:t>For a multi-core Network Function, all cores perform identical packet processing</a:t>
            </a:r>
            <a:endParaRPr/>
          </a:p>
          <a:p>
            <a:pPr indent="-317500" lvl="1" marL="914400" rtl="0" algn="l">
              <a:spcBef>
                <a:spcPts val="0"/>
              </a:spcBef>
              <a:spcAft>
                <a:spcPts val="0"/>
              </a:spcAft>
              <a:buSzPts val="1400"/>
              <a:buChar char="○"/>
            </a:pPr>
            <a:r>
              <a:rPr lang="en"/>
              <a:t>Receive Side Scaling is used to split traffic between the multiple cores evenly</a:t>
            </a:r>
            <a:endParaRPr/>
          </a:p>
          <a:p>
            <a:pPr indent="-317500" lvl="1" marL="914400" rtl="0" algn="l">
              <a:spcBef>
                <a:spcPts val="0"/>
              </a:spcBef>
              <a:spcAft>
                <a:spcPts val="0"/>
              </a:spcAft>
              <a:buSzPts val="1400"/>
              <a:buChar char="○"/>
            </a:pPr>
            <a:r>
              <a:rPr lang="en"/>
              <a:t>Henceforth we focus on single-core NFs</a:t>
            </a:r>
            <a:br>
              <a:rPr lang="en"/>
            </a:br>
            <a:endParaRPr/>
          </a:p>
          <a:p>
            <a:pPr indent="-342900" lvl="0" marL="457200" rtl="0" algn="l">
              <a:spcBef>
                <a:spcPts val="0"/>
              </a:spcBef>
              <a:spcAft>
                <a:spcPts val="0"/>
              </a:spcAft>
              <a:buSzPts val="1800"/>
              <a:buChar char="●"/>
            </a:pPr>
            <a:r>
              <a:rPr lang="en"/>
              <a:t>CPU is the bottleneck resource</a:t>
            </a:r>
            <a:endParaRPr/>
          </a:p>
          <a:p>
            <a:pPr indent="-317500" lvl="1" marL="914400" rtl="0" algn="l">
              <a:spcBef>
                <a:spcPts val="0"/>
              </a:spcBef>
              <a:spcAft>
                <a:spcPts val="0"/>
              </a:spcAft>
              <a:buSzPts val="1400"/>
              <a:buChar char="○"/>
            </a:pPr>
            <a:r>
              <a:rPr lang="en"/>
              <a:t>Not memory or network card</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counter based estimator functions</a:t>
            </a:r>
            <a:endParaRPr/>
          </a:p>
        </p:txBody>
      </p:sp>
      <p:sp>
        <p:nvSpPr>
          <p:cNvPr id="240" name="Google Shape;240;p29"/>
          <p:cNvSpPr txBox="1"/>
          <p:nvPr>
            <p:ph idx="1" type="body"/>
          </p:nvPr>
        </p:nvSpPr>
        <p:spPr>
          <a:xfrm>
            <a:off x="256225" y="3178225"/>
            <a:ext cx="8787900" cy="152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a:t>
            </a:r>
            <a:r>
              <a:rPr b="1" lang="en"/>
              <a:t>E_ALL</a:t>
            </a:r>
            <a:r>
              <a:rPr lang="en"/>
              <a:t> be the set of CPU events of whom  </a:t>
            </a:r>
            <a:r>
              <a:rPr b="1" lang="en"/>
              <a:t>E = {e1, e2, …, en }</a:t>
            </a:r>
            <a:r>
              <a:rPr lang="en"/>
              <a:t> is a subset.</a:t>
            </a:r>
            <a:endParaRPr/>
          </a:p>
          <a:p>
            <a:pPr indent="0" lvl="0" marL="0" rtl="0" algn="l">
              <a:spcBef>
                <a:spcPts val="1600"/>
              </a:spcBef>
              <a:spcAft>
                <a:spcPts val="0"/>
              </a:spcAft>
              <a:buNone/>
            </a:pPr>
            <a:r>
              <a:rPr lang="en"/>
              <a:t>Let </a:t>
            </a:r>
            <a:r>
              <a:rPr b="1" lang="en"/>
              <a:t>c1, c2, ...</a:t>
            </a:r>
            <a:r>
              <a:rPr lang="en"/>
              <a:t>  be the counter values collected for events </a:t>
            </a:r>
            <a:r>
              <a:rPr b="1" lang="en"/>
              <a:t>e1, e2, ...</a:t>
            </a:r>
            <a:r>
              <a:rPr lang="en"/>
              <a:t> at a core.  </a:t>
            </a:r>
            <a:endParaRPr/>
          </a:p>
          <a:p>
            <a:pPr indent="0" lvl="0" marL="0" rtl="0" algn="l">
              <a:spcBef>
                <a:spcPts val="1600"/>
              </a:spcBef>
              <a:spcAft>
                <a:spcPts val="1600"/>
              </a:spcAft>
              <a:buNone/>
            </a:pPr>
            <a:r>
              <a:rPr lang="en"/>
              <a:t>Let </a:t>
            </a:r>
            <a:r>
              <a:rPr b="1" lang="en"/>
              <a:t>f</a:t>
            </a:r>
            <a:r>
              <a:rPr b="1" baseline="-25000" lang="en"/>
              <a:t>E</a:t>
            </a:r>
            <a:r>
              <a:rPr lang="en"/>
              <a:t> be an estimator function that maps counter values to a utilization value </a:t>
            </a:r>
            <a:r>
              <a:rPr b="1" lang="en"/>
              <a:t>u</a:t>
            </a:r>
            <a:r>
              <a:rPr lang="en"/>
              <a:t>. </a:t>
            </a:r>
            <a:endParaRPr/>
          </a:p>
        </p:txBody>
      </p:sp>
      <p:pic>
        <p:nvPicPr>
          <p:cNvPr id="241" name="Google Shape;241;p29"/>
          <p:cNvPicPr preferRelativeResize="0"/>
          <p:nvPr/>
        </p:nvPicPr>
        <p:blipFill>
          <a:blip r:embed="rId4">
            <a:alphaModFix/>
          </a:blip>
          <a:stretch>
            <a:fillRect/>
          </a:stretch>
        </p:blipFill>
        <p:spPr>
          <a:xfrm>
            <a:off x="1700221" y="1289175"/>
            <a:ext cx="934200" cy="934182"/>
          </a:xfrm>
          <a:prstGeom prst="rect">
            <a:avLst/>
          </a:prstGeom>
          <a:noFill/>
          <a:ln>
            <a:noFill/>
          </a:ln>
        </p:spPr>
      </p:pic>
      <p:sp>
        <p:nvSpPr>
          <p:cNvPr id="242" name="Google Shape;242;p29"/>
          <p:cNvSpPr txBox="1"/>
          <p:nvPr/>
        </p:nvSpPr>
        <p:spPr>
          <a:xfrm>
            <a:off x="3333450" y="1354425"/>
            <a:ext cx="480000" cy="38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e</a:t>
            </a:r>
            <a:r>
              <a:rPr baseline="-25000" lang="en">
                <a:latin typeface="Open Sans"/>
                <a:ea typeface="Open Sans"/>
                <a:cs typeface="Open Sans"/>
                <a:sym typeface="Open Sans"/>
              </a:rPr>
              <a:t>1</a:t>
            </a:r>
            <a:endParaRPr baseline="-25000">
              <a:latin typeface="Open Sans"/>
              <a:ea typeface="Open Sans"/>
              <a:cs typeface="Open Sans"/>
              <a:sym typeface="Open Sans"/>
            </a:endParaRPr>
          </a:p>
        </p:txBody>
      </p:sp>
      <p:sp>
        <p:nvSpPr>
          <p:cNvPr id="243" name="Google Shape;243;p29"/>
          <p:cNvSpPr txBox="1"/>
          <p:nvPr/>
        </p:nvSpPr>
        <p:spPr>
          <a:xfrm>
            <a:off x="3882111" y="1354425"/>
            <a:ext cx="480000" cy="38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e</a:t>
            </a:r>
            <a:r>
              <a:rPr baseline="-25000" lang="en">
                <a:latin typeface="Open Sans"/>
                <a:ea typeface="Open Sans"/>
                <a:cs typeface="Open Sans"/>
                <a:sym typeface="Open Sans"/>
              </a:rPr>
              <a:t>2</a:t>
            </a:r>
            <a:endParaRPr baseline="-25000">
              <a:latin typeface="Open Sans"/>
              <a:ea typeface="Open Sans"/>
              <a:cs typeface="Open Sans"/>
              <a:sym typeface="Open Sans"/>
            </a:endParaRPr>
          </a:p>
        </p:txBody>
      </p:sp>
      <p:sp>
        <p:nvSpPr>
          <p:cNvPr id="244" name="Google Shape;244;p29"/>
          <p:cNvSpPr txBox="1"/>
          <p:nvPr/>
        </p:nvSpPr>
        <p:spPr>
          <a:xfrm>
            <a:off x="5034841" y="1354425"/>
            <a:ext cx="480000" cy="38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e</a:t>
            </a:r>
            <a:r>
              <a:rPr baseline="-25000" lang="en">
                <a:latin typeface="Open Sans"/>
                <a:ea typeface="Open Sans"/>
                <a:cs typeface="Open Sans"/>
                <a:sym typeface="Open Sans"/>
              </a:rPr>
              <a:t>n</a:t>
            </a:r>
            <a:endParaRPr baseline="-25000">
              <a:latin typeface="Open Sans"/>
              <a:ea typeface="Open Sans"/>
              <a:cs typeface="Open Sans"/>
              <a:sym typeface="Open Sans"/>
            </a:endParaRPr>
          </a:p>
        </p:txBody>
      </p:sp>
      <p:sp>
        <p:nvSpPr>
          <p:cNvPr id="245" name="Google Shape;245;p29"/>
          <p:cNvSpPr txBox="1"/>
          <p:nvPr/>
        </p:nvSpPr>
        <p:spPr>
          <a:xfrm>
            <a:off x="4460713" y="1152429"/>
            <a:ext cx="4800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Open Sans"/>
                <a:ea typeface="Open Sans"/>
                <a:cs typeface="Open Sans"/>
                <a:sym typeface="Open Sans"/>
              </a:rPr>
              <a:t>… </a:t>
            </a:r>
            <a:endParaRPr baseline="-25000" sz="3000">
              <a:latin typeface="Open Sans"/>
              <a:ea typeface="Open Sans"/>
              <a:cs typeface="Open Sans"/>
              <a:sym typeface="Open Sans"/>
            </a:endParaRPr>
          </a:p>
        </p:txBody>
      </p:sp>
      <p:sp>
        <p:nvSpPr>
          <p:cNvPr id="246" name="Google Shape;246;p29"/>
          <p:cNvSpPr txBox="1"/>
          <p:nvPr/>
        </p:nvSpPr>
        <p:spPr>
          <a:xfrm>
            <a:off x="3027150" y="2586525"/>
            <a:ext cx="3089700" cy="5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latin typeface="Open Sans"/>
                <a:ea typeface="Open Sans"/>
                <a:cs typeface="Open Sans"/>
                <a:sym typeface="Open Sans"/>
              </a:rPr>
              <a:t>u = </a:t>
            </a:r>
            <a:r>
              <a:rPr i="1" lang="en" sz="2400">
                <a:latin typeface="Open Sans"/>
                <a:ea typeface="Open Sans"/>
                <a:cs typeface="Open Sans"/>
                <a:sym typeface="Open Sans"/>
              </a:rPr>
              <a:t>f</a:t>
            </a:r>
            <a:r>
              <a:rPr baseline="-25000" i="1" lang="en" sz="2400">
                <a:latin typeface="Open Sans"/>
                <a:ea typeface="Open Sans"/>
                <a:cs typeface="Open Sans"/>
                <a:sym typeface="Open Sans"/>
              </a:rPr>
              <a:t>E</a:t>
            </a:r>
            <a:r>
              <a:rPr i="1" lang="en" sz="2400">
                <a:latin typeface="Open Sans"/>
                <a:ea typeface="Open Sans"/>
                <a:cs typeface="Open Sans"/>
                <a:sym typeface="Open Sans"/>
              </a:rPr>
              <a:t> (c1, c2, ...., cn)</a:t>
            </a:r>
            <a:endParaRPr i="1" sz="2400">
              <a:latin typeface="Open Sans"/>
              <a:ea typeface="Open Sans"/>
              <a:cs typeface="Open Sans"/>
              <a:sym typeface="Open Sans"/>
            </a:endParaRPr>
          </a:p>
        </p:txBody>
      </p:sp>
      <p:cxnSp>
        <p:nvCxnSpPr>
          <p:cNvPr id="247" name="Google Shape;247;p29"/>
          <p:cNvCxnSpPr>
            <a:stCxn id="242" idx="2"/>
            <a:endCxn id="246" idx="0"/>
          </p:cNvCxnSpPr>
          <p:nvPr/>
        </p:nvCxnSpPr>
        <p:spPr>
          <a:xfrm flipH="1" rot="-5400000">
            <a:off x="3651450" y="1666125"/>
            <a:ext cx="842400" cy="9984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248" name="Google Shape;248;p29"/>
          <p:cNvCxnSpPr>
            <a:stCxn id="243" idx="2"/>
            <a:endCxn id="246" idx="0"/>
          </p:cNvCxnSpPr>
          <p:nvPr/>
        </p:nvCxnSpPr>
        <p:spPr>
          <a:xfrm flipH="1" rot="-5400000">
            <a:off x="3925911" y="1940325"/>
            <a:ext cx="842400" cy="4500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249" name="Google Shape;249;p29"/>
          <p:cNvCxnSpPr>
            <a:stCxn id="244" idx="2"/>
            <a:endCxn id="246" idx="0"/>
          </p:cNvCxnSpPr>
          <p:nvPr/>
        </p:nvCxnSpPr>
        <p:spPr>
          <a:xfrm rot="5400000">
            <a:off x="4502191" y="1813875"/>
            <a:ext cx="842400" cy="7029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250" name="Google Shape;250;p29"/>
          <p:cNvSpPr txBox="1"/>
          <p:nvPr/>
        </p:nvSpPr>
        <p:spPr>
          <a:xfrm>
            <a:off x="1847375" y="1502763"/>
            <a:ext cx="639900" cy="5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CPU </a:t>
            </a:r>
            <a:br>
              <a:rPr b="1" lang="en">
                <a:solidFill>
                  <a:srgbClr val="FFFFFF"/>
                </a:solidFill>
                <a:latin typeface="Open Sans"/>
                <a:ea typeface="Open Sans"/>
                <a:cs typeface="Open Sans"/>
                <a:sym typeface="Open Sans"/>
              </a:rPr>
            </a:br>
            <a:r>
              <a:rPr b="1" lang="en">
                <a:solidFill>
                  <a:srgbClr val="FFFFFF"/>
                </a:solidFill>
                <a:latin typeface="Open Sans"/>
                <a:ea typeface="Open Sans"/>
                <a:cs typeface="Open Sans"/>
                <a:sym typeface="Open Sans"/>
              </a:rPr>
              <a:t>core</a:t>
            </a:r>
            <a:endParaRPr b="1">
              <a:solidFill>
                <a:srgbClr val="FFFFFF"/>
              </a:solidFill>
            </a:endParaRPr>
          </a:p>
        </p:txBody>
      </p:sp>
      <p:grpSp>
        <p:nvGrpSpPr>
          <p:cNvPr id="251" name="Google Shape;251;p29"/>
          <p:cNvGrpSpPr/>
          <p:nvPr/>
        </p:nvGrpSpPr>
        <p:grpSpPr>
          <a:xfrm>
            <a:off x="3026260" y="1185575"/>
            <a:ext cx="5552978" cy="659100"/>
            <a:chOff x="3026260" y="1185575"/>
            <a:chExt cx="5552978" cy="659100"/>
          </a:xfrm>
        </p:grpSpPr>
        <p:sp>
          <p:nvSpPr>
            <p:cNvPr id="252" name="Google Shape;252;p29"/>
            <p:cNvSpPr/>
            <p:nvPr/>
          </p:nvSpPr>
          <p:spPr>
            <a:xfrm>
              <a:off x="3026260" y="1185575"/>
              <a:ext cx="2812800" cy="659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nvSpPr>
          <p:spPr>
            <a:xfrm>
              <a:off x="5927238" y="1193900"/>
              <a:ext cx="26520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Problem 1 : Choosing right set of events</a:t>
              </a:r>
              <a:endParaRPr b="1">
                <a:latin typeface="Open Sans"/>
                <a:ea typeface="Open Sans"/>
                <a:cs typeface="Open Sans"/>
                <a:sym typeface="Open Sans"/>
              </a:endParaRPr>
            </a:p>
          </p:txBody>
        </p:sp>
      </p:grpSp>
      <p:grpSp>
        <p:nvGrpSpPr>
          <p:cNvPr id="254" name="Google Shape;254;p29"/>
          <p:cNvGrpSpPr/>
          <p:nvPr/>
        </p:nvGrpSpPr>
        <p:grpSpPr>
          <a:xfrm>
            <a:off x="3178660" y="2541102"/>
            <a:ext cx="5865591" cy="659100"/>
            <a:chOff x="3178660" y="2541102"/>
            <a:chExt cx="5865591" cy="659100"/>
          </a:xfrm>
        </p:grpSpPr>
        <p:sp>
          <p:nvSpPr>
            <p:cNvPr id="255" name="Google Shape;255;p29"/>
            <p:cNvSpPr/>
            <p:nvPr/>
          </p:nvSpPr>
          <p:spPr>
            <a:xfrm>
              <a:off x="3178660" y="2541102"/>
              <a:ext cx="2812800" cy="659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txBox="1"/>
            <p:nvPr/>
          </p:nvSpPr>
          <p:spPr>
            <a:xfrm>
              <a:off x="6079651" y="2565500"/>
              <a:ext cx="29646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Problem 2 : Building accurate and robust mapping function </a:t>
              </a:r>
              <a:endParaRPr b="1">
                <a:latin typeface="Open Sans"/>
                <a:ea typeface="Open Sans"/>
                <a:cs typeface="Open Sans"/>
                <a:sym typeface="Open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Data-driven estimator selection</a:t>
            </a:r>
            <a:endParaRPr/>
          </a:p>
        </p:txBody>
      </p:sp>
      <p:sp>
        <p:nvSpPr>
          <p:cNvPr id="262" name="Google Shape;262;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a:t>
            </a:r>
            <a:r>
              <a:rPr lang="en"/>
              <a:t> 3 families of estimator functions </a:t>
            </a:r>
            <a:r>
              <a:rPr b="1" lang="en"/>
              <a:t>f</a:t>
            </a:r>
            <a:r>
              <a:rPr b="1" baseline="-25000" lang="en"/>
              <a:t>E</a:t>
            </a:r>
            <a:r>
              <a:rPr lang="en"/>
              <a:t> with</a:t>
            </a:r>
            <a:r>
              <a:rPr b="1" lang="en"/>
              <a:t>|E| = 1, 2, 3  (E ⊆ E_ALL</a:t>
            </a:r>
            <a:r>
              <a:rPr lang="en"/>
              <a:t>)</a:t>
            </a:r>
            <a:endParaRPr b="1"/>
          </a:p>
          <a:p>
            <a:pPr indent="-317500" lvl="1" marL="914400" rtl="0" algn="l">
              <a:spcBef>
                <a:spcPts val="0"/>
              </a:spcBef>
              <a:spcAft>
                <a:spcPts val="0"/>
              </a:spcAft>
              <a:buSzPts val="1400"/>
              <a:buChar char="○"/>
            </a:pPr>
            <a:r>
              <a:rPr lang="en"/>
              <a:t>Each </a:t>
            </a:r>
            <a:r>
              <a:rPr b="1" lang="en" sz="1800"/>
              <a:t>f</a:t>
            </a:r>
            <a:r>
              <a:rPr b="1" baseline="-25000" lang="en" sz="1800"/>
              <a:t>E</a:t>
            </a:r>
            <a:r>
              <a:rPr lang="en"/>
              <a:t> is implemented as a Linear Regression model</a:t>
            </a:r>
            <a:endParaRPr/>
          </a:p>
          <a:p>
            <a:pPr indent="-342900" lvl="0" marL="457200" rtl="0" algn="l">
              <a:spcBef>
                <a:spcPts val="0"/>
              </a:spcBef>
              <a:spcAft>
                <a:spcPts val="0"/>
              </a:spcAft>
              <a:buSzPts val="1800"/>
              <a:buChar char="●"/>
            </a:pPr>
            <a:r>
              <a:rPr lang="en"/>
              <a:t>Gather counter values for all CPU events in all representative scenarios</a:t>
            </a:r>
            <a:endParaRPr/>
          </a:p>
          <a:p>
            <a:pPr indent="-317500" lvl="1" marL="914400" rtl="0" algn="l">
              <a:spcBef>
                <a:spcPts val="0"/>
              </a:spcBef>
              <a:spcAft>
                <a:spcPts val="0"/>
              </a:spcAft>
              <a:buSzPts val="1400"/>
              <a:buChar char="○"/>
            </a:pPr>
            <a:r>
              <a:rPr lang="en"/>
              <a:t>Network functions (</a:t>
            </a:r>
            <a:r>
              <a:rPr lang="en"/>
              <a:t>NFs</a:t>
            </a:r>
            <a:r>
              <a:rPr lang="en"/>
              <a:t>): Layer-3/Layer-4/Layer-7 functions</a:t>
            </a:r>
            <a:endParaRPr/>
          </a:p>
          <a:p>
            <a:pPr indent="-317500" lvl="1" marL="914400" rtl="0" algn="l">
              <a:spcBef>
                <a:spcPts val="0"/>
              </a:spcBef>
              <a:spcAft>
                <a:spcPts val="0"/>
              </a:spcAft>
              <a:buSzPts val="1400"/>
              <a:buChar char="○"/>
            </a:pPr>
            <a:r>
              <a:rPr lang="en"/>
              <a:t>Traffic profiles: packet size, packets per flow, bytes per flow</a:t>
            </a:r>
            <a:endParaRPr/>
          </a:p>
          <a:p>
            <a:pPr indent="-317500" lvl="1" marL="914400" rtl="0" algn="l">
              <a:spcBef>
                <a:spcPts val="0"/>
              </a:spcBef>
              <a:spcAft>
                <a:spcPts val="0"/>
              </a:spcAft>
              <a:buSzPts val="1400"/>
              <a:buChar char="○"/>
            </a:pPr>
            <a:r>
              <a:rPr lang="en"/>
              <a:t>Load: 0%, 10%, …, 100%</a:t>
            </a:r>
            <a:endParaRPr/>
          </a:p>
          <a:p>
            <a:pPr indent="-342900" lvl="0" marL="457200" rtl="0" algn="l">
              <a:spcBef>
                <a:spcPts val="0"/>
              </a:spcBef>
              <a:spcAft>
                <a:spcPts val="0"/>
              </a:spcAft>
              <a:buSzPts val="1800"/>
              <a:buChar char="●"/>
            </a:pPr>
            <a:r>
              <a:rPr lang="en"/>
              <a:t>Assuming …</a:t>
            </a:r>
            <a:endParaRPr/>
          </a:p>
          <a:p>
            <a:pPr indent="-317500" lvl="1" marL="914400" rtl="0" algn="l">
              <a:spcBef>
                <a:spcPts val="0"/>
              </a:spcBef>
              <a:spcAft>
                <a:spcPts val="0"/>
              </a:spcAft>
              <a:buSzPts val="1400"/>
              <a:buChar char="○"/>
            </a:pPr>
            <a:r>
              <a:rPr lang="en"/>
              <a:t>Fixed hardware (CPU mode, BIOS settings)</a:t>
            </a:r>
            <a:endParaRPr/>
          </a:p>
          <a:p>
            <a:pPr indent="-317500" lvl="1" marL="914400" rtl="0" algn="l">
              <a:spcBef>
                <a:spcPts val="0"/>
              </a:spcBef>
              <a:spcAft>
                <a:spcPts val="0"/>
              </a:spcAft>
              <a:buSzPts val="1400"/>
              <a:buChar char="○"/>
            </a:pPr>
            <a:r>
              <a:rPr lang="en"/>
              <a:t>Run-to-completion packet processing</a:t>
            </a:r>
            <a:endParaRPr/>
          </a:p>
          <a:p>
            <a:pPr indent="-317500" lvl="1" marL="914400" rtl="0" algn="l">
              <a:spcBef>
                <a:spcPts val="0"/>
              </a:spcBef>
              <a:spcAft>
                <a:spcPts val="0"/>
              </a:spcAft>
              <a:buSzPts val="1400"/>
              <a:buChar char="○"/>
            </a:pPr>
            <a:r>
              <a:rPr lang="en"/>
              <a:t>CPU as the bottleneck</a:t>
            </a:r>
            <a:endParaRPr/>
          </a:p>
          <a:p>
            <a:pPr indent="-342900" lvl="0" marL="457200" rtl="0" algn="l">
              <a:spcBef>
                <a:spcPts val="0"/>
              </a:spcBef>
              <a:spcAft>
                <a:spcPts val="0"/>
              </a:spcAft>
              <a:buSzPts val="1800"/>
              <a:buChar char="●"/>
            </a:pPr>
            <a:r>
              <a:rPr lang="en"/>
              <a:t>Select </a:t>
            </a:r>
            <a:r>
              <a:rPr b="1" lang="en"/>
              <a:t>f</a:t>
            </a:r>
            <a:r>
              <a:rPr b="1" baseline="-25000" lang="en"/>
              <a:t>E</a:t>
            </a:r>
            <a:r>
              <a:rPr lang="en"/>
              <a:t> that minimizes average estimation errors </a:t>
            </a:r>
            <a:r>
              <a:rPr b="1" lang="en"/>
              <a:t>|f</a:t>
            </a:r>
            <a:r>
              <a:rPr b="1" baseline="-25000" lang="en"/>
              <a:t>E</a:t>
            </a:r>
            <a:r>
              <a:rPr b="1" lang="en"/>
              <a:t>(.) - u|</a:t>
            </a:r>
            <a:r>
              <a:rPr lang="en"/>
              <a:t> on test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kinds of e</a:t>
            </a:r>
            <a:r>
              <a:rPr lang="en"/>
              <a:t>stimator functions</a:t>
            </a:r>
            <a:endParaRPr/>
          </a:p>
        </p:txBody>
      </p:sp>
      <p:sp>
        <p:nvSpPr>
          <p:cNvPr id="268" name="Google Shape;268;p31"/>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Network Function specific</a:t>
            </a:r>
            <a:endParaRPr b="1"/>
          </a:p>
          <a:p>
            <a:pPr indent="0" lvl="0" marL="0" rtl="0" algn="ctr">
              <a:spcBef>
                <a:spcPts val="1600"/>
              </a:spcBef>
              <a:spcAft>
                <a:spcPts val="0"/>
              </a:spcAft>
              <a:buNone/>
            </a:pPr>
            <a:r>
              <a:rPr b="1" lang="en"/>
              <a:t>Local Estimator L</a:t>
            </a:r>
            <a:r>
              <a:rPr b="1" baseline="-25000" lang="en"/>
              <a:t>nC</a:t>
            </a:r>
            <a:endParaRPr b="1" baseline="-25000"/>
          </a:p>
          <a:p>
            <a:pPr indent="-317500" lvl="0" marL="457200" rtl="0" algn="l">
              <a:spcBef>
                <a:spcPts val="1600"/>
              </a:spcBef>
              <a:spcAft>
                <a:spcPts val="0"/>
              </a:spcAft>
              <a:buSzPts val="1400"/>
              <a:buChar char="●"/>
            </a:pPr>
            <a:r>
              <a:rPr lang="en"/>
              <a:t>Outputs the utilization for a specific network function </a:t>
            </a:r>
            <a:r>
              <a:rPr b="1" i="1" lang="en"/>
              <a:t>n</a:t>
            </a:r>
            <a:endParaRPr b="1" i="1"/>
          </a:p>
          <a:p>
            <a:pPr indent="-317500" lvl="0" marL="457200" rtl="0" algn="l">
              <a:spcBef>
                <a:spcPts val="0"/>
              </a:spcBef>
              <a:spcAft>
                <a:spcPts val="0"/>
              </a:spcAft>
              <a:buSzPts val="1400"/>
              <a:buChar char="●"/>
            </a:pPr>
            <a:r>
              <a:rPr lang="en"/>
              <a:t>Takes frequency of </a:t>
            </a:r>
            <a:r>
              <a:rPr b="1" i="1" lang="en"/>
              <a:t>C</a:t>
            </a:r>
            <a:r>
              <a:rPr lang="en"/>
              <a:t> CPU events as input</a:t>
            </a:r>
            <a:endParaRPr/>
          </a:p>
        </p:txBody>
      </p:sp>
      <p:sp>
        <p:nvSpPr>
          <p:cNvPr id="269" name="Google Shape;269;p31"/>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One estimator for all Network Functions</a:t>
            </a:r>
            <a:endParaRPr b="1"/>
          </a:p>
          <a:p>
            <a:pPr indent="0" lvl="0" marL="0" rtl="0" algn="ctr">
              <a:spcBef>
                <a:spcPts val="1600"/>
              </a:spcBef>
              <a:spcAft>
                <a:spcPts val="0"/>
              </a:spcAft>
              <a:buNone/>
            </a:pPr>
            <a:r>
              <a:rPr b="1" lang="en"/>
              <a:t>Universal </a:t>
            </a:r>
            <a:r>
              <a:rPr b="1" lang="en"/>
              <a:t>Estimator U</a:t>
            </a:r>
            <a:r>
              <a:rPr b="1" baseline="-25000" lang="en"/>
              <a:t>C</a:t>
            </a:r>
            <a:endParaRPr b="1" baseline="-25000"/>
          </a:p>
          <a:p>
            <a:pPr indent="-317500" lvl="0" marL="457200" rtl="0" algn="l">
              <a:spcBef>
                <a:spcPts val="1600"/>
              </a:spcBef>
              <a:spcAft>
                <a:spcPts val="0"/>
              </a:spcAft>
              <a:buSzPts val="1400"/>
              <a:buChar char="●"/>
            </a:pPr>
            <a:r>
              <a:rPr lang="en"/>
              <a:t>Outputs the utilization for any network function</a:t>
            </a:r>
            <a:endParaRPr/>
          </a:p>
          <a:p>
            <a:pPr indent="-317500" lvl="0" marL="457200" rtl="0" algn="l">
              <a:spcBef>
                <a:spcPts val="0"/>
              </a:spcBef>
              <a:spcAft>
                <a:spcPts val="0"/>
              </a:spcAft>
              <a:buSzPts val="1400"/>
              <a:buChar char="●"/>
            </a:pPr>
            <a:r>
              <a:rPr lang="en"/>
              <a:t>Takes frequency of </a:t>
            </a:r>
            <a:r>
              <a:rPr b="1" i="1" lang="en"/>
              <a:t>C</a:t>
            </a:r>
            <a:r>
              <a:rPr lang="en"/>
              <a:t> CPU events as input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 Function Virtualization is everywhere !</a:t>
            </a:r>
            <a:endParaRPr/>
          </a:p>
        </p:txBody>
      </p:sp>
      <p:sp>
        <p:nvSpPr>
          <p:cNvPr id="73" name="Google Shape;73;p14"/>
          <p:cNvSpPr txBox="1"/>
          <p:nvPr>
            <p:ph idx="1" type="body"/>
          </p:nvPr>
        </p:nvSpPr>
        <p:spPr>
          <a:xfrm>
            <a:off x="311700" y="1190125"/>
            <a:ext cx="4260300" cy="18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Enterprises use a plethora of network appliances (middleboxes)</a:t>
            </a:r>
            <a:endParaRPr/>
          </a:p>
          <a:p>
            <a:pPr indent="0" lvl="0" marL="0" rtl="0" algn="l">
              <a:spcBef>
                <a:spcPts val="1600"/>
              </a:spcBef>
              <a:spcAft>
                <a:spcPts val="0"/>
              </a:spcAft>
              <a:buNone/>
            </a:pPr>
            <a:r>
              <a:rPr lang="en"/>
              <a:t>NFV aims to virtualize network processing to run on general-purpose hardware</a:t>
            </a:r>
            <a:endParaRPr/>
          </a:p>
          <a:p>
            <a:pPr indent="0" lvl="0" marL="0" rtl="0" algn="l">
              <a:spcBef>
                <a:spcPts val="1600"/>
              </a:spcBef>
              <a:spcAft>
                <a:spcPts val="1600"/>
              </a:spcAft>
              <a:buNone/>
            </a:pPr>
            <a:r>
              <a:t/>
            </a:r>
            <a:endParaRPr/>
          </a:p>
        </p:txBody>
      </p:sp>
      <p:pic>
        <p:nvPicPr>
          <p:cNvPr id="74" name="Google Shape;74;p14"/>
          <p:cNvPicPr preferRelativeResize="0"/>
          <p:nvPr/>
        </p:nvPicPr>
        <p:blipFill>
          <a:blip r:embed="rId3">
            <a:alphaModFix/>
          </a:blip>
          <a:stretch>
            <a:fillRect/>
          </a:stretch>
        </p:blipFill>
        <p:spPr>
          <a:xfrm>
            <a:off x="5022100" y="1522125"/>
            <a:ext cx="3671800" cy="2772725"/>
          </a:xfrm>
          <a:prstGeom prst="rect">
            <a:avLst/>
          </a:prstGeom>
          <a:noFill/>
          <a:ln>
            <a:noFill/>
          </a:ln>
        </p:spPr>
      </p:pic>
      <p:pic>
        <p:nvPicPr>
          <p:cNvPr id="75" name="Google Shape;75;p14"/>
          <p:cNvPicPr preferRelativeResize="0"/>
          <p:nvPr/>
        </p:nvPicPr>
        <p:blipFill>
          <a:blip r:embed="rId4">
            <a:alphaModFix/>
          </a:blip>
          <a:stretch>
            <a:fillRect/>
          </a:stretch>
        </p:blipFill>
        <p:spPr>
          <a:xfrm>
            <a:off x="637000" y="3033825"/>
            <a:ext cx="3300624" cy="1690175"/>
          </a:xfrm>
          <a:prstGeom prst="rect">
            <a:avLst/>
          </a:prstGeom>
          <a:noFill/>
          <a:ln>
            <a:noFill/>
          </a:ln>
        </p:spPr>
      </p:pic>
      <p:sp>
        <p:nvSpPr>
          <p:cNvPr id="76" name="Google Shape;76;p14"/>
          <p:cNvSpPr txBox="1"/>
          <p:nvPr/>
        </p:nvSpPr>
        <p:spPr>
          <a:xfrm>
            <a:off x="0" y="4502400"/>
            <a:ext cx="29562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Source : </a:t>
            </a:r>
            <a:r>
              <a:rPr lang="en" sz="1000"/>
              <a:t>https://www.telco.com/blog/nfv-and-sdn-market-to-reach-168-billion-by-2022/</a:t>
            </a:r>
            <a:endParaRPr sz="1000"/>
          </a:p>
        </p:txBody>
      </p:sp>
      <p:sp>
        <p:nvSpPr>
          <p:cNvPr id="77" name="Google Shape;77;p14"/>
          <p:cNvSpPr txBox="1"/>
          <p:nvPr/>
        </p:nvSpPr>
        <p:spPr>
          <a:xfrm>
            <a:off x="4648200" y="4512725"/>
            <a:ext cx="4419600" cy="4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S</a:t>
            </a:r>
            <a:r>
              <a:rPr lang="en" sz="1100"/>
              <a:t>ource : https://portal.etsi.org/NFV/NFV_White_Paper.pdf</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 functions evaluated</a:t>
            </a:r>
            <a:endParaRPr/>
          </a:p>
        </p:txBody>
      </p:sp>
      <p:sp>
        <p:nvSpPr>
          <p:cNvPr id="275" name="Google Shape;275;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
              <a:t>Stateless NF</a:t>
            </a:r>
            <a:r>
              <a:rPr lang="en"/>
              <a:t> - L3FWD (Layer 3 forwarder)</a:t>
            </a:r>
            <a:endParaRPr/>
          </a:p>
          <a:p>
            <a:pPr indent="-317500" lvl="1" marL="914400" rtl="0" algn="l">
              <a:spcBef>
                <a:spcPts val="0"/>
              </a:spcBef>
              <a:spcAft>
                <a:spcPts val="0"/>
              </a:spcAft>
              <a:buSzPts val="1400"/>
              <a:buChar char="○"/>
            </a:pPr>
            <a:r>
              <a:rPr lang="en"/>
              <a:t>Matches IP destination to set of entries and forwards packet to the right next-hop IP</a:t>
            </a:r>
            <a:endParaRPr/>
          </a:p>
          <a:p>
            <a:pPr indent="-317500" lvl="1" marL="914400" rtl="0" algn="l">
              <a:spcBef>
                <a:spcPts val="0"/>
              </a:spcBef>
              <a:spcAft>
                <a:spcPts val="0"/>
              </a:spcAft>
              <a:buSzPts val="1400"/>
              <a:buChar char="○"/>
            </a:pPr>
            <a:r>
              <a:rPr lang="en"/>
              <a:t>Does not maintain per-flow state</a:t>
            </a:r>
            <a:endParaRPr/>
          </a:p>
          <a:p>
            <a:pPr indent="-317500" lvl="1" marL="914400" rtl="0" algn="l">
              <a:spcBef>
                <a:spcPts val="0"/>
              </a:spcBef>
              <a:spcAft>
                <a:spcPts val="0"/>
              </a:spcAft>
              <a:buSzPts val="1400"/>
              <a:buChar char="○"/>
            </a:pPr>
            <a:r>
              <a:rPr lang="en"/>
              <a:t>We use </a:t>
            </a:r>
            <a:r>
              <a:rPr lang="en"/>
              <a:t>L3FWD application in DPDK 18.02 release</a:t>
            </a:r>
            <a:endParaRPr/>
          </a:p>
          <a:p>
            <a:pPr indent="-342900" lvl="0" marL="457200" rtl="0" algn="l">
              <a:spcBef>
                <a:spcPts val="0"/>
              </a:spcBef>
              <a:spcAft>
                <a:spcPts val="0"/>
              </a:spcAft>
              <a:buSzPts val="1800"/>
              <a:buAutoNum type="arabicPeriod"/>
            </a:pPr>
            <a:r>
              <a:rPr b="1" lang="en"/>
              <a:t>Stateful NF</a:t>
            </a:r>
            <a:r>
              <a:rPr lang="en"/>
              <a:t> - L4LB (Layer 4 load balancer)</a:t>
            </a:r>
            <a:endParaRPr/>
          </a:p>
          <a:p>
            <a:pPr indent="-317500" lvl="1" marL="914400" rtl="0" algn="l">
              <a:spcBef>
                <a:spcPts val="0"/>
              </a:spcBef>
              <a:spcAft>
                <a:spcPts val="0"/>
              </a:spcAft>
              <a:buSzPts val="1400"/>
              <a:buChar char="○"/>
            </a:pPr>
            <a:r>
              <a:rPr lang="en"/>
              <a:t>Multiplexes connections to a backed pool of servers</a:t>
            </a:r>
            <a:endParaRPr/>
          </a:p>
          <a:p>
            <a:pPr indent="-317500" lvl="1" marL="914400" rtl="0" algn="l">
              <a:spcBef>
                <a:spcPts val="0"/>
              </a:spcBef>
              <a:spcAft>
                <a:spcPts val="0"/>
              </a:spcAft>
              <a:buSzPts val="1400"/>
              <a:buChar char="○"/>
            </a:pPr>
            <a:r>
              <a:rPr lang="en"/>
              <a:t>Creates an entry for each flow - stores the backend server chosen for that flow</a:t>
            </a:r>
            <a:endParaRPr/>
          </a:p>
          <a:p>
            <a:pPr indent="-317500" lvl="1" marL="914400" rtl="0" algn="l">
              <a:spcBef>
                <a:spcPts val="0"/>
              </a:spcBef>
              <a:spcAft>
                <a:spcPts val="0"/>
              </a:spcAft>
              <a:buSzPts val="1400"/>
              <a:buChar char="○"/>
            </a:pPr>
            <a:r>
              <a:rPr lang="en"/>
              <a:t>We evaluate homegrown load balancer in less that 3K lines-of-code using DPDK library</a:t>
            </a:r>
            <a:endParaRPr/>
          </a:p>
          <a:p>
            <a:pPr indent="-342900" lvl="0" marL="457200" rtl="0" algn="l">
              <a:spcBef>
                <a:spcPts val="0"/>
              </a:spcBef>
              <a:spcAft>
                <a:spcPts val="0"/>
              </a:spcAft>
              <a:buSzPts val="1800"/>
              <a:buAutoNum type="arabicPeriod"/>
            </a:pPr>
            <a:r>
              <a:rPr b="1" lang="en"/>
              <a:t>Compute-intensive NF</a:t>
            </a:r>
            <a:r>
              <a:rPr lang="en"/>
              <a:t> - DPI (Deep Packet Inspection)</a:t>
            </a:r>
            <a:endParaRPr/>
          </a:p>
          <a:p>
            <a:pPr indent="-317500" lvl="1" marL="914400" rtl="0" algn="l">
              <a:spcBef>
                <a:spcPts val="0"/>
              </a:spcBef>
              <a:spcAft>
                <a:spcPts val="0"/>
              </a:spcAft>
              <a:buSzPts val="1400"/>
              <a:buChar char="○"/>
            </a:pPr>
            <a:r>
              <a:rPr lang="en"/>
              <a:t>Identifies traffic based on set of rules (layer-3 or layer 4 headers or application layer info)</a:t>
            </a:r>
            <a:endParaRPr/>
          </a:p>
          <a:p>
            <a:pPr indent="-317500" lvl="1" marL="914400" rtl="0" algn="l">
              <a:spcBef>
                <a:spcPts val="0"/>
              </a:spcBef>
              <a:spcAft>
                <a:spcPts val="0"/>
              </a:spcAft>
              <a:buSzPts val="1400"/>
              <a:buChar char="○"/>
            </a:pPr>
            <a:r>
              <a:rPr lang="en"/>
              <a:t>Maintains per-flow state and performs non-trivial computation on each flow</a:t>
            </a:r>
            <a:endParaRPr/>
          </a:p>
          <a:p>
            <a:pPr indent="-317500" lvl="1" marL="914400" rtl="0" algn="l">
              <a:spcBef>
                <a:spcPts val="0"/>
              </a:spcBef>
              <a:spcAft>
                <a:spcPts val="0"/>
              </a:spcAft>
              <a:buSzPts val="1400"/>
              <a:buChar char="○"/>
            </a:pPr>
            <a:r>
              <a:rPr lang="en"/>
              <a:t>We use opensource DPI library nDPI and integrate it with a DPDK forwarding application`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 functions evaluated</a:t>
            </a:r>
            <a:endParaRPr/>
          </a:p>
        </p:txBody>
      </p:sp>
      <p:grpSp>
        <p:nvGrpSpPr>
          <p:cNvPr id="281" name="Google Shape;281;p33"/>
          <p:cNvGrpSpPr/>
          <p:nvPr/>
        </p:nvGrpSpPr>
        <p:grpSpPr>
          <a:xfrm>
            <a:off x="5029196" y="1571147"/>
            <a:ext cx="3977869" cy="333633"/>
            <a:chOff x="2409950" y="2781975"/>
            <a:chExt cx="4138441" cy="347100"/>
          </a:xfrm>
        </p:grpSpPr>
        <p:sp>
          <p:nvSpPr>
            <p:cNvPr id="282" name="Google Shape;282;p33"/>
            <p:cNvSpPr/>
            <p:nvPr/>
          </p:nvSpPr>
          <p:spPr>
            <a:xfrm>
              <a:off x="2409950"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Header</a:t>
              </a:r>
              <a:endParaRPr sz="1000"/>
            </a:p>
          </p:txBody>
        </p:sp>
        <p:sp>
          <p:nvSpPr>
            <p:cNvPr id="283" name="Google Shape;283;p33"/>
            <p:cNvSpPr/>
            <p:nvPr/>
          </p:nvSpPr>
          <p:spPr>
            <a:xfrm>
              <a:off x="3117685" y="2781975"/>
              <a:ext cx="636900" cy="347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IP</a:t>
              </a:r>
              <a:r>
                <a:rPr lang="en" sz="1000"/>
                <a:t> Header</a:t>
              </a:r>
              <a:endParaRPr sz="1000"/>
            </a:p>
          </p:txBody>
        </p:sp>
        <p:sp>
          <p:nvSpPr>
            <p:cNvPr id="284" name="Google Shape;284;p33"/>
            <p:cNvSpPr/>
            <p:nvPr/>
          </p:nvSpPr>
          <p:spPr>
            <a:xfrm>
              <a:off x="3754578" y="2781975"/>
              <a:ext cx="6369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TCP</a:t>
              </a:r>
              <a:r>
                <a:rPr lang="en" sz="1000"/>
                <a:t> Header</a:t>
              </a:r>
              <a:endParaRPr sz="1000"/>
            </a:p>
          </p:txBody>
        </p:sp>
        <p:sp>
          <p:nvSpPr>
            <p:cNvPr id="285" name="Google Shape;285;p33"/>
            <p:cNvSpPr/>
            <p:nvPr/>
          </p:nvSpPr>
          <p:spPr>
            <a:xfrm>
              <a:off x="4394434" y="2781975"/>
              <a:ext cx="14466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Application Data</a:t>
              </a:r>
              <a:endParaRPr sz="1000"/>
            </a:p>
          </p:txBody>
        </p:sp>
        <p:sp>
          <p:nvSpPr>
            <p:cNvPr id="286" name="Google Shape;286;p33"/>
            <p:cNvSpPr/>
            <p:nvPr/>
          </p:nvSpPr>
          <p:spPr>
            <a:xfrm>
              <a:off x="5840991"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Trailer</a:t>
              </a:r>
              <a:endParaRPr sz="1000"/>
            </a:p>
          </p:txBody>
        </p:sp>
      </p:grpSp>
      <p:sp>
        <p:nvSpPr>
          <p:cNvPr id="287" name="Google Shape;287;p33"/>
          <p:cNvSpPr txBox="1"/>
          <p:nvPr>
            <p:ph idx="1" type="body"/>
          </p:nvPr>
        </p:nvSpPr>
        <p:spPr>
          <a:xfrm>
            <a:off x="311700" y="1266325"/>
            <a:ext cx="4717500" cy="341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b="1" lang="en"/>
              <a:t>Stateless NF</a:t>
            </a:r>
            <a:br>
              <a:rPr lang="en"/>
            </a:br>
            <a:r>
              <a:rPr i="1" lang="en" sz="1400"/>
              <a:t>L3FWD (Layer 3 forwarder)</a:t>
            </a:r>
            <a:br>
              <a:rPr lang="en"/>
            </a:br>
            <a:r>
              <a:rPr lang="en" sz="1600"/>
              <a:t>L</a:t>
            </a:r>
            <a:r>
              <a:rPr lang="en" sz="1600"/>
              <a:t>ookup routing table for every packet</a:t>
            </a:r>
            <a:br>
              <a:rPr lang="en"/>
            </a:br>
            <a:endParaRPr/>
          </a:p>
          <a:p>
            <a:pPr indent="-342900" lvl="0" marL="457200" rtl="0" algn="l">
              <a:spcBef>
                <a:spcPts val="0"/>
              </a:spcBef>
              <a:spcAft>
                <a:spcPts val="0"/>
              </a:spcAft>
              <a:buSzPts val="1800"/>
              <a:buAutoNum type="arabicPeriod"/>
            </a:pPr>
            <a:r>
              <a:rPr b="1" lang="en"/>
              <a:t>Stateful NF</a:t>
            </a:r>
            <a:br>
              <a:rPr lang="en"/>
            </a:br>
            <a:r>
              <a:rPr i="1" lang="en" sz="1400"/>
              <a:t>L4LB (Layer 4 load balancer)</a:t>
            </a:r>
            <a:br>
              <a:rPr lang="en"/>
            </a:br>
            <a:r>
              <a:rPr lang="en" sz="1600"/>
              <a:t>Per-flow state storing backend server</a:t>
            </a:r>
            <a:br>
              <a:rPr lang="en"/>
            </a:br>
            <a:endParaRPr/>
          </a:p>
          <a:p>
            <a:pPr indent="-342900" lvl="0" marL="457200" rtl="0" algn="l">
              <a:spcBef>
                <a:spcPts val="0"/>
              </a:spcBef>
              <a:spcAft>
                <a:spcPts val="0"/>
              </a:spcAft>
              <a:buSzPts val="1800"/>
              <a:buAutoNum type="arabicPeriod"/>
            </a:pPr>
            <a:r>
              <a:rPr b="1" lang="en"/>
              <a:t>Com</a:t>
            </a:r>
            <a:r>
              <a:rPr b="1" lang="en"/>
              <a:t>pute-intensive NF</a:t>
            </a:r>
            <a:r>
              <a:rPr lang="en"/>
              <a:t> </a:t>
            </a:r>
            <a:br>
              <a:rPr lang="en"/>
            </a:br>
            <a:r>
              <a:rPr i="1" lang="en" sz="1400"/>
              <a:t>DPI (Deep Packet Inspection)</a:t>
            </a:r>
            <a:br>
              <a:rPr lang="en"/>
            </a:br>
            <a:r>
              <a:rPr lang="en" sz="1600"/>
              <a:t>Expensive pattern matching for each flow</a:t>
            </a:r>
            <a:br>
              <a:rPr lang="en"/>
            </a:br>
            <a:endParaRPr/>
          </a:p>
        </p:txBody>
      </p:sp>
      <p:grpSp>
        <p:nvGrpSpPr>
          <p:cNvPr id="288" name="Google Shape;288;p33"/>
          <p:cNvGrpSpPr/>
          <p:nvPr/>
        </p:nvGrpSpPr>
        <p:grpSpPr>
          <a:xfrm>
            <a:off x="5029196" y="2862135"/>
            <a:ext cx="3977869" cy="333633"/>
            <a:chOff x="2409950" y="2781975"/>
            <a:chExt cx="4138441" cy="347100"/>
          </a:xfrm>
        </p:grpSpPr>
        <p:sp>
          <p:nvSpPr>
            <p:cNvPr id="289" name="Google Shape;289;p33"/>
            <p:cNvSpPr/>
            <p:nvPr/>
          </p:nvSpPr>
          <p:spPr>
            <a:xfrm>
              <a:off x="2409950"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Header</a:t>
              </a:r>
              <a:endParaRPr sz="1000"/>
            </a:p>
          </p:txBody>
        </p:sp>
        <p:sp>
          <p:nvSpPr>
            <p:cNvPr id="290" name="Google Shape;290;p33"/>
            <p:cNvSpPr/>
            <p:nvPr/>
          </p:nvSpPr>
          <p:spPr>
            <a:xfrm>
              <a:off x="3117685" y="2781975"/>
              <a:ext cx="636900" cy="3471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IP Header</a:t>
              </a:r>
              <a:endParaRPr sz="1000"/>
            </a:p>
          </p:txBody>
        </p:sp>
        <p:sp>
          <p:nvSpPr>
            <p:cNvPr id="291" name="Google Shape;291;p33"/>
            <p:cNvSpPr/>
            <p:nvPr/>
          </p:nvSpPr>
          <p:spPr>
            <a:xfrm>
              <a:off x="3754578" y="2781975"/>
              <a:ext cx="636900" cy="3471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TCP Header</a:t>
              </a:r>
              <a:endParaRPr sz="1000"/>
            </a:p>
          </p:txBody>
        </p:sp>
        <p:sp>
          <p:nvSpPr>
            <p:cNvPr id="292" name="Google Shape;292;p33"/>
            <p:cNvSpPr/>
            <p:nvPr/>
          </p:nvSpPr>
          <p:spPr>
            <a:xfrm>
              <a:off x="4394434" y="2781975"/>
              <a:ext cx="14466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Application Data</a:t>
              </a:r>
              <a:endParaRPr sz="1000"/>
            </a:p>
          </p:txBody>
        </p:sp>
        <p:sp>
          <p:nvSpPr>
            <p:cNvPr id="293" name="Google Shape;293;p33"/>
            <p:cNvSpPr/>
            <p:nvPr/>
          </p:nvSpPr>
          <p:spPr>
            <a:xfrm>
              <a:off x="5840991"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Trailer</a:t>
              </a:r>
              <a:endParaRPr sz="1000"/>
            </a:p>
          </p:txBody>
        </p:sp>
      </p:grpSp>
      <p:grpSp>
        <p:nvGrpSpPr>
          <p:cNvPr id="294" name="Google Shape;294;p33"/>
          <p:cNvGrpSpPr/>
          <p:nvPr/>
        </p:nvGrpSpPr>
        <p:grpSpPr>
          <a:xfrm>
            <a:off x="5029196" y="4020022"/>
            <a:ext cx="3977869" cy="333633"/>
            <a:chOff x="2409950" y="2781975"/>
            <a:chExt cx="4138441" cy="347100"/>
          </a:xfrm>
        </p:grpSpPr>
        <p:sp>
          <p:nvSpPr>
            <p:cNvPr id="295" name="Google Shape;295;p33"/>
            <p:cNvSpPr/>
            <p:nvPr/>
          </p:nvSpPr>
          <p:spPr>
            <a:xfrm>
              <a:off x="2409950"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Header</a:t>
              </a:r>
              <a:endParaRPr sz="1000"/>
            </a:p>
          </p:txBody>
        </p:sp>
        <p:sp>
          <p:nvSpPr>
            <p:cNvPr id="296" name="Google Shape;296;p33"/>
            <p:cNvSpPr/>
            <p:nvPr/>
          </p:nvSpPr>
          <p:spPr>
            <a:xfrm>
              <a:off x="3117685" y="2781975"/>
              <a:ext cx="636900" cy="347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IP Header</a:t>
              </a:r>
              <a:endParaRPr sz="1000"/>
            </a:p>
          </p:txBody>
        </p:sp>
        <p:sp>
          <p:nvSpPr>
            <p:cNvPr id="297" name="Google Shape;297;p33"/>
            <p:cNvSpPr/>
            <p:nvPr/>
          </p:nvSpPr>
          <p:spPr>
            <a:xfrm>
              <a:off x="3754578" y="2781975"/>
              <a:ext cx="636900" cy="347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TCP Header</a:t>
              </a:r>
              <a:endParaRPr sz="1000"/>
            </a:p>
          </p:txBody>
        </p:sp>
        <p:sp>
          <p:nvSpPr>
            <p:cNvPr id="298" name="Google Shape;298;p33"/>
            <p:cNvSpPr/>
            <p:nvPr/>
          </p:nvSpPr>
          <p:spPr>
            <a:xfrm>
              <a:off x="4394434" y="2781975"/>
              <a:ext cx="1446600" cy="3471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Application Data</a:t>
              </a:r>
              <a:endParaRPr sz="1000"/>
            </a:p>
          </p:txBody>
        </p:sp>
        <p:sp>
          <p:nvSpPr>
            <p:cNvPr id="299" name="Google Shape;299;p33"/>
            <p:cNvSpPr/>
            <p:nvPr/>
          </p:nvSpPr>
          <p:spPr>
            <a:xfrm>
              <a:off x="5840991" y="2781975"/>
              <a:ext cx="707400" cy="347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Ethernet Trailer</a:t>
              </a:r>
              <a:endParaRPr sz="1000"/>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the estimator functions</a:t>
            </a:r>
            <a:endParaRPr/>
          </a:p>
        </p:txBody>
      </p:sp>
      <p:sp>
        <p:nvSpPr>
          <p:cNvPr id="305" name="Google Shape;305;p34"/>
          <p:cNvSpPr txBox="1"/>
          <p:nvPr>
            <p:ph idx="1" type="body"/>
          </p:nvPr>
        </p:nvSpPr>
        <p:spPr>
          <a:xfrm>
            <a:off x="311700" y="1266325"/>
            <a:ext cx="8520600" cy="35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Build a set of test profiles </a:t>
            </a:r>
            <a:r>
              <a:rPr b="1" i="1" lang="en"/>
              <a:t>T</a:t>
            </a:r>
            <a:r>
              <a:rPr b="1" baseline="-25000" i="1" lang="en"/>
              <a:t>n</a:t>
            </a:r>
            <a:r>
              <a:rPr b="1" lang="en"/>
              <a:t> for each NF </a:t>
            </a:r>
            <a:r>
              <a:rPr b="1" i="1" lang="en"/>
              <a:t>n</a:t>
            </a:r>
            <a:endParaRPr b="1" i="1"/>
          </a:p>
          <a:p>
            <a:pPr indent="-342900" lvl="0" marL="457200" rtl="0" algn="l">
              <a:spcBef>
                <a:spcPts val="1600"/>
              </a:spcBef>
              <a:spcAft>
                <a:spcPts val="0"/>
              </a:spcAft>
              <a:buSzPts val="1800"/>
              <a:buChar char="●"/>
            </a:pPr>
            <a:r>
              <a:rPr lang="en"/>
              <a:t>Each test profile represents a configuration in which NF </a:t>
            </a:r>
            <a:r>
              <a:rPr b="1" i="1" lang="en"/>
              <a:t>n</a:t>
            </a:r>
            <a:r>
              <a:rPr lang="en"/>
              <a:t> will be deployed</a:t>
            </a:r>
            <a:endParaRPr/>
          </a:p>
          <a:p>
            <a:pPr indent="-317500" lvl="1" marL="914400" rtl="0" algn="l">
              <a:spcBef>
                <a:spcPts val="0"/>
              </a:spcBef>
              <a:spcAft>
                <a:spcPts val="0"/>
              </a:spcAft>
              <a:buSzPts val="1400"/>
              <a:buChar char="○"/>
            </a:pPr>
            <a:r>
              <a:rPr lang="en"/>
              <a:t>Traffic characteristics (e.g. packet sizes, flow lengths)</a:t>
            </a:r>
            <a:endParaRPr/>
          </a:p>
          <a:p>
            <a:pPr indent="-317500" lvl="1" marL="914400" rtl="0" algn="l">
              <a:spcBef>
                <a:spcPts val="0"/>
              </a:spcBef>
              <a:spcAft>
                <a:spcPts val="0"/>
              </a:spcAft>
              <a:buSzPts val="1400"/>
              <a:buChar char="○"/>
            </a:pPr>
            <a:r>
              <a:rPr lang="en"/>
              <a:t>NF parameters (e.g. routing table size)</a:t>
            </a:r>
            <a:br>
              <a:rPr lang="en"/>
            </a:br>
            <a:endParaRPr/>
          </a:p>
          <a:p>
            <a:pPr indent="-342900" lvl="0" marL="457200" rtl="0" algn="l">
              <a:spcBef>
                <a:spcPts val="0"/>
              </a:spcBef>
              <a:spcAft>
                <a:spcPts val="0"/>
              </a:spcAft>
              <a:buSzPts val="1800"/>
              <a:buChar char="●"/>
            </a:pPr>
            <a:r>
              <a:rPr lang="en"/>
              <a:t>For each traffic profile, NF is subjected to a set of loads </a:t>
            </a:r>
            <a:r>
              <a:rPr b="1" i="1" lang="en"/>
              <a:t>L</a:t>
            </a:r>
            <a:r>
              <a:rPr lang="en"/>
              <a:t> ∈[0, 100]</a:t>
            </a:r>
            <a:endParaRPr/>
          </a:p>
          <a:p>
            <a:pPr indent="-317500" lvl="1" marL="914400" rtl="0" algn="l">
              <a:spcBef>
                <a:spcPts val="0"/>
              </a:spcBef>
              <a:spcAft>
                <a:spcPts val="0"/>
              </a:spcAft>
              <a:buSzPts val="1400"/>
              <a:buChar char="○"/>
            </a:pPr>
            <a:r>
              <a:rPr b="1" i="1" lang="en"/>
              <a:t>L</a:t>
            </a:r>
            <a:r>
              <a:rPr lang="en"/>
              <a:t> = 0 ⇒ No traffic</a:t>
            </a:r>
            <a:endParaRPr/>
          </a:p>
          <a:p>
            <a:pPr indent="-317500" lvl="1" marL="914400" rtl="0" algn="l">
              <a:spcBef>
                <a:spcPts val="0"/>
              </a:spcBef>
              <a:spcAft>
                <a:spcPts val="0"/>
              </a:spcAft>
              <a:buSzPts val="1400"/>
              <a:buChar char="○"/>
            </a:pPr>
            <a:r>
              <a:rPr b="1" i="1" lang="en"/>
              <a:t>L</a:t>
            </a:r>
            <a:r>
              <a:rPr lang="en"/>
              <a:t> = 100 ⇒ Traffic volume equal to max throughput of NF n for that traffic profile</a:t>
            </a:r>
            <a:endParaRPr/>
          </a:p>
          <a:p>
            <a:pPr indent="-317500" lvl="1" marL="914400" rtl="0" algn="l">
              <a:spcBef>
                <a:spcPts val="0"/>
              </a:spcBef>
              <a:spcAft>
                <a:spcPts val="0"/>
              </a:spcAft>
              <a:buSzPts val="1400"/>
              <a:buChar char="○"/>
            </a:pPr>
            <a:r>
              <a:rPr b="1" i="1" lang="en"/>
              <a:t>L</a:t>
            </a:r>
            <a:r>
              <a:rPr b="1" lang="en"/>
              <a:t> represents the true utilization → percentage of peak load served by NF</a:t>
            </a:r>
            <a:br>
              <a:rPr b="1" lang="en"/>
            </a:br>
            <a:endParaRPr b="1"/>
          </a:p>
          <a:p>
            <a:pPr indent="-342900" lvl="0" marL="457200" rtl="0" algn="l">
              <a:spcBef>
                <a:spcPts val="0"/>
              </a:spcBef>
              <a:spcAft>
                <a:spcPts val="0"/>
              </a:spcAft>
              <a:buSzPts val="1800"/>
              <a:buChar char="●"/>
            </a:pPr>
            <a:r>
              <a:rPr lang="en"/>
              <a:t>Network providers like AT&amp;T know representative test profiles for NFs</a:t>
            </a:r>
            <a:br>
              <a:rPr lang="en"/>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
                                        <p:tgtEl>
                                          <p:spTgt spid="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animEffect filter="fade" transition="in">
                                      <p:cBhvr>
                                        <p:cTn dur="1"/>
                                        <p:tgtEl>
                                          <p:spTgt spid="3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animEffect filter="fade" transition="in">
                                      <p:cBhvr>
                                        <p:cTn dur="1"/>
                                        <p:tgtEl>
                                          <p:spTgt spid="3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animEffect filter="fade" transition="in">
                                      <p:cBhvr>
                                        <p:cTn dur="1"/>
                                        <p:tgtEl>
                                          <p:spTgt spid="3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7" st="7"/>
                                            </p:txEl>
                                          </p:spTgt>
                                        </p:tgtEl>
                                        <p:attrNameLst>
                                          <p:attrName>style.visibility</p:attrName>
                                        </p:attrNameLst>
                                      </p:cBhvr>
                                      <p:to>
                                        <p:strVal val="visible"/>
                                      </p:to>
                                    </p:set>
                                    <p:animEffect filter="fade" transition="in">
                                      <p:cBhvr>
                                        <p:cTn dur="1"/>
                                        <p:tgtEl>
                                          <p:spTgt spid="3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8" st="8"/>
                                            </p:txEl>
                                          </p:spTgt>
                                        </p:tgtEl>
                                        <p:attrNameLst>
                                          <p:attrName>style.visibility</p:attrName>
                                        </p:attrNameLst>
                                      </p:cBhvr>
                                      <p:to>
                                        <p:strVal val="visible"/>
                                      </p:to>
                                    </p:set>
                                    <p:animEffect filter="fade" transition="in">
                                      <p:cBhvr>
                                        <p:cTn dur="1"/>
                                        <p:tgtEl>
                                          <p:spTgt spid="30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 estimation error of estimators</a:t>
            </a:r>
            <a:endParaRPr/>
          </a:p>
        </p:txBody>
      </p:sp>
      <p:sp>
        <p:nvSpPr>
          <p:cNvPr id="311" name="Google Shape;311;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 estimators that take </a:t>
            </a:r>
            <a:r>
              <a:rPr b="1" i="1" lang="en"/>
              <a:t>C</a:t>
            </a:r>
            <a:r>
              <a:rPr i="1" lang="en"/>
              <a:t> events</a:t>
            </a:r>
            <a:r>
              <a:rPr lang="en"/>
              <a:t> as input, where </a:t>
            </a:r>
            <a:r>
              <a:rPr b="1" i="1" lang="en"/>
              <a:t>C</a:t>
            </a:r>
            <a:r>
              <a:rPr lang="en"/>
              <a:t> equals</a:t>
            </a:r>
            <a:endParaRPr/>
          </a:p>
          <a:p>
            <a:pPr indent="-317500" lvl="1" marL="914400" rtl="0" algn="l">
              <a:spcBef>
                <a:spcPts val="0"/>
              </a:spcBef>
              <a:spcAft>
                <a:spcPts val="0"/>
              </a:spcAft>
              <a:buSzPts val="1400"/>
              <a:buChar char="○"/>
            </a:pPr>
            <a:r>
              <a:rPr lang="en"/>
              <a:t>1 CPU event</a:t>
            </a:r>
            <a:endParaRPr/>
          </a:p>
          <a:p>
            <a:pPr indent="-317500" lvl="1" marL="914400" rtl="0" algn="l">
              <a:spcBef>
                <a:spcPts val="0"/>
              </a:spcBef>
              <a:spcAft>
                <a:spcPts val="0"/>
              </a:spcAft>
              <a:buSzPts val="1400"/>
              <a:buChar char="○"/>
            </a:pPr>
            <a:r>
              <a:rPr lang="en"/>
              <a:t>2 CPU events</a:t>
            </a:r>
            <a:endParaRPr/>
          </a:p>
          <a:p>
            <a:pPr indent="-317500" lvl="1" marL="914400" rtl="0" algn="l">
              <a:spcBef>
                <a:spcPts val="0"/>
              </a:spcBef>
              <a:spcAft>
                <a:spcPts val="0"/>
              </a:spcAft>
              <a:buSzPts val="1400"/>
              <a:buChar char="○"/>
            </a:pPr>
            <a:r>
              <a:rPr lang="en"/>
              <a:t>3 CPU events</a:t>
            </a:r>
            <a:br>
              <a:rPr lang="en"/>
            </a:br>
            <a:endParaRPr/>
          </a:p>
          <a:p>
            <a:pPr indent="-342900" lvl="0" marL="457200" rtl="0" algn="l">
              <a:spcBef>
                <a:spcPts val="0"/>
              </a:spcBef>
              <a:spcAft>
                <a:spcPts val="0"/>
              </a:spcAft>
              <a:buSzPts val="1800"/>
              <a:buChar char="●"/>
            </a:pPr>
            <a:r>
              <a:rPr lang="en"/>
              <a:t>Test estimation error using 3-fold cross validation</a:t>
            </a:r>
            <a:br>
              <a:rPr lang="en"/>
            </a:br>
            <a:endParaRPr/>
          </a:p>
          <a:p>
            <a:pPr indent="-342900" lvl="0" marL="457200" rtl="0" algn="l">
              <a:spcBef>
                <a:spcPts val="0"/>
              </a:spcBef>
              <a:spcAft>
                <a:spcPts val="0"/>
              </a:spcAft>
              <a:buSzPts val="1800"/>
              <a:buChar char="●"/>
            </a:pPr>
            <a:r>
              <a:rPr lang="en"/>
              <a:t>Use average Root Mean Squared Error (RMSE) as error metric </a:t>
            </a:r>
            <a:endParaRPr/>
          </a:p>
        </p:txBody>
      </p:sp>
      <p:cxnSp>
        <p:nvCxnSpPr>
          <p:cNvPr id="312" name="Google Shape;312;p35"/>
          <p:cNvCxnSpPr/>
          <p:nvPr/>
        </p:nvCxnSpPr>
        <p:spPr>
          <a:xfrm>
            <a:off x="2891225" y="1765075"/>
            <a:ext cx="0" cy="575100"/>
          </a:xfrm>
          <a:prstGeom prst="straightConnector1">
            <a:avLst/>
          </a:prstGeom>
          <a:noFill/>
          <a:ln cap="flat" cmpd="sng" w="9525">
            <a:solidFill>
              <a:schemeClr val="dk2"/>
            </a:solidFill>
            <a:prstDash val="solid"/>
            <a:round/>
            <a:headEnd len="med" w="med" type="none"/>
            <a:tailEnd len="med" w="med" type="triangle"/>
          </a:ln>
        </p:spPr>
      </p:cxnSp>
      <p:sp>
        <p:nvSpPr>
          <p:cNvPr id="313" name="Google Shape;313;p35"/>
          <p:cNvSpPr txBox="1"/>
          <p:nvPr/>
        </p:nvSpPr>
        <p:spPr>
          <a:xfrm>
            <a:off x="2914525" y="1804375"/>
            <a:ext cx="46005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Estimators of increasing complexity</a:t>
            </a: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estimators (local and universal)</a:t>
            </a:r>
            <a:endParaRPr/>
          </a:p>
        </p:txBody>
      </p:sp>
      <p:pic>
        <p:nvPicPr>
          <p:cNvPr id="319" name="Google Shape;319;p36"/>
          <p:cNvPicPr preferRelativeResize="0"/>
          <p:nvPr/>
        </p:nvPicPr>
        <p:blipFill>
          <a:blip r:embed="rId4">
            <a:alphaModFix/>
          </a:blip>
          <a:stretch>
            <a:fillRect/>
          </a:stretch>
        </p:blipFill>
        <p:spPr>
          <a:xfrm>
            <a:off x="2014200" y="1092124"/>
            <a:ext cx="5026300" cy="2500775"/>
          </a:xfrm>
          <a:prstGeom prst="rect">
            <a:avLst/>
          </a:prstGeom>
          <a:noFill/>
          <a:ln>
            <a:noFill/>
          </a:ln>
        </p:spPr>
      </p:pic>
      <p:sp>
        <p:nvSpPr>
          <p:cNvPr id="320" name="Google Shape;320;p36"/>
          <p:cNvSpPr/>
          <p:nvPr/>
        </p:nvSpPr>
        <p:spPr>
          <a:xfrm>
            <a:off x="319350" y="4327850"/>
            <a:ext cx="85053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It is possible to construct local estimators with modest error.</a:t>
            </a:r>
            <a:endParaRPr>
              <a:solidFill>
                <a:schemeClr val="dk2"/>
              </a:solidFill>
            </a:endParaRPr>
          </a:p>
        </p:txBody>
      </p:sp>
      <p:sp>
        <p:nvSpPr>
          <p:cNvPr id="321" name="Google Shape;321;p36"/>
          <p:cNvSpPr/>
          <p:nvPr/>
        </p:nvSpPr>
        <p:spPr>
          <a:xfrm>
            <a:off x="319350" y="3658098"/>
            <a:ext cx="85053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Local estimators have lower error than universal estimators.</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 estimation error of estimators</a:t>
            </a:r>
            <a:endParaRPr/>
          </a:p>
        </p:txBody>
      </p:sp>
      <p:sp>
        <p:nvSpPr>
          <p:cNvPr id="327" name="Google Shape;327;p37"/>
          <p:cNvSpPr txBox="1"/>
          <p:nvPr>
            <p:ph idx="1" type="body"/>
          </p:nvPr>
        </p:nvSpPr>
        <p:spPr>
          <a:xfrm>
            <a:off x="311700" y="1266325"/>
            <a:ext cx="4473900" cy="22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test both NF-specific estimation and universal estimator functions</a:t>
            </a:r>
            <a:endParaRPr/>
          </a:p>
          <a:p>
            <a:pPr indent="0" lvl="0" marL="0" rtl="0" algn="l">
              <a:spcBef>
                <a:spcPts val="1600"/>
              </a:spcBef>
              <a:spcAft>
                <a:spcPts val="1600"/>
              </a:spcAft>
              <a:buNone/>
            </a:pPr>
            <a:r>
              <a:rPr lang="en"/>
              <a:t>Calculate estimation error using 3-fold cross validation</a:t>
            </a:r>
            <a:endParaRPr/>
          </a:p>
        </p:txBody>
      </p:sp>
      <p:pic>
        <p:nvPicPr>
          <p:cNvPr id="328" name="Google Shape;328;p37" title="Root mean squared error"/>
          <p:cNvPicPr preferRelativeResize="0"/>
          <p:nvPr/>
        </p:nvPicPr>
        <p:blipFill>
          <a:blip r:embed="rId3">
            <a:alphaModFix/>
          </a:blip>
          <a:stretch>
            <a:fillRect/>
          </a:stretch>
        </p:blipFill>
        <p:spPr>
          <a:xfrm>
            <a:off x="4919610" y="1174600"/>
            <a:ext cx="3912693" cy="2419350"/>
          </a:xfrm>
          <a:prstGeom prst="rect">
            <a:avLst/>
          </a:prstGeom>
          <a:noFill/>
          <a:ln>
            <a:noFill/>
          </a:ln>
        </p:spPr>
      </p:pic>
      <p:sp>
        <p:nvSpPr>
          <p:cNvPr id="329" name="Google Shape;329;p37"/>
          <p:cNvSpPr/>
          <p:nvPr/>
        </p:nvSpPr>
        <p:spPr>
          <a:xfrm>
            <a:off x="319350" y="4327850"/>
            <a:ext cx="85053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It is possible to construct local estimators with modest error.</a:t>
            </a:r>
            <a:endParaRPr>
              <a:solidFill>
                <a:schemeClr val="dk2"/>
              </a:solidFill>
            </a:endParaRPr>
          </a:p>
        </p:txBody>
      </p:sp>
      <p:sp>
        <p:nvSpPr>
          <p:cNvPr id="330" name="Google Shape;330;p37"/>
          <p:cNvSpPr/>
          <p:nvPr/>
        </p:nvSpPr>
        <p:spPr>
          <a:xfrm>
            <a:off x="319350" y="3658098"/>
            <a:ext cx="85053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Local estimators have lower error than universal estimators.</a:t>
            </a:r>
            <a:endParaRPr>
              <a:solidFill>
                <a:schemeClr val="dk2"/>
              </a:solidFill>
            </a:endParaRPr>
          </a:p>
        </p:txBody>
      </p:sp>
      <p:sp>
        <p:nvSpPr>
          <p:cNvPr id="331" name="Google Shape;331;p37"/>
          <p:cNvSpPr txBox="1"/>
          <p:nvPr/>
        </p:nvSpPr>
        <p:spPr>
          <a:xfrm>
            <a:off x="5714550" y="1395042"/>
            <a:ext cx="453000" cy="28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chemeClr val="dk2"/>
                </a:solidFill>
                <a:latin typeface="Open Sans"/>
                <a:ea typeface="Open Sans"/>
                <a:cs typeface="Open Sans"/>
                <a:sym typeface="Open Sans"/>
              </a:rPr>
              <a:t>|E|</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Distribution of error with local estimators</a:t>
            </a:r>
            <a:endParaRPr/>
          </a:p>
        </p:txBody>
      </p:sp>
      <p:pic>
        <p:nvPicPr>
          <p:cNvPr id="337" name="Google Shape;337;p38"/>
          <p:cNvPicPr preferRelativeResize="0"/>
          <p:nvPr/>
        </p:nvPicPr>
        <p:blipFill>
          <a:blip r:embed="rId4">
            <a:alphaModFix/>
          </a:blip>
          <a:stretch>
            <a:fillRect/>
          </a:stretch>
        </p:blipFill>
        <p:spPr>
          <a:xfrm>
            <a:off x="0" y="1356758"/>
            <a:ext cx="9144000" cy="2429984"/>
          </a:xfrm>
          <a:prstGeom prst="rect">
            <a:avLst/>
          </a:prstGeom>
          <a:noFill/>
          <a:ln>
            <a:noFill/>
          </a:ln>
        </p:spPr>
      </p:pic>
      <p:sp>
        <p:nvSpPr>
          <p:cNvPr id="338" name="Google Shape;338;p38"/>
          <p:cNvSpPr/>
          <p:nvPr/>
        </p:nvSpPr>
        <p:spPr>
          <a:xfrm>
            <a:off x="319350" y="3991075"/>
            <a:ext cx="8505300" cy="7431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2"/>
                </a:solidFill>
                <a:latin typeface="Open Sans"/>
                <a:ea typeface="Open Sans"/>
                <a:cs typeface="Open Sans"/>
                <a:sym typeface="Open Sans"/>
              </a:rPr>
              <a:t>Marginal decrease in error when going to 3 events from 2 events is not significant </a:t>
            </a:r>
            <a:br>
              <a:rPr lang="en" sz="1600">
                <a:solidFill>
                  <a:schemeClr val="dk2"/>
                </a:solidFill>
                <a:latin typeface="Open Sans"/>
                <a:ea typeface="Open Sans"/>
                <a:cs typeface="Open Sans"/>
                <a:sym typeface="Open Sans"/>
              </a:rPr>
            </a:br>
            <a:r>
              <a:rPr lang="en" sz="1600">
                <a:solidFill>
                  <a:schemeClr val="dk2"/>
                </a:solidFill>
                <a:latin typeface="Open Sans"/>
                <a:ea typeface="Open Sans"/>
                <a:cs typeface="Open Sans"/>
                <a:sym typeface="Open Sans"/>
              </a:rPr>
              <a:t>⇒ adding more events to estimator would not benefit much</a:t>
            </a:r>
            <a:endParaRPr sz="16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2" name="Shape 342"/>
        <p:cNvGrpSpPr/>
        <p:nvPr/>
      </p:nvGrpSpPr>
      <p:grpSpPr>
        <a:xfrm>
          <a:off x="0" y="0"/>
          <a:ext cx="0" cy="0"/>
          <a:chOff x="0" y="0"/>
          <a:chExt cx="0" cy="0"/>
        </a:xfrm>
      </p:grpSpPr>
      <p:sp>
        <p:nvSpPr>
          <p:cNvPr id="343" name="Google Shape;343;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on unseen network traffic profiles</a:t>
            </a:r>
            <a:endParaRPr/>
          </a:p>
        </p:txBody>
      </p:sp>
      <p:sp>
        <p:nvSpPr>
          <p:cNvPr id="344" name="Google Shape;344;p39"/>
          <p:cNvSpPr txBox="1"/>
          <p:nvPr>
            <p:ph idx="1" type="body"/>
          </p:nvPr>
        </p:nvSpPr>
        <p:spPr>
          <a:xfrm>
            <a:off x="311700" y="1266325"/>
            <a:ext cx="4351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use the mentioned events to build the local estimator each NF</a:t>
            </a:r>
            <a:br>
              <a:rPr lang="en"/>
            </a:br>
            <a:br>
              <a:rPr lang="en"/>
            </a:br>
            <a:br>
              <a:rPr lang="en"/>
            </a:br>
            <a:endParaRPr/>
          </a:p>
          <a:p>
            <a:pPr indent="-342900" lvl="0" marL="457200" rtl="0" algn="l">
              <a:spcBef>
                <a:spcPts val="0"/>
              </a:spcBef>
              <a:spcAft>
                <a:spcPts val="0"/>
              </a:spcAft>
              <a:buSzPts val="1800"/>
              <a:buChar char="●"/>
            </a:pPr>
            <a:r>
              <a:rPr lang="en"/>
              <a:t>Util% estimation needs to be fast</a:t>
            </a:r>
            <a:endParaRPr/>
          </a:p>
          <a:p>
            <a:pPr indent="-317500" lvl="1" marL="914400" rtl="0" algn="l">
              <a:spcBef>
                <a:spcPts val="0"/>
              </a:spcBef>
              <a:spcAft>
                <a:spcPts val="0"/>
              </a:spcAft>
              <a:buSzPts val="1400"/>
              <a:buChar char="○"/>
            </a:pPr>
            <a:r>
              <a:rPr lang="en"/>
              <a:t>How long should we count the events ?</a:t>
            </a:r>
            <a:endParaRPr/>
          </a:p>
          <a:p>
            <a:pPr indent="-317500" lvl="1" marL="914400" rtl="0" algn="l">
              <a:spcBef>
                <a:spcPts val="0"/>
              </a:spcBef>
              <a:spcAft>
                <a:spcPts val="0"/>
              </a:spcAft>
              <a:buSzPts val="1400"/>
              <a:buChar char="○"/>
            </a:pPr>
            <a:r>
              <a:rPr lang="en"/>
              <a:t>Intuitively the longer we count, the more stable the signal</a:t>
            </a:r>
            <a:endParaRPr/>
          </a:p>
          <a:p>
            <a:pPr indent="-317500" lvl="1" marL="914400" rtl="0" algn="l">
              <a:spcBef>
                <a:spcPts val="0"/>
              </a:spcBef>
              <a:spcAft>
                <a:spcPts val="0"/>
              </a:spcAft>
              <a:buSzPts val="1400"/>
              <a:buChar char="○"/>
            </a:pPr>
            <a:r>
              <a:rPr lang="en"/>
              <a:t>Counting events for too long hurts responsiveness</a:t>
            </a:r>
            <a:endParaRPr/>
          </a:p>
          <a:p>
            <a:pPr indent="0" lvl="0" marL="0" rtl="0" algn="l">
              <a:spcBef>
                <a:spcPts val="1600"/>
              </a:spcBef>
              <a:spcAft>
                <a:spcPts val="1600"/>
              </a:spcAft>
              <a:buNone/>
            </a:pPr>
            <a:r>
              <a:t/>
            </a:r>
            <a:endParaRPr/>
          </a:p>
        </p:txBody>
      </p:sp>
      <p:pic>
        <p:nvPicPr>
          <p:cNvPr id="345" name="Google Shape;345;p39"/>
          <p:cNvPicPr preferRelativeResize="0"/>
          <p:nvPr/>
        </p:nvPicPr>
        <p:blipFill>
          <a:blip r:embed="rId4">
            <a:alphaModFix/>
          </a:blip>
          <a:stretch>
            <a:fillRect/>
          </a:stretch>
        </p:blipFill>
        <p:spPr>
          <a:xfrm>
            <a:off x="4959450" y="1152425"/>
            <a:ext cx="3795250" cy="1761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9" name="Shape 349"/>
        <p:cNvGrpSpPr/>
        <p:nvPr/>
      </p:nvGrpSpPr>
      <p:grpSpPr>
        <a:xfrm>
          <a:off x="0" y="0"/>
          <a:ext cx="0" cy="0"/>
          <a:chOff x="0" y="0"/>
          <a:chExt cx="0" cy="0"/>
        </a:xfrm>
      </p:grpSpPr>
      <p:sp>
        <p:nvSpPr>
          <p:cNvPr id="350" name="Google Shape;350;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 estimation on unseen traffic profiles</a:t>
            </a:r>
            <a:endParaRPr/>
          </a:p>
        </p:txBody>
      </p:sp>
      <p:pic>
        <p:nvPicPr>
          <p:cNvPr id="351" name="Google Shape;351;p40"/>
          <p:cNvPicPr preferRelativeResize="0"/>
          <p:nvPr/>
        </p:nvPicPr>
        <p:blipFill>
          <a:blip r:embed="rId3">
            <a:alphaModFix/>
          </a:blip>
          <a:stretch>
            <a:fillRect/>
          </a:stretch>
        </p:blipFill>
        <p:spPr>
          <a:xfrm>
            <a:off x="1812813" y="1152425"/>
            <a:ext cx="5518374" cy="2762825"/>
          </a:xfrm>
          <a:prstGeom prst="rect">
            <a:avLst/>
          </a:prstGeom>
          <a:noFill/>
          <a:ln>
            <a:noFill/>
          </a:ln>
        </p:spPr>
      </p:pic>
      <p:sp>
        <p:nvSpPr>
          <p:cNvPr id="352" name="Google Shape;352;p40"/>
          <p:cNvSpPr/>
          <p:nvPr/>
        </p:nvSpPr>
        <p:spPr>
          <a:xfrm>
            <a:off x="319350" y="4087650"/>
            <a:ext cx="8505300" cy="778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2"/>
                </a:solidFill>
                <a:latin typeface="Open Sans"/>
                <a:ea typeface="Open Sans"/>
                <a:cs typeface="Open Sans"/>
                <a:sym typeface="Open Sans"/>
              </a:rPr>
              <a:t>Ideal measurement period depends on use-case</a:t>
            </a:r>
            <a:endParaRPr sz="1600">
              <a:solidFill>
                <a:schemeClr val="dk2"/>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Workload placement operate on the order of mins/hrs ⇒ can work with 1s interval</a:t>
            </a:r>
            <a:endParaRPr sz="1600">
              <a:solidFill>
                <a:schemeClr val="dk2"/>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2"/>
              </a:buClr>
              <a:buSzPts val="1600"/>
              <a:buFont typeface="Open Sans"/>
              <a:buChar char="●"/>
            </a:pPr>
            <a:r>
              <a:rPr lang="en" sz="1600">
                <a:solidFill>
                  <a:schemeClr val="dk2"/>
                </a:solidFill>
                <a:latin typeface="Open Sans"/>
                <a:ea typeface="Open Sans"/>
                <a:cs typeface="Open Sans"/>
                <a:sym typeface="Open Sans"/>
              </a:rPr>
              <a:t>CPU power management needs real-time information ⇒ need ~ 1 ms interval</a:t>
            </a:r>
            <a:endParaRPr sz="1600">
              <a:solidFill>
                <a:schemeClr val="dk2"/>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on unseen network traffic profiles</a:t>
            </a:r>
            <a:endParaRPr/>
          </a:p>
        </p:txBody>
      </p:sp>
      <p:sp>
        <p:nvSpPr>
          <p:cNvPr id="358" name="Google Shape;358;p41"/>
          <p:cNvSpPr txBox="1"/>
          <p:nvPr>
            <p:ph idx="1" type="body"/>
          </p:nvPr>
        </p:nvSpPr>
        <p:spPr>
          <a:xfrm>
            <a:off x="311700" y="1266325"/>
            <a:ext cx="4260300" cy="1940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evaluate the best estimators against previously unseen test profiles</a:t>
            </a:r>
            <a:endParaRPr/>
          </a:p>
          <a:p>
            <a:pPr indent="-342900" lvl="0" marL="457200" rtl="0" algn="l">
              <a:spcBef>
                <a:spcPts val="0"/>
              </a:spcBef>
              <a:spcAft>
                <a:spcPts val="0"/>
              </a:spcAft>
              <a:buSzPts val="1800"/>
              <a:buChar char="●"/>
            </a:pPr>
            <a:r>
              <a:rPr lang="en"/>
              <a:t>We study the variation of error with event counting duration</a:t>
            </a:r>
            <a:endParaRPr/>
          </a:p>
        </p:txBody>
      </p:sp>
      <p:pic>
        <p:nvPicPr>
          <p:cNvPr id="359" name="Google Shape;359;p41"/>
          <p:cNvPicPr preferRelativeResize="0"/>
          <p:nvPr/>
        </p:nvPicPr>
        <p:blipFill>
          <a:blip r:embed="rId3">
            <a:alphaModFix/>
          </a:blip>
          <a:stretch>
            <a:fillRect/>
          </a:stretch>
        </p:blipFill>
        <p:spPr>
          <a:xfrm>
            <a:off x="4787172" y="1266332"/>
            <a:ext cx="4260301" cy="2132977"/>
          </a:xfrm>
          <a:prstGeom prst="rect">
            <a:avLst/>
          </a:prstGeom>
          <a:noFill/>
          <a:ln>
            <a:noFill/>
          </a:ln>
        </p:spPr>
      </p:pic>
      <p:sp>
        <p:nvSpPr>
          <p:cNvPr id="360" name="Google Shape;360;p41"/>
          <p:cNvSpPr/>
          <p:nvPr/>
        </p:nvSpPr>
        <p:spPr>
          <a:xfrm>
            <a:off x="319350" y="3706650"/>
            <a:ext cx="8505300" cy="4557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2"/>
                </a:solidFill>
                <a:latin typeface="Open Sans"/>
                <a:ea typeface="Open Sans"/>
                <a:cs typeface="Open Sans"/>
                <a:sym typeface="Open Sans"/>
              </a:rPr>
              <a:t>Util% estimation error decreases with higher event counting duration</a:t>
            </a:r>
            <a:endParaRPr sz="1600">
              <a:solidFill>
                <a:schemeClr val="dk2"/>
              </a:solidFill>
              <a:latin typeface="Open Sans"/>
              <a:ea typeface="Open Sans"/>
              <a:cs typeface="Open Sans"/>
              <a:sym typeface="Open Sans"/>
            </a:endParaRPr>
          </a:p>
        </p:txBody>
      </p:sp>
      <p:sp>
        <p:nvSpPr>
          <p:cNvPr id="361" name="Google Shape;361;p41"/>
          <p:cNvSpPr/>
          <p:nvPr/>
        </p:nvSpPr>
        <p:spPr>
          <a:xfrm>
            <a:off x="319350" y="4392450"/>
            <a:ext cx="8505300" cy="4557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dk2"/>
                </a:solidFill>
                <a:latin typeface="Open Sans"/>
                <a:ea typeface="Open Sans"/>
                <a:cs typeface="Open Sans"/>
                <a:sym typeface="Open Sans"/>
              </a:rPr>
              <a:t>Counting for 10 ms provides the best tradeoff between latency and accuracy</a:t>
            </a:r>
            <a:endParaRPr sz="1600">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sp>
        <p:nvSpPr>
          <p:cNvPr id="82" name="Google Shape;82;p15"/>
          <p:cNvSpPr/>
          <p:nvPr/>
        </p:nvSpPr>
        <p:spPr>
          <a:xfrm>
            <a:off x="7679350" y="1462600"/>
            <a:ext cx="1269600" cy="1487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4445075" y="1449275"/>
            <a:ext cx="3107700" cy="1487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networking stack is slow !</a:t>
            </a:r>
            <a:endParaRPr/>
          </a:p>
        </p:txBody>
      </p:sp>
      <p:pic>
        <p:nvPicPr>
          <p:cNvPr id="85" name="Google Shape;85;p15"/>
          <p:cNvPicPr preferRelativeResize="0"/>
          <p:nvPr/>
        </p:nvPicPr>
        <p:blipFill>
          <a:blip r:embed="rId3">
            <a:alphaModFix/>
          </a:blip>
          <a:stretch>
            <a:fillRect/>
          </a:stretch>
        </p:blipFill>
        <p:spPr>
          <a:xfrm>
            <a:off x="319432" y="1922743"/>
            <a:ext cx="770575" cy="770575"/>
          </a:xfrm>
          <a:prstGeom prst="rect">
            <a:avLst/>
          </a:prstGeom>
          <a:noFill/>
          <a:ln>
            <a:noFill/>
          </a:ln>
        </p:spPr>
      </p:pic>
      <p:sp>
        <p:nvSpPr>
          <p:cNvPr id="86" name="Google Shape;86;p15"/>
          <p:cNvSpPr/>
          <p:nvPr/>
        </p:nvSpPr>
        <p:spPr>
          <a:xfrm>
            <a:off x="1580591" y="2008631"/>
            <a:ext cx="598800" cy="598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DMA</a:t>
            </a:r>
            <a:endParaRPr/>
          </a:p>
        </p:txBody>
      </p:sp>
      <p:grpSp>
        <p:nvGrpSpPr>
          <p:cNvPr id="87" name="Google Shape;87;p15"/>
          <p:cNvGrpSpPr/>
          <p:nvPr/>
        </p:nvGrpSpPr>
        <p:grpSpPr>
          <a:xfrm>
            <a:off x="5468866" y="2149331"/>
            <a:ext cx="1269600" cy="317400"/>
            <a:chOff x="1999800" y="1802450"/>
            <a:chExt cx="1269600" cy="317400"/>
          </a:xfrm>
        </p:grpSpPr>
        <p:sp>
          <p:nvSpPr>
            <p:cNvPr id="88" name="Google Shape;88;p15"/>
            <p:cNvSpPr/>
            <p:nvPr/>
          </p:nvSpPr>
          <p:spPr>
            <a:xfrm>
              <a:off x="1999800" y="1802450"/>
              <a:ext cx="317400" cy="31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2317200" y="1802450"/>
              <a:ext cx="317400" cy="31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634600" y="1802450"/>
              <a:ext cx="317400" cy="31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2952000" y="1802450"/>
              <a:ext cx="317400" cy="31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5"/>
          <p:cNvSpPr/>
          <p:nvPr/>
        </p:nvSpPr>
        <p:spPr>
          <a:xfrm>
            <a:off x="7762450" y="2008631"/>
            <a:ext cx="1103400" cy="59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Application Buffer</a:t>
            </a:r>
            <a:endParaRPr/>
          </a:p>
        </p:txBody>
      </p:sp>
      <p:cxnSp>
        <p:nvCxnSpPr>
          <p:cNvPr id="93" name="Google Shape;93;p15"/>
          <p:cNvCxnSpPr>
            <a:stCxn id="85" idx="3"/>
            <a:endCxn id="86" idx="1"/>
          </p:cNvCxnSpPr>
          <p:nvPr/>
        </p:nvCxnSpPr>
        <p:spPr>
          <a:xfrm>
            <a:off x="1090007" y="2308031"/>
            <a:ext cx="490500" cy="0"/>
          </a:xfrm>
          <a:prstGeom prst="straightConnector1">
            <a:avLst/>
          </a:prstGeom>
          <a:noFill/>
          <a:ln cap="flat" cmpd="sng" w="9525">
            <a:solidFill>
              <a:schemeClr val="dk2"/>
            </a:solidFill>
            <a:prstDash val="solid"/>
            <a:round/>
            <a:headEnd len="med" w="med" type="none"/>
            <a:tailEnd len="med" w="med" type="triangle"/>
          </a:ln>
        </p:spPr>
      </p:cxnSp>
      <p:cxnSp>
        <p:nvCxnSpPr>
          <p:cNvPr id="94" name="Google Shape;94;p15"/>
          <p:cNvCxnSpPr>
            <a:stCxn id="86" idx="3"/>
            <a:endCxn id="95" idx="1"/>
          </p:cNvCxnSpPr>
          <p:nvPr/>
        </p:nvCxnSpPr>
        <p:spPr>
          <a:xfrm>
            <a:off x="2179391" y="2308031"/>
            <a:ext cx="490500" cy="0"/>
          </a:xfrm>
          <a:prstGeom prst="straightConnector1">
            <a:avLst/>
          </a:prstGeom>
          <a:noFill/>
          <a:ln cap="flat" cmpd="sng" w="9525">
            <a:solidFill>
              <a:schemeClr val="dk2"/>
            </a:solidFill>
            <a:prstDash val="solid"/>
            <a:round/>
            <a:headEnd len="med" w="med" type="none"/>
            <a:tailEnd len="med" w="med" type="triangle"/>
          </a:ln>
        </p:spPr>
      </p:cxnSp>
      <p:cxnSp>
        <p:nvCxnSpPr>
          <p:cNvPr id="96" name="Google Shape;96;p15"/>
          <p:cNvCxnSpPr>
            <a:stCxn id="91" idx="3"/>
            <a:endCxn id="92" idx="1"/>
          </p:cNvCxnSpPr>
          <p:nvPr/>
        </p:nvCxnSpPr>
        <p:spPr>
          <a:xfrm>
            <a:off x="6738466" y="2308031"/>
            <a:ext cx="1023900" cy="0"/>
          </a:xfrm>
          <a:prstGeom prst="straightConnector1">
            <a:avLst/>
          </a:prstGeom>
          <a:noFill/>
          <a:ln cap="flat" cmpd="sng" w="9525">
            <a:solidFill>
              <a:schemeClr val="dk2"/>
            </a:solidFill>
            <a:prstDash val="solid"/>
            <a:round/>
            <a:headEnd len="med" w="med" type="none"/>
            <a:tailEnd len="med" w="med" type="triangle"/>
          </a:ln>
        </p:spPr>
      </p:cxnSp>
      <p:sp>
        <p:nvSpPr>
          <p:cNvPr id="97" name="Google Shape;97;p15"/>
          <p:cNvSpPr txBox="1"/>
          <p:nvPr/>
        </p:nvSpPr>
        <p:spPr>
          <a:xfrm>
            <a:off x="5262775" y="2447700"/>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Socket recv buffer</a:t>
            </a:r>
            <a:endParaRPr/>
          </a:p>
        </p:txBody>
      </p:sp>
      <p:grpSp>
        <p:nvGrpSpPr>
          <p:cNvPr id="98" name="Google Shape;98;p15"/>
          <p:cNvGrpSpPr/>
          <p:nvPr/>
        </p:nvGrpSpPr>
        <p:grpSpPr>
          <a:xfrm>
            <a:off x="2300538" y="1836581"/>
            <a:ext cx="1681800" cy="1343394"/>
            <a:chOff x="2300538" y="1607981"/>
            <a:chExt cx="1681800" cy="1343394"/>
          </a:xfrm>
        </p:grpSpPr>
        <p:pic>
          <p:nvPicPr>
            <p:cNvPr id="95" name="Google Shape;95;p15"/>
            <p:cNvPicPr preferRelativeResize="0"/>
            <p:nvPr/>
          </p:nvPicPr>
          <p:blipFill>
            <a:blip r:embed="rId4">
              <a:alphaModFix/>
            </a:blip>
            <a:stretch>
              <a:fillRect/>
            </a:stretch>
          </p:blipFill>
          <p:spPr>
            <a:xfrm>
              <a:off x="2669975" y="1607981"/>
              <a:ext cx="942924" cy="942900"/>
            </a:xfrm>
            <a:prstGeom prst="rect">
              <a:avLst/>
            </a:prstGeom>
            <a:noFill/>
            <a:ln>
              <a:noFill/>
            </a:ln>
          </p:spPr>
        </p:pic>
        <p:sp>
          <p:nvSpPr>
            <p:cNvPr id="99" name="Google Shape;99;p15"/>
            <p:cNvSpPr txBox="1"/>
            <p:nvPr/>
          </p:nvSpPr>
          <p:spPr>
            <a:xfrm>
              <a:off x="2300538" y="2550875"/>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Ring buffer</a:t>
              </a:r>
              <a:endParaRPr/>
            </a:p>
          </p:txBody>
        </p:sp>
      </p:grpSp>
      <p:pic>
        <p:nvPicPr>
          <p:cNvPr id="100" name="Google Shape;100;p15"/>
          <p:cNvPicPr preferRelativeResize="0"/>
          <p:nvPr/>
        </p:nvPicPr>
        <p:blipFill>
          <a:blip r:embed="rId5">
            <a:alphaModFix/>
          </a:blip>
          <a:stretch>
            <a:fillRect/>
          </a:stretch>
        </p:blipFill>
        <p:spPr>
          <a:xfrm>
            <a:off x="3925691" y="1462593"/>
            <a:ext cx="552009" cy="552009"/>
          </a:xfrm>
          <a:prstGeom prst="rect">
            <a:avLst/>
          </a:prstGeom>
          <a:noFill/>
          <a:ln>
            <a:noFill/>
          </a:ln>
        </p:spPr>
      </p:pic>
      <p:grpSp>
        <p:nvGrpSpPr>
          <p:cNvPr id="101" name="Google Shape;101;p15"/>
          <p:cNvGrpSpPr/>
          <p:nvPr/>
        </p:nvGrpSpPr>
        <p:grpSpPr>
          <a:xfrm>
            <a:off x="704719" y="1408550"/>
            <a:ext cx="3221100" cy="514193"/>
            <a:chOff x="704719" y="1179950"/>
            <a:chExt cx="3221100" cy="514193"/>
          </a:xfrm>
        </p:grpSpPr>
        <p:cxnSp>
          <p:nvCxnSpPr>
            <p:cNvPr id="102" name="Google Shape;102;p15"/>
            <p:cNvCxnSpPr>
              <a:stCxn id="85" idx="0"/>
              <a:endCxn id="100" idx="1"/>
            </p:cNvCxnSpPr>
            <p:nvPr/>
          </p:nvCxnSpPr>
          <p:spPr>
            <a:xfrm rot="-5400000">
              <a:off x="2223169" y="-8507"/>
              <a:ext cx="184200" cy="3221100"/>
            </a:xfrm>
            <a:prstGeom prst="bentConnector2">
              <a:avLst/>
            </a:prstGeom>
            <a:noFill/>
            <a:ln cap="flat" cmpd="sng" w="9525">
              <a:solidFill>
                <a:schemeClr val="dk2"/>
              </a:solidFill>
              <a:prstDash val="solid"/>
              <a:round/>
              <a:headEnd len="med" w="med" type="none"/>
              <a:tailEnd len="med" w="med" type="triangle"/>
            </a:ln>
          </p:spPr>
        </p:cxnSp>
        <p:sp>
          <p:nvSpPr>
            <p:cNvPr id="103" name="Google Shape;103;p15"/>
            <p:cNvSpPr txBox="1"/>
            <p:nvPr/>
          </p:nvSpPr>
          <p:spPr>
            <a:xfrm>
              <a:off x="2001788" y="1179950"/>
              <a:ext cx="8457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Interrupt</a:t>
              </a:r>
              <a:endParaRPr/>
            </a:p>
          </p:txBody>
        </p:sp>
      </p:grpSp>
      <p:sp>
        <p:nvSpPr>
          <p:cNvPr id="104" name="Google Shape;104;p15"/>
          <p:cNvSpPr txBox="1"/>
          <p:nvPr/>
        </p:nvSpPr>
        <p:spPr>
          <a:xfrm>
            <a:off x="5158013" y="1494575"/>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Kernel Space</a:t>
            </a:r>
            <a:endParaRPr/>
          </a:p>
        </p:txBody>
      </p:sp>
      <p:sp>
        <p:nvSpPr>
          <p:cNvPr id="105" name="Google Shape;105;p15"/>
          <p:cNvSpPr txBox="1"/>
          <p:nvPr/>
        </p:nvSpPr>
        <p:spPr>
          <a:xfrm>
            <a:off x="7473238" y="1494575"/>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User Space</a:t>
            </a:r>
            <a:endParaRPr/>
          </a:p>
        </p:txBody>
      </p:sp>
      <p:sp>
        <p:nvSpPr>
          <p:cNvPr id="106" name="Google Shape;106;p15"/>
          <p:cNvSpPr txBox="1"/>
          <p:nvPr>
            <p:ph idx="1" type="body"/>
          </p:nvPr>
        </p:nvSpPr>
        <p:spPr>
          <a:xfrm>
            <a:off x="311700" y="3323725"/>
            <a:ext cx="5566200" cy="16932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Open Sans"/>
              <a:buChar char="●"/>
            </a:pPr>
            <a:r>
              <a:rPr lang="en"/>
              <a:t>Scheduling Kernel processing via interrupts</a:t>
            </a:r>
            <a:endParaRPr/>
          </a:p>
          <a:p>
            <a:pPr indent="-342900" lvl="0" marL="457200" marR="0" rtl="0" algn="l">
              <a:lnSpc>
                <a:spcPct val="115000"/>
              </a:lnSpc>
              <a:spcBef>
                <a:spcPts val="0"/>
              </a:spcBef>
              <a:spcAft>
                <a:spcPts val="0"/>
              </a:spcAft>
              <a:buSzPts val="1800"/>
              <a:buChar char="●"/>
            </a:pPr>
            <a:r>
              <a:rPr lang="en"/>
              <a:t>Copying packet data</a:t>
            </a:r>
            <a:endParaRPr/>
          </a:p>
          <a:p>
            <a:pPr indent="-317500" lvl="1" marL="914400" marR="0" rtl="0" algn="l">
              <a:lnSpc>
                <a:spcPct val="115000"/>
              </a:lnSpc>
              <a:spcBef>
                <a:spcPts val="0"/>
              </a:spcBef>
              <a:spcAft>
                <a:spcPts val="0"/>
              </a:spcAft>
              <a:buSzPts val="1400"/>
              <a:buChar char="○"/>
            </a:pPr>
            <a:r>
              <a:rPr lang="en"/>
              <a:t>Between ring buffer and TCP socket receive buffer</a:t>
            </a:r>
            <a:endParaRPr/>
          </a:p>
          <a:p>
            <a:pPr indent="-317500" lvl="1" marL="914400" marR="0" rtl="0" algn="l">
              <a:lnSpc>
                <a:spcPct val="115000"/>
              </a:lnSpc>
              <a:spcBef>
                <a:spcPts val="0"/>
              </a:spcBef>
              <a:spcAft>
                <a:spcPts val="0"/>
              </a:spcAft>
              <a:buSzPts val="1400"/>
              <a:buChar char="○"/>
            </a:pPr>
            <a:r>
              <a:rPr lang="en"/>
              <a:t>Between recv buffer and application buffer</a:t>
            </a:r>
            <a:endParaRPr/>
          </a:p>
          <a:p>
            <a:pPr indent="-342900" lvl="0" marL="457200" marR="0" rtl="0" algn="l">
              <a:lnSpc>
                <a:spcPct val="115000"/>
              </a:lnSpc>
              <a:spcBef>
                <a:spcPts val="0"/>
              </a:spcBef>
              <a:spcAft>
                <a:spcPts val="0"/>
              </a:spcAft>
              <a:buSzPts val="1800"/>
              <a:buChar char="●"/>
            </a:pPr>
            <a:r>
              <a:rPr lang="en"/>
              <a:t>Switching between user-mode to kernel-mode</a:t>
            </a:r>
            <a:endParaRPr/>
          </a:p>
        </p:txBody>
      </p:sp>
      <p:sp>
        <p:nvSpPr>
          <p:cNvPr id="107" name="Google Shape;107;p15"/>
          <p:cNvSpPr/>
          <p:nvPr/>
        </p:nvSpPr>
        <p:spPr>
          <a:xfrm>
            <a:off x="3569600" y="1859057"/>
            <a:ext cx="1905775" cy="447484"/>
          </a:xfrm>
          <a:custGeom>
            <a:rect b="b" l="l" r="r" t="t"/>
            <a:pathLst>
              <a:path extrusionOk="0" h="15794" w="76231">
                <a:moveTo>
                  <a:pt x="0" y="15794"/>
                </a:moveTo>
                <a:cubicBezTo>
                  <a:pt x="3580" y="13162"/>
                  <a:pt x="8774" y="0"/>
                  <a:pt x="21479" y="0"/>
                </a:cubicBezTo>
                <a:cubicBezTo>
                  <a:pt x="34184" y="0"/>
                  <a:pt x="67106" y="13162"/>
                  <a:pt x="76231" y="15794"/>
                </a:cubicBezTo>
              </a:path>
            </a:pathLst>
          </a:custGeom>
          <a:noFill/>
          <a:ln cap="flat" cmpd="sng" w="9525">
            <a:solidFill>
              <a:schemeClr val="dk2"/>
            </a:solidFill>
            <a:prstDash val="solid"/>
            <a:round/>
            <a:headEnd len="med" w="med" type="none"/>
            <a:tailEnd len="med" w="med" type="triangle"/>
          </a:ln>
        </p:spPr>
      </p:sp>
      <p:sp>
        <p:nvSpPr>
          <p:cNvPr id="108" name="Google Shape;108;p15"/>
          <p:cNvSpPr/>
          <p:nvPr/>
        </p:nvSpPr>
        <p:spPr>
          <a:xfrm>
            <a:off x="5935125" y="3303275"/>
            <a:ext cx="412200" cy="16932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6434900" y="3843575"/>
            <a:ext cx="1333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Overheads</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
                                        <p:tgtEl>
                                          <p:spTgt spid="93"/>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
                                        <p:tgtEl>
                                          <p:spTgt spid="94"/>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
                                        <p:tgtEl>
                                          <p:spTgt spid="97"/>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
                                        <p:tgtEl>
                                          <p:spTgt spid="96"/>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5" name="Shape 365"/>
        <p:cNvGrpSpPr/>
        <p:nvPr/>
      </p:nvGrpSpPr>
      <p:grpSpPr>
        <a:xfrm>
          <a:off x="0" y="0"/>
          <a:ext cx="0" cy="0"/>
          <a:chOff x="0" y="0"/>
          <a:chExt cx="0" cy="0"/>
        </a:xfrm>
      </p:grpSpPr>
      <p:sp>
        <p:nvSpPr>
          <p:cNvPr id="366" name="Google Shape;366;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Build a toolkit for NF util% estimation</a:t>
            </a:r>
            <a:endParaRPr/>
          </a:p>
          <a:p>
            <a:pPr indent="-317500" lvl="1" marL="914400" rtl="0" algn="l">
              <a:spcBef>
                <a:spcPts val="0"/>
              </a:spcBef>
              <a:spcAft>
                <a:spcPts val="0"/>
              </a:spcAft>
              <a:buSzPts val="1400"/>
              <a:buAutoNum type="alphaLcPeriod"/>
            </a:pPr>
            <a:r>
              <a:rPr lang="en"/>
              <a:t>Similar to </a:t>
            </a:r>
            <a:r>
              <a:rPr i="1" lang="en"/>
              <a:t>top</a:t>
            </a:r>
            <a:r>
              <a:rPr lang="en"/>
              <a:t> and </a:t>
            </a:r>
            <a:r>
              <a:rPr i="1" lang="en"/>
              <a:t>htop</a:t>
            </a:r>
            <a:endParaRPr i="1"/>
          </a:p>
          <a:p>
            <a:pPr indent="-342900" lvl="0" marL="457200" rtl="0" algn="l">
              <a:spcBef>
                <a:spcPts val="0"/>
              </a:spcBef>
              <a:spcAft>
                <a:spcPts val="0"/>
              </a:spcAft>
              <a:buSzPts val="1800"/>
              <a:buAutoNum type="arabicPeriod"/>
            </a:pPr>
            <a:r>
              <a:rPr lang="en"/>
              <a:t>Better universal estimators</a:t>
            </a:r>
            <a:endParaRPr/>
          </a:p>
          <a:p>
            <a:pPr indent="-317500" lvl="1" marL="914400" rtl="0" algn="l">
              <a:spcBef>
                <a:spcPts val="0"/>
              </a:spcBef>
              <a:spcAft>
                <a:spcPts val="0"/>
              </a:spcAft>
              <a:buSzPts val="1400"/>
              <a:buAutoNum type="alphaLcPeriod"/>
            </a:pPr>
            <a:r>
              <a:rPr lang="en"/>
              <a:t>Using even more CPU events</a:t>
            </a:r>
            <a:endParaRPr/>
          </a:p>
          <a:p>
            <a:pPr indent="-317500" lvl="1" marL="914400" rtl="0" algn="l">
              <a:spcBef>
                <a:spcPts val="0"/>
              </a:spcBef>
              <a:spcAft>
                <a:spcPts val="0"/>
              </a:spcAft>
              <a:buSzPts val="1400"/>
              <a:buAutoNum type="alphaLcPeriod"/>
            </a:pPr>
            <a:r>
              <a:rPr lang="en"/>
              <a:t>Non-linear estimation models (e.g. random forest, neural networks)</a:t>
            </a:r>
            <a:endParaRPr/>
          </a:p>
          <a:p>
            <a:pPr indent="-342900" lvl="0" marL="457200" rtl="0" algn="l">
              <a:spcBef>
                <a:spcPts val="0"/>
              </a:spcBef>
              <a:spcAft>
                <a:spcPts val="0"/>
              </a:spcAft>
              <a:buSzPts val="1800"/>
              <a:buAutoNum type="arabicPeriod"/>
            </a:pPr>
            <a:r>
              <a:rPr lang="en"/>
              <a:t>Test approach on virtualized NFs </a:t>
            </a:r>
            <a:endParaRPr/>
          </a:p>
          <a:p>
            <a:pPr indent="-342900" lvl="0" marL="457200" rtl="0" algn="l">
              <a:spcBef>
                <a:spcPts val="0"/>
              </a:spcBef>
              <a:spcAft>
                <a:spcPts val="0"/>
              </a:spcAft>
              <a:buSzPts val="1800"/>
              <a:buAutoNum type="arabicPeriod"/>
            </a:pPr>
            <a:r>
              <a:rPr lang="en"/>
              <a:t>Use-cases for a util% estimation tool</a:t>
            </a:r>
            <a:endParaRPr/>
          </a:p>
          <a:p>
            <a:pPr indent="-317500" lvl="1" marL="914400" rtl="0" algn="l">
              <a:spcBef>
                <a:spcPts val="0"/>
              </a:spcBef>
              <a:spcAft>
                <a:spcPts val="0"/>
              </a:spcAft>
              <a:buSzPts val="1400"/>
              <a:buAutoNum type="alphaLcPeriod"/>
            </a:pPr>
            <a:r>
              <a:rPr lang="en"/>
              <a:t>Power management of polled NFs</a:t>
            </a:r>
            <a:br>
              <a:rPr lang="en"/>
            </a:br>
            <a:r>
              <a:rPr i="1" lang="en"/>
              <a:t>Luca Niccolini et al. Building a Power-proportional Software Router. In USENIX ATC, 2012.</a:t>
            </a:r>
            <a:endParaRPr i="1"/>
          </a:p>
          <a:p>
            <a:pPr indent="-317500" lvl="1" marL="914400" rtl="0" algn="l">
              <a:spcBef>
                <a:spcPts val="0"/>
              </a:spcBef>
              <a:spcAft>
                <a:spcPts val="0"/>
              </a:spcAft>
              <a:buSzPts val="1400"/>
              <a:buAutoNum type="alphaLcPeriod"/>
            </a:pPr>
            <a:r>
              <a:rPr lang="en"/>
              <a:t>Resource allocation, workload placement, load balancing</a:t>
            </a:r>
            <a:endParaRPr/>
          </a:p>
        </p:txBody>
      </p:sp>
      <p:sp>
        <p:nvSpPr>
          <p:cNvPr id="367" name="Google Shape;367;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1" name="Shape 371"/>
        <p:cNvGrpSpPr/>
        <p:nvPr/>
      </p:nvGrpSpPr>
      <p:grpSpPr>
        <a:xfrm>
          <a:off x="0" y="0"/>
          <a:ext cx="0" cy="0"/>
          <a:chOff x="0" y="0"/>
          <a:chExt cx="0" cy="0"/>
        </a:xfrm>
      </p:grpSpPr>
      <p:sp>
        <p:nvSpPr>
          <p:cNvPr id="372" name="Google Shape;372;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Points for discussion</a:t>
            </a:r>
            <a:endParaRPr/>
          </a:p>
        </p:txBody>
      </p:sp>
      <p:sp>
        <p:nvSpPr>
          <p:cNvPr id="373" name="Google Shape;373;p43"/>
          <p:cNvSpPr txBox="1"/>
          <p:nvPr>
            <p:ph idx="1" type="body"/>
          </p:nvPr>
        </p:nvSpPr>
        <p:spPr>
          <a:xfrm>
            <a:off x="311700" y="1266325"/>
            <a:ext cx="8647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Is it worthwhile to develop per-NF or universal </a:t>
            </a:r>
            <a:r>
              <a:rPr lang="en"/>
              <a:t>util% </a:t>
            </a:r>
            <a:r>
              <a:rPr lang="en"/>
              <a:t>estimators ?</a:t>
            </a:r>
            <a:endParaRPr/>
          </a:p>
          <a:p>
            <a:pPr indent="-317500" lvl="1" marL="914400" rtl="0" algn="l">
              <a:spcBef>
                <a:spcPts val="0"/>
              </a:spcBef>
              <a:spcAft>
                <a:spcPts val="0"/>
              </a:spcAft>
              <a:buSzPts val="1400"/>
              <a:buChar char="○"/>
            </a:pPr>
            <a:r>
              <a:rPr lang="en"/>
              <a:t>NF vendors can implement and maintain a common API for reporting util%</a:t>
            </a:r>
            <a:endParaRPr/>
          </a:p>
          <a:p>
            <a:pPr indent="-317500" lvl="1" marL="914400" rtl="0" algn="l">
              <a:spcBef>
                <a:spcPts val="0"/>
              </a:spcBef>
              <a:spcAft>
                <a:spcPts val="0"/>
              </a:spcAft>
              <a:buSzPts val="1400"/>
              <a:buChar char="○"/>
            </a:pPr>
            <a:r>
              <a:rPr lang="en"/>
              <a:t>Some initial work in DPDK community</a:t>
            </a:r>
            <a:r>
              <a:rPr lang="en"/>
              <a:t> </a:t>
            </a:r>
            <a:br>
              <a:rPr lang="en"/>
            </a:br>
            <a:r>
              <a:rPr lang="en"/>
              <a:t>(https://software.intel.com/en-us/vtune-amplifier-cookbook-core-utilization-in-dpdk-apps)</a:t>
            </a:r>
            <a:br>
              <a:rPr lang="en"/>
            </a:br>
            <a:endParaRPr/>
          </a:p>
          <a:p>
            <a:pPr indent="-342900" lvl="0" marL="457200" rtl="0" algn="l">
              <a:spcBef>
                <a:spcPts val="0"/>
              </a:spcBef>
              <a:spcAft>
                <a:spcPts val="0"/>
              </a:spcAft>
              <a:buSzPts val="1800"/>
              <a:buChar char="●"/>
            </a:pPr>
            <a:r>
              <a:rPr lang="en"/>
              <a:t>Accuracy of util% estimators can’t be increased arbitrarily with complex ML</a:t>
            </a:r>
            <a:endParaRPr/>
          </a:p>
          <a:p>
            <a:pPr indent="-317500" lvl="1" marL="914400" rtl="0" algn="l">
              <a:spcBef>
                <a:spcPts val="0"/>
              </a:spcBef>
              <a:spcAft>
                <a:spcPts val="0"/>
              </a:spcAft>
              <a:buSzPts val="1400"/>
              <a:buChar char="○"/>
            </a:pPr>
            <a:r>
              <a:rPr lang="en"/>
              <a:t>Complex models would increase end-to-end latency</a:t>
            </a:r>
            <a:endParaRPr/>
          </a:p>
          <a:p>
            <a:pPr indent="-317500" lvl="1" marL="914400" rtl="0" algn="l">
              <a:spcBef>
                <a:spcPts val="0"/>
              </a:spcBef>
              <a:spcAft>
                <a:spcPts val="0"/>
              </a:spcAft>
              <a:buSzPts val="1400"/>
              <a:buChar char="○"/>
            </a:pPr>
            <a:r>
              <a:rPr lang="en"/>
              <a:t>Make util% estimation infeasible for latency-sensitive use-cases (e.g. power management)</a:t>
            </a:r>
            <a:br>
              <a:rPr lang="en"/>
            </a:br>
            <a:endParaRPr/>
          </a:p>
          <a:p>
            <a:pPr indent="-342900" lvl="0" marL="457200" rtl="0" algn="l">
              <a:spcBef>
                <a:spcPts val="0"/>
              </a:spcBef>
              <a:spcAft>
                <a:spcPts val="0"/>
              </a:spcAft>
              <a:buSzPts val="1800"/>
              <a:buChar char="●"/>
            </a:pPr>
            <a:r>
              <a:rPr lang="en"/>
              <a:t>Behaviour of estimators dependent on training set</a:t>
            </a:r>
            <a:endParaRPr/>
          </a:p>
          <a:p>
            <a:pPr indent="-317500" lvl="1" marL="914400" rtl="0" algn="l">
              <a:spcBef>
                <a:spcPts val="0"/>
              </a:spcBef>
              <a:spcAft>
                <a:spcPts val="0"/>
              </a:spcAft>
              <a:buSzPts val="1400"/>
              <a:buChar char="○"/>
            </a:pPr>
            <a:r>
              <a:rPr lang="en"/>
              <a:t>We assume that network provider like AT&amp;T has representative traffic profiles for an NF</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7" name="Shape 377"/>
        <p:cNvGrpSpPr/>
        <p:nvPr/>
      </p:nvGrpSpPr>
      <p:grpSpPr>
        <a:xfrm>
          <a:off x="0" y="0"/>
          <a:ext cx="0" cy="0"/>
          <a:chOff x="0" y="0"/>
          <a:chExt cx="0" cy="0"/>
        </a:xfrm>
      </p:grpSpPr>
      <p:sp>
        <p:nvSpPr>
          <p:cNvPr id="378" name="Google Shape;378;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379" name="Google Shape;379;p4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Utilization estimation for NFs is difficult with traditional methods</a:t>
            </a:r>
            <a:br>
              <a:rPr lang="en"/>
            </a:br>
            <a:endParaRPr/>
          </a:p>
          <a:p>
            <a:pPr indent="-342900" lvl="0" marL="457200" rtl="0" algn="l">
              <a:spcBef>
                <a:spcPts val="0"/>
              </a:spcBef>
              <a:spcAft>
                <a:spcPts val="0"/>
              </a:spcAft>
              <a:buSzPts val="1800"/>
              <a:buAutoNum type="arabicPeriod"/>
            </a:pPr>
            <a:r>
              <a:rPr lang="en"/>
              <a:t>H/w Performance Monitoring Counters provide low-error util% estimation</a:t>
            </a:r>
            <a:br>
              <a:rPr lang="en"/>
            </a:br>
            <a:endParaRPr/>
          </a:p>
          <a:p>
            <a:pPr indent="-342900" lvl="0" marL="457200" rtl="0" algn="l">
              <a:spcBef>
                <a:spcPts val="0"/>
              </a:spcBef>
              <a:spcAft>
                <a:spcPts val="0"/>
              </a:spcAft>
              <a:buSzPts val="1800"/>
              <a:buAutoNum type="arabicPeriod"/>
            </a:pPr>
            <a:r>
              <a:rPr lang="en"/>
              <a:t>No modification to NF Virtual Machines required</a:t>
            </a:r>
            <a:br>
              <a:rPr lang="en"/>
            </a:br>
            <a:r>
              <a:rPr lang="en"/>
              <a:t>	</a:t>
            </a:r>
            <a:r>
              <a:rPr b="1" i="1" lang="en" sz="1400"/>
              <a:t>Monitoring done at host level</a:t>
            </a:r>
            <a:br>
              <a:rPr i="1" lang="en" sz="1400"/>
            </a:br>
            <a:endParaRPr i="1" sz="1400"/>
          </a:p>
          <a:p>
            <a:pPr indent="-342900" lvl="0" marL="457200" rtl="0" algn="l">
              <a:spcBef>
                <a:spcPts val="0"/>
              </a:spcBef>
              <a:spcAft>
                <a:spcPts val="0"/>
              </a:spcAft>
              <a:buSzPts val="1800"/>
              <a:buAutoNum type="arabicPeriod"/>
            </a:pPr>
            <a:r>
              <a:rPr lang="en"/>
              <a:t>Approach works for 3 complexity classes of NFs</a:t>
            </a:r>
            <a:br>
              <a:rPr lang="en"/>
            </a:br>
            <a:r>
              <a:rPr lang="en"/>
              <a:t>	</a:t>
            </a:r>
            <a:r>
              <a:rPr b="1" i="1" lang="en" sz="1400"/>
              <a:t>Stateless, Stateful and Compute-intensive</a:t>
            </a:r>
            <a:endParaRPr b="1" i="1"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a:t>
            </a:r>
            <a:endParaRPr/>
          </a:p>
        </p:txBody>
      </p:sp>
      <p:sp>
        <p:nvSpPr>
          <p:cNvPr id="385" name="Google Shape;385;p45"/>
          <p:cNvSpPr txBox="1"/>
          <p:nvPr>
            <p:ph idx="1" type="body"/>
          </p:nvPr>
        </p:nvSpPr>
        <p:spPr>
          <a:xfrm>
            <a:off x="311700" y="1418725"/>
            <a:ext cx="8520600" cy="11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utive Mono"/>
                <a:ea typeface="Cutive Mono"/>
                <a:cs typeface="Cutive Mono"/>
                <a:sym typeface="Cutive Mono"/>
              </a:rPr>
              <a:t>$ nf-top --core=6 --events=0x005300c4,0x005300c5</a:t>
            </a:r>
            <a:endParaRPr b="1">
              <a:latin typeface="Cutive Mono"/>
              <a:ea typeface="Cutive Mono"/>
              <a:cs typeface="Cutive Mono"/>
              <a:sym typeface="Cutive Mono"/>
            </a:endParaRPr>
          </a:p>
          <a:p>
            <a:pPr indent="0" lvl="0" marL="0" rtl="0" algn="l">
              <a:spcBef>
                <a:spcPts val="1600"/>
              </a:spcBef>
              <a:spcAft>
                <a:spcPts val="1600"/>
              </a:spcAft>
              <a:buNone/>
            </a:pPr>
            <a:r>
              <a:rPr b="1" lang="en">
                <a:latin typeface="Cutive Mono"/>
                <a:ea typeface="Cutive Mono"/>
                <a:cs typeface="Cutive Mono"/>
                <a:sym typeface="Cutive Mono"/>
              </a:rPr>
              <a:t>	--mapping-function=./firewall.map</a:t>
            </a:r>
            <a:endParaRPr b="1">
              <a:latin typeface="Cutive Mono"/>
              <a:ea typeface="Cutive Mono"/>
              <a:cs typeface="Cutive Mono"/>
              <a:sym typeface="Cutive Mono"/>
            </a:endParaRPr>
          </a:p>
        </p:txBody>
      </p:sp>
      <p:grpSp>
        <p:nvGrpSpPr>
          <p:cNvPr id="386" name="Google Shape;386;p45"/>
          <p:cNvGrpSpPr/>
          <p:nvPr/>
        </p:nvGrpSpPr>
        <p:grpSpPr>
          <a:xfrm>
            <a:off x="1097350" y="3036525"/>
            <a:ext cx="6949300" cy="1550100"/>
            <a:chOff x="1097350" y="3036525"/>
            <a:chExt cx="6949300" cy="1550100"/>
          </a:xfrm>
        </p:grpSpPr>
        <p:sp>
          <p:nvSpPr>
            <p:cNvPr id="387" name="Google Shape;387;p45"/>
            <p:cNvSpPr/>
            <p:nvPr/>
          </p:nvSpPr>
          <p:spPr>
            <a:xfrm>
              <a:off x="1599225" y="3448725"/>
              <a:ext cx="5768700" cy="5091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5"/>
            <p:cNvSpPr/>
            <p:nvPr/>
          </p:nvSpPr>
          <p:spPr>
            <a:xfrm>
              <a:off x="1599225" y="3448725"/>
              <a:ext cx="3993300" cy="5091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5"/>
            <p:cNvSpPr txBox="1"/>
            <p:nvPr/>
          </p:nvSpPr>
          <p:spPr>
            <a:xfrm>
              <a:off x="1097350" y="3493725"/>
              <a:ext cx="5019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0 %</a:t>
              </a:r>
              <a:endParaRPr>
                <a:latin typeface="Open Sans"/>
                <a:ea typeface="Open Sans"/>
                <a:cs typeface="Open Sans"/>
                <a:sym typeface="Open Sans"/>
              </a:endParaRPr>
            </a:p>
          </p:txBody>
        </p:sp>
        <p:sp>
          <p:nvSpPr>
            <p:cNvPr id="390" name="Google Shape;390;p45"/>
            <p:cNvSpPr txBox="1"/>
            <p:nvPr/>
          </p:nvSpPr>
          <p:spPr>
            <a:xfrm>
              <a:off x="7357850" y="3493725"/>
              <a:ext cx="6888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100 % </a:t>
              </a:r>
              <a:endParaRPr>
                <a:latin typeface="Open Sans"/>
                <a:ea typeface="Open Sans"/>
                <a:cs typeface="Open Sans"/>
                <a:sym typeface="Open Sans"/>
              </a:endParaRPr>
            </a:p>
          </p:txBody>
        </p:sp>
        <p:sp>
          <p:nvSpPr>
            <p:cNvPr id="391" name="Google Shape;391;p45"/>
            <p:cNvSpPr txBox="1"/>
            <p:nvPr/>
          </p:nvSpPr>
          <p:spPr>
            <a:xfrm>
              <a:off x="2790275" y="3036525"/>
              <a:ext cx="3605400" cy="4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Network Function utilization</a:t>
              </a:r>
              <a:endParaRPr>
                <a:latin typeface="Open Sans"/>
                <a:ea typeface="Open Sans"/>
                <a:cs typeface="Open Sans"/>
                <a:sym typeface="Open Sans"/>
              </a:endParaRPr>
            </a:p>
          </p:txBody>
        </p:sp>
        <p:sp>
          <p:nvSpPr>
            <p:cNvPr id="392" name="Google Shape;392;p45"/>
            <p:cNvSpPr txBox="1"/>
            <p:nvPr/>
          </p:nvSpPr>
          <p:spPr>
            <a:xfrm>
              <a:off x="5300450" y="4179525"/>
              <a:ext cx="6888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70 %  </a:t>
              </a:r>
              <a:endParaRPr>
                <a:latin typeface="Open Sans"/>
                <a:ea typeface="Open Sans"/>
                <a:cs typeface="Open Sans"/>
                <a:sym typeface="Open Sans"/>
              </a:endParaRPr>
            </a:p>
          </p:txBody>
        </p:sp>
        <p:cxnSp>
          <p:nvCxnSpPr>
            <p:cNvPr id="393" name="Google Shape;393;p45"/>
            <p:cNvCxnSpPr/>
            <p:nvPr/>
          </p:nvCxnSpPr>
          <p:spPr>
            <a:xfrm>
              <a:off x="5595329" y="3936842"/>
              <a:ext cx="0" cy="2970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399" name="Google Shape;399;p4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Proposed polled IO utilization estimation based on hardware counters</a:t>
            </a:r>
            <a:endParaRPr>
              <a:solidFill>
                <a:srgbClr val="666666"/>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Works purely at host level for black box NFs</a:t>
            </a:r>
            <a:endParaRPr>
              <a:solidFill>
                <a:srgbClr val="666666"/>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Shows low errors (&lt; 10%) on stateless, stateful and compute-intensive NFs</a:t>
            </a:r>
            <a:endParaRPr>
              <a:solidFill>
                <a:srgbClr val="666666"/>
              </a:solidFill>
              <a:latin typeface="Arial"/>
              <a:ea typeface="Arial"/>
              <a:cs typeface="Arial"/>
              <a:sym typeface="Arial"/>
            </a:endParaRPr>
          </a:p>
          <a:p>
            <a:pPr indent="0" lvl="0" marL="0" rtl="0" algn="l">
              <a:spcBef>
                <a:spcPts val="0"/>
              </a:spcBef>
              <a:spcAft>
                <a:spcPts val="0"/>
              </a:spcAft>
              <a:buNone/>
            </a:pPr>
            <a:r>
              <a:t/>
            </a:r>
            <a:endParaRPr>
              <a:solidFill>
                <a:srgbClr val="666666"/>
              </a:solidFill>
              <a:latin typeface="Arial"/>
              <a:ea typeface="Arial"/>
              <a:cs typeface="Arial"/>
              <a:sym typeface="Arial"/>
            </a:endParaRPr>
          </a:p>
          <a:p>
            <a:pPr indent="0" lvl="0" marL="457200" rtl="0" algn="l">
              <a:spcBef>
                <a:spcPts val="0"/>
              </a:spcBef>
              <a:spcAft>
                <a:spcPts val="0"/>
              </a:spcAft>
              <a:buNone/>
            </a:pPr>
            <a:r>
              <a:rPr b="1" lang="en">
                <a:solidFill>
                  <a:schemeClr val="accent1"/>
                </a:solidFill>
                <a:latin typeface="Arial"/>
                <a:ea typeface="Arial"/>
                <a:cs typeface="Arial"/>
                <a:sym typeface="Arial"/>
              </a:rPr>
              <a:t>Future work</a:t>
            </a:r>
            <a:endParaRPr b="1">
              <a:solidFill>
                <a:schemeClr val="accent1"/>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Universal estimators (more events, neural network-based estimators)</a:t>
            </a:r>
            <a:endParaRPr>
              <a:solidFill>
                <a:srgbClr val="666666"/>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Additional NFs (virtualized NFs, cross-core packet processing NFs)</a:t>
            </a:r>
            <a:endParaRPr>
              <a:solidFill>
                <a:srgbClr val="666666"/>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en">
                <a:solidFill>
                  <a:srgbClr val="666666"/>
                </a:solidFill>
                <a:latin typeface="Arial"/>
                <a:ea typeface="Arial"/>
                <a:cs typeface="Arial"/>
                <a:sym typeface="Arial"/>
              </a:rPr>
              <a:t>Use cases (power management, load balancing, workload placement)</a:t>
            </a:r>
            <a:endParaRPr>
              <a:solidFill>
                <a:srgbClr val="66666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Backup slides</a:t>
            </a:r>
            <a:endParaRPr/>
          </a:p>
        </p:txBody>
      </p:sp>
      <p:sp>
        <p:nvSpPr>
          <p:cNvPr id="405" name="Google Shape;405;p4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not use all CPU events available ?</a:t>
            </a:r>
            <a:endParaRPr/>
          </a:p>
        </p:txBody>
      </p:sp>
      <p:sp>
        <p:nvSpPr>
          <p:cNvPr id="411" name="Google Shape;411;p4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&gt; 700 CPU events available</a:t>
            </a:r>
            <a:endParaRPr/>
          </a:p>
          <a:p>
            <a:pPr indent="-342900" lvl="0" marL="457200" rtl="0" algn="l">
              <a:spcBef>
                <a:spcPts val="0"/>
              </a:spcBef>
              <a:spcAft>
                <a:spcPts val="0"/>
              </a:spcAft>
              <a:buSzPts val="1800"/>
              <a:buChar char="●"/>
            </a:pPr>
            <a:r>
              <a:rPr lang="en"/>
              <a:t>A lot of them are not correlated with input traffic ⇒ no useful data</a:t>
            </a:r>
            <a:endParaRPr/>
          </a:p>
          <a:p>
            <a:pPr indent="-342900" lvl="0" marL="457200" rtl="0" algn="l">
              <a:spcBef>
                <a:spcPts val="0"/>
              </a:spcBef>
              <a:spcAft>
                <a:spcPts val="0"/>
              </a:spcAft>
              <a:buSzPts val="1800"/>
              <a:buChar char="●"/>
            </a:pPr>
            <a:r>
              <a:rPr lang="en"/>
              <a:t>There are limited number of performance monitoring registers on CPUs</a:t>
            </a:r>
            <a:endParaRPr/>
          </a:p>
          <a:p>
            <a:pPr indent="-317500" lvl="1" marL="914400" rtl="0" algn="l">
              <a:spcBef>
                <a:spcPts val="0"/>
              </a:spcBef>
              <a:spcAft>
                <a:spcPts val="0"/>
              </a:spcAft>
              <a:buSzPts val="1400"/>
              <a:buChar char="○"/>
            </a:pPr>
            <a:r>
              <a:rPr lang="en"/>
              <a:t>Can only count so many events at once</a:t>
            </a:r>
            <a:endParaRPr/>
          </a:p>
          <a:p>
            <a:pPr indent="-317500" lvl="1" marL="914400" rtl="0" algn="l">
              <a:spcBef>
                <a:spcPts val="0"/>
              </a:spcBef>
              <a:spcAft>
                <a:spcPts val="0"/>
              </a:spcAft>
              <a:buSzPts val="1400"/>
              <a:buChar char="○"/>
            </a:pPr>
            <a:r>
              <a:rPr lang="en"/>
              <a:t>To count 8 events for 2 sec each on 4 registers , we need (8/4)*2secs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Poll-mode network IO for fast packet processing</a:t>
            </a:r>
            <a:endParaRPr/>
          </a:p>
        </p:txBody>
      </p:sp>
      <p:sp>
        <p:nvSpPr>
          <p:cNvPr id="115" name="Google Shape;115;p16"/>
          <p:cNvSpPr/>
          <p:nvPr/>
        </p:nvSpPr>
        <p:spPr>
          <a:xfrm>
            <a:off x="4647925" y="1504775"/>
            <a:ext cx="4301100" cy="14877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6"/>
          <p:cNvPicPr preferRelativeResize="0"/>
          <p:nvPr/>
        </p:nvPicPr>
        <p:blipFill>
          <a:blip r:embed="rId3">
            <a:alphaModFix/>
          </a:blip>
          <a:stretch>
            <a:fillRect/>
          </a:stretch>
        </p:blipFill>
        <p:spPr>
          <a:xfrm>
            <a:off x="233269" y="1666218"/>
            <a:ext cx="770575" cy="770575"/>
          </a:xfrm>
          <a:prstGeom prst="rect">
            <a:avLst/>
          </a:prstGeom>
          <a:noFill/>
          <a:ln>
            <a:noFill/>
          </a:ln>
        </p:spPr>
      </p:pic>
      <p:sp>
        <p:nvSpPr>
          <p:cNvPr id="117" name="Google Shape;117;p16"/>
          <p:cNvSpPr/>
          <p:nvPr/>
        </p:nvSpPr>
        <p:spPr>
          <a:xfrm>
            <a:off x="1494428" y="1752106"/>
            <a:ext cx="598800" cy="598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DMA</a:t>
            </a:r>
            <a:endParaRPr/>
          </a:p>
        </p:txBody>
      </p:sp>
      <p:grpSp>
        <p:nvGrpSpPr>
          <p:cNvPr id="118" name="Google Shape;118;p16"/>
          <p:cNvGrpSpPr/>
          <p:nvPr/>
        </p:nvGrpSpPr>
        <p:grpSpPr>
          <a:xfrm>
            <a:off x="4576550" y="1580056"/>
            <a:ext cx="1681800" cy="1441694"/>
            <a:chOff x="2214350" y="3256456"/>
            <a:chExt cx="1681800" cy="1441694"/>
          </a:xfrm>
        </p:grpSpPr>
        <p:pic>
          <p:nvPicPr>
            <p:cNvPr id="119" name="Google Shape;119;p16"/>
            <p:cNvPicPr preferRelativeResize="0"/>
            <p:nvPr/>
          </p:nvPicPr>
          <p:blipFill>
            <a:blip r:embed="rId4">
              <a:alphaModFix/>
            </a:blip>
            <a:stretch>
              <a:fillRect/>
            </a:stretch>
          </p:blipFill>
          <p:spPr>
            <a:xfrm>
              <a:off x="2583812" y="3256456"/>
              <a:ext cx="942924" cy="942900"/>
            </a:xfrm>
            <a:prstGeom prst="rect">
              <a:avLst/>
            </a:prstGeom>
            <a:noFill/>
            <a:ln>
              <a:noFill/>
            </a:ln>
          </p:spPr>
        </p:pic>
        <p:sp>
          <p:nvSpPr>
            <p:cNvPr id="120" name="Google Shape;120;p16"/>
            <p:cNvSpPr txBox="1"/>
            <p:nvPr/>
          </p:nvSpPr>
          <p:spPr>
            <a:xfrm>
              <a:off x="2214350" y="4297650"/>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Ring buffer</a:t>
              </a:r>
              <a:endParaRPr/>
            </a:p>
          </p:txBody>
        </p:sp>
      </p:grpSp>
      <p:cxnSp>
        <p:nvCxnSpPr>
          <p:cNvPr id="121" name="Google Shape;121;p16"/>
          <p:cNvCxnSpPr>
            <a:stCxn id="117" idx="3"/>
            <a:endCxn id="119" idx="1"/>
          </p:cNvCxnSpPr>
          <p:nvPr/>
        </p:nvCxnSpPr>
        <p:spPr>
          <a:xfrm>
            <a:off x="2093228" y="2051506"/>
            <a:ext cx="2852700" cy="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6"/>
          <p:cNvCxnSpPr>
            <a:stCxn id="116" idx="3"/>
            <a:endCxn id="117" idx="1"/>
          </p:cNvCxnSpPr>
          <p:nvPr/>
        </p:nvCxnSpPr>
        <p:spPr>
          <a:xfrm>
            <a:off x="1003844" y="2051506"/>
            <a:ext cx="490500" cy="0"/>
          </a:xfrm>
          <a:prstGeom prst="straightConnector1">
            <a:avLst/>
          </a:prstGeom>
          <a:noFill/>
          <a:ln cap="flat" cmpd="sng" w="9525">
            <a:solidFill>
              <a:schemeClr val="dk2"/>
            </a:solidFill>
            <a:prstDash val="solid"/>
            <a:round/>
            <a:headEnd len="med" w="med" type="none"/>
            <a:tailEnd len="med" w="med" type="triangle"/>
          </a:ln>
        </p:spPr>
      </p:cxnSp>
      <p:sp>
        <p:nvSpPr>
          <p:cNvPr id="123" name="Google Shape;123;p16"/>
          <p:cNvSpPr/>
          <p:nvPr/>
        </p:nvSpPr>
        <p:spPr>
          <a:xfrm>
            <a:off x="7762450" y="1752106"/>
            <a:ext cx="1103400" cy="59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Application Processing</a:t>
            </a:r>
            <a:endParaRPr/>
          </a:p>
        </p:txBody>
      </p:sp>
      <p:cxnSp>
        <p:nvCxnSpPr>
          <p:cNvPr id="124" name="Google Shape;124;p16"/>
          <p:cNvCxnSpPr>
            <a:stCxn id="119" idx="3"/>
            <a:endCxn id="123" idx="1"/>
          </p:cNvCxnSpPr>
          <p:nvPr/>
        </p:nvCxnSpPr>
        <p:spPr>
          <a:xfrm>
            <a:off x="5888936" y="2051506"/>
            <a:ext cx="1873500" cy="6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125" name="Google Shape;125;p16"/>
          <p:cNvSpPr txBox="1"/>
          <p:nvPr>
            <p:ph idx="1" type="body"/>
          </p:nvPr>
        </p:nvSpPr>
        <p:spPr>
          <a:xfrm>
            <a:off x="311700" y="3247525"/>
            <a:ext cx="8520600" cy="133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Packet DMA from NIC buffer to userspace buffer</a:t>
            </a:r>
            <a:endParaRPr/>
          </a:p>
          <a:p>
            <a:pPr indent="-342900" lvl="0" marL="457200" rtl="0" algn="l">
              <a:spcBef>
                <a:spcPts val="0"/>
              </a:spcBef>
              <a:spcAft>
                <a:spcPts val="0"/>
              </a:spcAft>
              <a:buSzPts val="1800"/>
              <a:buChar char="●"/>
            </a:pPr>
            <a:r>
              <a:rPr lang="en"/>
              <a:t>Polling for incoming packets (no interrupts)</a:t>
            </a:r>
            <a:endParaRPr/>
          </a:p>
          <a:p>
            <a:pPr indent="-342900" lvl="0" marL="457200" rtl="0" algn="l">
              <a:spcBef>
                <a:spcPts val="0"/>
              </a:spcBef>
              <a:spcAft>
                <a:spcPts val="0"/>
              </a:spcAft>
              <a:buSzPts val="1800"/>
              <a:buChar char="●"/>
            </a:pPr>
            <a:r>
              <a:rPr lang="en"/>
              <a:t>No</a:t>
            </a:r>
            <a:r>
              <a:rPr lang="en"/>
              <a:t> kernel processing overheads like context switching, packet copying</a:t>
            </a:r>
            <a:br>
              <a:rPr lang="en"/>
            </a:br>
            <a:endParaRPr b="1" strike="sngStrike"/>
          </a:p>
        </p:txBody>
      </p:sp>
      <p:cxnSp>
        <p:nvCxnSpPr>
          <p:cNvPr id="126" name="Google Shape;126;p16"/>
          <p:cNvCxnSpPr>
            <a:stCxn id="123" idx="1"/>
            <a:endCxn id="119" idx="3"/>
          </p:cNvCxnSpPr>
          <p:nvPr/>
        </p:nvCxnSpPr>
        <p:spPr>
          <a:xfrm flipH="1">
            <a:off x="5888950" y="2051506"/>
            <a:ext cx="1873500" cy="6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127" name="Google Shape;127;p16"/>
          <p:cNvSpPr txBox="1"/>
          <p:nvPr/>
        </p:nvSpPr>
        <p:spPr>
          <a:xfrm>
            <a:off x="5870475" y="1666225"/>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Poll for packets</a:t>
            </a:r>
            <a:endParaRPr/>
          </a:p>
        </p:txBody>
      </p:sp>
      <p:pic>
        <p:nvPicPr>
          <p:cNvPr id="128" name="Google Shape;128;p16"/>
          <p:cNvPicPr preferRelativeResize="0"/>
          <p:nvPr/>
        </p:nvPicPr>
        <p:blipFill>
          <a:blip r:embed="rId5">
            <a:alphaModFix/>
          </a:blip>
          <a:stretch>
            <a:fillRect/>
          </a:stretch>
        </p:blipFill>
        <p:spPr>
          <a:xfrm>
            <a:off x="6411975" y="1188262"/>
            <a:ext cx="598801" cy="598801"/>
          </a:xfrm>
          <a:prstGeom prst="rect">
            <a:avLst/>
          </a:prstGeom>
          <a:noFill/>
          <a:ln>
            <a:noFill/>
          </a:ln>
        </p:spPr>
      </p:pic>
      <p:sp>
        <p:nvSpPr>
          <p:cNvPr id="129" name="Google Shape;129;p16"/>
          <p:cNvSpPr txBox="1"/>
          <p:nvPr/>
        </p:nvSpPr>
        <p:spPr>
          <a:xfrm>
            <a:off x="6704375" y="2600100"/>
            <a:ext cx="1681800" cy="40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Userspace</a:t>
            </a:r>
            <a:endParaRPr/>
          </a:p>
        </p:txBody>
      </p:sp>
      <p:sp>
        <p:nvSpPr>
          <p:cNvPr id="130" name="Google Shape;130;p16"/>
          <p:cNvSpPr/>
          <p:nvPr/>
        </p:nvSpPr>
        <p:spPr>
          <a:xfrm>
            <a:off x="840300" y="4336825"/>
            <a:ext cx="74634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Thriving open-source projects (e.g. DPDK, fd.io, Open vSwitch) </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26"/>
                                        </p:tgtEl>
                                      </p:cBhvr>
                                    </p:animEffect>
                                    <p:set>
                                      <p:cBhvr>
                                        <p:cTn dur="1" fill="hold">
                                          <p:stCondLst>
                                            <p:cond delay="0"/>
                                          </p:stCondLst>
                                        </p:cTn>
                                        <p:tgtEl>
                                          <p:spTgt spid="1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127"/>
                                        </p:tgtEl>
                                      </p:cBhvr>
                                    </p:animEffect>
                                    <p:set>
                                      <p:cBhvr>
                                        <p:cTn dur="1" fill="hold">
                                          <p:stCondLst>
                                            <p:cond delay="0"/>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
                                        <p:tgtEl>
                                          <p:spTgt spid="1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Poll-mode I/O is everywhere !</a:t>
            </a:r>
            <a:endParaRPr/>
          </a:p>
        </p:txBody>
      </p:sp>
      <p:sp>
        <p:nvSpPr>
          <p:cNvPr id="136" name="Google Shape;136;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Google Maglev</a:t>
            </a:r>
            <a:br>
              <a:rPr lang="en"/>
            </a:br>
            <a:endParaRPr/>
          </a:p>
          <a:p>
            <a:pPr indent="-342900" lvl="0" marL="457200" rtl="0" algn="l">
              <a:spcBef>
                <a:spcPts val="0"/>
              </a:spcBef>
              <a:spcAft>
                <a:spcPts val="0"/>
              </a:spcAft>
              <a:buSzPts val="1800"/>
              <a:buChar char="●"/>
            </a:pPr>
            <a:r>
              <a:rPr lang="en"/>
              <a:t>FD.io - The Fast Data Project</a:t>
            </a:r>
            <a:br>
              <a:rPr lang="en"/>
            </a:br>
            <a:endParaRPr/>
          </a:p>
          <a:p>
            <a:pPr indent="-342900" lvl="0" marL="457200" rtl="0" algn="l">
              <a:spcBef>
                <a:spcPts val="0"/>
              </a:spcBef>
              <a:spcAft>
                <a:spcPts val="0"/>
              </a:spcAft>
              <a:buSzPts val="1800"/>
              <a:buChar char="●"/>
            </a:pPr>
            <a:r>
              <a:rPr lang="en"/>
              <a:t>Open vSwitch</a:t>
            </a:r>
            <a:br>
              <a:rPr lang="en"/>
            </a:br>
            <a:endParaRPr/>
          </a:p>
          <a:p>
            <a:pPr indent="-342900" lvl="0" marL="457200" rtl="0" algn="l">
              <a:spcBef>
                <a:spcPts val="0"/>
              </a:spcBef>
              <a:spcAft>
                <a:spcPts val="0"/>
              </a:spcAft>
              <a:buSzPts val="1800"/>
              <a:buChar char="●"/>
            </a:pPr>
            <a:r>
              <a:rPr lang="en"/>
              <a:t>Contrail vRouter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 name="Shape 140"/>
        <p:cNvGrpSpPr/>
        <p:nvPr/>
      </p:nvGrpSpPr>
      <p:grpSpPr>
        <a:xfrm>
          <a:off x="0" y="0"/>
          <a:ext cx="0" cy="0"/>
          <a:chOff x="0" y="0"/>
          <a:chExt cx="0" cy="0"/>
        </a:xfrm>
      </p:grpSpPr>
      <p:sp>
        <p:nvSpPr>
          <p:cNvPr id="141" name="Google Shape;14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Util% measurement for NFs essential</a:t>
            </a:r>
            <a:endParaRPr/>
          </a:p>
        </p:txBody>
      </p:sp>
      <p:sp>
        <p:nvSpPr>
          <p:cNvPr id="142" name="Google Shape;142;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 power management</a:t>
            </a:r>
            <a:endParaRPr/>
          </a:p>
          <a:p>
            <a:pPr indent="-317500" lvl="1" marL="914400" rtl="0" algn="l">
              <a:spcBef>
                <a:spcPts val="0"/>
              </a:spcBef>
              <a:spcAft>
                <a:spcPts val="0"/>
              </a:spcAft>
              <a:buSzPts val="1400"/>
              <a:buChar char="○"/>
            </a:pPr>
            <a:r>
              <a:rPr lang="en"/>
              <a:t>Scaling the CPU frequency to conserve power during low util%</a:t>
            </a:r>
            <a:br>
              <a:rPr lang="en"/>
            </a:br>
            <a:endParaRPr/>
          </a:p>
          <a:p>
            <a:pPr indent="-342900" lvl="0" marL="457200" rtl="0" algn="l">
              <a:spcBef>
                <a:spcPts val="0"/>
              </a:spcBef>
              <a:spcAft>
                <a:spcPts val="0"/>
              </a:spcAft>
              <a:buSzPts val="1800"/>
              <a:buChar char="●"/>
            </a:pPr>
            <a:r>
              <a:rPr lang="en"/>
              <a:t>Workload-aware load balancing</a:t>
            </a:r>
            <a:endParaRPr/>
          </a:p>
          <a:p>
            <a:pPr indent="-317500" lvl="1" marL="914400" rtl="0" algn="l">
              <a:spcBef>
                <a:spcPts val="0"/>
              </a:spcBef>
              <a:spcAft>
                <a:spcPts val="0"/>
              </a:spcAft>
              <a:buSzPts val="1400"/>
              <a:buChar char="○"/>
            </a:pPr>
            <a:r>
              <a:rPr lang="en"/>
              <a:t>Send more flows to light-loaded NF instance</a:t>
            </a:r>
            <a:br>
              <a:rPr lang="en"/>
            </a:br>
            <a:endParaRPr/>
          </a:p>
          <a:p>
            <a:pPr indent="-342900" lvl="0" marL="457200" rtl="0" algn="l">
              <a:spcBef>
                <a:spcPts val="0"/>
              </a:spcBef>
              <a:spcAft>
                <a:spcPts val="0"/>
              </a:spcAft>
              <a:buSzPts val="1800"/>
              <a:buChar char="●"/>
            </a:pPr>
            <a:r>
              <a:rPr lang="en"/>
              <a:t>Resource allocation</a:t>
            </a:r>
            <a:endParaRPr/>
          </a:p>
          <a:p>
            <a:pPr indent="-317500" lvl="1" marL="914400" rtl="0" algn="l">
              <a:spcBef>
                <a:spcPts val="0"/>
              </a:spcBef>
              <a:spcAft>
                <a:spcPts val="0"/>
              </a:spcAft>
              <a:buSzPts val="1400"/>
              <a:buChar char="○"/>
            </a:pPr>
            <a:r>
              <a:rPr lang="en"/>
              <a:t>Add more cores to a heavily loaded NF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Continuous polling makes util</a:t>
            </a:r>
            <a:r>
              <a:rPr lang="en"/>
              <a:t>% estimation difficult</a:t>
            </a:r>
            <a:endParaRPr/>
          </a:p>
        </p:txBody>
      </p:sp>
      <p:sp>
        <p:nvSpPr>
          <p:cNvPr id="148" name="Google Shape;148;p19"/>
          <p:cNvSpPr txBox="1"/>
          <p:nvPr>
            <p:ph idx="1" type="body"/>
          </p:nvPr>
        </p:nvSpPr>
        <p:spPr>
          <a:xfrm>
            <a:off x="311700" y="1266325"/>
            <a:ext cx="8520600" cy="2030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Tools like t</a:t>
            </a:r>
            <a:r>
              <a:rPr lang="en"/>
              <a:t>op</a:t>
            </a:r>
            <a:r>
              <a:rPr lang="en"/>
              <a:t> shows </a:t>
            </a:r>
            <a:r>
              <a:rPr lang="en"/>
              <a:t>c</a:t>
            </a:r>
            <a:r>
              <a:rPr lang="en"/>
              <a:t>ores always at 100% utilization even at zero traffic!</a:t>
            </a:r>
            <a:endParaRPr/>
          </a:p>
          <a:p>
            <a:pPr indent="-342900" lvl="0" marL="457200" rtl="0" algn="l">
              <a:spcBef>
                <a:spcPts val="0"/>
              </a:spcBef>
              <a:spcAft>
                <a:spcPts val="0"/>
              </a:spcAft>
              <a:buSzPts val="1800"/>
              <a:buChar char="●"/>
            </a:pPr>
            <a:r>
              <a:rPr lang="en"/>
              <a:t> </a:t>
            </a:r>
            <a:endParaRPr b="1"/>
          </a:p>
        </p:txBody>
      </p:sp>
      <p:sp>
        <p:nvSpPr>
          <p:cNvPr id="149" name="Google Shape;149;p19"/>
          <p:cNvSpPr/>
          <p:nvPr/>
        </p:nvSpPr>
        <p:spPr>
          <a:xfrm>
            <a:off x="319350" y="3706950"/>
            <a:ext cx="8505300" cy="9645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Open Sans"/>
                <a:ea typeface="Open Sans"/>
                <a:cs typeface="Open Sans"/>
                <a:sym typeface="Open Sans"/>
              </a:rPr>
              <a:t>INSIGHT:  Instead of ___________ </a:t>
            </a:r>
            <a:r>
              <a:rPr b="1" lang="en" sz="1800">
                <a:solidFill>
                  <a:schemeClr val="dk2"/>
                </a:solidFill>
                <a:latin typeface="Open Sans"/>
                <a:ea typeface="Open Sans"/>
                <a:cs typeface="Open Sans"/>
                <a:sym typeface="Open Sans"/>
              </a:rPr>
              <a:t> </a:t>
            </a:r>
            <a:r>
              <a:rPr lang="en" sz="1800">
                <a:solidFill>
                  <a:schemeClr val="dk2"/>
                </a:solidFill>
                <a:latin typeface="Open Sans"/>
                <a:ea typeface="Open Sans"/>
                <a:cs typeface="Open Sans"/>
                <a:sym typeface="Open Sans"/>
              </a:rPr>
              <a:t>measure __________________</a:t>
            </a:r>
            <a:endParaRPr>
              <a:solidFill>
                <a:schemeClr val="dk2"/>
              </a:solidFill>
            </a:endParaRPr>
          </a:p>
        </p:txBody>
      </p:sp>
      <p:pic>
        <p:nvPicPr>
          <p:cNvPr id="150" name="Google Shape;150;p19"/>
          <p:cNvPicPr preferRelativeResize="0"/>
          <p:nvPr/>
        </p:nvPicPr>
        <p:blipFill>
          <a:blip r:embed="rId4">
            <a:alphaModFix/>
          </a:blip>
          <a:stretch>
            <a:fillRect/>
          </a:stretch>
        </p:blipFill>
        <p:spPr>
          <a:xfrm>
            <a:off x="-6905550" y="1659213"/>
            <a:ext cx="10600901" cy="1825075"/>
          </a:xfrm>
          <a:prstGeom prst="rect">
            <a:avLst/>
          </a:prstGeom>
          <a:noFill/>
          <a:ln>
            <a:noFill/>
          </a:ln>
        </p:spPr>
      </p:pic>
      <p:sp>
        <p:nvSpPr>
          <p:cNvPr id="151" name="Google Shape;151;p19"/>
          <p:cNvSpPr/>
          <p:nvPr/>
        </p:nvSpPr>
        <p:spPr>
          <a:xfrm>
            <a:off x="1801000" y="1659225"/>
            <a:ext cx="2449200" cy="749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 name="Google Shape;152;p19"/>
          <p:cNvCxnSpPr/>
          <p:nvPr/>
        </p:nvCxnSpPr>
        <p:spPr>
          <a:xfrm flipH="1" rot="10800000">
            <a:off x="4915950" y="2288200"/>
            <a:ext cx="3628800" cy="22200"/>
          </a:xfrm>
          <a:prstGeom prst="straightConnector1">
            <a:avLst/>
          </a:prstGeom>
          <a:noFill/>
          <a:ln cap="flat" cmpd="sng" w="152400">
            <a:solidFill>
              <a:schemeClr val="dk2"/>
            </a:solidFill>
            <a:prstDash val="solid"/>
            <a:round/>
            <a:headEnd len="med" w="med" type="none"/>
            <a:tailEnd len="med" w="med" type="none"/>
          </a:ln>
        </p:spPr>
      </p:cxnSp>
      <p:sp>
        <p:nvSpPr>
          <p:cNvPr id="153" name="Google Shape;153;p19"/>
          <p:cNvSpPr/>
          <p:nvPr/>
        </p:nvSpPr>
        <p:spPr>
          <a:xfrm flipH="1" rot="5400000">
            <a:off x="5412650" y="2064150"/>
            <a:ext cx="205200" cy="11985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flipH="1" rot="5400000">
            <a:off x="7222350" y="1458475"/>
            <a:ext cx="225000" cy="24135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rot="5400000">
            <a:off x="6670650" y="291175"/>
            <a:ext cx="119400" cy="36288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txBox="1"/>
          <p:nvPr/>
        </p:nvSpPr>
        <p:spPr>
          <a:xfrm>
            <a:off x="6131250" y="1636075"/>
            <a:ext cx="1830900" cy="4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CPU busy time</a:t>
            </a:r>
            <a:endParaRPr>
              <a:latin typeface="Open Sans"/>
              <a:ea typeface="Open Sans"/>
              <a:cs typeface="Open Sans"/>
              <a:sym typeface="Open Sans"/>
            </a:endParaRPr>
          </a:p>
        </p:txBody>
      </p:sp>
      <p:sp>
        <p:nvSpPr>
          <p:cNvPr id="157" name="Google Shape;157;p19"/>
          <p:cNvSpPr txBox="1"/>
          <p:nvPr/>
        </p:nvSpPr>
        <p:spPr>
          <a:xfrm>
            <a:off x="4916000" y="2770275"/>
            <a:ext cx="1830900" cy="4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Pkt process</a:t>
            </a:r>
            <a:endParaRPr>
              <a:latin typeface="Open Sans"/>
              <a:ea typeface="Open Sans"/>
              <a:cs typeface="Open Sans"/>
              <a:sym typeface="Open Sans"/>
            </a:endParaRPr>
          </a:p>
        </p:txBody>
      </p:sp>
      <p:sp>
        <p:nvSpPr>
          <p:cNvPr id="158" name="Google Shape;158;p19"/>
          <p:cNvSpPr txBox="1"/>
          <p:nvPr/>
        </p:nvSpPr>
        <p:spPr>
          <a:xfrm>
            <a:off x="6746900" y="2781963"/>
            <a:ext cx="1830900" cy="4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Empty poll</a:t>
            </a:r>
            <a:endParaRPr>
              <a:latin typeface="Open Sans"/>
              <a:ea typeface="Open Sans"/>
              <a:cs typeface="Open Sans"/>
              <a:sym typeface="Open Sans"/>
            </a:endParaRPr>
          </a:p>
        </p:txBody>
      </p:sp>
      <p:cxnSp>
        <p:nvCxnSpPr>
          <p:cNvPr id="159" name="Google Shape;159;p19"/>
          <p:cNvCxnSpPr/>
          <p:nvPr/>
        </p:nvCxnSpPr>
        <p:spPr>
          <a:xfrm flipH="1" rot="10800000">
            <a:off x="4917350" y="2476513"/>
            <a:ext cx="1195800" cy="7800"/>
          </a:xfrm>
          <a:prstGeom prst="straightConnector1">
            <a:avLst/>
          </a:prstGeom>
          <a:noFill/>
          <a:ln cap="flat" cmpd="sng" w="152400">
            <a:solidFill>
              <a:srgbClr val="FF0000"/>
            </a:solidFill>
            <a:prstDash val="solid"/>
            <a:round/>
            <a:headEnd len="med" w="med" type="none"/>
            <a:tailEnd len="med" w="med" type="none"/>
          </a:ln>
        </p:spPr>
      </p:cxnSp>
      <p:cxnSp>
        <p:nvCxnSpPr>
          <p:cNvPr id="160" name="Google Shape;160;p19"/>
          <p:cNvCxnSpPr/>
          <p:nvPr/>
        </p:nvCxnSpPr>
        <p:spPr>
          <a:xfrm flipH="1" rot="10800000">
            <a:off x="6133950" y="2499538"/>
            <a:ext cx="2401800" cy="5400"/>
          </a:xfrm>
          <a:prstGeom prst="straightConnector1">
            <a:avLst/>
          </a:prstGeom>
          <a:noFill/>
          <a:ln cap="flat" cmpd="sng" w="152400">
            <a:solidFill>
              <a:srgbClr val="00FF00"/>
            </a:solidFill>
            <a:prstDash val="solid"/>
            <a:round/>
            <a:headEnd len="med" w="med" type="none"/>
            <a:tailEnd len="med" w="med" type="none"/>
          </a:ln>
        </p:spPr>
      </p:cxnSp>
      <p:sp>
        <p:nvSpPr>
          <p:cNvPr id="161" name="Google Shape;161;p19"/>
          <p:cNvSpPr txBox="1"/>
          <p:nvPr/>
        </p:nvSpPr>
        <p:spPr>
          <a:xfrm>
            <a:off x="3518525" y="3892500"/>
            <a:ext cx="1470300" cy="7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66666"/>
                </a:solidFill>
                <a:latin typeface="Open Sans"/>
                <a:ea typeface="Open Sans"/>
                <a:cs typeface="Open Sans"/>
                <a:sym typeface="Open Sans"/>
              </a:rPr>
              <a:t>busy time</a:t>
            </a:r>
            <a:endParaRPr sz="1800">
              <a:solidFill>
                <a:srgbClr val="666666"/>
              </a:solidFill>
              <a:latin typeface="Open Sans"/>
              <a:ea typeface="Open Sans"/>
              <a:cs typeface="Open Sans"/>
              <a:sym typeface="Open Sans"/>
            </a:endParaRPr>
          </a:p>
          <a:p>
            <a:pPr indent="0" lvl="0" marL="0" rtl="0" algn="l">
              <a:spcBef>
                <a:spcPts val="0"/>
              </a:spcBef>
              <a:spcAft>
                <a:spcPts val="0"/>
              </a:spcAft>
              <a:buNone/>
            </a:pPr>
            <a:r>
              <a:rPr lang="en" sz="1800">
                <a:solidFill>
                  <a:srgbClr val="666666"/>
                </a:solidFill>
                <a:latin typeface="Open Sans"/>
                <a:ea typeface="Open Sans"/>
                <a:cs typeface="Open Sans"/>
                <a:sym typeface="Open Sans"/>
              </a:rPr>
              <a:t>total time</a:t>
            </a:r>
            <a:endParaRPr sz="1800">
              <a:solidFill>
                <a:srgbClr val="666666"/>
              </a:solidFill>
              <a:latin typeface="Open Sans"/>
              <a:ea typeface="Open Sans"/>
              <a:cs typeface="Open Sans"/>
              <a:sym typeface="Open Sans"/>
            </a:endParaRPr>
          </a:p>
        </p:txBody>
      </p:sp>
      <p:sp>
        <p:nvSpPr>
          <p:cNvPr id="162" name="Google Shape;162;p19"/>
          <p:cNvSpPr txBox="1"/>
          <p:nvPr/>
        </p:nvSpPr>
        <p:spPr>
          <a:xfrm>
            <a:off x="5744625" y="3927875"/>
            <a:ext cx="2015100" cy="74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Open Sans"/>
                <a:ea typeface="Open Sans"/>
                <a:cs typeface="Open Sans"/>
                <a:sym typeface="Open Sans"/>
              </a:rPr>
              <a:t>pkt process time</a:t>
            </a:r>
            <a:r>
              <a:rPr lang="en" sz="1800">
                <a:solidFill>
                  <a:srgbClr val="666666"/>
                </a:solidFill>
                <a:latin typeface="Open Sans"/>
                <a:ea typeface="Open Sans"/>
                <a:cs typeface="Open Sans"/>
                <a:sym typeface="Open Sans"/>
              </a:rPr>
              <a:t> </a:t>
            </a:r>
            <a:endParaRPr sz="1800">
              <a:solidFill>
                <a:srgbClr val="666666"/>
              </a:solidFill>
              <a:latin typeface="Open Sans"/>
              <a:ea typeface="Open Sans"/>
              <a:cs typeface="Open Sans"/>
              <a:sym typeface="Open Sans"/>
            </a:endParaRPr>
          </a:p>
          <a:p>
            <a:pPr indent="0" lvl="0" marL="0" rtl="0" algn="ctr">
              <a:spcBef>
                <a:spcPts val="0"/>
              </a:spcBef>
              <a:spcAft>
                <a:spcPts val="0"/>
              </a:spcAft>
              <a:buNone/>
            </a:pPr>
            <a:r>
              <a:rPr lang="en" sz="1800">
                <a:solidFill>
                  <a:srgbClr val="666666"/>
                </a:solidFill>
                <a:latin typeface="Open Sans"/>
                <a:ea typeface="Open Sans"/>
                <a:cs typeface="Open Sans"/>
                <a:sym typeface="Open Sans"/>
              </a:rPr>
              <a:t>total time</a:t>
            </a:r>
            <a:endParaRPr sz="1800">
              <a:solidFill>
                <a:srgbClr val="66666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Alternatives to CPU% ?</a:t>
            </a:r>
            <a:endParaRPr/>
          </a:p>
        </p:txBody>
      </p:sp>
      <p:sp>
        <p:nvSpPr>
          <p:cNvPr id="168" name="Google Shape;168;p20"/>
          <p:cNvSpPr txBox="1"/>
          <p:nvPr>
            <p:ph idx="1" type="body"/>
          </p:nvPr>
        </p:nvSpPr>
        <p:spPr>
          <a:xfrm>
            <a:off x="159300" y="1113925"/>
            <a:ext cx="8749500" cy="131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Stats from application</a:t>
            </a:r>
            <a:endParaRPr/>
          </a:p>
          <a:p>
            <a:pPr indent="-317500" lvl="1" marL="914400" rtl="0" algn="l">
              <a:spcBef>
                <a:spcPts val="0"/>
              </a:spcBef>
              <a:spcAft>
                <a:spcPts val="0"/>
              </a:spcAft>
              <a:buSzPts val="1400"/>
              <a:buChar char="○"/>
            </a:pPr>
            <a:r>
              <a:rPr lang="en"/>
              <a:t>Measures the rate of empty polls </a:t>
            </a:r>
            <a:endParaRPr/>
          </a:p>
          <a:p>
            <a:pPr indent="-317500" lvl="1" marL="914400" rtl="0" algn="l">
              <a:spcBef>
                <a:spcPts val="0"/>
              </a:spcBef>
              <a:spcAft>
                <a:spcPts val="0"/>
              </a:spcAft>
              <a:buSzPts val="1400"/>
              <a:buChar char="○"/>
            </a:pPr>
            <a:r>
              <a:rPr b="1" lang="en"/>
              <a:t>Rate of empty polls high ⇒ fewer packets ⇒ CPU underutilized</a:t>
            </a:r>
            <a:endParaRPr b="1"/>
          </a:p>
          <a:p>
            <a:pPr indent="-317500" lvl="1" marL="914400" rtl="0" algn="l">
              <a:spcBef>
                <a:spcPts val="0"/>
              </a:spcBef>
              <a:spcAft>
                <a:spcPts val="0"/>
              </a:spcAft>
              <a:buSzPts val="1400"/>
              <a:buChar char="○"/>
            </a:pPr>
            <a:r>
              <a:rPr lang="en"/>
              <a:t>Requires instrumenting applications for collecting stats → Difficult for network providers</a:t>
            </a:r>
            <a:endParaRPr/>
          </a:p>
        </p:txBody>
      </p:sp>
      <p:sp>
        <p:nvSpPr>
          <p:cNvPr id="169" name="Google Shape;169;p20"/>
          <p:cNvSpPr/>
          <p:nvPr/>
        </p:nvSpPr>
        <p:spPr>
          <a:xfrm>
            <a:off x="319350" y="4327850"/>
            <a:ext cx="41112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NO modification to NF VMs</a:t>
            </a:r>
            <a:endParaRPr>
              <a:solidFill>
                <a:schemeClr val="dk2"/>
              </a:solidFill>
            </a:endParaRPr>
          </a:p>
        </p:txBody>
      </p:sp>
      <p:pic>
        <p:nvPicPr>
          <p:cNvPr id="170" name="Google Shape;170;p20"/>
          <p:cNvPicPr preferRelativeResize="0"/>
          <p:nvPr/>
        </p:nvPicPr>
        <p:blipFill>
          <a:blip r:embed="rId4">
            <a:alphaModFix/>
          </a:blip>
          <a:stretch>
            <a:fillRect/>
          </a:stretch>
        </p:blipFill>
        <p:spPr>
          <a:xfrm>
            <a:off x="4572000" y="1152425"/>
            <a:ext cx="3675350" cy="382000"/>
          </a:xfrm>
          <a:prstGeom prst="rect">
            <a:avLst/>
          </a:prstGeom>
          <a:noFill/>
          <a:ln>
            <a:noFill/>
          </a:ln>
        </p:spPr>
      </p:pic>
      <p:sp>
        <p:nvSpPr>
          <p:cNvPr id="171" name="Google Shape;171;p20"/>
          <p:cNvSpPr/>
          <p:nvPr/>
        </p:nvSpPr>
        <p:spPr>
          <a:xfrm>
            <a:off x="4797600" y="4327850"/>
            <a:ext cx="4111200" cy="618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2"/>
                </a:solidFill>
                <a:latin typeface="Open Sans"/>
                <a:ea typeface="Open Sans"/>
                <a:cs typeface="Open Sans"/>
                <a:sym typeface="Open Sans"/>
              </a:rPr>
              <a:t>External/host-level monitoring</a:t>
            </a:r>
            <a:endParaRPr>
              <a:solidFill>
                <a:schemeClr val="dk2"/>
              </a:solidFill>
            </a:endParaRPr>
          </a:p>
        </p:txBody>
      </p:sp>
      <p:pic>
        <p:nvPicPr>
          <p:cNvPr id="172" name="Google Shape;172;p20"/>
          <p:cNvPicPr preferRelativeResize="0"/>
          <p:nvPr/>
        </p:nvPicPr>
        <p:blipFill rotWithShape="1">
          <a:blip r:embed="rId5">
            <a:alphaModFix/>
          </a:blip>
          <a:srcRect b="0" l="0" r="0" t="11979"/>
          <a:stretch/>
        </p:blipFill>
        <p:spPr>
          <a:xfrm>
            <a:off x="3986400" y="3816274"/>
            <a:ext cx="1171200" cy="772100"/>
          </a:xfrm>
          <a:prstGeom prst="rect">
            <a:avLst/>
          </a:prstGeom>
          <a:noFill/>
          <a:ln>
            <a:noFill/>
          </a:ln>
        </p:spPr>
      </p:pic>
      <p:sp>
        <p:nvSpPr>
          <p:cNvPr id="173" name="Google Shape;173;p20"/>
          <p:cNvSpPr txBox="1"/>
          <p:nvPr>
            <p:ph idx="1" type="body"/>
          </p:nvPr>
        </p:nvSpPr>
        <p:spPr>
          <a:xfrm>
            <a:off x="159300" y="2333125"/>
            <a:ext cx="8749500" cy="131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NIC stats by poll-mode drivers</a:t>
            </a:r>
            <a:endParaRPr/>
          </a:p>
          <a:p>
            <a:pPr indent="-317500" lvl="1" marL="914400" rtl="0" algn="l">
              <a:spcBef>
                <a:spcPts val="0"/>
              </a:spcBef>
              <a:spcAft>
                <a:spcPts val="0"/>
              </a:spcAft>
              <a:buSzPts val="1400"/>
              <a:buChar char="○"/>
            </a:pPr>
            <a:r>
              <a:rPr b="1" lang="en"/>
              <a:t>Few packets in NIC queues ⇒ CPU underutilized</a:t>
            </a:r>
            <a:endParaRPr b="1"/>
          </a:p>
          <a:p>
            <a:pPr indent="-317500" lvl="1" marL="914400" rtl="0" algn="l">
              <a:spcBef>
                <a:spcPts val="0"/>
              </a:spcBef>
              <a:spcAft>
                <a:spcPts val="0"/>
              </a:spcAft>
              <a:buSzPts val="1400"/>
              <a:buChar char="○"/>
            </a:pPr>
            <a:r>
              <a:rPr lang="en"/>
              <a:t>Requires NFs re-compilation with poll-mode driver</a:t>
            </a:r>
            <a:endParaRPr/>
          </a:p>
          <a:p>
            <a:pPr indent="-317500" lvl="1" marL="914400" rtl="0" algn="l">
              <a:spcBef>
                <a:spcPts val="0"/>
              </a:spcBef>
              <a:spcAft>
                <a:spcPts val="0"/>
              </a:spcAft>
              <a:buSzPts val="1400"/>
              <a:buChar char="○"/>
            </a:pPr>
            <a:r>
              <a:rPr lang="en"/>
              <a:t>Poll-mode drivers vary with NIC speeds, generations &amp; vendors</a:t>
            </a:r>
            <a:endParaRPr/>
          </a:p>
          <a:p>
            <a:pPr indent="-317500" lvl="1" marL="914400" rtl="0" algn="l">
              <a:spcBef>
                <a:spcPts val="0"/>
              </a:spcBef>
              <a:spcAft>
                <a:spcPts val="0"/>
              </a:spcAft>
              <a:buSzPts val="1400"/>
              <a:buChar char="○"/>
            </a:pPr>
            <a:r>
              <a:rPr lang="en"/>
              <a:t>Need to collect metrics from guest VM → cannot be done externally on the host itself</a:t>
            </a:r>
            <a:endParaRPr/>
          </a:p>
        </p:txBody>
      </p:sp>
      <p:pic>
        <p:nvPicPr>
          <p:cNvPr id="174" name="Google Shape;174;p20"/>
          <p:cNvPicPr preferRelativeResize="0"/>
          <p:nvPr/>
        </p:nvPicPr>
        <p:blipFill>
          <a:blip r:embed="rId6">
            <a:alphaModFix/>
          </a:blip>
          <a:stretch>
            <a:fillRect/>
          </a:stretch>
        </p:blipFill>
        <p:spPr>
          <a:xfrm>
            <a:off x="5579788" y="2563913"/>
            <a:ext cx="3457575" cy="504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p:nvPr/>
        </p:nvSpPr>
        <p:spPr>
          <a:xfrm>
            <a:off x="319350" y="2041850"/>
            <a:ext cx="8505300" cy="1492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600">
                <a:solidFill>
                  <a:schemeClr val="dk2"/>
                </a:solidFill>
                <a:latin typeface="Open Sans"/>
                <a:ea typeface="Open Sans"/>
                <a:cs typeface="Open Sans"/>
                <a:sym typeface="Open Sans"/>
              </a:rPr>
              <a:t>Can we learn how the CPU behaves when it is busy processing packets ?</a:t>
            </a:r>
            <a:endParaRPr sz="3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