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37"/>
  </p:notesMasterIdLst>
  <p:handoutMasterIdLst>
    <p:handoutMasterId r:id="rId38"/>
  </p:handoutMasterIdLst>
  <p:sldIdLst>
    <p:sldId id="256" r:id="rId3"/>
    <p:sldId id="257" r:id="rId4"/>
    <p:sldId id="261" r:id="rId5"/>
    <p:sldId id="258" r:id="rId6"/>
    <p:sldId id="260" r:id="rId7"/>
    <p:sldId id="300" r:id="rId8"/>
    <p:sldId id="281" r:id="rId9"/>
    <p:sldId id="307" r:id="rId10"/>
    <p:sldId id="310" r:id="rId11"/>
    <p:sldId id="305" r:id="rId12"/>
    <p:sldId id="268" r:id="rId13"/>
    <p:sldId id="269" r:id="rId14"/>
    <p:sldId id="270" r:id="rId15"/>
    <p:sldId id="271" r:id="rId16"/>
    <p:sldId id="272" r:id="rId17"/>
    <p:sldId id="274" r:id="rId18"/>
    <p:sldId id="320" r:id="rId19"/>
    <p:sldId id="275" r:id="rId20"/>
    <p:sldId id="309" r:id="rId21"/>
    <p:sldId id="276" r:id="rId22"/>
    <p:sldId id="277" r:id="rId23"/>
    <p:sldId id="279" r:id="rId24"/>
    <p:sldId id="282" r:id="rId25"/>
    <p:sldId id="283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1304" autoAdjust="0"/>
  </p:normalViewPr>
  <p:slideViewPr>
    <p:cSldViewPr>
      <p:cViewPr varScale="1">
        <p:scale>
          <a:sx n="107" d="100"/>
          <a:sy n="107" d="100"/>
        </p:scale>
        <p:origin x="-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7/4/13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me begin by</a:t>
            </a:r>
            <a:r>
              <a:rPr lang="en-US" baseline="0" dirty="0" smtClean="0"/>
              <a:t> writing the MAP problem, which involves minimizing an energy composed of node terms &amp; edge terms.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Instead of each variable being an integer between 1 and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, we will represent them as indicator vectors of length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xi = 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xi = 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is xi =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this is xi = 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do the same thing at edges, wher</a:t>
            </a:r>
            <a:r>
              <a:rPr lang="en-US" baseline="0" dirty="0" smtClean="0"/>
              <a:t>e the indicator vector is of length k^2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visual perception</a:t>
            </a:r>
            <a:r>
              <a:rPr lang="en-US" baseline="0" dirty="0" smtClean="0"/>
              <a:t> problem have a lot of local ambiguity. If I ask you to recognize this patch, you probably won’t be able to.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Graphical models are useful tools that allow us to model all variables of interest, write down local beliefs in terms of node &amp; edge energies, and then use these to make a global prediction by jointly minimizing this energy function, also called MAP inference.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this is the</a:t>
            </a:r>
            <a:r>
              <a:rPr lang="en-US" baseline="0" dirty="0" smtClean="0"/>
              <a:t> </a:t>
            </a:r>
            <a:r>
              <a:rPr lang="en-US" dirty="0" smtClean="0"/>
              <a:t>Linear Integer program</a:t>
            </a:r>
            <a:r>
              <a:rPr lang="en-US" baseline="0" dirty="0" smtClean="0"/>
              <a:t> whose solution in the MAP state.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typically solve this with algorithms</a:t>
            </a:r>
            <a:r>
              <a:rPr lang="en-US" baseline="0" dirty="0" smtClean="0"/>
              <a:t> like graph-cuts, BP, alpha-expansion. Etc.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Unfortunately, we often run into a number of problems with MAP.</a:t>
            </a:r>
            <a:endParaRPr lang="en-US" smtClean="0"/>
          </a:p>
          <a:p>
            <a:endParaRPr lang="en-US" smtClean="0"/>
          </a:p>
          <a:p>
            <a:r>
              <a:rPr lang="en-US" dirty="0" smtClean="0"/>
              <a:t>Most often, our model is simply</a:t>
            </a:r>
            <a:r>
              <a:rPr lang="en-US" baseline="0" dirty="0" smtClean="0"/>
              <a:t> wrong. So even if we predict the most probable state from our model, it could be very far from ground-truth. 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example, a tree model assumes that we walk around like this, with our limbs always un-occluded.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your model is rich enough, you may not have enough training data to learn the correct parameters.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have enough training data, actually computing MAP may be NP-hard.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can compute</a:t>
            </a:r>
            <a:r>
              <a:rPr lang="en-US" baseline="0" dirty="0" smtClean="0"/>
              <a:t> MAP, there may simply be multiple acceptable answers.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this woman could be rotating left or rotating right. </a:t>
            </a:r>
          </a:p>
          <a:p>
            <a:r>
              <a:rPr lang="en-US" baseline="0" dirty="0" smtClean="0"/>
              <a:t>This could be a young woman looking away or an old lady looking left. </a:t>
            </a:r>
          </a:p>
          <a:p>
            <a:r>
              <a:rPr lang="en-US" baseline="0" dirty="0" smtClean="0"/>
              <a:t>When we have a user-in-the-loop, different users may expect different outputs from the same input.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where does that leave us?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your model is wrong, your data is insufficient, you can’t compute the optimal MAP and you’re not sure which answer the user wanted anyway, making a single best prediction is simply inadequate. What we need to do is to make multiple plausible predictions!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1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how can we make multiple predictions. </a:t>
            </a:r>
          </a:p>
          <a:p>
            <a:endParaRPr lang="en-US" dirty="0" smtClean="0"/>
          </a:p>
          <a:p>
            <a:r>
              <a:rPr lang="en-US" dirty="0" smtClean="0"/>
              <a:t>Well,</a:t>
            </a:r>
            <a:r>
              <a:rPr lang="en-US" baseline="0" dirty="0" smtClean="0"/>
              <a:t> it’s a probabilistic model. We could sample from the distribution. Unfortunately, sampling is rather wasteful since we observe the same modes of the distribution over and over again. And if there is a low-probability mode, we will have to wait a long time to observe a sample from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0"/>
            <a:ext cx="1880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CVPR</a:t>
            </a:r>
            <a:r>
              <a:rPr lang="en-US" sz="1000" baseline="0" dirty="0" smtClean="0">
                <a:solidFill>
                  <a:schemeClr val="bg1"/>
                </a:solidFill>
              </a:rPr>
              <a:t> 2013 Diversity Tutorial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1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5" Type="http://schemas.openxmlformats.org/officeDocument/2006/relationships/image" Target="../media/image46.emf"/><Relationship Id="rId6" Type="http://schemas.openxmlformats.org/officeDocument/2006/relationships/image" Target="../media/image47.png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emf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Relationship Id="rId4" Type="http://schemas.openxmlformats.org/officeDocument/2006/relationships/image" Target="../media/image46.emf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1.jpeg"/><Relationship Id="rId9" Type="http://schemas.openxmlformats.org/officeDocument/2006/relationships/image" Target="../media/image52.emf"/><Relationship Id="rId10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jpeg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12.emf"/><Relationship Id="rId8" Type="http://schemas.openxmlformats.org/officeDocument/2006/relationships/image" Target="../media/image63.emf"/><Relationship Id="rId9" Type="http://schemas.openxmlformats.org/officeDocument/2006/relationships/image" Target="../media/image6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9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3.emf"/><Relationship Id="rId5" Type="http://schemas.openxmlformats.org/officeDocument/2006/relationships/image" Target="../media/image68.emf"/><Relationship Id="rId6" Type="http://schemas.openxmlformats.org/officeDocument/2006/relationships/image" Target="../media/image71.emf"/><Relationship Id="rId7" Type="http://schemas.openxmlformats.org/officeDocument/2006/relationships/image" Target="../media/image74.emf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emf"/><Relationship Id="rId12" Type="http://schemas.openxmlformats.org/officeDocument/2006/relationships/image" Target="../media/image74.emf"/><Relationship Id="rId13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6.emf"/><Relationship Id="rId4" Type="http://schemas.openxmlformats.org/officeDocument/2006/relationships/image" Target="../media/image68.emf"/><Relationship Id="rId5" Type="http://schemas.openxmlformats.org/officeDocument/2006/relationships/image" Target="../media/image71.emf"/><Relationship Id="rId6" Type="http://schemas.openxmlformats.org/officeDocument/2006/relationships/image" Target="../media/image46.emf"/><Relationship Id="rId7" Type="http://schemas.openxmlformats.org/officeDocument/2006/relationships/image" Target="../media/image47.png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47.png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1" Type="http://schemas.microsoft.com/office/2007/relationships/media" Target="file://localhost/Users/dbatra/my_folders/research/thesis/proposal/slides/flowgard.mpg" TargetMode="External"/><Relationship Id="rId2" Type="http://schemas.openxmlformats.org/officeDocument/2006/relationships/video" Target="file://localhost/Users/dbatra/my_folders/research/thesis/proposal/slides/flowgard.mpg" TargetMode="External"/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dirty="0"/>
              <a:t>Beyond MAP: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Making </a:t>
            </a:r>
            <a:r>
              <a:rPr lang="en-US" dirty="0"/>
              <a:t>Multiple Predictions: Diversity, DPPs and more.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88" y="3925669"/>
            <a:ext cx="147407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16" r="11824"/>
          <a:stretch/>
        </p:blipFill>
        <p:spPr>
          <a:xfrm>
            <a:off x="2746644" y="3925669"/>
            <a:ext cx="1537848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5678"/>
          <a:stretch/>
        </p:blipFill>
        <p:spPr>
          <a:xfrm>
            <a:off x="4871688" y="3925669"/>
            <a:ext cx="154207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990" y="3925669"/>
            <a:ext cx="1539574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5906869"/>
            <a:ext cx="1510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Dhruv Batra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570763" y="5906869"/>
            <a:ext cx="1938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Alex </a:t>
            </a:r>
            <a:r>
              <a:rPr lang="en-US" sz="1800" dirty="0" err="1" smtClean="0"/>
              <a:t>Kulesza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Univ. of Michigan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9764" y="5906869"/>
            <a:ext cx="144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Dennis Park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UC Irvine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947164" y="5906869"/>
            <a:ext cx="1788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Deva </a:t>
            </a:r>
            <a:r>
              <a:rPr lang="en-US" sz="1800" dirty="0" err="1" smtClean="0"/>
              <a:t>Ramanan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UC Irvine</a:t>
            </a:r>
            <a:endParaRPr lang="en-US" sz="1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228600"/>
            <a:ext cx="9144000" cy="1266825"/>
            <a:chOff x="0" y="0"/>
            <a:chExt cx="9144000" cy="1495425"/>
          </a:xfrm>
        </p:grpSpPr>
        <p:pic>
          <p:nvPicPr>
            <p:cNvPr id="14" name="Picture 11" descr="tree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Logo4Banne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5" y="66675"/>
              <a:ext cx="3171825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1739" r="11739"/>
          <a:stretch>
            <a:fillRect/>
          </a:stretch>
        </p:blipFill>
        <p:spPr>
          <a:xfrm>
            <a:off x="9939" y="228600"/>
            <a:ext cx="9124122" cy="6172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85800" y="3352800"/>
            <a:ext cx="8057723" cy="3505200"/>
            <a:chOff x="685800" y="3581400"/>
            <a:chExt cx="8057723" cy="3505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13326"/>
            <a:stretch>
              <a:fillRect/>
            </a:stretch>
          </p:blipFill>
          <p:spPr>
            <a:xfrm>
              <a:off x="685800" y="3581400"/>
              <a:ext cx="2823633" cy="3276600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6019800" y="3825240"/>
              <a:ext cx="2133600" cy="2651760"/>
              <a:chOff x="1371600" y="3825240"/>
              <a:chExt cx="2133600" cy="2651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 bwMode="auto">
              <a:xfrm>
                <a:off x="1371600" y="63398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1752600" y="5791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2133600" y="5181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 bwMode="auto">
              <a:xfrm>
                <a:off x="2133600" y="43586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 bwMode="auto">
              <a:xfrm>
                <a:off x="1676400" y="45110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 bwMode="auto">
              <a:xfrm>
                <a:off x="1447800" y="3886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 bwMode="auto">
              <a:xfrm>
                <a:off x="3291840" y="38252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 bwMode="auto">
              <a:xfrm>
                <a:off x="3124200" y="4419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 bwMode="auto">
              <a:xfrm>
                <a:off x="2682240" y="43434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 bwMode="auto">
              <a:xfrm>
                <a:off x="2399150" y="3955928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 bwMode="auto">
              <a:xfrm>
                <a:off x="2667000" y="5181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 bwMode="auto">
              <a:xfrm>
                <a:off x="2971800" y="5791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 bwMode="auto">
              <a:xfrm>
                <a:off x="3368040" y="62636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6" name="Straight Connector 25"/>
              <p:cNvCxnSpPr>
                <a:stCxn id="12" idx="7"/>
                <a:endCxn id="13" idx="3"/>
              </p:cNvCxnSpPr>
              <p:nvPr/>
            </p:nvCxnSpPr>
            <p:spPr bwMode="auto">
              <a:xfrm rot="5400000" flipH="1" flipV="1">
                <a:off x="1404853" y="5992093"/>
                <a:ext cx="451654" cy="2840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13" idx="7"/>
                <a:endCxn id="14" idx="3"/>
              </p:cNvCxnSpPr>
              <p:nvPr/>
            </p:nvCxnSpPr>
            <p:spPr bwMode="auto">
              <a:xfrm rot="5400000" flipH="1" flipV="1">
                <a:off x="1755373" y="5412973"/>
                <a:ext cx="512614" cy="2840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3" idx="1"/>
                <a:endCxn id="22" idx="5"/>
              </p:cNvCxnSpPr>
              <p:nvPr/>
            </p:nvCxnSpPr>
            <p:spPr bwMode="auto">
              <a:xfrm rot="16200000" flipV="1">
                <a:off x="2631673" y="5451073"/>
                <a:ext cx="512614" cy="2078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4" idx="1"/>
                <a:endCxn id="23" idx="5"/>
              </p:cNvCxnSpPr>
              <p:nvPr/>
            </p:nvCxnSpPr>
            <p:spPr bwMode="auto">
              <a:xfrm rot="16200000" flipV="1">
                <a:off x="3050773" y="5946373"/>
                <a:ext cx="375454" cy="29925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14" idx="0"/>
                <a:endCxn id="15" idx="4"/>
              </p:cNvCxnSpPr>
              <p:nvPr/>
            </p:nvCxnSpPr>
            <p:spPr bwMode="auto">
              <a:xfrm rot="5400000" flipH="1" flipV="1">
                <a:off x="1859280" y="4838700"/>
                <a:ext cx="685800" cy="1588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16" idx="6"/>
                <a:endCxn id="15" idx="2"/>
              </p:cNvCxnSpPr>
              <p:nvPr/>
            </p:nvCxnSpPr>
            <p:spPr bwMode="auto">
              <a:xfrm flipV="1">
                <a:off x="1813560" y="4427220"/>
                <a:ext cx="320040" cy="15240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17" idx="4"/>
                <a:endCxn id="16" idx="1"/>
              </p:cNvCxnSpPr>
              <p:nvPr/>
            </p:nvCxnSpPr>
            <p:spPr bwMode="auto">
              <a:xfrm rot="16200000" flipH="1">
                <a:off x="1352550" y="4187189"/>
                <a:ext cx="507767" cy="18010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15" idx="5"/>
                <a:endCxn id="51" idx="1"/>
              </p:cNvCxnSpPr>
              <p:nvPr/>
            </p:nvCxnSpPr>
            <p:spPr bwMode="auto">
              <a:xfrm rot="16200000" flipH="1">
                <a:off x="2284963" y="4441423"/>
                <a:ext cx="116374" cy="18495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>
                <a:spLocks noChangeAspect="1"/>
              </p:cNvSpPr>
              <p:nvPr/>
            </p:nvSpPr>
            <p:spPr bwMode="auto">
              <a:xfrm>
                <a:off x="2415540" y="45720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54" name="Straight Connector 53"/>
              <p:cNvCxnSpPr>
                <a:stCxn id="21" idx="4"/>
                <a:endCxn id="51" idx="0"/>
              </p:cNvCxnSpPr>
              <p:nvPr/>
            </p:nvCxnSpPr>
            <p:spPr bwMode="auto">
              <a:xfrm rot="16200000" flipH="1">
                <a:off x="2236469" y="4324349"/>
                <a:ext cx="478912" cy="1639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20" idx="3"/>
                <a:endCxn id="51" idx="7"/>
              </p:cNvCxnSpPr>
              <p:nvPr/>
            </p:nvCxnSpPr>
            <p:spPr bwMode="auto">
              <a:xfrm rot="5400000">
                <a:off x="2551663" y="4441423"/>
                <a:ext cx="131614" cy="1697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19" idx="2"/>
                <a:endCxn id="20" idx="6"/>
              </p:cNvCxnSpPr>
              <p:nvPr/>
            </p:nvCxnSpPr>
            <p:spPr bwMode="auto">
              <a:xfrm rot="10800000">
                <a:off x="2819400" y="4411980"/>
                <a:ext cx="304800" cy="7620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18" idx="4"/>
                <a:endCxn id="19" idx="7"/>
              </p:cNvCxnSpPr>
              <p:nvPr/>
            </p:nvCxnSpPr>
            <p:spPr bwMode="auto">
              <a:xfrm rot="5400000">
                <a:off x="3062204" y="4141470"/>
                <a:ext cx="477287" cy="11914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20" idx="4"/>
                <a:endCxn id="22" idx="0"/>
              </p:cNvCxnSpPr>
              <p:nvPr/>
            </p:nvCxnSpPr>
            <p:spPr bwMode="auto">
              <a:xfrm rot="5400000">
                <a:off x="2392680" y="4823460"/>
                <a:ext cx="701040" cy="1524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3708390" y="4857690"/>
              <a:ext cx="2463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2000" dirty="0" smtClean="0"/>
                <a:t>Human Body ≠ Tree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42619" y="6809601"/>
              <a:ext cx="3300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Figure Courtesy: [Yang &amp; </a:t>
              </a:r>
              <a:r>
                <a:rPr lang="en-US" dirty="0" err="1" smtClean="0"/>
                <a:t>Ramanan</a:t>
              </a:r>
              <a:r>
                <a:rPr lang="en-US" dirty="0" smtClean="0"/>
                <a:t> ICCV ‘11]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16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507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733800"/>
            <a:ext cx="1804252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33800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4114800"/>
            <a:ext cx="38354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pic>
        <p:nvPicPr>
          <p:cNvPr id="25" name="2007b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86200"/>
            <a:ext cx="13716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886200"/>
            <a:ext cx="1649130" cy="1828800"/>
          </a:xfrm>
          <a:prstGeom prst="rect">
            <a:avLst/>
          </a:prstGeom>
        </p:spPr>
      </p:pic>
      <p:pic>
        <p:nvPicPr>
          <p:cNvPr id="27" name="Picture 26" descr="2007_000042_com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4114800"/>
            <a:ext cx="2047164" cy="1371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29400" y="3810000"/>
            <a:ext cx="2166093" cy="1905000"/>
            <a:chOff x="6629400" y="3124200"/>
            <a:chExt cx="2166093" cy="1905000"/>
          </a:xfrm>
        </p:grpSpPr>
        <p:pic>
          <p:nvPicPr>
            <p:cNvPr id="29" name="Picture 28" descr="2007_000042_C011_S0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3800" y="4191000"/>
              <a:ext cx="1251693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0" name="Group 29"/>
            <p:cNvGrpSpPr/>
            <p:nvPr/>
          </p:nvGrpSpPr>
          <p:grpSpPr>
            <a:xfrm>
              <a:off x="7543800" y="3124200"/>
              <a:ext cx="1251693" cy="838200"/>
              <a:chOff x="7315200" y="4038600"/>
              <a:chExt cx="1251693" cy="838200"/>
            </a:xfrm>
          </p:grpSpPr>
          <p:pic>
            <p:nvPicPr>
              <p:cNvPr id="35" name="Picture 34" descr="2007_000042_C011_S06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5200" y="4038600"/>
                <a:ext cx="1251693" cy="838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7326540" y="4191000"/>
                <a:ext cx="533400" cy="6096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 bwMode="auto">
            <a:xfrm flipV="1">
              <a:off x="6629400" y="36576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629400" y="41910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64020" y="34714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8000" y="44196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680428" y="5723930"/>
            <a:ext cx="217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Lady looking left / </a:t>
            </a:r>
            <a:br>
              <a:rPr lang="en-US" dirty="0" smtClean="0"/>
            </a:br>
            <a:r>
              <a:rPr lang="en-US" dirty="0" smtClean="0"/>
              <a:t>Young woman looking away?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4236" y="5719465"/>
            <a:ext cx="1544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Rotating clockwise / </a:t>
            </a:r>
            <a:br>
              <a:rPr lang="en-US" dirty="0" smtClean="0"/>
            </a:br>
            <a:r>
              <a:rPr lang="en-US" dirty="0" smtClean="0"/>
              <a:t>anti-clockwise?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75636" y="5723930"/>
            <a:ext cx="124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instance / </a:t>
            </a:r>
            <a:br>
              <a:rPr lang="en-US" dirty="0" smtClean="0"/>
            </a:br>
            <a:r>
              <a:rPr lang="en-US" dirty="0" smtClean="0"/>
              <a:t>Two instances?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rot="10800000" flipV="1">
            <a:off x="1981200" y="4805065"/>
            <a:ext cx="609600" cy="45720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8" name="Picture 47" descr="2007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890665"/>
            <a:ext cx="1371600" cy="182880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 bwMode="auto">
          <a:xfrm rot="10800000">
            <a:off x="1905000" y="4424065"/>
            <a:ext cx="457200" cy="30480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Curved Right Arrow 49"/>
          <p:cNvSpPr/>
          <p:nvPr/>
        </p:nvSpPr>
        <p:spPr bwMode="auto">
          <a:xfrm>
            <a:off x="533400" y="5033665"/>
            <a:ext cx="457200" cy="685800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Curved Left Arrow 50"/>
          <p:cNvSpPr/>
          <p:nvPr/>
        </p:nvSpPr>
        <p:spPr bwMode="auto">
          <a:xfrm>
            <a:off x="1295400" y="5033665"/>
            <a:ext cx="457200" cy="685800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417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0">
                <p:cTn id="5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7" grpId="0"/>
      <p:bldP spid="40" grpId="0"/>
      <p:bldP spid="43" grpId="0"/>
      <p:bldP spid="50" grpId="0" animBg="1"/>
      <p:bldP spid="50" grpId="1" animBg="1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sp>
        <p:nvSpPr>
          <p:cNvPr id="49" name="Rounded Rectangle 48"/>
          <p:cNvSpPr/>
          <p:nvPr/>
        </p:nvSpPr>
        <p:spPr bwMode="auto">
          <a:xfrm>
            <a:off x="990600" y="1143000"/>
            <a:ext cx="7391400" cy="2590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86947" y="2590800"/>
            <a:ext cx="40761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Make Multiple Predictions!</a:t>
            </a:r>
            <a:endParaRPr lang="en-US" sz="2600" dirty="0"/>
          </a:p>
        </p:txBody>
      </p:sp>
      <p:sp>
        <p:nvSpPr>
          <p:cNvPr id="51" name="TextBox 50"/>
          <p:cNvSpPr txBox="1"/>
          <p:nvPr/>
        </p:nvSpPr>
        <p:spPr>
          <a:xfrm>
            <a:off x="990600" y="18288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Single Prediction = Uncertainty Mismanagement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5870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3367437" y="4648200"/>
            <a:ext cx="2514599" cy="1524000"/>
            <a:chOff x="683836" y="4036060"/>
            <a:chExt cx="2828926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683836" y="4036060"/>
              <a:ext cx="2828926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806975" y="4154297"/>
              <a:ext cx="2582665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(Diverse) 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3733800"/>
            <a:ext cx="495300" cy="160020"/>
          </a:xfrm>
          <a:prstGeom prst="rect">
            <a:avLst/>
          </a:prstGeom>
        </p:spPr>
      </p:pic>
      <p:pic>
        <p:nvPicPr>
          <p:cNvPr id="53" name="Picture 52" descr="1403901471_d5e034b46b_s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3478787"/>
            <a:ext cx="296334" cy="174984"/>
          </a:xfrm>
          <a:prstGeom prst="rect">
            <a:avLst/>
          </a:prstGeom>
        </p:spPr>
      </p:pic>
      <p:sp>
        <p:nvSpPr>
          <p:cNvPr id="54" name="Line 1"/>
          <p:cNvSpPr>
            <a:spLocks noChangeShapeType="1"/>
          </p:cNvSpPr>
          <p:nvPr/>
        </p:nvSpPr>
        <p:spPr bwMode="auto">
          <a:xfrm flipH="1" flipV="1">
            <a:off x="2749266" y="3385244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2"/>
          <p:cNvSpPr>
            <a:spLocks noChangeShapeType="1"/>
          </p:cNvSpPr>
          <p:nvPr/>
        </p:nvSpPr>
        <p:spPr bwMode="auto">
          <a:xfrm flipH="1">
            <a:off x="2749266" y="1831538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3"/>
          <p:cNvSpPr>
            <a:spLocks/>
          </p:cNvSpPr>
          <p:nvPr/>
        </p:nvSpPr>
        <p:spPr bwMode="auto">
          <a:xfrm>
            <a:off x="2906594" y="1885610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Picture 56" descr="latex-image-1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50" y="3361745"/>
            <a:ext cx="101600" cy="73693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68550" y="2554777"/>
            <a:ext cx="279400" cy="10837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28003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5848350" y="3478787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000750" y="269851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51879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5289550" y="3491430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4" name="Picture 63" descr="1403901471_d5e034b46b_s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3478787"/>
            <a:ext cx="296334" cy="17498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 bwMode="auto">
          <a:xfrm>
            <a:off x="3816350" y="3570015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6" name="Group 100"/>
          <p:cNvGrpSpPr/>
          <p:nvPr/>
        </p:nvGrpSpPr>
        <p:grpSpPr>
          <a:xfrm>
            <a:off x="3359150" y="3478787"/>
            <a:ext cx="304800" cy="178813"/>
            <a:chOff x="3276600" y="5181600"/>
            <a:chExt cx="457200" cy="314325"/>
          </a:xfrm>
        </p:grpSpPr>
        <p:sp>
          <p:nvSpPr>
            <p:cNvPr id="69" name="Rectangle 68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7" name="Line 4"/>
          <p:cNvSpPr>
            <a:spLocks noChangeShapeType="1"/>
          </p:cNvSpPr>
          <p:nvPr/>
        </p:nvSpPr>
        <p:spPr bwMode="auto">
          <a:xfrm flipH="1">
            <a:off x="4763069" y="1877625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6"/>
          <p:cNvSpPr>
            <a:spLocks/>
          </p:cNvSpPr>
          <p:nvPr/>
        </p:nvSpPr>
        <p:spPr bwMode="auto">
          <a:xfrm rot="10800000" flipH="1">
            <a:off x="4716780" y="17983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33"/>
          <p:cNvSpPr>
            <a:spLocks/>
          </p:cNvSpPr>
          <p:nvPr/>
        </p:nvSpPr>
        <p:spPr bwMode="auto">
          <a:xfrm rot="10800000" flipH="1">
            <a:off x="4800600" y="1874520"/>
            <a:ext cx="106680" cy="106680"/>
          </a:xfrm>
          <a:prstGeom prst="ellipse">
            <a:avLst/>
          </a:prstGeom>
          <a:solidFill>
            <a:srgbClr val="FF8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7"/>
          <p:cNvSpPr>
            <a:spLocks/>
          </p:cNvSpPr>
          <p:nvPr/>
        </p:nvSpPr>
        <p:spPr bwMode="auto">
          <a:xfrm rot="10800000" flipH="1">
            <a:off x="5227320" y="213360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9"/>
          <p:cNvSpPr>
            <a:spLocks/>
          </p:cNvSpPr>
          <p:nvPr/>
        </p:nvSpPr>
        <p:spPr bwMode="auto">
          <a:xfrm rot="10800000" flipH="1">
            <a:off x="4648200" y="1874519"/>
            <a:ext cx="106680" cy="106680"/>
          </a:xfrm>
          <a:prstGeom prst="ellipse">
            <a:avLst/>
          </a:prstGeom>
          <a:solidFill>
            <a:srgbClr val="FF6666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/>
          <p:cNvSpPr>
            <a:spLocks/>
          </p:cNvSpPr>
          <p:nvPr/>
        </p:nvSpPr>
        <p:spPr bwMode="auto">
          <a:xfrm rot="10800000" flipH="1">
            <a:off x="3855720" y="228600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8"/>
          <p:cNvSpPr>
            <a:spLocks/>
          </p:cNvSpPr>
          <p:nvPr/>
        </p:nvSpPr>
        <p:spPr bwMode="auto">
          <a:xfrm rot="10800000" flipH="1">
            <a:off x="3048001" y="294131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2836863" y="3255962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7" idx="0"/>
          </p:cNvCxnSpPr>
          <p:nvPr/>
        </p:nvCxnSpPr>
        <p:spPr bwMode="auto">
          <a:xfrm rot="5400000">
            <a:off x="2930208" y="321897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5400000">
            <a:off x="3099118" y="3241200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16200000" flipH="1">
            <a:off x="3275411" y="3277791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6200000" flipH="1">
            <a:off x="3434160" y="3306364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 rot="5400000">
            <a:off x="3486627" y="321897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5400000">
            <a:off x="3413443" y="301577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85" idx="0"/>
          </p:cNvCxnSpPr>
          <p:nvPr/>
        </p:nvCxnSpPr>
        <p:spPr bwMode="auto">
          <a:xfrm rot="5400000">
            <a:off x="3409951" y="288781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 bwMode="auto">
          <a:xfrm rot="5400000">
            <a:off x="3664428" y="3007043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 bwMode="auto">
          <a:xfrm rot="5400000">
            <a:off x="3970656" y="3176112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 rot="5400000">
            <a:off x="4191401" y="3250803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auto">
          <a:xfrm rot="16200000" flipH="1">
            <a:off x="4370786" y="3287315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5400000">
            <a:off x="4250135" y="3023791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67" idx="0"/>
          </p:cNvCxnSpPr>
          <p:nvPr/>
        </p:nvCxnSpPr>
        <p:spPr bwMode="auto">
          <a:xfrm rot="5400000">
            <a:off x="4013654" y="262964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 bwMode="auto">
          <a:xfrm rot="5400000">
            <a:off x="4792981" y="3230087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 bwMode="auto">
          <a:xfrm rot="16200000" flipH="1">
            <a:off x="4708843" y="2958781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 bwMode="auto">
          <a:xfrm rot="5400000">
            <a:off x="4723131" y="281098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 bwMode="auto">
          <a:xfrm rot="5400000">
            <a:off x="5051743" y="30189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 bwMode="auto">
          <a:xfrm rot="16200000" flipH="1">
            <a:off x="5351862" y="3163490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 bwMode="auto">
          <a:xfrm rot="5400000">
            <a:off x="5555065" y="3214289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 rot="5400000">
            <a:off x="5767786" y="32174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6200" y="4648200"/>
            <a:ext cx="2910237" cy="1524000"/>
            <a:chOff x="76200" y="4648200"/>
            <a:chExt cx="2910237" cy="1524000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8040" y="4648200"/>
              <a:ext cx="1228397" cy="1524000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76200" y="5105400"/>
              <a:ext cx="15794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Dhruv</a:t>
              </a:r>
              <a:br>
                <a:rPr lang="en-US" sz="1800" dirty="0" smtClean="0"/>
              </a:br>
              <a:r>
                <a:rPr lang="en-US" sz="1800" dirty="0" smtClean="0"/>
                <a:t>10:45 – 11:30</a:t>
              </a:r>
              <a:endParaRPr lang="en-US" sz="18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63037" y="4648200"/>
            <a:ext cx="2826691" cy="1524000"/>
            <a:chOff x="6263037" y="4648200"/>
            <a:chExt cx="2826691" cy="152400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8"/>
            <a:srcRect r="15678"/>
            <a:stretch/>
          </p:blipFill>
          <p:spPr>
            <a:xfrm>
              <a:off x="6263037" y="4648200"/>
              <a:ext cx="1285063" cy="152400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7621508" y="5105400"/>
              <a:ext cx="14682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Dennis</a:t>
              </a:r>
              <a:br>
                <a:rPr lang="en-US" sz="1800" dirty="0" smtClean="0"/>
              </a:br>
              <a:r>
                <a:rPr lang="en-US" sz="1800" dirty="0" smtClean="0"/>
                <a:t>9:30 – 10:15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79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-0.04352 L -5.55556E-7 0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-0.06944 L -5.55556E-7 -2.22222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347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 -0.15872 L 8.12923E-7 -2.04998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4" y="793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89" grpId="0" animBg="1"/>
      <p:bldP spid="89" grpId="1" animBg="1"/>
      <p:bldP spid="84" grpId="0" animBg="1"/>
      <p:bldP spid="84" grpId="1" animBg="1"/>
      <p:bldP spid="86" grpId="0" animBg="1"/>
      <p:bldP spid="86" grpId="1" animBg="1"/>
      <p:bldP spid="85" grpId="0" animBg="1"/>
      <p:bldP spid="85" grpId="1" animBg="1"/>
      <p:bldP spid="47" grpId="0" animBg="1"/>
      <p:bldP spid="4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68550" y="1798320"/>
            <a:ext cx="4191000" cy="2095500"/>
            <a:chOff x="2368550" y="1798320"/>
            <a:chExt cx="4191000" cy="2095500"/>
          </a:xfrm>
        </p:grpSpPr>
        <p:pic>
          <p:nvPicPr>
            <p:cNvPr id="92" name="Picture 91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0250" y="3733800"/>
              <a:ext cx="495300" cy="160020"/>
            </a:xfrm>
            <a:prstGeom prst="rect">
              <a:avLst/>
            </a:prstGeom>
          </p:spPr>
        </p:pic>
        <p:pic>
          <p:nvPicPr>
            <p:cNvPr id="53" name="Picture 52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9150" y="3478787"/>
              <a:ext cx="296334" cy="174984"/>
            </a:xfrm>
            <a:prstGeom prst="rect">
              <a:avLst/>
            </a:prstGeom>
          </p:spPr>
        </p:pic>
        <p:sp>
          <p:nvSpPr>
            <p:cNvPr id="54" name="Line 1"/>
            <p:cNvSpPr>
              <a:spLocks noChangeShapeType="1"/>
            </p:cNvSpPr>
            <p:nvPr/>
          </p:nvSpPr>
          <p:spPr bwMode="auto">
            <a:xfrm flipH="1" flipV="1">
              <a:off x="2749266" y="33852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"/>
            <p:cNvSpPr>
              <a:spLocks noChangeShapeType="1"/>
            </p:cNvSpPr>
            <p:nvPr/>
          </p:nvSpPr>
          <p:spPr bwMode="auto">
            <a:xfrm flipH="1">
              <a:off x="2749266" y="183153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"/>
            <p:cNvSpPr>
              <a:spLocks/>
            </p:cNvSpPr>
            <p:nvPr/>
          </p:nvSpPr>
          <p:spPr bwMode="auto">
            <a:xfrm>
              <a:off x="2906594" y="18856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 descr="latex-image-1.pd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550" y="3361745"/>
              <a:ext cx="101600" cy="73693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8550" y="2554777"/>
              <a:ext cx="279400" cy="108372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 bwMode="auto">
            <a:xfrm>
              <a:off x="2800350" y="34787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848350" y="347878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000750" y="26985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5187950" y="34787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289550" y="349143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64" name="Picture 63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550" y="3478787"/>
              <a:ext cx="296334" cy="174984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 bwMode="auto">
            <a:xfrm>
              <a:off x="3816350" y="357001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66" name="Group 100"/>
            <p:cNvGrpSpPr/>
            <p:nvPr/>
          </p:nvGrpSpPr>
          <p:grpSpPr>
            <a:xfrm>
              <a:off x="3359150" y="3478787"/>
              <a:ext cx="304800" cy="178813"/>
              <a:chOff x="3276600" y="5181600"/>
              <a:chExt cx="457200" cy="314325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7" name="Line 4"/>
            <p:cNvSpPr>
              <a:spLocks noChangeShapeType="1"/>
            </p:cNvSpPr>
            <p:nvPr/>
          </p:nvSpPr>
          <p:spPr bwMode="auto">
            <a:xfrm flipH="1">
              <a:off x="4763069" y="1877625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6"/>
            <p:cNvSpPr>
              <a:spLocks/>
            </p:cNvSpPr>
            <p:nvPr/>
          </p:nvSpPr>
          <p:spPr bwMode="auto">
            <a:xfrm rot="10800000" flipH="1">
              <a:off x="4716780" y="179832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5527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289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383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055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051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293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817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145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907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959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2385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577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721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4648200"/>
            <a:ext cx="1282978" cy="152400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181600" y="5029200"/>
            <a:ext cx="173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Deva</a:t>
            </a:r>
            <a:br>
              <a:rPr lang="en-US" sz="1800" dirty="0" smtClean="0"/>
            </a:br>
            <a:r>
              <a:rPr lang="en-US" sz="1800" dirty="0" smtClean="0"/>
              <a:t>1:30 – 2:00-pm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553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47" grpId="0"/>
      <p:bldP spid="48" grpId="0"/>
      <p:bldP spid="49" grpId="0"/>
      <p:bldP spid="50" grpId="0"/>
      <p:bldP spid="51" grpId="0"/>
      <p:bldP spid="52" grpId="0"/>
      <p:bldP spid="68" grpId="0"/>
      <p:bldP spid="73" grpId="0"/>
      <p:bldP spid="78" grpId="0"/>
      <p:bldP spid="79" grpId="0"/>
      <p:bldP spid="80" grpId="0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6625908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00193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Build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a new model over sets that </a:t>
              </a: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prefers diverse set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290020" y="4036060"/>
              <a:ext cx="1616574" cy="8596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Determinental</a:t>
              </a:r>
              <a: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/>
              </a:r>
              <a:b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</a:br>
              <a: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Point Process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l="6116" r="11824"/>
          <a:stretch/>
        </p:blipFill>
        <p:spPr>
          <a:xfrm>
            <a:off x="4648199" y="4648200"/>
            <a:ext cx="1286441" cy="1529828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869844" y="4953000"/>
            <a:ext cx="1339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Alex</a:t>
            </a:r>
            <a:br>
              <a:rPr lang="en-US" sz="1800" dirty="0" smtClean="0"/>
            </a:br>
            <a:r>
              <a:rPr lang="en-US" sz="1800" dirty="0" smtClean="0"/>
              <a:t>2:00 – 3:15</a:t>
            </a:r>
            <a:br>
              <a:rPr lang="en-US" sz="1800" dirty="0" smtClean="0"/>
            </a:br>
            <a:r>
              <a:rPr lang="en-US" sz="1800" dirty="0" smtClean="0"/>
              <a:t>3:45 – 4:30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1676400"/>
            <a:ext cx="5092700" cy="22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6625908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00193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Build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a new model over sets that </a:t>
              </a: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prefers diverse set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290020" y="4036060"/>
              <a:ext cx="1616574" cy="8596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Determinental</a:t>
              </a:r>
              <a: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/>
              </a:r>
              <a:b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</a:br>
              <a: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Point Process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69844" y="4648200"/>
            <a:ext cx="3064796" cy="1529828"/>
            <a:chOff x="2869844" y="4648200"/>
            <a:chExt cx="3064796" cy="152982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/>
            <a:srcRect l="6116" r="11824"/>
            <a:stretch/>
          </p:blipFill>
          <p:spPr>
            <a:xfrm>
              <a:off x="4648199" y="4648200"/>
              <a:ext cx="1286441" cy="1529828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2869844" y="4953000"/>
              <a:ext cx="13398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Alex</a:t>
              </a:r>
              <a:br>
                <a:rPr lang="en-US" sz="1800" dirty="0" smtClean="0"/>
              </a:br>
              <a:r>
                <a:rPr lang="en-US" sz="1800" dirty="0" smtClean="0"/>
                <a:t>2:00 – 3:15</a:t>
              </a:r>
              <a:br>
                <a:rPr lang="en-US" sz="1800" dirty="0" smtClean="0"/>
              </a:br>
              <a:r>
                <a:rPr lang="en-US" sz="1800" dirty="0" smtClean="0"/>
                <a:t>3:45 – 4:30</a:t>
              </a:r>
              <a:endParaRPr lang="en-US" sz="18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143000"/>
            <a:ext cx="316242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1676400"/>
            <a:ext cx="5092700" cy="2208794"/>
          </a:xfrm>
          <a:prstGeom prst="rect">
            <a:avLst/>
          </a:prstGeom>
        </p:spPr>
      </p:pic>
      <p:grpSp>
        <p:nvGrpSpPr>
          <p:cNvPr id="13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6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17" name="Group 123"/>
          <p:cNvGrpSpPr/>
          <p:nvPr/>
        </p:nvGrpSpPr>
        <p:grpSpPr>
          <a:xfrm>
            <a:off x="3367437" y="4648200"/>
            <a:ext cx="2514599" cy="1524000"/>
            <a:chOff x="683836" y="4036060"/>
            <a:chExt cx="2828926" cy="2364740"/>
          </a:xfrm>
        </p:grpSpPr>
        <p:sp>
          <p:nvSpPr>
            <p:cNvPr id="18" name="AutoShape 3"/>
            <p:cNvSpPr>
              <a:spLocks/>
            </p:cNvSpPr>
            <p:nvPr/>
          </p:nvSpPr>
          <p:spPr bwMode="auto">
            <a:xfrm>
              <a:off x="683836" y="4036060"/>
              <a:ext cx="2828926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20" name="Rectangle 5"/>
            <p:cNvSpPr>
              <a:spLocks/>
            </p:cNvSpPr>
            <p:nvPr/>
          </p:nvSpPr>
          <p:spPr bwMode="auto">
            <a:xfrm>
              <a:off x="806975" y="4154297"/>
              <a:ext cx="2582665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(Diverse) 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52400" y="1143000"/>
            <a:ext cx="2743200" cy="1371600"/>
            <a:chOff x="381000" y="1524000"/>
            <a:chExt cx="4191000" cy="2095500"/>
          </a:xfrm>
        </p:grpSpPr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2700" y="3459480"/>
              <a:ext cx="495300" cy="160020"/>
            </a:xfrm>
            <a:prstGeom prst="rect">
              <a:avLst/>
            </a:prstGeom>
          </p:spPr>
        </p:pic>
        <p:pic>
          <p:nvPicPr>
            <p:cNvPr id="24" name="Picture 23" descr="1403901471_d5e034b46b_se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1600" y="3204467"/>
              <a:ext cx="296334" cy="174984"/>
            </a:xfrm>
            <a:prstGeom prst="rect">
              <a:avLst/>
            </a:prstGeom>
          </p:spPr>
        </p:pic>
        <p:sp>
          <p:nvSpPr>
            <p:cNvPr id="25" name="Line 1"/>
            <p:cNvSpPr>
              <a:spLocks noChangeShapeType="1"/>
            </p:cNvSpPr>
            <p:nvPr/>
          </p:nvSpPr>
          <p:spPr bwMode="auto">
            <a:xfrm flipH="1" flipV="1">
              <a:off x="761716" y="31109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761716" y="15572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"/>
            <p:cNvSpPr>
              <a:spLocks/>
            </p:cNvSpPr>
            <p:nvPr/>
          </p:nvSpPr>
          <p:spPr bwMode="auto">
            <a:xfrm>
              <a:off x="919044" y="16112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" name="Picture 27" descr="latex-image-1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8000" y="3087425"/>
              <a:ext cx="101600" cy="73693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2280457"/>
              <a:ext cx="279400" cy="108372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812800" y="32044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860800" y="32044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013200" y="24241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200400" y="32044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302000" y="32171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5" name="Picture 34" descr="1403901471_d5e034b46b_se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000" y="3204467"/>
              <a:ext cx="296334" cy="17498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1828800" y="32956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7" name="Group 100"/>
            <p:cNvGrpSpPr/>
            <p:nvPr/>
          </p:nvGrpSpPr>
          <p:grpSpPr>
            <a:xfrm>
              <a:off x="1371600" y="3204467"/>
              <a:ext cx="304800" cy="178813"/>
              <a:chOff x="3276600" y="5181600"/>
              <a:chExt cx="457200" cy="314325"/>
            </a:xfrm>
          </p:grpSpPr>
          <p:sp>
            <p:nvSpPr>
              <p:cNvPr id="66" name="Rectangle 65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775519" y="1603305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"/>
            <p:cNvSpPr>
              <a:spLocks/>
            </p:cNvSpPr>
            <p:nvPr/>
          </p:nvSpPr>
          <p:spPr bwMode="auto">
            <a:xfrm rot="10800000" flipH="1">
              <a:off x="2729230" y="15240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3"/>
            <p:cNvSpPr>
              <a:spLocks/>
            </p:cNvSpPr>
            <p:nvPr/>
          </p:nvSpPr>
          <p:spPr bwMode="auto">
            <a:xfrm rot="10800000" flipH="1">
              <a:off x="2813050" y="1600200"/>
              <a:ext cx="106680" cy="106680"/>
            </a:xfrm>
            <a:prstGeom prst="ellipse">
              <a:avLst/>
            </a:prstGeom>
            <a:solidFill>
              <a:srgbClr val="FF8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7"/>
            <p:cNvSpPr>
              <a:spLocks/>
            </p:cNvSpPr>
            <p:nvPr/>
          </p:nvSpPr>
          <p:spPr bwMode="auto">
            <a:xfrm rot="10800000" flipH="1">
              <a:off x="3239770" y="1859280"/>
              <a:ext cx="106680" cy="106680"/>
            </a:xfrm>
            <a:prstGeom prst="ellipse">
              <a:avLst/>
            </a:prstGeom>
            <a:solidFill>
              <a:srgbClr val="00FF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9"/>
            <p:cNvSpPr>
              <a:spLocks/>
            </p:cNvSpPr>
            <p:nvPr/>
          </p:nvSpPr>
          <p:spPr bwMode="auto">
            <a:xfrm rot="10800000" flipH="1">
              <a:off x="2660650" y="1600199"/>
              <a:ext cx="106680" cy="106680"/>
            </a:xfrm>
            <a:prstGeom prst="ellipse">
              <a:avLst/>
            </a:prstGeom>
            <a:solidFill>
              <a:srgbClr val="FF6666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8"/>
            <p:cNvSpPr>
              <a:spLocks/>
            </p:cNvSpPr>
            <p:nvPr/>
          </p:nvSpPr>
          <p:spPr bwMode="auto">
            <a:xfrm rot="10800000" flipH="1">
              <a:off x="1868170" y="2011680"/>
              <a:ext cx="106680" cy="106680"/>
            </a:xfrm>
            <a:prstGeom prst="ellipse">
              <a:avLst/>
            </a:prstGeom>
            <a:solidFill>
              <a:srgbClr val="000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8"/>
            <p:cNvSpPr>
              <a:spLocks/>
            </p:cNvSpPr>
            <p:nvPr/>
          </p:nvSpPr>
          <p:spPr bwMode="auto">
            <a:xfrm rot="10800000" flipH="1">
              <a:off x="1060451" y="2666999"/>
              <a:ext cx="106680" cy="106680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5400000">
              <a:off x="849313" y="298164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0"/>
            </p:cNvCxnSpPr>
            <p:nvPr/>
          </p:nvCxnSpPr>
          <p:spPr bwMode="auto">
            <a:xfrm rot="5400000">
              <a:off x="942658" y="294465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1111568" y="296688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16200000" flipH="1">
              <a:off x="1287861" y="300347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16200000" flipH="1">
              <a:off x="1446610" y="303204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rot="5400000">
              <a:off x="1499077" y="294465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1425893" y="274145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3" idx="0"/>
            </p:cNvCxnSpPr>
            <p:nvPr/>
          </p:nvCxnSpPr>
          <p:spPr bwMode="auto">
            <a:xfrm rot="5400000">
              <a:off x="1422401" y="261349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rot="5400000">
              <a:off x="1676878" y="273272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auto">
            <a:xfrm rot="5400000">
              <a:off x="1983106" y="290179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 bwMode="auto">
            <a:xfrm rot="5400000">
              <a:off x="2203851" y="297648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rot="16200000" flipH="1">
              <a:off x="2383236" y="301299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2262585" y="274947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38" idx="0"/>
            </p:cNvCxnSpPr>
            <p:nvPr/>
          </p:nvCxnSpPr>
          <p:spPr bwMode="auto">
            <a:xfrm rot="5400000">
              <a:off x="2026104" y="235532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2805431" y="295576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 rot="16200000" flipH="1">
              <a:off x="2721293" y="268446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 bwMode="auto">
            <a:xfrm rot="5400000">
              <a:off x="2735581" y="253666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3064193" y="274462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 bwMode="auto">
            <a:xfrm rot="16200000" flipH="1">
              <a:off x="3364312" y="288917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rot="5400000">
              <a:off x="3567515" y="293996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 rot="5400000">
              <a:off x="3780236" y="294314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603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512E-6 3.48913E-6 L 0.31197 -0.14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8" y="-74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162175"/>
              </p:ext>
            </p:extLst>
          </p:nvPr>
        </p:nvGraphicFramePr>
        <p:xfrm>
          <a:off x="685800" y="1325880"/>
          <a:ext cx="7772400" cy="2494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00200"/>
                <a:gridCol w="48768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9:00</a:t>
                      </a:r>
                      <a:r>
                        <a:rPr lang="en-US" baseline="0" dirty="0" smtClean="0"/>
                        <a:t> – 9:30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Opening Remarks +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Need for Multiple Diverse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9:30</a:t>
                      </a:r>
                      <a:r>
                        <a:rPr lang="en-US" baseline="0" dirty="0" smtClean="0"/>
                        <a:t> – 10:15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M-Best 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Dennis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10:15</a:t>
                      </a:r>
                      <a:r>
                        <a:rPr lang="en-US" baseline="0" dirty="0" smtClean="0"/>
                        <a:t> – 10:45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10:45 – 11:30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</a:t>
                      </a:r>
                      <a:r>
                        <a:rPr lang="en-US" baseline="0" dirty="0" smtClean="0"/>
                        <a:t> via </a:t>
                      </a:r>
                      <a:r>
                        <a:rPr lang="en-US" dirty="0" smtClean="0"/>
                        <a:t>Diverse M-Best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12:00</a:t>
                      </a:r>
                      <a:r>
                        <a:rPr lang="en-US" baseline="0" dirty="0" smtClean="0"/>
                        <a:t> – 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2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6625908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00193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Build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a new model over sets that </a:t>
              </a: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prefers diverse set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290020" y="4036060"/>
              <a:ext cx="1616574" cy="8596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Determinental</a:t>
              </a:r>
              <a: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/>
              </a:r>
              <a:b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</a:br>
              <a:r>
                <a:rPr lang="en-US" sz="1800" kern="0" dirty="0" smtClean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Point Process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13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6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17" name="Group 123"/>
          <p:cNvGrpSpPr/>
          <p:nvPr/>
        </p:nvGrpSpPr>
        <p:grpSpPr>
          <a:xfrm>
            <a:off x="3367437" y="4648200"/>
            <a:ext cx="2514599" cy="1524000"/>
            <a:chOff x="683836" y="4036060"/>
            <a:chExt cx="2828926" cy="2364740"/>
          </a:xfrm>
        </p:grpSpPr>
        <p:sp>
          <p:nvSpPr>
            <p:cNvPr id="18" name="AutoShape 3"/>
            <p:cNvSpPr>
              <a:spLocks/>
            </p:cNvSpPr>
            <p:nvPr/>
          </p:nvSpPr>
          <p:spPr bwMode="auto">
            <a:xfrm>
              <a:off x="683836" y="4036060"/>
              <a:ext cx="2828926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20" name="Rectangle 5"/>
            <p:cNvSpPr>
              <a:spLocks/>
            </p:cNvSpPr>
            <p:nvPr/>
          </p:nvSpPr>
          <p:spPr bwMode="auto">
            <a:xfrm>
              <a:off x="806975" y="4154297"/>
              <a:ext cx="2582665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(Diverse) 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174" y="1143000"/>
            <a:ext cx="3162426" cy="13716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2400" y="1143000"/>
            <a:ext cx="2743200" cy="1371600"/>
            <a:chOff x="381000" y="1524000"/>
            <a:chExt cx="4191000" cy="2095500"/>
          </a:xfrm>
        </p:grpSpPr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2700" y="3459480"/>
              <a:ext cx="495300" cy="160020"/>
            </a:xfrm>
            <a:prstGeom prst="rect">
              <a:avLst/>
            </a:prstGeom>
          </p:spPr>
        </p:pic>
        <p:pic>
          <p:nvPicPr>
            <p:cNvPr id="23" name="Picture 22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1600" y="3204467"/>
              <a:ext cx="296334" cy="174984"/>
            </a:xfrm>
            <a:prstGeom prst="rect">
              <a:avLst/>
            </a:prstGeom>
          </p:spPr>
        </p:pic>
        <p:sp>
          <p:nvSpPr>
            <p:cNvPr id="24" name="Line 1"/>
            <p:cNvSpPr>
              <a:spLocks noChangeShapeType="1"/>
            </p:cNvSpPr>
            <p:nvPr/>
          </p:nvSpPr>
          <p:spPr bwMode="auto">
            <a:xfrm flipH="1" flipV="1">
              <a:off x="761716" y="31109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"/>
            <p:cNvSpPr>
              <a:spLocks noChangeShapeType="1"/>
            </p:cNvSpPr>
            <p:nvPr/>
          </p:nvSpPr>
          <p:spPr bwMode="auto">
            <a:xfrm flipH="1">
              <a:off x="761716" y="15572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"/>
            <p:cNvSpPr>
              <a:spLocks/>
            </p:cNvSpPr>
            <p:nvPr/>
          </p:nvSpPr>
          <p:spPr bwMode="auto">
            <a:xfrm>
              <a:off x="919044" y="16112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7" name="Picture 26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8000" y="3087425"/>
              <a:ext cx="101600" cy="73693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2280457"/>
              <a:ext cx="279400" cy="10837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 bwMode="auto">
            <a:xfrm>
              <a:off x="812800" y="32044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860800" y="32044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013200" y="24241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2044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3302000" y="32171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4" name="Picture 33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8000" y="3204467"/>
              <a:ext cx="296334" cy="17498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 bwMode="auto">
            <a:xfrm>
              <a:off x="1828800" y="32956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6" name="Group 100"/>
            <p:cNvGrpSpPr/>
            <p:nvPr/>
          </p:nvGrpSpPr>
          <p:grpSpPr>
            <a:xfrm>
              <a:off x="1371600" y="3204467"/>
              <a:ext cx="304800" cy="178813"/>
              <a:chOff x="3276600" y="5181600"/>
              <a:chExt cx="457200" cy="314325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41" name="Line 4"/>
            <p:cNvSpPr>
              <a:spLocks noChangeShapeType="1"/>
            </p:cNvSpPr>
            <p:nvPr/>
          </p:nvSpPr>
          <p:spPr bwMode="auto">
            <a:xfrm flipH="1">
              <a:off x="2775519" y="1603305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6"/>
            <p:cNvSpPr>
              <a:spLocks/>
            </p:cNvSpPr>
            <p:nvPr/>
          </p:nvSpPr>
          <p:spPr bwMode="auto">
            <a:xfrm rot="10800000" flipH="1">
              <a:off x="2729230" y="15240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33"/>
            <p:cNvSpPr>
              <a:spLocks/>
            </p:cNvSpPr>
            <p:nvPr/>
          </p:nvSpPr>
          <p:spPr bwMode="auto">
            <a:xfrm rot="10800000" flipH="1">
              <a:off x="2813050" y="1600200"/>
              <a:ext cx="106680" cy="106680"/>
            </a:xfrm>
            <a:prstGeom prst="ellipse">
              <a:avLst/>
            </a:prstGeom>
            <a:solidFill>
              <a:srgbClr val="FF8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7"/>
            <p:cNvSpPr>
              <a:spLocks/>
            </p:cNvSpPr>
            <p:nvPr/>
          </p:nvSpPr>
          <p:spPr bwMode="auto">
            <a:xfrm rot="10800000" flipH="1">
              <a:off x="3239770" y="1859280"/>
              <a:ext cx="106680" cy="106680"/>
            </a:xfrm>
            <a:prstGeom prst="ellipse">
              <a:avLst/>
            </a:prstGeom>
            <a:solidFill>
              <a:srgbClr val="00FF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9"/>
            <p:cNvSpPr>
              <a:spLocks/>
            </p:cNvSpPr>
            <p:nvPr/>
          </p:nvSpPr>
          <p:spPr bwMode="auto">
            <a:xfrm rot="10800000" flipH="1">
              <a:off x="2660650" y="1600199"/>
              <a:ext cx="106680" cy="106680"/>
            </a:xfrm>
            <a:prstGeom prst="ellipse">
              <a:avLst/>
            </a:prstGeom>
            <a:solidFill>
              <a:srgbClr val="FF6666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8"/>
            <p:cNvSpPr>
              <a:spLocks/>
            </p:cNvSpPr>
            <p:nvPr/>
          </p:nvSpPr>
          <p:spPr bwMode="auto">
            <a:xfrm rot="10800000" flipH="1">
              <a:off x="1868170" y="2011680"/>
              <a:ext cx="106680" cy="106680"/>
            </a:xfrm>
            <a:prstGeom prst="ellipse">
              <a:avLst/>
            </a:prstGeom>
            <a:solidFill>
              <a:srgbClr val="000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8"/>
            <p:cNvSpPr>
              <a:spLocks/>
            </p:cNvSpPr>
            <p:nvPr/>
          </p:nvSpPr>
          <p:spPr bwMode="auto">
            <a:xfrm rot="10800000" flipH="1">
              <a:off x="1060451" y="2666999"/>
              <a:ext cx="106680" cy="106680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 rot="5400000">
              <a:off x="849313" y="298164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7" idx="0"/>
            </p:cNvCxnSpPr>
            <p:nvPr/>
          </p:nvCxnSpPr>
          <p:spPr bwMode="auto">
            <a:xfrm rot="5400000">
              <a:off x="942658" y="294465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rot="5400000">
              <a:off x="1111568" y="296688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16200000" flipH="1">
              <a:off x="1287861" y="300347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auto">
            <a:xfrm rot="16200000" flipH="1">
              <a:off x="1446610" y="303204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rot="5400000">
              <a:off x="1499077" y="294465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auto">
            <a:xfrm rot="5400000">
              <a:off x="1425893" y="274145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6" idx="0"/>
            </p:cNvCxnSpPr>
            <p:nvPr/>
          </p:nvCxnSpPr>
          <p:spPr bwMode="auto">
            <a:xfrm rot="5400000">
              <a:off x="1422401" y="261349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rot="5400000">
              <a:off x="1676878" y="273272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1983106" y="290179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2203851" y="297648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16200000" flipH="1">
              <a:off x="2383236" y="301299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 rot="5400000">
              <a:off x="2262585" y="274947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1" idx="0"/>
            </p:cNvCxnSpPr>
            <p:nvPr/>
          </p:nvCxnSpPr>
          <p:spPr bwMode="auto">
            <a:xfrm rot="5400000">
              <a:off x="2026104" y="235532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2805431" y="295576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 bwMode="auto">
            <a:xfrm rot="16200000" flipH="1">
              <a:off x="2721293" y="268446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rot="5400000">
              <a:off x="2735581" y="253666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 rot="5400000">
              <a:off x="3064193" y="274462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 bwMode="auto">
            <a:xfrm rot="16200000" flipH="1">
              <a:off x="3364312" y="288917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 bwMode="auto">
            <a:xfrm rot="5400000">
              <a:off x="3567515" y="293996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3780236" y="294314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432835" y="2590800"/>
            <a:ext cx="3957168" cy="1828800"/>
            <a:chOff x="2432835" y="2590800"/>
            <a:chExt cx="3957168" cy="1828800"/>
          </a:xfrm>
        </p:grpSpPr>
        <p:sp>
          <p:nvSpPr>
            <p:cNvPr id="127" name="Frame 126"/>
            <p:cNvSpPr>
              <a:spLocks/>
            </p:cNvSpPr>
            <p:nvPr/>
          </p:nvSpPr>
          <p:spPr>
            <a:xfrm>
              <a:off x="2436281" y="2599097"/>
              <a:ext cx="1114257" cy="802938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8" name="Picture 127" descr="2007_00490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502" y="2611301"/>
              <a:ext cx="1085813" cy="778529"/>
            </a:xfrm>
            <a:prstGeom prst="rect">
              <a:avLst/>
            </a:prstGeom>
          </p:spPr>
        </p:pic>
        <p:sp>
          <p:nvSpPr>
            <p:cNvPr id="130" name="Right Arrow 129"/>
            <p:cNvSpPr/>
            <p:nvPr/>
          </p:nvSpPr>
          <p:spPr>
            <a:xfrm rot="5400000">
              <a:off x="4001563" y="3505200"/>
              <a:ext cx="255728" cy="198116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720" y="3296712"/>
              <a:ext cx="254684" cy="105138"/>
            </a:xfrm>
            <a:prstGeom prst="rect">
              <a:avLst/>
            </a:prstGeom>
          </p:spPr>
        </p:pic>
        <p:pic>
          <p:nvPicPr>
            <p:cNvPr id="132" name="Picture 131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292366" y="3970242"/>
              <a:ext cx="33202" cy="162072"/>
            </a:xfrm>
            <a:prstGeom prst="rect">
              <a:avLst/>
            </a:prstGeom>
          </p:spPr>
        </p:pic>
        <p:pic>
          <p:nvPicPr>
            <p:cNvPr id="133" name="Picture 132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242" y="3627249"/>
              <a:ext cx="1348666" cy="132806"/>
            </a:xfrm>
            <a:prstGeom prst="rect">
              <a:avLst/>
            </a:prstGeom>
          </p:spPr>
        </p:pic>
        <p:pic>
          <p:nvPicPr>
            <p:cNvPr id="134" name="Picture 133" descr="fig1_sol 1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835" y="3777250"/>
              <a:ext cx="895599" cy="642350"/>
            </a:xfrm>
            <a:prstGeom prst="rect">
              <a:avLst/>
            </a:prstGeom>
          </p:spPr>
        </p:pic>
        <p:pic>
          <p:nvPicPr>
            <p:cNvPr id="135" name="Picture 134" descr="fig1_sol 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596" y="3777250"/>
              <a:ext cx="895599" cy="642350"/>
            </a:xfrm>
            <a:prstGeom prst="rect">
              <a:avLst/>
            </a:prstGeom>
          </p:spPr>
        </p:pic>
        <p:pic>
          <p:nvPicPr>
            <p:cNvPr id="136" name="Picture 135" descr="fig1_sol1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56" y="3777250"/>
              <a:ext cx="895599" cy="642350"/>
            </a:xfrm>
            <a:prstGeom prst="rect">
              <a:avLst/>
            </a:prstGeom>
          </p:spPr>
        </p:pic>
        <p:pic>
          <p:nvPicPr>
            <p:cNvPr id="137" name="Picture 136" descr="fig1_sol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117" y="3777250"/>
              <a:ext cx="895599" cy="642350"/>
            </a:xfrm>
            <a:prstGeom prst="rect">
              <a:avLst/>
            </a:prstGeom>
          </p:spPr>
        </p:pic>
        <p:grpSp>
          <p:nvGrpSpPr>
            <p:cNvPr id="138" name="Group 284"/>
            <p:cNvGrpSpPr>
              <a:grpSpLocks noChangeAspect="1"/>
            </p:cNvGrpSpPr>
            <p:nvPr/>
          </p:nvGrpSpPr>
          <p:grpSpPr>
            <a:xfrm>
              <a:off x="4302477" y="2590800"/>
              <a:ext cx="1167124" cy="856467"/>
              <a:chOff x="4435603" y="1066800"/>
              <a:chExt cx="2742310" cy="2012381"/>
            </a:xfrm>
          </p:grpSpPr>
          <p:pic>
            <p:nvPicPr>
              <p:cNvPr id="141" name="Picture 140" descr="2007_004902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5603" y="1112945"/>
                <a:ext cx="2742310" cy="1966236"/>
              </a:xfrm>
              <a:prstGeom prst="rect">
                <a:avLst/>
              </a:prstGeom>
              <a:scene3d>
                <a:camera prst="orthographicFront">
                  <a:rot lat="954000" lon="18034448" rev="17280000"/>
                </a:camera>
                <a:lightRig rig="threePt" dir="t"/>
              </a:scene3d>
            </p:spPr>
          </p:pic>
          <p:cxnSp>
            <p:nvCxnSpPr>
              <p:cNvPr id="142" name="Straight Connector 141"/>
              <p:cNvCxnSpPr>
                <a:stCxn id="155" idx="5"/>
                <a:endCxn id="149" idx="1"/>
              </p:cNvCxnSpPr>
              <p:nvPr/>
            </p:nvCxnSpPr>
            <p:spPr>
              <a:xfrm>
                <a:off x="5789361" y="1577550"/>
                <a:ext cx="741247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>
                <a:stCxn id="157" idx="5"/>
                <a:endCxn id="148" idx="1"/>
              </p:cNvCxnSpPr>
              <p:nvPr/>
            </p:nvCxnSpPr>
            <p:spPr>
              <a:xfrm>
                <a:off x="4994207" y="1824117"/>
                <a:ext cx="741247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156" idx="5"/>
                <a:endCxn id="147" idx="1"/>
              </p:cNvCxnSpPr>
              <p:nvPr/>
            </p:nvCxnSpPr>
            <p:spPr>
              <a:xfrm>
                <a:off x="5391782" y="1700833"/>
                <a:ext cx="741247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>
                <a:stCxn id="158" idx="5"/>
                <a:endCxn id="150" idx="1"/>
              </p:cNvCxnSpPr>
              <p:nvPr/>
            </p:nvCxnSpPr>
            <p:spPr>
              <a:xfrm>
                <a:off x="4596635" y="1947406"/>
                <a:ext cx="741245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>
                <a:off x="5441836" y="2411842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>
                <a:off x="6109572" y="247229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48" name="Oval 147"/>
              <p:cNvSpPr>
                <a:spLocks noChangeAspect="1"/>
              </p:cNvSpPr>
              <p:nvPr/>
            </p:nvSpPr>
            <p:spPr>
              <a:xfrm>
                <a:off x="5711995" y="259556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>
                <a:off x="6507147" y="2349009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>
                <a:off x="5314416" y="2718851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 flipH="1">
                <a:off x="5216458" y="2199636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H="1">
                <a:off x="4994211" y="1974679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H="1">
                <a:off x="4795420" y="1744369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542728" y="1529353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/>
              <p:cNvSpPr>
                <a:spLocks noChangeAspect="1"/>
              </p:cNvSpPr>
              <p:nvPr/>
            </p:nvSpPr>
            <p:spPr>
              <a:xfrm>
                <a:off x="5652615" y="144735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56" name="Oval 155"/>
              <p:cNvSpPr>
                <a:spLocks noChangeAspect="1"/>
              </p:cNvSpPr>
              <p:nvPr/>
            </p:nvSpPr>
            <p:spPr>
              <a:xfrm>
                <a:off x="5255038" y="157064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4857461" y="1693924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4459886" y="181720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59" name="Oval 158"/>
              <p:cNvSpPr>
                <a:spLocks noChangeAspect="1"/>
              </p:cNvSpPr>
              <p:nvPr/>
            </p:nvSpPr>
            <p:spPr>
              <a:xfrm>
                <a:off x="5866250" y="167277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0" name="Oval 159"/>
              <p:cNvSpPr>
                <a:spLocks noChangeAspect="1"/>
              </p:cNvSpPr>
              <p:nvPr/>
            </p:nvSpPr>
            <p:spPr>
              <a:xfrm>
                <a:off x="6079881" y="1898184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5468671" y="1796054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5682305" y="202146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3" name="Oval 162"/>
              <p:cNvSpPr>
                <a:spLocks noChangeAspect="1"/>
              </p:cNvSpPr>
              <p:nvPr/>
            </p:nvSpPr>
            <p:spPr>
              <a:xfrm>
                <a:off x="5071095" y="191933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5284728" y="2144745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4673518" y="2042620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4887151" y="2268030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7" name="Oval 166"/>
              <p:cNvSpPr>
                <a:spLocks noChangeAspect="1"/>
              </p:cNvSpPr>
              <p:nvPr/>
            </p:nvSpPr>
            <p:spPr>
              <a:xfrm>
                <a:off x="6293515" y="212359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8" name="Oval 167"/>
              <p:cNvSpPr>
                <a:spLocks noChangeAspect="1"/>
              </p:cNvSpPr>
              <p:nvPr/>
            </p:nvSpPr>
            <p:spPr>
              <a:xfrm>
                <a:off x="5895937" y="224687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5498359" y="237016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5100783" y="2493446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71" name="Straight Connector 170"/>
              <p:cNvCxnSpPr>
                <a:stCxn id="181" idx="4"/>
                <a:endCxn id="148" idx="0"/>
              </p:cNvCxnSpPr>
              <p:nvPr/>
            </p:nvCxnSpPr>
            <p:spPr>
              <a:xfrm flipH="1">
                <a:off x="5792101" y="1629598"/>
                <a:ext cx="477679" cy="96596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stCxn id="181" idx="4"/>
                <a:endCxn id="149" idx="0"/>
              </p:cNvCxnSpPr>
              <p:nvPr/>
            </p:nvCxnSpPr>
            <p:spPr>
              <a:xfrm>
                <a:off x="6269780" y="1629598"/>
                <a:ext cx="317473" cy="71941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stCxn id="164" idx="7"/>
                <a:endCxn id="181" idx="4"/>
              </p:cNvCxnSpPr>
              <p:nvPr/>
            </p:nvCxnSpPr>
            <p:spPr>
              <a:xfrm flipV="1">
                <a:off x="5421477" y="1629598"/>
                <a:ext cx="848303" cy="53748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stCxn id="181" idx="4"/>
                <a:endCxn id="167" idx="0"/>
              </p:cNvCxnSpPr>
              <p:nvPr/>
            </p:nvCxnSpPr>
            <p:spPr>
              <a:xfrm>
                <a:off x="6269780" y="1629598"/>
                <a:ext cx="103841" cy="49399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stCxn id="161" idx="0"/>
                <a:endCxn id="179" idx="4"/>
              </p:cNvCxnSpPr>
              <p:nvPr/>
            </p:nvCxnSpPr>
            <p:spPr>
              <a:xfrm flipH="1" flipV="1">
                <a:off x="5394522" y="1219340"/>
                <a:ext cx="154255" cy="57671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>
                <a:stCxn id="157" idx="7"/>
                <a:endCxn id="179" idx="4"/>
              </p:cNvCxnSpPr>
              <p:nvPr/>
            </p:nvCxnSpPr>
            <p:spPr>
              <a:xfrm flipV="1">
                <a:off x="4994210" y="1219340"/>
                <a:ext cx="400312" cy="4969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>
                <a:stCxn id="166" idx="0"/>
                <a:endCxn id="179" idx="4"/>
              </p:cNvCxnSpPr>
              <p:nvPr/>
            </p:nvCxnSpPr>
            <p:spPr>
              <a:xfrm flipV="1">
                <a:off x="4967257" y="1219340"/>
                <a:ext cx="427265" cy="10486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>
                <a:stCxn id="155" idx="1"/>
                <a:endCxn id="179" idx="4"/>
              </p:cNvCxnSpPr>
              <p:nvPr/>
            </p:nvCxnSpPr>
            <p:spPr>
              <a:xfrm flipH="1" flipV="1">
                <a:off x="5394522" y="1219340"/>
                <a:ext cx="281555" cy="25035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5314416" y="1066800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 flipH="1" flipV="1">
                <a:off x="5466848" y="1150830"/>
                <a:ext cx="768105" cy="38143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6189674" y="147705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</p:grpSp>
        <p:sp>
          <p:nvSpPr>
            <p:cNvPr id="139" name="Right Arrow 138"/>
            <p:cNvSpPr/>
            <p:nvPr/>
          </p:nvSpPr>
          <p:spPr>
            <a:xfrm>
              <a:off x="3743538" y="2914170"/>
              <a:ext cx="267498" cy="189399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73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461138"/>
              </p:ext>
            </p:extLst>
          </p:nvPr>
        </p:nvGraphicFramePr>
        <p:xfrm>
          <a:off x="685800" y="1325880"/>
          <a:ext cx="7772400" cy="46177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00200"/>
                <a:gridCol w="48768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9:00</a:t>
                      </a:r>
                      <a:r>
                        <a:rPr lang="en-US" baseline="0" dirty="0" smtClean="0"/>
                        <a:t> – 9:30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Opening Remarks +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Need for Multiple Diverse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9:30</a:t>
                      </a:r>
                      <a:r>
                        <a:rPr lang="en-US" baseline="0" dirty="0" smtClean="0"/>
                        <a:t> – 10:15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M-Best 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Dennis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10:15</a:t>
                      </a:r>
                      <a:r>
                        <a:rPr lang="en-US" baseline="0" dirty="0" smtClean="0"/>
                        <a:t> – 10:45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10:45 – 11:30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</a:t>
                      </a:r>
                      <a:r>
                        <a:rPr lang="en-US" baseline="0" dirty="0" smtClean="0"/>
                        <a:t> via </a:t>
                      </a:r>
                      <a:r>
                        <a:rPr lang="en-US" dirty="0" smtClean="0"/>
                        <a:t>Diverse M-Best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12:00</a:t>
                      </a:r>
                      <a:r>
                        <a:rPr lang="en-US" baseline="0" dirty="0" smtClean="0"/>
                        <a:t> – 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1:30 – 2:00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Sampling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Deva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2:00 –</a:t>
                      </a:r>
                      <a:r>
                        <a:rPr lang="en-US" baseline="0" dirty="0" smtClean="0"/>
                        <a:t> 3:15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DPPs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Alex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3:15</a:t>
                      </a:r>
                      <a:r>
                        <a:rPr lang="en-US" baseline="0" dirty="0" smtClean="0"/>
                        <a:t> – 3:45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3:45</a:t>
                      </a:r>
                      <a:r>
                        <a:rPr lang="en-US" baseline="0" dirty="0" smtClean="0"/>
                        <a:t> – 4:30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DPPs (Continued)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Alex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4:30 – 5:00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Closing Remarks +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What</a:t>
                      </a:r>
                      <a:r>
                        <a:rPr lang="en-US" baseline="0" dirty="0" smtClean="0"/>
                        <a:t> can we do with diverse solutions?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39457" y="6488668"/>
            <a:ext cx="282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All </a:t>
            </a:r>
            <a:r>
              <a:rPr lang="en-US" sz="1800" dirty="0"/>
              <a:t>s</a:t>
            </a:r>
            <a:r>
              <a:rPr lang="en-US" sz="1800" dirty="0" smtClean="0"/>
              <a:t>lides available online.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160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Notation and</a:t>
            </a:r>
            <a:br>
              <a:rPr lang="en-US" sz="4000" dirty="0" smtClean="0"/>
            </a:br>
            <a:r>
              <a:rPr lang="en-US" sz="4000" dirty="0" smtClean="0"/>
              <a:t>Review of CRFs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0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Random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Discrete random variables</a:t>
            </a:r>
          </a:p>
          <a:p>
            <a:endParaRPr lang="en-US" dirty="0" smtClean="0"/>
          </a:p>
          <a:p>
            <a:r>
              <a:rPr lang="en-US" dirty="0" smtClean="0"/>
              <a:t>Factorized Model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5" name="Group 62"/>
          <p:cNvGrpSpPr/>
          <p:nvPr/>
        </p:nvGrpSpPr>
        <p:grpSpPr>
          <a:xfrm>
            <a:off x="1676400" y="4724400"/>
            <a:ext cx="2459991" cy="914400"/>
            <a:chOff x="1276345" y="4651177"/>
            <a:chExt cx="2459991" cy="914400"/>
          </a:xfrm>
        </p:grpSpPr>
        <p:sp>
          <p:nvSpPr>
            <p:cNvPr id="55" name="TextBox 54"/>
            <p:cNvSpPr txBox="1"/>
            <p:nvPr/>
          </p:nvSpPr>
          <p:spPr>
            <a:xfrm>
              <a:off x="1276345" y="5257800"/>
              <a:ext cx="2459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Energies / Local Costs</a:t>
              </a:r>
              <a:endParaRPr lang="en-US" sz="1400" dirty="0"/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flipV="1">
              <a:off x="2514600" y="4651177"/>
              <a:ext cx="1047745" cy="6066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63"/>
          <p:cNvGrpSpPr/>
          <p:nvPr/>
        </p:nvGrpSpPr>
        <p:grpSpPr>
          <a:xfrm>
            <a:off x="5562600" y="4724400"/>
            <a:ext cx="1959821" cy="1066800"/>
            <a:chOff x="6371341" y="4714220"/>
            <a:chExt cx="1959821" cy="1066800"/>
          </a:xfrm>
        </p:grpSpPr>
        <p:sp>
          <p:nvSpPr>
            <p:cNvPr id="57" name="TextBox 56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Energies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62" name="Straight Arrow Connector 61"/>
            <p:cNvCxnSpPr>
              <a:stCxn id="57" idx="0"/>
            </p:cNvCxnSpPr>
            <p:nvPr/>
          </p:nvCxnSpPr>
          <p:spPr bwMode="auto">
            <a:xfrm flipH="1" flipV="1">
              <a:off x="6371341" y="4714220"/>
              <a:ext cx="1219875" cy="54358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12448"/>
            <a:ext cx="952500" cy="228600"/>
          </a:xfrm>
          <a:prstGeom prst="rect">
            <a:avLst/>
          </a:prstGeom>
        </p:spPr>
      </p:pic>
      <p:pic>
        <p:nvPicPr>
          <p:cNvPr id="75" name="Picture 74" descr="1403901471_d5e034b46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10" y="1074420"/>
            <a:ext cx="2556831" cy="1768475"/>
          </a:xfrm>
          <a:prstGeom prst="rect">
            <a:avLst/>
          </a:prstGeom>
        </p:spPr>
      </p:pic>
      <p:grpSp>
        <p:nvGrpSpPr>
          <p:cNvPr id="54" name="Group 92"/>
          <p:cNvGrpSpPr/>
          <p:nvPr/>
        </p:nvGrpSpPr>
        <p:grpSpPr>
          <a:xfrm>
            <a:off x="3990788" y="1102848"/>
            <a:ext cx="2562412" cy="1640352"/>
            <a:chOff x="3990788" y="1102848"/>
            <a:chExt cx="2562412" cy="1640352"/>
          </a:xfrm>
        </p:grpSpPr>
        <p:sp>
          <p:nvSpPr>
            <p:cNvPr id="7" name="Oval 6"/>
            <p:cNvSpPr/>
            <p:nvPr/>
          </p:nvSpPr>
          <p:spPr>
            <a:xfrm>
              <a:off x="40386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8006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4267200" y="1257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40386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006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4267200" y="1714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4"/>
              <a:endCxn id="10" idx="0"/>
            </p:cNvCxnSpPr>
            <p:nvPr/>
          </p:nvCxnSpPr>
          <p:spPr>
            <a:xfrm rot="5400000">
              <a:off x="4038600" y="1485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8" idx="4"/>
              <a:endCxn id="11" idx="0"/>
            </p:cNvCxnSpPr>
            <p:nvPr/>
          </p:nvCxnSpPr>
          <p:spPr>
            <a:xfrm rot="5400000">
              <a:off x="4800600" y="1485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/>
            <p:cNvSpPr/>
            <p:nvPr/>
          </p:nvSpPr>
          <p:spPr>
            <a:xfrm>
              <a:off x="40386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006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5" idx="6"/>
              <a:endCxn id="16" idx="2"/>
            </p:cNvCxnSpPr>
            <p:nvPr/>
          </p:nvCxnSpPr>
          <p:spPr>
            <a:xfrm>
              <a:off x="4267200" y="2171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Oval 17"/>
            <p:cNvSpPr/>
            <p:nvPr/>
          </p:nvSpPr>
          <p:spPr>
            <a:xfrm>
              <a:off x="40386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006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8" idx="6"/>
              <a:endCxn id="19" idx="2"/>
            </p:cNvCxnSpPr>
            <p:nvPr/>
          </p:nvCxnSpPr>
          <p:spPr>
            <a:xfrm>
              <a:off x="4267200" y="2628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Oval 20"/>
            <p:cNvSpPr/>
            <p:nvPr/>
          </p:nvSpPr>
          <p:spPr>
            <a:xfrm>
              <a:off x="54864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484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5715000" y="1257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Oval 23"/>
            <p:cNvSpPr/>
            <p:nvPr/>
          </p:nvSpPr>
          <p:spPr>
            <a:xfrm>
              <a:off x="5486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248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>
              <a:stCxn id="24" idx="6"/>
              <a:endCxn id="25" idx="2"/>
            </p:cNvCxnSpPr>
            <p:nvPr/>
          </p:nvCxnSpPr>
          <p:spPr>
            <a:xfrm>
              <a:off x="5715000" y="1714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7" name="Oval 26"/>
            <p:cNvSpPr/>
            <p:nvPr/>
          </p:nvSpPr>
          <p:spPr>
            <a:xfrm>
              <a:off x="54864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484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7" idx="6"/>
              <a:endCxn id="28" idx="2"/>
            </p:cNvCxnSpPr>
            <p:nvPr/>
          </p:nvCxnSpPr>
          <p:spPr>
            <a:xfrm>
              <a:off x="5715000" y="2171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Oval 29"/>
            <p:cNvSpPr/>
            <p:nvPr/>
          </p:nvSpPr>
          <p:spPr>
            <a:xfrm>
              <a:off x="54864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484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5715000" y="2628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>
              <a:stCxn id="27" idx="2"/>
              <a:endCxn id="16" idx="6"/>
            </p:cNvCxnSpPr>
            <p:nvPr/>
          </p:nvCxnSpPr>
          <p:spPr>
            <a:xfrm rot="10800000">
              <a:off x="5029200" y="21717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30" idx="2"/>
              <a:endCxn id="19" idx="6"/>
            </p:cNvCxnSpPr>
            <p:nvPr/>
          </p:nvCxnSpPr>
          <p:spPr>
            <a:xfrm rot="10800000">
              <a:off x="50292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11" idx="6"/>
              <a:endCxn id="24" idx="2"/>
            </p:cNvCxnSpPr>
            <p:nvPr/>
          </p:nvCxnSpPr>
          <p:spPr>
            <a:xfrm>
              <a:off x="5029200" y="17145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8" idx="6"/>
              <a:endCxn id="21" idx="2"/>
            </p:cNvCxnSpPr>
            <p:nvPr/>
          </p:nvCxnSpPr>
          <p:spPr>
            <a:xfrm>
              <a:off x="5029200" y="12573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" name="Straight Connector 36"/>
            <p:cNvCxnSpPr>
              <a:stCxn id="11" idx="4"/>
              <a:endCxn id="16" idx="0"/>
            </p:cNvCxnSpPr>
            <p:nvPr/>
          </p:nvCxnSpPr>
          <p:spPr>
            <a:xfrm rot="5400000">
              <a:off x="4800600" y="1943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Connector 37"/>
            <p:cNvCxnSpPr>
              <a:stCxn id="10" idx="4"/>
              <a:endCxn id="15" idx="0"/>
            </p:cNvCxnSpPr>
            <p:nvPr/>
          </p:nvCxnSpPr>
          <p:spPr>
            <a:xfrm rot="5400000">
              <a:off x="4038600" y="1943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/>
            <p:cNvCxnSpPr>
              <a:stCxn id="16" idx="4"/>
              <a:endCxn id="19" idx="0"/>
            </p:cNvCxnSpPr>
            <p:nvPr/>
          </p:nvCxnSpPr>
          <p:spPr>
            <a:xfrm rot="5400000">
              <a:off x="4800600" y="2400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Connector 39"/>
            <p:cNvCxnSpPr>
              <a:stCxn id="15" idx="4"/>
              <a:endCxn id="18" idx="0"/>
            </p:cNvCxnSpPr>
            <p:nvPr/>
          </p:nvCxnSpPr>
          <p:spPr>
            <a:xfrm rot="5400000">
              <a:off x="4038600" y="2400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/>
            <p:nvPr/>
          </p:nvCxnSpPr>
          <p:spPr>
            <a:xfrm rot="5400000">
              <a:off x="5482471" y="1485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rot="5400000">
              <a:off x="6244471" y="1485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/>
            <p:nvPr/>
          </p:nvCxnSpPr>
          <p:spPr>
            <a:xfrm rot="5400000">
              <a:off x="6244471" y="1942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/>
            <p:nvPr/>
          </p:nvCxnSpPr>
          <p:spPr>
            <a:xfrm rot="5400000">
              <a:off x="5482471" y="1942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Connector 44"/>
            <p:cNvCxnSpPr/>
            <p:nvPr/>
          </p:nvCxnSpPr>
          <p:spPr>
            <a:xfrm rot="5400000">
              <a:off x="6244471" y="23995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Straight Connector 45"/>
            <p:cNvCxnSpPr/>
            <p:nvPr/>
          </p:nvCxnSpPr>
          <p:spPr>
            <a:xfrm rot="5400000">
              <a:off x="5482471" y="23995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" name="TextBox 46"/>
            <p:cNvSpPr txBox="1"/>
            <p:nvPr/>
          </p:nvSpPr>
          <p:spPr>
            <a:xfrm>
              <a:off x="3990788" y="1102848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95388" y="1560048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01942" y="201418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208835" y="2466201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70212" y="2466201"/>
              <a:ext cx="312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i</a:t>
              </a:r>
              <a:endParaRPr lang="en-US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509565" y="1551801"/>
            <a:ext cx="2220375" cy="505599"/>
            <a:chOff x="6509565" y="1551801"/>
            <a:chExt cx="2220375" cy="505599"/>
          </a:xfrm>
        </p:grpSpPr>
        <p:sp>
          <p:nvSpPr>
            <p:cNvPr id="79" name="Double Bracket 78"/>
            <p:cNvSpPr/>
            <p:nvPr/>
          </p:nvSpPr>
          <p:spPr bwMode="auto">
            <a:xfrm>
              <a:off x="6858000" y="1551801"/>
              <a:ext cx="1447800" cy="381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305800" y="1780401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05600" y="1600200"/>
              <a:ext cx="17525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1    1    10    0</a:t>
              </a:r>
              <a:endParaRPr lang="en-US" sz="1300" dirty="0"/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>
              <a:off x="6509565" y="1714500"/>
              <a:ext cx="296534" cy="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6357165" y="1828800"/>
            <a:ext cx="1983133" cy="1343799"/>
            <a:chOff x="6357165" y="1828800"/>
            <a:chExt cx="1983133" cy="1343799"/>
          </a:xfrm>
        </p:grpSpPr>
        <p:sp>
          <p:nvSpPr>
            <p:cNvPr id="84" name="Double Bracket 83"/>
            <p:cNvSpPr/>
            <p:nvPr/>
          </p:nvSpPr>
          <p:spPr bwMode="auto">
            <a:xfrm>
              <a:off x="6858000" y="1828800"/>
              <a:ext cx="1219200" cy="1143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4800" y="28956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903850" y="18412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43858" y="21460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421241" y="238575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677258" y="26794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645163" y="19050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59363" y="25908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89" name="Straight Arrow Connector 88"/>
            <p:cNvCxnSpPr/>
            <p:nvPr/>
          </p:nvCxnSpPr>
          <p:spPr bwMode="auto">
            <a:xfrm>
              <a:off x="6357165" y="2438400"/>
              <a:ext cx="44893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429000"/>
            <a:ext cx="1752600" cy="254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429830"/>
            <a:ext cx="2921000" cy="2159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4343400"/>
            <a:ext cx="3124200" cy="4953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5410200"/>
            <a:ext cx="2222500" cy="2286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5410200"/>
            <a:ext cx="1676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 NP-hard </a:t>
            </a:r>
            <a:r>
              <a:rPr lang="en-US" sz="1600" dirty="0" smtClean="0"/>
              <a:t>[</a:t>
            </a:r>
            <a:r>
              <a:rPr lang="en-US" sz="1600" dirty="0" err="1" smtClean="0"/>
              <a:t>Shimony</a:t>
            </a:r>
            <a:r>
              <a:rPr lang="en-US" sz="1600" dirty="0" smtClean="0"/>
              <a:t> ‘94]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3975319"/>
            <a:ext cx="39624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Approximate Inference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420850"/>
            <a:ext cx="794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Heuristics: 		Loopy BP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[Pearl, ‘88]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Greedy: 		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α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-Expansion [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Boykov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’01,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Komodakis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‘05]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LP Relaxations:	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[Schlesinger ‘76, Wainwright ’05, Sontag ’08, </a:t>
            </a:r>
            <a:r>
              <a:rPr lang="en-US" sz="1600" dirty="0" smtClean="0">
                <a:solidFill>
                  <a:prstClr val="black"/>
                </a:solidFill>
              </a:rPr>
              <a:t>Batra ‘10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QP/SDP Relaxations: 	[</a:t>
            </a:r>
            <a:r>
              <a:rPr lang="en-US" sz="1600" dirty="0" err="1" smtClean="0">
                <a:solidFill>
                  <a:prstClr val="black"/>
                </a:solidFill>
              </a:rPr>
              <a:t>Ravikumar</a:t>
            </a:r>
            <a:r>
              <a:rPr lang="en-US" sz="1600" dirty="0" smtClean="0">
                <a:solidFill>
                  <a:prstClr val="black"/>
                </a:solidFill>
              </a:rPr>
              <a:t> ’06, Kumar ‘09]</a:t>
            </a:r>
            <a:endParaRPr lang="en-US" sz="16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5410200" y="1219200"/>
            <a:ext cx="3352800" cy="1828800"/>
            <a:chOff x="2628900" y="519062"/>
            <a:chExt cx="6286500" cy="3214738"/>
          </a:xfrm>
        </p:grpSpPr>
        <p:pic>
          <p:nvPicPr>
            <p:cNvPr id="21" name="Picture 20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3419475"/>
              <a:ext cx="444500" cy="307594"/>
            </a:xfrm>
            <a:prstGeom prst="rect">
              <a:avLst/>
            </a:prstGeom>
          </p:spPr>
        </p:pic>
        <p:sp>
          <p:nvSpPr>
            <p:cNvPr id="22" name="Line 1"/>
            <p:cNvSpPr>
              <a:spLocks noChangeShapeType="1"/>
            </p:cNvSpPr>
            <p:nvPr/>
          </p:nvSpPr>
          <p:spPr bwMode="auto">
            <a:xfrm flipH="1" flipV="1">
              <a:off x="3199974" y="3255042"/>
              <a:ext cx="5182026" cy="1203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3199974" y="523875"/>
              <a:ext cx="426" cy="273116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"/>
            <p:cNvSpPr>
              <a:spLocks/>
            </p:cNvSpPr>
            <p:nvPr/>
          </p:nvSpPr>
          <p:spPr bwMode="auto">
            <a:xfrm>
              <a:off x="3435966" y="618925"/>
              <a:ext cx="5132838" cy="2311868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" name="Picture 27" descr="latex-image-1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4400" y="3213735"/>
              <a:ext cx="152400" cy="12954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8900" y="1795213"/>
              <a:ext cx="419100" cy="1905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32766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848600" y="3419475"/>
              <a:ext cx="448056" cy="3108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077200" y="2047875"/>
              <a:ext cx="8382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8580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010400" y="3441700"/>
              <a:ext cx="114300" cy="2825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5" name="Picture 34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3419475"/>
              <a:ext cx="444500" cy="30759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4800600" y="3579840"/>
              <a:ext cx="228600" cy="1371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7" name="Group 100"/>
            <p:cNvGrpSpPr/>
            <p:nvPr/>
          </p:nvGrpSpPr>
          <p:grpSpPr>
            <a:xfrm>
              <a:off x="4114800" y="3419475"/>
              <a:ext cx="457200" cy="314325"/>
              <a:chOff x="3276600" y="5181600"/>
              <a:chExt cx="457200" cy="314325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flipH="1">
              <a:off x="6220678" y="604889"/>
              <a:ext cx="11800" cy="266138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6"/>
            <p:cNvSpPr>
              <a:spLocks/>
            </p:cNvSpPr>
            <p:nvPr/>
          </p:nvSpPr>
          <p:spPr bwMode="auto">
            <a:xfrm rot="10800000" flipH="1">
              <a:off x="6149880" y="519062"/>
              <a:ext cx="165195" cy="157213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828800"/>
            <a:ext cx="3911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572000" y="1443033"/>
            <a:ext cx="914400" cy="1267599"/>
            <a:chOff x="5410200" y="2743200"/>
            <a:chExt cx="914400" cy="1267599"/>
          </a:xfrm>
        </p:grpSpPr>
        <p:sp>
          <p:nvSpPr>
            <p:cNvPr id="14" name="Double Bracket 13"/>
            <p:cNvSpPr/>
            <p:nvPr/>
          </p:nvSpPr>
          <p:spPr bwMode="auto">
            <a:xfrm>
              <a:off x="5410200" y="2743200"/>
              <a:ext cx="533400" cy="10668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0460" y="3733800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0482" y="2971800"/>
              <a:ext cx="457200" cy="228600"/>
            </a:xfrm>
            <a:prstGeom prst="rect">
              <a:avLst/>
            </a:prstGeom>
          </p:spPr>
        </p:pic>
        <p:sp>
          <p:nvSpPr>
            <p:cNvPr id="21" name="Rounded Rectangle 20"/>
            <p:cNvSpPr>
              <a:spLocks noChangeAspect="1"/>
            </p:cNvSpPr>
            <p:nvPr/>
          </p:nvSpPr>
          <p:spPr bwMode="auto">
            <a:xfrm>
              <a:off x="5645364" y="285902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 bwMode="auto">
            <a:xfrm>
              <a:off x="5645364" y="33528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 bwMode="auto">
            <a:xfrm>
              <a:off x="5645364" y="36576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500" y="1797050"/>
            <a:ext cx="520700" cy="241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1400" y="1750756"/>
            <a:ext cx="1536700" cy="546100"/>
            <a:chOff x="3581400" y="1750756"/>
            <a:chExt cx="1536700" cy="546100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1400" y="1750756"/>
              <a:ext cx="546100" cy="546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00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03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19584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6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57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51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08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10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3126"/>
              </p:ext>
            </p:extLst>
          </p:nvPr>
        </p:nvGraphicFramePr>
        <p:xfrm>
          <a:off x="685800" y="1325880"/>
          <a:ext cx="7772400" cy="46177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00200"/>
                <a:gridCol w="48768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9:00</a:t>
                      </a:r>
                      <a:r>
                        <a:rPr lang="en-US" baseline="0" dirty="0" smtClean="0"/>
                        <a:t> – 9:30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Opening Remarks +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Need for Multiple Diverse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9:30</a:t>
                      </a:r>
                      <a:r>
                        <a:rPr lang="en-US" baseline="0" dirty="0" smtClean="0"/>
                        <a:t> – 10:15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M-Best 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Dennis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10:15</a:t>
                      </a:r>
                      <a:r>
                        <a:rPr lang="en-US" baseline="0" dirty="0" smtClean="0"/>
                        <a:t> – 10:45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10:45 – 11:30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</a:t>
                      </a:r>
                      <a:r>
                        <a:rPr lang="en-US" baseline="0" dirty="0" smtClean="0"/>
                        <a:t> via </a:t>
                      </a:r>
                      <a:r>
                        <a:rPr lang="en-US" dirty="0" smtClean="0"/>
                        <a:t>Diverse M-Best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12:00</a:t>
                      </a:r>
                      <a:r>
                        <a:rPr lang="en-US" baseline="0" dirty="0" smtClean="0"/>
                        <a:t> – 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1:30 – 2:00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Sampling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Deva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2:00 –</a:t>
                      </a:r>
                      <a:r>
                        <a:rPr lang="en-US" baseline="0" dirty="0" smtClean="0"/>
                        <a:t> 3:15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DPPs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Alex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3:15</a:t>
                      </a:r>
                      <a:r>
                        <a:rPr lang="en-US" baseline="0" dirty="0" smtClean="0"/>
                        <a:t> – 3:45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3:45</a:t>
                      </a:r>
                      <a:r>
                        <a:rPr lang="en-US" baseline="0" dirty="0" smtClean="0"/>
                        <a:t> – 4:30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DPPs (Continued)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Alex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4:30 – 5:00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Closing Remarks +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What</a:t>
                      </a:r>
                      <a:r>
                        <a:rPr lang="en-US" baseline="0" dirty="0" smtClean="0"/>
                        <a:t> can we do with diverse solutions?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 bwMode="auto">
          <a:xfrm>
            <a:off x="1447800" y="2286000"/>
            <a:ext cx="6019800" cy="1981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046" y="2667000"/>
            <a:ext cx="54297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1. Please interrupt &amp; ask </a:t>
            </a:r>
            <a:r>
              <a:rPr lang="en-US" sz="2600" dirty="0"/>
              <a:t>q</a:t>
            </a:r>
            <a:r>
              <a:rPr lang="en-US" sz="2600" dirty="0" smtClean="0"/>
              <a:t>uestions!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80952" y="3393757"/>
            <a:ext cx="43365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2. All slides available online.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4969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6063435" y="1796232"/>
            <a:ext cx="1447800" cy="265176"/>
            <a:chOff x="6172200" y="1817944"/>
            <a:chExt cx="1447800" cy="265176"/>
          </a:xfrm>
        </p:grpSpPr>
        <p:sp>
          <p:nvSpPr>
            <p:cNvPr id="23" name="Double Bracket 22"/>
            <p:cNvSpPr/>
            <p:nvPr/>
          </p:nvSpPr>
          <p:spPr bwMode="auto">
            <a:xfrm>
              <a:off x="6172200" y="1817944"/>
              <a:ext cx="1447800" cy="26517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1828800"/>
              <a:ext cx="660400" cy="241300"/>
            </a:xfrm>
            <a:prstGeom prst="rect">
              <a:avLst/>
            </a:prstGeom>
          </p:spPr>
        </p:pic>
        <p:sp>
          <p:nvSpPr>
            <p:cNvPr id="42" name="Rounded Rectangle 41"/>
            <p:cNvSpPr>
              <a:spLocks noChangeAspect="1"/>
            </p:cNvSpPr>
            <p:nvPr/>
          </p:nvSpPr>
          <p:spPr bwMode="auto">
            <a:xfrm>
              <a:off x="62484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3" name="Rounded Rectangle 42"/>
            <p:cNvSpPr>
              <a:spLocks noChangeAspect="1"/>
            </p:cNvSpPr>
            <p:nvPr/>
          </p:nvSpPr>
          <p:spPr bwMode="auto">
            <a:xfrm>
              <a:off x="64008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 bwMode="auto">
            <a:xfrm>
              <a:off x="73152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 bwMode="auto">
            <a:xfrm>
              <a:off x="74676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490" y="1750756"/>
            <a:ext cx="546100" cy="5461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696199" y="967774"/>
            <a:ext cx="1219201" cy="2232626"/>
            <a:chOff x="7696199" y="967774"/>
            <a:chExt cx="1219201" cy="2232626"/>
          </a:xfrm>
        </p:grpSpPr>
        <p:sp>
          <p:nvSpPr>
            <p:cNvPr id="21" name="Double Bracket 20"/>
            <p:cNvSpPr/>
            <p:nvPr/>
          </p:nvSpPr>
          <p:spPr bwMode="auto">
            <a:xfrm>
              <a:off x="7696199" y="967774"/>
              <a:ext cx="738287" cy="208022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34204" y="2923401"/>
              <a:ext cx="48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2</a:t>
              </a:r>
              <a:r>
                <a:rPr lang="en-US" dirty="0" smtClean="0"/>
                <a:t>x1</a:t>
              </a:r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7135" y="1859515"/>
              <a:ext cx="698500" cy="241300"/>
            </a:xfrm>
            <a:prstGeom prst="rect">
              <a:avLst/>
            </a:prstGeom>
          </p:spPr>
        </p:pic>
        <p:sp>
          <p:nvSpPr>
            <p:cNvPr id="33" name="Rounded Rectangle 32"/>
            <p:cNvSpPr>
              <a:spLocks noChangeAspect="1"/>
            </p:cNvSpPr>
            <p:nvPr/>
          </p:nvSpPr>
          <p:spPr bwMode="auto">
            <a:xfrm>
              <a:off x="8045641" y="1453889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 bwMode="auto">
            <a:xfrm>
              <a:off x="8045641" y="1682489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 bwMode="auto">
            <a:xfrm>
              <a:off x="8045641" y="2255513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Rounded Rectangle 35"/>
            <p:cNvSpPr>
              <a:spLocks noChangeAspect="1"/>
            </p:cNvSpPr>
            <p:nvPr/>
          </p:nvSpPr>
          <p:spPr bwMode="auto">
            <a:xfrm>
              <a:off x="8045641" y="2484113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Rounded Rectangle 37"/>
            <p:cNvSpPr>
              <a:spLocks noChangeAspect="1"/>
            </p:cNvSpPr>
            <p:nvPr/>
          </p:nvSpPr>
          <p:spPr bwMode="auto">
            <a:xfrm>
              <a:off x="8046974" y="272567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 bwMode="auto">
            <a:xfrm>
              <a:off x="8046974" y="29464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Rounded Rectangle 40"/>
            <p:cNvSpPr>
              <a:spLocks noChangeAspect="1"/>
            </p:cNvSpPr>
            <p:nvPr/>
          </p:nvSpPr>
          <p:spPr bwMode="auto">
            <a:xfrm>
              <a:off x="8046974" y="122555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6" name="Rounded Rectangle 45"/>
            <p:cNvSpPr>
              <a:spLocks noChangeAspect="1"/>
            </p:cNvSpPr>
            <p:nvPr/>
          </p:nvSpPr>
          <p:spPr bwMode="auto">
            <a:xfrm>
              <a:off x="8046974" y="101752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1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048000" y="1415232"/>
            <a:ext cx="2438400" cy="1295400"/>
            <a:chOff x="3048000" y="1415232"/>
            <a:chExt cx="2438400" cy="1295400"/>
          </a:xfrm>
        </p:grpSpPr>
        <p:grpSp>
          <p:nvGrpSpPr>
            <p:cNvPr id="3" name="Group 24"/>
            <p:cNvGrpSpPr/>
            <p:nvPr/>
          </p:nvGrpSpPr>
          <p:grpSpPr>
            <a:xfrm>
              <a:off x="3048000" y="1787457"/>
              <a:ext cx="1295400" cy="265176"/>
              <a:chOff x="3200400" y="3087624"/>
              <a:chExt cx="1295400" cy="265176"/>
            </a:xfrm>
          </p:grpSpPr>
          <p:sp>
            <p:nvSpPr>
              <p:cNvPr id="10" name="Double Bracket 9"/>
              <p:cNvSpPr/>
              <p:nvPr/>
            </p:nvSpPr>
            <p:spPr bwMode="auto">
              <a:xfrm>
                <a:off x="3200400" y="3089922"/>
                <a:ext cx="1295400" cy="262878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3300" y="3087624"/>
                <a:ext cx="419100" cy="228600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 bwMode="auto">
              <a:xfrm>
                <a:off x="3355848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Rounded Rectangle 18"/>
              <p:cNvSpPr>
                <a:spLocks noChangeAspect="1"/>
              </p:cNvSpPr>
              <p:nvPr/>
            </p:nvSpPr>
            <p:spPr bwMode="auto">
              <a:xfrm>
                <a:off x="4078224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Rounded Rectangle 19"/>
              <p:cNvSpPr>
                <a:spLocks noChangeAspect="1"/>
              </p:cNvSpPr>
              <p:nvPr/>
            </p:nvSpPr>
            <p:spPr bwMode="auto">
              <a:xfrm>
                <a:off x="4306824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14" name="Double Bracket 13"/>
            <p:cNvSpPr/>
            <p:nvPr/>
          </p:nvSpPr>
          <p:spPr bwMode="auto">
            <a:xfrm>
              <a:off x="4572000" y="1443033"/>
              <a:ext cx="533400" cy="10668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2260" y="2433633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3604" y="1415232"/>
              <a:ext cx="270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90" y="1750756"/>
            <a:ext cx="546100" cy="5461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40" name="Picture 39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41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" name="Picture 48" descr="latex-image-1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7" name="Picture 56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0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6063435" y="967774"/>
            <a:ext cx="2851965" cy="2232626"/>
            <a:chOff x="6063435" y="967774"/>
            <a:chExt cx="2851965" cy="2232626"/>
          </a:xfrm>
        </p:grpSpPr>
        <p:grpSp>
          <p:nvGrpSpPr>
            <p:cNvPr id="7" name="Group 49"/>
            <p:cNvGrpSpPr/>
            <p:nvPr/>
          </p:nvGrpSpPr>
          <p:grpSpPr>
            <a:xfrm>
              <a:off x="6063435" y="1796232"/>
              <a:ext cx="1447800" cy="265176"/>
              <a:chOff x="6172200" y="1817944"/>
              <a:chExt cx="1447800" cy="265176"/>
            </a:xfrm>
          </p:grpSpPr>
          <p:sp>
            <p:nvSpPr>
              <p:cNvPr id="23" name="Double Bracket 22"/>
              <p:cNvSpPr/>
              <p:nvPr/>
            </p:nvSpPr>
            <p:spPr bwMode="auto">
              <a:xfrm>
                <a:off x="6172200" y="1817944"/>
                <a:ext cx="1447800" cy="265176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3200" y="1828800"/>
                <a:ext cx="660400" cy="241300"/>
              </a:xfrm>
              <a:prstGeom prst="rect">
                <a:avLst/>
              </a:prstGeom>
            </p:spPr>
          </p:pic>
          <p:sp>
            <p:nvSpPr>
              <p:cNvPr id="42" name="Rounded Rectangle 41"/>
              <p:cNvSpPr>
                <a:spLocks noChangeAspect="1"/>
              </p:cNvSpPr>
              <p:nvPr/>
            </p:nvSpPr>
            <p:spPr bwMode="auto">
              <a:xfrm>
                <a:off x="62484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Rounded Rectangle 42"/>
              <p:cNvSpPr>
                <a:spLocks noChangeAspect="1"/>
              </p:cNvSpPr>
              <p:nvPr/>
            </p:nvSpPr>
            <p:spPr bwMode="auto">
              <a:xfrm>
                <a:off x="64008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ounded Rectangle 43"/>
              <p:cNvSpPr>
                <a:spLocks noChangeAspect="1"/>
              </p:cNvSpPr>
              <p:nvPr/>
            </p:nvSpPr>
            <p:spPr bwMode="auto">
              <a:xfrm>
                <a:off x="73152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5" name="Rounded Rectangle 44"/>
              <p:cNvSpPr>
                <a:spLocks noChangeAspect="1"/>
              </p:cNvSpPr>
              <p:nvPr/>
            </p:nvSpPr>
            <p:spPr bwMode="auto">
              <a:xfrm>
                <a:off x="74676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696199" y="967774"/>
              <a:ext cx="1219201" cy="2232626"/>
              <a:chOff x="7696199" y="967774"/>
              <a:chExt cx="1219201" cy="2232626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7696199" y="967774"/>
                <a:ext cx="738287" cy="2080226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434204" y="2923401"/>
                <a:ext cx="4811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x1</a:t>
                </a:r>
                <a:endParaRPr lang="en-US" dirty="0"/>
              </a:p>
            </p:txBody>
          </p:sp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7135" y="1859515"/>
                <a:ext cx="698500" cy="241300"/>
              </a:xfrm>
              <a:prstGeom prst="rect">
                <a:avLst/>
              </a:prstGeom>
            </p:spPr>
          </p:pic>
          <p:sp>
            <p:nvSpPr>
              <p:cNvPr id="72" name="Rounded Rectangle 71"/>
              <p:cNvSpPr>
                <a:spLocks noChangeAspect="1"/>
              </p:cNvSpPr>
              <p:nvPr/>
            </p:nvSpPr>
            <p:spPr bwMode="auto">
              <a:xfrm>
                <a:off x="8045641" y="1453889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3" name="Rounded Rectangle 72"/>
              <p:cNvSpPr>
                <a:spLocks noChangeAspect="1"/>
              </p:cNvSpPr>
              <p:nvPr/>
            </p:nvSpPr>
            <p:spPr bwMode="auto">
              <a:xfrm>
                <a:off x="8045641" y="1682489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4" name="Rounded Rectangle 73"/>
              <p:cNvSpPr>
                <a:spLocks noChangeAspect="1"/>
              </p:cNvSpPr>
              <p:nvPr/>
            </p:nvSpPr>
            <p:spPr bwMode="auto">
              <a:xfrm>
                <a:off x="8045641" y="2255513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5" name="Rounded Rectangle 74"/>
              <p:cNvSpPr>
                <a:spLocks noChangeAspect="1"/>
              </p:cNvSpPr>
              <p:nvPr/>
            </p:nvSpPr>
            <p:spPr bwMode="auto">
              <a:xfrm>
                <a:off x="8045641" y="2484113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6" name="Rounded Rectangle 75"/>
              <p:cNvSpPr>
                <a:spLocks noChangeAspect="1"/>
              </p:cNvSpPr>
              <p:nvPr/>
            </p:nvSpPr>
            <p:spPr bwMode="auto">
              <a:xfrm>
                <a:off x="8046974" y="272567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7" name="Rounded Rectangle 76"/>
              <p:cNvSpPr>
                <a:spLocks noChangeAspect="1"/>
              </p:cNvSpPr>
              <p:nvPr/>
            </p:nvSpPr>
            <p:spPr bwMode="auto">
              <a:xfrm>
                <a:off x="8046974" y="29464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8" name="Rounded Rectangle 77"/>
              <p:cNvSpPr>
                <a:spLocks noChangeAspect="1"/>
              </p:cNvSpPr>
              <p:nvPr/>
            </p:nvSpPr>
            <p:spPr bwMode="auto">
              <a:xfrm>
                <a:off x="8046974" y="122555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9" name="Rounded Rectangle 78"/>
              <p:cNvSpPr>
                <a:spLocks noChangeAspect="1"/>
              </p:cNvSpPr>
              <p:nvPr/>
            </p:nvSpPr>
            <p:spPr bwMode="auto">
              <a:xfrm>
                <a:off x="8046974" y="10175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8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11285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819E-7 -2.63706E-6 L 0.01667 -2.63706E-6 " pathEditMode="relative" ptsTypes="AA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08056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19167 -2.59259E-6 " pathEditMode="relative" ptsTypes="AA">
                                      <p:cBhvr>
                                        <p:cTn id="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6" name="Group 8"/>
          <p:cNvGrpSpPr/>
          <p:nvPr/>
        </p:nvGrpSpPr>
        <p:grpSpPr>
          <a:xfrm>
            <a:off x="2971800" y="2819399"/>
            <a:ext cx="3124200" cy="719555"/>
            <a:chOff x="2971800" y="2819399"/>
            <a:chExt cx="3124200" cy="719555"/>
          </a:xfrm>
        </p:grpSpPr>
        <p:sp>
          <p:nvSpPr>
            <p:cNvPr id="7" name="Left Brace 6"/>
            <p:cNvSpPr/>
            <p:nvPr/>
          </p:nvSpPr>
          <p:spPr bwMode="auto">
            <a:xfrm rot="16200000">
              <a:off x="4381500" y="1409699"/>
              <a:ext cx="304800" cy="31242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77275" y="3200400"/>
              <a:ext cx="2952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Graphcuts</a:t>
              </a:r>
              <a:r>
                <a:rPr lang="en-US" sz="1600" dirty="0" smtClean="0"/>
                <a:t>, BP, Expansion, etc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2" name="Picture 11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4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6" descr="latex-image-1.pd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4" name="Picture 23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6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27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LP 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6" name="Decagon 45"/>
          <p:cNvSpPr>
            <a:spLocks noChangeAspect="1"/>
          </p:cNvSpPr>
          <p:nvPr/>
        </p:nvSpPr>
        <p:spPr bwMode="auto">
          <a:xfrm rot="16200000">
            <a:off x="3429000" y="3810001"/>
            <a:ext cx="2389876" cy="2389876"/>
          </a:xfrm>
          <a:prstGeom prst="decagon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0" name="Picture 27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4800600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Down Arrow 40"/>
          <p:cNvSpPr/>
          <p:nvPr/>
        </p:nvSpPr>
        <p:spPr bwMode="auto">
          <a:xfrm>
            <a:off x="4572000" y="44958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20" y="6477000"/>
            <a:ext cx="373380" cy="24892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993510" y="3478787"/>
            <a:ext cx="3187157" cy="2998213"/>
            <a:chOff x="2993510" y="3478787"/>
            <a:chExt cx="3187157" cy="2998213"/>
          </a:xfrm>
        </p:grpSpPr>
        <p:sp>
          <p:nvSpPr>
            <p:cNvPr id="18" name="Oval 17"/>
            <p:cNvSpPr>
              <a:spLocks/>
            </p:cNvSpPr>
            <p:nvPr/>
          </p:nvSpPr>
          <p:spPr bwMode="auto">
            <a:xfrm>
              <a:off x="3825240" y="39776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>
              <a:spLocks/>
            </p:cNvSpPr>
            <p:nvPr/>
          </p:nvSpPr>
          <p:spPr bwMode="auto">
            <a:xfrm>
              <a:off x="4554675" y="37338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>
              <a:spLocks/>
            </p:cNvSpPr>
            <p:nvPr/>
          </p:nvSpPr>
          <p:spPr bwMode="auto">
            <a:xfrm>
              <a:off x="5305605" y="39776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>
              <a:spLocks/>
            </p:cNvSpPr>
            <p:nvPr/>
          </p:nvSpPr>
          <p:spPr bwMode="auto">
            <a:xfrm>
              <a:off x="5741095" y="4565527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>
              <a:spLocks/>
            </p:cNvSpPr>
            <p:nvPr/>
          </p:nvSpPr>
          <p:spPr bwMode="auto">
            <a:xfrm>
              <a:off x="5758635" y="5301224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>
              <a:spLocks/>
            </p:cNvSpPr>
            <p:nvPr/>
          </p:nvSpPr>
          <p:spPr bwMode="auto">
            <a:xfrm>
              <a:off x="5323145" y="5867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>
              <a:spLocks/>
            </p:cNvSpPr>
            <p:nvPr/>
          </p:nvSpPr>
          <p:spPr bwMode="auto">
            <a:xfrm>
              <a:off x="4572000" y="61112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>
              <a:spLocks/>
            </p:cNvSpPr>
            <p:nvPr/>
          </p:nvSpPr>
          <p:spPr bwMode="auto">
            <a:xfrm>
              <a:off x="3810000" y="5867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>
              <a:spLocks/>
            </p:cNvSpPr>
            <p:nvPr/>
          </p:nvSpPr>
          <p:spPr bwMode="auto">
            <a:xfrm>
              <a:off x="3368040" y="52730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>
              <a:spLocks/>
            </p:cNvSpPr>
            <p:nvPr/>
          </p:nvSpPr>
          <p:spPr bwMode="auto">
            <a:xfrm>
              <a:off x="3368040" y="45720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600" y="5334000"/>
              <a:ext cx="237067" cy="1749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3048000" y="4419600"/>
              <a:ext cx="238963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486400" y="3810000"/>
              <a:ext cx="238963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495800" y="6300137"/>
              <a:ext cx="238963" cy="176863"/>
              <a:chOff x="5171237" y="4242737"/>
              <a:chExt cx="238963" cy="176863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5171237" y="4242737"/>
                <a:ext cx="238963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252517" y="4255380"/>
                <a:ext cx="60960" cy="16075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49133" y="6019800"/>
              <a:ext cx="237067" cy="174984"/>
              <a:chOff x="3572933" y="4191000"/>
              <a:chExt cx="237067" cy="174984"/>
            </a:xfrm>
          </p:grpSpPr>
          <p:pic>
            <p:nvPicPr>
              <p:cNvPr id="36" name="Picture 35" descr="1403901471_d5e034b46b_seg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72933" y="4191000"/>
                <a:ext cx="237067" cy="174984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 bwMode="auto">
              <a:xfrm>
                <a:off x="3613573" y="4277995"/>
                <a:ext cx="12192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657600" y="3733800"/>
              <a:ext cx="243840" cy="178813"/>
              <a:chOff x="3408477" y="3810000"/>
              <a:chExt cx="243840" cy="178813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3408477" y="3810000"/>
                <a:ext cx="238963" cy="17686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40847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3489757" y="3902116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57103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95800" y="3478787"/>
              <a:ext cx="243840" cy="178813"/>
              <a:chOff x="3408477" y="3810000"/>
              <a:chExt cx="243840" cy="178813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3408477" y="3810000"/>
                <a:ext cx="238963" cy="17686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340847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489757" y="3902116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3571037" y="3810000"/>
                <a:ext cx="81280" cy="8669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993510" y="5181600"/>
              <a:ext cx="237067" cy="174984"/>
              <a:chOff x="3810000" y="3810000"/>
              <a:chExt cx="237067" cy="174984"/>
            </a:xfrm>
          </p:grpSpPr>
          <p:pic>
            <p:nvPicPr>
              <p:cNvPr id="53" name="Picture 52" descr="1403901471_d5e034b46b_seg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0000" y="3810000"/>
                <a:ext cx="237067" cy="174984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 bwMode="auto">
              <a:xfrm>
                <a:off x="3850640" y="3896995"/>
                <a:ext cx="12192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943600" y="4419600"/>
              <a:ext cx="237067" cy="174984"/>
              <a:chOff x="5943600" y="4419600"/>
              <a:chExt cx="237067" cy="174984"/>
            </a:xfrm>
          </p:grpSpPr>
          <p:pic>
            <p:nvPicPr>
              <p:cNvPr id="58" name="Picture 57" descr="1403901471_d5e034b46b_seg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3600" y="4419600"/>
                <a:ext cx="237067" cy="174984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 bwMode="auto">
              <a:xfrm>
                <a:off x="5984240" y="4426238"/>
                <a:ext cx="12192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486400" y="6019800"/>
              <a:ext cx="238963" cy="176863"/>
              <a:chOff x="5171237" y="3810000"/>
              <a:chExt cx="238963" cy="176863"/>
            </a:xfrm>
          </p:grpSpPr>
          <p:sp>
            <p:nvSpPr>
              <p:cNvPr id="62" name="Rectangle 61"/>
              <p:cNvSpPr/>
              <p:nvPr/>
            </p:nvSpPr>
            <p:spPr bwMode="auto">
              <a:xfrm>
                <a:off x="5171237" y="3810000"/>
                <a:ext cx="238963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5252517" y="3822643"/>
                <a:ext cx="60960" cy="16075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 bwMode="auto">
            <a:xfrm>
              <a:off x="5562600" y="6019800"/>
              <a:ext cx="12192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38050" y="5943600"/>
            <a:ext cx="1867258" cy="609598"/>
            <a:chOff x="5138050" y="5943600"/>
            <a:chExt cx="1867258" cy="609598"/>
          </a:xfrm>
        </p:grpSpPr>
        <p:sp>
          <p:nvSpPr>
            <p:cNvPr id="57" name="TextBox 56"/>
            <p:cNvSpPr txBox="1"/>
            <p:nvPr/>
          </p:nvSpPr>
          <p:spPr>
            <a:xfrm>
              <a:off x="6324600" y="5943600"/>
              <a:ext cx="680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MAP</a:t>
              </a:r>
              <a:endParaRPr lang="en-US" sz="1800" dirty="0"/>
            </a:p>
          </p:txBody>
        </p:sp>
        <p:cxnSp>
          <p:nvCxnSpPr>
            <p:cNvPr id="68" name="Straight Arrow Connector 67"/>
            <p:cNvCxnSpPr>
              <a:stCxn id="57" idx="1"/>
            </p:cNvCxnSpPr>
            <p:nvPr/>
          </p:nvCxnSpPr>
          <p:spPr bwMode="auto">
            <a:xfrm rot="10800000" flipV="1">
              <a:off x="5138050" y="6128266"/>
              <a:ext cx="1186550" cy="42493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8"/>
          <p:cNvGrpSpPr/>
          <p:nvPr/>
        </p:nvGrpSpPr>
        <p:grpSpPr>
          <a:xfrm>
            <a:off x="2971800" y="2819399"/>
            <a:ext cx="3124200" cy="719555"/>
            <a:chOff x="2971800" y="2819399"/>
            <a:chExt cx="3124200" cy="719555"/>
          </a:xfrm>
        </p:grpSpPr>
        <p:sp>
          <p:nvSpPr>
            <p:cNvPr id="75" name="Left Brace 74"/>
            <p:cNvSpPr/>
            <p:nvPr/>
          </p:nvSpPr>
          <p:spPr bwMode="auto">
            <a:xfrm rot="16200000">
              <a:off x="4381500" y="1409699"/>
              <a:ext cx="304800" cy="31242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77275" y="3200400"/>
              <a:ext cx="2952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Graphcuts</a:t>
              </a:r>
              <a:r>
                <a:rPr lang="en-US" sz="1600" dirty="0" smtClean="0"/>
                <a:t>, BP, Expansion, etc</a:t>
              </a:r>
              <a:endParaRPr lang="en-US" sz="1600" dirty="0"/>
            </a:p>
          </p:txBody>
        </p:sp>
      </p:grpSp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097589"/>
              </p:ext>
            </p:extLst>
          </p:nvPr>
        </p:nvGraphicFramePr>
        <p:xfrm>
          <a:off x="685800" y="1325880"/>
          <a:ext cx="7772400" cy="46177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00200"/>
                <a:gridCol w="48768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9:00</a:t>
                      </a:r>
                      <a:r>
                        <a:rPr lang="en-US" baseline="0" dirty="0" smtClean="0"/>
                        <a:t> – 9:30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Opening Remarks +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Need for Multiple Diverse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9:30</a:t>
                      </a:r>
                      <a:r>
                        <a:rPr lang="en-US" baseline="0" dirty="0" smtClean="0"/>
                        <a:t> – 10:15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M-Best 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Dennis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10:15</a:t>
                      </a:r>
                      <a:r>
                        <a:rPr lang="en-US" baseline="0" dirty="0" smtClean="0"/>
                        <a:t> – 10:45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10:45 – 11:30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</a:t>
                      </a:r>
                      <a:r>
                        <a:rPr lang="en-US" baseline="0" dirty="0" smtClean="0"/>
                        <a:t> via </a:t>
                      </a:r>
                      <a:r>
                        <a:rPr lang="en-US" dirty="0" smtClean="0"/>
                        <a:t>Diverse M-Best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12:00</a:t>
                      </a:r>
                      <a:r>
                        <a:rPr lang="en-US" baseline="0" dirty="0" smtClean="0"/>
                        <a:t> – 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1:30 – 2:00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Sampling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Deva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2:00 –</a:t>
                      </a:r>
                      <a:r>
                        <a:rPr lang="en-US" baseline="0" dirty="0" smtClean="0"/>
                        <a:t> 3:15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Solutions via DPPs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Alex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3:15</a:t>
                      </a:r>
                      <a:r>
                        <a:rPr lang="en-US" baseline="0" dirty="0" smtClean="0"/>
                        <a:t> – 3:45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Coffee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3:45</a:t>
                      </a:r>
                      <a:r>
                        <a:rPr lang="en-US" baseline="0" dirty="0" smtClean="0"/>
                        <a:t> – 4:30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DPPs (Continued)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Alex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4:30 – 5:00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Closing Remarks +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What</a:t>
                      </a:r>
                      <a:r>
                        <a:rPr lang="en-US" baseline="0" dirty="0" smtClean="0"/>
                        <a:t> can we do with diverse solutions?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Dhruv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39457" y="6488668"/>
            <a:ext cx="282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All </a:t>
            </a:r>
            <a:r>
              <a:rPr lang="en-US" sz="1800" dirty="0"/>
              <a:t>s</a:t>
            </a:r>
            <a:r>
              <a:rPr lang="en-US" sz="1800" dirty="0" smtClean="0"/>
              <a:t>lides available online.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533400" y="1676400"/>
            <a:ext cx="8077200" cy="533400"/>
          </a:xfrm>
          <a:prstGeom prst="roundRect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36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2786E-6 -5.83739E-7 L 6.22786E-6 0.08895 " pathEditMode="relative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45487" name="Object 15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7624763" y="3581400"/>
            <a:ext cx="757237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3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4" name="Object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5" name="Objec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6" name="Object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953000" y="6575425"/>
            <a:ext cx="3834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</a:t>
            </a:r>
            <a:r>
              <a:rPr lang="en-US" b="0" dirty="0" err="1" smtClean="0">
                <a:solidFill>
                  <a:schemeClr val="tx1"/>
                </a:solidFill>
              </a:rPr>
              <a:t>Fei</a:t>
            </a:r>
            <a:r>
              <a:rPr lang="en-US" b="0" dirty="0" smtClean="0">
                <a:solidFill>
                  <a:schemeClr val="tx1"/>
                </a:solidFill>
              </a:rPr>
              <a:t> Li, Rob Fergus </a:t>
            </a:r>
            <a:r>
              <a:rPr lang="en-US" b="0" dirty="0">
                <a:solidFill>
                  <a:schemeClr val="tx1"/>
                </a:solidFill>
              </a:rPr>
              <a:t>&amp;</a:t>
            </a:r>
            <a:r>
              <a:rPr lang="en-US" b="0" dirty="0" smtClean="0">
                <a:solidFill>
                  <a:schemeClr val="tx1"/>
                </a:solidFill>
              </a:rPr>
              <a:t> Antonio </a:t>
            </a:r>
            <a:r>
              <a:rPr lang="en-US" b="0" dirty="0" err="1" smtClean="0">
                <a:solidFill>
                  <a:schemeClr val="tx1"/>
                </a:solidFill>
              </a:rPr>
              <a:t>Torralba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4400" y="1143000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1752600" y="3413125"/>
            <a:ext cx="757238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1066800" y="1524000"/>
            <a:ext cx="4495800" cy="5181600"/>
            <a:chOff x="1872" y="816"/>
            <a:chExt cx="2832" cy="3264"/>
          </a:xfrm>
        </p:grpSpPr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2688" y="168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840" y="81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74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201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Models to the Rescue!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935563" y="2357694"/>
            <a:ext cx="1147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</a:p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86" name="Right Arrow 85"/>
          <p:cNvSpPr/>
          <p:nvPr/>
        </p:nvSpPr>
        <p:spPr bwMode="auto">
          <a:xfrm>
            <a:off x="4038600" y="2597150"/>
            <a:ext cx="990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23669" y="4502150"/>
            <a:ext cx="25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Most Likely Assignment</a:t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84" name="Object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5415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8" name="Group 27"/>
          <p:cNvGrpSpPr/>
          <p:nvPr/>
        </p:nvGrpSpPr>
        <p:grpSpPr>
          <a:xfrm>
            <a:off x="914400" y="1716278"/>
            <a:ext cx="2364913" cy="2105799"/>
            <a:chOff x="1140287" y="1981200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1176945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670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405545" y="21356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1176945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8670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405545" y="25928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1176945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8670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1176945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8670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405545" y="30500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1176945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8670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405545" y="35072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5528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236953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781431" y="21356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5528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36953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781431" y="25928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5528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236953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781431" y="30500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5528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236953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781431" y="35072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2095631" y="30500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2095631" y="35072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2095631" y="25928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2095631" y="21356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8670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1176945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8670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1176945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5528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236953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236953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5528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236953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5528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1141982" y="19812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46582" y="24384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40287" y="289254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1174593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8646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403193" y="3964753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5504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234601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779079" y="3964753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2093279" y="3964753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8657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1175619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235627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5515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3186533" y="38100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410200" y="1447800"/>
            <a:ext cx="2743200" cy="3042682"/>
            <a:chOff x="5410200" y="1746250"/>
            <a:chExt cx="2743200" cy="3042682"/>
          </a:xfrm>
        </p:grpSpPr>
        <p:pic>
          <p:nvPicPr>
            <p:cNvPr id="85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0200" y="1752600"/>
              <a:ext cx="2743200" cy="27432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87" name="Freeform 86"/>
            <p:cNvSpPr/>
            <p:nvPr/>
          </p:nvSpPr>
          <p:spPr bwMode="auto">
            <a:xfrm>
              <a:off x="5994400" y="1981200"/>
              <a:ext cx="2159000" cy="2038350"/>
            </a:xfrm>
            <a:custGeom>
              <a:avLst/>
              <a:gdLst>
                <a:gd name="connsiteX0" fmla="*/ 0 w 2159000"/>
                <a:gd name="connsiteY0" fmla="*/ 1898650 h 2038350"/>
                <a:gd name="connsiteX1" fmla="*/ 44450 w 2159000"/>
                <a:gd name="connsiteY1" fmla="*/ 1339850 h 2038350"/>
                <a:gd name="connsiteX2" fmla="*/ 222250 w 2159000"/>
                <a:gd name="connsiteY2" fmla="*/ 869950 h 2038350"/>
                <a:gd name="connsiteX3" fmla="*/ 647700 w 2159000"/>
                <a:gd name="connsiteY3" fmla="*/ 685800 h 2038350"/>
                <a:gd name="connsiteX4" fmla="*/ 660400 w 2159000"/>
                <a:gd name="connsiteY4" fmla="*/ 508000 h 2038350"/>
                <a:gd name="connsiteX5" fmla="*/ 577850 w 2159000"/>
                <a:gd name="connsiteY5" fmla="*/ 336550 h 2038350"/>
                <a:gd name="connsiteX6" fmla="*/ 704850 w 2159000"/>
                <a:gd name="connsiteY6" fmla="*/ 69850 h 2038350"/>
                <a:gd name="connsiteX7" fmla="*/ 863600 w 2159000"/>
                <a:gd name="connsiteY7" fmla="*/ 0 h 2038350"/>
                <a:gd name="connsiteX8" fmla="*/ 1047750 w 2159000"/>
                <a:gd name="connsiteY8" fmla="*/ 12700 h 2038350"/>
                <a:gd name="connsiteX9" fmla="*/ 1181100 w 2159000"/>
                <a:gd name="connsiteY9" fmla="*/ 203200 h 2038350"/>
                <a:gd name="connsiteX10" fmla="*/ 1162050 w 2159000"/>
                <a:gd name="connsiteY10" fmla="*/ 457200 h 2038350"/>
                <a:gd name="connsiteX11" fmla="*/ 1098550 w 2159000"/>
                <a:gd name="connsiteY11" fmla="*/ 603250 h 2038350"/>
                <a:gd name="connsiteX12" fmla="*/ 1092200 w 2159000"/>
                <a:gd name="connsiteY12" fmla="*/ 704850 h 2038350"/>
                <a:gd name="connsiteX13" fmla="*/ 1327150 w 2159000"/>
                <a:gd name="connsiteY13" fmla="*/ 800100 h 2038350"/>
                <a:gd name="connsiteX14" fmla="*/ 1479550 w 2159000"/>
                <a:gd name="connsiteY14" fmla="*/ 1035050 h 2038350"/>
                <a:gd name="connsiteX15" fmla="*/ 1720850 w 2159000"/>
                <a:gd name="connsiteY15" fmla="*/ 755650 h 2038350"/>
                <a:gd name="connsiteX16" fmla="*/ 1682750 w 2159000"/>
                <a:gd name="connsiteY16" fmla="*/ 488950 h 2038350"/>
                <a:gd name="connsiteX17" fmla="*/ 1784350 w 2159000"/>
                <a:gd name="connsiteY17" fmla="*/ 279400 h 2038350"/>
                <a:gd name="connsiteX18" fmla="*/ 1955800 w 2159000"/>
                <a:gd name="connsiteY18" fmla="*/ 190500 h 2038350"/>
                <a:gd name="connsiteX19" fmla="*/ 2152650 w 2159000"/>
                <a:gd name="connsiteY19" fmla="*/ 171450 h 2038350"/>
                <a:gd name="connsiteX20" fmla="*/ 2159000 w 2159000"/>
                <a:gd name="connsiteY20" fmla="*/ 2038350 h 2038350"/>
                <a:gd name="connsiteX21" fmla="*/ 0 w 2159000"/>
                <a:gd name="connsiteY21" fmla="*/ 1981200 h 2038350"/>
                <a:gd name="connsiteX22" fmla="*/ 0 w 2159000"/>
                <a:gd name="connsiteY22" fmla="*/ 189865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59000" h="2038350">
                  <a:moveTo>
                    <a:pt x="0" y="1898650"/>
                  </a:moveTo>
                  <a:lnTo>
                    <a:pt x="44450" y="1339850"/>
                  </a:lnTo>
                  <a:lnTo>
                    <a:pt x="222250" y="869950"/>
                  </a:lnTo>
                  <a:lnTo>
                    <a:pt x="647700" y="685800"/>
                  </a:lnTo>
                  <a:lnTo>
                    <a:pt x="660400" y="508000"/>
                  </a:lnTo>
                  <a:lnTo>
                    <a:pt x="577850" y="336550"/>
                  </a:lnTo>
                  <a:lnTo>
                    <a:pt x="704850" y="69850"/>
                  </a:lnTo>
                  <a:lnTo>
                    <a:pt x="863600" y="0"/>
                  </a:lnTo>
                  <a:lnTo>
                    <a:pt x="1047750" y="12700"/>
                  </a:lnTo>
                  <a:lnTo>
                    <a:pt x="1181100" y="203200"/>
                  </a:lnTo>
                  <a:lnTo>
                    <a:pt x="1162050" y="457200"/>
                  </a:lnTo>
                  <a:lnTo>
                    <a:pt x="1098550" y="603250"/>
                  </a:lnTo>
                  <a:lnTo>
                    <a:pt x="1092200" y="704850"/>
                  </a:lnTo>
                  <a:lnTo>
                    <a:pt x="1327150" y="800100"/>
                  </a:lnTo>
                  <a:lnTo>
                    <a:pt x="1479550" y="1035050"/>
                  </a:lnTo>
                  <a:lnTo>
                    <a:pt x="1720850" y="755650"/>
                  </a:lnTo>
                  <a:lnTo>
                    <a:pt x="1682750" y="488950"/>
                  </a:lnTo>
                  <a:lnTo>
                    <a:pt x="1784350" y="279400"/>
                  </a:lnTo>
                  <a:lnTo>
                    <a:pt x="1955800" y="190500"/>
                  </a:lnTo>
                  <a:lnTo>
                    <a:pt x="2152650" y="171450"/>
                  </a:lnTo>
                  <a:cubicBezTo>
                    <a:pt x="2154767" y="793750"/>
                    <a:pt x="2159000" y="2038350"/>
                    <a:pt x="2159000" y="2038350"/>
                  </a:cubicBezTo>
                  <a:lnTo>
                    <a:pt x="0" y="1981200"/>
                  </a:lnTo>
                  <a:lnTo>
                    <a:pt x="0" y="189865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5410200" y="3994150"/>
              <a:ext cx="2736850" cy="501650"/>
            </a:xfrm>
            <a:custGeom>
              <a:avLst/>
              <a:gdLst>
                <a:gd name="connsiteX0" fmla="*/ 0 w 2736850"/>
                <a:gd name="connsiteY0" fmla="*/ 311150 h 501650"/>
                <a:gd name="connsiteX1" fmla="*/ 190500 w 2736850"/>
                <a:gd name="connsiteY1" fmla="*/ 0 h 501650"/>
                <a:gd name="connsiteX2" fmla="*/ 2736850 w 2736850"/>
                <a:gd name="connsiteY2" fmla="*/ 31750 h 501650"/>
                <a:gd name="connsiteX3" fmla="*/ 2736850 w 2736850"/>
                <a:gd name="connsiteY3" fmla="*/ 501650 h 501650"/>
                <a:gd name="connsiteX4" fmla="*/ 0 w 2736850"/>
                <a:gd name="connsiteY4" fmla="*/ 488950 h 501650"/>
                <a:gd name="connsiteX5" fmla="*/ 0 w 2736850"/>
                <a:gd name="connsiteY5" fmla="*/ 31115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6850" h="501650">
                  <a:moveTo>
                    <a:pt x="0" y="311150"/>
                  </a:moveTo>
                  <a:lnTo>
                    <a:pt x="190500" y="0"/>
                  </a:lnTo>
                  <a:lnTo>
                    <a:pt x="2736850" y="31750"/>
                  </a:lnTo>
                  <a:lnTo>
                    <a:pt x="2736850" y="501650"/>
                  </a:lnTo>
                  <a:lnTo>
                    <a:pt x="0" y="488950"/>
                  </a:lnTo>
                  <a:lnTo>
                    <a:pt x="0" y="31115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6267450" y="4152900"/>
              <a:ext cx="692150" cy="203200"/>
            </a:xfrm>
            <a:custGeom>
              <a:avLst/>
              <a:gdLst>
                <a:gd name="connsiteX0" fmla="*/ 50800 w 692150"/>
                <a:gd name="connsiteY0" fmla="*/ 184150 h 203200"/>
                <a:gd name="connsiteX1" fmla="*/ 228600 w 692150"/>
                <a:gd name="connsiteY1" fmla="*/ 158750 h 203200"/>
                <a:gd name="connsiteX2" fmla="*/ 349250 w 692150"/>
                <a:gd name="connsiteY2" fmla="*/ 203200 h 203200"/>
                <a:gd name="connsiteX3" fmla="*/ 577850 w 692150"/>
                <a:gd name="connsiteY3" fmla="*/ 196850 h 203200"/>
                <a:gd name="connsiteX4" fmla="*/ 692150 w 692150"/>
                <a:gd name="connsiteY4" fmla="*/ 139700 h 203200"/>
                <a:gd name="connsiteX5" fmla="*/ 666750 w 692150"/>
                <a:gd name="connsiteY5" fmla="*/ 19050 h 203200"/>
                <a:gd name="connsiteX6" fmla="*/ 387350 w 692150"/>
                <a:gd name="connsiteY6" fmla="*/ 0 h 203200"/>
                <a:gd name="connsiteX7" fmla="*/ 133350 w 692150"/>
                <a:gd name="connsiteY7" fmla="*/ 12700 h 203200"/>
                <a:gd name="connsiteX8" fmla="*/ 0 w 692150"/>
                <a:gd name="connsiteY8" fmla="*/ 76200 h 203200"/>
                <a:gd name="connsiteX9" fmla="*/ 50800 w 692150"/>
                <a:gd name="connsiteY9" fmla="*/ 18415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2150" h="203200">
                  <a:moveTo>
                    <a:pt x="50800" y="184150"/>
                  </a:moveTo>
                  <a:lnTo>
                    <a:pt x="228600" y="158750"/>
                  </a:lnTo>
                  <a:lnTo>
                    <a:pt x="349250" y="203200"/>
                  </a:lnTo>
                  <a:lnTo>
                    <a:pt x="577850" y="196850"/>
                  </a:lnTo>
                  <a:lnTo>
                    <a:pt x="692150" y="139700"/>
                  </a:lnTo>
                  <a:lnTo>
                    <a:pt x="666750" y="19050"/>
                  </a:lnTo>
                  <a:lnTo>
                    <a:pt x="387350" y="0"/>
                  </a:lnTo>
                  <a:lnTo>
                    <a:pt x="133350" y="12700"/>
                  </a:lnTo>
                  <a:lnTo>
                    <a:pt x="0" y="76200"/>
                  </a:lnTo>
                  <a:lnTo>
                    <a:pt x="50800" y="184150"/>
                  </a:lnTo>
                  <a:close/>
                </a:path>
              </a:pathLst>
            </a:custGeom>
            <a:solidFill>
              <a:schemeClr val="accent2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5410200" y="1746250"/>
              <a:ext cx="2736850" cy="2514600"/>
            </a:xfrm>
            <a:custGeom>
              <a:avLst/>
              <a:gdLst>
                <a:gd name="connsiteX0" fmla="*/ 0 w 2736850"/>
                <a:gd name="connsiteY0" fmla="*/ 2514600 h 2514600"/>
                <a:gd name="connsiteX1" fmla="*/ 171450 w 2736850"/>
                <a:gd name="connsiteY1" fmla="*/ 2228850 h 2514600"/>
                <a:gd name="connsiteX2" fmla="*/ 571500 w 2736850"/>
                <a:gd name="connsiteY2" fmla="*/ 2228850 h 2514600"/>
                <a:gd name="connsiteX3" fmla="*/ 622300 w 2736850"/>
                <a:gd name="connsiteY3" fmla="*/ 1549400 h 2514600"/>
                <a:gd name="connsiteX4" fmla="*/ 812800 w 2736850"/>
                <a:gd name="connsiteY4" fmla="*/ 1073150 h 2514600"/>
                <a:gd name="connsiteX5" fmla="*/ 1212850 w 2736850"/>
                <a:gd name="connsiteY5" fmla="*/ 901700 h 2514600"/>
                <a:gd name="connsiteX6" fmla="*/ 1225550 w 2736850"/>
                <a:gd name="connsiteY6" fmla="*/ 749300 h 2514600"/>
                <a:gd name="connsiteX7" fmla="*/ 1143000 w 2736850"/>
                <a:gd name="connsiteY7" fmla="*/ 571500 h 2514600"/>
                <a:gd name="connsiteX8" fmla="*/ 1289050 w 2736850"/>
                <a:gd name="connsiteY8" fmla="*/ 285750 h 2514600"/>
                <a:gd name="connsiteX9" fmla="*/ 1460500 w 2736850"/>
                <a:gd name="connsiteY9" fmla="*/ 209550 h 2514600"/>
                <a:gd name="connsiteX10" fmla="*/ 1631950 w 2736850"/>
                <a:gd name="connsiteY10" fmla="*/ 247650 h 2514600"/>
                <a:gd name="connsiteX11" fmla="*/ 1790700 w 2736850"/>
                <a:gd name="connsiteY11" fmla="*/ 425450 h 2514600"/>
                <a:gd name="connsiteX12" fmla="*/ 1771650 w 2736850"/>
                <a:gd name="connsiteY12" fmla="*/ 679450 h 2514600"/>
                <a:gd name="connsiteX13" fmla="*/ 1701800 w 2736850"/>
                <a:gd name="connsiteY13" fmla="*/ 838200 h 2514600"/>
                <a:gd name="connsiteX14" fmla="*/ 1701800 w 2736850"/>
                <a:gd name="connsiteY14" fmla="*/ 920750 h 2514600"/>
                <a:gd name="connsiteX15" fmla="*/ 1930400 w 2736850"/>
                <a:gd name="connsiteY15" fmla="*/ 1022350 h 2514600"/>
                <a:gd name="connsiteX16" fmla="*/ 2070100 w 2736850"/>
                <a:gd name="connsiteY16" fmla="*/ 1250950 h 2514600"/>
                <a:gd name="connsiteX17" fmla="*/ 2286000 w 2736850"/>
                <a:gd name="connsiteY17" fmla="*/ 996950 h 2514600"/>
                <a:gd name="connsiteX18" fmla="*/ 2247900 w 2736850"/>
                <a:gd name="connsiteY18" fmla="*/ 711200 h 2514600"/>
                <a:gd name="connsiteX19" fmla="*/ 2343150 w 2736850"/>
                <a:gd name="connsiteY19" fmla="*/ 514350 h 2514600"/>
                <a:gd name="connsiteX20" fmla="*/ 2520950 w 2736850"/>
                <a:gd name="connsiteY20" fmla="*/ 393700 h 2514600"/>
                <a:gd name="connsiteX21" fmla="*/ 2736850 w 2736850"/>
                <a:gd name="connsiteY21" fmla="*/ 374650 h 2514600"/>
                <a:gd name="connsiteX22" fmla="*/ 2736850 w 2736850"/>
                <a:gd name="connsiteY22" fmla="*/ 0 h 2514600"/>
                <a:gd name="connsiteX23" fmla="*/ 0 w 2736850"/>
                <a:gd name="connsiteY23" fmla="*/ 12700 h 2514600"/>
                <a:gd name="connsiteX24" fmla="*/ 0 w 2736850"/>
                <a:gd name="connsiteY24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36850" h="2514600">
                  <a:moveTo>
                    <a:pt x="0" y="2514600"/>
                  </a:moveTo>
                  <a:lnTo>
                    <a:pt x="171450" y="2228850"/>
                  </a:lnTo>
                  <a:lnTo>
                    <a:pt x="571500" y="2228850"/>
                  </a:lnTo>
                  <a:lnTo>
                    <a:pt x="622300" y="1549400"/>
                  </a:lnTo>
                  <a:lnTo>
                    <a:pt x="812800" y="1073150"/>
                  </a:lnTo>
                  <a:lnTo>
                    <a:pt x="1212850" y="901700"/>
                  </a:lnTo>
                  <a:lnTo>
                    <a:pt x="1225550" y="749300"/>
                  </a:lnTo>
                  <a:lnTo>
                    <a:pt x="1143000" y="571500"/>
                  </a:lnTo>
                  <a:lnTo>
                    <a:pt x="1289050" y="285750"/>
                  </a:lnTo>
                  <a:lnTo>
                    <a:pt x="1460500" y="209550"/>
                  </a:lnTo>
                  <a:lnTo>
                    <a:pt x="1631950" y="247650"/>
                  </a:lnTo>
                  <a:lnTo>
                    <a:pt x="1790700" y="425450"/>
                  </a:lnTo>
                  <a:lnTo>
                    <a:pt x="1771650" y="679450"/>
                  </a:lnTo>
                  <a:lnTo>
                    <a:pt x="1701800" y="838200"/>
                  </a:lnTo>
                  <a:lnTo>
                    <a:pt x="1701800" y="920750"/>
                  </a:lnTo>
                  <a:lnTo>
                    <a:pt x="1930400" y="1022350"/>
                  </a:lnTo>
                  <a:lnTo>
                    <a:pt x="2070100" y="1250950"/>
                  </a:lnTo>
                  <a:lnTo>
                    <a:pt x="2286000" y="996950"/>
                  </a:lnTo>
                  <a:lnTo>
                    <a:pt x="2247900" y="711200"/>
                  </a:lnTo>
                  <a:lnTo>
                    <a:pt x="2343150" y="514350"/>
                  </a:lnTo>
                  <a:lnTo>
                    <a:pt x="2520950" y="393700"/>
                  </a:lnTo>
                  <a:lnTo>
                    <a:pt x="2736850" y="374650"/>
                  </a:lnTo>
                  <a:lnTo>
                    <a:pt x="2736850" y="0"/>
                  </a:lnTo>
                  <a:lnTo>
                    <a:pt x="0" y="12700"/>
                  </a:lnTo>
                  <a:lnTo>
                    <a:pt x="0" y="2514600"/>
                  </a:lnTo>
                  <a:close/>
                </a:path>
              </a:pathLst>
            </a:custGeom>
            <a:solidFill>
              <a:schemeClr val="tx1">
                <a:alpha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24600" y="2971800"/>
              <a:ext cx="916049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Person</a:t>
              </a:r>
              <a:endParaRPr lang="en-US" sz="18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315200" y="4114800"/>
              <a:ext cx="73650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Table</a:t>
              </a:r>
              <a:endParaRPr lang="en-US" sz="18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99598" y="4419600"/>
              <a:ext cx="710802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Plate</a:t>
              </a:r>
              <a:endParaRPr lang="en-US" sz="18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130800"/>
            <a:ext cx="11684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307770"/>
            <a:ext cx="1371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5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86" grpId="0" animBg="1"/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in 2000s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40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7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Models in Vision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28600" y="990600"/>
            <a:ext cx="3657600" cy="2377440"/>
            <a:chOff x="228600" y="990600"/>
            <a:chExt cx="3657600" cy="2377440"/>
          </a:xfrm>
        </p:grpSpPr>
        <p:grpSp>
          <p:nvGrpSpPr>
            <p:cNvPr id="3" name="Group 42"/>
            <p:cNvGrpSpPr/>
            <p:nvPr/>
          </p:nvGrpSpPr>
          <p:grpSpPr>
            <a:xfrm>
              <a:off x="304800" y="1356360"/>
              <a:ext cx="3003438" cy="1005840"/>
              <a:chOff x="990600" y="1676400"/>
              <a:chExt cx="3003438" cy="100584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600" y="1676400"/>
                <a:ext cx="1387998" cy="100584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8198" y="1676400"/>
                <a:ext cx="1005840" cy="1005840"/>
              </a:xfrm>
              <a:prstGeom prst="rect">
                <a:avLst/>
              </a:prstGeom>
            </p:spPr>
          </p:pic>
          <p:sp>
            <p:nvSpPr>
              <p:cNvPr id="8" name="Right Arrow 7"/>
              <p:cNvSpPr/>
              <p:nvPr/>
            </p:nvSpPr>
            <p:spPr bwMode="auto">
              <a:xfrm>
                <a:off x="2454798" y="20574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9" name="Group 43"/>
            <p:cNvGrpSpPr/>
            <p:nvPr/>
          </p:nvGrpSpPr>
          <p:grpSpPr>
            <a:xfrm>
              <a:off x="228600" y="2362200"/>
              <a:ext cx="3657600" cy="1005840"/>
              <a:chOff x="838200" y="2895600"/>
              <a:chExt cx="3657600" cy="100584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rcRect b="986"/>
              <a:stretch>
                <a:fillRect/>
              </a:stretch>
            </p:blipFill>
            <p:spPr>
              <a:xfrm>
                <a:off x="838200" y="2895600"/>
                <a:ext cx="1546479" cy="100584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9321" y="2895600"/>
                <a:ext cx="1546479" cy="1005840"/>
              </a:xfrm>
              <a:prstGeom prst="rect">
                <a:avLst/>
              </a:prstGeom>
            </p:spPr>
          </p:pic>
          <p:sp>
            <p:nvSpPr>
              <p:cNvPr id="21" name="Right Arrow 20"/>
              <p:cNvSpPr/>
              <p:nvPr/>
            </p:nvSpPr>
            <p:spPr bwMode="auto">
              <a:xfrm>
                <a:off x="2438400" y="32766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292465" y="990600"/>
              <a:ext cx="1292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Segmentation</a:t>
              </a:r>
              <a:endParaRPr lang="en-US" sz="1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2012" y="5102423"/>
            <a:ext cx="4356141" cy="1499176"/>
            <a:chOff x="122012" y="5102423"/>
            <a:chExt cx="4356141" cy="1499176"/>
          </a:xfrm>
        </p:grpSpPr>
        <p:grpSp>
          <p:nvGrpSpPr>
            <p:cNvPr id="16" name="Group 49"/>
            <p:cNvGrpSpPr/>
            <p:nvPr/>
          </p:nvGrpSpPr>
          <p:grpSpPr>
            <a:xfrm>
              <a:off x="122012" y="5410200"/>
              <a:ext cx="4356141" cy="1191399"/>
              <a:chOff x="4876800" y="1676400"/>
              <a:chExt cx="4356141" cy="119139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029200" y="2590800"/>
                <a:ext cx="9032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Left image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54988" y="2590800"/>
                <a:ext cx="10058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Right image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107588" y="2590800"/>
                <a:ext cx="11253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Disparity map</a:t>
                </a:r>
                <a:endParaRPr lang="en-US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6800" y="1676400"/>
                <a:ext cx="1219200" cy="9144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6388" y="1676400"/>
                <a:ext cx="1219200" cy="9144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55188" y="1676400"/>
                <a:ext cx="1219200" cy="914400"/>
              </a:xfrm>
              <a:prstGeom prst="rect">
                <a:avLst/>
              </a:prstGeom>
            </p:spPr>
          </p:pic>
          <p:sp>
            <p:nvSpPr>
              <p:cNvPr id="36" name="Right Arrow 35"/>
              <p:cNvSpPr/>
              <p:nvPr/>
            </p:nvSpPr>
            <p:spPr bwMode="auto">
              <a:xfrm>
                <a:off x="7421788" y="20574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724768" y="5102423"/>
              <a:ext cx="7136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Stereo</a:t>
              </a:r>
              <a:endParaRPr lang="en-US" sz="1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1000" y="3657600"/>
            <a:ext cx="3244118" cy="1310640"/>
            <a:chOff x="381000" y="3657600"/>
            <a:chExt cx="3244118" cy="1310640"/>
          </a:xfrm>
        </p:grpSpPr>
        <p:grpSp>
          <p:nvGrpSpPr>
            <p:cNvPr id="12" name="Group 44"/>
            <p:cNvGrpSpPr/>
            <p:nvPr/>
          </p:nvGrpSpPr>
          <p:grpSpPr>
            <a:xfrm>
              <a:off x="381000" y="3962400"/>
              <a:ext cx="3244118" cy="1005840"/>
              <a:chOff x="1066800" y="4191000"/>
              <a:chExt cx="3244118" cy="100584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6800" y="4191000"/>
                <a:ext cx="1338127" cy="100584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71800" y="4191000"/>
                <a:ext cx="1339118" cy="1005840"/>
              </a:xfrm>
              <a:prstGeom prst="rect">
                <a:avLst/>
              </a:prstGeom>
            </p:spPr>
          </p:pic>
          <p:sp>
            <p:nvSpPr>
              <p:cNvPr id="22" name="Right Arrow 21"/>
              <p:cNvSpPr/>
              <p:nvPr/>
            </p:nvSpPr>
            <p:spPr bwMode="auto">
              <a:xfrm>
                <a:off x="2438400" y="45720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127195" y="3657600"/>
              <a:ext cx="1781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Geometric </a:t>
              </a:r>
              <a:r>
                <a:rPr lang="en-US" sz="1400" dirty="0" err="1" smtClean="0"/>
                <a:t>Labelling</a:t>
              </a:r>
              <a:endParaRPr lang="en-US" sz="1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876800" y="5105400"/>
            <a:ext cx="3640794" cy="1386840"/>
            <a:chOff x="4876800" y="5105400"/>
            <a:chExt cx="3640794" cy="1386840"/>
          </a:xfrm>
        </p:grpSpPr>
        <p:grpSp>
          <p:nvGrpSpPr>
            <p:cNvPr id="19" name="Group 46"/>
            <p:cNvGrpSpPr/>
            <p:nvPr/>
          </p:nvGrpSpPr>
          <p:grpSpPr>
            <a:xfrm>
              <a:off x="4876800" y="5486400"/>
              <a:ext cx="3640794" cy="1005840"/>
              <a:chOff x="838200" y="6096000"/>
              <a:chExt cx="3640794" cy="100584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8200" y="6096000"/>
                <a:ext cx="1507194" cy="100584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71800" y="6096000"/>
                <a:ext cx="1507194" cy="1005840"/>
              </a:xfrm>
              <a:prstGeom prst="rect">
                <a:avLst/>
              </a:prstGeom>
            </p:spPr>
          </p:pic>
          <p:sp>
            <p:nvSpPr>
              <p:cNvPr id="37" name="Right Arrow 36"/>
              <p:cNvSpPr/>
              <p:nvPr/>
            </p:nvSpPr>
            <p:spPr bwMode="auto">
              <a:xfrm>
                <a:off x="2438400" y="64008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6250728" y="5105400"/>
              <a:ext cx="98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Denoising</a:t>
              </a:r>
              <a:endParaRPr lang="en-US" sz="1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76800" y="3276600"/>
            <a:ext cx="3609984" cy="1386840"/>
            <a:chOff x="4876800" y="3276600"/>
            <a:chExt cx="3609984" cy="1386840"/>
          </a:xfrm>
        </p:grpSpPr>
        <p:sp>
          <p:nvSpPr>
            <p:cNvPr id="54" name="TextBox 53"/>
            <p:cNvSpPr txBox="1"/>
            <p:nvPr/>
          </p:nvSpPr>
          <p:spPr>
            <a:xfrm>
              <a:off x="6166046" y="3276600"/>
              <a:ext cx="1152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Motion Flow</a:t>
              </a:r>
              <a:endParaRPr lang="en-US" sz="1400" dirty="0"/>
            </a:p>
          </p:txBody>
        </p:sp>
        <p:grpSp>
          <p:nvGrpSpPr>
            <p:cNvPr id="20" name="Group 58"/>
            <p:cNvGrpSpPr/>
            <p:nvPr/>
          </p:nvGrpSpPr>
          <p:grpSpPr>
            <a:xfrm>
              <a:off x="6477000" y="3657600"/>
              <a:ext cx="2009784" cy="1005840"/>
              <a:chOff x="6477000" y="3657600"/>
              <a:chExt cx="2009784" cy="100584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10400" y="3657600"/>
                <a:ext cx="1476384" cy="1005840"/>
              </a:xfrm>
              <a:prstGeom prst="rect">
                <a:avLst/>
              </a:prstGeom>
            </p:spPr>
          </p:pic>
          <p:sp>
            <p:nvSpPr>
              <p:cNvPr id="42" name="Right Arrow 41"/>
              <p:cNvSpPr/>
              <p:nvPr/>
            </p:nvSpPr>
            <p:spPr bwMode="auto">
              <a:xfrm>
                <a:off x="6477000" y="40386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48" name="flowgard.mpg">
              <a:hlinkClick r:id="" action="ppaction://media"/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4876800" y="3657600"/>
              <a:ext cx="1472184" cy="100584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343400" y="990600"/>
            <a:ext cx="4800600" cy="1676400"/>
            <a:chOff x="4343400" y="990600"/>
            <a:chExt cx="4800600" cy="1676400"/>
          </a:xfrm>
        </p:grpSpPr>
        <p:sp>
          <p:nvSpPr>
            <p:cNvPr id="56" name="TextBox 55"/>
            <p:cNvSpPr txBox="1"/>
            <p:nvPr/>
          </p:nvSpPr>
          <p:spPr>
            <a:xfrm>
              <a:off x="4800600" y="990600"/>
              <a:ext cx="3148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Object Recognition / Pose Estimation</a:t>
              </a:r>
              <a:endParaRPr lang="en-US" sz="140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43400" y="1295400"/>
              <a:ext cx="2065902" cy="13716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51487" y="1295400"/>
              <a:ext cx="1292513" cy="13716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77000" y="1295400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84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33" y="4214169"/>
            <a:ext cx="4953000" cy="2643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3" y="2032000"/>
            <a:ext cx="2569768" cy="193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94" y="3581400"/>
            <a:ext cx="3978224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1" y="228600"/>
            <a:ext cx="3965555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6329" y="3200400"/>
            <a:ext cx="173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Alpha-Expansion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6519446"/>
            <a:ext cx="205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Simulated Annealing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895600" y="2057400"/>
            <a:ext cx="1828800" cy="990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2895600" y="3048000"/>
            <a:ext cx="1676400" cy="1143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1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papers\10BmvcFast\other\resImages\ChnFtrs-disp\set00\V000\I0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Dollar et al., BMVC 2009</a:t>
            </a:r>
            <a:endParaRPr lang="en-US" sz="16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5A6EF17-E2CD-4DD2-AEE3-4E6BFDA71F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8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32746</TotalTime>
  <Words>1701</Words>
  <Application>Microsoft Macintosh PowerPoint</Application>
  <PresentationFormat>On-screen Show (4:3)</PresentationFormat>
  <Paragraphs>444</Paragraphs>
  <Slides>34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pictures</vt:lpstr>
      <vt:lpstr>Blank Presentation</vt:lpstr>
      <vt:lpstr>Beyond MAP:  Making Multiple Predictions: Diversity, DPPs and more.</vt:lpstr>
      <vt:lpstr>Schedule</vt:lpstr>
      <vt:lpstr>Schedule</vt:lpstr>
      <vt:lpstr>Local Ambiguity</vt:lpstr>
      <vt:lpstr>Graphical Models to the Rescue!</vt:lpstr>
      <vt:lpstr>Vision in 2000s</vt:lpstr>
      <vt:lpstr>Graphical Models in Vision</vt:lpstr>
      <vt:lpstr>PowerPoint Presentation</vt:lpstr>
      <vt:lpstr>PowerPoint Presentation</vt:lpstr>
      <vt:lpstr>PowerPoint Presentation</vt:lpstr>
      <vt:lpstr>Problems</vt:lpstr>
      <vt:lpstr>Problems</vt:lpstr>
      <vt:lpstr>Problems</vt:lpstr>
      <vt:lpstr>Biggest Problem</vt:lpstr>
      <vt:lpstr>Problems</vt:lpstr>
      <vt:lpstr>Multiple Predictions</vt:lpstr>
      <vt:lpstr>Multiple Predictions</vt:lpstr>
      <vt:lpstr>Multiple Predictions</vt:lpstr>
      <vt:lpstr>Multiple Predictions</vt:lpstr>
      <vt:lpstr>Multiple Predictions</vt:lpstr>
      <vt:lpstr>Schedule</vt:lpstr>
      <vt:lpstr>PowerPoint Presentation</vt:lpstr>
      <vt:lpstr>Conditional Random Fields</vt:lpstr>
      <vt:lpstr>MAP Inference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Schedule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Dhruv Batra</cp:lastModifiedBy>
  <cp:revision>1742</cp:revision>
  <cp:lastPrinted>2009-01-27T18:32:10Z</cp:lastPrinted>
  <dcterms:created xsi:type="dcterms:W3CDTF">2013-06-04T20:41:42Z</dcterms:created>
  <dcterms:modified xsi:type="dcterms:W3CDTF">2013-07-04T21:10:33Z</dcterms:modified>
  <cp:category/>
</cp:coreProperties>
</file>