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docProps/app.xml" ContentType="application/vnd.openxmlformats-officedocument.extended-properties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Default Extension="pdf" ContentType="application/pdf"/>
  <Override PartName="/ppt/slideLayouts/slideLayout13.xml" ContentType="application/vnd.openxmlformats-officedocument.presentationml.slideLayout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48"/>
  </p:notesMasterIdLst>
  <p:handoutMasterIdLst>
    <p:handoutMasterId r:id="rId49"/>
  </p:handoutMasterIdLst>
  <p:sldIdLst>
    <p:sldId id="256" r:id="rId3"/>
    <p:sldId id="337" r:id="rId4"/>
    <p:sldId id="322" r:id="rId5"/>
    <p:sldId id="272" r:id="rId6"/>
    <p:sldId id="292" r:id="rId7"/>
    <p:sldId id="293" r:id="rId8"/>
    <p:sldId id="294" r:id="rId9"/>
    <p:sldId id="295" r:id="rId10"/>
    <p:sldId id="296" r:id="rId11"/>
    <p:sldId id="32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23" r:id="rId24"/>
    <p:sldId id="309" r:id="rId25"/>
    <p:sldId id="328" r:id="rId26"/>
    <p:sldId id="329" r:id="rId27"/>
    <p:sldId id="330" r:id="rId28"/>
    <p:sldId id="331" r:id="rId29"/>
    <p:sldId id="310" r:id="rId30"/>
    <p:sldId id="311" r:id="rId31"/>
    <p:sldId id="312" r:id="rId32"/>
    <p:sldId id="313" r:id="rId33"/>
    <p:sldId id="314" r:id="rId34"/>
    <p:sldId id="326" r:id="rId35"/>
    <p:sldId id="325" r:id="rId36"/>
    <p:sldId id="315" r:id="rId37"/>
    <p:sldId id="316" r:id="rId38"/>
    <p:sldId id="318" r:id="rId39"/>
    <p:sldId id="336" r:id="rId40"/>
    <p:sldId id="319" r:id="rId41"/>
    <p:sldId id="320" r:id="rId42"/>
    <p:sldId id="321" r:id="rId43"/>
    <p:sldId id="332" r:id="rId44"/>
    <p:sldId id="333" r:id="rId45"/>
    <p:sldId id="334" r:id="rId46"/>
    <p:sldId id="335" r:id="rId4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00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94" autoAdjust="0"/>
    <p:restoredTop sz="82566" autoAdjust="0"/>
  </p:normalViewPr>
  <p:slideViewPr>
    <p:cSldViewPr>
      <p:cViewPr varScale="1">
        <p:scale>
          <a:sx n="105" d="100"/>
          <a:sy n="105" d="100"/>
        </p:scale>
        <p:origin x="-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batra:my_folders:research:my_papers:2012:2012_eccv_mmodes:talk:Work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scatterChart>
        <c:scatterStyle val="lineMarker"/>
        <c:ser>
          <c:idx val="0"/>
          <c:order val="0"/>
          <c:tx>
            <c:strRef>
              <c:f>Sheet1!$H$1</c:f>
              <c:strCache>
                <c:ptCount val="1"/>
                <c:pt idx="0">
                  <c:v>Baseline</c:v>
                </c:pt>
              </c:strCache>
            </c:strRef>
          </c:tx>
          <c:spPr>
            <a:ln w="3810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12700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Sheet1!$G$2:$G$32</c:f>
              <c:numCache>
                <c:formatCode>General</c:formatCode>
                <c:ptCount val="3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  <c:pt idx="4">
                  <c:v>7.0</c:v>
                </c:pt>
                <c:pt idx="5">
                  <c:v>10.0</c:v>
                </c:pt>
                <c:pt idx="6">
                  <c:v>13.0</c:v>
                </c:pt>
                <c:pt idx="7">
                  <c:v>16.0</c:v>
                </c:pt>
                <c:pt idx="8">
                  <c:v>20.0</c:v>
                </c:pt>
                <c:pt idx="9">
                  <c:v>24.0</c:v>
                </c:pt>
                <c:pt idx="10">
                  <c:v>28.0</c:v>
                </c:pt>
                <c:pt idx="11">
                  <c:v>32.0</c:v>
                </c:pt>
                <c:pt idx="12">
                  <c:v>36.0</c:v>
                </c:pt>
                <c:pt idx="13">
                  <c:v>40.0</c:v>
                </c:pt>
                <c:pt idx="14">
                  <c:v>45.0</c:v>
                </c:pt>
                <c:pt idx="15">
                  <c:v>50.0</c:v>
                </c:pt>
                <c:pt idx="16">
                  <c:v>60.0</c:v>
                </c:pt>
                <c:pt idx="17">
                  <c:v>70.0</c:v>
                </c:pt>
                <c:pt idx="18">
                  <c:v>80.0</c:v>
                </c:pt>
                <c:pt idx="19">
                  <c:v>90.0</c:v>
                </c:pt>
                <c:pt idx="20">
                  <c:v>100.0</c:v>
                </c:pt>
                <c:pt idx="21">
                  <c:v>120.0</c:v>
                </c:pt>
                <c:pt idx="22">
                  <c:v>140.0</c:v>
                </c:pt>
                <c:pt idx="23">
                  <c:v>160.0</c:v>
                </c:pt>
                <c:pt idx="24">
                  <c:v>180.0</c:v>
                </c:pt>
                <c:pt idx="25">
                  <c:v>200.0</c:v>
                </c:pt>
                <c:pt idx="26">
                  <c:v>220.0</c:v>
                </c:pt>
                <c:pt idx="27">
                  <c:v>240.0</c:v>
                </c:pt>
                <c:pt idx="28">
                  <c:v>260.0</c:v>
                </c:pt>
                <c:pt idx="29">
                  <c:v>280.0</c:v>
                </c:pt>
                <c:pt idx="30">
                  <c:v>300.0</c:v>
                </c:pt>
              </c:numCache>
            </c:numRef>
          </c:xVal>
          <c:yVal>
            <c:numRef>
              <c:f>Sheet1!$H$2:$H$32</c:f>
              <c:numCache>
                <c:formatCode>0.00%</c:formatCode>
                <c:ptCount val="31"/>
                <c:pt idx="0">
                  <c:v>0.515</c:v>
                </c:pt>
                <c:pt idx="1">
                  <c:v>0.53</c:v>
                </c:pt>
                <c:pt idx="2">
                  <c:v>0.525</c:v>
                </c:pt>
                <c:pt idx="3">
                  <c:v>0.53</c:v>
                </c:pt>
                <c:pt idx="4">
                  <c:v>0.535</c:v>
                </c:pt>
                <c:pt idx="5">
                  <c:v>0.55</c:v>
                </c:pt>
                <c:pt idx="6">
                  <c:v>0.555</c:v>
                </c:pt>
                <c:pt idx="7">
                  <c:v>0.545</c:v>
                </c:pt>
                <c:pt idx="8">
                  <c:v>0.55</c:v>
                </c:pt>
                <c:pt idx="9">
                  <c:v>0.525</c:v>
                </c:pt>
                <c:pt idx="10">
                  <c:v>0.525</c:v>
                </c:pt>
                <c:pt idx="11">
                  <c:v>0.525</c:v>
                </c:pt>
                <c:pt idx="12">
                  <c:v>0.525</c:v>
                </c:pt>
                <c:pt idx="13">
                  <c:v>0.55</c:v>
                </c:pt>
                <c:pt idx="14">
                  <c:v>0.55</c:v>
                </c:pt>
                <c:pt idx="15">
                  <c:v>0.55</c:v>
                </c:pt>
                <c:pt idx="16">
                  <c:v>0.525</c:v>
                </c:pt>
                <c:pt idx="17">
                  <c:v>0.525</c:v>
                </c:pt>
                <c:pt idx="18">
                  <c:v>0.525</c:v>
                </c:pt>
                <c:pt idx="19">
                  <c:v>0.53</c:v>
                </c:pt>
                <c:pt idx="20">
                  <c:v>0.53</c:v>
                </c:pt>
                <c:pt idx="21">
                  <c:v>0.53</c:v>
                </c:pt>
                <c:pt idx="22">
                  <c:v>0.53</c:v>
                </c:pt>
                <c:pt idx="23">
                  <c:v>0.53</c:v>
                </c:pt>
                <c:pt idx="24">
                  <c:v>0.53</c:v>
                </c:pt>
                <c:pt idx="25">
                  <c:v>0.53</c:v>
                </c:pt>
                <c:pt idx="26">
                  <c:v>0.525</c:v>
                </c:pt>
                <c:pt idx="27">
                  <c:v>0.525</c:v>
                </c:pt>
                <c:pt idx="28">
                  <c:v>0.525</c:v>
                </c:pt>
                <c:pt idx="29">
                  <c:v>0.525</c:v>
                </c:pt>
                <c:pt idx="30">
                  <c:v>0.525</c:v>
                </c:pt>
              </c:numCache>
            </c:numRef>
          </c:y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Nbest</c:v>
                </c:pt>
              </c:strCache>
            </c:strRef>
          </c:tx>
          <c:spPr>
            <a:ln w="38100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12700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Sheet1!$G$2:$G$32</c:f>
              <c:numCache>
                <c:formatCode>General</c:formatCode>
                <c:ptCount val="3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  <c:pt idx="4">
                  <c:v>7.0</c:v>
                </c:pt>
                <c:pt idx="5">
                  <c:v>10.0</c:v>
                </c:pt>
                <c:pt idx="6">
                  <c:v>13.0</c:v>
                </c:pt>
                <c:pt idx="7">
                  <c:v>16.0</c:v>
                </c:pt>
                <c:pt idx="8">
                  <c:v>20.0</c:v>
                </c:pt>
                <c:pt idx="9">
                  <c:v>24.0</c:v>
                </c:pt>
                <c:pt idx="10">
                  <c:v>28.0</c:v>
                </c:pt>
                <c:pt idx="11">
                  <c:v>32.0</c:v>
                </c:pt>
                <c:pt idx="12">
                  <c:v>36.0</c:v>
                </c:pt>
                <c:pt idx="13">
                  <c:v>40.0</c:v>
                </c:pt>
                <c:pt idx="14">
                  <c:v>45.0</c:v>
                </c:pt>
                <c:pt idx="15">
                  <c:v>50.0</c:v>
                </c:pt>
                <c:pt idx="16">
                  <c:v>60.0</c:v>
                </c:pt>
                <c:pt idx="17">
                  <c:v>70.0</c:v>
                </c:pt>
                <c:pt idx="18">
                  <c:v>80.0</c:v>
                </c:pt>
                <c:pt idx="19">
                  <c:v>90.0</c:v>
                </c:pt>
                <c:pt idx="20">
                  <c:v>100.0</c:v>
                </c:pt>
                <c:pt idx="21">
                  <c:v>120.0</c:v>
                </c:pt>
                <c:pt idx="22">
                  <c:v>140.0</c:v>
                </c:pt>
                <c:pt idx="23">
                  <c:v>160.0</c:v>
                </c:pt>
                <c:pt idx="24">
                  <c:v>180.0</c:v>
                </c:pt>
                <c:pt idx="25">
                  <c:v>200.0</c:v>
                </c:pt>
                <c:pt idx="26">
                  <c:v>220.0</c:v>
                </c:pt>
                <c:pt idx="27">
                  <c:v>240.0</c:v>
                </c:pt>
                <c:pt idx="28">
                  <c:v>260.0</c:v>
                </c:pt>
                <c:pt idx="29">
                  <c:v>280.0</c:v>
                </c:pt>
                <c:pt idx="30">
                  <c:v>300.0</c:v>
                </c:pt>
              </c:numCache>
            </c:numRef>
          </c:xVal>
          <c:yVal>
            <c:numRef>
              <c:f>Sheet1!$I$2:$I$32</c:f>
              <c:numCache>
                <c:formatCode>0.00%</c:formatCode>
                <c:ptCount val="31"/>
                <c:pt idx="0">
                  <c:v>0.515</c:v>
                </c:pt>
                <c:pt idx="1">
                  <c:v>0.56</c:v>
                </c:pt>
                <c:pt idx="2">
                  <c:v>0.565</c:v>
                </c:pt>
                <c:pt idx="3">
                  <c:v>0.545</c:v>
                </c:pt>
                <c:pt idx="4">
                  <c:v>0.555</c:v>
                </c:pt>
                <c:pt idx="5">
                  <c:v>0.565</c:v>
                </c:pt>
                <c:pt idx="6">
                  <c:v>0.555</c:v>
                </c:pt>
                <c:pt idx="7">
                  <c:v>0.555</c:v>
                </c:pt>
                <c:pt idx="8">
                  <c:v>0.555</c:v>
                </c:pt>
                <c:pt idx="9">
                  <c:v>0.56</c:v>
                </c:pt>
                <c:pt idx="10">
                  <c:v>0.56</c:v>
                </c:pt>
                <c:pt idx="11">
                  <c:v>0.56</c:v>
                </c:pt>
                <c:pt idx="12">
                  <c:v>0.56</c:v>
                </c:pt>
                <c:pt idx="13">
                  <c:v>0.56</c:v>
                </c:pt>
                <c:pt idx="14">
                  <c:v>0.555</c:v>
                </c:pt>
                <c:pt idx="15">
                  <c:v>0.555</c:v>
                </c:pt>
                <c:pt idx="16">
                  <c:v>0.59</c:v>
                </c:pt>
                <c:pt idx="17">
                  <c:v>0.6</c:v>
                </c:pt>
                <c:pt idx="18">
                  <c:v>0.6</c:v>
                </c:pt>
                <c:pt idx="19">
                  <c:v>0.64</c:v>
                </c:pt>
                <c:pt idx="20">
                  <c:v>0.635</c:v>
                </c:pt>
                <c:pt idx="21">
                  <c:v>0.635</c:v>
                </c:pt>
                <c:pt idx="22">
                  <c:v>0.64</c:v>
                </c:pt>
                <c:pt idx="23">
                  <c:v>0.635</c:v>
                </c:pt>
                <c:pt idx="24">
                  <c:v>0.68</c:v>
                </c:pt>
                <c:pt idx="25">
                  <c:v>0.68</c:v>
                </c:pt>
                <c:pt idx="26">
                  <c:v>0.685</c:v>
                </c:pt>
                <c:pt idx="27">
                  <c:v>0.685</c:v>
                </c:pt>
                <c:pt idx="28">
                  <c:v>0.685</c:v>
                </c:pt>
                <c:pt idx="29">
                  <c:v>0.685</c:v>
                </c:pt>
                <c:pt idx="30">
                  <c:v>0.685</c:v>
                </c:pt>
              </c:numCache>
            </c:numRef>
          </c:y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DivMBest</c:v>
                </c:pt>
              </c:strCache>
            </c:strRef>
          </c:tx>
          <c:spPr>
            <a:ln w="381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Sheet1!$G$2:$G$32</c:f>
              <c:numCache>
                <c:formatCode>General</c:formatCode>
                <c:ptCount val="3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  <c:pt idx="4">
                  <c:v>7.0</c:v>
                </c:pt>
                <c:pt idx="5">
                  <c:v>10.0</c:v>
                </c:pt>
                <c:pt idx="6">
                  <c:v>13.0</c:v>
                </c:pt>
                <c:pt idx="7">
                  <c:v>16.0</c:v>
                </c:pt>
                <c:pt idx="8">
                  <c:v>20.0</c:v>
                </c:pt>
                <c:pt idx="9">
                  <c:v>24.0</c:v>
                </c:pt>
                <c:pt idx="10">
                  <c:v>28.0</c:v>
                </c:pt>
                <c:pt idx="11">
                  <c:v>32.0</c:v>
                </c:pt>
                <c:pt idx="12">
                  <c:v>36.0</c:v>
                </c:pt>
                <c:pt idx="13">
                  <c:v>40.0</c:v>
                </c:pt>
                <c:pt idx="14">
                  <c:v>45.0</c:v>
                </c:pt>
                <c:pt idx="15">
                  <c:v>50.0</c:v>
                </c:pt>
                <c:pt idx="16">
                  <c:v>60.0</c:v>
                </c:pt>
                <c:pt idx="17">
                  <c:v>70.0</c:v>
                </c:pt>
                <c:pt idx="18">
                  <c:v>80.0</c:v>
                </c:pt>
                <c:pt idx="19">
                  <c:v>90.0</c:v>
                </c:pt>
                <c:pt idx="20">
                  <c:v>100.0</c:v>
                </c:pt>
                <c:pt idx="21">
                  <c:v>120.0</c:v>
                </c:pt>
                <c:pt idx="22">
                  <c:v>140.0</c:v>
                </c:pt>
                <c:pt idx="23">
                  <c:v>160.0</c:v>
                </c:pt>
                <c:pt idx="24">
                  <c:v>180.0</c:v>
                </c:pt>
                <c:pt idx="25">
                  <c:v>200.0</c:v>
                </c:pt>
                <c:pt idx="26">
                  <c:v>220.0</c:v>
                </c:pt>
                <c:pt idx="27">
                  <c:v>240.0</c:v>
                </c:pt>
                <c:pt idx="28">
                  <c:v>260.0</c:v>
                </c:pt>
                <c:pt idx="29">
                  <c:v>280.0</c:v>
                </c:pt>
                <c:pt idx="30">
                  <c:v>300.0</c:v>
                </c:pt>
              </c:numCache>
            </c:numRef>
          </c:xVal>
          <c:yVal>
            <c:numRef>
              <c:f>Sheet1!$J$2:$J$32</c:f>
              <c:numCache>
                <c:formatCode>0.00%</c:formatCode>
                <c:ptCount val="31"/>
                <c:pt idx="0">
                  <c:v>0.515</c:v>
                </c:pt>
                <c:pt idx="1">
                  <c:v>0.56</c:v>
                </c:pt>
                <c:pt idx="2">
                  <c:v>0.56</c:v>
                </c:pt>
                <c:pt idx="3">
                  <c:v>0.595</c:v>
                </c:pt>
                <c:pt idx="4">
                  <c:v>0.595</c:v>
                </c:pt>
                <c:pt idx="5">
                  <c:v>0.63</c:v>
                </c:pt>
                <c:pt idx="6">
                  <c:v>0.6</c:v>
                </c:pt>
                <c:pt idx="7">
                  <c:v>0.645</c:v>
                </c:pt>
                <c:pt idx="8">
                  <c:v>0.655</c:v>
                </c:pt>
                <c:pt idx="9">
                  <c:v>0.685</c:v>
                </c:pt>
                <c:pt idx="10">
                  <c:v>0.685</c:v>
                </c:pt>
                <c:pt idx="11">
                  <c:v>0.715</c:v>
                </c:pt>
                <c:pt idx="12">
                  <c:v>0.715</c:v>
                </c:pt>
                <c:pt idx="13">
                  <c:v>0.715</c:v>
                </c:pt>
                <c:pt idx="14">
                  <c:v>0.715</c:v>
                </c:pt>
                <c:pt idx="15">
                  <c:v>0.7</c:v>
                </c:pt>
                <c:pt idx="16">
                  <c:v>0.705</c:v>
                </c:pt>
                <c:pt idx="17">
                  <c:v>0.72</c:v>
                </c:pt>
                <c:pt idx="18">
                  <c:v>0.72</c:v>
                </c:pt>
                <c:pt idx="19">
                  <c:v>0.725</c:v>
                </c:pt>
                <c:pt idx="20">
                  <c:v>0.765</c:v>
                </c:pt>
                <c:pt idx="21">
                  <c:v>0.77</c:v>
                </c:pt>
                <c:pt idx="22">
                  <c:v>0.77</c:v>
                </c:pt>
                <c:pt idx="23">
                  <c:v>0.79</c:v>
                </c:pt>
                <c:pt idx="24">
                  <c:v>0.79</c:v>
                </c:pt>
                <c:pt idx="25">
                  <c:v>0.79</c:v>
                </c:pt>
                <c:pt idx="26">
                  <c:v>0.79</c:v>
                </c:pt>
                <c:pt idx="27">
                  <c:v>0.79</c:v>
                </c:pt>
                <c:pt idx="28">
                  <c:v>0.785</c:v>
                </c:pt>
                <c:pt idx="29">
                  <c:v>0.785</c:v>
                </c:pt>
                <c:pt idx="30">
                  <c:v>0.8</c:v>
                </c:pt>
              </c:numCache>
            </c:numRef>
          </c:yVal>
        </c:ser>
        <c:dLbls/>
        <c:axId val="761547352"/>
        <c:axId val="761550728"/>
      </c:scatterChart>
      <c:valAx>
        <c:axId val="761547352"/>
        <c:scaling>
          <c:orientation val="minMax"/>
          <c:max val="301.0"/>
          <c:min val="1.0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61550728"/>
        <c:crosses val="autoZero"/>
        <c:crossBetween val="midCat"/>
      </c:valAx>
      <c:valAx>
        <c:axId val="761550728"/>
        <c:scaling>
          <c:orientation val="minMax"/>
          <c:min val="0.45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61547352"/>
        <c:crosses val="autoZero"/>
        <c:crossBetween val="midCat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this is xi = 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do the same thing at edges, wher</a:t>
            </a:r>
            <a:r>
              <a:rPr lang="en-US" baseline="0" dirty="0" smtClean="0"/>
              <a:t>e the indicator vector is of length k^2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this is the</a:t>
            </a:r>
            <a:r>
              <a:rPr lang="en-US" baseline="0" dirty="0" smtClean="0"/>
              <a:t> </a:t>
            </a:r>
            <a:r>
              <a:rPr lang="en-US" dirty="0" smtClean="0"/>
              <a:t>Linear Integer program</a:t>
            </a:r>
            <a:r>
              <a:rPr lang="en-US" baseline="0" dirty="0" smtClean="0"/>
              <a:t> whose solution in the MAP state.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typically solve this with algorithms</a:t>
            </a:r>
            <a:r>
              <a:rPr lang="en-US" baseline="0" dirty="0" smtClean="0"/>
              <a:t> like graph-cuts, BP, alpha-expansion. Etc.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now, how</a:t>
            </a:r>
            <a:r>
              <a:rPr lang="en-US" baseline="0" dirty="0" smtClean="0"/>
              <a:t> can we find a diverse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best solution?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present a fairly general formulation, that simply adds this inequality to the problem. There is task-specific diversity function Delta that measures the dissimilarity or distance between two full configurations, and we force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best solution to be at least </a:t>
            </a:r>
            <a:r>
              <a:rPr lang="en-US" baseline="0" dirty="0" err="1" smtClean="0"/>
              <a:t>k</a:t>
            </a:r>
            <a:r>
              <a:rPr lang="en-US" baseline="0" dirty="0" smtClean="0"/>
              <a:t> distance away from MAP.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extension from 2</a:t>
            </a:r>
            <a:r>
              <a:rPr lang="en-US" baseline="30000" dirty="0" smtClean="0"/>
              <a:t>nd</a:t>
            </a:r>
            <a:r>
              <a:rPr lang="en-US" baseline="0" dirty="0" smtClean="0"/>
              <a:t> best to M best is fairly straightforward. We simply add more inequalities incrementally to further restrict the search space.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order to keep things simple, I’ll focus on the 2</a:t>
            </a:r>
            <a:r>
              <a:rPr lang="en-US" baseline="30000" dirty="0" smtClean="0"/>
              <a:t>nd</a:t>
            </a:r>
            <a:r>
              <a:rPr lang="en-US" dirty="0" smtClean="0"/>
              <a:t> best problem in</a:t>
            </a:r>
            <a:r>
              <a:rPr lang="en-US" baseline="0" dirty="0" smtClean="0"/>
              <a:t> this talk and everything I describe will naturally extend to the M-Best case.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given this general formulation, there are a few different questions we can ask.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talk, I will answer the first question, partially answer the second, and not answer the third. I encourage you to see the paper for details.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let’s look at the first question.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do not solve this problem in the</a:t>
            </a:r>
            <a:r>
              <a:rPr lang="en-US" baseline="0" dirty="0" smtClean="0"/>
              <a:t> “Primal” form. Instead, we </a:t>
            </a:r>
            <a:r>
              <a:rPr lang="en-US" baseline="0" dirty="0" err="1" smtClean="0"/>
              <a:t>dualize</a:t>
            </a:r>
            <a:r>
              <a:rPr lang="en-US" baseline="0" dirty="0" smtClean="0"/>
              <a:t> the diversity constraint,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add it as a penalty to the objective. So whenever we find a solution that is less than </a:t>
            </a:r>
            <a:r>
              <a:rPr lang="en-US" baseline="0" dirty="0" err="1" smtClean="0"/>
              <a:t>k</a:t>
            </a:r>
            <a:r>
              <a:rPr lang="en-US" baseline="0" dirty="0" smtClean="0"/>
              <a:t> distance away, we pay a penalty of lambda.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known as the </a:t>
            </a:r>
            <a:r>
              <a:rPr lang="en-US" baseline="0" dirty="0" err="1" smtClean="0"/>
              <a:t>Lagrangian</a:t>
            </a:r>
            <a:r>
              <a:rPr lang="en-US" baseline="0" dirty="0" smtClean="0"/>
              <a:t> relaxation. It has an interesting interpretation as the diversity augmented energy, which involves finding low-energy high-diversity solutions.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Lagrangian</a:t>
            </a:r>
            <a:r>
              <a:rPr lang="en-US" baseline="0" dirty="0" smtClean="0"/>
              <a:t> function is known to provide a concave lower-bound to the Primal solution; and the tightest lower-bound can be found by maximizing this function.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several ways to solve this </a:t>
            </a:r>
            <a:r>
              <a:rPr lang="en-US" baseline="0" dirty="0" err="1" smtClean="0"/>
              <a:t>Lagrangian</a:t>
            </a:r>
            <a:r>
              <a:rPr lang="en-US" baseline="0" dirty="0" smtClean="0"/>
              <a:t> dual problem.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use 1) </a:t>
            </a:r>
            <a:r>
              <a:rPr lang="en-US" baseline="0" dirty="0" err="1" smtClean="0"/>
              <a:t>supergradient</a:t>
            </a:r>
            <a:r>
              <a:rPr lang="en-US" baseline="0" dirty="0" smtClean="0"/>
              <a:t> ascent 2) binary search or 3) grid search. </a:t>
            </a:r>
          </a:p>
          <a:p>
            <a:r>
              <a:rPr lang="en-US" baseline="0" dirty="0" smtClean="0"/>
              <a:t>For our experiments, we use grid search over lambda, which is suboptimal but the fastest.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now</a:t>
            </a:r>
            <a:r>
              <a:rPr lang="en-US" baseline="0" dirty="0" smtClean="0"/>
              <a:t> let’s look at how we measure diversity.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where does that leave us?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When your model is wrong, your data is insufficient, you can’t compute the optimal MAP and you’re not sure which answer the user wanted anyway, making a single best prediction is simply inadequate. What we need to do is to make multiple plausible predictions!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4471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formulation allows several kinds of diversity functions. </a:t>
            </a:r>
          </a:p>
          <a:p>
            <a:endParaRPr lang="en-US" dirty="0" smtClean="0"/>
          </a:p>
          <a:p>
            <a:r>
              <a:rPr lang="en-US" dirty="0" smtClean="0"/>
              <a:t>With</a:t>
            </a:r>
            <a:r>
              <a:rPr lang="en-US" baseline="0" dirty="0" smtClean="0"/>
              <a:t> a 0-1 diversity, we get the special case of M-Best MAP.</a:t>
            </a:r>
          </a:p>
          <a:p>
            <a:r>
              <a:rPr lang="en-US" baseline="0" dirty="0" smtClean="0"/>
              <a:t>With a max-diversity, we get the formulation of Park &amp; </a:t>
            </a:r>
            <a:r>
              <a:rPr lang="en-US" baseline="0" dirty="0" err="1" smtClean="0"/>
              <a:t>Ramanan</a:t>
            </a:r>
            <a:r>
              <a:rPr lang="en-US" baseline="0" dirty="0" smtClean="0"/>
              <a:t> from last year.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use hamming diversity, cardinality diversity, basically any diversity function that allows efficient inference with diversity-augmented-energy.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talk, I am going to describe the simplest diversity – Hamming diversity; and details of the others can be found in the paper.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Hamming Diversity can be expressed</a:t>
            </a:r>
            <a:r>
              <a:rPr lang="en-US" baseline="0" dirty="0" smtClean="0"/>
              <a:t> with a sum of dot-products of indicator vectors.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vectors are the same, their dot-product is 1, and if they are different, their dot-product is 0. Thus this sum counts the no. of variables that have the same label as MAP.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Hamming Diversity has the property</a:t>
            </a:r>
            <a:r>
              <a:rPr lang="en-US" baseline="0" dirty="0" smtClean="0"/>
              <a:t> that it </a:t>
            </a:r>
            <a:r>
              <a:rPr lang="en-US" i="1" baseline="0" dirty="0" smtClean="0"/>
              <a:t>factorizes</a:t>
            </a:r>
            <a:r>
              <a:rPr lang="en-US" i="0" baseline="0" dirty="0" smtClean="0"/>
              <a:t> with the node energies, so we can think of diversity augmented score as having perturbed node energies, that absorb the previous solutions vectors.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can be implemented with these 4 lines of pseudo-code. Simply write a for loop over the variables, increment the unary costs of the labels seen in MAP and run MAP again.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That’s it!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Thus we can reuse all the existing MAP machinery.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Another interesting thing is that we did not modify the edge energies, so there was some structure in the edge terms, it is preserved. For instance, if they were </a:t>
            </a:r>
            <a:r>
              <a:rPr lang="en-US" baseline="0" dirty="0" err="1" smtClean="0"/>
              <a:t>submodular</a:t>
            </a:r>
            <a:r>
              <a:rPr lang="en-US" baseline="0" dirty="0" smtClean="0"/>
              <a:t>, they continue to be </a:t>
            </a:r>
            <a:r>
              <a:rPr lang="en-US" baseline="0" dirty="0" err="1" smtClean="0"/>
              <a:t>submodular</a:t>
            </a:r>
            <a:r>
              <a:rPr lang="en-US" baseline="0" dirty="0" smtClean="0"/>
              <a:t> and we can use graph-cuts for the second best problem.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now</a:t>
            </a:r>
            <a:r>
              <a:rPr lang="en-US" baseline="0" dirty="0" smtClean="0"/>
              <a:t> let’s look at how we measure diversity.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</a:t>
            </a:r>
            <a:r>
              <a:rPr lang="en-US" baseline="0" dirty="0" smtClean="0"/>
              <a:t> me show some results.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test </a:t>
            </a:r>
            <a:r>
              <a:rPr lang="en-US" baseline="0" dirty="0" err="1" smtClean="0"/>
              <a:t>DivMBest</a:t>
            </a:r>
            <a:r>
              <a:rPr lang="en-US" baseline="0" dirty="0" smtClean="0"/>
              <a:t> on 3 applications: interactive segmentation, pose estimation and semantic segmentation.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compare against two baselines: M-Best MAP that has no notion of diversity; and a Confidence-based baseline that produces the changes confused variables to achieve the same level of diversity as our solutions, but has no optimization.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will report results using two metric – Oracle accuracies,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the accuracy of the best solution in a set of M. </a:t>
            </a:r>
          </a:p>
          <a:p>
            <a:r>
              <a:rPr lang="en-US" baseline="0" dirty="0" smtClean="0"/>
              <a:t>And Re-ranked accuracies,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accuracies achieved by an automatic algorithm that picks one of these 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experiment is interactive segmentation, where a user provides scribbles on images and we use graph-cuts for inference.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second-best solution without diversity. We can see that it is nearly identical to MAP with a few nodes flipped.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second-best solutions </a:t>
            </a:r>
            <a:r>
              <a:rPr lang="en-US" i="0" baseline="0" dirty="0" smtClean="0"/>
              <a:t>with diversity. We can see that these solutions are significantly different. In one case, we found another instance of the object, and in another, we completed a thin long structure.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Next, we applied our</a:t>
            </a:r>
            <a:r>
              <a:rPr lang="en-US" baseline="0" dirty="0" smtClean="0"/>
              <a:t> approach to pose-tracking in videos.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replicated the setup of Park &amp; </a:t>
            </a:r>
            <a:r>
              <a:rPr lang="en-US" baseline="0" dirty="0" err="1" smtClean="0"/>
              <a:t>Ramanan</a:t>
            </a:r>
            <a:r>
              <a:rPr lang="en-US" baseline="0" dirty="0" smtClean="0"/>
              <a:t> who use a mixture of parts tree model. Exact inference can be performed by dynamic programming.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compute M solutions in each frame of the video, and then choose a smooth</a:t>
            </a:r>
            <a:r>
              <a:rPr lang="en-US" baseline="0" dirty="0" smtClean="0"/>
              <a:t> trajectory using the </a:t>
            </a:r>
            <a:r>
              <a:rPr lang="en-US" baseline="0" dirty="0" err="1" smtClean="0"/>
              <a:t>Viterbi</a:t>
            </a:r>
            <a:r>
              <a:rPr lang="en-US" baseline="0" dirty="0" smtClean="0"/>
              <a:t> algorithm.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Here, on</a:t>
            </a:r>
            <a:r>
              <a:rPr lang="en-US" baseline="0" dirty="0" smtClean="0"/>
              <a:t> the left, I am showing you the MAP pose on each frame. We can see that is quite noisy and jumps around, while the </a:t>
            </a:r>
            <a:r>
              <a:rPr lang="en-US" baseline="0" dirty="0" err="1" smtClean="0"/>
              <a:t>DivMBest</a:t>
            </a:r>
            <a:r>
              <a:rPr lang="en-US" baseline="0" dirty="0" smtClean="0"/>
              <a:t> solution is smooth.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how can we make multiple predictions. </a:t>
            </a:r>
          </a:p>
          <a:p>
            <a:endParaRPr lang="en-US" dirty="0" smtClean="0"/>
          </a:p>
          <a:p>
            <a:r>
              <a:rPr lang="en-US" dirty="0" smtClean="0"/>
              <a:t>Well,</a:t>
            </a:r>
            <a:r>
              <a:rPr lang="en-US" baseline="0" dirty="0" smtClean="0"/>
              <a:t> it’s a probabilistic model. We could sample from the distribution. Unfortunately, sampling is rather wasteful since we observe the same modes of the distribution over and over again. And if there is a low-probability mode, we will have to wait a long time to observe a sample from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are quantitative results. On the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axis are the no. of solutions per frame. On the Y axis is PCP accuracy of the trajectory.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confidence based baseline does not benefit from multiple solutions.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result from Park &amp; </a:t>
            </a:r>
            <a:r>
              <a:rPr lang="en-US" baseline="0" dirty="0" err="1" smtClean="0"/>
              <a:t>Ramanan</a:t>
            </a:r>
            <a:r>
              <a:rPr lang="en-US" baseline="0" dirty="0" smtClean="0"/>
              <a:t>. And this is our approach.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see that we get an improvement of 13 PCP points with the same model and exactly the same features, just a different way of computing </a:t>
            </a:r>
            <a:r>
              <a:rPr lang="en-US" baseline="0" smtClean="0"/>
              <a:t>multiple solutions.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 ask for the top</a:t>
            </a:r>
            <a:r>
              <a:rPr lang="en-US" baseline="0" dirty="0" smtClean="0"/>
              <a:t> M most probably states from the model, called the M Best </a:t>
            </a:r>
            <a:r>
              <a:rPr lang="en-US" baseline="0" dirty="0" err="1" smtClean="0"/>
              <a:t>MAPs</a:t>
            </a:r>
            <a:r>
              <a:rPr lang="en-US" baseline="0" dirty="0" smtClean="0"/>
              <a:t>. Unfortunately, these solutions are typically minor perturbations of each other.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we’d like to extract are the top M /modes/ of this distribution, i.e. solve the M-Best Mode problem.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there are technical challenges because this is a discrete distribution, and we have to deal with combinatorial optimization.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paper we present an algorithm to find a set of diverse M-Best solutions from discrete probabilistic models.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elevate diversity to a first-class citizen by explicitly encoding it into our approach, rather than post-processing for diversity.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solutions are not guaranteed to be modes, but are often very useful for applications.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me begin by</a:t>
            </a:r>
            <a:r>
              <a:rPr lang="en-US" baseline="0" dirty="0" smtClean="0"/>
              <a:t> writing the MAP problem, which involves minimizing an energy composed of node terms &amp; edge terms.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Instead of each variable being an integer between 1 and </a:t>
            </a:r>
            <a:r>
              <a:rPr lang="en-US" baseline="0" dirty="0" err="1" smtClean="0"/>
              <a:t>k</a:t>
            </a:r>
            <a:r>
              <a:rPr lang="en-US" baseline="0" dirty="0" smtClean="0"/>
              <a:t>, we will represent them as indicator vectors of length </a:t>
            </a:r>
            <a:r>
              <a:rPr lang="en-US" baseline="0" dirty="0" err="1" smtClean="0"/>
              <a:t>k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this is xi =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 this is xi = 2.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xi = 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0"/>
            <a:ext cx="1880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chemeClr val="bg1"/>
                </a:solidFill>
              </a:rPr>
              <a:t>CVPR</a:t>
            </a:r>
            <a:r>
              <a:rPr lang="en-US" sz="1000" baseline="0" dirty="0" smtClean="0">
                <a:solidFill>
                  <a:schemeClr val="bg1"/>
                </a:solidFill>
              </a:rPr>
              <a:t> 2013 Diversity Tutorial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33.emf"/><Relationship Id="rId5" Type="http://schemas.openxmlformats.org/officeDocument/2006/relationships/image" Target="../media/image28.emf"/><Relationship Id="rId6" Type="http://schemas.openxmlformats.org/officeDocument/2006/relationships/image" Target="../media/image31.emf"/><Relationship Id="rId7" Type="http://schemas.openxmlformats.org/officeDocument/2006/relationships/image" Target="../media/image34.emf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emf"/><Relationship Id="rId12" Type="http://schemas.openxmlformats.org/officeDocument/2006/relationships/image" Target="../media/image34.emf"/><Relationship Id="rId13" Type="http://schemas.openxmlformats.org/officeDocument/2006/relationships/image" Target="../media/image29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5" Type="http://schemas.openxmlformats.org/officeDocument/2006/relationships/image" Target="../media/image31.emf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37.emf"/><Relationship Id="rId9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41.emf"/><Relationship Id="rId13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emf"/><Relationship Id="rId12" Type="http://schemas.openxmlformats.org/officeDocument/2006/relationships/image" Target="../media/image4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emf"/><Relationship Id="rId4" Type="http://schemas.openxmlformats.org/officeDocument/2006/relationships/image" Target="../media/image35.emf"/><Relationship Id="rId5" Type="http://schemas.openxmlformats.org/officeDocument/2006/relationships/image" Target="../media/image42.emf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emf"/><Relationship Id="rId12" Type="http://schemas.openxmlformats.org/officeDocument/2006/relationships/image" Target="../media/image54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35.emf"/><Relationship Id="rId8" Type="http://schemas.openxmlformats.org/officeDocument/2006/relationships/image" Target="../media/image42.emf"/><Relationship Id="rId9" Type="http://schemas.openxmlformats.org/officeDocument/2006/relationships/image" Target="../media/image51.emf"/><Relationship Id="rId10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46.emf"/><Relationship Id="rId5" Type="http://schemas.openxmlformats.org/officeDocument/2006/relationships/image" Target="../media/image56.emf"/><Relationship Id="rId6" Type="http://schemas.openxmlformats.org/officeDocument/2006/relationships/image" Target="../media/image36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8" Type="http://schemas.openxmlformats.org/officeDocument/2006/relationships/image" Target="../media/image64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0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6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77.emf"/><Relationship Id="rId6" Type="http://schemas.openxmlformats.org/officeDocument/2006/relationships/image" Target="../media/image78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4.png"/><Relationship Id="rId5" Type="http://schemas.openxmlformats.org/officeDocument/2006/relationships/image" Target="../media/image80.png"/><Relationship Id="rId6" Type="http://schemas.openxmlformats.org/officeDocument/2006/relationships/image" Target="../media/image5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emf"/><Relationship Id="rId5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df"/><Relationship Id="rId5" Type="http://schemas.openxmlformats.org/officeDocument/2006/relationships/image" Target="../media/image91.png"/><Relationship Id="rId6" Type="http://schemas.openxmlformats.org/officeDocument/2006/relationships/image" Target="../media/image92.pdf"/><Relationship Id="rId7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8.pd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microsoft.com/office/2007/relationships/media" Target="file://localhost/Users/dbatra/my_folders/research/projects/p10_mmodes_abner/pose_videos_notext/multi2_lola1_map_mmodes_10.avi" TargetMode="External"/><Relationship Id="rId5" Type="http://schemas.openxmlformats.org/officeDocument/2006/relationships/image" Target="../media/image95.png"/><Relationship Id="rId1" Type="http://schemas.openxmlformats.org/officeDocument/2006/relationships/video" Target="file://localhost/Users/dbatra/my_folders/research/projects/p10_mmodes_abner/pose_videos_notext/multi2_lola1_map_mmodes_10.avi" TargetMode="External"/><Relationship Id="rId2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chart" Target="../charts/char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image" Target="../media/image22.emf"/><Relationship Id="rId13" Type="http://schemas.openxmlformats.org/officeDocument/2006/relationships/image" Target="../media/image23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emf"/><Relationship Id="rId10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emf"/><Relationship Id="rId12" Type="http://schemas.openxmlformats.org/officeDocument/2006/relationships/image" Target="../media/image20.emf"/><Relationship Id="rId13" Type="http://schemas.openxmlformats.org/officeDocument/2006/relationships/image" Target="../media/image21.emf"/><Relationship Id="rId14" Type="http://schemas.openxmlformats.org/officeDocument/2006/relationships/image" Target="../media/image23.emf"/><Relationship Id="rId15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9.e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r>
              <a:rPr lang="en-US" dirty="0" smtClean="0"/>
              <a:t>Diverse M-Best Solutions in</a:t>
            </a:r>
            <a:br>
              <a:rPr lang="en-US" dirty="0" smtClean="0"/>
            </a:br>
            <a:r>
              <a:rPr lang="en-US" dirty="0" smtClean="0"/>
              <a:t>Markov Random Fields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228600"/>
            <a:ext cx="9144000" cy="1266825"/>
            <a:chOff x="0" y="0"/>
            <a:chExt cx="9144000" cy="1495425"/>
          </a:xfrm>
        </p:grpSpPr>
        <p:pic>
          <p:nvPicPr>
            <p:cNvPr id="14" name="Picture 11" descr="tre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 descr="Logo4Bann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2175" y="66675"/>
              <a:ext cx="317182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ubtitle 3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 smtClean="0"/>
              <a:t>Dhruv Batra </a:t>
            </a:r>
          </a:p>
          <a:p>
            <a:r>
              <a:rPr lang="en-US" dirty="0" smtClean="0"/>
              <a:t>Virginia Tech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Joint work with:</a:t>
            </a:r>
            <a:r>
              <a:rPr lang="en-US" sz="1300" dirty="0" smtClean="0"/>
              <a:t> </a:t>
            </a:r>
            <a:br>
              <a:rPr lang="en-US" sz="1300" dirty="0" smtClean="0"/>
            </a:br>
            <a:r>
              <a:rPr lang="en-US" sz="1500" dirty="0" smtClean="0"/>
              <a:t>Students: </a:t>
            </a:r>
            <a:r>
              <a:rPr lang="en-US" sz="1500" dirty="0" err="1" smtClean="0"/>
              <a:t>Payman</a:t>
            </a:r>
            <a:r>
              <a:rPr lang="en-US" sz="1500" dirty="0" smtClean="0"/>
              <a:t> </a:t>
            </a:r>
            <a:r>
              <a:rPr lang="en-US" sz="1500" dirty="0" err="1"/>
              <a:t>Yadollahpour</a:t>
            </a:r>
            <a:r>
              <a:rPr lang="en-US" sz="1500" dirty="0"/>
              <a:t> (TTIC</a:t>
            </a:r>
            <a:r>
              <a:rPr lang="en-US" sz="1500" dirty="0" smtClean="0"/>
              <a:t>), </a:t>
            </a:r>
            <a:r>
              <a:rPr lang="en-US" sz="1500" dirty="0" err="1" smtClean="0"/>
              <a:t>Abner</a:t>
            </a:r>
            <a:r>
              <a:rPr lang="en-US" sz="1500" dirty="0" smtClean="0"/>
              <a:t> Guzman-Rivera (UIUC)</a:t>
            </a:r>
            <a:r>
              <a:rPr lang="en-US" sz="1500" dirty="0"/>
              <a:t> </a:t>
            </a:r>
            <a:r>
              <a:rPr lang="en-US" sz="1500" dirty="0" smtClean="0"/>
              <a:t> </a:t>
            </a:r>
          </a:p>
          <a:p>
            <a:r>
              <a:rPr lang="en-US" sz="1500" dirty="0" smtClean="0"/>
              <a:t>Colleagues: Chris Dyer (CMU), Greg </a:t>
            </a:r>
            <a:r>
              <a:rPr lang="en-US" sz="1500" dirty="0" err="1" smtClean="0"/>
              <a:t>Shakhnarovich</a:t>
            </a:r>
            <a:r>
              <a:rPr lang="en-US" sz="1500" dirty="0" smtClean="0"/>
              <a:t> (TTIC),                    </a:t>
            </a:r>
            <a:br>
              <a:rPr lang="en-US" sz="1500" dirty="0" smtClean="0"/>
            </a:br>
            <a:r>
              <a:rPr lang="en-US" sz="1500" dirty="0" err="1" smtClean="0"/>
              <a:t>Pushmeet</a:t>
            </a:r>
            <a:r>
              <a:rPr lang="en-US" sz="1500" dirty="0" smtClean="0"/>
              <a:t> </a:t>
            </a:r>
            <a:r>
              <a:rPr lang="en-US" sz="1500" dirty="0" err="1" smtClean="0"/>
              <a:t>Kohli</a:t>
            </a:r>
            <a:r>
              <a:rPr lang="en-US" sz="1500" dirty="0" smtClean="0"/>
              <a:t> (MSRC), Kevin </a:t>
            </a:r>
            <a:r>
              <a:rPr lang="en-US" sz="1500" dirty="0" err="1" smtClean="0"/>
              <a:t>Gimpel</a:t>
            </a:r>
            <a:r>
              <a:rPr lang="en-US" sz="1500" dirty="0" smtClean="0"/>
              <a:t> (TTIC)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Integer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3" name="Group 24"/>
          <p:cNvGrpSpPr/>
          <p:nvPr/>
        </p:nvGrpSpPr>
        <p:grpSpPr>
          <a:xfrm>
            <a:off x="3048000" y="1787457"/>
            <a:ext cx="1295400" cy="265176"/>
            <a:chOff x="3200400" y="3087624"/>
            <a:chExt cx="1295400" cy="265176"/>
          </a:xfrm>
        </p:grpSpPr>
        <p:sp>
          <p:nvSpPr>
            <p:cNvPr id="10" name="Double Bracket 9"/>
            <p:cNvSpPr/>
            <p:nvPr/>
          </p:nvSpPr>
          <p:spPr bwMode="auto">
            <a:xfrm>
              <a:off x="3200400" y="3089922"/>
              <a:ext cx="1295400" cy="262878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3300" y="3087624"/>
              <a:ext cx="419100" cy="228600"/>
            </a:xfrm>
            <a:prstGeom prst="rect">
              <a:avLst/>
            </a:prstGeom>
          </p:spPr>
        </p:pic>
        <p:sp>
          <p:nvSpPr>
            <p:cNvPr id="18" name="Rounded Rectangle 17"/>
            <p:cNvSpPr>
              <a:spLocks noChangeAspect="1"/>
            </p:cNvSpPr>
            <p:nvPr/>
          </p:nvSpPr>
          <p:spPr bwMode="auto">
            <a:xfrm>
              <a:off x="3355848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ounded Rectangle 18"/>
            <p:cNvSpPr>
              <a:spLocks noChangeAspect="1"/>
            </p:cNvSpPr>
            <p:nvPr/>
          </p:nvSpPr>
          <p:spPr bwMode="auto">
            <a:xfrm>
              <a:off x="4078224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Rounded Rectangle 19"/>
            <p:cNvSpPr>
              <a:spLocks noChangeAspect="1"/>
            </p:cNvSpPr>
            <p:nvPr/>
          </p:nvSpPr>
          <p:spPr bwMode="auto">
            <a:xfrm>
              <a:off x="4306824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4572000" y="1443033"/>
            <a:ext cx="914400" cy="1267599"/>
            <a:chOff x="5410200" y="2743200"/>
            <a:chExt cx="914400" cy="1267599"/>
          </a:xfrm>
        </p:grpSpPr>
        <p:sp>
          <p:nvSpPr>
            <p:cNvPr id="14" name="Double Bracket 13"/>
            <p:cNvSpPr/>
            <p:nvPr/>
          </p:nvSpPr>
          <p:spPr bwMode="auto">
            <a:xfrm>
              <a:off x="5410200" y="2743200"/>
              <a:ext cx="533400" cy="10668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00460" y="3733800"/>
              <a:ext cx="424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kx1</a:t>
              </a:r>
              <a:endParaRPr lang="en-US" dirty="0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0482" y="2971800"/>
              <a:ext cx="457200" cy="228600"/>
            </a:xfrm>
            <a:prstGeom prst="rect">
              <a:avLst/>
            </a:prstGeom>
          </p:spPr>
        </p:pic>
        <p:sp>
          <p:nvSpPr>
            <p:cNvPr id="21" name="Rounded Rectangle 20"/>
            <p:cNvSpPr>
              <a:spLocks noChangeAspect="1"/>
            </p:cNvSpPr>
            <p:nvPr/>
          </p:nvSpPr>
          <p:spPr bwMode="auto">
            <a:xfrm>
              <a:off x="5645364" y="2859024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Rounded Rectangle 21"/>
            <p:cNvSpPr>
              <a:spLocks noChangeAspect="1"/>
            </p:cNvSpPr>
            <p:nvPr/>
          </p:nvSpPr>
          <p:spPr bwMode="auto">
            <a:xfrm>
              <a:off x="5645364" y="3352800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Rounded Rectangle 22"/>
            <p:cNvSpPr>
              <a:spLocks noChangeAspect="1"/>
            </p:cNvSpPr>
            <p:nvPr/>
          </p:nvSpPr>
          <p:spPr bwMode="auto">
            <a:xfrm>
              <a:off x="5645364" y="3657600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752600"/>
            <a:ext cx="317500" cy="495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500" y="1778000"/>
            <a:ext cx="1231900" cy="35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500" y="1797050"/>
            <a:ext cx="520700" cy="241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81400" y="1750756"/>
            <a:ext cx="1536700" cy="546100"/>
            <a:chOff x="3581400" y="1750756"/>
            <a:chExt cx="1536700" cy="546100"/>
          </a:xfrm>
        </p:grpSpPr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1400" y="1750756"/>
              <a:ext cx="546100" cy="5461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91000" y="1803400"/>
              <a:ext cx="927100" cy="24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297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19584 1.1111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Integer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6" name="Group 24"/>
          <p:cNvGrpSpPr/>
          <p:nvPr/>
        </p:nvGrpSpPr>
        <p:grpSpPr>
          <a:xfrm>
            <a:off x="3048000" y="1787457"/>
            <a:ext cx="1295400" cy="265176"/>
            <a:chOff x="3200400" y="3087624"/>
            <a:chExt cx="1295400" cy="265176"/>
          </a:xfrm>
        </p:grpSpPr>
        <p:sp>
          <p:nvSpPr>
            <p:cNvPr id="10" name="Double Bracket 9"/>
            <p:cNvSpPr/>
            <p:nvPr/>
          </p:nvSpPr>
          <p:spPr bwMode="auto">
            <a:xfrm>
              <a:off x="3200400" y="3089922"/>
              <a:ext cx="1295400" cy="262878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3300" y="3087624"/>
              <a:ext cx="419100" cy="228600"/>
            </a:xfrm>
            <a:prstGeom prst="rect">
              <a:avLst/>
            </a:prstGeom>
          </p:spPr>
        </p:pic>
        <p:sp>
          <p:nvSpPr>
            <p:cNvPr id="18" name="Rounded Rectangle 17"/>
            <p:cNvSpPr>
              <a:spLocks noChangeAspect="1"/>
            </p:cNvSpPr>
            <p:nvPr/>
          </p:nvSpPr>
          <p:spPr bwMode="auto">
            <a:xfrm>
              <a:off x="3355848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ounded Rectangle 18"/>
            <p:cNvSpPr>
              <a:spLocks noChangeAspect="1"/>
            </p:cNvSpPr>
            <p:nvPr/>
          </p:nvSpPr>
          <p:spPr bwMode="auto">
            <a:xfrm>
              <a:off x="4078224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Rounded Rectangle 19"/>
            <p:cNvSpPr>
              <a:spLocks noChangeAspect="1"/>
            </p:cNvSpPr>
            <p:nvPr/>
          </p:nvSpPr>
          <p:spPr bwMode="auto">
            <a:xfrm>
              <a:off x="4306824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4" name="Double Bracket 13"/>
          <p:cNvSpPr/>
          <p:nvPr/>
        </p:nvSpPr>
        <p:spPr bwMode="auto">
          <a:xfrm>
            <a:off x="4572000" y="1443033"/>
            <a:ext cx="533400" cy="1066800"/>
          </a:xfrm>
          <a:prstGeom prst="bracketPair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2260" y="2433633"/>
            <a:ext cx="424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kx1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93604" y="1415232"/>
            <a:ext cx="270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752600"/>
            <a:ext cx="317500" cy="495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0" y="1778000"/>
            <a:ext cx="1231900" cy="355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88490" y="1750756"/>
            <a:ext cx="1526660" cy="546100"/>
            <a:chOff x="5388490" y="1750756"/>
            <a:chExt cx="1526660" cy="546100"/>
          </a:xfrm>
        </p:grpSpPr>
        <p:pic>
          <p:nvPicPr>
            <p:cNvPr id="35" name="Picture 34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8490" y="1750756"/>
              <a:ext cx="546100" cy="546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8050" y="1803400"/>
              <a:ext cx="927100" cy="24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22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Integer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3" name="Group 24"/>
          <p:cNvGrpSpPr/>
          <p:nvPr/>
        </p:nvGrpSpPr>
        <p:grpSpPr>
          <a:xfrm>
            <a:off x="3048000" y="1787457"/>
            <a:ext cx="1295400" cy="265176"/>
            <a:chOff x="3200400" y="3087624"/>
            <a:chExt cx="1295400" cy="265176"/>
          </a:xfrm>
        </p:grpSpPr>
        <p:sp>
          <p:nvSpPr>
            <p:cNvPr id="10" name="Double Bracket 9"/>
            <p:cNvSpPr/>
            <p:nvPr/>
          </p:nvSpPr>
          <p:spPr bwMode="auto">
            <a:xfrm>
              <a:off x="3200400" y="3089922"/>
              <a:ext cx="1295400" cy="262878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3300" y="3087624"/>
              <a:ext cx="419100" cy="228600"/>
            </a:xfrm>
            <a:prstGeom prst="rect">
              <a:avLst/>
            </a:prstGeom>
          </p:spPr>
        </p:pic>
        <p:sp>
          <p:nvSpPr>
            <p:cNvPr id="18" name="Rounded Rectangle 17"/>
            <p:cNvSpPr>
              <a:spLocks noChangeAspect="1"/>
            </p:cNvSpPr>
            <p:nvPr/>
          </p:nvSpPr>
          <p:spPr bwMode="auto">
            <a:xfrm>
              <a:off x="3355848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ounded Rectangle 18"/>
            <p:cNvSpPr>
              <a:spLocks noChangeAspect="1"/>
            </p:cNvSpPr>
            <p:nvPr/>
          </p:nvSpPr>
          <p:spPr bwMode="auto">
            <a:xfrm>
              <a:off x="4078224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Rounded Rectangle 19"/>
            <p:cNvSpPr>
              <a:spLocks noChangeAspect="1"/>
            </p:cNvSpPr>
            <p:nvPr/>
          </p:nvSpPr>
          <p:spPr bwMode="auto">
            <a:xfrm>
              <a:off x="4306824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4" name="Double Bracket 13"/>
          <p:cNvSpPr/>
          <p:nvPr/>
        </p:nvSpPr>
        <p:spPr bwMode="auto">
          <a:xfrm>
            <a:off x="4572000" y="1443033"/>
            <a:ext cx="533400" cy="1066800"/>
          </a:xfrm>
          <a:prstGeom prst="bracketPair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2260" y="2433633"/>
            <a:ext cx="424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kx1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93604" y="1415232"/>
            <a:ext cx="270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752600"/>
            <a:ext cx="317500" cy="495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0" y="1778000"/>
            <a:ext cx="1231900" cy="3556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388490" y="1750756"/>
            <a:ext cx="1526660" cy="546100"/>
            <a:chOff x="5388490" y="1750756"/>
            <a:chExt cx="1526660" cy="546100"/>
          </a:xfrm>
        </p:grpSpPr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8490" y="1750756"/>
              <a:ext cx="546100" cy="5461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8050" y="1803400"/>
              <a:ext cx="927100" cy="24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90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Integer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3" name="Group 24"/>
          <p:cNvGrpSpPr/>
          <p:nvPr/>
        </p:nvGrpSpPr>
        <p:grpSpPr>
          <a:xfrm>
            <a:off x="3048000" y="1787457"/>
            <a:ext cx="1295400" cy="265176"/>
            <a:chOff x="3200400" y="3087624"/>
            <a:chExt cx="1295400" cy="265176"/>
          </a:xfrm>
        </p:grpSpPr>
        <p:sp>
          <p:nvSpPr>
            <p:cNvPr id="10" name="Double Bracket 9"/>
            <p:cNvSpPr/>
            <p:nvPr/>
          </p:nvSpPr>
          <p:spPr bwMode="auto">
            <a:xfrm>
              <a:off x="3200400" y="3089922"/>
              <a:ext cx="1295400" cy="262878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3300" y="3087624"/>
              <a:ext cx="419100" cy="228600"/>
            </a:xfrm>
            <a:prstGeom prst="rect">
              <a:avLst/>
            </a:prstGeom>
          </p:spPr>
        </p:pic>
        <p:sp>
          <p:nvSpPr>
            <p:cNvPr id="18" name="Rounded Rectangle 17"/>
            <p:cNvSpPr>
              <a:spLocks noChangeAspect="1"/>
            </p:cNvSpPr>
            <p:nvPr/>
          </p:nvSpPr>
          <p:spPr bwMode="auto">
            <a:xfrm>
              <a:off x="3355848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ounded Rectangle 18"/>
            <p:cNvSpPr>
              <a:spLocks noChangeAspect="1"/>
            </p:cNvSpPr>
            <p:nvPr/>
          </p:nvSpPr>
          <p:spPr bwMode="auto">
            <a:xfrm>
              <a:off x="4078224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Rounded Rectangle 19"/>
            <p:cNvSpPr>
              <a:spLocks noChangeAspect="1"/>
            </p:cNvSpPr>
            <p:nvPr/>
          </p:nvSpPr>
          <p:spPr bwMode="auto">
            <a:xfrm>
              <a:off x="4306824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4" name="Double Bracket 13"/>
          <p:cNvSpPr/>
          <p:nvPr/>
        </p:nvSpPr>
        <p:spPr bwMode="auto">
          <a:xfrm>
            <a:off x="4572000" y="1443033"/>
            <a:ext cx="533400" cy="1066800"/>
          </a:xfrm>
          <a:prstGeom prst="bracketPair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2260" y="2433633"/>
            <a:ext cx="424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kx1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93604" y="1415232"/>
            <a:ext cx="270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0</a:t>
            </a:r>
            <a:endParaRPr lang="en-US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752600"/>
            <a:ext cx="317500" cy="495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0" y="1778000"/>
            <a:ext cx="1231900" cy="3556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388490" y="1750756"/>
            <a:ext cx="1526660" cy="546100"/>
            <a:chOff x="5388490" y="1750756"/>
            <a:chExt cx="1526660" cy="546100"/>
          </a:xfrm>
        </p:grpSpPr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8490" y="1750756"/>
              <a:ext cx="546100" cy="5461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8050" y="1803400"/>
              <a:ext cx="927100" cy="24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95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Integer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3" name="Group 24"/>
          <p:cNvGrpSpPr/>
          <p:nvPr/>
        </p:nvGrpSpPr>
        <p:grpSpPr>
          <a:xfrm>
            <a:off x="3048000" y="1787457"/>
            <a:ext cx="1295400" cy="265176"/>
            <a:chOff x="3200400" y="3087624"/>
            <a:chExt cx="1295400" cy="265176"/>
          </a:xfrm>
        </p:grpSpPr>
        <p:sp>
          <p:nvSpPr>
            <p:cNvPr id="10" name="Double Bracket 9"/>
            <p:cNvSpPr/>
            <p:nvPr/>
          </p:nvSpPr>
          <p:spPr bwMode="auto">
            <a:xfrm>
              <a:off x="3200400" y="3089922"/>
              <a:ext cx="1295400" cy="262878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3300" y="3087624"/>
              <a:ext cx="419100" cy="228600"/>
            </a:xfrm>
            <a:prstGeom prst="rect">
              <a:avLst/>
            </a:prstGeom>
          </p:spPr>
        </p:pic>
        <p:sp>
          <p:nvSpPr>
            <p:cNvPr id="18" name="Rounded Rectangle 17"/>
            <p:cNvSpPr>
              <a:spLocks noChangeAspect="1"/>
            </p:cNvSpPr>
            <p:nvPr/>
          </p:nvSpPr>
          <p:spPr bwMode="auto">
            <a:xfrm>
              <a:off x="3355848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ounded Rectangle 18"/>
            <p:cNvSpPr>
              <a:spLocks noChangeAspect="1"/>
            </p:cNvSpPr>
            <p:nvPr/>
          </p:nvSpPr>
          <p:spPr bwMode="auto">
            <a:xfrm>
              <a:off x="4078224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Rounded Rectangle 19"/>
            <p:cNvSpPr>
              <a:spLocks noChangeAspect="1"/>
            </p:cNvSpPr>
            <p:nvPr/>
          </p:nvSpPr>
          <p:spPr bwMode="auto">
            <a:xfrm>
              <a:off x="4306824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4" name="Double Bracket 13"/>
          <p:cNvSpPr/>
          <p:nvPr/>
        </p:nvSpPr>
        <p:spPr bwMode="auto">
          <a:xfrm>
            <a:off x="4572000" y="1443033"/>
            <a:ext cx="533400" cy="1066800"/>
          </a:xfrm>
          <a:prstGeom prst="bracketPair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2260" y="2433633"/>
            <a:ext cx="424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kx1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93604" y="1415232"/>
            <a:ext cx="270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752600"/>
            <a:ext cx="317500" cy="495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0" y="1778000"/>
            <a:ext cx="1231900" cy="3556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388490" y="1750756"/>
            <a:ext cx="1526660" cy="546100"/>
            <a:chOff x="5388490" y="1750756"/>
            <a:chExt cx="1526660" cy="546100"/>
          </a:xfrm>
        </p:grpSpPr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8490" y="1750756"/>
              <a:ext cx="546100" cy="5461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8050" y="1803400"/>
              <a:ext cx="927100" cy="24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34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Integer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3" name="Group 24"/>
          <p:cNvGrpSpPr/>
          <p:nvPr/>
        </p:nvGrpSpPr>
        <p:grpSpPr>
          <a:xfrm>
            <a:off x="3048000" y="1787457"/>
            <a:ext cx="1295400" cy="265176"/>
            <a:chOff x="3200400" y="3087624"/>
            <a:chExt cx="1295400" cy="265176"/>
          </a:xfrm>
        </p:grpSpPr>
        <p:sp>
          <p:nvSpPr>
            <p:cNvPr id="10" name="Double Bracket 9"/>
            <p:cNvSpPr/>
            <p:nvPr/>
          </p:nvSpPr>
          <p:spPr bwMode="auto">
            <a:xfrm>
              <a:off x="3200400" y="3089922"/>
              <a:ext cx="1295400" cy="262878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3300" y="3087624"/>
              <a:ext cx="419100" cy="228600"/>
            </a:xfrm>
            <a:prstGeom prst="rect">
              <a:avLst/>
            </a:prstGeom>
          </p:spPr>
        </p:pic>
        <p:sp>
          <p:nvSpPr>
            <p:cNvPr id="18" name="Rounded Rectangle 17"/>
            <p:cNvSpPr>
              <a:spLocks noChangeAspect="1"/>
            </p:cNvSpPr>
            <p:nvPr/>
          </p:nvSpPr>
          <p:spPr bwMode="auto">
            <a:xfrm>
              <a:off x="3355848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ounded Rectangle 18"/>
            <p:cNvSpPr>
              <a:spLocks noChangeAspect="1"/>
            </p:cNvSpPr>
            <p:nvPr/>
          </p:nvSpPr>
          <p:spPr bwMode="auto">
            <a:xfrm>
              <a:off x="4078224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Rounded Rectangle 19"/>
            <p:cNvSpPr>
              <a:spLocks noChangeAspect="1"/>
            </p:cNvSpPr>
            <p:nvPr/>
          </p:nvSpPr>
          <p:spPr bwMode="auto">
            <a:xfrm>
              <a:off x="4306824" y="3203448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4" name="Double Bracket 13"/>
          <p:cNvSpPr/>
          <p:nvPr/>
        </p:nvSpPr>
        <p:spPr bwMode="auto">
          <a:xfrm>
            <a:off x="4572000" y="1443033"/>
            <a:ext cx="533400" cy="1066800"/>
          </a:xfrm>
          <a:prstGeom prst="bracketPair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2260" y="2433633"/>
            <a:ext cx="424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kx1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693604" y="1415232"/>
            <a:ext cx="2702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063435" y="1796232"/>
            <a:ext cx="1447800" cy="265176"/>
            <a:chOff x="6172200" y="1817944"/>
            <a:chExt cx="1447800" cy="265176"/>
          </a:xfrm>
        </p:grpSpPr>
        <p:sp>
          <p:nvSpPr>
            <p:cNvPr id="23" name="Double Bracket 22"/>
            <p:cNvSpPr/>
            <p:nvPr/>
          </p:nvSpPr>
          <p:spPr bwMode="auto">
            <a:xfrm>
              <a:off x="6172200" y="1817944"/>
              <a:ext cx="1447800" cy="265176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1828800"/>
              <a:ext cx="660400" cy="241300"/>
            </a:xfrm>
            <a:prstGeom prst="rect">
              <a:avLst/>
            </a:prstGeom>
          </p:spPr>
        </p:pic>
        <p:sp>
          <p:nvSpPr>
            <p:cNvPr id="42" name="Rounded Rectangle 41"/>
            <p:cNvSpPr>
              <a:spLocks noChangeAspect="1"/>
            </p:cNvSpPr>
            <p:nvPr/>
          </p:nvSpPr>
          <p:spPr bwMode="auto">
            <a:xfrm>
              <a:off x="6248400" y="1932801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Rounded Rectangle 42"/>
            <p:cNvSpPr>
              <a:spLocks noChangeAspect="1"/>
            </p:cNvSpPr>
            <p:nvPr/>
          </p:nvSpPr>
          <p:spPr bwMode="auto">
            <a:xfrm>
              <a:off x="6400800" y="1932801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" name="Rounded Rectangle 43"/>
            <p:cNvSpPr>
              <a:spLocks noChangeAspect="1"/>
            </p:cNvSpPr>
            <p:nvPr/>
          </p:nvSpPr>
          <p:spPr bwMode="auto">
            <a:xfrm>
              <a:off x="7315200" y="1932801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" name="Rounded Rectangle 44"/>
            <p:cNvSpPr>
              <a:spLocks noChangeAspect="1"/>
            </p:cNvSpPr>
            <p:nvPr/>
          </p:nvSpPr>
          <p:spPr bwMode="auto">
            <a:xfrm>
              <a:off x="7467600" y="1932801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752600"/>
            <a:ext cx="317500" cy="4953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490" y="1750756"/>
            <a:ext cx="546100" cy="54610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696199" y="967774"/>
            <a:ext cx="1219201" cy="2232626"/>
            <a:chOff x="7696199" y="967774"/>
            <a:chExt cx="1219201" cy="2232626"/>
          </a:xfrm>
        </p:grpSpPr>
        <p:sp>
          <p:nvSpPr>
            <p:cNvPr id="21" name="Double Bracket 20"/>
            <p:cNvSpPr/>
            <p:nvPr/>
          </p:nvSpPr>
          <p:spPr bwMode="auto">
            <a:xfrm>
              <a:off x="7696199" y="967774"/>
              <a:ext cx="738287" cy="2080226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434204" y="2923401"/>
              <a:ext cx="481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r>
                <a:rPr lang="en-US" baseline="30000" dirty="0" smtClean="0"/>
                <a:t>2</a:t>
              </a:r>
              <a:r>
                <a:rPr lang="en-US" dirty="0" smtClean="0"/>
                <a:t>x1</a:t>
              </a:r>
              <a:endParaRPr lang="en-US" dirty="0"/>
            </a:p>
          </p:txBody>
        </p:sp>
        <p:pic>
          <p:nvPicPr>
            <p:cNvPr id="27" name="Picture 26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27135" y="1859515"/>
              <a:ext cx="698500" cy="241300"/>
            </a:xfrm>
            <a:prstGeom prst="rect">
              <a:avLst/>
            </a:prstGeom>
          </p:spPr>
        </p:pic>
        <p:sp>
          <p:nvSpPr>
            <p:cNvPr id="33" name="Rounded Rectangle 32"/>
            <p:cNvSpPr>
              <a:spLocks noChangeAspect="1"/>
            </p:cNvSpPr>
            <p:nvPr/>
          </p:nvSpPr>
          <p:spPr bwMode="auto">
            <a:xfrm>
              <a:off x="8045641" y="1453889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Rounded Rectangle 33"/>
            <p:cNvSpPr>
              <a:spLocks noChangeAspect="1"/>
            </p:cNvSpPr>
            <p:nvPr/>
          </p:nvSpPr>
          <p:spPr bwMode="auto">
            <a:xfrm>
              <a:off x="8045641" y="1682489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Rounded Rectangle 34"/>
            <p:cNvSpPr>
              <a:spLocks noChangeAspect="1"/>
            </p:cNvSpPr>
            <p:nvPr/>
          </p:nvSpPr>
          <p:spPr bwMode="auto">
            <a:xfrm>
              <a:off x="8045641" y="2255513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Rounded Rectangle 35"/>
            <p:cNvSpPr>
              <a:spLocks noChangeAspect="1"/>
            </p:cNvSpPr>
            <p:nvPr/>
          </p:nvSpPr>
          <p:spPr bwMode="auto">
            <a:xfrm>
              <a:off x="8045641" y="2484113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Rounded Rectangle 37"/>
            <p:cNvSpPr>
              <a:spLocks noChangeAspect="1"/>
            </p:cNvSpPr>
            <p:nvPr/>
          </p:nvSpPr>
          <p:spPr bwMode="auto">
            <a:xfrm>
              <a:off x="8046974" y="2725674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Rounded Rectangle 39"/>
            <p:cNvSpPr>
              <a:spLocks noChangeAspect="1"/>
            </p:cNvSpPr>
            <p:nvPr/>
          </p:nvSpPr>
          <p:spPr bwMode="auto">
            <a:xfrm>
              <a:off x="8046974" y="2946400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Rounded Rectangle 40"/>
            <p:cNvSpPr>
              <a:spLocks noChangeAspect="1"/>
            </p:cNvSpPr>
            <p:nvPr/>
          </p:nvSpPr>
          <p:spPr bwMode="auto">
            <a:xfrm>
              <a:off x="8046974" y="1225550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" name="Rounded Rectangle 45"/>
            <p:cNvSpPr>
              <a:spLocks noChangeAspect="1"/>
            </p:cNvSpPr>
            <p:nvPr/>
          </p:nvSpPr>
          <p:spPr bwMode="auto">
            <a:xfrm>
              <a:off x="8046974" y="1017524"/>
              <a:ext cx="36576" cy="3657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6500" y="1778000"/>
            <a:ext cx="12319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24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Integer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048000" y="1415232"/>
            <a:ext cx="2438400" cy="1295400"/>
            <a:chOff x="3048000" y="1415232"/>
            <a:chExt cx="2438400" cy="1295400"/>
          </a:xfrm>
        </p:grpSpPr>
        <p:grpSp>
          <p:nvGrpSpPr>
            <p:cNvPr id="3" name="Group 24"/>
            <p:cNvGrpSpPr/>
            <p:nvPr/>
          </p:nvGrpSpPr>
          <p:grpSpPr>
            <a:xfrm>
              <a:off x="3048000" y="1787457"/>
              <a:ext cx="1295400" cy="265176"/>
              <a:chOff x="3200400" y="3087624"/>
              <a:chExt cx="1295400" cy="265176"/>
            </a:xfrm>
          </p:grpSpPr>
          <p:sp>
            <p:nvSpPr>
              <p:cNvPr id="10" name="Double Bracket 9"/>
              <p:cNvSpPr/>
              <p:nvPr/>
            </p:nvSpPr>
            <p:spPr bwMode="auto">
              <a:xfrm>
                <a:off x="3200400" y="3089922"/>
                <a:ext cx="1295400" cy="262878"/>
              </a:xfrm>
              <a:prstGeom prst="bracketPair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pic>
            <p:nvPicPr>
              <p:cNvPr id="11" name="Picture 10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3300" y="3087624"/>
                <a:ext cx="419100" cy="228600"/>
              </a:xfrm>
              <a:prstGeom prst="rect">
                <a:avLst/>
              </a:prstGeom>
            </p:spPr>
          </p:pic>
          <p:sp>
            <p:nvSpPr>
              <p:cNvPr id="18" name="Rounded Rectangle 17"/>
              <p:cNvSpPr>
                <a:spLocks noChangeAspect="1"/>
              </p:cNvSpPr>
              <p:nvPr/>
            </p:nvSpPr>
            <p:spPr bwMode="auto">
              <a:xfrm>
                <a:off x="3355848" y="3203448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9" name="Rounded Rectangle 18"/>
              <p:cNvSpPr>
                <a:spLocks noChangeAspect="1"/>
              </p:cNvSpPr>
              <p:nvPr/>
            </p:nvSpPr>
            <p:spPr bwMode="auto">
              <a:xfrm>
                <a:off x="4078224" y="3203448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0" name="Rounded Rectangle 19"/>
              <p:cNvSpPr>
                <a:spLocks noChangeAspect="1"/>
              </p:cNvSpPr>
              <p:nvPr/>
            </p:nvSpPr>
            <p:spPr bwMode="auto">
              <a:xfrm>
                <a:off x="4306824" y="3203448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sp>
          <p:nvSpPr>
            <p:cNvPr id="14" name="Double Bracket 13"/>
            <p:cNvSpPr/>
            <p:nvPr/>
          </p:nvSpPr>
          <p:spPr bwMode="auto">
            <a:xfrm>
              <a:off x="4572000" y="1443033"/>
              <a:ext cx="533400" cy="1066800"/>
            </a:xfrm>
            <a:prstGeom prst="bracketPair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62260" y="2433633"/>
              <a:ext cx="4241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kx1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93604" y="1415232"/>
              <a:ext cx="2702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</a:p>
            <a:p>
              <a:r>
                <a:rPr lang="en-US" dirty="0" smtClean="0"/>
                <a:t>0</a:t>
              </a:r>
            </a:p>
            <a:p>
              <a:r>
                <a:rPr lang="en-US" dirty="0" smtClean="0"/>
                <a:t>0</a:t>
              </a:r>
            </a:p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752600"/>
            <a:ext cx="317500" cy="495300"/>
          </a:xfrm>
          <a:prstGeom prst="rect">
            <a:avLst/>
          </a:prstGeom>
        </p:spPr>
      </p:pic>
      <p:pic>
        <p:nvPicPr>
          <p:cNvPr id="65" name="Picture 6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8490" y="1750756"/>
            <a:ext cx="546100" cy="5461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286000" y="4762500"/>
            <a:ext cx="4191000" cy="2026920"/>
            <a:chOff x="2286000" y="4686300"/>
            <a:chExt cx="4191000" cy="2026920"/>
          </a:xfrm>
        </p:grpSpPr>
        <p:pic>
          <p:nvPicPr>
            <p:cNvPr id="38" name="Picture 37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7700" y="6553200"/>
              <a:ext cx="495300" cy="160020"/>
            </a:xfrm>
            <a:prstGeom prst="rect">
              <a:avLst/>
            </a:prstGeom>
          </p:spPr>
        </p:pic>
        <p:pic>
          <p:nvPicPr>
            <p:cNvPr id="40" name="Picture 39" descr="1403901471_d5e034b46b_seg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46600" y="6366767"/>
              <a:ext cx="296334" cy="174984"/>
            </a:xfrm>
            <a:prstGeom prst="rect">
              <a:avLst/>
            </a:prstGeom>
          </p:spPr>
        </p:pic>
        <p:sp>
          <p:nvSpPr>
            <p:cNvPr id="41" name="Line 1"/>
            <p:cNvSpPr>
              <a:spLocks noChangeShapeType="1"/>
            </p:cNvSpPr>
            <p:nvPr/>
          </p:nvSpPr>
          <p:spPr bwMode="auto">
            <a:xfrm flipH="1" flipV="1">
              <a:off x="2666716" y="6273224"/>
              <a:ext cx="3454684" cy="684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"/>
            <p:cNvSpPr>
              <a:spLocks noChangeShapeType="1"/>
            </p:cNvSpPr>
            <p:nvPr/>
          </p:nvSpPr>
          <p:spPr bwMode="auto">
            <a:xfrm flipH="1">
              <a:off x="2666716" y="4719518"/>
              <a:ext cx="284" cy="155370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"/>
            <p:cNvSpPr>
              <a:spLocks/>
            </p:cNvSpPr>
            <p:nvPr/>
          </p:nvSpPr>
          <p:spPr bwMode="auto">
            <a:xfrm>
              <a:off x="2824044" y="4773590"/>
              <a:ext cx="3421893" cy="1315175"/>
            </a:xfrm>
            <a:custGeom>
              <a:avLst/>
              <a:gdLst/>
              <a:ahLst/>
              <a:cxnLst>
                <a:cxn ang="0">
                  <a:pos x="0" y="15117"/>
                </a:cxn>
                <a:cxn ang="0">
                  <a:pos x="1837" y="13410"/>
                </a:cxn>
                <a:cxn ang="0">
                  <a:pos x="4022" y="15117"/>
                </a:cxn>
                <a:cxn ang="0">
                  <a:pos x="7001" y="8065"/>
                </a:cxn>
                <a:cxn ang="0">
                  <a:pos x="10229" y="14078"/>
                </a:cxn>
                <a:cxn ang="0">
                  <a:pos x="12116" y="717"/>
                </a:cxn>
                <a:cxn ang="0">
                  <a:pos x="13308" y="11777"/>
                </a:cxn>
                <a:cxn ang="0">
                  <a:pos x="15393" y="4503"/>
                </a:cxn>
                <a:cxn ang="0">
                  <a:pos x="19912" y="13410"/>
                </a:cxn>
                <a:cxn ang="0">
                  <a:pos x="21600" y="11777"/>
                </a:cxn>
              </a:cxnLst>
              <a:rect l="0" t="0" r="r" b="b"/>
              <a:pathLst>
                <a:path w="21600" h="15283">
                  <a:moveTo>
                    <a:pt x="0" y="15117"/>
                  </a:moveTo>
                  <a:cubicBezTo>
                    <a:pt x="0" y="15117"/>
                    <a:pt x="298" y="12148"/>
                    <a:pt x="1837" y="13410"/>
                  </a:cubicBezTo>
                  <a:cubicBezTo>
                    <a:pt x="3831" y="15045"/>
                    <a:pt x="3228" y="14820"/>
                    <a:pt x="4022" y="15117"/>
                  </a:cubicBezTo>
                  <a:cubicBezTo>
                    <a:pt x="5062" y="15506"/>
                    <a:pt x="5792" y="-771"/>
                    <a:pt x="7001" y="8065"/>
                  </a:cubicBezTo>
                  <a:cubicBezTo>
                    <a:pt x="7448" y="11331"/>
                    <a:pt x="9881" y="18012"/>
                    <a:pt x="10229" y="14078"/>
                  </a:cubicBezTo>
                  <a:cubicBezTo>
                    <a:pt x="10577" y="10144"/>
                    <a:pt x="11123" y="-3217"/>
                    <a:pt x="12116" y="717"/>
                  </a:cubicBezTo>
                  <a:cubicBezTo>
                    <a:pt x="13109" y="4651"/>
                    <a:pt x="12414" y="18383"/>
                    <a:pt x="13308" y="11777"/>
                  </a:cubicBezTo>
                  <a:cubicBezTo>
                    <a:pt x="14201" y="5171"/>
                    <a:pt x="14698" y="1905"/>
                    <a:pt x="15393" y="4503"/>
                  </a:cubicBezTo>
                  <a:cubicBezTo>
                    <a:pt x="16088" y="7101"/>
                    <a:pt x="15820" y="15041"/>
                    <a:pt x="19912" y="13410"/>
                  </a:cubicBezTo>
                  <a:cubicBezTo>
                    <a:pt x="20657" y="13113"/>
                    <a:pt x="21600" y="11777"/>
                    <a:pt x="21600" y="11777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9" name="Picture 48" descr="latex-image-1.pdf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3000" y="6249725"/>
              <a:ext cx="101600" cy="73693"/>
            </a:xfrm>
            <a:prstGeom prst="rect">
              <a:avLst/>
            </a:prstGeom>
          </p:spPr>
        </p:pic>
        <p:pic>
          <p:nvPicPr>
            <p:cNvPr id="50" name="Picture 49" descr="latex-image-1.pdf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86000" y="5442757"/>
              <a:ext cx="279400" cy="108372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 bwMode="auto">
            <a:xfrm>
              <a:off x="2717800" y="636676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765800" y="6366767"/>
              <a:ext cx="298704" cy="1768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5918200" y="5586491"/>
              <a:ext cx="558800" cy="43348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105400" y="636676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5207000" y="6379410"/>
              <a:ext cx="76200" cy="16075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57" name="Picture 56" descr="1403901471_d5e034b46b_seg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83000" y="6366767"/>
              <a:ext cx="296334" cy="174984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 bwMode="auto">
            <a:xfrm>
              <a:off x="3733800" y="6457995"/>
              <a:ext cx="152400" cy="7802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59" name="Group 100"/>
            <p:cNvGrpSpPr/>
            <p:nvPr/>
          </p:nvGrpSpPr>
          <p:grpSpPr>
            <a:xfrm>
              <a:off x="3276600" y="6366767"/>
              <a:ext cx="304800" cy="178813"/>
              <a:chOff x="3276600" y="5181600"/>
              <a:chExt cx="457200" cy="314325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3276600" y="5181600"/>
                <a:ext cx="448056" cy="31089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32766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3429000" y="53435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5814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sp>
          <p:nvSpPr>
            <p:cNvPr id="60" name="Oval 6"/>
            <p:cNvSpPr>
              <a:spLocks/>
            </p:cNvSpPr>
            <p:nvPr/>
          </p:nvSpPr>
          <p:spPr bwMode="auto">
            <a:xfrm rot="10800000" flipH="1">
              <a:off x="4634230" y="4686300"/>
              <a:ext cx="106680" cy="106680"/>
            </a:xfrm>
            <a:prstGeom prst="ellipse">
              <a:avLst/>
            </a:prstGeom>
            <a:solidFill>
              <a:srgbClr val="FF0000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9" name="Picture 68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1497" y="1739900"/>
            <a:ext cx="3073401" cy="927100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6063435" y="967774"/>
            <a:ext cx="2851965" cy="2232626"/>
            <a:chOff x="6063435" y="967774"/>
            <a:chExt cx="2851965" cy="2232626"/>
          </a:xfrm>
        </p:grpSpPr>
        <p:grpSp>
          <p:nvGrpSpPr>
            <p:cNvPr id="7" name="Group 49"/>
            <p:cNvGrpSpPr/>
            <p:nvPr/>
          </p:nvGrpSpPr>
          <p:grpSpPr>
            <a:xfrm>
              <a:off x="6063435" y="1796232"/>
              <a:ext cx="1447800" cy="265176"/>
              <a:chOff x="6172200" y="1817944"/>
              <a:chExt cx="1447800" cy="265176"/>
            </a:xfrm>
          </p:grpSpPr>
          <p:sp>
            <p:nvSpPr>
              <p:cNvPr id="23" name="Double Bracket 22"/>
              <p:cNvSpPr/>
              <p:nvPr/>
            </p:nvSpPr>
            <p:spPr bwMode="auto">
              <a:xfrm>
                <a:off x="6172200" y="1817944"/>
                <a:ext cx="1447800" cy="265176"/>
              </a:xfrm>
              <a:prstGeom prst="bracketPair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pic>
            <p:nvPicPr>
              <p:cNvPr id="24" name="Picture 23" descr="latex-image-1.pdf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53200" y="1828800"/>
                <a:ext cx="660400" cy="241300"/>
              </a:xfrm>
              <a:prstGeom prst="rect">
                <a:avLst/>
              </a:prstGeom>
            </p:spPr>
          </p:pic>
          <p:sp>
            <p:nvSpPr>
              <p:cNvPr id="42" name="Rounded Rectangle 41"/>
              <p:cNvSpPr>
                <a:spLocks noChangeAspect="1"/>
              </p:cNvSpPr>
              <p:nvPr/>
            </p:nvSpPr>
            <p:spPr bwMode="auto">
              <a:xfrm>
                <a:off x="6248400" y="1932801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43" name="Rounded Rectangle 42"/>
              <p:cNvSpPr>
                <a:spLocks noChangeAspect="1"/>
              </p:cNvSpPr>
              <p:nvPr/>
            </p:nvSpPr>
            <p:spPr bwMode="auto">
              <a:xfrm>
                <a:off x="6400800" y="1932801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44" name="Rounded Rectangle 43"/>
              <p:cNvSpPr>
                <a:spLocks noChangeAspect="1"/>
              </p:cNvSpPr>
              <p:nvPr/>
            </p:nvSpPr>
            <p:spPr bwMode="auto">
              <a:xfrm>
                <a:off x="7315200" y="1932801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45" name="Rounded Rectangle 44"/>
              <p:cNvSpPr>
                <a:spLocks noChangeAspect="1"/>
              </p:cNvSpPr>
              <p:nvPr/>
            </p:nvSpPr>
            <p:spPr bwMode="auto">
              <a:xfrm>
                <a:off x="7467600" y="1932801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7696199" y="967774"/>
              <a:ext cx="1219201" cy="2232626"/>
              <a:chOff x="7696199" y="967774"/>
              <a:chExt cx="1219201" cy="2232626"/>
            </a:xfrm>
          </p:grpSpPr>
          <p:sp>
            <p:nvSpPr>
              <p:cNvPr id="68" name="Double Bracket 67"/>
              <p:cNvSpPr/>
              <p:nvPr/>
            </p:nvSpPr>
            <p:spPr bwMode="auto">
              <a:xfrm>
                <a:off x="7696199" y="967774"/>
                <a:ext cx="738287" cy="2080226"/>
              </a:xfrm>
              <a:prstGeom prst="bracketPair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434204" y="2923401"/>
                <a:ext cx="481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x1</a:t>
                </a:r>
                <a:endParaRPr lang="en-US" dirty="0"/>
              </a:p>
            </p:txBody>
          </p:sp>
          <p:pic>
            <p:nvPicPr>
              <p:cNvPr id="71" name="Picture 70" descr="latex-image-1.pdf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27135" y="1859515"/>
                <a:ext cx="698500" cy="241300"/>
              </a:xfrm>
              <a:prstGeom prst="rect">
                <a:avLst/>
              </a:prstGeom>
            </p:spPr>
          </p:pic>
          <p:sp>
            <p:nvSpPr>
              <p:cNvPr id="72" name="Rounded Rectangle 71"/>
              <p:cNvSpPr>
                <a:spLocks noChangeAspect="1"/>
              </p:cNvSpPr>
              <p:nvPr/>
            </p:nvSpPr>
            <p:spPr bwMode="auto">
              <a:xfrm>
                <a:off x="8045641" y="1453889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3" name="Rounded Rectangle 72"/>
              <p:cNvSpPr>
                <a:spLocks noChangeAspect="1"/>
              </p:cNvSpPr>
              <p:nvPr/>
            </p:nvSpPr>
            <p:spPr bwMode="auto">
              <a:xfrm>
                <a:off x="8045641" y="1682489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4" name="Rounded Rectangle 73"/>
              <p:cNvSpPr>
                <a:spLocks noChangeAspect="1"/>
              </p:cNvSpPr>
              <p:nvPr/>
            </p:nvSpPr>
            <p:spPr bwMode="auto">
              <a:xfrm>
                <a:off x="8045641" y="2255513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5" name="Rounded Rectangle 74"/>
              <p:cNvSpPr>
                <a:spLocks noChangeAspect="1"/>
              </p:cNvSpPr>
              <p:nvPr/>
            </p:nvSpPr>
            <p:spPr bwMode="auto">
              <a:xfrm>
                <a:off x="8045641" y="2484113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6" name="Rounded Rectangle 75"/>
              <p:cNvSpPr>
                <a:spLocks noChangeAspect="1"/>
              </p:cNvSpPr>
              <p:nvPr/>
            </p:nvSpPr>
            <p:spPr bwMode="auto">
              <a:xfrm>
                <a:off x="8046974" y="2725674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7" name="Rounded Rectangle 76"/>
              <p:cNvSpPr>
                <a:spLocks noChangeAspect="1"/>
              </p:cNvSpPr>
              <p:nvPr/>
            </p:nvSpPr>
            <p:spPr bwMode="auto">
              <a:xfrm>
                <a:off x="8046974" y="2946400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8" name="Rounded Rectangle 77"/>
              <p:cNvSpPr>
                <a:spLocks noChangeAspect="1"/>
              </p:cNvSpPr>
              <p:nvPr/>
            </p:nvSpPr>
            <p:spPr bwMode="auto">
              <a:xfrm>
                <a:off x="8046974" y="1225550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9" name="Rounded Rectangle 78"/>
              <p:cNvSpPr>
                <a:spLocks noChangeAspect="1"/>
              </p:cNvSpPr>
              <p:nvPr/>
            </p:nvSpPr>
            <p:spPr bwMode="auto">
              <a:xfrm>
                <a:off x="8046974" y="1017524"/>
                <a:ext cx="36576" cy="36576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6500" y="1778000"/>
            <a:ext cx="12319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771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11285 0.000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819E-7 -2.63706E-6 L 0.01667 -2.63706E-6 " pathEditMode="relative" ptsTypes="AA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08056 1.11111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19167 -2.59259E-6 " pathEditMode="relative" ptsTypes="AA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Integer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2971800" y="2819399"/>
            <a:ext cx="3124200" cy="719555"/>
            <a:chOff x="2971800" y="2819399"/>
            <a:chExt cx="3124200" cy="719555"/>
          </a:xfrm>
        </p:grpSpPr>
        <p:sp>
          <p:nvSpPr>
            <p:cNvPr id="7" name="Left Brace 6"/>
            <p:cNvSpPr/>
            <p:nvPr/>
          </p:nvSpPr>
          <p:spPr bwMode="auto">
            <a:xfrm rot="16200000">
              <a:off x="4381500" y="1409699"/>
              <a:ext cx="304800" cy="3124200"/>
            </a:xfrm>
            <a:prstGeom prst="leftBrace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77275" y="3200400"/>
              <a:ext cx="2952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Graphcuts</a:t>
              </a:r>
              <a:r>
                <a:rPr lang="en-US" sz="1600" dirty="0" smtClean="0"/>
                <a:t>, BP, Expansion, etc</a:t>
              </a:r>
              <a:endParaRPr lang="en-US" sz="1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0" y="4762500"/>
            <a:ext cx="4191000" cy="2026920"/>
            <a:chOff x="2286000" y="4686300"/>
            <a:chExt cx="4191000" cy="2026920"/>
          </a:xfrm>
        </p:grpSpPr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7700" y="6553200"/>
              <a:ext cx="495300" cy="160020"/>
            </a:xfrm>
            <a:prstGeom prst="rect">
              <a:avLst/>
            </a:prstGeom>
          </p:spPr>
        </p:pic>
        <p:pic>
          <p:nvPicPr>
            <p:cNvPr id="12" name="Picture 11" descr="1403901471_d5e034b46b_se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6600" y="6366767"/>
              <a:ext cx="296334" cy="174984"/>
            </a:xfrm>
            <a:prstGeom prst="rect">
              <a:avLst/>
            </a:prstGeom>
          </p:spPr>
        </p:pic>
        <p:sp>
          <p:nvSpPr>
            <p:cNvPr id="14" name="Line 1"/>
            <p:cNvSpPr>
              <a:spLocks noChangeShapeType="1"/>
            </p:cNvSpPr>
            <p:nvPr/>
          </p:nvSpPr>
          <p:spPr bwMode="auto">
            <a:xfrm flipH="1" flipV="1">
              <a:off x="2666716" y="6273224"/>
              <a:ext cx="3454684" cy="684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H="1">
              <a:off x="2666716" y="4719518"/>
              <a:ext cx="284" cy="155370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"/>
            <p:cNvSpPr>
              <a:spLocks/>
            </p:cNvSpPr>
            <p:nvPr/>
          </p:nvSpPr>
          <p:spPr bwMode="auto">
            <a:xfrm>
              <a:off x="2824044" y="4773590"/>
              <a:ext cx="3421893" cy="1315175"/>
            </a:xfrm>
            <a:custGeom>
              <a:avLst/>
              <a:gdLst/>
              <a:ahLst/>
              <a:cxnLst>
                <a:cxn ang="0">
                  <a:pos x="0" y="15117"/>
                </a:cxn>
                <a:cxn ang="0">
                  <a:pos x="1837" y="13410"/>
                </a:cxn>
                <a:cxn ang="0">
                  <a:pos x="4022" y="15117"/>
                </a:cxn>
                <a:cxn ang="0">
                  <a:pos x="7001" y="8065"/>
                </a:cxn>
                <a:cxn ang="0">
                  <a:pos x="10229" y="14078"/>
                </a:cxn>
                <a:cxn ang="0">
                  <a:pos x="12116" y="717"/>
                </a:cxn>
                <a:cxn ang="0">
                  <a:pos x="13308" y="11777"/>
                </a:cxn>
                <a:cxn ang="0">
                  <a:pos x="15393" y="4503"/>
                </a:cxn>
                <a:cxn ang="0">
                  <a:pos x="19912" y="13410"/>
                </a:cxn>
                <a:cxn ang="0">
                  <a:pos x="21600" y="11777"/>
                </a:cxn>
              </a:cxnLst>
              <a:rect l="0" t="0" r="r" b="b"/>
              <a:pathLst>
                <a:path w="21600" h="15283">
                  <a:moveTo>
                    <a:pt x="0" y="15117"/>
                  </a:moveTo>
                  <a:cubicBezTo>
                    <a:pt x="0" y="15117"/>
                    <a:pt x="298" y="12148"/>
                    <a:pt x="1837" y="13410"/>
                  </a:cubicBezTo>
                  <a:cubicBezTo>
                    <a:pt x="3831" y="15045"/>
                    <a:pt x="3228" y="14820"/>
                    <a:pt x="4022" y="15117"/>
                  </a:cubicBezTo>
                  <a:cubicBezTo>
                    <a:pt x="5062" y="15506"/>
                    <a:pt x="5792" y="-771"/>
                    <a:pt x="7001" y="8065"/>
                  </a:cubicBezTo>
                  <a:cubicBezTo>
                    <a:pt x="7448" y="11331"/>
                    <a:pt x="9881" y="18012"/>
                    <a:pt x="10229" y="14078"/>
                  </a:cubicBezTo>
                  <a:cubicBezTo>
                    <a:pt x="10577" y="10144"/>
                    <a:pt x="11123" y="-3217"/>
                    <a:pt x="12116" y="717"/>
                  </a:cubicBezTo>
                  <a:cubicBezTo>
                    <a:pt x="13109" y="4651"/>
                    <a:pt x="12414" y="18383"/>
                    <a:pt x="13308" y="11777"/>
                  </a:cubicBezTo>
                  <a:cubicBezTo>
                    <a:pt x="14201" y="5171"/>
                    <a:pt x="14698" y="1905"/>
                    <a:pt x="15393" y="4503"/>
                  </a:cubicBezTo>
                  <a:cubicBezTo>
                    <a:pt x="16088" y="7101"/>
                    <a:pt x="15820" y="15041"/>
                    <a:pt x="19912" y="13410"/>
                  </a:cubicBezTo>
                  <a:cubicBezTo>
                    <a:pt x="20657" y="13113"/>
                    <a:pt x="21600" y="11777"/>
                    <a:pt x="21600" y="11777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" name="Picture 16" descr="latex-image-1.pdf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3000" y="6249725"/>
              <a:ext cx="101600" cy="73693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86000" y="5442757"/>
              <a:ext cx="279400" cy="10837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2717800" y="636676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765800" y="6366767"/>
              <a:ext cx="298704" cy="1768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918200" y="5586491"/>
              <a:ext cx="558800" cy="43348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105400" y="636676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207000" y="6379410"/>
              <a:ext cx="76200" cy="16075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24" name="Picture 23" descr="1403901471_d5e034b46b_se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3000" y="6366767"/>
              <a:ext cx="296334" cy="17498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3733800" y="6457995"/>
              <a:ext cx="152400" cy="7802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26" name="Group 100"/>
            <p:cNvGrpSpPr/>
            <p:nvPr/>
          </p:nvGrpSpPr>
          <p:grpSpPr>
            <a:xfrm>
              <a:off x="3276600" y="6366767"/>
              <a:ext cx="304800" cy="178813"/>
              <a:chOff x="3276600" y="5181600"/>
              <a:chExt cx="457200" cy="314325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3276600" y="5181600"/>
                <a:ext cx="448056" cy="31089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32766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429000" y="53435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35814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sp>
          <p:nvSpPr>
            <p:cNvPr id="27" name="Oval 6"/>
            <p:cNvSpPr>
              <a:spLocks/>
            </p:cNvSpPr>
            <p:nvPr/>
          </p:nvSpPr>
          <p:spPr bwMode="auto">
            <a:xfrm rot="10800000" flipH="1">
              <a:off x="4634230" y="4686300"/>
              <a:ext cx="106680" cy="106680"/>
            </a:xfrm>
            <a:prstGeom prst="ellipse">
              <a:avLst/>
            </a:prstGeom>
            <a:solidFill>
              <a:srgbClr val="FF0000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1497" y="1739900"/>
            <a:ext cx="3073401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7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2</a:t>
            </a:r>
            <a:r>
              <a:rPr lang="en-US" baseline="30000" dirty="0" smtClean="0"/>
              <a:t>nd</a:t>
            </a:r>
            <a:r>
              <a:rPr lang="en-US" dirty="0"/>
              <a:t>-</a:t>
            </a:r>
            <a:r>
              <a:rPr lang="en-US" dirty="0" smtClean="0"/>
              <a:t>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740" y="2736032"/>
            <a:ext cx="1562100" cy="2794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286000" y="4762500"/>
            <a:ext cx="4191000" cy="2026920"/>
            <a:chOff x="2286000" y="4686300"/>
            <a:chExt cx="4191000" cy="2026920"/>
          </a:xfrm>
        </p:grpSpPr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7700" y="6553200"/>
              <a:ext cx="495300" cy="160020"/>
            </a:xfrm>
            <a:prstGeom prst="rect">
              <a:avLst/>
            </a:prstGeom>
          </p:spPr>
        </p:pic>
        <p:pic>
          <p:nvPicPr>
            <p:cNvPr id="16" name="Picture 15" descr="1403901471_d5e034b46b_se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46600" y="6366767"/>
              <a:ext cx="296334" cy="174984"/>
            </a:xfrm>
            <a:prstGeom prst="rect">
              <a:avLst/>
            </a:prstGeom>
          </p:spPr>
        </p:pic>
        <p:sp>
          <p:nvSpPr>
            <p:cNvPr id="17" name="Line 1"/>
            <p:cNvSpPr>
              <a:spLocks noChangeShapeType="1"/>
            </p:cNvSpPr>
            <p:nvPr/>
          </p:nvSpPr>
          <p:spPr bwMode="auto">
            <a:xfrm flipH="1" flipV="1">
              <a:off x="2666716" y="6273224"/>
              <a:ext cx="3454684" cy="684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"/>
            <p:cNvSpPr>
              <a:spLocks noChangeShapeType="1"/>
            </p:cNvSpPr>
            <p:nvPr/>
          </p:nvSpPr>
          <p:spPr bwMode="auto">
            <a:xfrm flipH="1">
              <a:off x="2666716" y="4719518"/>
              <a:ext cx="284" cy="155370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"/>
            <p:cNvSpPr>
              <a:spLocks/>
            </p:cNvSpPr>
            <p:nvPr/>
          </p:nvSpPr>
          <p:spPr bwMode="auto">
            <a:xfrm>
              <a:off x="2824044" y="4773590"/>
              <a:ext cx="3421893" cy="1315175"/>
            </a:xfrm>
            <a:custGeom>
              <a:avLst/>
              <a:gdLst/>
              <a:ahLst/>
              <a:cxnLst>
                <a:cxn ang="0">
                  <a:pos x="0" y="15117"/>
                </a:cxn>
                <a:cxn ang="0">
                  <a:pos x="1837" y="13410"/>
                </a:cxn>
                <a:cxn ang="0">
                  <a:pos x="4022" y="15117"/>
                </a:cxn>
                <a:cxn ang="0">
                  <a:pos x="7001" y="8065"/>
                </a:cxn>
                <a:cxn ang="0">
                  <a:pos x="10229" y="14078"/>
                </a:cxn>
                <a:cxn ang="0">
                  <a:pos x="12116" y="717"/>
                </a:cxn>
                <a:cxn ang="0">
                  <a:pos x="13308" y="11777"/>
                </a:cxn>
                <a:cxn ang="0">
                  <a:pos x="15393" y="4503"/>
                </a:cxn>
                <a:cxn ang="0">
                  <a:pos x="19912" y="13410"/>
                </a:cxn>
                <a:cxn ang="0">
                  <a:pos x="21600" y="11777"/>
                </a:cxn>
              </a:cxnLst>
              <a:rect l="0" t="0" r="r" b="b"/>
              <a:pathLst>
                <a:path w="21600" h="15283">
                  <a:moveTo>
                    <a:pt x="0" y="15117"/>
                  </a:moveTo>
                  <a:cubicBezTo>
                    <a:pt x="0" y="15117"/>
                    <a:pt x="298" y="12148"/>
                    <a:pt x="1837" y="13410"/>
                  </a:cubicBezTo>
                  <a:cubicBezTo>
                    <a:pt x="3831" y="15045"/>
                    <a:pt x="3228" y="14820"/>
                    <a:pt x="4022" y="15117"/>
                  </a:cubicBezTo>
                  <a:cubicBezTo>
                    <a:pt x="5062" y="15506"/>
                    <a:pt x="5792" y="-771"/>
                    <a:pt x="7001" y="8065"/>
                  </a:cubicBezTo>
                  <a:cubicBezTo>
                    <a:pt x="7448" y="11331"/>
                    <a:pt x="9881" y="18012"/>
                    <a:pt x="10229" y="14078"/>
                  </a:cubicBezTo>
                  <a:cubicBezTo>
                    <a:pt x="10577" y="10144"/>
                    <a:pt x="11123" y="-3217"/>
                    <a:pt x="12116" y="717"/>
                  </a:cubicBezTo>
                  <a:cubicBezTo>
                    <a:pt x="13109" y="4651"/>
                    <a:pt x="12414" y="18383"/>
                    <a:pt x="13308" y="11777"/>
                  </a:cubicBezTo>
                  <a:cubicBezTo>
                    <a:pt x="14201" y="5171"/>
                    <a:pt x="14698" y="1905"/>
                    <a:pt x="15393" y="4503"/>
                  </a:cubicBezTo>
                  <a:cubicBezTo>
                    <a:pt x="16088" y="7101"/>
                    <a:pt x="15820" y="15041"/>
                    <a:pt x="19912" y="13410"/>
                  </a:cubicBezTo>
                  <a:cubicBezTo>
                    <a:pt x="20657" y="13113"/>
                    <a:pt x="21600" y="11777"/>
                    <a:pt x="21600" y="11777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" name="Picture 19" descr="latex-image-1.pdf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23000" y="6249725"/>
              <a:ext cx="101600" cy="73693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86000" y="5442757"/>
              <a:ext cx="279400" cy="10837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2717800" y="636676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765800" y="6366767"/>
              <a:ext cx="298704" cy="1768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918200" y="5586491"/>
              <a:ext cx="558800" cy="43348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105400" y="636676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207000" y="6379410"/>
              <a:ext cx="76200" cy="16075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27" name="Picture 26" descr="1403901471_d5e034b46b_se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3000" y="6366767"/>
              <a:ext cx="296334" cy="174984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 bwMode="auto">
            <a:xfrm>
              <a:off x="3733800" y="6457995"/>
              <a:ext cx="152400" cy="7802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29" name="Group 100"/>
            <p:cNvGrpSpPr/>
            <p:nvPr/>
          </p:nvGrpSpPr>
          <p:grpSpPr>
            <a:xfrm>
              <a:off x="3276600" y="6366767"/>
              <a:ext cx="304800" cy="178813"/>
              <a:chOff x="3276600" y="5181600"/>
              <a:chExt cx="457200" cy="314325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3276600" y="5181600"/>
                <a:ext cx="448056" cy="31089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32766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3429000" y="53435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5814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sp>
          <p:nvSpPr>
            <p:cNvPr id="31" name="Oval 6"/>
            <p:cNvSpPr>
              <a:spLocks/>
            </p:cNvSpPr>
            <p:nvPr/>
          </p:nvSpPr>
          <p:spPr bwMode="auto">
            <a:xfrm rot="10800000" flipH="1">
              <a:off x="4634230" y="4686300"/>
              <a:ext cx="106680" cy="106680"/>
            </a:xfrm>
            <a:prstGeom prst="ellipse">
              <a:avLst/>
            </a:prstGeom>
            <a:solidFill>
              <a:srgbClr val="FF0000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8" name="Straight Arrow Connector 47"/>
          <p:cNvCxnSpPr/>
          <p:nvPr/>
        </p:nvCxnSpPr>
        <p:spPr bwMode="auto">
          <a:xfrm>
            <a:off x="3472550" y="3613668"/>
            <a:ext cx="1099450" cy="10345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791842" y="3048000"/>
            <a:ext cx="1399158" cy="750334"/>
            <a:chOff x="2791842" y="3048000"/>
            <a:chExt cx="1399158" cy="750334"/>
          </a:xfrm>
        </p:grpSpPr>
        <p:sp>
          <p:nvSpPr>
            <p:cNvPr id="55" name="TextBox 54"/>
            <p:cNvSpPr txBox="1"/>
            <p:nvPr/>
          </p:nvSpPr>
          <p:spPr>
            <a:xfrm>
              <a:off x="2791842" y="3429002"/>
              <a:ext cx="680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MAP</a:t>
              </a:r>
              <a:endParaRPr lang="en-US" sz="1800" dirty="0"/>
            </a:p>
          </p:txBody>
        </p:sp>
        <p:cxnSp>
          <p:nvCxnSpPr>
            <p:cNvPr id="56" name="Straight Arrow Connector 55"/>
            <p:cNvCxnSpPr>
              <a:stCxn id="55" idx="3"/>
            </p:cNvCxnSpPr>
            <p:nvPr/>
          </p:nvCxnSpPr>
          <p:spPr bwMode="auto">
            <a:xfrm flipV="1">
              <a:off x="3472550" y="3048000"/>
              <a:ext cx="718450" cy="56566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16890" y="4419600"/>
            <a:ext cx="1338820" cy="1936912"/>
            <a:chOff x="4016890" y="4419600"/>
            <a:chExt cx="1338820" cy="1936912"/>
          </a:xfrm>
        </p:grpSpPr>
        <p:sp>
          <p:nvSpPr>
            <p:cNvPr id="37" name="Rectangle 36"/>
            <p:cNvSpPr/>
            <p:nvPr/>
          </p:nvSpPr>
          <p:spPr bwMode="auto">
            <a:xfrm>
              <a:off x="4466130" y="4680112"/>
              <a:ext cx="440340" cy="1676400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 rot="10800000">
              <a:off x="4016890" y="4680112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4898510" y="4680112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61" name="Picture 60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67200" y="4419600"/>
              <a:ext cx="876300" cy="1651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1267842" y="2895600"/>
            <a:ext cx="2237358" cy="609600"/>
            <a:chOff x="2106042" y="3188734"/>
            <a:chExt cx="2237358" cy="609600"/>
          </a:xfrm>
        </p:grpSpPr>
        <p:sp>
          <p:nvSpPr>
            <p:cNvPr id="42" name="TextBox 41"/>
            <p:cNvSpPr txBox="1"/>
            <p:nvPr/>
          </p:nvSpPr>
          <p:spPr>
            <a:xfrm>
              <a:off x="2106042" y="3429002"/>
              <a:ext cx="1366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Diversity</a:t>
              </a:r>
              <a:endParaRPr lang="en-US" sz="1800" dirty="0"/>
            </a:p>
          </p:txBody>
        </p:sp>
        <p:cxnSp>
          <p:nvCxnSpPr>
            <p:cNvPr id="43" name="Straight Arrow Connector 42"/>
            <p:cNvCxnSpPr>
              <a:stCxn id="42" idx="3"/>
            </p:cNvCxnSpPr>
            <p:nvPr/>
          </p:nvCxnSpPr>
          <p:spPr bwMode="auto">
            <a:xfrm flipV="1">
              <a:off x="3472550" y="3188734"/>
              <a:ext cx="870850" cy="42493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46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1497" y="1739900"/>
            <a:ext cx="3073401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77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M-Best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740" y="2732344"/>
            <a:ext cx="1562100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048000"/>
            <a:ext cx="1562100" cy="27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810000"/>
            <a:ext cx="1943100" cy="279400"/>
          </a:xfrm>
          <a:prstGeom prst="rect">
            <a:avLst/>
          </a:prstGeom>
        </p:spPr>
      </p:pic>
      <p:grpSp>
        <p:nvGrpSpPr>
          <p:cNvPr id="9" name="Group 10"/>
          <p:cNvGrpSpPr/>
          <p:nvPr/>
        </p:nvGrpSpPr>
        <p:grpSpPr>
          <a:xfrm>
            <a:off x="4450080" y="3429000"/>
            <a:ext cx="45720" cy="274320"/>
            <a:chOff x="4450080" y="3764280"/>
            <a:chExt cx="45720" cy="274320"/>
          </a:xfrm>
        </p:grpSpPr>
        <p:sp>
          <p:nvSpPr>
            <p:cNvPr id="10" name="Rectangle 9"/>
            <p:cNvSpPr>
              <a:spLocks noChangeAspect="1"/>
            </p:cNvSpPr>
            <p:nvPr/>
          </p:nvSpPr>
          <p:spPr bwMode="auto">
            <a:xfrm>
              <a:off x="4450080" y="3764280"/>
              <a:ext cx="45720" cy="457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5" name="Rectangle 74"/>
            <p:cNvSpPr>
              <a:spLocks noChangeAspect="1"/>
            </p:cNvSpPr>
            <p:nvPr/>
          </p:nvSpPr>
          <p:spPr bwMode="auto">
            <a:xfrm>
              <a:off x="4450080" y="3992880"/>
              <a:ext cx="45720" cy="457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86000" y="4762500"/>
            <a:ext cx="4191000" cy="2026920"/>
            <a:chOff x="2286000" y="4686300"/>
            <a:chExt cx="4191000" cy="2026920"/>
          </a:xfrm>
        </p:grpSpPr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7700" y="6553200"/>
              <a:ext cx="495300" cy="160020"/>
            </a:xfrm>
            <a:prstGeom prst="rect">
              <a:avLst/>
            </a:prstGeom>
          </p:spPr>
        </p:pic>
        <p:pic>
          <p:nvPicPr>
            <p:cNvPr id="16" name="Picture 15" descr="1403901471_d5e034b46b_seg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46600" y="6366767"/>
              <a:ext cx="296334" cy="174984"/>
            </a:xfrm>
            <a:prstGeom prst="rect">
              <a:avLst/>
            </a:prstGeom>
          </p:spPr>
        </p:pic>
        <p:sp>
          <p:nvSpPr>
            <p:cNvPr id="17" name="Line 1"/>
            <p:cNvSpPr>
              <a:spLocks noChangeShapeType="1"/>
            </p:cNvSpPr>
            <p:nvPr/>
          </p:nvSpPr>
          <p:spPr bwMode="auto">
            <a:xfrm flipH="1" flipV="1">
              <a:off x="2666716" y="6273224"/>
              <a:ext cx="3454684" cy="684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"/>
            <p:cNvSpPr>
              <a:spLocks noChangeShapeType="1"/>
            </p:cNvSpPr>
            <p:nvPr/>
          </p:nvSpPr>
          <p:spPr bwMode="auto">
            <a:xfrm flipH="1">
              <a:off x="2666716" y="4719518"/>
              <a:ext cx="284" cy="155370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"/>
            <p:cNvSpPr>
              <a:spLocks/>
            </p:cNvSpPr>
            <p:nvPr/>
          </p:nvSpPr>
          <p:spPr bwMode="auto">
            <a:xfrm>
              <a:off x="2824044" y="4773590"/>
              <a:ext cx="3421893" cy="1315175"/>
            </a:xfrm>
            <a:custGeom>
              <a:avLst/>
              <a:gdLst/>
              <a:ahLst/>
              <a:cxnLst>
                <a:cxn ang="0">
                  <a:pos x="0" y="15117"/>
                </a:cxn>
                <a:cxn ang="0">
                  <a:pos x="1837" y="13410"/>
                </a:cxn>
                <a:cxn ang="0">
                  <a:pos x="4022" y="15117"/>
                </a:cxn>
                <a:cxn ang="0">
                  <a:pos x="7001" y="8065"/>
                </a:cxn>
                <a:cxn ang="0">
                  <a:pos x="10229" y="14078"/>
                </a:cxn>
                <a:cxn ang="0">
                  <a:pos x="12116" y="717"/>
                </a:cxn>
                <a:cxn ang="0">
                  <a:pos x="13308" y="11777"/>
                </a:cxn>
                <a:cxn ang="0">
                  <a:pos x="15393" y="4503"/>
                </a:cxn>
                <a:cxn ang="0">
                  <a:pos x="19912" y="13410"/>
                </a:cxn>
                <a:cxn ang="0">
                  <a:pos x="21600" y="11777"/>
                </a:cxn>
              </a:cxnLst>
              <a:rect l="0" t="0" r="r" b="b"/>
              <a:pathLst>
                <a:path w="21600" h="15283">
                  <a:moveTo>
                    <a:pt x="0" y="15117"/>
                  </a:moveTo>
                  <a:cubicBezTo>
                    <a:pt x="0" y="15117"/>
                    <a:pt x="298" y="12148"/>
                    <a:pt x="1837" y="13410"/>
                  </a:cubicBezTo>
                  <a:cubicBezTo>
                    <a:pt x="3831" y="15045"/>
                    <a:pt x="3228" y="14820"/>
                    <a:pt x="4022" y="15117"/>
                  </a:cubicBezTo>
                  <a:cubicBezTo>
                    <a:pt x="5062" y="15506"/>
                    <a:pt x="5792" y="-771"/>
                    <a:pt x="7001" y="8065"/>
                  </a:cubicBezTo>
                  <a:cubicBezTo>
                    <a:pt x="7448" y="11331"/>
                    <a:pt x="9881" y="18012"/>
                    <a:pt x="10229" y="14078"/>
                  </a:cubicBezTo>
                  <a:cubicBezTo>
                    <a:pt x="10577" y="10144"/>
                    <a:pt x="11123" y="-3217"/>
                    <a:pt x="12116" y="717"/>
                  </a:cubicBezTo>
                  <a:cubicBezTo>
                    <a:pt x="13109" y="4651"/>
                    <a:pt x="12414" y="18383"/>
                    <a:pt x="13308" y="11777"/>
                  </a:cubicBezTo>
                  <a:cubicBezTo>
                    <a:pt x="14201" y="5171"/>
                    <a:pt x="14698" y="1905"/>
                    <a:pt x="15393" y="4503"/>
                  </a:cubicBezTo>
                  <a:cubicBezTo>
                    <a:pt x="16088" y="7101"/>
                    <a:pt x="15820" y="15041"/>
                    <a:pt x="19912" y="13410"/>
                  </a:cubicBezTo>
                  <a:cubicBezTo>
                    <a:pt x="20657" y="13113"/>
                    <a:pt x="21600" y="11777"/>
                    <a:pt x="21600" y="11777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" name="Picture 19" descr="latex-image-1.pdf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3000" y="6249725"/>
              <a:ext cx="101600" cy="73693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86000" y="5442757"/>
              <a:ext cx="279400" cy="10837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auto">
            <a:xfrm>
              <a:off x="2717800" y="636676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765800" y="6366767"/>
              <a:ext cx="298704" cy="1768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918200" y="5586491"/>
              <a:ext cx="558800" cy="43348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105400" y="636676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207000" y="6379410"/>
              <a:ext cx="76200" cy="16075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27" name="Picture 26" descr="1403901471_d5e034b46b_seg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83000" y="6366767"/>
              <a:ext cx="296334" cy="174984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 bwMode="auto">
            <a:xfrm>
              <a:off x="3733800" y="6457995"/>
              <a:ext cx="152400" cy="7802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29" name="Group 100"/>
            <p:cNvGrpSpPr/>
            <p:nvPr/>
          </p:nvGrpSpPr>
          <p:grpSpPr>
            <a:xfrm>
              <a:off x="3276600" y="6366767"/>
              <a:ext cx="304800" cy="178813"/>
              <a:chOff x="3276600" y="5181600"/>
              <a:chExt cx="457200" cy="314325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3276600" y="5181600"/>
                <a:ext cx="448056" cy="31089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2766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3429000" y="53435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35814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sp>
          <p:nvSpPr>
            <p:cNvPr id="30" name="Oval 6"/>
            <p:cNvSpPr>
              <a:spLocks/>
            </p:cNvSpPr>
            <p:nvPr/>
          </p:nvSpPr>
          <p:spPr bwMode="auto">
            <a:xfrm rot="10800000" flipH="1">
              <a:off x="4634230" y="4686300"/>
              <a:ext cx="106680" cy="106680"/>
            </a:xfrm>
            <a:prstGeom prst="ellipse">
              <a:avLst/>
            </a:prstGeom>
            <a:solidFill>
              <a:srgbClr val="FF0000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00400" y="4953000"/>
            <a:ext cx="1251765" cy="1403512"/>
            <a:chOff x="3200400" y="4953000"/>
            <a:chExt cx="1251765" cy="1403512"/>
          </a:xfrm>
        </p:grpSpPr>
        <p:sp>
          <p:nvSpPr>
            <p:cNvPr id="49" name="Rectangle 48"/>
            <p:cNvSpPr/>
            <p:nvPr/>
          </p:nvSpPr>
          <p:spPr bwMode="auto">
            <a:xfrm>
              <a:off x="3657600" y="5181600"/>
              <a:ext cx="337580" cy="1174912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rot="10800000">
              <a:off x="3200400" y="5189487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3994965" y="5190868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54" name="Picture 53" descr="latex-image-1.pd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76600" y="4953000"/>
              <a:ext cx="1079500" cy="16510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4016890" y="4419600"/>
            <a:ext cx="1338820" cy="1936912"/>
            <a:chOff x="4016890" y="4419600"/>
            <a:chExt cx="1338820" cy="1936912"/>
          </a:xfrm>
        </p:grpSpPr>
        <p:sp>
          <p:nvSpPr>
            <p:cNvPr id="58" name="Rectangle 57"/>
            <p:cNvSpPr/>
            <p:nvPr/>
          </p:nvSpPr>
          <p:spPr bwMode="auto">
            <a:xfrm>
              <a:off x="4466130" y="4680112"/>
              <a:ext cx="440340" cy="1676400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0800000">
              <a:off x="4016890" y="4680112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4898510" y="4680112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61" name="Picture 60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67200" y="4419600"/>
              <a:ext cx="876300" cy="165100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4572000" y="4800600"/>
            <a:ext cx="1257300" cy="1555912"/>
            <a:chOff x="4572000" y="4800600"/>
            <a:chExt cx="1257300" cy="1555912"/>
          </a:xfrm>
        </p:grpSpPr>
        <p:sp>
          <p:nvSpPr>
            <p:cNvPr id="41" name="Rectangle 40"/>
            <p:cNvSpPr/>
            <p:nvPr/>
          </p:nvSpPr>
          <p:spPr bwMode="auto">
            <a:xfrm>
              <a:off x="5029200" y="5029200"/>
              <a:ext cx="337580" cy="1327312"/>
            </a:xfrm>
            <a:prstGeom prst="rect">
              <a:avLst/>
            </a:prstGeom>
            <a:solidFill>
              <a:schemeClr val="accent2">
                <a:alpha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rot="10800000">
              <a:off x="4572000" y="5049531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5366565" y="5050912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63" name="Picture 62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53000" y="4800600"/>
              <a:ext cx="876300" cy="165100"/>
            </a:xfrm>
            <a:prstGeom prst="rect">
              <a:avLst/>
            </a:prstGeom>
          </p:spPr>
        </p:pic>
      </p:grpSp>
      <p:pic>
        <p:nvPicPr>
          <p:cNvPr id="55" name="Picture 54" descr="latex-image-1.pd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1497" y="1739900"/>
            <a:ext cx="3073401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37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73100"/>
            <a:ext cx="7569200" cy="6108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2</a:t>
            </a:r>
            <a:r>
              <a:rPr lang="en-US" baseline="30000" dirty="0" smtClean="0"/>
              <a:t>nd</a:t>
            </a:r>
            <a:r>
              <a:rPr lang="en-US" dirty="0"/>
              <a:t>-</a:t>
            </a:r>
            <a:r>
              <a:rPr lang="en-US" dirty="0" smtClean="0"/>
              <a:t>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740" y="2736032"/>
            <a:ext cx="1562100" cy="27940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 bwMode="auto">
          <a:xfrm>
            <a:off x="1143000" y="3352800"/>
            <a:ext cx="72390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46341" y="3429000"/>
            <a:ext cx="4292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Q1: How do we solve </a:t>
            </a:r>
            <a:r>
              <a:rPr lang="en-US" sz="2200" dirty="0" err="1" smtClean="0"/>
              <a:t>DivMBest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45" name="Rounded Rectangle 44"/>
          <p:cNvSpPr/>
          <p:nvPr/>
        </p:nvSpPr>
        <p:spPr bwMode="auto">
          <a:xfrm>
            <a:off x="1143000" y="4191000"/>
            <a:ext cx="72390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11166" y="4267200"/>
            <a:ext cx="6363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Q2: What kind of diversity functions are allowed?</a:t>
            </a:r>
            <a:endParaRPr lang="en-US" sz="2200" dirty="0"/>
          </a:p>
        </p:txBody>
      </p:sp>
      <p:sp>
        <p:nvSpPr>
          <p:cNvPr id="47" name="Rounded Rectangle 46"/>
          <p:cNvSpPr/>
          <p:nvPr/>
        </p:nvSpPr>
        <p:spPr bwMode="auto">
          <a:xfrm>
            <a:off x="1143000" y="5029200"/>
            <a:ext cx="72390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93303" y="5105400"/>
            <a:ext cx="3398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Q3: How much diversity?</a:t>
            </a:r>
            <a:endParaRPr lang="en-US" sz="2200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497" y="1739900"/>
            <a:ext cx="3073401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563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1" grpId="0"/>
      <p:bldP spid="41" grpId="1"/>
      <p:bldP spid="45" grpId="0" animBg="1"/>
      <p:bldP spid="46" grpId="0"/>
      <p:bldP spid="47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2</a:t>
            </a:r>
            <a:r>
              <a:rPr lang="en-US" baseline="30000" dirty="0" smtClean="0"/>
              <a:t>nd</a:t>
            </a:r>
            <a:r>
              <a:rPr lang="en-US" dirty="0"/>
              <a:t>-</a:t>
            </a:r>
            <a:r>
              <a:rPr lang="en-US" dirty="0" smtClean="0"/>
              <a:t>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6" name="Group 28"/>
          <p:cNvGrpSpPr/>
          <p:nvPr/>
        </p:nvGrpSpPr>
        <p:grpSpPr>
          <a:xfrm>
            <a:off x="5791200" y="2740223"/>
            <a:ext cx="2235868" cy="307777"/>
            <a:chOff x="5989078" y="2362200"/>
            <a:chExt cx="2235868" cy="307777"/>
          </a:xfrm>
        </p:grpSpPr>
        <p:sp>
          <p:nvSpPr>
            <p:cNvPr id="26" name="TextBox 25"/>
            <p:cNvSpPr txBox="1"/>
            <p:nvPr/>
          </p:nvSpPr>
          <p:spPr>
            <a:xfrm>
              <a:off x="7441533" y="2362200"/>
              <a:ext cx="7834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Dualize</a:t>
              </a:r>
              <a:endParaRPr lang="en-US" sz="1400" dirty="0"/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10800000">
              <a:off x="5989078" y="2514600"/>
              <a:ext cx="10668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0"/>
          <p:cNvGrpSpPr/>
          <p:nvPr/>
        </p:nvGrpSpPr>
        <p:grpSpPr>
          <a:xfrm>
            <a:off x="3581400" y="1143000"/>
            <a:ext cx="4876800" cy="533400"/>
            <a:chOff x="3581400" y="1143000"/>
            <a:chExt cx="4876800" cy="533400"/>
          </a:xfrm>
        </p:grpSpPr>
        <p:sp>
          <p:nvSpPr>
            <p:cNvPr id="32" name="TextBox 31"/>
            <p:cNvSpPr txBox="1"/>
            <p:nvPr/>
          </p:nvSpPr>
          <p:spPr>
            <a:xfrm>
              <a:off x="4857657" y="1143000"/>
              <a:ext cx="26820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Diversity-Augmented Score</a:t>
              </a:r>
              <a:endParaRPr lang="en-US" sz="1600" dirty="0"/>
            </a:p>
          </p:txBody>
        </p:sp>
        <p:sp>
          <p:nvSpPr>
            <p:cNvPr id="40" name="Left Brace 39"/>
            <p:cNvSpPr/>
            <p:nvPr/>
          </p:nvSpPr>
          <p:spPr bwMode="auto">
            <a:xfrm rot="5400000">
              <a:off x="5943600" y="-838200"/>
              <a:ext cx="152400" cy="4876800"/>
            </a:xfrm>
            <a:prstGeom prst="leftBrace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91050" y="1900535"/>
            <a:ext cx="1056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Primal</a:t>
            </a:r>
            <a:endParaRPr lang="en-US" sz="2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740" y="2736032"/>
            <a:ext cx="1562100" cy="279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3352800" y="2743200"/>
            <a:ext cx="20574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497" y="1739900"/>
            <a:ext cx="3073401" cy="927100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1714500"/>
            <a:ext cx="2171700" cy="4191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286000" y="4762500"/>
            <a:ext cx="4191000" cy="2026920"/>
            <a:chOff x="2286000" y="4686300"/>
            <a:chExt cx="4191000" cy="2026920"/>
          </a:xfrm>
        </p:grpSpPr>
        <p:pic>
          <p:nvPicPr>
            <p:cNvPr id="35" name="Picture 34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7700" y="6553200"/>
              <a:ext cx="495300" cy="160020"/>
            </a:xfrm>
            <a:prstGeom prst="rect">
              <a:avLst/>
            </a:prstGeom>
          </p:spPr>
        </p:pic>
        <p:pic>
          <p:nvPicPr>
            <p:cNvPr id="37" name="Picture 36" descr="1403901471_d5e034b46b_seg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46600" y="6366767"/>
              <a:ext cx="296334" cy="174984"/>
            </a:xfrm>
            <a:prstGeom prst="rect">
              <a:avLst/>
            </a:prstGeom>
          </p:spPr>
        </p:pic>
        <p:sp>
          <p:nvSpPr>
            <p:cNvPr id="38" name="Line 1"/>
            <p:cNvSpPr>
              <a:spLocks noChangeShapeType="1"/>
            </p:cNvSpPr>
            <p:nvPr/>
          </p:nvSpPr>
          <p:spPr bwMode="auto">
            <a:xfrm flipH="1" flipV="1">
              <a:off x="2666716" y="6273224"/>
              <a:ext cx="3454684" cy="684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"/>
            <p:cNvSpPr>
              <a:spLocks noChangeShapeType="1"/>
            </p:cNvSpPr>
            <p:nvPr/>
          </p:nvSpPr>
          <p:spPr bwMode="auto">
            <a:xfrm flipH="1">
              <a:off x="2666716" y="4719518"/>
              <a:ext cx="284" cy="155370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"/>
            <p:cNvSpPr>
              <a:spLocks/>
            </p:cNvSpPr>
            <p:nvPr/>
          </p:nvSpPr>
          <p:spPr bwMode="auto">
            <a:xfrm>
              <a:off x="2824044" y="4773590"/>
              <a:ext cx="3421893" cy="1315175"/>
            </a:xfrm>
            <a:custGeom>
              <a:avLst/>
              <a:gdLst/>
              <a:ahLst/>
              <a:cxnLst>
                <a:cxn ang="0">
                  <a:pos x="0" y="15117"/>
                </a:cxn>
                <a:cxn ang="0">
                  <a:pos x="1837" y="13410"/>
                </a:cxn>
                <a:cxn ang="0">
                  <a:pos x="4022" y="15117"/>
                </a:cxn>
                <a:cxn ang="0">
                  <a:pos x="7001" y="8065"/>
                </a:cxn>
                <a:cxn ang="0">
                  <a:pos x="10229" y="14078"/>
                </a:cxn>
                <a:cxn ang="0">
                  <a:pos x="12116" y="717"/>
                </a:cxn>
                <a:cxn ang="0">
                  <a:pos x="13308" y="11777"/>
                </a:cxn>
                <a:cxn ang="0">
                  <a:pos x="15393" y="4503"/>
                </a:cxn>
                <a:cxn ang="0">
                  <a:pos x="19912" y="13410"/>
                </a:cxn>
                <a:cxn ang="0">
                  <a:pos x="21600" y="11777"/>
                </a:cxn>
              </a:cxnLst>
              <a:rect l="0" t="0" r="r" b="b"/>
              <a:pathLst>
                <a:path w="21600" h="15283">
                  <a:moveTo>
                    <a:pt x="0" y="15117"/>
                  </a:moveTo>
                  <a:cubicBezTo>
                    <a:pt x="0" y="15117"/>
                    <a:pt x="298" y="12148"/>
                    <a:pt x="1837" y="13410"/>
                  </a:cubicBezTo>
                  <a:cubicBezTo>
                    <a:pt x="3831" y="15045"/>
                    <a:pt x="3228" y="14820"/>
                    <a:pt x="4022" y="15117"/>
                  </a:cubicBezTo>
                  <a:cubicBezTo>
                    <a:pt x="5062" y="15506"/>
                    <a:pt x="5792" y="-771"/>
                    <a:pt x="7001" y="8065"/>
                  </a:cubicBezTo>
                  <a:cubicBezTo>
                    <a:pt x="7448" y="11331"/>
                    <a:pt x="9881" y="18012"/>
                    <a:pt x="10229" y="14078"/>
                  </a:cubicBezTo>
                  <a:cubicBezTo>
                    <a:pt x="10577" y="10144"/>
                    <a:pt x="11123" y="-3217"/>
                    <a:pt x="12116" y="717"/>
                  </a:cubicBezTo>
                  <a:cubicBezTo>
                    <a:pt x="13109" y="4651"/>
                    <a:pt x="12414" y="18383"/>
                    <a:pt x="13308" y="11777"/>
                  </a:cubicBezTo>
                  <a:cubicBezTo>
                    <a:pt x="14201" y="5171"/>
                    <a:pt x="14698" y="1905"/>
                    <a:pt x="15393" y="4503"/>
                  </a:cubicBezTo>
                  <a:cubicBezTo>
                    <a:pt x="16088" y="7101"/>
                    <a:pt x="15820" y="15041"/>
                    <a:pt x="19912" y="13410"/>
                  </a:cubicBezTo>
                  <a:cubicBezTo>
                    <a:pt x="20657" y="13113"/>
                    <a:pt x="21600" y="11777"/>
                    <a:pt x="21600" y="11777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2" name="Picture 41" descr="latex-image-1.pdf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3000" y="6249725"/>
              <a:ext cx="101600" cy="73693"/>
            </a:xfrm>
            <a:prstGeom prst="rect">
              <a:avLst/>
            </a:prstGeom>
          </p:spPr>
        </p:pic>
        <p:pic>
          <p:nvPicPr>
            <p:cNvPr id="43" name="Picture 42" descr="latex-image-1.pdf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86000" y="5442757"/>
              <a:ext cx="279400" cy="108372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 bwMode="auto">
            <a:xfrm>
              <a:off x="2717800" y="636676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765800" y="6366767"/>
              <a:ext cx="298704" cy="1768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918200" y="5586491"/>
              <a:ext cx="558800" cy="43348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105400" y="636676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207000" y="6379410"/>
              <a:ext cx="76200" cy="16075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52" name="Picture 51" descr="1403901471_d5e034b46b_seg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83000" y="6366767"/>
              <a:ext cx="296334" cy="17498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 bwMode="auto">
            <a:xfrm>
              <a:off x="3733800" y="6457995"/>
              <a:ext cx="152400" cy="7802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63" name="Group 100"/>
            <p:cNvGrpSpPr/>
            <p:nvPr/>
          </p:nvGrpSpPr>
          <p:grpSpPr>
            <a:xfrm>
              <a:off x="3276600" y="6366767"/>
              <a:ext cx="304800" cy="178813"/>
              <a:chOff x="3276600" y="5181600"/>
              <a:chExt cx="457200" cy="314325"/>
            </a:xfrm>
          </p:grpSpPr>
          <p:sp>
            <p:nvSpPr>
              <p:cNvPr id="66" name="Rectangle 65"/>
              <p:cNvSpPr/>
              <p:nvPr/>
            </p:nvSpPr>
            <p:spPr bwMode="auto">
              <a:xfrm>
                <a:off x="3276600" y="5181600"/>
                <a:ext cx="448056" cy="31089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2766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3429000" y="53435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5814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sp>
          <p:nvSpPr>
            <p:cNvPr id="65" name="Oval 6"/>
            <p:cNvSpPr>
              <a:spLocks/>
            </p:cNvSpPr>
            <p:nvPr/>
          </p:nvSpPr>
          <p:spPr bwMode="auto">
            <a:xfrm rot="10800000" flipH="1">
              <a:off x="4634230" y="4686300"/>
              <a:ext cx="106680" cy="106680"/>
            </a:xfrm>
            <a:prstGeom prst="ellipse">
              <a:avLst/>
            </a:prstGeom>
            <a:solidFill>
              <a:srgbClr val="FF0000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Oval 6"/>
          <p:cNvSpPr>
            <a:spLocks/>
          </p:cNvSpPr>
          <p:nvPr/>
        </p:nvSpPr>
        <p:spPr bwMode="auto">
          <a:xfrm rot="10800000" flipH="1">
            <a:off x="4617720" y="4770119"/>
            <a:ext cx="106680" cy="106680"/>
          </a:xfrm>
          <a:prstGeom prst="ellipse">
            <a:avLst/>
          </a:prstGeom>
          <a:solidFill>
            <a:schemeClr val="accent3"/>
          </a:solidFill>
          <a:ln w="25400" cap="flat">
            <a:solidFill>
              <a:schemeClr val="accent2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00" y="3962400"/>
            <a:ext cx="393700" cy="21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9600" y="3998910"/>
            <a:ext cx="152400" cy="15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6000" y="3937000"/>
            <a:ext cx="10414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54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C -0.0059 0.02523 -0.0118 0.0507 -0.01528 0.075 C -0.01875 0.09931 -0.01892 0.12616 -0.02083 0.14537 C -0.02274 0.16459 -0.02483 0.18102 -0.02708 0.18982 C -0.02934 0.19861 -0.02969 0.20023 -0.03403 0.19815 C -0.03837 0.19607 -0.04739 0.18773 -0.05347 0.17778 C -0.05955 0.16783 -0.06476 0.15509 -0.07083 0.13796 C -0.07691 0.12084 -0.08611 0.08611 -0.09028 0.075 C -0.09444 0.06389 -0.08976 0.05255 -0.09583 0.0713 C -0.10191 0.09005 -0.11267 0.17222 -0.12708 0.18796 C -0.14149 0.20371 -0.16996 0.16482 -0.18264 0.16574 C -0.19531 0.16667 -0.19913 0.18009 -0.20278 0.19352 " pathEditMode="relative" ptsTypes="aaaaaaaaaaaA">
                                      <p:cBhvr>
                                        <p:cTn id="3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 animBg="1"/>
      <p:bldP spid="70" grpId="0" animBg="1"/>
      <p:bldP spid="7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2</a:t>
            </a:r>
            <a:r>
              <a:rPr lang="en-US" baseline="30000" dirty="0" smtClean="0"/>
              <a:t>nd</a:t>
            </a:r>
            <a:r>
              <a:rPr lang="en-US" dirty="0"/>
              <a:t>-</a:t>
            </a:r>
            <a:r>
              <a:rPr lang="en-US" dirty="0" smtClean="0"/>
              <a:t>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Lagrangian</a:t>
            </a:r>
            <a:r>
              <a:rPr lang="en-US" dirty="0"/>
              <a:t> Relaxation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7" name="Group 40"/>
          <p:cNvGrpSpPr/>
          <p:nvPr/>
        </p:nvGrpSpPr>
        <p:grpSpPr>
          <a:xfrm>
            <a:off x="3581400" y="1143000"/>
            <a:ext cx="4876800" cy="533400"/>
            <a:chOff x="3581400" y="1143000"/>
            <a:chExt cx="4876800" cy="533400"/>
          </a:xfrm>
        </p:grpSpPr>
        <p:sp>
          <p:nvSpPr>
            <p:cNvPr id="32" name="TextBox 31"/>
            <p:cNvSpPr txBox="1"/>
            <p:nvPr/>
          </p:nvSpPr>
          <p:spPr>
            <a:xfrm>
              <a:off x="4857657" y="1143000"/>
              <a:ext cx="26820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Diversity-Augmented Score</a:t>
              </a:r>
              <a:endParaRPr lang="en-US" sz="1600" dirty="0"/>
            </a:p>
          </p:txBody>
        </p:sp>
        <p:sp>
          <p:nvSpPr>
            <p:cNvPr id="40" name="Left Brace 39"/>
            <p:cNvSpPr/>
            <p:nvPr/>
          </p:nvSpPr>
          <p:spPr bwMode="auto">
            <a:xfrm rot="5400000">
              <a:off x="5943600" y="-838200"/>
              <a:ext cx="152400" cy="4876800"/>
            </a:xfrm>
            <a:prstGeom prst="leftBrace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58748" y="3200400"/>
            <a:ext cx="81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Dual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6324600" y="4855458"/>
            <a:ext cx="278934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Concave (Non-smooth)</a:t>
            </a:r>
          </a:p>
          <a:p>
            <a:r>
              <a:rPr lang="en-US" sz="1400" dirty="0" smtClean="0"/>
              <a:t>Upper-Bound on Div2Best Score</a:t>
            </a:r>
            <a:endParaRPr lang="en-US" sz="1400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790700"/>
            <a:ext cx="749300" cy="2667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631430" y="3810000"/>
            <a:ext cx="2100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Subgradient</a:t>
            </a:r>
            <a:r>
              <a:rPr lang="en-US" sz="1600" dirty="0" smtClean="0"/>
              <a:t> Descent</a:t>
            </a:r>
            <a:endParaRPr lang="en-US" sz="1600" dirty="0"/>
          </a:p>
        </p:txBody>
      </p:sp>
      <p:grpSp>
        <p:nvGrpSpPr>
          <p:cNvPr id="12" name="Group 37"/>
          <p:cNvGrpSpPr/>
          <p:nvPr/>
        </p:nvGrpSpPr>
        <p:grpSpPr>
          <a:xfrm>
            <a:off x="3047999" y="5080000"/>
            <a:ext cx="838201" cy="330200"/>
            <a:chOff x="2286000" y="4860925"/>
            <a:chExt cx="838201" cy="330200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>
              <a:off x="2286000" y="5181600"/>
              <a:ext cx="762001" cy="9525"/>
            </a:xfrm>
            <a:prstGeom prst="straightConnector1">
              <a:avLst/>
            </a:prstGeom>
            <a:ln w="38100"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53" name="Picture 5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4860925"/>
              <a:ext cx="762001" cy="254000"/>
            </a:xfrm>
            <a:prstGeom prst="rect">
              <a:avLst/>
            </a:prstGeom>
          </p:spPr>
        </p:pic>
      </p:grpSp>
      <p:grpSp>
        <p:nvGrpSpPr>
          <p:cNvPr id="13" name="Group 38"/>
          <p:cNvGrpSpPr/>
          <p:nvPr/>
        </p:nvGrpSpPr>
        <p:grpSpPr>
          <a:xfrm>
            <a:off x="2895599" y="5248274"/>
            <a:ext cx="304800" cy="1304926"/>
            <a:chOff x="2209800" y="5257799"/>
            <a:chExt cx="304800" cy="1304926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1834741" y="5755159"/>
              <a:ext cx="996597" cy="1878"/>
            </a:xfrm>
            <a:prstGeom prst="line">
              <a:avLst/>
            </a:prstGeom>
            <a:ln w="25400">
              <a:prstDash val="sysDot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1" name="Picture 50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800" y="6359525"/>
              <a:ext cx="304800" cy="203200"/>
            </a:xfrm>
            <a:prstGeom prst="rect">
              <a:avLst/>
            </a:prstGeom>
          </p:spPr>
        </p:pic>
      </p:grpSp>
      <p:grpSp>
        <p:nvGrpSpPr>
          <p:cNvPr id="14" name="Group 64"/>
          <p:cNvGrpSpPr/>
          <p:nvPr/>
        </p:nvGrpSpPr>
        <p:grpSpPr>
          <a:xfrm>
            <a:off x="4724400" y="5029200"/>
            <a:ext cx="838200" cy="382588"/>
            <a:chOff x="4114800" y="4953000"/>
            <a:chExt cx="838200" cy="382588"/>
          </a:xfrm>
        </p:grpSpPr>
        <p:cxnSp>
          <p:nvCxnSpPr>
            <p:cNvPr id="69" name="Straight Arrow Connector 68"/>
            <p:cNvCxnSpPr/>
            <p:nvPr/>
          </p:nvCxnSpPr>
          <p:spPr bwMode="auto">
            <a:xfrm rot="10800000">
              <a:off x="4191000" y="5334000"/>
              <a:ext cx="762000" cy="1588"/>
            </a:xfrm>
            <a:prstGeom prst="straightConnector1">
              <a:avLst/>
            </a:prstGeom>
            <a:ln w="38100"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73" name="Picture 72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4800" y="4953000"/>
              <a:ext cx="762001" cy="254000"/>
            </a:xfrm>
            <a:prstGeom prst="rect">
              <a:avLst/>
            </a:prstGeom>
          </p:spPr>
        </p:pic>
      </p:grpSp>
      <p:grpSp>
        <p:nvGrpSpPr>
          <p:cNvPr id="15" name="Group 65"/>
          <p:cNvGrpSpPr/>
          <p:nvPr/>
        </p:nvGrpSpPr>
        <p:grpSpPr>
          <a:xfrm>
            <a:off x="5486400" y="5086079"/>
            <a:ext cx="304800" cy="1467121"/>
            <a:chOff x="4876800" y="5009879"/>
            <a:chExt cx="304800" cy="1467121"/>
          </a:xfrm>
        </p:grpSpPr>
        <p:cxnSp>
          <p:nvCxnSpPr>
            <p:cNvPr id="67" name="Straight Connector 66"/>
            <p:cNvCxnSpPr/>
            <p:nvPr/>
          </p:nvCxnSpPr>
          <p:spPr bwMode="auto">
            <a:xfrm rot="5400000">
              <a:off x="4423345" y="5581604"/>
              <a:ext cx="1158793" cy="15343"/>
            </a:xfrm>
            <a:prstGeom prst="line">
              <a:avLst/>
            </a:prstGeom>
            <a:ln w="25400">
              <a:prstDash val="sysDot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68" name="Picture 67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6800" y="6273800"/>
              <a:ext cx="304800" cy="203200"/>
            </a:xfrm>
            <a:prstGeom prst="rect">
              <a:avLst/>
            </a:prstGeom>
          </p:spPr>
        </p:pic>
      </p:grpSp>
      <p:pic>
        <p:nvPicPr>
          <p:cNvPr id="57" name="Picture 56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1497" y="1739900"/>
            <a:ext cx="3073401" cy="927100"/>
          </a:xfrm>
          <a:prstGeom prst="rect">
            <a:avLst/>
          </a:prstGeom>
        </p:spPr>
      </p:pic>
      <p:pic>
        <p:nvPicPr>
          <p:cNvPr id="58" name="Picture 57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1714500"/>
            <a:ext cx="2171700" cy="419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7400" y="3289830"/>
            <a:ext cx="1308100" cy="444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0" y="3998910"/>
            <a:ext cx="2451100" cy="381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371600" y="3962400"/>
            <a:ext cx="6658487" cy="2362200"/>
            <a:chOff x="1371600" y="3962400"/>
            <a:chExt cx="6658487" cy="2362200"/>
          </a:xfrm>
        </p:grpSpPr>
        <p:sp>
          <p:nvSpPr>
            <p:cNvPr id="70" name="Line 1"/>
            <p:cNvSpPr>
              <a:spLocks noChangeShapeType="1"/>
            </p:cNvSpPr>
            <p:nvPr/>
          </p:nvSpPr>
          <p:spPr bwMode="auto">
            <a:xfrm flipH="1">
              <a:off x="1905000" y="6248400"/>
              <a:ext cx="487680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"/>
            <p:cNvSpPr>
              <a:spLocks noChangeShapeType="1"/>
            </p:cNvSpPr>
            <p:nvPr/>
          </p:nvSpPr>
          <p:spPr bwMode="auto">
            <a:xfrm flipH="1">
              <a:off x="1905000" y="4191000"/>
              <a:ext cx="0" cy="20574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2" name="Picture 71" descr="latex-image-1.pd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46900" y="6134100"/>
              <a:ext cx="139700" cy="190500"/>
            </a:xfrm>
            <a:prstGeom prst="rect">
              <a:avLst/>
            </a:prstGeom>
          </p:spPr>
        </p:pic>
        <p:cxnSp>
          <p:nvCxnSpPr>
            <p:cNvPr id="78" name="Straight Connector 77"/>
            <p:cNvCxnSpPr/>
            <p:nvPr/>
          </p:nvCxnSpPr>
          <p:spPr bwMode="auto">
            <a:xfrm>
              <a:off x="1905000" y="5817413"/>
              <a:ext cx="487680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6810582" y="5666601"/>
              <a:ext cx="12195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Div2Best score</a:t>
              </a:r>
              <a:endParaRPr lang="en-US" dirty="0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71600" y="4584700"/>
              <a:ext cx="381000" cy="215900"/>
            </a:xfrm>
            <a:prstGeom prst="rect">
              <a:avLst/>
            </a:prstGeom>
          </p:spPr>
        </p:pic>
        <p:cxnSp>
          <p:nvCxnSpPr>
            <p:cNvPr id="59" name="Straight Connector 58"/>
            <p:cNvCxnSpPr/>
            <p:nvPr/>
          </p:nvCxnSpPr>
          <p:spPr bwMode="auto">
            <a:xfrm rot="16200000" flipH="1">
              <a:off x="2895600" y="4419600"/>
              <a:ext cx="533400" cy="533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 bwMode="auto">
            <a:xfrm>
              <a:off x="3429000" y="4953000"/>
              <a:ext cx="990600" cy="3048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4419600" y="5105400"/>
              <a:ext cx="1219200" cy="1524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 bwMode="auto">
            <a:xfrm rot="5400000" flipH="1" flipV="1">
              <a:off x="5448300" y="4152900"/>
              <a:ext cx="1143000" cy="762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5" name="Down Arrow 64"/>
          <p:cNvSpPr/>
          <p:nvPr/>
        </p:nvSpPr>
        <p:spPr bwMode="auto">
          <a:xfrm>
            <a:off x="4343400" y="4114800"/>
            <a:ext cx="152400" cy="990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04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723E-6 4.30257E-7 L 0.28341 0.000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62062E-6 5.75989E-7 L -0.21659 5.75989E-7 " pathEditMode="relative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9 5.75989E-7 L -0.05831 5.75989E-7 " pathEditMode="relative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1 3.97641E-6 L -0.16661 3.97641E-6 " pathEditMode="relative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1 5.75989E-7 L -0.11662 5.75989E-7 " pathEditMode="relative" ptsTypes="AA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2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-1.11111E-6 L -0.12778 -1.11111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80" grpId="0"/>
      <p:bldP spid="80" grpId="1"/>
      <p:bldP spid="63" grpId="0"/>
      <p:bldP spid="65" grpId="0" animBg="1"/>
      <p:bldP spid="6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2</a:t>
            </a:r>
            <a:r>
              <a:rPr lang="en-US" baseline="30000" dirty="0" smtClean="0"/>
              <a:t>nd</a:t>
            </a:r>
            <a:r>
              <a:rPr lang="en-US" dirty="0"/>
              <a:t>-</a:t>
            </a:r>
            <a:r>
              <a:rPr lang="en-US" dirty="0" smtClean="0"/>
              <a:t>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Lagrangian</a:t>
            </a:r>
            <a:r>
              <a:rPr lang="en-US" dirty="0"/>
              <a:t> Relaxation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6" name="Group 28"/>
          <p:cNvGrpSpPr/>
          <p:nvPr/>
        </p:nvGrpSpPr>
        <p:grpSpPr>
          <a:xfrm>
            <a:off x="5791200" y="2740223"/>
            <a:ext cx="2235868" cy="307777"/>
            <a:chOff x="5989078" y="2362200"/>
            <a:chExt cx="2235868" cy="307777"/>
          </a:xfrm>
        </p:grpSpPr>
        <p:sp>
          <p:nvSpPr>
            <p:cNvPr id="26" name="TextBox 25"/>
            <p:cNvSpPr txBox="1"/>
            <p:nvPr/>
          </p:nvSpPr>
          <p:spPr>
            <a:xfrm>
              <a:off x="7441533" y="2362200"/>
              <a:ext cx="7834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Dualize</a:t>
              </a:r>
              <a:endParaRPr lang="en-US" sz="1400" dirty="0"/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10800000">
              <a:off x="5989078" y="2514600"/>
              <a:ext cx="10668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0"/>
          <p:cNvGrpSpPr/>
          <p:nvPr/>
        </p:nvGrpSpPr>
        <p:grpSpPr>
          <a:xfrm>
            <a:off x="3581400" y="1143000"/>
            <a:ext cx="4876800" cy="533400"/>
            <a:chOff x="3581400" y="1143000"/>
            <a:chExt cx="4876800" cy="533400"/>
          </a:xfrm>
        </p:grpSpPr>
        <p:sp>
          <p:nvSpPr>
            <p:cNvPr id="32" name="TextBox 31"/>
            <p:cNvSpPr txBox="1"/>
            <p:nvPr/>
          </p:nvSpPr>
          <p:spPr>
            <a:xfrm>
              <a:off x="4800600" y="1143000"/>
              <a:ext cx="27961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Diversity-Augmented Energy</a:t>
              </a:r>
              <a:endParaRPr lang="en-US" sz="1600" dirty="0"/>
            </a:p>
          </p:txBody>
        </p:sp>
        <p:sp>
          <p:nvSpPr>
            <p:cNvPr id="40" name="Left Brace 39"/>
            <p:cNvSpPr/>
            <p:nvPr/>
          </p:nvSpPr>
          <p:spPr bwMode="auto">
            <a:xfrm rot="5400000">
              <a:off x="5943600" y="-838200"/>
              <a:ext cx="152400" cy="4876800"/>
            </a:xfrm>
            <a:prstGeom prst="leftBrace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714500"/>
            <a:ext cx="2171700" cy="419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1790700"/>
            <a:ext cx="749300" cy="266700"/>
          </a:xfrm>
          <a:prstGeom prst="rect">
            <a:avLst/>
          </a:prstGeom>
        </p:spPr>
      </p:pic>
      <p:pic>
        <p:nvPicPr>
          <p:cNvPr id="41" name="Picture 40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741460"/>
            <a:ext cx="3035301" cy="9271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2740" y="2736032"/>
            <a:ext cx="1562100" cy="279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3352800" y="2743200"/>
            <a:ext cx="20574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1790700"/>
            <a:ext cx="749300" cy="266700"/>
          </a:xfrm>
          <a:prstGeom prst="rect">
            <a:avLst/>
          </a:prstGeom>
        </p:spPr>
      </p:pic>
      <p:sp>
        <p:nvSpPr>
          <p:cNvPr id="63" name="Rounded Rectangle 62"/>
          <p:cNvSpPr/>
          <p:nvPr/>
        </p:nvSpPr>
        <p:spPr bwMode="auto">
          <a:xfrm>
            <a:off x="990600" y="1219200"/>
            <a:ext cx="7543800" cy="1981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30325" y="1245513"/>
            <a:ext cx="27247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Many ways to solve:</a:t>
            </a:r>
            <a:endParaRPr lang="en-US" sz="2200" dirty="0"/>
          </a:p>
        </p:txBody>
      </p:sp>
      <p:sp>
        <p:nvSpPr>
          <p:cNvPr id="68" name="TextBox 67"/>
          <p:cNvSpPr txBox="1"/>
          <p:nvPr/>
        </p:nvSpPr>
        <p:spPr>
          <a:xfrm>
            <a:off x="1295400" y="1800761"/>
            <a:ext cx="5493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2000" dirty="0" err="1" smtClean="0"/>
              <a:t>Subgradient</a:t>
            </a:r>
            <a:r>
              <a:rPr lang="en-US" sz="2000" dirty="0" smtClean="0"/>
              <a:t> Ascent. 	Optimal. Slow.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95400" y="2286000"/>
            <a:ext cx="6636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/>
            <a:r>
              <a:rPr lang="en-US" sz="2000" dirty="0" smtClean="0"/>
              <a:t>2.   Binary Search. 		Optimal for M=2. Faster.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295400" y="2743200"/>
            <a:ext cx="6301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/>
            <a:r>
              <a:rPr lang="en-US" sz="2000" dirty="0" smtClean="0"/>
              <a:t>3.   Grid-search on lambda. 	Sub-optimal. Fastest.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93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7" grpId="0"/>
      <p:bldP spid="68" grpId="0"/>
      <p:bldP spid="73" grpId="0"/>
      <p:bldP spid="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 [Batra et al ’12]: </a:t>
            </a:r>
            <a:r>
              <a:rPr lang="en-US" dirty="0" err="1" smtClean="0"/>
              <a:t>Lagrangian</a:t>
            </a:r>
            <a:r>
              <a:rPr lang="en-US" dirty="0" smtClean="0"/>
              <a:t> Dual corresponds to solving the Relaxed Primal:</a:t>
            </a:r>
          </a:p>
          <a:p>
            <a:pPr lvl="2"/>
            <a:r>
              <a:rPr lang="en-US" dirty="0" smtClean="0"/>
              <a:t>Based on result from [</a:t>
            </a:r>
            <a:r>
              <a:rPr lang="en-US" dirty="0" err="1" smtClean="0"/>
              <a:t>Geoffrion</a:t>
            </a:r>
            <a:r>
              <a:rPr lang="en-US" dirty="0" smtClean="0"/>
              <a:t> ‘74]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0859" y="288290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Dual</a:t>
            </a:r>
            <a:endParaRPr lang="en-US" sz="20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4267200"/>
            <a:ext cx="4356100" cy="127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4267200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Relaxed Primal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756" y="2971800"/>
            <a:ext cx="28067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792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</a:t>
            </a:r>
            <a:r>
              <a:rPr lang="en-US" dirty="0" err="1" smtClean="0"/>
              <a:t>Lagrangian</a:t>
            </a:r>
            <a:r>
              <a:rPr lang="en-US" dirty="0" smtClean="0"/>
              <a:t>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333735" y="2321928"/>
            <a:ext cx="2141040" cy="2107021"/>
            <a:chOff x="830760" y="2046060"/>
            <a:chExt cx="2141040" cy="2107021"/>
          </a:xfrm>
        </p:grpSpPr>
        <p:sp>
          <p:nvSpPr>
            <p:cNvPr id="38" name="Oval 37"/>
            <p:cNvSpPr>
              <a:spLocks/>
            </p:cNvSpPr>
            <p:nvPr/>
          </p:nvSpPr>
          <p:spPr bwMode="auto">
            <a:xfrm>
              <a:off x="1828800" y="20460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>
              <a:spLocks/>
            </p:cNvSpPr>
            <p:nvPr/>
          </p:nvSpPr>
          <p:spPr bwMode="auto">
            <a:xfrm>
              <a:off x="2834640" y="287292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>
              <a:spLocks/>
            </p:cNvSpPr>
            <p:nvPr/>
          </p:nvSpPr>
          <p:spPr bwMode="auto">
            <a:xfrm>
              <a:off x="2724420" y="35505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>
              <a:spLocks/>
            </p:cNvSpPr>
            <p:nvPr/>
          </p:nvSpPr>
          <p:spPr bwMode="auto">
            <a:xfrm>
              <a:off x="1474380" y="401592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>
              <a:spLocks/>
            </p:cNvSpPr>
            <p:nvPr/>
          </p:nvSpPr>
          <p:spPr bwMode="auto">
            <a:xfrm>
              <a:off x="830760" y="28842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</p:grpSp>
      <p:pic>
        <p:nvPicPr>
          <p:cNvPr id="43" name="Picture 279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2670" y="3169368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Down Arrow 43"/>
          <p:cNvSpPr/>
          <p:nvPr/>
        </p:nvSpPr>
        <p:spPr bwMode="auto">
          <a:xfrm>
            <a:off x="4370270" y="2864568"/>
            <a:ext cx="152400" cy="990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895600" y="1940928"/>
            <a:ext cx="3124200" cy="2819400"/>
            <a:chOff x="4419600" y="1219200"/>
            <a:chExt cx="3124200" cy="28194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0" y="3733800"/>
              <a:ext cx="419100" cy="3048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2300" y="3124200"/>
              <a:ext cx="419100" cy="3048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600" y="2286000"/>
              <a:ext cx="419100" cy="3048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24700" y="2299230"/>
              <a:ext cx="419100" cy="30480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53100" y="1219200"/>
              <a:ext cx="419100" cy="30480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 rot="438388">
            <a:off x="2148918" y="2551336"/>
            <a:ext cx="3714735" cy="1676400"/>
            <a:chOff x="3962400" y="1828800"/>
            <a:chExt cx="3714735" cy="1676400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3962400" y="2154642"/>
              <a:ext cx="3714735" cy="13505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4343400" y="1828800"/>
              <a:ext cx="228600" cy="457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rot="438388">
            <a:off x="3017797" y="3254069"/>
            <a:ext cx="1934633" cy="1811867"/>
            <a:chOff x="4857735" y="2531533"/>
            <a:chExt cx="1934633" cy="1811867"/>
          </a:xfrm>
        </p:grpSpPr>
        <p:sp>
          <p:nvSpPr>
            <p:cNvPr id="55" name="Freeform 54"/>
            <p:cNvSpPr/>
            <p:nvPr/>
          </p:nvSpPr>
          <p:spPr bwMode="auto">
            <a:xfrm>
              <a:off x="4946635" y="2531533"/>
              <a:ext cx="1845733" cy="1295400"/>
            </a:xfrm>
            <a:custGeom>
              <a:avLst/>
              <a:gdLst>
                <a:gd name="connsiteX0" fmla="*/ 0 w 1845733"/>
                <a:gd name="connsiteY0" fmla="*/ 0 h 1295400"/>
                <a:gd name="connsiteX1" fmla="*/ 1845733 w 1845733"/>
                <a:gd name="connsiteY1" fmla="*/ 668867 h 1295400"/>
                <a:gd name="connsiteX2" fmla="*/ 1816100 w 1845733"/>
                <a:gd name="connsiteY2" fmla="*/ 1295400 h 1295400"/>
                <a:gd name="connsiteX3" fmla="*/ 25400 w 1845733"/>
                <a:gd name="connsiteY3" fmla="*/ 1240367 h 1295400"/>
                <a:gd name="connsiteX4" fmla="*/ 0 w 1845733"/>
                <a:gd name="connsiteY4" fmla="*/ 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733" h="1295400">
                  <a:moveTo>
                    <a:pt x="0" y="0"/>
                  </a:moveTo>
                  <a:lnTo>
                    <a:pt x="1845733" y="668867"/>
                  </a:lnTo>
                  <a:lnTo>
                    <a:pt x="1816100" y="1295400"/>
                  </a:lnTo>
                  <a:lnTo>
                    <a:pt x="25400" y="1240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857735" y="3733800"/>
              <a:ext cx="1676400" cy="6096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63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</a:t>
            </a:r>
            <a:r>
              <a:rPr lang="en-US" dirty="0" err="1"/>
              <a:t>Lagrangian</a:t>
            </a:r>
            <a:r>
              <a:rPr lang="en-US" dirty="0"/>
              <a:t>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855" y="2344608"/>
            <a:ext cx="2070100" cy="2057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33735" y="2321928"/>
            <a:ext cx="2141040" cy="2107021"/>
            <a:chOff x="830760" y="2046060"/>
            <a:chExt cx="2141040" cy="2107021"/>
          </a:xfrm>
        </p:grpSpPr>
        <p:sp>
          <p:nvSpPr>
            <p:cNvPr id="8" name="Oval 7"/>
            <p:cNvSpPr>
              <a:spLocks/>
            </p:cNvSpPr>
            <p:nvPr/>
          </p:nvSpPr>
          <p:spPr bwMode="auto">
            <a:xfrm>
              <a:off x="1828800" y="20460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>
              <a:spLocks/>
            </p:cNvSpPr>
            <p:nvPr/>
          </p:nvSpPr>
          <p:spPr bwMode="auto">
            <a:xfrm>
              <a:off x="2834640" y="287292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>
              <a:spLocks/>
            </p:cNvSpPr>
            <p:nvPr/>
          </p:nvSpPr>
          <p:spPr bwMode="auto">
            <a:xfrm>
              <a:off x="2724420" y="35505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>
              <a:spLocks/>
            </p:cNvSpPr>
            <p:nvPr/>
          </p:nvSpPr>
          <p:spPr bwMode="auto">
            <a:xfrm>
              <a:off x="1474380" y="401592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>
              <a:spLocks/>
            </p:cNvSpPr>
            <p:nvPr/>
          </p:nvSpPr>
          <p:spPr bwMode="auto">
            <a:xfrm>
              <a:off x="830760" y="2884260"/>
              <a:ext cx="137160" cy="13716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279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2670" y="3169368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own Arrow 13"/>
          <p:cNvSpPr/>
          <p:nvPr/>
        </p:nvSpPr>
        <p:spPr bwMode="auto">
          <a:xfrm>
            <a:off x="4370270" y="2864568"/>
            <a:ext cx="152400" cy="990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895600" y="1940928"/>
            <a:ext cx="3124200" cy="2819400"/>
            <a:chOff x="4419600" y="1219200"/>
            <a:chExt cx="3124200" cy="28194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3733800"/>
              <a:ext cx="419100" cy="3048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2300" y="3124200"/>
              <a:ext cx="419100" cy="3048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9600" y="2286000"/>
              <a:ext cx="419100" cy="3048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24700" y="2299230"/>
              <a:ext cx="419100" cy="3048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53100" y="1219200"/>
              <a:ext cx="419100" cy="30480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 rot="438388">
            <a:off x="2148918" y="2551336"/>
            <a:ext cx="3714735" cy="1676400"/>
            <a:chOff x="3962400" y="1828800"/>
            <a:chExt cx="3714735" cy="1676400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3962400" y="2154642"/>
              <a:ext cx="3714735" cy="135055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4343400" y="1828800"/>
              <a:ext cx="228600" cy="4572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 rot="438388">
            <a:off x="3017797" y="3254069"/>
            <a:ext cx="1934633" cy="1811867"/>
            <a:chOff x="4857735" y="2531533"/>
            <a:chExt cx="1934633" cy="1811867"/>
          </a:xfrm>
        </p:grpSpPr>
        <p:sp>
          <p:nvSpPr>
            <p:cNvPr id="54" name="Freeform 53"/>
            <p:cNvSpPr/>
            <p:nvPr/>
          </p:nvSpPr>
          <p:spPr bwMode="auto">
            <a:xfrm>
              <a:off x="4946635" y="2531533"/>
              <a:ext cx="1845733" cy="1295400"/>
            </a:xfrm>
            <a:custGeom>
              <a:avLst/>
              <a:gdLst>
                <a:gd name="connsiteX0" fmla="*/ 0 w 1845733"/>
                <a:gd name="connsiteY0" fmla="*/ 0 h 1295400"/>
                <a:gd name="connsiteX1" fmla="*/ 1845733 w 1845733"/>
                <a:gd name="connsiteY1" fmla="*/ 668867 h 1295400"/>
                <a:gd name="connsiteX2" fmla="*/ 1816100 w 1845733"/>
                <a:gd name="connsiteY2" fmla="*/ 1295400 h 1295400"/>
                <a:gd name="connsiteX3" fmla="*/ 25400 w 1845733"/>
                <a:gd name="connsiteY3" fmla="*/ 1240367 h 1295400"/>
                <a:gd name="connsiteX4" fmla="*/ 0 w 1845733"/>
                <a:gd name="connsiteY4" fmla="*/ 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733" h="1295400">
                  <a:moveTo>
                    <a:pt x="0" y="0"/>
                  </a:moveTo>
                  <a:lnTo>
                    <a:pt x="1845733" y="668867"/>
                  </a:lnTo>
                  <a:lnTo>
                    <a:pt x="1816100" y="1295400"/>
                  </a:lnTo>
                  <a:lnTo>
                    <a:pt x="25400" y="1240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857735" y="3733800"/>
              <a:ext cx="1676400" cy="6096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8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</a:t>
            </a:r>
            <a:r>
              <a:rPr lang="en-US" dirty="0" err="1"/>
              <a:t>Lagrangian</a:t>
            </a:r>
            <a:r>
              <a:rPr lang="en-US" dirty="0"/>
              <a:t> Relaxation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dirty="0" err="1" smtClean="0"/>
              <a:t>Mezuman</a:t>
            </a:r>
            <a:r>
              <a:rPr lang="en-US" dirty="0" smtClean="0"/>
              <a:t> </a:t>
            </a:r>
            <a:r>
              <a:rPr lang="en-US" dirty="0"/>
              <a:t>et al. </a:t>
            </a:r>
            <a:r>
              <a:rPr lang="en-US" dirty="0" smtClean="0"/>
              <a:t>UAI13]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4335012" cy="2971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89" y="2133600"/>
            <a:ext cx="4366611" cy="29718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>
            <a:off x="990600" y="2667000"/>
            <a:ext cx="2895600" cy="1219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flipV="1">
            <a:off x="5562600" y="2895600"/>
            <a:ext cx="2819400" cy="1447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19200" y="5181600"/>
            <a:ext cx="2032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Pairwise Potential Strength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248400" y="5181600"/>
            <a:ext cx="2032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Pairwise Potential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936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2</a:t>
            </a:r>
            <a:r>
              <a:rPr lang="en-US" baseline="30000" dirty="0" smtClean="0"/>
              <a:t>nd</a:t>
            </a:r>
            <a:r>
              <a:rPr lang="en-US" dirty="0"/>
              <a:t>-</a:t>
            </a:r>
            <a:r>
              <a:rPr lang="en-US" dirty="0" smtClean="0"/>
              <a:t>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740" y="2736032"/>
            <a:ext cx="1562100" cy="27940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 bwMode="auto">
          <a:xfrm>
            <a:off x="1143000" y="3352800"/>
            <a:ext cx="72390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46341" y="3429000"/>
            <a:ext cx="4292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Q1: How do we solve </a:t>
            </a:r>
            <a:r>
              <a:rPr lang="en-US" sz="2200" dirty="0" err="1" smtClean="0"/>
              <a:t>DivMBest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45" name="Rounded Rectangle 44"/>
          <p:cNvSpPr/>
          <p:nvPr/>
        </p:nvSpPr>
        <p:spPr bwMode="auto">
          <a:xfrm>
            <a:off x="1143000" y="4191000"/>
            <a:ext cx="72390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11166" y="4267200"/>
            <a:ext cx="6363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Q2: What kind of diversity functions are allowed?</a:t>
            </a:r>
            <a:endParaRPr lang="en-US" sz="2200" dirty="0"/>
          </a:p>
        </p:txBody>
      </p:sp>
      <p:sp>
        <p:nvSpPr>
          <p:cNvPr id="47" name="Rounded Rectangle 46"/>
          <p:cNvSpPr/>
          <p:nvPr/>
        </p:nvSpPr>
        <p:spPr bwMode="auto">
          <a:xfrm>
            <a:off x="1143000" y="5029200"/>
            <a:ext cx="72390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93303" y="5105400"/>
            <a:ext cx="3398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Q3: How much diversity?</a:t>
            </a:r>
            <a:endParaRPr lang="en-US" sz="2200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741460"/>
            <a:ext cx="3035301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28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257800"/>
          </a:xfrm>
        </p:spPr>
        <p:txBody>
          <a:bodyPr/>
          <a:lstStyle/>
          <a:p>
            <a:r>
              <a:rPr lang="en-US" dirty="0" smtClean="0"/>
              <a:t>[Special Case] 0</a:t>
            </a:r>
            <a:r>
              <a:rPr lang="en-US" dirty="0"/>
              <a:t>-1 </a:t>
            </a:r>
            <a:r>
              <a:rPr lang="en-US" dirty="0" smtClean="0"/>
              <a:t>Diversity         </a:t>
            </a:r>
            <a:r>
              <a:rPr lang="en-US" dirty="0"/>
              <a:t>M-Best MAP </a:t>
            </a:r>
          </a:p>
          <a:p>
            <a:pPr lvl="1"/>
            <a:r>
              <a:rPr lang="en-US" sz="1400" dirty="0" smtClean="0"/>
              <a:t>[</a:t>
            </a:r>
            <a:r>
              <a:rPr lang="en-US" sz="1400" dirty="0" err="1" smtClean="0"/>
              <a:t>Yanover</a:t>
            </a:r>
            <a:r>
              <a:rPr lang="en-US" sz="1400" dirty="0" smtClean="0"/>
              <a:t> NIPS03; </a:t>
            </a:r>
            <a:r>
              <a:rPr lang="en-US" sz="1400" dirty="0" err="1" smtClean="0"/>
              <a:t>Fromer</a:t>
            </a:r>
            <a:r>
              <a:rPr lang="en-US" sz="1400" dirty="0" smtClean="0"/>
              <a:t> NIPS09; </a:t>
            </a:r>
            <a:r>
              <a:rPr lang="en-US" sz="1400" dirty="0" err="1" smtClean="0"/>
              <a:t>Flerova</a:t>
            </a:r>
            <a:r>
              <a:rPr lang="en-US" sz="1400" dirty="0" smtClean="0"/>
              <a:t> Soft11] </a:t>
            </a:r>
            <a:endParaRPr lang="en-US" sz="1400" dirty="0"/>
          </a:p>
          <a:p>
            <a:endParaRPr lang="en-US" dirty="0" smtClean="0"/>
          </a:p>
          <a:p>
            <a:r>
              <a:rPr lang="en-US" dirty="0" smtClean="0"/>
              <a:t>[Special Case] Max Diversity         </a:t>
            </a:r>
            <a:r>
              <a:rPr lang="en-US" sz="2000" dirty="0" smtClean="0"/>
              <a:t>[Park </a:t>
            </a:r>
            <a:r>
              <a:rPr lang="en-US" sz="2000" dirty="0"/>
              <a:t>&amp; </a:t>
            </a:r>
            <a:r>
              <a:rPr lang="en-US" sz="2000" dirty="0" err="1"/>
              <a:t>Ramanan</a:t>
            </a:r>
            <a:r>
              <a:rPr lang="en-US" sz="2000" dirty="0"/>
              <a:t> </a:t>
            </a:r>
            <a:r>
              <a:rPr lang="en-US" sz="2000" dirty="0" smtClean="0"/>
              <a:t>ICCV11]</a:t>
            </a:r>
            <a:endParaRPr lang="en-US" sz="2000" dirty="0"/>
          </a:p>
          <a:p>
            <a:endParaRPr lang="en-US" dirty="0" smtClean="0"/>
          </a:p>
          <a:p>
            <a:r>
              <a:rPr lang="en-US" dirty="0" smtClean="0"/>
              <a:t>Hamming Diversity</a:t>
            </a:r>
          </a:p>
          <a:p>
            <a:endParaRPr lang="en-US" dirty="0"/>
          </a:p>
          <a:p>
            <a:r>
              <a:rPr lang="en-US" dirty="0" smtClean="0"/>
              <a:t>Cardinality Diversity</a:t>
            </a:r>
          </a:p>
          <a:p>
            <a:endParaRPr lang="en-US" dirty="0" smtClean="0"/>
          </a:p>
          <a:p>
            <a:r>
              <a:rPr lang="en-US" dirty="0" smtClean="0"/>
              <a:t>Any Diversity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27040"/>
            <a:ext cx="469900" cy="1778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471820"/>
            <a:ext cx="469900" cy="177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533400" y="990600"/>
            <a:ext cx="8153400" cy="21336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299" y="4953000"/>
            <a:ext cx="2933701" cy="4572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533400" y="3810000"/>
            <a:ext cx="8077200" cy="1981200"/>
          </a:xfrm>
          <a:prstGeom prst="rect">
            <a:avLst/>
          </a:prstGeom>
          <a:solidFill>
            <a:schemeClr val="bg1">
              <a:alpha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20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 Ambiguity Ambiguity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438400" y="4191000"/>
            <a:ext cx="4375893" cy="2375595"/>
            <a:chOff x="2253507" y="1205805"/>
            <a:chExt cx="4375893" cy="2375595"/>
          </a:xfrm>
        </p:grpSpPr>
        <p:pic>
          <p:nvPicPr>
            <p:cNvPr id="6" name="Picture 5" descr="2007_000042_comp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3507" y="1510605"/>
              <a:ext cx="2047164" cy="13716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4463307" y="1205805"/>
              <a:ext cx="2166093" cy="1905000"/>
              <a:chOff x="6629400" y="3124200"/>
              <a:chExt cx="2166093" cy="1905000"/>
            </a:xfrm>
          </p:grpSpPr>
          <p:pic>
            <p:nvPicPr>
              <p:cNvPr id="8" name="Picture 7" descr="2007_000042_C011_S06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3800" y="4191000"/>
                <a:ext cx="1251693" cy="838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7543800" y="3124200"/>
                <a:ext cx="1251693" cy="838200"/>
                <a:chOff x="7315200" y="4038600"/>
                <a:chExt cx="1251693" cy="838200"/>
              </a:xfrm>
            </p:grpSpPr>
            <p:pic>
              <p:nvPicPr>
                <p:cNvPr id="14" name="Picture 13" descr="2007_000042_C011_S06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15200" y="4038600"/>
                  <a:ext cx="1251693" cy="8382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15" name="Rectangle 14"/>
                <p:cNvSpPr/>
                <p:nvPr/>
              </p:nvSpPr>
              <p:spPr bwMode="auto">
                <a:xfrm>
                  <a:off x="7326540" y="4191000"/>
                  <a:ext cx="533400" cy="60960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-112" charset="-128"/>
                    <a:cs typeface="ＭＳ Ｐゴシック" pitchFamily="-112" charset="-128"/>
                  </a:endParaRPr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6629400" y="3657600"/>
                <a:ext cx="762000" cy="3810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6629400" y="4191000"/>
                <a:ext cx="762000" cy="38100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864020" y="3471446"/>
                <a:ext cx="29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?</a:t>
                </a:r>
                <a:endParaRPr 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858000" y="4419600"/>
                <a:ext cx="2987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?</a:t>
                </a:r>
                <a:endParaRPr lang="en-US" sz="16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309543" y="3119735"/>
              <a:ext cx="12453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One instance / </a:t>
              </a:r>
              <a:br>
                <a:rPr lang="en-US" dirty="0" smtClean="0"/>
              </a:br>
              <a:r>
                <a:rPr lang="en-US" dirty="0" smtClean="0"/>
                <a:t>Two instances?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19200"/>
            <a:ext cx="7010400" cy="23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686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00" y="1447800"/>
            <a:ext cx="2794000" cy="533400"/>
          </a:xfrm>
          <a:prstGeom prst="rect">
            <a:avLst/>
          </a:prstGeom>
        </p:spPr>
      </p:pic>
      <p:sp>
        <p:nvSpPr>
          <p:cNvPr id="61" name="Right Brace 60"/>
          <p:cNvSpPr/>
          <p:nvPr/>
        </p:nvSpPr>
        <p:spPr bwMode="auto">
          <a:xfrm rot="5400000">
            <a:off x="4889500" y="1511300"/>
            <a:ext cx="152400" cy="787400"/>
          </a:xfrm>
          <a:prstGeom prst="rightBrace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676400" y="2133600"/>
            <a:ext cx="2971800" cy="1447800"/>
            <a:chOff x="1676400" y="2133600"/>
            <a:chExt cx="2971800" cy="1447800"/>
          </a:xfrm>
        </p:grpSpPr>
        <p:grpSp>
          <p:nvGrpSpPr>
            <p:cNvPr id="58" name="Group 57"/>
            <p:cNvGrpSpPr/>
            <p:nvPr/>
          </p:nvGrpSpPr>
          <p:grpSpPr>
            <a:xfrm>
              <a:off x="1676400" y="2473404"/>
              <a:ext cx="2384162" cy="1107996"/>
              <a:chOff x="6035938" y="990600"/>
              <a:chExt cx="2384162" cy="1107996"/>
            </a:xfrm>
          </p:grpSpPr>
          <p:sp>
            <p:nvSpPr>
              <p:cNvPr id="37" name="Double Bracket 36"/>
              <p:cNvSpPr/>
              <p:nvPr/>
            </p:nvSpPr>
            <p:spPr bwMode="auto">
              <a:xfrm>
                <a:off x="7376957" y="1003753"/>
                <a:ext cx="453232" cy="1066800"/>
              </a:xfrm>
              <a:prstGeom prst="bracketPair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462661" y="990600"/>
                <a:ext cx="27025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</a:p>
              <a:p>
                <a:r>
                  <a:rPr lang="en-US" dirty="0" smtClean="0"/>
                  <a:t>1</a:t>
                </a:r>
              </a:p>
              <a:p>
                <a:r>
                  <a:rPr lang="en-US" dirty="0" smtClean="0"/>
                  <a:t>0</a:t>
                </a:r>
              </a:p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035938" y="1308553"/>
                <a:ext cx="11846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0    1    0    0</a:t>
                </a:r>
                <a:endParaRPr lang="en-US" dirty="0"/>
              </a:p>
            </p:txBody>
          </p:sp>
          <p:sp>
            <p:nvSpPr>
              <p:cNvPr id="41" name="Double Bracket 40"/>
              <p:cNvSpPr/>
              <p:nvPr/>
            </p:nvSpPr>
            <p:spPr bwMode="auto">
              <a:xfrm>
                <a:off x="6077589" y="1308553"/>
                <a:ext cx="1143000" cy="304800"/>
              </a:xfrm>
              <a:prstGeom prst="bracketPair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pic>
            <p:nvPicPr>
              <p:cNvPr id="57" name="Picture 56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7200" y="1377792"/>
                <a:ext cx="342900" cy="165100"/>
              </a:xfrm>
              <a:prstGeom prst="rect">
                <a:avLst/>
              </a:prstGeom>
            </p:spPr>
          </p:pic>
        </p:grpSp>
        <p:cxnSp>
          <p:nvCxnSpPr>
            <p:cNvPr id="63" name="Straight Arrow Connector 62"/>
            <p:cNvCxnSpPr/>
            <p:nvPr/>
          </p:nvCxnSpPr>
          <p:spPr bwMode="auto">
            <a:xfrm rot="10800000" flipV="1">
              <a:off x="3886200" y="2133600"/>
              <a:ext cx="762000" cy="5334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257800" y="2133600"/>
            <a:ext cx="2743200" cy="1447800"/>
            <a:chOff x="5257800" y="2133600"/>
            <a:chExt cx="2743200" cy="1447800"/>
          </a:xfrm>
        </p:grpSpPr>
        <p:grpSp>
          <p:nvGrpSpPr>
            <p:cNvPr id="59" name="Group 58"/>
            <p:cNvGrpSpPr/>
            <p:nvPr/>
          </p:nvGrpSpPr>
          <p:grpSpPr>
            <a:xfrm>
              <a:off x="5618405" y="2473404"/>
              <a:ext cx="2382595" cy="1107996"/>
              <a:chOff x="6031970" y="2397204"/>
              <a:chExt cx="2382595" cy="1107996"/>
            </a:xfrm>
          </p:grpSpPr>
          <p:sp>
            <p:nvSpPr>
              <p:cNvPr id="46" name="Double Bracket 45"/>
              <p:cNvSpPr/>
              <p:nvPr/>
            </p:nvSpPr>
            <p:spPr bwMode="auto">
              <a:xfrm>
                <a:off x="7372989" y="2410357"/>
                <a:ext cx="453232" cy="1066800"/>
              </a:xfrm>
              <a:prstGeom prst="bracketPair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458693" y="2397204"/>
                <a:ext cx="27025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</a:t>
                </a:r>
              </a:p>
              <a:p>
                <a:r>
                  <a:rPr lang="en-US" dirty="0" smtClean="0"/>
                  <a:t>1</a:t>
                </a:r>
              </a:p>
              <a:p>
                <a:r>
                  <a:rPr lang="en-US" dirty="0" smtClean="0"/>
                  <a:t>0</a:t>
                </a:r>
              </a:p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031970" y="2715157"/>
                <a:ext cx="11846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1   0    0    0</a:t>
                </a:r>
                <a:endParaRPr lang="en-US" dirty="0"/>
              </a:p>
            </p:txBody>
          </p:sp>
          <p:sp>
            <p:nvSpPr>
              <p:cNvPr id="49" name="Double Bracket 48"/>
              <p:cNvSpPr/>
              <p:nvPr/>
            </p:nvSpPr>
            <p:spPr bwMode="auto">
              <a:xfrm>
                <a:off x="6073621" y="2715157"/>
                <a:ext cx="1143000" cy="304800"/>
              </a:xfrm>
              <a:prstGeom prst="bracketPair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pic>
            <p:nvPicPr>
              <p:cNvPr id="56" name="Picture 55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71664" y="2786832"/>
                <a:ext cx="342901" cy="177800"/>
              </a:xfrm>
              <a:prstGeom prst="rect">
                <a:avLst/>
              </a:prstGeom>
            </p:spPr>
          </p:pic>
        </p:grpSp>
        <p:cxnSp>
          <p:nvCxnSpPr>
            <p:cNvPr id="64" name="Straight Arrow Connector 63"/>
            <p:cNvCxnSpPr/>
            <p:nvPr/>
          </p:nvCxnSpPr>
          <p:spPr bwMode="auto">
            <a:xfrm>
              <a:off x="5257800" y="2133600"/>
              <a:ext cx="762000" cy="5334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0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Diversity Augmented Inference: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7" name="Group 22"/>
          <p:cNvGrpSpPr/>
          <p:nvPr/>
        </p:nvGrpSpPr>
        <p:grpSpPr>
          <a:xfrm>
            <a:off x="3124200" y="4342124"/>
            <a:ext cx="1066800" cy="533400"/>
            <a:chOff x="3657600" y="5105400"/>
            <a:chExt cx="1066800" cy="533400"/>
          </a:xfrm>
        </p:grpSpPr>
        <p:sp>
          <p:nvSpPr>
            <p:cNvPr id="17" name="Right Brace 16"/>
            <p:cNvSpPr/>
            <p:nvPr/>
          </p:nvSpPr>
          <p:spPr bwMode="auto">
            <a:xfrm rot="5400000">
              <a:off x="4076700" y="4686300"/>
              <a:ext cx="228600" cy="1066800"/>
            </a:xfrm>
            <a:prstGeom prst="rightBrace">
              <a:avLst/>
            </a:prstGeom>
            <a:noFill/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5600" y="5372100"/>
              <a:ext cx="177800" cy="266700"/>
            </a:xfrm>
            <a:prstGeom prst="rect">
              <a:avLst/>
            </a:prstGeom>
          </p:spPr>
        </p:pic>
      </p:grp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200" y="1447800"/>
            <a:ext cx="2794000" cy="5334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00" y="3200400"/>
            <a:ext cx="4076700" cy="495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3962400"/>
            <a:ext cx="3378201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52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Diversity Augmented Inference: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00" y="1447800"/>
            <a:ext cx="2794000" cy="5334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334001" y="3429000"/>
            <a:ext cx="3200399" cy="1066800"/>
            <a:chOff x="5562601" y="4191000"/>
            <a:chExt cx="3200399" cy="1066800"/>
          </a:xfrm>
        </p:grpSpPr>
        <p:sp>
          <p:nvSpPr>
            <p:cNvPr id="20" name="TextBox 19"/>
            <p:cNvSpPr txBox="1"/>
            <p:nvPr/>
          </p:nvSpPr>
          <p:spPr>
            <a:xfrm>
              <a:off x="6377311" y="4191000"/>
              <a:ext cx="238568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Unchanged. </a:t>
              </a:r>
              <a:br>
                <a:rPr lang="en-US" sz="1600" dirty="0" smtClean="0"/>
              </a:br>
              <a:r>
                <a:rPr lang="en-US" sz="1600" dirty="0" smtClean="0"/>
                <a:t>Can still use graph-cuts!</a:t>
              </a:r>
              <a:endParaRPr lang="en-US" sz="1600" dirty="0"/>
            </a:p>
          </p:txBody>
        </p:sp>
        <p:cxnSp>
          <p:nvCxnSpPr>
            <p:cNvPr id="21" name="Straight Arrow Connector 20"/>
            <p:cNvCxnSpPr>
              <a:stCxn id="20" idx="1"/>
            </p:cNvCxnSpPr>
            <p:nvPr/>
          </p:nvCxnSpPr>
          <p:spPr bwMode="auto">
            <a:xfrm rot="10800000" flipV="1">
              <a:off x="5562601" y="4483388"/>
              <a:ext cx="814711" cy="77441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556064" y="5562600"/>
            <a:ext cx="509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Simply edit node-terms. Reuse MAP machinery!</a:t>
            </a:r>
            <a:endParaRPr lang="en-US" sz="18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276600"/>
            <a:ext cx="3124201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1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Diverse 2</a:t>
            </a:r>
            <a:r>
              <a:rPr lang="en-US" baseline="30000" dirty="0" smtClean="0"/>
              <a:t>nd</a:t>
            </a:r>
            <a:r>
              <a:rPr lang="en-US" dirty="0"/>
              <a:t>-</a:t>
            </a:r>
            <a:r>
              <a:rPr lang="en-US" dirty="0" smtClean="0"/>
              <a:t>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740" y="2736032"/>
            <a:ext cx="1562100" cy="279400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 bwMode="auto">
          <a:xfrm>
            <a:off x="1143000" y="3352800"/>
            <a:ext cx="72390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46341" y="3429000"/>
            <a:ext cx="4292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Q1: How do we solve </a:t>
            </a:r>
            <a:r>
              <a:rPr lang="en-US" sz="2200" dirty="0" err="1" smtClean="0"/>
              <a:t>DivMBest</a:t>
            </a:r>
            <a:r>
              <a:rPr lang="en-US" sz="2200" dirty="0" smtClean="0"/>
              <a:t>?</a:t>
            </a:r>
            <a:endParaRPr lang="en-US" sz="2200" dirty="0"/>
          </a:p>
        </p:txBody>
      </p:sp>
      <p:sp>
        <p:nvSpPr>
          <p:cNvPr id="45" name="Rounded Rectangle 44"/>
          <p:cNvSpPr/>
          <p:nvPr/>
        </p:nvSpPr>
        <p:spPr bwMode="auto">
          <a:xfrm>
            <a:off x="1143000" y="4191000"/>
            <a:ext cx="72390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11166" y="4267200"/>
            <a:ext cx="6363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Q2: What kind of diversity functions are allowed?</a:t>
            </a:r>
            <a:endParaRPr lang="en-US" sz="2200" dirty="0"/>
          </a:p>
        </p:txBody>
      </p:sp>
      <p:sp>
        <p:nvSpPr>
          <p:cNvPr id="47" name="Rounded Rectangle 46"/>
          <p:cNvSpPr/>
          <p:nvPr/>
        </p:nvSpPr>
        <p:spPr bwMode="auto">
          <a:xfrm>
            <a:off x="1143000" y="5029200"/>
            <a:ext cx="7239000" cy="609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93303" y="5105400"/>
            <a:ext cx="33988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Q3: How much diversity?</a:t>
            </a:r>
            <a:endParaRPr lang="en-US" sz="2200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741460"/>
            <a:ext cx="3035301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51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Diversity?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Empirical Solution: Cross-Val for </a:t>
            </a:r>
          </a:p>
          <a:p>
            <a:endParaRPr lang="en-US" dirty="0" smtClean="0"/>
          </a:p>
          <a:p>
            <a:r>
              <a:rPr lang="en-US" dirty="0" smtClean="0"/>
              <a:t>More Efficient: Cross-Val for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8" name="Group 6"/>
          <p:cNvGrpSpPr/>
          <p:nvPr/>
        </p:nvGrpSpPr>
        <p:grpSpPr>
          <a:xfrm>
            <a:off x="2286000" y="1371600"/>
            <a:ext cx="3505200" cy="1600202"/>
            <a:chOff x="2628900" y="519062"/>
            <a:chExt cx="6286500" cy="3214738"/>
          </a:xfrm>
        </p:grpSpPr>
        <p:pic>
          <p:nvPicPr>
            <p:cNvPr id="11" name="Picture 10" descr="1403901471_d5e034b46b_se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3419475"/>
              <a:ext cx="444500" cy="307594"/>
            </a:xfrm>
            <a:prstGeom prst="rect">
              <a:avLst/>
            </a:prstGeom>
          </p:spPr>
        </p:pic>
        <p:sp>
          <p:nvSpPr>
            <p:cNvPr id="12" name="Line 1"/>
            <p:cNvSpPr>
              <a:spLocks noChangeShapeType="1"/>
            </p:cNvSpPr>
            <p:nvPr/>
          </p:nvSpPr>
          <p:spPr bwMode="auto">
            <a:xfrm flipH="1" flipV="1">
              <a:off x="3199974" y="3255042"/>
              <a:ext cx="5182026" cy="1203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"/>
            <p:cNvSpPr>
              <a:spLocks noChangeShapeType="1"/>
            </p:cNvSpPr>
            <p:nvPr/>
          </p:nvSpPr>
          <p:spPr bwMode="auto">
            <a:xfrm flipH="1">
              <a:off x="3199974" y="523875"/>
              <a:ext cx="426" cy="273116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3435966" y="618925"/>
              <a:ext cx="5132838" cy="2311868"/>
            </a:xfrm>
            <a:custGeom>
              <a:avLst/>
              <a:gdLst/>
              <a:ahLst/>
              <a:cxnLst>
                <a:cxn ang="0">
                  <a:pos x="0" y="15117"/>
                </a:cxn>
                <a:cxn ang="0">
                  <a:pos x="1837" y="13410"/>
                </a:cxn>
                <a:cxn ang="0">
                  <a:pos x="4022" y="15117"/>
                </a:cxn>
                <a:cxn ang="0">
                  <a:pos x="7001" y="8065"/>
                </a:cxn>
                <a:cxn ang="0">
                  <a:pos x="10229" y="14078"/>
                </a:cxn>
                <a:cxn ang="0">
                  <a:pos x="12116" y="717"/>
                </a:cxn>
                <a:cxn ang="0">
                  <a:pos x="13308" y="11777"/>
                </a:cxn>
                <a:cxn ang="0">
                  <a:pos x="15393" y="4503"/>
                </a:cxn>
                <a:cxn ang="0">
                  <a:pos x="19912" y="13410"/>
                </a:cxn>
                <a:cxn ang="0">
                  <a:pos x="21600" y="11777"/>
                </a:cxn>
              </a:cxnLst>
              <a:rect l="0" t="0" r="r" b="b"/>
              <a:pathLst>
                <a:path w="21600" h="15283">
                  <a:moveTo>
                    <a:pt x="0" y="15117"/>
                  </a:moveTo>
                  <a:cubicBezTo>
                    <a:pt x="0" y="15117"/>
                    <a:pt x="298" y="12148"/>
                    <a:pt x="1837" y="13410"/>
                  </a:cubicBezTo>
                  <a:cubicBezTo>
                    <a:pt x="3831" y="15045"/>
                    <a:pt x="3228" y="14820"/>
                    <a:pt x="4022" y="15117"/>
                  </a:cubicBezTo>
                  <a:cubicBezTo>
                    <a:pt x="5062" y="15506"/>
                    <a:pt x="5792" y="-771"/>
                    <a:pt x="7001" y="8065"/>
                  </a:cubicBezTo>
                  <a:cubicBezTo>
                    <a:pt x="7448" y="11331"/>
                    <a:pt x="9881" y="18012"/>
                    <a:pt x="10229" y="14078"/>
                  </a:cubicBezTo>
                  <a:cubicBezTo>
                    <a:pt x="10577" y="10144"/>
                    <a:pt x="11123" y="-3217"/>
                    <a:pt x="12116" y="717"/>
                  </a:cubicBezTo>
                  <a:cubicBezTo>
                    <a:pt x="13109" y="4651"/>
                    <a:pt x="12414" y="18383"/>
                    <a:pt x="13308" y="11777"/>
                  </a:cubicBezTo>
                  <a:cubicBezTo>
                    <a:pt x="14201" y="5171"/>
                    <a:pt x="14698" y="1905"/>
                    <a:pt x="15393" y="4503"/>
                  </a:cubicBezTo>
                  <a:cubicBezTo>
                    <a:pt x="16088" y="7101"/>
                    <a:pt x="15820" y="15041"/>
                    <a:pt x="19912" y="13410"/>
                  </a:cubicBezTo>
                  <a:cubicBezTo>
                    <a:pt x="20657" y="13113"/>
                    <a:pt x="21600" y="11777"/>
                    <a:pt x="21600" y="11777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" name="Picture 14" descr="latex-image-1.pd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34400" y="3213735"/>
              <a:ext cx="152400" cy="12954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8900" y="1795213"/>
              <a:ext cx="419100" cy="1905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auto">
            <a:xfrm>
              <a:off x="3276600" y="3419475"/>
              <a:ext cx="448056" cy="310896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848600" y="3419475"/>
              <a:ext cx="448056" cy="31089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077200" y="2047875"/>
              <a:ext cx="838200" cy="762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858000" y="3419475"/>
              <a:ext cx="448056" cy="310896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010400" y="3441700"/>
              <a:ext cx="114300" cy="282575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22" name="Picture 21" descr="1403901471_d5e034b46b_se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3419475"/>
              <a:ext cx="444500" cy="30759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4800600" y="3579840"/>
              <a:ext cx="228600" cy="13716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24" name="Group 100"/>
            <p:cNvGrpSpPr/>
            <p:nvPr/>
          </p:nvGrpSpPr>
          <p:grpSpPr>
            <a:xfrm>
              <a:off x="4114800" y="3419475"/>
              <a:ext cx="457200" cy="314325"/>
              <a:chOff x="3276600" y="5181600"/>
              <a:chExt cx="457200" cy="314325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3276600" y="5181600"/>
                <a:ext cx="448056" cy="31089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2766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3429000" y="53435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5814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sp>
          <p:nvSpPr>
            <p:cNvPr id="25" name="Line 4"/>
            <p:cNvSpPr>
              <a:spLocks noChangeShapeType="1"/>
            </p:cNvSpPr>
            <p:nvPr/>
          </p:nvSpPr>
          <p:spPr bwMode="auto">
            <a:xfrm flipH="1">
              <a:off x="6220678" y="604889"/>
              <a:ext cx="11800" cy="266138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6"/>
            <p:cNvSpPr>
              <a:spLocks/>
            </p:cNvSpPr>
            <p:nvPr/>
          </p:nvSpPr>
          <p:spPr bwMode="auto">
            <a:xfrm rot="10800000" flipH="1">
              <a:off x="6149880" y="519062"/>
              <a:ext cx="165195" cy="157213"/>
            </a:xfrm>
            <a:prstGeom prst="ellipse">
              <a:avLst/>
            </a:prstGeom>
            <a:solidFill>
              <a:srgbClr val="FF0000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724400"/>
            <a:ext cx="215900" cy="3048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145" y="3853424"/>
            <a:ext cx="190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222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Applications</a:t>
            </a:r>
          </a:p>
          <a:p>
            <a:pPr lvl="1"/>
            <a:r>
              <a:rPr lang="en-US" dirty="0" smtClean="0"/>
              <a:t>Interactive Segmentation: Hamming, Cardinality (in paper)</a:t>
            </a:r>
          </a:p>
          <a:p>
            <a:pPr lvl="1"/>
            <a:r>
              <a:rPr lang="en-US" dirty="0" smtClean="0"/>
              <a:t>Pose Estimation: Hamming</a:t>
            </a:r>
          </a:p>
          <a:p>
            <a:pPr lvl="1"/>
            <a:r>
              <a:rPr lang="en-US" dirty="0" smtClean="0"/>
              <a:t>Semantic Segmentation: Hamming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Baselines:</a:t>
            </a:r>
          </a:p>
          <a:p>
            <a:pPr lvl="1"/>
            <a:r>
              <a:rPr lang="en-US" dirty="0" smtClean="0"/>
              <a:t>M-Best MAP 			(No Diversity)</a:t>
            </a:r>
          </a:p>
          <a:p>
            <a:pPr lvl="1"/>
            <a:r>
              <a:rPr lang="en-US" dirty="0" smtClean="0"/>
              <a:t>Confidence-Based Perturbation 	(No Optimization)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11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Model: Color/Texture + Potts Grid CRF</a:t>
            </a:r>
          </a:p>
          <a:p>
            <a:pPr lvl="1"/>
            <a:r>
              <a:rPr lang="en-US" dirty="0" smtClean="0"/>
              <a:t>Inference: Graph-cuts</a:t>
            </a:r>
          </a:p>
          <a:p>
            <a:pPr lvl="1"/>
            <a:r>
              <a:rPr lang="en-US" dirty="0" smtClean="0"/>
              <a:t>Dataset: 50 train/</a:t>
            </a:r>
            <a:r>
              <a:rPr lang="en-US" dirty="0" err="1" smtClean="0"/>
              <a:t>val</a:t>
            </a:r>
            <a:r>
              <a:rPr lang="en-US" dirty="0" smtClean="0"/>
              <a:t>/test images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04800" y="2895600"/>
            <a:ext cx="2059459" cy="3391020"/>
            <a:chOff x="304800" y="1638180"/>
            <a:chExt cx="2059459" cy="3391020"/>
          </a:xfrm>
        </p:grpSpPr>
        <p:pic>
          <p:nvPicPr>
            <p:cNvPr id="21" name="Picture 20" descr="2007_001423_com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657600"/>
              <a:ext cx="2059459" cy="1371600"/>
            </a:xfrm>
            <a:prstGeom prst="rect">
              <a:avLst/>
            </a:prstGeom>
          </p:spPr>
        </p:pic>
        <p:pic>
          <p:nvPicPr>
            <p:cNvPr id="29" name="Picture 28" descr="2007_000042_com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1981200"/>
              <a:ext cx="2047164" cy="13716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88335" y="1638180"/>
              <a:ext cx="1832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Image + Scribbles</a:t>
              </a:r>
              <a:endParaRPr lang="en-US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02716" y="2895600"/>
            <a:ext cx="2060284" cy="3391020"/>
            <a:chOff x="6702716" y="1638180"/>
            <a:chExt cx="2060284" cy="3391020"/>
          </a:xfrm>
        </p:grpSpPr>
        <p:pic>
          <p:nvPicPr>
            <p:cNvPr id="23" name="Picture 22" descr="2007_001423_C018_S0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2716" y="3657600"/>
              <a:ext cx="2060284" cy="1371600"/>
            </a:xfrm>
            <a:prstGeom prst="rect">
              <a:avLst/>
            </a:prstGeom>
          </p:spPr>
        </p:pic>
        <p:pic>
          <p:nvPicPr>
            <p:cNvPr id="28" name="Picture 27" descr="2007_000042_C011_S06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5600" y="1981200"/>
              <a:ext cx="2048225" cy="13716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821107" y="1638180"/>
              <a:ext cx="1652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Diverse 2</a:t>
              </a:r>
              <a:r>
                <a:rPr lang="en-US" sz="1600" baseline="30000" dirty="0" smtClean="0"/>
                <a:t>nd </a:t>
              </a:r>
              <a:r>
                <a:rPr lang="en-US" sz="1600" dirty="0" smtClean="0"/>
                <a:t>Best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69116" y="2895600"/>
            <a:ext cx="2064579" cy="3391020"/>
            <a:chOff x="4569116" y="1638180"/>
            <a:chExt cx="2064579" cy="3391020"/>
          </a:xfrm>
        </p:grpSpPr>
        <p:pic>
          <p:nvPicPr>
            <p:cNvPr id="25" name="Picture 24" descr="2007_001423_BS06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69116" y="3657600"/>
              <a:ext cx="2060284" cy="13716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871879" y="1638180"/>
              <a:ext cx="13974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r>
                <a:rPr lang="en-US" sz="1600" baseline="30000" dirty="0" smtClean="0"/>
                <a:t>nd </a:t>
              </a:r>
              <a:r>
                <a:rPr lang="en-US" sz="1600" dirty="0" smtClean="0"/>
                <a:t>Best MAP</a:t>
              </a:r>
              <a:endParaRPr lang="en-US" sz="1600" dirty="0"/>
            </a:p>
          </p:txBody>
        </p:sp>
        <p:pic>
          <p:nvPicPr>
            <p:cNvPr id="20" name="Picture 19" descr="2007_000042_BS02_croppedfrombig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2000" y="1981200"/>
              <a:ext cx="2061695" cy="13716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438400" y="2895600"/>
            <a:ext cx="2060284" cy="3391020"/>
            <a:chOff x="2438400" y="1638180"/>
            <a:chExt cx="2060284" cy="3391020"/>
          </a:xfrm>
        </p:grpSpPr>
        <p:pic>
          <p:nvPicPr>
            <p:cNvPr id="24" name="Picture 23" descr="2007_001423_C018_S01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8400" y="3657600"/>
              <a:ext cx="2060284" cy="13716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137070" y="1638180"/>
              <a:ext cx="6255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MAP</a:t>
              </a:r>
              <a:endParaRPr lang="en-US" sz="1600" dirty="0"/>
            </a:p>
          </p:txBody>
        </p:sp>
        <p:pic>
          <p:nvPicPr>
            <p:cNvPr id="36" name="Picture 35" descr="2007_000042_C011_S01_croppedfrombig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8400" y="1981200"/>
              <a:ext cx="2052056" cy="13716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749073" y="6348337"/>
            <a:ext cx="1651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1-2 Nodes Flipped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11875" y="6359843"/>
            <a:ext cx="2051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100-500 Nodes Flipped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32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Model: Mixture of Parts from [Park &amp; </a:t>
            </a:r>
            <a:r>
              <a:rPr lang="en-US" dirty="0" err="1" smtClean="0"/>
              <a:t>Ramanan</a:t>
            </a:r>
            <a:r>
              <a:rPr lang="en-US" dirty="0" smtClean="0"/>
              <a:t>, ICCV ‘11]</a:t>
            </a:r>
          </a:p>
          <a:p>
            <a:pPr lvl="1"/>
            <a:r>
              <a:rPr lang="en-US" dirty="0" smtClean="0"/>
              <a:t>Inference: Dynamic Programming</a:t>
            </a:r>
          </a:p>
          <a:p>
            <a:pPr lvl="1"/>
            <a:r>
              <a:rPr lang="en-US" dirty="0" smtClean="0"/>
              <a:t>Dataset: 4 videos, 585 frames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50" y="3584598"/>
            <a:ext cx="1835150" cy="1972879"/>
          </a:xfrm>
          <a:prstGeom prst="rect">
            <a:avLst/>
          </a:prstGeom>
        </p:spPr>
      </p:pic>
      <p:pic>
        <p:nvPicPr>
          <p:cNvPr id="12" name="Picture 11" descr="im0117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279798"/>
            <a:ext cx="1693358" cy="251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279797"/>
            <a:ext cx="2438400" cy="25876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6578469"/>
            <a:ext cx="3129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Credit: [Yang &amp; </a:t>
            </a:r>
            <a:r>
              <a:rPr lang="en-US" dirty="0" err="1" smtClean="0"/>
              <a:t>Ramanan</a:t>
            </a:r>
            <a:r>
              <a:rPr lang="en-US" dirty="0" smtClean="0"/>
              <a:t>, ICCV ‘11]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5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 descr="017_ma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43200" y="2667000"/>
            <a:ext cx="2553703" cy="2057400"/>
          </a:xfrm>
          <a:prstGeom prst="rect">
            <a:avLst/>
          </a:prstGeom>
        </p:spPr>
      </p:pic>
      <p:pic>
        <p:nvPicPr>
          <p:cNvPr id="7" name="Picture 6" descr="017_mod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743200" y="4800600"/>
            <a:ext cx="2553703" cy="2057400"/>
          </a:xfrm>
          <a:prstGeom prst="rect">
            <a:avLst/>
          </a:prstGeom>
        </p:spPr>
      </p:pic>
      <p:pic>
        <p:nvPicPr>
          <p:cNvPr id="8" name="Picture 7" descr="01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558935" y="228600"/>
            <a:ext cx="2851265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CRF with M states at each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r="80000"/>
          <a:stretch>
            <a:fillRect/>
          </a:stretch>
        </p:blipFill>
        <p:spPr>
          <a:xfrm>
            <a:off x="1090717" y="1676400"/>
            <a:ext cx="1500083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40000" r="40000"/>
          <a:stretch>
            <a:fillRect/>
          </a:stretch>
        </p:blipFill>
        <p:spPr>
          <a:xfrm>
            <a:off x="4038600" y="1676400"/>
            <a:ext cx="1500083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80000"/>
          <a:stretch>
            <a:fillRect/>
          </a:stretch>
        </p:blipFill>
        <p:spPr>
          <a:xfrm>
            <a:off x="6934200" y="1676400"/>
            <a:ext cx="1500083" cy="2286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600200" y="4396105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>
            <a:stCxn id="11" idx="6"/>
            <a:endCxn id="25" idx="2"/>
          </p:cNvCxnSpPr>
          <p:nvPr/>
        </p:nvCxnSpPr>
        <p:spPr>
          <a:xfrm>
            <a:off x="1828800" y="4510405"/>
            <a:ext cx="2819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Oval 13"/>
          <p:cNvSpPr/>
          <p:nvPr/>
        </p:nvSpPr>
        <p:spPr>
          <a:xfrm>
            <a:off x="1600200" y="4853305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>
            <a:stCxn id="14" idx="6"/>
            <a:endCxn id="28" idx="2"/>
          </p:cNvCxnSpPr>
          <p:nvPr/>
        </p:nvCxnSpPr>
        <p:spPr>
          <a:xfrm>
            <a:off x="1828800" y="4967605"/>
            <a:ext cx="2819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Oval 18"/>
          <p:cNvSpPr/>
          <p:nvPr/>
        </p:nvSpPr>
        <p:spPr>
          <a:xfrm>
            <a:off x="1600200" y="5310505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>
            <a:stCxn id="19" idx="6"/>
            <a:endCxn id="31" idx="2"/>
          </p:cNvCxnSpPr>
          <p:nvPr/>
        </p:nvCxnSpPr>
        <p:spPr>
          <a:xfrm>
            <a:off x="1828800" y="5424805"/>
            <a:ext cx="28194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Oval 24"/>
          <p:cNvSpPr/>
          <p:nvPr/>
        </p:nvSpPr>
        <p:spPr>
          <a:xfrm>
            <a:off x="4648200" y="4396105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543800" y="4396105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>
            <a:stCxn id="25" idx="6"/>
            <a:endCxn id="26" idx="2"/>
          </p:cNvCxnSpPr>
          <p:nvPr/>
        </p:nvCxnSpPr>
        <p:spPr>
          <a:xfrm>
            <a:off x="4876800" y="4510405"/>
            <a:ext cx="26670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" name="Oval 27"/>
          <p:cNvSpPr/>
          <p:nvPr/>
        </p:nvSpPr>
        <p:spPr>
          <a:xfrm>
            <a:off x="4648200" y="4853305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43800" y="4853305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>
            <a:stCxn id="28" idx="6"/>
            <a:endCxn id="29" idx="2"/>
          </p:cNvCxnSpPr>
          <p:nvPr/>
        </p:nvCxnSpPr>
        <p:spPr>
          <a:xfrm>
            <a:off x="4876800" y="4967605"/>
            <a:ext cx="26670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Oval 30"/>
          <p:cNvSpPr/>
          <p:nvPr/>
        </p:nvSpPr>
        <p:spPr>
          <a:xfrm>
            <a:off x="4648200" y="5310505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43800" y="5310505"/>
            <a:ext cx="228600" cy="228600"/>
          </a:xfrm>
          <a:prstGeom prst="ellipse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>
            <a:stCxn id="31" idx="6"/>
            <a:endCxn id="32" idx="2"/>
          </p:cNvCxnSpPr>
          <p:nvPr/>
        </p:nvCxnSpPr>
        <p:spPr>
          <a:xfrm>
            <a:off x="4876800" y="5424805"/>
            <a:ext cx="2667000" cy="1588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" name="Straight Connector 58"/>
          <p:cNvCxnSpPr>
            <a:stCxn id="19" idx="6"/>
            <a:endCxn id="28" idx="2"/>
          </p:cNvCxnSpPr>
          <p:nvPr/>
        </p:nvCxnSpPr>
        <p:spPr>
          <a:xfrm flipV="1">
            <a:off x="1828800" y="4967605"/>
            <a:ext cx="2819400" cy="45720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2" name="Straight Connector 61"/>
          <p:cNvCxnSpPr>
            <a:stCxn id="19" idx="6"/>
            <a:endCxn id="25" idx="2"/>
          </p:cNvCxnSpPr>
          <p:nvPr/>
        </p:nvCxnSpPr>
        <p:spPr>
          <a:xfrm flipV="1">
            <a:off x="1828800" y="4510405"/>
            <a:ext cx="2819400" cy="91440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Straight Connector 64"/>
          <p:cNvCxnSpPr>
            <a:stCxn id="14" idx="6"/>
            <a:endCxn id="31" idx="2"/>
          </p:cNvCxnSpPr>
          <p:nvPr/>
        </p:nvCxnSpPr>
        <p:spPr>
          <a:xfrm>
            <a:off x="1828800" y="4967605"/>
            <a:ext cx="2819400" cy="45720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9" name="Straight Connector 68"/>
          <p:cNvCxnSpPr>
            <a:stCxn id="14" idx="6"/>
            <a:endCxn id="25" idx="2"/>
          </p:cNvCxnSpPr>
          <p:nvPr/>
        </p:nvCxnSpPr>
        <p:spPr>
          <a:xfrm flipV="1">
            <a:off x="1828800" y="4510405"/>
            <a:ext cx="2819400" cy="45720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2" name="Straight Connector 71"/>
          <p:cNvCxnSpPr>
            <a:stCxn id="11" idx="6"/>
            <a:endCxn id="28" idx="2"/>
          </p:cNvCxnSpPr>
          <p:nvPr/>
        </p:nvCxnSpPr>
        <p:spPr>
          <a:xfrm>
            <a:off x="1828800" y="4510405"/>
            <a:ext cx="2819400" cy="45720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5" name="Straight Connector 74"/>
          <p:cNvCxnSpPr>
            <a:stCxn id="11" idx="6"/>
            <a:endCxn id="31" idx="2"/>
          </p:cNvCxnSpPr>
          <p:nvPr/>
        </p:nvCxnSpPr>
        <p:spPr>
          <a:xfrm>
            <a:off x="1828800" y="4510405"/>
            <a:ext cx="2819400" cy="91440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79" name="Straight Connector 78"/>
          <p:cNvCxnSpPr>
            <a:stCxn id="25" idx="6"/>
            <a:endCxn id="29" idx="2"/>
          </p:cNvCxnSpPr>
          <p:nvPr/>
        </p:nvCxnSpPr>
        <p:spPr>
          <a:xfrm>
            <a:off x="4876800" y="4510405"/>
            <a:ext cx="2667000" cy="45720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2" name="Straight Connector 81"/>
          <p:cNvCxnSpPr>
            <a:stCxn id="25" idx="6"/>
            <a:endCxn id="32" idx="2"/>
          </p:cNvCxnSpPr>
          <p:nvPr/>
        </p:nvCxnSpPr>
        <p:spPr>
          <a:xfrm>
            <a:off x="4876800" y="4510405"/>
            <a:ext cx="2667000" cy="91440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Straight Connector 84"/>
          <p:cNvCxnSpPr>
            <a:stCxn id="28" idx="6"/>
            <a:endCxn id="26" idx="2"/>
          </p:cNvCxnSpPr>
          <p:nvPr/>
        </p:nvCxnSpPr>
        <p:spPr>
          <a:xfrm flipV="1">
            <a:off x="4876800" y="4510405"/>
            <a:ext cx="2667000" cy="45720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8" name="Straight Connector 87"/>
          <p:cNvCxnSpPr>
            <a:stCxn id="28" idx="6"/>
            <a:endCxn id="32" idx="2"/>
          </p:cNvCxnSpPr>
          <p:nvPr/>
        </p:nvCxnSpPr>
        <p:spPr>
          <a:xfrm>
            <a:off x="4876800" y="4967605"/>
            <a:ext cx="2667000" cy="45720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1" name="Straight Connector 90"/>
          <p:cNvCxnSpPr>
            <a:stCxn id="31" idx="6"/>
            <a:endCxn id="29" idx="2"/>
          </p:cNvCxnSpPr>
          <p:nvPr/>
        </p:nvCxnSpPr>
        <p:spPr>
          <a:xfrm flipV="1">
            <a:off x="4876800" y="4967605"/>
            <a:ext cx="2667000" cy="45720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4" name="Straight Connector 93"/>
          <p:cNvCxnSpPr>
            <a:stCxn id="31" idx="6"/>
            <a:endCxn id="26" idx="2"/>
          </p:cNvCxnSpPr>
          <p:nvPr/>
        </p:nvCxnSpPr>
        <p:spPr>
          <a:xfrm flipV="1">
            <a:off x="4876800" y="4510405"/>
            <a:ext cx="2667000" cy="914400"/>
          </a:xfrm>
          <a:prstGeom prst="line">
            <a:avLst/>
          </a:prstGeom>
          <a:noFill/>
          <a:ln w="127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7" name="Left Brace 96"/>
          <p:cNvSpPr/>
          <p:nvPr/>
        </p:nvSpPr>
        <p:spPr bwMode="auto">
          <a:xfrm>
            <a:off x="1143000" y="4267200"/>
            <a:ext cx="228600" cy="1524000"/>
          </a:xfrm>
          <a:prstGeom prst="leftBrace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6273" y="5057001"/>
            <a:ext cx="843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Best</a:t>
            </a:r>
            <a:br>
              <a:rPr lang="en-US" dirty="0" smtClean="0"/>
            </a:b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048000" y="6578469"/>
            <a:ext cx="3129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Credit: [Yang &amp; </a:t>
            </a:r>
            <a:r>
              <a:rPr lang="en-US" dirty="0" err="1" smtClean="0"/>
              <a:t>Ramanan</a:t>
            </a:r>
            <a:r>
              <a:rPr lang="en-US" dirty="0" smtClean="0"/>
              <a:t>, ICCV ‘11]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244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MAP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3" name="Group 60"/>
          <p:cNvGrpSpPr/>
          <p:nvPr/>
        </p:nvGrpSpPr>
        <p:grpSpPr>
          <a:xfrm>
            <a:off x="1371600" y="1219200"/>
            <a:ext cx="4114800" cy="1905000"/>
            <a:chOff x="1371600" y="1295400"/>
            <a:chExt cx="4114800" cy="1905000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1371600" y="1295400"/>
              <a:ext cx="4114800" cy="1905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1600" y="1828800"/>
              <a:ext cx="4114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Model-Class is Wrong!</a:t>
              </a:r>
              <a:endParaRPr lang="en-US" sz="2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86000" y="2335887"/>
              <a:ext cx="236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-- Approximation Error</a:t>
              </a:r>
              <a:endParaRPr lang="en-US" sz="1600" dirty="0"/>
            </a:p>
          </p:txBody>
        </p:sp>
      </p:grpSp>
      <p:grpSp>
        <p:nvGrpSpPr>
          <p:cNvPr id="41" name="Group 60"/>
          <p:cNvGrpSpPr/>
          <p:nvPr/>
        </p:nvGrpSpPr>
        <p:grpSpPr>
          <a:xfrm>
            <a:off x="1524000" y="1371600"/>
            <a:ext cx="4114800" cy="1905000"/>
            <a:chOff x="1371600" y="1295400"/>
            <a:chExt cx="4114800" cy="1905000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1371600" y="1295400"/>
              <a:ext cx="4114800" cy="1905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1600" y="1828800"/>
              <a:ext cx="4114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Not Enough Training Data!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86000" y="2335887"/>
              <a:ext cx="236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-- </a:t>
              </a:r>
              <a:r>
                <a:rPr lang="en-US" sz="1600" dirty="0"/>
                <a:t>Estimation </a:t>
              </a:r>
              <a:r>
                <a:rPr lang="en-US" sz="1600" dirty="0" smtClean="0"/>
                <a:t>Error</a:t>
              </a:r>
              <a:endParaRPr lang="en-US" sz="1600" dirty="0"/>
            </a:p>
          </p:txBody>
        </p:sp>
      </p:grpSp>
      <p:grpSp>
        <p:nvGrpSpPr>
          <p:cNvPr id="18" name="Group 60"/>
          <p:cNvGrpSpPr/>
          <p:nvPr/>
        </p:nvGrpSpPr>
        <p:grpSpPr>
          <a:xfrm>
            <a:off x="1676400" y="1524000"/>
            <a:ext cx="4114800" cy="1905000"/>
            <a:chOff x="1371600" y="1295400"/>
            <a:chExt cx="4114800" cy="1905000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1371600" y="1295400"/>
              <a:ext cx="4114800" cy="1905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1600" y="1828800"/>
              <a:ext cx="4114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MAP is NP-Hard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0" y="2335887"/>
              <a:ext cx="236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-- Optimization Error</a:t>
              </a:r>
              <a:endParaRPr lang="en-US" sz="1600" dirty="0"/>
            </a:p>
          </p:txBody>
        </p:sp>
      </p:grpSp>
      <p:grpSp>
        <p:nvGrpSpPr>
          <p:cNvPr id="17" name="Group 60"/>
          <p:cNvGrpSpPr/>
          <p:nvPr/>
        </p:nvGrpSpPr>
        <p:grpSpPr>
          <a:xfrm>
            <a:off x="1828800" y="1676400"/>
            <a:ext cx="4114800" cy="1905000"/>
            <a:chOff x="1371600" y="1295400"/>
            <a:chExt cx="4114800" cy="19050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1371600" y="1295400"/>
              <a:ext cx="4114800" cy="1905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1600" y="1828800"/>
              <a:ext cx="4114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Inherent Ambiguity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86000" y="2335887"/>
              <a:ext cx="2362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-- Bayes Error</a:t>
              </a:r>
              <a:endParaRPr lang="en-US" sz="1600" dirty="0"/>
            </a:p>
          </p:txBody>
        </p:sp>
      </p:grpSp>
      <p:sp>
        <p:nvSpPr>
          <p:cNvPr id="49" name="Rounded Rectangle 48"/>
          <p:cNvSpPr/>
          <p:nvPr/>
        </p:nvSpPr>
        <p:spPr bwMode="auto">
          <a:xfrm>
            <a:off x="990600" y="1143000"/>
            <a:ext cx="7391400" cy="2590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86947" y="2590800"/>
            <a:ext cx="40761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Make Multiple Predictions!</a:t>
            </a:r>
            <a:endParaRPr lang="en-US" sz="2600" dirty="0"/>
          </a:p>
        </p:txBody>
      </p:sp>
      <p:sp>
        <p:nvSpPr>
          <p:cNvPr id="51" name="TextBox 50"/>
          <p:cNvSpPr txBox="1"/>
          <p:nvPr/>
        </p:nvSpPr>
        <p:spPr>
          <a:xfrm>
            <a:off x="990600" y="18288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Single Prediction = Uncertainty Mismanagement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870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Tracking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31594" y="5562600"/>
            <a:ext cx="29302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DivMBest</a:t>
            </a:r>
            <a:r>
              <a:rPr lang="en-US" sz="2600" dirty="0" smtClean="0"/>
              <a:t> + </a:t>
            </a:r>
            <a:r>
              <a:rPr lang="en-US" sz="2600" dirty="0" err="1" smtClean="0"/>
              <a:t>Viterbi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1669929" y="5562600"/>
            <a:ext cx="9011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MAP</a:t>
            </a:r>
            <a:endParaRPr lang="en-US" sz="2600" dirty="0"/>
          </a:p>
        </p:txBody>
      </p:sp>
      <p:pic>
        <p:nvPicPr>
          <p:cNvPr id="10" name="multi2_lola1_map_mmodes_10.avi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752600"/>
            <a:ext cx="9144000" cy="35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72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Tracking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3885161"/>
              </p:ext>
            </p:extLst>
          </p:nvPr>
        </p:nvGraphicFramePr>
        <p:xfrm>
          <a:off x="990600" y="1295400"/>
          <a:ext cx="7467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05462" y="1600200"/>
            <a:ext cx="2214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DivMBest</a:t>
            </a:r>
            <a:r>
              <a:rPr lang="en-US" sz="1600" dirty="0" smtClean="0"/>
              <a:t> (Re-ranked)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339443" y="2785646"/>
            <a:ext cx="393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[Park &amp; </a:t>
            </a:r>
            <a:r>
              <a:rPr lang="en-US" sz="1600" dirty="0" err="1" smtClean="0"/>
              <a:t>Ramanan</a:t>
            </a:r>
            <a:r>
              <a:rPr lang="en-US" sz="1600" dirty="0" smtClean="0"/>
              <a:t>, ICCV ‘11] (Re-ranked)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129256" y="4343400"/>
            <a:ext cx="4176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Confidence-based Perturbation (Re-ranked)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2057400"/>
            <a:ext cx="2209800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3% Gain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Same Features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Same Model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5400000">
            <a:off x="7733506" y="2551906"/>
            <a:ext cx="1143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04895" y="6096328"/>
            <a:ext cx="21219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#Solutions / Frame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8389" y="3007249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PCP Accuracy</a:t>
            </a:r>
            <a:endParaRPr lang="en-US" sz="1800" dirty="0"/>
          </a:p>
        </p:txBody>
      </p:sp>
      <p:sp>
        <p:nvSpPr>
          <p:cNvPr id="23" name="Up Arrow 22"/>
          <p:cNvSpPr/>
          <p:nvPr/>
        </p:nvSpPr>
        <p:spPr bwMode="auto">
          <a:xfrm>
            <a:off x="533400" y="1905000"/>
            <a:ext cx="152400" cy="24384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8621" y="152400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Better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727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Chart bld="series"/>
        </p:bldSub>
      </p:bldGraphic>
      <p:bldP spid="10" grpId="0"/>
      <p:bldP spid="11" grpId="0"/>
      <p:bldP spid="12" grpId="0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257800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sz="2800" b="1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Input: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Die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Regierung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will die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Folter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von “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Hexen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”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unterbinden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und gab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eine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Broschüre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heraus</a:t>
            </a:r>
            <a:endParaRPr lang="en-US" sz="2000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2800" b="1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800" b="1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MAP Translation: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wants the torture of ‘witch’ and gave out a booklet  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1800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1800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1800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1800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07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257800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sz="2800" b="1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Input: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Die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Regierung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will die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Folter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von “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Hexen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”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unterbinden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und gab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eine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Broschüre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heraus</a:t>
            </a:r>
            <a:endParaRPr lang="en-US" sz="2000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800" b="1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5-Best Translations: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wants the torture of ‘witch’ and gave out a booklet 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wants the torture of “witch” and gave out a booklet 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wants the torture of ‘witch’ and gave out a brochure 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wants the torture of ‘witch’ and gave out a leaflet 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wants the torture of “witch” and gave out a brochure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55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257800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sz="2800" b="1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Input: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Die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Regierung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will die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Folter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von “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Hexen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”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unterbinden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und gab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eine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Broschüre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heraus</a:t>
            </a:r>
            <a:endParaRPr lang="en-US" sz="2000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Gill Sans"/>
                <a:cs typeface="Gill Sans"/>
              </a:rPr>
              <a:t>Diverse </a:t>
            </a:r>
            <a:r>
              <a:rPr lang="en-US" sz="2800" b="1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5-Best Translations: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wants the torture of ‘witch’ and gave out a booklet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wants to stop torture of “witch” and issued a leaflet issued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wants to “stop the torture of” witches and gave out a brochure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intends to the torture of “witchcraft” and were issued a leaflet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is the torture of “witches” stamp out and gave a brochure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000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43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257800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US" sz="2800" b="1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Input: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Die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Regierung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will die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Folter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von “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Hexen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”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unterbinden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und gab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eine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Broschüre</a:t>
            </a: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 </a:t>
            </a:r>
            <a:r>
              <a:rPr lang="en-US" sz="2000" kern="1200" dirty="0" err="1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heraus</a:t>
            </a:r>
            <a:endParaRPr lang="en-US" sz="2000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Gill Sans"/>
                <a:cs typeface="Gill Sans"/>
              </a:rPr>
              <a:t>Diverse </a:t>
            </a:r>
            <a:r>
              <a:rPr lang="en-US" sz="2800" b="1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5-Best Translations: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wants the torture of ‘witch’ and gave out a booklet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wants to stop torture of “witch” and issued a leaflet issued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wants to “stop the torture of” witches and gave out a brochure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intends to the torture of “witchcraft” and were issued a leaflet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is the torture of “witches” stamp out and gave a brochure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000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800" b="1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Correct Translation: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000" kern="1200" dirty="0" smtClean="0">
                <a:solidFill>
                  <a:srgbClr val="000000"/>
                </a:solidFill>
                <a:latin typeface="Gill Sans"/>
                <a:ea typeface="TIMES-ROMAN"/>
                <a:cs typeface="Gill Sans"/>
              </a:rPr>
              <a:t>The government wants to limit the torture of “witches,” a brochure was released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000" kern="1200" dirty="0" smtClean="0">
              <a:solidFill>
                <a:srgbClr val="000000"/>
              </a:solidFill>
              <a:latin typeface="Gill Sans"/>
              <a:ea typeface="TIMES-ROMAN"/>
              <a:cs typeface="Gill San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86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368550" y="1798320"/>
            <a:ext cx="4191000" cy="2095500"/>
            <a:chOff x="2368550" y="1798320"/>
            <a:chExt cx="4191000" cy="2095500"/>
          </a:xfrm>
        </p:grpSpPr>
        <p:pic>
          <p:nvPicPr>
            <p:cNvPr id="92" name="Picture 91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0250" y="3733800"/>
              <a:ext cx="495300" cy="160020"/>
            </a:xfrm>
            <a:prstGeom prst="rect">
              <a:avLst/>
            </a:prstGeom>
          </p:spPr>
        </p:pic>
        <p:pic>
          <p:nvPicPr>
            <p:cNvPr id="53" name="Picture 52" descr="1403901471_d5e034b46b_se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9150" y="3478787"/>
              <a:ext cx="296334" cy="174984"/>
            </a:xfrm>
            <a:prstGeom prst="rect">
              <a:avLst/>
            </a:prstGeom>
          </p:spPr>
        </p:pic>
        <p:sp>
          <p:nvSpPr>
            <p:cNvPr id="54" name="Line 1"/>
            <p:cNvSpPr>
              <a:spLocks noChangeShapeType="1"/>
            </p:cNvSpPr>
            <p:nvPr/>
          </p:nvSpPr>
          <p:spPr bwMode="auto">
            <a:xfrm flipH="1" flipV="1">
              <a:off x="2749266" y="3385244"/>
              <a:ext cx="3454684" cy="684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"/>
            <p:cNvSpPr>
              <a:spLocks noChangeShapeType="1"/>
            </p:cNvSpPr>
            <p:nvPr/>
          </p:nvSpPr>
          <p:spPr bwMode="auto">
            <a:xfrm flipH="1">
              <a:off x="2749266" y="1831538"/>
              <a:ext cx="284" cy="155370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"/>
            <p:cNvSpPr>
              <a:spLocks/>
            </p:cNvSpPr>
            <p:nvPr/>
          </p:nvSpPr>
          <p:spPr bwMode="auto">
            <a:xfrm>
              <a:off x="2906594" y="1885610"/>
              <a:ext cx="3421893" cy="1315175"/>
            </a:xfrm>
            <a:custGeom>
              <a:avLst/>
              <a:gdLst/>
              <a:ahLst/>
              <a:cxnLst>
                <a:cxn ang="0">
                  <a:pos x="0" y="15117"/>
                </a:cxn>
                <a:cxn ang="0">
                  <a:pos x="1837" y="13410"/>
                </a:cxn>
                <a:cxn ang="0">
                  <a:pos x="4022" y="15117"/>
                </a:cxn>
                <a:cxn ang="0">
                  <a:pos x="7001" y="8065"/>
                </a:cxn>
                <a:cxn ang="0">
                  <a:pos x="10229" y="14078"/>
                </a:cxn>
                <a:cxn ang="0">
                  <a:pos x="12116" y="717"/>
                </a:cxn>
                <a:cxn ang="0">
                  <a:pos x="13308" y="11777"/>
                </a:cxn>
                <a:cxn ang="0">
                  <a:pos x="15393" y="4503"/>
                </a:cxn>
                <a:cxn ang="0">
                  <a:pos x="19912" y="13410"/>
                </a:cxn>
                <a:cxn ang="0">
                  <a:pos x="21600" y="11777"/>
                </a:cxn>
              </a:cxnLst>
              <a:rect l="0" t="0" r="r" b="b"/>
              <a:pathLst>
                <a:path w="21600" h="15283">
                  <a:moveTo>
                    <a:pt x="0" y="15117"/>
                  </a:moveTo>
                  <a:cubicBezTo>
                    <a:pt x="0" y="15117"/>
                    <a:pt x="298" y="12148"/>
                    <a:pt x="1837" y="13410"/>
                  </a:cubicBezTo>
                  <a:cubicBezTo>
                    <a:pt x="3831" y="15045"/>
                    <a:pt x="3228" y="14820"/>
                    <a:pt x="4022" y="15117"/>
                  </a:cubicBezTo>
                  <a:cubicBezTo>
                    <a:pt x="5062" y="15506"/>
                    <a:pt x="5792" y="-771"/>
                    <a:pt x="7001" y="8065"/>
                  </a:cubicBezTo>
                  <a:cubicBezTo>
                    <a:pt x="7448" y="11331"/>
                    <a:pt x="9881" y="18012"/>
                    <a:pt x="10229" y="14078"/>
                  </a:cubicBezTo>
                  <a:cubicBezTo>
                    <a:pt x="10577" y="10144"/>
                    <a:pt x="11123" y="-3217"/>
                    <a:pt x="12116" y="717"/>
                  </a:cubicBezTo>
                  <a:cubicBezTo>
                    <a:pt x="13109" y="4651"/>
                    <a:pt x="12414" y="18383"/>
                    <a:pt x="13308" y="11777"/>
                  </a:cubicBezTo>
                  <a:cubicBezTo>
                    <a:pt x="14201" y="5171"/>
                    <a:pt x="14698" y="1905"/>
                    <a:pt x="15393" y="4503"/>
                  </a:cubicBezTo>
                  <a:cubicBezTo>
                    <a:pt x="16088" y="7101"/>
                    <a:pt x="15820" y="15041"/>
                    <a:pt x="19912" y="13410"/>
                  </a:cubicBezTo>
                  <a:cubicBezTo>
                    <a:pt x="20657" y="13113"/>
                    <a:pt x="21600" y="11777"/>
                    <a:pt x="21600" y="11777"/>
                  </a:cubicBez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7" name="Picture 56" descr="latex-image-1.pdf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5550" y="3361745"/>
              <a:ext cx="101600" cy="73693"/>
            </a:xfrm>
            <a:prstGeom prst="rect">
              <a:avLst/>
            </a:prstGeom>
          </p:spPr>
        </p:pic>
        <p:pic>
          <p:nvPicPr>
            <p:cNvPr id="58" name="Picture 57" descr="latex-image-1.pdf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8550" y="2554777"/>
              <a:ext cx="279400" cy="108372"/>
            </a:xfrm>
            <a:prstGeom prst="rect">
              <a:avLst/>
            </a:prstGeom>
          </p:spPr>
        </p:pic>
        <p:sp>
          <p:nvSpPr>
            <p:cNvPr id="59" name="Rectangle 58"/>
            <p:cNvSpPr/>
            <p:nvPr/>
          </p:nvSpPr>
          <p:spPr bwMode="auto">
            <a:xfrm>
              <a:off x="2800350" y="347878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5848350" y="3478787"/>
              <a:ext cx="298704" cy="17686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6000750" y="2698511"/>
              <a:ext cx="558800" cy="43348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5187950" y="3478787"/>
              <a:ext cx="298704" cy="176863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289550" y="3491430"/>
              <a:ext cx="76200" cy="160751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pic>
          <p:nvPicPr>
            <p:cNvPr id="64" name="Picture 63" descr="1403901471_d5e034b46b_se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5550" y="3478787"/>
              <a:ext cx="296334" cy="174984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 bwMode="auto">
            <a:xfrm>
              <a:off x="3816350" y="3570015"/>
              <a:ext cx="152400" cy="7802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66" name="Group 100"/>
            <p:cNvGrpSpPr/>
            <p:nvPr/>
          </p:nvGrpSpPr>
          <p:grpSpPr>
            <a:xfrm>
              <a:off x="3359150" y="3478787"/>
              <a:ext cx="304800" cy="178813"/>
              <a:chOff x="3276600" y="5181600"/>
              <a:chExt cx="457200" cy="314325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3276600" y="5181600"/>
                <a:ext cx="448056" cy="310896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32766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429000" y="5343525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3581400" y="5181600"/>
                <a:ext cx="152400" cy="152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</p:grpSp>
        <p:sp>
          <p:nvSpPr>
            <p:cNvPr id="67" name="Line 4"/>
            <p:cNvSpPr>
              <a:spLocks noChangeShapeType="1"/>
            </p:cNvSpPr>
            <p:nvPr/>
          </p:nvSpPr>
          <p:spPr bwMode="auto">
            <a:xfrm flipH="1">
              <a:off x="4763069" y="1877625"/>
              <a:ext cx="7866" cy="151400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"/>
            <p:cNvSpPr>
              <a:spLocks/>
            </p:cNvSpPr>
            <p:nvPr/>
          </p:nvSpPr>
          <p:spPr bwMode="auto">
            <a:xfrm rot="10800000" flipH="1">
              <a:off x="4716780" y="1798320"/>
              <a:ext cx="106680" cy="106680"/>
            </a:xfrm>
            <a:prstGeom prst="ellipse">
              <a:avLst/>
            </a:prstGeom>
            <a:solidFill>
              <a:srgbClr val="FF0000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123"/>
          <p:cNvGrpSpPr/>
          <p:nvPr/>
        </p:nvGrpSpPr>
        <p:grpSpPr>
          <a:xfrm>
            <a:off x="304800" y="4648200"/>
            <a:ext cx="2137092" cy="1524000"/>
            <a:chOff x="855286" y="4036060"/>
            <a:chExt cx="2404229" cy="2364740"/>
          </a:xfrm>
        </p:grpSpPr>
        <p:sp>
          <p:nvSpPr>
            <p:cNvPr id="75" name="AutoShape 3"/>
            <p:cNvSpPr>
              <a:spLocks/>
            </p:cNvSpPr>
            <p:nvPr/>
          </p:nvSpPr>
          <p:spPr bwMode="auto">
            <a:xfrm>
              <a:off x="855286" y="4036060"/>
              <a:ext cx="2404229" cy="2364740"/>
            </a:xfrm>
            <a:prstGeom prst="roundRect">
              <a:avLst>
                <a:gd name="adj" fmla="val 5639"/>
              </a:avLst>
            </a:prstGeom>
            <a:solidFill>
              <a:srgbClr val="0080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4"/>
            <p:cNvSpPr>
              <a:spLocks/>
            </p:cNvSpPr>
            <p:nvPr/>
          </p:nvSpPr>
          <p:spPr bwMode="auto">
            <a:xfrm>
              <a:off x="1015147" y="4908162"/>
              <a:ext cx="2154714" cy="1146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Porway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 &amp; Zhu, 2011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TU &amp; Zhu, 2002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Rich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 History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1" charset="0"/>
                <a:ea typeface="Helvetica" pitchFamily="1" charset="0"/>
                <a:cs typeface="Helvetica" pitchFamily="1" charset="0"/>
                <a:sym typeface="Helvetica" pitchFamily="1" charset="0"/>
              </a:endParaRPr>
            </a:p>
          </p:txBody>
        </p:sp>
        <p:sp>
          <p:nvSpPr>
            <p:cNvPr id="77" name="Rectangle 5"/>
            <p:cNvSpPr>
              <a:spLocks/>
            </p:cNvSpPr>
            <p:nvPr/>
          </p:nvSpPr>
          <p:spPr bwMode="auto">
            <a:xfrm>
              <a:off x="1556996" y="4154297"/>
              <a:ext cx="1082619" cy="4298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1" charset="0"/>
                  <a:ea typeface="Arial" pitchFamily="1" charset="0"/>
                  <a:cs typeface="Arial" pitchFamily="1" charset="0"/>
                  <a:sym typeface="Arial" pitchFamily="1" charset="0"/>
                </a:rPr>
                <a:t>Sampling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1" charset="0"/>
                <a:ea typeface="Arial" pitchFamily="1" charset="0"/>
                <a:cs typeface="Arial" pitchFamily="1" charset="0"/>
                <a:sym typeface="Arial" pitchFamily="1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552764" y="3082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28964" y="3082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38364" y="3082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05554" y="3082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05164" y="3082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29354" y="3082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81754" y="3082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14564" y="3082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790764" y="3082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95954" y="3082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38564" y="3082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57754" y="3082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72154" y="308297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x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4343400"/>
            <a:ext cx="88011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78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47" grpId="0"/>
      <p:bldP spid="48" grpId="0"/>
      <p:bldP spid="49" grpId="0"/>
      <p:bldP spid="50" grpId="0"/>
      <p:bldP spid="51" grpId="0"/>
      <p:bldP spid="52" grpId="0"/>
      <p:bldP spid="68" grpId="0"/>
      <p:bldP spid="73" grpId="0"/>
      <p:bldP spid="78" grpId="0"/>
      <p:bldP spid="79" grpId="0"/>
      <p:bldP spid="80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6" name="Group 123"/>
          <p:cNvGrpSpPr/>
          <p:nvPr/>
        </p:nvGrpSpPr>
        <p:grpSpPr>
          <a:xfrm>
            <a:off x="3429000" y="4648200"/>
            <a:ext cx="2137092" cy="1524000"/>
            <a:chOff x="855286" y="4036060"/>
            <a:chExt cx="2404229" cy="2364740"/>
          </a:xfrm>
        </p:grpSpPr>
        <p:sp>
          <p:nvSpPr>
            <p:cNvPr id="119" name="AutoShape 3"/>
            <p:cNvSpPr>
              <a:spLocks/>
            </p:cNvSpPr>
            <p:nvPr/>
          </p:nvSpPr>
          <p:spPr bwMode="auto">
            <a:xfrm>
              <a:off x="855286" y="4036060"/>
              <a:ext cx="2404229" cy="2364740"/>
            </a:xfrm>
            <a:prstGeom prst="roundRect">
              <a:avLst>
                <a:gd name="adj" fmla="val 5639"/>
              </a:avLst>
            </a:prstGeom>
            <a:solidFill>
              <a:srgbClr val="0080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4"/>
            <p:cNvSpPr>
              <a:spLocks/>
            </p:cNvSpPr>
            <p:nvPr/>
          </p:nvSpPr>
          <p:spPr bwMode="auto">
            <a:xfrm>
              <a:off x="1015147" y="5111910"/>
              <a:ext cx="2154714" cy="73866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Flerova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 et al., 2011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1" charset="0"/>
                <a:ea typeface="Helvetica" pitchFamily="1" charset="0"/>
                <a:cs typeface="Helvetica" pitchFamily="1" charset="0"/>
                <a:sym typeface="Helvetica" pitchFamily="1" charset="0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Fromer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et al., 2009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Yanover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 et al.,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2003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1" charset="0"/>
                <a:ea typeface="Helvetica" pitchFamily="1" charset="0"/>
                <a:cs typeface="Helvetica" pitchFamily="1" charset="0"/>
                <a:sym typeface="Helvetica" pitchFamily="1" charset="0"/>
              </a:endParaRPr>
            </a:p>
          </p:txBody>
        </p:sp>
        <p:sp>
          <p:nvSpPr>
            <p:cNvPr id="122" name="Rectangle 5"/>
            <p:cNvSpPr>
              <a:spLocks/>
            </p:cNvSpPr>
            <p:nvPr/>
          </p:nvSpPr>
          <p:spPr bwMode="auto">
            <a:xfrm>
              <a:off x="1369648" y="4154297"/>
              <a:ext cx="1457313" cy="4298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1" charset="0"/>
                  <a:ea typeface="Arial" pitchFamily="1" charset="0"/>
                  <a:cs typeface="Arial" pitchFamily="1" charset="0"/>
                  <a:sym typeface="Arial" pitchFamily="1" charset="0"/>
                </a:rPr>
                <a:t>M-Best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1" charset="0"/>
                  <a:ea typeface="Arial" pitchFamily="1" charset="0"/>
                  <a:cs typeface="Arial" pitchFamily="1" charset="0"/>
                  <a:sym typeface="Arial" pitchFamily="1" charset="0"/>
                </a:rPr>
                <a:t>MAP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1" charset="0"/>
                <a:ea typeface="Arial" pitchFamily="1" charset="0"/>
                <a:cs typeface="Arial" pitchFamily="1" charset="0"/>
                <a:sym typeface="Arial" pitchFamily="1" charset="0"/>
              </a:endParaRPr>
            </a:p>
          </p:txBody>
        </p:sp>
      </p:grpSp>
      <p:grpSp>
        <p:nvGrpSpPr>
          <p:cNvPr id="7" name="Group 128"/>
          <p:cNvGrpSpPr/>
          <p:nvPr/>
        </p:nvGrpSpPr>
        <p:grpSpPr>
          <a:xfrm>
            <a:off x="6171764" y="4191000"/>
            <a:ext cx="3048436" cy="1981200"/>
            <a:chOff x="5524064" y="4165600"/>
            <a:chExt cx="3048436" cy="198120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5524064" y="4470352"/>
              <a:ext cx="2806991" cy="1676448"/>
              <a:chOff x="579" y="230"/>
              <a:chExt cx="2846" cy="1898"/>
            </a:xfrm>
          </p:grpSpPr>
          <p:sp>
            <p:nvSpPr>
              <p:cNvPr id="126" name="AutoShape 9"/>
              <p:cNvSpPr>
                <a:spLocks/>
              </p:cNvSpPr>
              <p:nvPr/>
            </p:nvSpPr>
            <p:spPr bwMode="auto">
              <a:xfrm>
                <a:off x="579" y="230"/>
                <a:ext cx="2846" cy="189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2204" y="1933"/>
                    </a:lnTo>
                    <a:lnTo>
                      <a:pt x="14137" y="529"/>
                    </a:lnTo>
                    <a:lnTo>
                      <a:pt x="14876" y="2801"/>
                    </a:lnTo>
                    <a:lnTo>
                      <a:pt x="17148" y="2063"/>
                    </a:lnTo>
                    <a:lnTo>
                      <a:pt x="17148" y="4452"/>
                    </a:lnTo>
                    <a:lnTo>
                      <a:pt x="19537" y="4452"/>
                    </a:lnTo>
                    <a:lnTo>
                      <a:pt x="18799" y="6724"/>
                    </a:lnTo>
                    <a:lnTo>
                      <a:pt x="21071" y="7463"/>
                    </a:lnTo>
                    <a:lnTo>
                      <a:pt x="19667" y="9396"/>
                    </a:lnTo>
                    <a:lnTo>
                      <a:pt x="21600" y="10800"/>
                    </a:lnTo>
                    <a:lnTo>
                      <a:pt x="19667" y="12204"/>
                    </a:lnTo>
                    <a:lnTo>
                      <a:pt x="21071" y="14137"/>
                    </a:lnTo>
                    <a:lnTo>
                      <a:pt x="18799" y="14876"/>
                    </a:lnTo>
                    <a:lnTo>
                      <a:pt x="19537" y="17148"/>
                    </a:lnTo>
                    <a:lnTo>
                      <a:pt x="17148" y="17148"/>
                    </a:lnTo>
                    <a:lnTo>
                      <a:pt x="17148" y="19537"/>
                    </a:lnTo>
                    <a:lnTo>
                      <a:pt x="14876" y="18799"/>
                    </a:lnTo>
                    <a:lnTo>
                      <a:pt x="14137" y="21071"/>
                    </a:lnTo>
                    <a:lnTo>
                      <a:pt x="12204" y="19667"/>
                    </a:lnTo>
                    <a:lnTo>
                      <a:pt x="10800" y="21600"/>
                    </a:lnTo>
                    <a:lnTo>
                      <a:pt x="9396" y="19667"/>
                    </a:lnTo>
                    <a:lnTo>
                      <a:pt x="7463" y="21071"/>
                    </a:lnTo>
                    <a:lnTo>
                      <a:pt x="6724" y="18799"/>
                    </a:lnTo>
                    <a:lnTo>
                      <a:pt x="4452" y="19537"/>
                    </a:lnTo>
                    <a:lnTo>
                      <a:pt x="4452" y="17148"/>
                    </a:lnTo>
                    <a:lnTo>
                      <a:pt x="2063" y="17148"/>
                    </a:lnTo>
                    <a:lnTo>
                      <a:pt x="2801" y="14876"/>
                    </a:lnTo>
                    <a:lnTo>
                      <a:pt x="529" y="14137"/>
                    </a:lnTo>
                    <a:lnTo>
                      <a:pt x="1933" y="12204"/>
                    </a:lnTo>
                    <a:lnTo>
                      <a:pt x="0" y="10800"/>
                    </a:lnTo>
                    <a:lnTo>
                      <a:pt x="1933" y="9396"/>
                    </a:lnTo>
                    <a:lnTo>
                      <a:pt x="529" y="7463"/>
                    </a:lnTo>
                    <a:lnTo>
                      <a:pt x="2801" y="6724"/>
                    </a:lnTo>
                    <a:lnTo>
                      <a:pt x="2063" y="4452"/>
                    </a:lnTo>
                    <a:lnTo>
                      <a:pt x="4452" y="4452"/>
                    </a:lnTo>
                    <a:lnTo>
                      <a:pt x="4452" y="2063"/>
                    </a:lnTo>
                    <a:lnTo>
                      <a:pt x="6724" y="2801"/>
                    </a:lnTo>
                    <a:lnTo>
                      <a:pt x="7463" y="529"/>
                    </a:lnTo>
                    <a:lnTo>
                      <a:pt x="9396" y="1933"/>
                    </a:lnTo>
                    <a:lnTo>
                      <a:pt x="10800" y="0"/>
                    </a:ln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FFFF66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0"/>
              <p:cNvSpPr>
                <a:spLocks/>
              </p:cNvSpPr>
              <p:nvPr/>
            </p:nvSpPr>
            <p:spPr bwMode="auto">
              <a:xfrm>
                <a:off x="1119" y="661"/>
                <a:ext cx="1922" cy="87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Arial" pitchFamily="1" charset="0"/>
                    <a:ea typeface="Arial" pitchFamily="1" charset="0"/>
                    <a:cs typeface="Arial" pitchFamily="1" charset="0"/>
                    <a:sym typeface="Arial" pitchFamily="1" charset="0"/>
                  </a:rPr>
                  <a:t>Ideally: </a:t>
                </a:r>
                <a:endParaRPr lang="en-US" sz="2000" dirty="0">
                  <a:solidFill>
                    <a:schemeClr val="tx1"/>
                  </a:solidFill>
                  <a:latin typeface="Arial" pitchFamily="1" charset="0"/>
                  <a:ea typeface="Arial" pitchFamily="1" charset="0"/>
                  <a:cs typeface="Arial" pitchFamily="1" charset="0"/>
                  <a:sym typeface="Arial" pitchFamily="1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Arial Bold" pitchFamily="1" charset="0"/>
                    <a:ea typeface="Arial Bold" pitchFamily="1" charset="0"/>
                    <a:cs typeface="Arial Bold" pitchFamily="1" charset="0"/>
                    <a:sym typeface="Arial Bold" pitchFamily="1" charset="0"/>
                  </a:rPr>
                  <a:t>M-Best </a:t>
                </a:r>
                <a:r>
                  <a:rPr lang="en-US" sz="2000" dirty="0">
                    <a:solidFill>
                      <a:schemeClr val="tx1"/>
                    </a:solidFill>
                    <a:latin typeface="Arial Bold Italic" charset="0"/>
                    <a:ea typeface="Arial Bold Italic" charset="0"/>
                    <a:cs typeface="Arial Bold Italic" charset="0"/>
                    <a:sym typeface="Arial Bold Italic" charset="0"/>
                  </a:rPr>
                  <a:t>Modes</a:t>
                </a:r>
                <a:r>
                  <a:rPr lang="en-US" sz="2000" dirty="0">
                    <a:solidFill>
                      <a:schemeClr val="tx1"/>
                    </a:solidFill>
                    <a:latin typeface="Arial Bold" pitchFamily="1" charset="0"/>
                    <a:ea typeface="Arial Bold" pitchFamily="1" charset="0"/>
                    <a:cs typeface="Arial Bold" pitchFamily="1" charset="0"/>
                    <a:sym typeface="Arial Bold" pitchFamily="1" charset="0"/>
                  </a:rPr>
                  <a:t> </a:t>
                </a:r>
              </a:p>
            </p:txBody>
          </p:sp>
        </p:grpSp>
        <p:sp>
          <p:nvSpPr>
            <p:cNvPr id="128" name="Rectangle 22"/>
            <p:cNvSpPr>
              <a:spLocks/>
            </p:cNvSpPr>
            <p:nvPr/>
          </p:nvSpPr>
          <p:spPr bwMode="auto">
            <a:xfrm>
              <a:off x="7620000" y="4165600"/>
              <a:ext cx="952500" cy="13843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l"/>
              <a:r>
                <a:rPr lang="en-US" sz="9500" dirty="0">
                  <a:solidFill>
                    <a:srgbClr val="00F800"/>
                  </a:solidFill>
                  <a:latin typeface="Helvetica" pitchFamily="1" charset="0"/>
                  <a:ea typeface="Lucida Grande" pitchFamily="1" charset="0"/>
                  <a:cs typeface="Lucida Grande" pitchFamily="1" charset="0"/>
                  <a:sym typeface="Helvetica" pitchFamily="1" charset="0"/>
                </a:rPr>
                <a:t>✓</a:t>
              </a:r>
            </a:p>
          </p:txBody>
        </p:sp>
      </p:grpSp>
      <p:pic>
        <p:nvPicPr>
          <p:cNvPr id="92" name="Picture 9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50" y="3733800"/>
            <a:ext cx="495300" cy="160020"/>
          </a:xfrm>
          <a:prstGeom prst="rect">
            <a:avLst/>
          </a:prstGeom>
        </p:spPr>
      </p:pic>
      <p:pic>
        <p:nvPicPr>
          <p:cNvPr id="53" name="Picture 52" descr="1403901471_d5e034b46b_se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3478787"/>
            <a:ext cx="296334" cy="174984"/>
          </a:xfrm>
          <a:prstGeom prst="rect">
            <a:avLst/>
          </a:prstGeom>
        </p:spPr>
      </p:pic>
      <p:sp>
        <p:nvSpPr>
          <p:cNvPr id="54" name="Line 1"/>
          <p:cNvSpPr>
            <a:spLocks noChangeShapeType="1"/>
          </p:cNvSpPr>
          <p:nvPr/>
        </p:nvSpPr>
        <p:spPr bwMode="auto">
          <a:xfrm flipH="1" flipV="1">
            <a:off x="2749266" y="3385244"/>
            <a:ext cx="3454684" cy="684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2"/>
          <p:cNvSpPr>
            <a:spLocks noChangeShapeType="1"/>
          </p:cNvSpPr>
          <p:nvPr/>
        </p:nvSpPr>
        <p:spPr bwMode="auto">
          <a:xfrm flipH="1">
            <a:off x="2749266" y="1831538"/>
            <a:ext cx="284" cy="155370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"/>
          <p:cNvSpPr>
            <a:spLocks/>
          </p:cNvSpPr>
          <p:nvPr/>
        </p:nvSpPr>
        <p:spPr bwMode="auto">
          <a:xfrm>
            <a:off x="2906594" y="1885610"/>
            <a:ext cx="3421893" cy="1315175"/>
          </a:xfrm>
          <a:custGeom>
            <a:avLst/>
            <a:gdLst/>
            <a:ahLst/>
            <a:cxnLst>
              <a:cxn ang="0">
                <a:pos x="0" y="15117"/>
              </a:cxn>
              <a:cxn ang="0">
                <a:pos x="1837" y="13410"/>
              </a:cxn>
              <a:cxn ang="0">
                <a:pos x="4022" y="15117"/>
              </a:cxn>
              <a:cxn ang="0">
                <a:pos x="7001" y="8065"/>
              </a:cxn>
              <a:cxn ang="0">
                <a:pos x="10229" y="14078"/>
              </a:cxn>
              <a:cxn ang="0">
                <a:pos x="12116" y="717"/>
              </a:cxn>
              <a:cxn ang="0">
                <a:pos x="13308" y="11777"/>
              </a:cxn>
              <a:cxn ang="0">
                <a:pos x="15393" y="4503"/>
              </a:cxn>
              <a:cxn ang="0">
                <a:pos x="19912" y="13410"/>
              </a:cxn>
              <a:cxn ang="0">
                <a:pos x="21600" y="11777"/>
              </a:cxn>
            </a:cxnLst>
            <a:rect l="0" t="0" r="r" b="b"/>
            <a:pathLst>
              <a:path w="21600" h="15283">
                <a:moveTo>
                  <a:pt x="0" y="15117"/>
                </a:moveTo>
                <a:cubicBezTo>
                  <a:pt x="0" y="15117"/>
                  <a:pt x="298" y="12148"/>
                  <a:pt x="1837" y="13410"/>
                </a:cubicBezTo>
                <a:cubicBezTo>
                  <a:pt x="3831" y="15045"/>
                  <a:pt x="3228" y="14820"/>
                  <a:pt x="4022" y="15117"/>
                </a:cubicBezTo>
                <a:cubicBezTo>
                  <a:pt x="5062" y="15506"/>
                  <a:pt x="5792" y="-771"/>
                  <a:pt x="7001" y="8065"/>
                </a:cubicBezTo>
                <a:cubicBezTo>
                  <a:pt x="7448" y="11331"/>
                  <a:pt x="9881" y="18012"/>
                  <a:pt x="10229" y="14078"/>
                </a:cubicBezTo>
                <a:cubicBezTo>
                  <a:pt x="10577" y="10144"/>
                  <a:pt x="11123" y="-3217"/>
                  <a:pt x="12116" y="717"/>
                </a:cubicBezTo>
                <a:cubicBezTo>
                  <a:pt x="13109" y="4651"/>
                  <a:pt x="12414" y="18383"/>
                  <a:pt x="13308" y="11777"/>
                </a:cubicBezTo>
                <a:cubicBezTo>
                  <a:pt x="14201" y="5171"/>
                  <a:pt x="14698" y="1905"/>
                  <a:pt x="15393" y="4503"/>
                </a:cubicBezTo>
                <a:cubicBezTo>
                  <a:pt x="16088" y="7101"/>
                  <a:pt x="15820" y="15041"/>
                  <a:pt x="19912" y="13410"/>
                </a:cubicBezTo>
                <a:cubicBezTo>
                  <a:pt x="20657" y="13113"/>
                  <a:pt x="21600" y="11777"/>
                  <a:pt x="21600" y="11777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" name="Picture 56" descr="latex-image-1.pd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50" y="3361745"/>
            <a:ext cx="101600" cy="73693"/>
          </a:xfrm>
          <a:prstGeom prst="rect">
            <a:avLst/>
          </a:prstGeom>
        </p:spPr>
      </p:pic>
      <p:pic>
        <p:nvPicPr>
          <p:cNvPr id="58" name="Picture 57" descr="latex-image-1.pd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368550" y="2554777"/>
            <a:ext cx="279400" cy="108372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 bwMode="auto">
          <a:xfrm>
            <a:off x="2800350" y="3478787"/>
            <a:ext cx="298704" cy="17686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848350" y="3478787"/>
            <a:ext cx="298704" cy="17686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000750" y="2698511"/>
            <a:ext cx="558800" cy="4334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187950" y="3478787"/>
            <a:ext cx="298704" cy="17686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289550" y="3491430"/>
            <a:ext cx="76200" cy="16075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64" name="Picture 63" descr="1403901471_d5e034b46b_se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550" y="3478787"/>
            <a:ext cx="296334" cy="17498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 bwMode="auto">
          <a:xfrm>
            <a:off x="3816350" y="3570015"/>
            <a:ext cx="152400" cy="780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6" name="Group 100"/>
          <p:cNvGrpSpPr/>
          <p:nvPr/>
        </p:nvGrpSpPr>
        <p:grpSpPr>
          <a:xfrm>
            <a:off x="3359150" y="3478787"/>
            <a:ext cx="304800" cy="178813"/>
            <a:chOff x="3276600" y="5181600"/>
            <a:chExt cx="457200" cy="314325"/>
          </a:xfrm>
        </p:grpSpPr>
        <p:sp>
          <p:nvSpPr>
            <p:cNvPr id="69" name="Rectangle 68"/>
            <p:cNvSpPr/>
            <p:nvPr/>
          </p:nvSpPr>
          <p:spPr bwMode="auto">
            <a:xfrm>
              <a:off x="3276600" y="5181600"/>
              <a:ext cx="448056" cy="310896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276600" y="5181600"/>
              <a:ext cx="152400" cy="152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429000" y="5343525"/>
              <a:ext cx="152400" cy="152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3581400" y="5181600"/>
              <a:ext cx="152400" cy="152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7" name="Line 4"/>
          <p:cNvSpPr>
            <a:spLocks noChangeShapeType="1"/>
          </p:cNvSpPr>
          <p:nvPr/>
        </p:nvSpPr>
        <p:spPr bwMode="auto">
          <a:xfrm flipH="1">
            <a:off x="4763069" y="1877625"/>
            <a:ext cx="7866" cy="151400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6"/>
          <p:cNvSpPr>
            <a:spLocks/>
          </p:cNvSpPr>
          <p:nvPr/>
        </p:nvSpPr>
        <p:spPr bwMode="auto">
          <a:xfrm rot="10800000" flipH="1">
            <a:off x="4716780" y="1798320"/>
            <a:ext cx="106680" cy="106680"/>
          </a:xfrm>
          <a:prstGeom prst="ellipse">
            <a:avLst/>
          </a:prstGeom>
          <a:solidFill>
            <a:srgbClr val="FF00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33"/>
          <p:cNvSpPr>
            <a:spLocks/>
          </p:cNvSpPr>
          <p:nvPr/>
        </p:nvSpPr>
        <p:spPr bwMode="auto">
          <a:xfrm rot="10800000" flipH="1">
            <a:off x="4800600" y="1874520"/>
            <a:ext cx="106680" cy="106680"/>
          </a:xfrm>
          <a:prstGeom prst="ellipse">
            <a:avLst/>
          </a:prstGeom>
          <a:solidFill>
            <a:srgbClr val="FF80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Oval 7"/>
          <p:cNvSpPr>
            <a:spLocks/>
          </p:cNvSpPr>
          <p:nvPr/>
        </p:nvSpPr>
        <p:spPr bwMode="auto">
          <a:xfrm rot="10800000" flipH="1">
            <a:off x="5227320" y="2133600"/>
            <a:ext cx="106680" cy="106680"/>
          </a:xfrm>
          <a:prstGeom prst="ellipse">
            <a:avLst/>
          </a:prstGeom>
          <a:solidFill>
            <a:srgbClr val="00FF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Oval 9"/>
          <p:cNvSpPr>
            <a:spLocks/>
          </p:cNvSpPr>
          <p:nvPr/>
        </p:nvSpPr>
        <p:spPr bwMode="auto">
          <a:xfrm rot="10800000" flipH="1">
            <a:off x="4648200" y="1874519"/>
            <a:ext cx="106680" cy="106680"/>
          </a:xfrm>
          <a:prstGeom prst="ellipse">
            <a:avLst/>
          </a:prstGeom>
          <a:solidFill>
            <a:srgbClr val="FF6666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8"/>
          <p:cNvSpPr>
            <a:spLocks/>
          </p:cNvSpPr>
          <p:nvPr/>
        </p:nvSpPr>
        <p:spPr bwMode="auto">
          <a:xfrm rot="10800000" flipH="1">
            <a:off x="3855720" y="2286000"/>
            <a:ext cx="106680" cy="106680"/>
          </a:xfrm>
          <a:prstGeom prst="ellipse">
            <a:avLst/>
          </a:prstGeom>
          <a:solidFill>
            <a:srgbClr val="0000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4" name="Group 123"/>
          <p:cNvGrpSpPr/>
          <p:nvPr/>
        </p:nvGrpSpPr>
        <p:grpSpPr>
          <a:xfrm>
            <a:off x="304800" y="4648200"/>
            <a:ext cx="2137092" cy="1524000"/>
            <a:chOff x="855286" y="4036060"/>
            <a:chExt cx="2404229" cy="2364740"/>
          </a:xfrm>
        </p:grpSpPr>
        <p:sp>
          <p:nvSpPr>
            <p:cNvPr id="75" name="AutoShape 3"/>
            <p:cNvSpPr>
              <a:spLocks/>
            </p:cNvSpPr>
            <p:nvPr/>
          </p:nvSpPr>
          <p:spPr bwMode="auto">
            <a:xfrm>
              <a:off x="855286" y="4036060"/>
              <a:ext cx="2404229" cy="2364740"/>
            </a:xfrm>
            <a:prstGeom prst="roundRect">
              <a:avLst>
                <a:gd name="adj" fmla="val 5639"/>
              </a:avLst>
            </a:prstGeom>
            <a:solidFill>
              <a:srgbClr val="0080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4"/>
            <p:cNvSpPr>
              <a:spLocks/>
            </p:cNvSpPr>
            <p:nvPr/>
          </p:nvSpPr>
          <p:spPr bwMode="auto">
            <a:xfrm>
              <a:off x="1015147" y="4908162"/>
              <a:ext cx="2154714" cy="1146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Porway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 &amp; Zhu, 2011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TU &amp; Zhu, 2002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Rich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 History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1" charset="0"/>
                <a:ea typeface="Helvetica" pitchFamily="1" charset="0"/>
                <a:cs typeface="Helvetica" pitchFamily="1" charset="0"/>
                <a:sym typeface="Helvetica" pitchFamily="1" charset="0"/>
              </a:endParaRPr>
            </a:p>
          </p:txBody>
        </p:sp>
        <p:sp>
          <p:nvSpPr>
            <p:cNvPr id="77" name="Rectangle 5"/>
            <p:cNvSpPr>
              <a:spLocks/>
            </p:cNvSpPr>
            <p:nvPr/>
          </p:nvSpPr>
          <p:spPr bwMode="auto">
            <a:xfrm>
              <a:off x="1556996" y="4154297"/>
              <a:ext cx="1082619" cy="4298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1" charset="0"/>
                  <a:ea typeface="Arial" pitchFamily="1" charset="0"/>
                  <a:cs typeface="Arial" pitchFamily="1" charset="0"/>
                  <a:sym typeface="Arial" pitchFamily="1" charset="0"/>
                </a:rPr>
                <a:t>Sampling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1" charset="0"/>
                <a:ea typeface="Arial" pitchFamily="1" charset="0"/>
                <a:cs typeface="Arial" pitchFamily="1" charset="0"/>
                <a:sym typeface="Arial" pitchFamily="1" charset="0"/>
              </a:endParaRPr>
            </a:p>
          </p:txBody>
        </p:sp>
      </p:grpSp>
      <p:sp>
        <p:nvSpPr>
          <p:cNvPr id="47" name="Oval 8"/>
          <p:cNvSpPr>
            <a:spLocks/>
          </p:cNvSpPr>
          <p:nvPr/>
        </p:nvSpPr>
        <p:spPr bwMode="auto">
          <a:xfrm rot="10800000" flipH="1">
            <a:off x="3048001" y="2941319"/>
            <a:ext cx="106680" cy="106680"/>
          </a:xfrm>
          <a:prstGeom prst="ellipse">
            <a:avLst/>
          </a:prstGeom>
          <a:solidFill>
            <a:schemeClr val="accent4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2836863" y="3255962"/>
            <a:ext cx="269875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47" idx="0"/>
          </p:cNvCxnSpPr>
          <p:nvPr/>
        </p:nvCxnSpPr>
        <p:spPr bwMode="auto">
          <a:xfrm rot="5400000">
            <a:off x="2930208" y="3218972"/>
            <a:ext cx="342107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rot="5400000">
            <a:off x="3099118" y="3241200"/>
            <a:ext cx="297654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 rot="16200000" flipH="1">
            <a:off x="3275411" y="3277791"/>
            <a:ext cx="224629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 bwMode="auto">
          <a:xfrm rot="16200000" flipH="1">
            <a:off x="3434160" y="3306364"/>
            <a:ext cx="173830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 bwMode="auto">
          <a:xfrm rot="5400000">
            <a:off x="3486627" y="3218974"/>
            <a:ext cx="342107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rot="5400000">
            <a:off x="3413443" y="3015775"/>
            <a:ext cx="748504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5" idx="0"/>
          </p:cNvCxnSpPr>
          <p:nvPr/>
        </p:nvCxnSpPr>
        <p:spPr bwMode="auto">
          <a:xfrm rot="5400000">
            <a:off x="3409951" y="2887819"/>
            <a:ext cx="994249" cy="39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 bwMode="auto">
          <a:xfrm rot="5400000">
            <a:off x="3664428" y="3007043"/>
            <a:ext cx="748504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 bwMode="auto">
          <a:xfrm rot="5400000">
            <a:off x="3970656" y="3176112"/>
            <a:ext cx="402429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 rot="5400000">
            <a:off x="4191401" y="3250803"/>
            <a:ext cx="246853" cy="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 bwMode="auto">
          <a:xfrm rot="16200000" flipH="1">
            <a:off x="4370786" y="3287315"/>
            <a:ext cx="173830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 bwMode="auto">
          <a:xfrm rot="5400000">
            <a:off x="4250135" y="3023791"/>
            <a:ext cx="723106" cy="31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67" idx="0"/>
          </p:cNvCxnSpPr>
          <p:nvPr/>
        </p:nvCxnSpPr>
        <p:spPr bwMode="auto">
          <a:xfrm rot="5400000">
            <a:off x="4013654" y="2629648"/>
            <a:ext cx="1509305" cy="52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 bwMode="auto">
          <a:xfrm rot="5400000">
            <a:off x="4792981" y="3230087"/>
            <a:ext cx="319878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 bwMode="auto">
          <a:xfrm rot="16200000" flipH="1">
            <a:off x="4708843" y="2958781"/>
            <a:ext cx="872329" cy="30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 bwMode="auto">
          <a:xfrm rot="5400000">
            <a:off x="4723131" y="2810984"/>
            <a:ext cx="1145379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 bwMode="auto">
          <a:xfrm rot="5400000">
            <a:off x="5051743" y="3018947"/>
            <a:ext cx="748504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 bwMode="auto">
          <a:xfrm rot="16200000" flipH="1">
            <a:off x="5351862" y="3163490"/>
            <a:ext cx="440526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 bwMode="auto">
          <a:xfrm rot="5400000">
            <a:off x="5555065" y="3214289"/>
            <a:ext cx="345274" cy="63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 bwMode="auto">
          <a:xfrm rot="5400000">
            <a:off x="5767786" y="3217461"/>
            <a:ext cx="345274" cy="63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3" name="Picture 1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4343400"/>
            <a:ext cx="880110" cy="100584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4343400"/>
            <a:ext cx="88011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69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61 -0.04352 L -5.55556E-7 0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17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67 -0.06944 L -5.55556E-7 -2.22222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347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7 -0.15872 L 8.12923E-7 -2.04998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4" y="793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9" grpId="0" animBg="1"/>
      <p:bldP spid="89" grpId="1" animBg="1"/>
      <p:bldP spid="84" grpId="0" animBg="1"/>
      <p:bldP spid="84" grpId="1" animBg="1"/>
      <p:bldP spid="86" grpId="0" animBg="1"/>
      <p:bldP spid="86" grpId="1" animBg="1"/>
      <p:bldP spid="85" grpId="0" animBg="1"/>
      <p:bldP spid="85" grpId="1" animBg="1"/>
      <p:bldP spid="47" grpId="0" animBg="1"/>
      <p:bldP spid="4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6" name="Group 123"/>
          <p:cNvGrpSpPr/>
          <p:nvPr/>
        </p:nvGrpSpPr>
        <p:grpSpPr>
          <a:xfrm>
            <a:off x="3429000" y="4648200"/>
            <a:ext cx="2137092" cy="1524000"/>
            <a:chOff x="855286" y="4036060"/>
            <a:chExt cx="2404229" cy="2364740"/>
          </a:xfrm>
        </p:grpSpPr>
        <p:sp>
          <p:nvSpPr>
            <p:cNvPr id="119" name="AutoShape 3"/>
            <p:cNvSpPr>
              <a:spLocks/>
            </p:cNvSpPr>
            <p:nvPr/>
          </p:nvSpPr>
          <p:spPr bwMode="auto">
            <a:xfrm>
              <a:off x="855286" y="4036060"/>
              <a:ext cx="2404229" cy="2364740"/>
            </a:xfrm>
            <a:prstGeom prst="roundRect">
              <a:avLst>
                <a:gd name="adj" fmla="val 5639"/>
              </a:avLst>
            </a:prstGeom>
            <a:solidFill>
              <a:srgbClr val="0080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4"/>
            <p:cNvSpPr>
              <a:spLocks/>
            </p:cNvSpPr>
            <p:nvPr/>
          </p:nvSpPr>
          <p:spPr bwMode="auto">
            <a:xfrm>
              <a:off x="1015147" y="5111910"/>
              <a:ext cx="2154714" cy="738665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Flerova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 et al., 2011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1" charset="0"/>
                <a:ea typeface="Helvetica" pitchFamily="1" charset="0"/>
                <a:cs typeface="Helvetica" pitchFamily="1" charset="0"/>
                <a:sym typeface="Helvetica" pitchFamily="1" charset="0"/>
              </a:endParaRP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Fromer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et al., 2009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Yanover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 et al.,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2003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1" charset="0"/>
                <a:ea typeface="Helvetica" pitchFamily="1" charset="0"/>
                <a:cs typeface="Helvetica" pitchFamily="1" charset="0"/>
                <a:sym typeface="Helvetica" pitchFamily="1" charset="0"/>
              </a:endParaRPr>
            </a:p>
          </p:txBody>
        </p:sp>
        <p:sp>
          <p:nvSpPr>
            <p:cNvPr id="122" name="Rectangle 5"/>
            <p:cNvSpPr>
              <a:spLocks/>
            </p:cNvSpPr>
            <p:nvPr/>
          </p:nvSpPr>
          <p:spPr bwMode="auto">
            <a:xfrm>
              <a:off x="1369648" y="4154297"/>
              <a:ext cx="1457313" cy="4298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1" charset="0"/>
                  <a:ea typeface="Arial" pitchFamily="1" charset="0"/>
                  <a:cs typeface="Arial" pitchFamily="1" charset="0"/>
                  <a:sym typeface="Arial" pitchFamily="1" charset="0"/>
                </a:rPr>
                <a:t>M-Best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1" charset="0"/>
                  <a:ea typeface="Arial" pitchFamily="1" charset="0"/>
                  <a:cs typeface="Arial" pitchFamily="1" charset="0"/>
                  <a:sym typeface="Arial" pitchFamily="1" charset="0"/>
                </a:rPr>
                <a:t>MAP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1" charset="0"/>
                <a:ea typeface="Arial" pitchFamily="1" charset="0"/>
                <a:cs typeface="Arial" pitchFamily="1" charset="0"/>
                <a:sym typeface="Arial" pitchFamily="1" charset="0"/>
              </a:endParaRPr>
            </a:p>
          </p:txBody>
        </p:sp>
      </p:grpSp>
      <p:grpSp>
        <p:nvGrpSpPr>
          <p:cNvPr id="7" name="Group 128"/>
          <p:cNvGrpSpPr/>
          <p:nvPr/>
        </p:nvGrpSpPr>
        <p:grpSpPr>
          <a:xfrm>
            <a:off x="6171764" y="4191000"/>
            <a:ext cx="3048436" cy="1981200"/>
            <a:chOff x="5524064" y="4165600"/>
            <a:chExt cx="3048436" cy="198120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5524064" y="4470352"/>
              <a:ext cx="2806991" cy="1676448"/>
              <a:chOff x="579" y="230"/>
              <a:chExt cx="2846" cy="1898"/>
            </a:xfrm>
          </p:grpSpPr>
          <p:sp>
            <p:nvSpPr>
              <p:cNvPr id="126" name="AutoShape 9"/>
              <p:cNvSpPr>
                <a:spLocks/>
              </p:cNvSpPr>
              <p:nvPr/>
            </p:nvSpPr>
            <p:spPr bwMode="auto">
              <a:xfrm>
                <a:off x="579" y="230"/>
                <a:ext cx="2846" cy="1898"/>
              </a:xfrm>
              <a:custGeom>
                <a:avLst/>
                <a:gdLst>
                  <a:gd name="T0" fmla="*/ 10800 w 21600"/>
                  <a:gd name="T1" fmla="*/ 10800 h 21600"/>
                </a:gdLst>
                <a:ahLst/>
                <a:cxnLst>
                  <a:cxn ang="0">
                    <a:pos x="T0" y="T1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lnTo>
                      <a:pt x="12204" y="1933"/>
                    </a:lnTo>
                    <a:lnTo>
                      <a:pt x="14137" y="529"/>
                    </a:lnTo>
                    <a:lnTo>
                      <a:pt x="14876" y="2801"/>
                    </a:lnTo>
                    <a:lnTo>
                      <a:pt x="17148" y="2063"/>
                    </a:lnTo>
                    <a:lnTo>
                      <a:pt x="17148" y="4452"/>
                    </a:lnTo>
                    <a:lnTo>
                      <a:pt x="19537" y="4452"/>
                    </a:lnTo>
                    <a:lnTo>
                      <a:pt x="18799" y="6724"/>
                    </a:lnTo>
                    <a:lnTo>
                      <a:pt x="21071" y="7463"/>
                    </a:lnTo>
                    <a:lnTo>
                      <a:pt x="19667" y="9396"/>
                    </a:lnTo>
                    <a:lnTo>
                      <a:pt x="21600" y="10800"/>
                    </a:lnTo>
                    <a:lnTo>
                      <a:pt x="19667" y="12204"/>
                    </a:lnTo>
                    <a:lnTo>
                      <a:pt x="21071" y="14137"/>
                    </a:lnTo>
                    <a:lnTo>
                      <a:pt x="18799" y="14876"/>
                    </a:lnTo>
                    <a:lnTo>
                      <a:pt x="19537" y="17148"/>
                    </a:lnTo>
                    <a:lnTo>
                      <a:pt x="17148" y="17148"/>
                    </a:lnTo>
                    <a:lnTo>
                      <a:pt x="17148" y="19537"/>
                    </a:lnTo>
                    <a:lnTo>
                      <a:pt x="14876" y="18799"/>
                    </a:lnTo>
                    <a:lnTo>
                      <a:pt x="14137" y="21071"/>
                    </a:lnTo>
                    <a:lnTo>
                      <a:pt x="12204" y="19667"/>
                    </a:lnTo>
                    <a:lnTo>
                      <a:pt x="10800" y="21600"/>
                    </a:lnTo>
                    <a:lnTo>
                      <a:pt x="9396" y="19667"/>
                    </a:lnTo>
                    <a:lnTo>
                      <a:pt x="7463" y="21071"/>
                    </a:lnTo>
                    <a:lnTo>
                      <a:pt x="6724" y="18799"/>
                    </a:lnTo>
                    <a:lnTo>
                      <a:pt x="4452" y="19537"/>
                    </a:lnTo>
                    <a:lnTo>
                      <a:pt x="4452" y="17148"/>
                    </a:lnTo>
                    <a:lnTo>
                      <a:pt x="2063" y="17148"/>
                    </a:lnTo>
                    <a:lnTo>
                      <a:pt x="2801" y="14876"/>
                    </a:lnTo>
                    <a:lnTo>
                      <a:pt x="529" y="14137"/>
                    </a:lnTo>
                    <a:lnTo>
                      <a:pt x="1933" y="12204"/>
                    </a:lnTo>
                    <a:lnTo>
                      <a:pt x="0" y="10800"/>
                    </a:lnTo>
                    <a:lnTo>
                      <a:pt x="1933" y="9396"/>
                    </a:lnTo>
                    <a:lnTo>
                      <a:pt x="529" y="7463"/>
                    </a:lnTo>
                    <a:lnTo>
                      <a:pt x="2801" y="6724"/>
                    </a:lnTo>
                    <a:lnTo>
                      <a:pt x="2063" y="4452"/>
                    </a:lnTo>
                    <a:lnTo>
                      <a:pt x="4452" y="4452"/>
                    </a:lnTo>
                    <a:lnTo>
                      <a:pt x="4452" y="2063"/>
                    </a:lnTo>
                    <a:lnTo>
                      <a:pt x="6724" y="2801"/>
                    </a:lnTo>
                    <a:lnTo>
                      <a:pt x="7463" y="529"/>
                    </a:lnTo>
                    <a:lnTo>
                      <a:pt x="9396" y="1933"/>
                    </a:lnTo>
                    <a:lnTo>
                      <a:pt x="10800" y="0"/>
                    </a:ln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FFFF66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0"/>
              <p:cNvSpPr>
                <a:spLocks/>
              </p:cNvSpPr>
              <p:nvPr/>
            </p:nvSpPr>
            <p:spPr bwMode="auto">
              <a:xfrm>
                <a:off x="1119" y="661"/>
                <a:ext cx="1922" cy="871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square" lIns="0" tIns="0" rIns="0" bIns="0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Arial" pitchFamily="1" charset="0"/>
                    <a:ea typeface="Arial" pitchFamily="1" charset="0"/>
                    <a:cs typeface="Arial" pitchFamily="1" charset="0"/>
                    <a:sym typeface="Arial" pitchFamily="1" charset="0"/>
                  </a:rPr>
                  <a:t>Ideally: </a:t>
                </a:r>
                <a:endParaRPr lang="en-US" sz="2000" dirty="0">
                  <a:solidFill>
                    <a:schemeClr val="tx1"/>
                  </a:solidFill>
                  <a:latin typeface="Arial" pitchFamily="1" charset="0"/>
                  <a:ea typeface="Arial" pitchFamily="1" charset="0"/>
                  <a:cs typeface="Arial" pitchFamily="1" charset="0"/>
                  <a:sym typeface="Arial" pitchFamily="1" charset="0"/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Arial Bold" pitchFamily="1" charset="0"/>
                    <a:ea typeface="Arial Bold" pitchFamily="1" charset="0"/>
                    <a:cs typeface="Arial Bold" pitchFamily="1" charset="0"/>
                    <a:sym typeface="Arial Bold" pitchFamily="1" charset="0"/>
                  </a:rPr>
                  <a:t>M-Best </a:t>
                </a:r>
                <a:r>
                  <a:rPr lang="en-US" sz="2000" dirty="0">
                    <a:solidFill>
                      <a:schemeClr val="tx1"/>
                    </a:solidFill>
                    <a:latin typeface="Arial Bold Italic" charset="0"/>
                    <a:ea typeface="Arial Bold Italic" charset="0"/>
                    <a:cs typeface="Arial Bold Italic" charset="0"/>
                    <a:sym typeface="Arial Bold Italic" charset="0"/>
                  </a:rPr>
                  <a:t>Modes</a:t>
                </a:r>
                <a:r>
                  <a:rPr lang="en-US" sz="2000" dirty="0">
                    <a:solidFill>
                      <a:schemeClr val="tx1"/>
                    </a:solidFill>
                    <a:latin typeface="Arial Bold" pitchFamily="1" charset="0"/>
                    <a:ea typeface="Arial Bold" pitchFamily="1" charset="0"/>
                    <a:cs typeface="Arial Bold" pitchFamily="1" charset="0"/>
                    <a:sym typeface="Arial Bold" pitchFamily="1" charset="0"/>
                  </a:rPr>
                  <a:t> </a:t>
                </a:r>
              </a:p>
            </p:txBody>
          </p:sp>
        </p:grpSp>
        <p:sp>
          <p:nvSpPr>
            <p:cNvPr id="128" name="Rectangle 22"/>
            <p:cNvSpPr>
              <a:spLocks/>
            </p:cNvSpPr>
            <p:nvPr/>
          </p:nvSpPr>
          <p:spPr bwMode="auto">
            <a:xfrm>
              <a:off x="7620000" y="4165600"/>
              <a:ext cx="952500" cy="13843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l"/>
              <a:r>
                <a:rPr lang="en-US" sz="9500" dirty="0">
                  <a:solidFill>
                    <a:srgbClr val="00F800"/>
                  </a:solidFill>
                  <a:latin typeface="Helvetica" pitchFamily="1" charset="0"/>
                  <a:ea typeface="Lucida Grande" pitchFamily="1" charset="0"/>
                  <a:cs typeface="Lucida Grande" pitchFamily="1" charset="0"/>
                  <a:sym typeface="Helvetica" pitchFamily="1" charset="0"/>
                </a:rPr>
                <a:t>✓</a:t>
              </a:r>
            </a:p>
          </p:txBody>
        </p:sp>
      </p:grpSp>
      <p:grpSp>
        <p:nvGrpSpPr>
          <p:cNvPr id="11" name="Group 123"/>
          <p:cNvGrpSpPr/>
          <p:nvPr/>
        </p:nvGrpSpPr>
        <p:grpSpPr>
          <a:xfrm>
            <a:off x="304800" y="4648200"/>
            <a:ext cx="2137092" cy="1524000"/>
            <a:chOff x="855286" y="4036060"/>
            <a:chExt cx="2404229" cy="2364740"/>
          </a:xfrm>
        </p:grpSpPr>
        <p:sp>
          <p:nvSpPr>
            <p:cNvPr id="75" name="AutoShape 3"/>
            <p:cNvSpPr>
              <a:spLocks/>
            </p:cNvSpPr>
            <p:nvPr/>
          </p:nvSpPr>
          <p:spPr bwMode="auto">
            <a:xfrm>
              <a:off x="855286" y="4036060"/>
              <a:ext cx="2404229" cy="2364740"/>
            </a:xfrm>
            <a:prstGeom prst="roundRect">
              <a:avLst>
                <a:gd name="adj" fmla="val 5639"/>
              </a:avLst>
            </a:prstGeom>
            <a:solidFill>
              <a:srgbClr val="0080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4"/>
            <p:cNvSpPr>
              <a:spLocks/>
            </p:cNvSpPr>
            <p:nvPr/>
          </p:nvSpPr>
          <p:spPr bwMode="auto">
            <a:xfrm>
              <a:off x="1015147" y="4908162"/>
              <a:ext cx="2154714" cy="1146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Porway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 &amp; Zhu, 2011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lang="en-US" sz="1600" kern="0" dirty="0" smtClean="0">
                  <a:solidFill>
                    <a:srgbClr val="FFFFFF"/>
                  </a:solidFill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TU &amp; Zhu, 2002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Rich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1" charset="0"/>
                  <a:ea typeface="Helvetica" pitchFamily="1" charset="0"/>
                  <a:cs typeface="Helvetica" pitchFamily="1" charset="0"/>
                  <a:sym typeface="Helvetica" pitchFamily="1" charset="0"/>
                </a:rPr>
                <a:t> History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1" charset="0"/>
                <a:ea typeface="Helvetica" pitchFamily="1" charset="0"/>
                <a:cs typeface="Helvetica" pitchFamily="1" charset="0"/>
                <a:sym typeface="Helvetica" pitchFamily="1" charset="0"/>
              </a:endParaRPr>
            </a:p>
          </p:txBody>
        </p:sp>
        <p:sp>
          <p:nvSpPr>
            <p:cNvPr id="77" name="Rectangle 5"/>
            <p:cNvSpPr>
              <a:spLocks/>
            </p:cNvSpPr>
            <p:nvPr/>
          </p:nvSpPr>
          <p:spPr bwMode="auto">
            <a:xfrm>
              <a:off x="1556996" y="4154297"/>
              <a:ext cx="1082619" cy="42981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1" charset="0"/>
                  <a:ea typeface="Arial" pitchFamily="1" charset="0"/>
                  <a:cs typeface="Arial" pitchFamily="1" charset="0"/>
                  <a:sym typeface="Arial" pitchFamily="1" charset="0"/>
                </a:rPr>
                <a:t>Sampling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1" charset="0"/>
                <a:ea typeface="Arial" pitchFamily="1" charset="0"/>
                <a:cs typeface="Arial" pitchFamily="1" charset="0"/>
                <a:sym typeface="Arial" pitchFamily="1" charset="0"/>
              </a:endParaRPr>
            </a:p>
          </p:txBody>
        </p:sp>
      </p:grp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50" y="3733800"/>
            <a:ext cx="495300" cy="160020"/>
          </a:xfrm>
          <a:prstGeom prst="rect">
            <a:avLst/>
          </a:prstGeom>
        </p:spPr>
      </p:pic>
      <p:pic>
        <p:nvPicPr>
          <p:cNvPr id="66" name="Picture 65" descr="1403901471_d5e034b46b_se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150" y="3478787"/>
            <a:ext cx="296334" cy="174984"/>
          </a:xfrm>
          <a:prstGeom prst="rect">
            <a:avLst/>
          </a:prstGeom>
        </p:spPr>
      </p:pic>
      <p:sp>
        <p:nvSpPr>
          <p:cNvPr id="68" name="Line 1"/>
          <p:cNvSpPr>
            <a:spLocks noChangeShapeType="1"/>
          </p:cNvSpPr>
          <p:nvPr/>
        </p:nvSpPr>
        <p:spPr bwMode="auto">
          <a:xfrm flipH="1" flipV="1">
            <a:off x="2749266" y="3385244"/>
            <a:ext cx="3454684" cy="684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2"/>
          <p:cNvSpPr>
            <a:spLocks noChangeShapeType="1"/>
          </p:cNvSpPr>
          <p:nvPr/>
        </p:nvSpPr>
        <p:spPr bwMode="auto">
          <a:xfrm flipH="1">
            <a:off x="2749266" y="1831538"/>
            <a:ext cx="284" cy="155370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" name="Picture 77" descr="latex-image-1.pd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50" y="3361745"/>
            <a:ext cx="101600" cy="73693"/>
          </a:xfrm>
          <a:prstGeom prst="rect">
            <a:avLst/>
          </a:prstGeom>
        </p:spPr>
      </p:pic>
      <p:pic>
        <p:nvPicPr>
          <p:cNvPr id="79" name="Picture 78" descr="latex-image-1.pdf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368550" y="2554777"/>
            <a:ext cx="279400" cy="108372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 bwMode="auto">
          <a:xfrm>
            <a:off x="2800350" y="3478787"/>
            <a:ext cx="298704" cy="17686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848350" y="3478787"/>
            <a:ext cx="298704" cy="17686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000750" y="2698511"/>
            <a:ext cx="558800" cy="4334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187950" y="3478787"/>
            <a:ext cx="298704" cy="176863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289550" y="3491430"/>
            <a:ext cx="76200" cy="160751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91" name="Picture 90" descr="1403901471_d5e034b46b_se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550" y="3478787"/>
            <a:ext cx="296334" cy="174984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 bwMode="auto">
          <a:xfrm>
            <a:off x="3816350" y="3570015"/>
            <a:ext cx="152400" cy="780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94" name="Group 100"/>
          <p:cNvGrpSpPr/>
          <p:nvPr/>
        </p:nvGrpSpPr>
        <p:grpSpPr>
          <a:xfrm>
            <a:off x="3359150" y="3478787"/>
            <a:ext cx="304800" cy="178813"/>
            <a:chOff x="3276600" y="5181600"/>
            <a:chExt cx="457200" cy="314325"/>
          </a:xfrm>
        </p:grpSpPr>
        <p:sp>
          <p:nvSpPr>
            <p:cNvPr id="95" name="Rectangle 94"/>
            <p:cNvSpPr/>
            <p:nvPr/>
          </p:nvSpPr>
          <p:spPr bwMode="auto">
            <a:xfrm>
              <a:off x="3276600" y="5181600"/>
              <a:ext cx="448056" cy="310896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276600" y="5181600"/>
              <a:ext cx="152400" cy="152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3429000" y="5343525"/>
              <a:ext cx="152400" cy="152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581400" y="5181600"/>
              <a:ext cx="152400" cy="152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9" name="Line 4"/>
          <p:cNvSpPr>
            <a:spLocks noChangeShapeType="1"/>
          </p:cNvSpPr>
          <p:nvPr/>
        </p:nvSpPr>
        <p:spPr bwMode="auto">
          <a:xfrm flipH="1">
            <a:off x="4763069" y="1877625"/>
            <a:ext cx="7866" cy="151400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Oval 6"/>
          <p:cNvSpPr>
            <a:spLocks/>
          </p:cNvSpPr>
          <p:nvPr/>
        </p:nvSpPr>
        <p:spPr bwMode="auto">
          <a:xfrm rot="10800000" flipH="1">
            <a:off x="4716780" y="1798320"/>
            <a:ext cx="106680" cy="106680"/>
          </a:xfrm>
          <a:prstGeom prst="ellipse">
            <a:avLst/>
          </a:prstGeom>
          <a:solidFill>
            <a:srgbClr val="FF00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Oval 7"/>
          <p:cNvSpPr>
            <a:spLocks/>
          </p:cNvSpPr>
          <p:nvPr/>
        </p:nvSpPr>
        <p:spPr bwMode="auto">
          <a:xfrm rot="10800000" flipH="1">
            <a:off x="5227320" y="2133600"/>
            <a:ext cx="106680" cy="106680"/>
          </a:xfrm>
          <a:prstGeom prst="ellipse">
            <a:avLst/>
          </a:prstGeom>
          <a:solidFill>
            <a:srgbClr val="00FF00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Oval 8"/>
          <p:cNvSpPr>
            <a:spLocks/>
          </p:cNvSpPr>
          <p:nvPr/>
        </p:nvSpPr>
        <p:spPr bwMode="auto">
          <a:xfrm rot="10800000" flipH="1">
            <a:off x="3855720" y="2286000"/>
            <a:ext cx="106680" cy="106680"/>
          </a:xfrm>
          <a:prstGeom prst="ellipse">
            <a:avLst/>
          </a:prstGeom>
          <a:solidFill>
            <a:srgbClr val="0000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8"/>
          <p:cNvSpPr>
            <a:spLocks/>
          </p:cNvSpPr>
          <p:nvPr/>
        </p:nvSpPr>
        <p:spPr bwMode="auto">
          <a:xfrm rot="10800000" flipH="1">
            <a:off x="3048001" y="2941319"/>
            <a:ext cx="106680" cy="106680"/>
          </a:xfrm>
          <a:prstGeom prst="ellipse">
            <a:avLst/>
          </a:prstGeom>
          <a:solidFill>
            <a:schemeClr val="accent4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6" name="Straight Connector 105"/>
          <p:cNvCxnSpPr/>
          <p:nvPr/>
        </p:nvCxnSpPr>
        <p:spPr bwMode="auto">
          <a:xfrm rot="5400000">
            <a:off x="2836863" y="3255962"/>
            <a:ext cx="269875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5" idx="0"/>
          </p:cNvCxnSpPr>
          <p:nvPr/>
        </p:nvCxnSpPr>
        <p:spPr bwMode="auto">
          <a:xfrm rot="5400000">
            <a:off x="2930208" y="3218972"/>
            <a:ext cx="342107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 bwMode="auto">
          <a:xfrm rot="5400000">
            <a:off x="3099118" y="3241200"/>
            <a:ext cx="297654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rot="16200000" flipH="1">
            <a:off x="3275411" y="3277791"/>
            <a:ext cx="224629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 rot="16200000" flipH="1">
            <a:off x="3434160" y="3306364"/>
            <a:ext cx="173830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 bwMode="auto">
          <a:xfrm rot="5400000">
            <a:off x="3486627" y="3218974"/>
            <a:ext cx="342107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 bwMode="auto">
          <a:xfrm rot="5400000">
            <a:off x="3413443" y="3015775"/>
            <a:ext cx="748504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4" idx="0"/>
          </p:cNvCxnSpPr>
          <p:nvPr/>
        </p:nvCxnSpPr>
        <p:spPr bwMode="auto">
          <a:xfrm rot="5400000">
            <a:off x="3409951" y="2887819"/>
            <a:ext cx="994249" cy="39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 bwMode="auto">
          <a:xfrm rot="5400000">
            <a:off x="3664428" y="3007043"/>
            <a:ext cx="748504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 bwMode="auto">
          <a:xfrm rot="5400000">
            <a:off x="3970656" y="3176112"/>
            <a:ext cx="402429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 bwMode="auto">
          <a:xfrm rot="5400000">
            <a:off x="4191401" y="3250803"/>
            <a:ext cx="246853" cy="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 bwMode="auto">
          <a:xfrm rot="16200000" flipH="1">
            <a:off x="4370786" y="3287315"/>
            <a:ext cx="173830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 bwMode="auto">
          <a:xfrm rot="5400000">
            <a:off x="4250135" y="3023791"/>
            <a:ext cx="723106" cy="31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99" idx="0"/>
          </p:cNvCxnSpPr>
          <p:nvPr/>
        </p:nvCxnSpPr>
        <p:spPr bwMode="auto">
          <a:xfrm rot="5400000">
            <a:off x="4013654" y="2629648"/>
            <a:ext cx="1509305" cy="525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 bwMode="auto">
          <a:xfrm rot="5400000">
            <a:off x="4792981" y="3230087"/>
            <a:ext cx="319878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 bwMode="auto">
          <a:xfrm rot="16200000" flipH="1">
            <a:off x="4708843" y="2958781"/>
            <a:ext cx="872329" cy="30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 bwMode="auto">
          <a:xfrm rot="5400000">
            <a:off x="4723131" y="2810984"/>
            <a:ext cx="1145379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 bwMode="auto">
          <a:xfrm rot="5400000">
            <a:off x="5051743" y="3018947"/>
            <a:ext cx="748504" cy="1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 rot="16200000" flipH="1">
            <a:off x="5351862" y="3163490"/>
            <a:ext cx="440526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 bwMode="auto">
          <a:xfrm rot="5400000">
            <a:off x="5555065" y="3214289"/>
            <a:ext cx="345274" cy="63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 bwMode="auto">
          <a:xfrm rot="5400000">
            <a:off x="5767786" y="3217461"/>
            <a:ext cx="345274" cy="63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4" name="Picture 1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4343400"/>
            <a:ext cx="880110" cy="100584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4343400"/>
            <a:ext cx="880110" cy="1005840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 bwMode="auto">
          <a:xfrm>
            <a:off x="838200" y="4114800"/>
            <a:ext cx="7467600" cy="1905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40908" y="4343400"/>
            <a:ext cx="6016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 smtClean="0"/>
              <a:t>Our work: Diverse M-Best in MRFs [ECCV ‘12]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3325" y="4953000"/>
            <a:ext cx="5198859" cy="823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l">
              <a:buFont typeface="Lucida Grande"/>
              <a:buChar char="-"/>
            </a:pPr>
            <a:r>
              <a:rPr lang="en-US" sz="1900" dirty="0" smtClean="0">
                <a:solidFill>
                  <a:prstClr val="black"/>
                </a:solidFill>
              </a:rPr>
              <a:t>Don’t </a:t>
            </a:r>
            <a:r>
              <a:rPr lang="en-US" sz="1900" i="1" dirty="0" smtClean="0">
                <a:solidFill>
                  <a:prstClr val="black"/>
                </a:solidFill>
              </a:rPr>
              <a:t>hope</a:t>
            </a:r>
            <a:r>
              <a:rPr lang="en-US" sz="1900" dirty="0" smtClean="0">
                <a:solidFill>
                  <a:prstClr val="black"/>
                </a:solidFill>
              </a:rPr>
              <a:t> for diversity. Explicitly encode it.</a:t>
            </a:r>
          </a:p>
          <a:p>
            <a:pPr marL="342900" lvl="0" indent="-342900" algn="l">
              <a:buFont typeface="Lucida Grande"/>
              <a:buChar char="-"/>
            </a:pPr>
            <a:r>
              <a:rPr lang="en-US" sz="1900" dirty="0" smtClean="0">
                <a:solidFill>
                  <a:prstClr val="black"/>
                </a:solidFill>
              </a:rPr>
              <a:t>Not guaranteed to be modes.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40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" name="Group 213"/>
          <p:cNvGrpSpPr>
            <a:grpSpLocks noChangeAspect="1"/>
          </p:cNvGrpSpPr>
          <p:nvPr/>
        </p:nvGrpSpPr>
        <p:grpSpPr>
          <a:xfrm>
            <a:off x="1524000" y="1141933"/>
            <a:ext cx="1903404" cy="1371600"/>
            <a:chOff x="166343" y="662259"/>
            <a:chExt cx="1819656" cy="1371600"/>
          </a:xfrm>
        </p:grpSpPr>
        <p:sp>
          <p:nvSpPr>
            <p:cNvPr id="281" name="Frame 280"/>
            <p:cNvSpPr>
              <a:spLocks/>
            </p:cNvSpPr>
            <p:nvPr/>
          </p:nvSpPr>
          <p:spPr>
            <a:xfrm>
              <a:off x="166343" y="662259"/>
              <a:ext cx="1819656" cy="1371600"/>
            </a:xfrm>
            <a:prstGeom prst="frame">
              <a:avLst>
                <a:gd name="adj1" fmla="val 7500"/>
              </a:avLst>
            </a:prstGeom>
            <a:solidFill>
              <a:schemeClr val="tx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82" name="Picture 281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9568" y="683107"/>
              <a:ext cx="1773206" cy="1329905"/>
            </a:xfrm>
            <a:prstGeom prst="rect">
              <a:avLst/>
            </a:prstGeom>
          </p:spPr>
        </p:pic>
      </p:grpSp>
      <p:pic>
        <p:nvPicPr>
          <p:cNvPr id="216" name="Picture 2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41942" y="2333618"/>
            <a:ext cx="435058" cy="179600"/>
          </a:xfrm>
          <a:prstGeom prst="rect">
            <a:avLst/>
          </a:prstGeom>
        </p:spPr>
      </p:pic>
      <p:pic>
        <p:nvPicPr>
          <p:cNvPr id="218" name="Picture 2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16200000">
            <a:off x="8111070" y="3567014"/>
            <a:ext cx="56716" cy="276855"/>
          </a:xfrm>
          <a:prstGeom prst="rect">
            <a:avLst/>
          </a:prstGeom>
        </p:spPr>
      </p:pic>
      <p:pic>
        <p:nvPicPr>
          <p:cNvPr id="224" name="Picture 223" descr="fig1_sol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18114" y="3154486"/>
            <a:ext cx="1529886" cy="1097280"/>
          </a:xfrm>
          <a:prstGeom prst="rect">
            <a:avLst/>
          </a:prstGeom>
        </p:spPr>
      </p:pic>
      <p:pic>
        <p:nvPicPr>
          <p:cNvPr id="225" name="Picture 224" descr="fig1_sol 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18314" y="3154486"/>
            <a:ext cx="1529886" cy="1097280"/>
          </a:xfrm>
          <a:prstGeom prst="rect">
            <a:avLst/>
          </a:prstGeom>
        </p:spPr>
      </p:pic>
      <p:pic>
        <p:nvPicPr>
          <p:cNvPr id="226" name="Picture 225" descr="fig1_sol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18514" y="3154486"/>
            <a:ext cx="1529886" cy="1097280"/>
          </a:xfrm>
          <a:prstGeom prst="rect">
            <a:avLst/>
          </a:prstGeom>
        </p:spPr>
      </p:pic>
      <p:pic>
        <p:nvPicPr>
          <p:cNvPr id="227" name="Picture 226" descr="fig1_sol1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18714" y="3154486"/>
            <a:ext cx="1529886" cy="1097280"/>
          </a:xfrm>
          <a:prstGeom prst="rect">
            <a:avLst/>
          </a:prstGeom>
        </p:spPr>
      </p:pic>
      <p:grpSp>
        <p:nvGrpSpPr>
          <p:cNvPr id="3" name="Group 284"/>
          <p:cNvGrpSpPr>
            <a:grpSpLocks noChangeAspect="1"/>
          </p:cNvGrpSpPr>
          <p:nvPr/>
        </p:nvGrpSpPr>
        <p:grpSpPr>
          <a:xfrm>
            <a:off x="4711887" y="1127760"/>
            <a:ext cx="1993713" cy="1463040"/>
            <a:chOff x="4435603" y="1066800"/>
            <a:chExt cx="2742310" cy="2012381"/>
          </a:xfrm>
        </p:grpSpPr>
        <p:pic>
          <p:nvPicPr>
            <p:cNvPr id="234" name="Picture 233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435603" y="1112945"/>
              <a:ext cx="2742310" cy="1966236"/>
            </a:xfrm>
            <a:prstGeom prst="rect">
              <a:avLst/>
            </a:prstGeom>
            <a:scene3d>
              <a:camera prst="orthographicFront">
                <a:rot lat="954000" lon="18034448" rev="17280000"/>
              </a:camera>
              <a:lightRig rig="threePt" dir="t"/>
            </a:scene3d>
          </p:spPr>
        </p:pic>
        <p:cxnSp>
          <p:nvCxnSpPr>
            <p:cNvPr id="235" name="Straight Connector 234"/>
            <p:cNvCxnSpPr>
              <a:stCxn id="248" idx="5"/>
              <a:endCxn id="242" idx="1"/>
            </p:cNvCxnSpPr>
            <p:nvPr/>
          </p:nvCxnSpPr>
          <p:spPr>
            <a:xfrm>
              <a:off x="5789361" y="1577550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50" idx="5"/>
              <a:endCxn id="241" idx="1"/>
            </p:cNvCxnSpPr>
            <p:nvPr/>
          </p:nvCxnSpPr>
          <p:spPr>
            <a:xfrm>
              <a:off x="4994207" y="1824117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49" idx="5"/>
              <a:endCxn id="240" idx="1"/>
            </p:cNvCxnSpPr>
            <p:nvPr/>
          </p:nvCxnSpPr>
          <p:spPr>
            <a:xfrm>
              <a:off x="5391782" y="1700833"/>
              <a:ext cx="741247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51" idx="5"/>
              <a:endCxn id="243" idx="1"/>
            </p:cNvCxnSpPr>
            <p:nvPr/>
          </p:nvCxnSpPr>
          <p:spPr>
            <a:xfrm>
              <a:off x="4596635" y="1947406"/>
              <a:ext cx="741245" cy="7937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flipH="1">
              <a:off x="5441836" y="2411842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6109572" y="247229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5711995" y="259556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6507147" y="2349009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5314416" y="2718851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H="1">
              <a:off x="5216458" y="2199636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4994211" y="1974679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4795420" y="1744369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4542728" y="1529353"/>
              <a:ext cx="1192731" cy="369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5652615" y="144735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5255038" y="157064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4857461" y="169392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4459886" y="181720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5866250" y="167277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3" name="Oval 252"/>
            <p:cNvSpPr>
              <a:spLocks noChangeAspect="1"/>
            </p:cNvSpPr>
            <p:nvPr/>
          </p:nvSpPr>
          <p:spPr>
            <a:xfrm>
              <a:off x="6079881" y="189818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5468671" y="1796054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5682305" y="202146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5071095" y="191933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7" name="Oval 256"/>
            <p:cNvSpPr>
              <a:spLocks noChangeAspect="1"/>
            </p:cNvSpPr>
            <p:nvPr/>
          </p:nvSpPr>
          <p:spPr>
            <a:xfrm>
              <a:off x="5284728" y="2144745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4673518" y="204262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4887151" y="226803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6293515" y="212359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5895937" y="2246877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5498359" y="2370162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5100783" y="2493446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64" name="Straight Connector 263"/>
            <p:cNvCxnSpPr>
              <a:stCxn id="274" idx="4"/>
              <a:endCxn id="241" idx="0"/>
            </p:cNvCxnSpPr>
            <p:nvPr/>
          </p:nvCxnSpPr>
          <p:spPr>
            <a:xfrm flipH="1">
              <a:off x="5792101" y="1629598"/>
              <a:ext cx="477679" cy="96596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74" idx="4"/>
              <a:endCxn id="242" idx="0"/>
            </p:cNvCxnSpPr>
            <p:nvPr/>
          </p:nvCxnSpPr>
          <p:spPr>
            <a:xfrm>
              <a:off x="6269780" y="1629598"/>
              <a:ext cx="317473" cy="7194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57" idx="7"/>
              <a:endCxn id="274" idx="4"/>
            </p:cNvCxnSpPr>
            <p:nvPr/>
          </p:nvCxnSpPr>
          <p:spPr>
            <a:xfrm flipV="1">
              <a:off x="5421477" y="1629598"/>
              <a:ext cx="848303" cy="5374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74" idx="4"/>
              <a:endCxn id="260" idx="0"/>
            </p:cNvCxnSpPr>
            <p:nvPr/>
          </p:nvCxnSpPr>
          <p:spPr>
            <a:xfrm>
              <a:off x="6269780" y="1629598"/>
              <a:ext cx="103841" cy="49399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54" idx="0"/>
              <a:endCxn id="272" idx="4"/>
            </p:cNvCxnSpPr>
            <p:nvPr/>
          </p:nvCxnSpPr>
          <p:spPr>
            <a:xfrm flipH="1" flipV="1">
              <a:off x="5394522" y="1219340"/>
              <a:ext cx="154255" cy="5767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50" idx="7"/>
              <a:endCxn id="272" idx="4"/>
            </p:cNvCxnSpPr>
            <p:nvPr/>
          </p:nvCxnSpPr>
          <p:spPr>
            <a:xfrm flipV="1">
              <a:off x="4994210" y="1219340"/>
              <a:ext cx="400312" cy="4969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59" idx="0"/>
              <a:endCxn id="272" idx="4"/>
            </p:cNvCxnSpPr>
            <p:nvPr/>
          </p:nvCxnSpPr>
          <p:spPr>
            <a:xfrm flipV="1">
              <a:off x="4967257" y="1219340"/>
              <a:ext cx="427265" cy="10486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>
              <a:stCxn id="248" idx="1"/>
              <a:endCxn id="272" idx="4"/>
            </p:cNvCxnSpPr>
            <p:nvPr/>
          </p:nvCxnSpPr>
          <p:spPr>
            <a:xfrm flipH="1" flipV="1">
              <a:off x="5394522" y="1219340"/>
              <a:ext cx="281555" cy="25035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5314416" y="1066800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  <p:cxnSp>
          <p:nvCxnSpPr>
            <p:cNvPr id="273" name="Straight Connector 272"/>
            <p:cNvCxnSpPr/>
            <p:nvPr/>
          </p:nvCxnSpPr>
          <p:spPr>
            <a:xfrm flipH="1" flipV="1">
              <a:off x="5466848" y="1150830"/>
              <a:ext cx="768105" cy="3814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73"/>
            <p:cNvSpPr>
              <a:spLocks noChangeAspect="1"/>
            </p:cNvSpPr>
            <p:nvPr/>
          </p:nvSpPr>
          <p:spPr>
            <a:xfrm>
              <a:off x="6189674" y="1477058"/>
              <a:ext cx="160211" cy="152540"/>
            </a:xfrm>
            <a:prstGeom prst="ellipse">
              <a:avLst/>
            </a:prstGeom>
            <a:gradFill>
              <a:gsLst>
                <a:gs pos="0">
                  <a:srgbClr val="3F80CD"/>
                </a:gs>
                <a:gs pos="100000">
                  <a:srgbClr val="9BC1FF"/>
                </a:gs>
              </a:gsLst>
            </a:gradFill>
            <a:ln w="0">
              <a:solidFill>
                <a:srgbClr val="4A7EBB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 baseline="30000"/>
            </a:p>
          </p:txBody>
        </p:sp>
      </p:grpSp>
      <p:sp>
        <p:nvSpPr>
          <p:cNvPr id="275" name="Right Arrow 274"/>
          <p:cNvSpPr/>
          <p:nvPr/>
        </p:nvSpPr>
        <p:spPr>
          <a:xfrm>
            <a:off x="3757092" y="1680150"/>
            <a:ext cx="456947" cy="323536"/>
          </a:xfrm>
          <a:prstGeom prst="rightArrow">
            <a:avLst/>
          </a:prstGeom>
          <a:gradFill>
            <a:gsLst>
              <a:gs pos="0">
                <a:srgbClr val="008000"/>
              </a:gs>
              <a:gs pos="100000">
                <a:srgbClr val="92E87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spcCol="0" rtlCol="0" anchor="ctr"/>
          <a:lstStyle/>
          <a:p>
            <a:pPr algn="ctr"/>
            <a:endParaRPr lang="en-US"/>
          </a:p>
        </p:txBody>
      </p:sp>
      <p:grpSp>
        <p:nvGrpSpPr>
          <p:cNvPr id="6" name="Group 81"/>
          <p:cNvGrpSpPr/>
          <p:nvPr/>
        </p:nvGrpSpPr>
        <p:grpSpPr>
          <a:xfrm>
            <a:off x="1524000" y="2640556"/>
            <a:ext cx="3061491" cy="484557"/>
            <a:chOff x="1524000" y="2640556"/>
            <a:chExt cx="3061491" cy="484557"/>
          </a:xfrm>
        </p:grpSpPr>
        <p:sp>
          <p:nvSpPr>
            <p:cNvPr id="215" name="Right Arrow 214"/>
            <p:cNvSpPr/>
            <p:nvPr/>
          </p:nvSpPr>
          <p:spPr>
            <a:xfrm rot="5400000">
              <a:off x="4197857" y="2689763"/>
              <a:ext cx="436842" cy="338427"/>
            </a:xfrm>
            <a:prstGeom prst="rightArrow">
              <a:avLst/>
            </a:prstGeom>
            <a:gradFill>
              <a:gsLst>
                <a:gs pos="0">
                  <a:srgbClr val="008000"/>
                </a:gs>
                <a:gs pos="100000">
                  <a:srgbClr val="92E874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221" name="Picture 220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524000" y="2898250"/>
              <a:ext cx="2303828" cy="226863"/>
            </a:xfrm>
            <a:prstGeom prst="rect">
              <a:avLst/>
            </a:prstGeom>
          </p:spPr>
        </p:pic>
      </p:grpSp>
      <p:grpSp>
        <p:nvGrpSpPr>
          <p:cNvPr id="7" name="Group 78"/>
          <p:cNvGrpSpPr/>
          <p:nvPr/>
        </p:nvGrpSpPr>
        <p:grpSpPr>
          <a:xfrm>
            <a:off x="304800" y="5347857"/>
            <a:ext cx="2819400" cy="1433943"/>
            <a:chOff x="304800" y="5347857"/>
            <a:chExt cx="2819400" cy="1433943"/>
          </a:xfrm>
        </p:grpSpPr>
        <p:pic>
          <p:nvPicPr>
            <p:cNvPr id="219" name="Picture 218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584625" y="5347857"/>
              <a:ext cx="1463375" cy="170147"/>
            </a:xfrm>
            <a:prstGeom prst="rect">
              <a:avLst/>
            </a:prstGeom>
          </p:spPr>
        </p:pic>
        <p:pic>
          <p:nvPicPr>
            <p:cNvPr id="220" name="Picture 219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04800" y="6049387"/>
              <a:ext cx="978879" cy="170147"/>
            </a:xfrm>
            <a:prstGeom prst="rect">
              <a:avLst/>
            </a:prstGeom>
          </p:spPr>
        </p:pic>
        <p:sp>
          <p:nvSpPr>
            <p:cNvPr id="228" name="Frame 227"/>
            <p:cNvSpPr>
              <a:spLocks/>
            </p:cNvSpPr>
            <p:nvPr/>
          </p:nvSpPr>
          <p:spPr>
            <a:xfrm>
              <a:off x="1447800" y="5561715"/>
              <a:ext cx="1676400" cy="1220085"/>
            </a:xfrm>
            <a:prstGeom prst="frame">
              <a:avLst>
                <a:gd name="adj1" fmla="val 16760"/>
              </a:avLst>
            </a:prstGeom>
            <a:solidFill>
              <a:srgbClr val="FF0000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29" name="Picture 228" descr="fig1_sol1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0" y="5608320"/>
            <a:ext cx="1529886" cy="1097280"/>
          </a:xfrm>
          <a:prstGeom prst="rect">
            <a:avLst/>
          </a:prstGeom>
        </p:spPr>
      </p:pic>
      <p:pic>
        <p:nvPicPr>
          <p:cNvPr id="230" name="Picture 229" descr="fig1_sol1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24200" y="5608320"/>
            <a:ext cx="1529886" cy="1097280"/>
          </a:xfrm>
          <a:prstGeom prst="rect">
            <a:avLst/>
          </a:prstGeom>
        </p:spPr>
      </p:pic>
      <p:pic>
        <p:nvPicPr>
          <p:cNvPr id="231" name="Picture 230" descr="fig1_sol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24400" y="5608320"/>
            <a:ext cx="1529886" cy="1097280"/>
          </a:xfrm>
          <a:prstGeom prst="rect">
            <a:avLst/>
          </a:prstGeom>
        </p:spPr>
      </p:pic>
      <p:grpSp>
        <p:nvGrpSpPr>
          <p:cNvPr id="8" name="Group 82"/>
          <p:cNvGrpSpPr/>
          <p:nvPr/>
        </p:nvGrpSpPr>
        <p:grpSpPr>
          <a:xfrm>
            <a:off x="1761378" y="4287558"/>
            <a:ext cx="3267822" cy="1304629"/>
            <a:chOff x="1761378" y="4287558"/>
            <a:chExt cx="3267822" cy="1304629"/>
          </a:xfrm>
        </p:grpSpPr>
        <p:pic>
          <p:nvPicPr>
            <p:cNvPr id="217" name="Picture 216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761378" y="4770077"/>
              <a:ext cx="968992" cy="170147"/>
            </a:xfrm>
            <a:prstGeom prst="rect">
              <a:avLst/>
            </a:prstGeom>
          </p:spPr>
        </p:pic>
        <p:grpSp>
          <p:nvGrpSpPr>
            <p:cNvPr id="9" name="Group 221"/>
            <p:cNvGrpSpPr>
              <a:grpSpLocks noChangeAspect="1"/>
            </p:cNvGrpSpPr>
            <p:nvPr/>
          </p:nvGrpSpPr>
          <p:grpSpPr>
            <a:xfrm>
              <a:off x="3789801" y="4724400"/>
              <a:ext cx="1239399" cy="365760"/>
              <a:chOff x="2197151" y="4265185"/>
              <a:chExt cx="2434248" cy="751436"/>
            </a:xfrm>
          </p:grpSpPr>
          <p:sp>
            <p:nvSpPr>
              <p:cNvPr id="279" name="Rectangle 278"/>
              <p:cNvSpPr/>
              <p:nvPr/>
            </p:nvSpPr>
            <p:spPr>
              <a:xfrm>
                <a:off x="2197151" y="4265185"/>
                <a:ext cx="2434248" cy="751436"/>
              </a:xfrm>
              <a:prstGeom prst="rect">
                <a:avLst/>
              </a:prstGeom>
              <a:ln w="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0" name="Picture 279" descr="latex-image-1.pdf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67595" y="4411481"/>
                <a:ext cx="1693358" cy="458844"/>
              </a:xfrm>
              <a:prstGeom prst="rect">
                <a:avLst/>
              </a:prstGeom>
            </p:spPr>
          </p:pic>
        </p:grpSp>
        <p:sp>
          <p:nvSpPr>
            <p:cNvPr id="232" name="Right Arrow 231"/>
            <p:cNvSpPr/>
            <p:nvPr/>
          </p:nvSpPr>
          <p:spPr>
            <a:xfrm rot="5400000">
              <a:off x="4197857" y="4336765"/>
              <a:ext cx="436842" cy="338427"/>
            </a:xfrm>
            <a:prstGeom prst="rightArrow">
              <a:avLst/>
            </a:prstGeom>
            <a:gradFill>
              <a:gsLst>
                <a:gs pos="0">
                  <a:srgbClr val="008000"/>
                </a:gs>
                <a:gs pos="100000">
                  <a:srgbClr val="92E874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/>
            </a:p>
          </p:txBody>
        </p:sp>
        <p:sp>
          <p:nvSpPr>
            <p:cNvPr id="233" name="Right Arrow 232"/>
            <p:cNvSpPr/>
            <p:nvPr/>
          </p:nvSpPr>
          <p:spPr>
            <a:xfrm rot="5400000">
              <a:off x="4197857" y="5204552"/>
              <a:ext cx="436842" cy="338427"/>
            </a:xfrm>
            <a:prstGeom prst="rightArrow">
              <a:avLst/>
            </a:prstGeom>
            <a:gradFill>
              <a:gsLst>
                <a:gs pos="0">
                  <a:srgbClr val="008000"/>
                </a:gs>
                <a:gs pos="100000">
                  <a:srgbClr val="92E874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6" name="Picture 275" descr="fig1_sol 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24600" y="5599573"/>
            <a:ext cx="1529886" cy="1097280"/>
          </a:xfrm>
          <a:prstGeom prst="rect">
            <a:avLst/>
          </a:prstGeom>
        </p:spPr>
      </p:pic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812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7037E-7 L 0.35001 0.35556 " pathEditMode="relative" ptsTypes="AA">
                                      <p:cBhvr>
                                        <p:cTn id="2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34723 0.3567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178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17465 0.3601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18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7037E-7 L -0.52499 0.35556 " pathEditMode="relative" ptsTypes="AA">
                                      <p:cBhvr>
                                        <p:cTn id="35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" name="Group 213"/>
          <p:cNvGrpSpPr>
            <a:grpSpLocks noChangeAspect="1"/>
          </p:cNvGrpSpPr>
          <p:nvPr/>
        </p:nvGrpSpPr>
        <p:grpSpPr>
          <a:xfrm>
            <a:off x="1524000" y="1141933"/>
            <a:ext cx="1903404" cy="1371600"/>
            <a:chOff x="166343" y="662259"/>
            <a:chExt cx="1819656" cy="1371600"/>
          </a:xfrm>
        </p:grpSpPr>
        <p:sp>
          <p:nvSpPr>
            <p:cNvPr id="281" name="Frame 280"/>
            <p:cNvSpPr>
              <a:spLocks/>
            </p:cNvSpPr>
            <p:nvPr/>
          </p:nvSpPr>
          <p:spPr>
            <a:xfrm>
              <a:off x="166343" y="662259"/>
              <a:ext cx="1819656" cy="1371600"/>
            </a:xfrm>
            <a:prstGeom prst="frame">
              <a:avLst>
                <a:gd name="adj1" fmla="val 7500"/>
              </a:avLst>
            </a:prstGeom>
            <a:solidFill>
              <a:schemeClr val="tx1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82" name="Picture 281" descr="2007_00490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9568" y="683107"/>
              <a:ext cx="1773206" cy="1329905"/>
            </a:xfrm>
            <a:prstGeom prst="rect">
              <a:avLst/>
            </a:prstGeom>
          </p:spPr>
        </p:pic>
      </p:grpSp>
      <p:grpSp>
        <p:nvGrpSpPr>
          <p:cNvPr id="3" name="Group 288"/>
          <p:cNvGrpSpPr/>
          <p:nvPr/>
        </p:nvGrpSpPr>
        <p:grpSpPr>
          <a:xfrm>
            <a:off x="1518114" y="1127760"/>
            <a:ext cx="7168686" cy="3124006"/>
            <a:chOff x="1518114" y="1127760"/>
            <a:chExt cx="7168686" cy="3124006"/>
          </a:xfrm>
        </p:grpSpPr>
        <p:sp>
          <p:nvSpPr>
            <p:cNvPr id="215" name="Right Arrow 214"/>
            <p:cNvSpPr/>
            <p:nvPr/>
          </p:nvSpPr>
          <p:spPr>
            <a:xfrm rot="5400000">
              <a:off x="4197857" y="2689763"/>
              <a:ext cx="436842" cy="338427"/>
            </a:xfrm>
            <a:prstGeom prst="rightArrow">
              <a:avLst/>
            </a:prstGeom>
            <a:gradFill>
              <a:gsLst>
                <a:gs pos="0">
                  <a:srgbClr val="008000"/>
                </a:gs>
                <a:gs pos="100000">
                  <a:srgbClr val="92E874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216" name="Picture 21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198125" y="2333618"/>
              <a:ext cx="435058" cy="179600"/>
            </a:xfrm>
            <a:prstGeom prst="rect">
              <a:avLst/>
            </a:prstGeom>
          </p:spPr>
        </p:pic>
        <p:pic>
          <p:nvPicPr>
            <p:cNvPr id="218" name="Picture 21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16200000">
              <a:off x="8111070" y="3484161"/>
              <a:ext cx="56716" cy="276855"/>
            </a:xfrm>
            <a:prstGeom prst="rect">
              <a:avLst/>
            </a:prstGeom>
          </p:spPr>
        </p:pic>
        <p:pic>
          <p:nvPicPr>
            <p:cNvPr id="221" name="Picture 22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761378" y="2898250"/>
              <a:ext cx="2303828" cy="226863"/>
            </a:xfrm>
            <a:prstGeom prst="rect">
              <a:avLst/>
            </a:prstGeom>
          </p:spPr>
        </p:pic>
        <p:pic>
          <p:nvPicPr>
            <p:cNvPr id="224" name="Picture 223" descr="fig1_sol 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518114" y="3154486"/>
              <a:ext cx="1529886" cy="1097280"/>
            </a:xfrm>
            <a:prstGeom prst="rect">
              <a:avLst/>
            </a:prstGeom>
          </p:spPr>
        </p:pic>
        <p:pic>
          <p:nvPicPr>
            <p:cNvPr id="225" name="Picture 224" descr="fig1_sol 3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118314" y="3154486"/>
              <a:ext cx="1529886" cy="1097280"/>
            </a:xfrm>
            <a:prstGeom prst="rect">
              <a:avLst/>
            </a:prstGeom>
          </p:spPr>
        </p:pic>
        <p:pic>
          <p:nvPicPr>
            <p:cNvPr id="226" name="Picture 225" descr="fig1_sol13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718514" y="3154486"/>
              <a:ext cx="1529886" cy="1097280"/>
            </a:xfrm>
            <a:prstGeom prst="rect">
              <a:avLst/>
            </a:prstGeom>
          </p:spPr>
        </p:pic>
        <p:pic>
          <p:nvPicPr>
            <p:cNvPr id="227" name="Picture 226" descr="fig1_sol15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318714" y="3154486"/>
              <a:ext cx="1529886" cy="1097280"/>
            </a:xfrm>
            <a:prstGeom prst="rect">
              <a:avLst/>
            </a:prstGeom>
          </p:spPr>
        </p:pic>
        <p:grpSp>
          <p:nvGrpSpPr>
            <p:cNvPr id="6" name="Group 284"/>
            <p:cNvGrpSpPr>
              <a:grpSpLocks noChangeAspect="1"/>
            </p:cNvGrpSpPr>
            <p:nvPr/>
          </p:nvGrpSpPr>
          <p:grpSpPr>
            <a:xfrm>
              <a:off x="4711887" y="1127760"/>
              <a:ext cx="1993713" cy="1463040"/>
              <a:chOff x="4435603" y="1066800"/>
              <a:chExt cx="2742310" cy="2012381"/>
            </a:xfrm>
          </p:grpSpPr>
          <p:pic>
            <p:nvPicPr>
              <p:cNvPr id="234" name="Picture 233" descr="2007_004902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35603" y="1112945"/>
                <a:ext cx="2742310" cy="1966236"/>
              </a:xfrm>
              <a:prstGeom prst="rect">
                <a:avLst/>
              </a:prstGeom>
              <a:scene3d>
                <a:camera prst="orthographicFront">
                  <a:rot lat="954000" lon="18034448" rev="17280000"/>
                </a:camera>
                <a:lightRig rig="threePt" dir="t"/>
              </a:scene3d>
            </p:spPr>
          </p:pic>
          <p:cxnSp>
            <p:nvCxnSpPr>
              <p:cNvPr id="235" name="Straight Connector 234"/>
              <p:cNvCxnSpPr>
                <a:stCxn id="248" idx="5"/>
                <a:endCxn id="242" idx="1"/>
              </p:cNvCxnSpPr>
              <p:nvPr/>
            </p:nvCxnSpPr>
            <p:spPr>
              <a:xfrm>
                <a:off x="5789361" y="1577550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>
                <a:stCxn id="250" idx="5"/>
                <a:endCxn id="241" idx="1"/>
              </p:cNvCxnSpPr>
              <p:nvPr/>
            </p:nvCxnSpPr>
            <p:spPr>
              <a:xfrm>
                <a:off x="4994207" y="1824117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>
                <a:stCxn id="249" idx="5"/>
                <a:endCxn id="240" idx="1"/>
              </p:cNvCxnSpPr>
              <p:nvPr/>
            </p:nvCxnSpPr>
            <p:spPr>
              <a:xfrm>
                <a:off x="5391782" y="1700833"/>
                <a:ext cx="741247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251" idx="5"/>
                <a:endCxn id="243" idx="1"/>
              </p:cNvCxnSpPr>
              <p:nvPr/>
            </p:nvCxnSpPr>
            <p:spPr>
              <a:xfrm>
                <a:off x="4596635" y="1947406"/>
                <a:ext cx="741245" cy="7937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flipH="1">
                <a:off x="5441836" y="2411842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Oval 239"/>
              <p:cNvSpPr>
                <a:spLocks noChangeAspect="1"/>
              </p:cNvSpPr>
              <p:nvPr/>
            </p:nvSpPr>
            <p:spPr>
              <a:xfrm>
                <a:off x="6109572" y="247229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41" name="Oval 240"/>
              <p:cNvSpPr>
                <a:spLocks noChangeAspect="1"/>
              </p:cNvSpPr>
              <p:nvPr/>
            </p:nvSpPr>
            <p:spPr>
              <a:xfrm>
                <a:off x="5711995" y="259556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42" name="Oval 241"/>
              <p:cNvSpPr>
                <a:spLocks noChangeAspect="1"/>
              </p:cNvSpPr>
              <p:nvPr/>
            </p:nvSpPr>
            <p:spPr>
              <a:xfrm>
                <a:off x="6507147" y="2349009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5314416" y="2718851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244" name="Straight Connector 243"/>
              <p:cNvCxnSpPr/>
              <p:nvPr/>
            </p:nvCxnSpPr>
            <p:spPr>
              <a:xfrm flipH="1">
                <a:off x="5216458" y="2199636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H="1">
                <a:off x="4994211" y="1974679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H="1">
                <a:off x="4795420" y="1744369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H="1">
                <a:off x="4542728" y="1529353"/>
                <a:ext cx="1192731" cy="36985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Oval 247"/>
              <p:cNvSpPr>
                <a:spLocks noChangeAspect="1"/>
              </p:cNvSpPr>
              <p:nvPr/>
            </p:nvSpPr>
            <p:spPr>
              <a:xfrm>
                <a:off x="5652615" y="144735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49" name="Oval 248"/>
              <p:cNvSpPr>
                <a:spLocks noChangeAspect="1"/>
              </p:cNvSpPr>
              <p:nvPr/>
            </p:nvSpPr>
            <p:spPr>
              <a:xfrm>
                <a:off x="5255038" y="157064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50" name="Oval 249"/>
              <p:cNvSpPr>
                <a:spLocks noChangeAspect="1"/>
              </p:cNvSpPr>
              <p:nvPr/>
            </p:nvSpPr>
            <p:spPr>
              <a:xfrm>
                <a:off x="4857461" y="169392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51" name="Oval 250"/>
              <p:cNvSpPr>
                <a:spLocks noChangeAspect="1"/>
              </p:cNvSpPr>
              <p:nvPr/>
            </p:nvSpPr>
            <p:spPr>
              <a:xfrm>
                <a:off x="4459886" y="181720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52" name="Oval 251"/>
              <p:cNvSpPr>
                <a:spLocks noChangeAspect="1"/>
              </p:cNvSpPr>
              <p:nvPr/>
            </p:nvSpPr>
            <p:spPr>
              <a:xfrm>
                <a:off x="5866250" y="167277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53" name="Oval 252"/>
              <p:cNvSpPr>
                <a:spLocks noChangeAspect="1"/>
              </p:cNvSpPr>
              <p:nvPr/>
            </p:nvSpPr>
            <p:spPr>
              <a:xfrm>
                <a:off x="6079881" y="189818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54" name="Oval 253"/>
              <p:cNvSpPr>
                <a:spLocks noChangeAspect="1"/>
              </p:cNvSpPr>
              <p:nvPr/>
            </p:nvSpPr>
            <p:spPr>
              <a:xfrm>
                <a:off x="5468671" y="1796054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55" name="Oval 254"/>
              <p:cNvSpPr>
                <a:spLocks noChangeAspect="1"/>
              </p:cNvSpPr>
              <p:nvPr/>
            </p:nvSpPr>
            <p:spPr>
              <a:xfrm>
                <a:off x="5682305" y="202146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56" name="Oval 255"/>
              <p:cNvSpPr>
                <a:spLocks noChangeAspect="1"/>
              </p:cNvSpPr>
              <p:nvPr/>
            </p:nvSpPr>
            <p:spPr>
              <a:xfrm>
                <a:off x="5071095" y="191933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57" name="Oval 256"/>
              <p:cNvSpPr>
                <a:spLocks noChangeAspect="1"/>
              </p:cNvSpPr>
              <p:nvPr/>
            </p:nvSpPr>
            <p:spPr>
              <a:xfrm>
                <a:off x="5284728" y="2144745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58" name="Oval 257"/>
              <p:cNvSpPr>
                <a:spLocks noChangeAspect="1"/>
              </p:cNvSpPr>
              <p:nvPr/>
            </p:nvSpPr>
            <p:spPr>
              <a:xfrm>
                <a:off x="4673518" y="204262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59" name="Oval 258"/>
              <p:cNvSpPr>
                <a:spLocks noChangeAspect="1"/>
              </p:cNvSpPr>
              <p:nvPr/>
            </p:nvSpPr>
            <p:spPr>
              <a:xfrm>
                <a:off x="4887151" y="226803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60" name="Oval 259"/>
              <p:cNvSpPr>
                <a:spLocks noChangeAspect="1"/>
              </p:cNvSpPr>
              <p:nvPr/>
            </p:nvSpPr>
            <p:spPr>
              <a:xfrm>
                <a:off x="6293515" y="212359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61" name="Oval 260"/>
              <p:cNvSpPr>
                <a:spLocks noChangeAspect="1"/>
              </p:cNvSpPr>
              <p:nvPr/>
            </p:nvSpPr>
            <p:spPr>
              <a:xfrm>
                <a:off x="5895937" y="2246877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62" name="Oval 261"/>
              <p:cNvSpPr>
                <a:spLocks noChangeAspect="1"/>
              </p:cNvSpPr>
              <p:nvPr/>
            </p:nvSpPr>
            <p:spPr>
              <a:xfrm>
                <a:off x="5498359" y="2370162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sp>
            <p:nvSpPr>
              <p:cNvPr id="263" name="Oval 262"/>
              <p:cNvSpPr>
                <a:spLocks noChangeAspect="1"/>
              </p:cNvSpPr>
              <p:nvPr/>
            </p:nvSpPr>
            <p:spPr>
              <a:xfrm>
                <a:off x="5100783" y="2493446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264" name="Straight Connector 263"/>
              <p:cNvCxnSpPr>
                <a:stCxn id="274" idx="4"/>
                <a:endCxn id="241" idx="0"/>
              </p:cNvCxnSpPr>
              <p:nvPr/>
            </p:nvCxnSpPr>
            <p:spPr>
              <a:xfrm flipH="1">
                <a:off x="5792101" y="1629598"/>
                <a:ext cx="477679" cy="9659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>
                <a:stCxn id="274" idx="4"/>
                <a:endCxn id="242" idx="0"/>
              </p:cNvCxnSpPr>
              <p:nvPr/>
            </p:nvCxnSpPr>
            <p:spPr>
              <a:xfrm>
                <a:off x="6269780" y="1629598"/>
                <a:ext cx="317473" cy="71941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>
                <a:stCxn id="257" idx="7"/>
                <a:endCxn id="274" idx="4"/>
              </p:cNvCxnSpPr>
              <p:nvPr/>
            </p:nvCxnSpPr>
            <p:spPr>
              <a:xfrm flipV="1">
                <a:off x="5421477" y="1629598"/>
                <a:ext cx="848303" cy="53748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>
                <a:stCxn id="274" idx="4"/>
                <a:endCxn id="260" idx="0"/>
              </p:cNvCxnSpPr>
              <p:nvPr/>
            </p:nvCxnSpPr>
            <p:spPr>
              <a:xfrm>
                <a:off x="6269780" y="1629598"/>
                <a:ext cx="103841" cy="49399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>
                <a:stCxn id="254" idx="0"/>
                <a:endCxn id="272" idx="4"/>
              </p:cNvCxnSpPr>
              <p:nvPr/>
            </p:nvCxnSpPr>
            <p:spPr>
              <a:xfrm flipH="1" flipV="1">
                <a:off x="5394522" y="1219340"/>
                <a:ext cx="154255" cy="57671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>
                <a:stCxn id="250" idx="7"/>
                <a:endCxn id="272" idx="4"/>
              </p:cNvCxnSpPr>
              <p:nvPr/>
            </p:nvCxnSpPr>
            <p:spPr>
              <a:xfrm flipV="1">
                <a:off x="4994210" y="1219340"/>
                <a:ext cx="400312" cy="49692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>
                <a:stCxn id="259" idx="0"/>
                <a:endCxn id="272" idx="4"/>
              </p:cNvCxnSpPr>
              <p:nvPr/>
            </p:nvCxnSpPr>
            <p:spPr>
              <a:xfrm flipV="1">
                <a:off x="4967257" y="1219340"/>
                <a:ext cx="427265" cy="104869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>
                <a:stCxn id="248" idx="1"/>
                <a:endCxn id="272" idx="4"/>
              </p:cNvCxnSpPr>
              <p:nvPr/>
            </p:nvCxnSpPr>
            <p:spPr>
              <a:xfrm flipH="1" flipV="1">
                <a:off x="5394522" y="1219340"/>
                <a:ext cx="281555" cy="25035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Oval 271"/>
              <p:cNvSpPr>
                <a:spLocks noChangeAspect="1"/>
              </p:cNvSpPr>
              <p:nvPr/>
            </p:nvSpPr>
            <p:spPr>
              <a:xfrm>
                <a:off x="5314416" y="1066800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  <p:cxnSp>
            <p:nvCxnSpPr>
              <p:cNvPr id="273" name="Straight Connector 272"/>
              <p:cNvCxnSpPr/>
              <p:nvPr/>
            </p:nvCxnSpPr>
            <p:spPr>
              <a:xfrm flipH="1" flipV="1">
                <a:off x="5466848" y="1150830"/>
                <a:ext cx="768105" cy="38143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Oval 273"/>
              <p:cNvSpPr>
                <a:spLocks noChangeAspect="1"/>
              </p:cNvSpPr>
              <p:nvPr/>
            </p:nvSpPr>
            <p:spPr>
              <a:xfrm>
                <a:off x="6189674" y="1477058"/>
                <a:ext cx="160211" cy="152540"/>
              </a:xfrm>
              <a:prstGeom prst="ellipse">
                <a:avLst/>
              </a:prstGeom>
              <a:gradFill>
                <a:gsLst>
                  <a:gs pos="0">
                    <a:srgbClr val="3F80CD"/>
                  </a:gs>
                  <a:gs pos="100000">
                    <a:srgbClr val="9BC1FF"/>
                  </a:gs>
                </a:gsLst>
              </a:gradFill>
              <a:ln w="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 baseline="30000"/>
              </a:p>
            </p:txBody>
          </p:sp>
        </p:grpSp>
        <p:sp>
          <p:nvSpPr>
            <p:cNvPr id="275" name="Right Arrow 274"/>
            <p:cNvSpPr/>
            <p:nvPr/>
          </p:nvSpPr>
          <p:spPr>
            <a:xfrm>
              <a:off x="3757092" y="1680150"/>
              <a:ext cx="456947" cy="323536"/>
            </a:xfrm>
            <a:prstGeom prst="rightArrow">
              <a:avLst/>
            </a:prstGeom>
            <a:gradFill>
              <a:gsLst>
                <a:gs pos="0">
                  <a:srgbClr val="008000"/>
                </a:gs>
                <a:gs pos="100000">
                  <a:srgbClr val="92E874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277" name="Picture 276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925449" y="2750717"/>
              <a:ext cx="761351" cy="226863"/>
            </a:xfrm>
            <a:prstGeom prst="rect">
              <a:avLst/>
            </a:prstGeom>
          </p:spPr>
        </p:pic>
      </p:grpSp>
      <p:grpSp>
        <p:nvGrpSpPr>
          <p:cNvPr id="7" name="Group 286"/>
          <p:cNvGrpSpPr/>
          <p:nvPr/>
        </p:nvGrpSpPr>
        <p:grpSpPr>
          <a:xfrm>
            <a:off x="304800" y="4287558"/>
            <a:ext cx="8382000" cy="2494242"/>
            <a:chOff x="304800" y="4287558"/>
            <a:chExt cx="8382000" cy="2494242"/>
          </a:xfrm>
        </p:grpSpPr>
        <p:pic>
          <p:nvPicPr>
            <p:cNvPr id="217" name="Picture 216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761378" y="4770077"/>
              <a:ext cx="968992" cy="170147"/>
            </a:xfrm>
            <a:prstGeom prst="rect">
              <a:avLst/>
            </a:prstGeom>
          </p:spPr>
        </p:pic>
        <p:pic>
          <p:nvPicPr>
            <p:cNvPr id="219" name="Picture 218" descr="latex-image-1.pd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584625" y="5347857"/>
              <a:ext cx="1463375" cy="170147"/>
            </a:xfrm>
            <a:prstGeom prst="rect">
              <a:avLst/>
            </a:prstGeom>
          </p:spPr>
        </p:pic>
        <p:pic>
          <p:nvPicPr>
            <p:cNvPr id="220" name="Picture 219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04800" y="6049387"/>
              <a:ext cx="978879" cy="170147"/>
            </a:xfrm>
            <a:prstGeom prst="rect">
              <a:avLst/>
            </a:prstGeom>
          </p:spPr>
        </p:pic>
        <p:grpSp>
          <p:nvGrpSpPr>
            <p:cNvPr id="8" name="Group 221"/>
            <p:cNvGrpSpPr>
              <a:grpSpLocks noChangeAspect="1"/>
            </p:cNvGrpSpPr>
            <p:nvPr/>
          </p:nvGrpSpPr>
          <p:grpSpPr>
            <a:xfrm>
              <a:off x="3789801" y="4724400"/>
              <a:ext cx="1239399" cy="365760"/>
              <a:chOff x="2197151" y="4265185"/>
              <a:chExt cx="2434248" cy="751436"/>
            </a:xfrm>
          </p:grpSpPr>
          <p:sp>
            <p:nvSpPr>
              <p:cNvPr id="279" name="Rectangle 278"/>
              <p:cNvSpPr/>
              <p:nvPr/>
            </p:nvSpPr>
            <p:spPr>
              <a:xfrm>
                <a:off x="2197151" y="4265185"/>
                <a:ext cx="2434248" cy="751436"/>
              </a:xfrm>
              <a:prstGeom prst="rect">
                <a:avLst/>
              </a:prstGeom>
              <a:ln w="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27" tIns="45713" rIns="91427" bIns="45713" spcCol="0"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0" name="Picture 279" descr="latex-image-1.pdf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67595" y="4411481"/>
                <a:ext cx="1693358" cy="458844"/>
              </a:xfrm>
              <a:prstGeom prst="rect">
                <a:avLst/>
              </a:prstGeom>
            </p:spPr>
          </p:pic>
        </p:grpSp>
        <p:pic>
          <p:nvPicPr>
            <p:cNvPr id="223" name="Picture 22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 rot="16200000">
              <a:off x="8034870" y="5838014"/>
              <a:ext cx="56716" cy="276855"/>
            </a:xfrm>
            <a:prstGeom prst="rect">
              <a:avLst/>
            </a:prstGeom>
          </p:spPr>
        </p:pic>
        <p:sp>
          <p:nvSpPr>
            <p:cNvPr id="228" name="Frame 227"/>
            <p:cNvSpPr>
              <a:spLocks/>
            </p:cNvSpPr>
            <p:nvPr/>
          </p:nvSpPr>
          <p:spPr>
            <a:xfrm>
              <a:off x="1447800" y="5561715"/>
              <a:ext cx="1676400" cy="1220085"/>
            </a:xfrm>
            <a:prstGeom prst="frame">
              <a:avLst>
                <a:gd name="adj1" fmla="val 16760"/>
              </a:avLst>
            </a:prstGeom>
            <a:solidFill>
              <a:srgbClr val="FF0000"/>
            </a:solidFill>
            <a:ln w="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9" name="Picture 228" descr="fig1_sol15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524000" y="5608320"/>
              <a:ext cx="1529886" cy="1097280"/>
            </a:xfrm>
            <a:prstGeom prst="rect">
              <a:avLst/>
            </a:prstGeom>
          </p:spPr>
        </p:pic>
        <p:pic>
          <p:nvPicPr>
            <p:cNvPr id="230" name="Picture 229" descr="fig1_sol13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124200" y="5608320"/>
              <a:ext cx="1529886" cy="1097280"/>
            </a:xfrm>
            <a:prstGeom prst="rect">
              <a:avLst/>
            </a:prstGeom>
          </p:spPr>
        </p:pic>
        <p:pic>
          <p:nvPicPr>
            <p:cNvPr id="231" name="Picture 230" descr="fig1_sol 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724400" y="5608320"/>
              <a:ext cx="1529886" cy="1097280"/>
            </a:xfrm>
            <a:prstGeom prst="rect">
              <a:avLst/>
            </a:prstGeom>
          </p:spPr>
        </p:pic>
        <p:sp>
          <p:nvSpPr>
            <p:cNvPr id="232" name="Right Arrow 231"/>
            <p:cNvSpPr/>
            <p:nvPr/>
          </p:nvSpPr>
          <p:spPr>
            <a:xfrm rot="5400000">
              <a:off x="4197857" y="4336765"/>
              <a:ext cx="436842" cy="338427"/>
            </a:xfrm>
            <a:prstGeom prst="rightArrow">
              <a:avLst/>
            </a:prstGeom>
            <a:gradFill>
              <a:gsLst>
                <a:gs pos="0">
                  <a:srgbClr val="008000"/>
                </a:gs>
                <a:gs pos="100000">
                  <a:srgbClr val="92E874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/>
            </a:p>
          </p:txBody>
        </p:sp>
        <p:sp>
          <p:nvSpPr>
            <p:cNvPr id="233" name="Right Arrow 232"/>
            <p:cNvSpPr/>
            <p:nvPr/>
          </p:nvSpPr>
          <p:spPr>
            <a:xfrm rot="5400000">
              <a:off x="4197857" y="5204552"/>
              <a:ext cx="436842" cy="338427"/>
            </a:xfrm>
            <a:prstGeom prst="rightArrow">
              <a:avLst/>
            </a:prstGeom>
            <a:gradFill>
              <a:gsLst>
                <a:gs pos="0">
                  <a:srgbClr val="008000"/>
                </a:gs>
                <a:gs pos="100000">
                  <a:srgbClr val="92E874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7" tIns="45713" rIns="91427" bIns="45713" spcCol="0" rtlCol="0" anchor="ctr"/>
            <a:lstStyle/>
            <a:p>
              <a:pPr algn="ctr"/>
              <a:endParaRPr lang="en-US"/>
            </a:p>
          </p:txBody>
        </p:sp>
        <p:pic>
          <p:nvPicPr>
            <p:cNvPr id="276" name="Picture 275" descr="fig1_sol 3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324600" y="5599573"/>
              <a:ext cx="1529886" cy="1097280"/>
            </a:xfrm>
            <a:prstGeom prst="rect">
              <a:avLst/>
            </a:prstGeom>
          </p:spPr>
        </p:pic>
        <p:pic>
          <p:nvPicPr>
            <p:cNvPr id="278" name="Picture 277" descr="latex-image-1.pd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915562" y="4741719"/>
              <a:ext cx="771238" cy="226863"/>
            </a:xfrm>
            <a:prstGeom prst="rect">
              <a:avLst/>
            </a:prstGeom>
          </p:spPr>
        </p:pic>
      </p:grpSp>
      <p:sp>
        <p:nvSpPr>
          <p:cNvPr id="77" name="Titl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Result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 bwMode="auto">
          <a:xfrm>
            <a:off x="1066800" y="3733800"/>
            <a:ext cx="7315200" cy="2133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408481" y="4319081"/>
            <a:ext cx="656644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 smtClean="0"/>
              <a:t>Discriminative Re-ranking of Diverse Segmentation</a:t>
            </a:r>
          </a:p>
          <a:p>
            <a:pPr algn="l"/>
            <a:r>
              <a:rPr lang="en-US" sz="2200" dirty="0" smtClean="0"/>
              <a:t>[</a:t>
            </a:r>
            <a:r>
              <a:rPr lang="en-US" sz="2200" dirty="0" err="1" smtClean="0"/>
              <a:t>Yadollahpour</a:t>
            </a:r>
            <a:r>
              <a:rPr lang="en-US" sz="2200" dirty="0" smtClean="0"/>
              <a:t> et al., CVPR13, Wednesday Poster]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96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</p:bld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32706</TotalTime>
  <Words>2978</Words>
  <Application>Microsoft Macintosh PowerPoint</Application>
  <PresentationFormat>On-screen Show (4:3)</PresentationFormat>
  <Paragraphs>528</Paragraphs>
  <Slides>45</Slides>
  <Notes>30</Notes>
  <HiddenSlides>0</HiddenSlides>
  <MMClips>1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pictures</vt:lpstr>
      <vt:lpstr>Blank Presentation</vt:lpstr>
      <vt:lpstr>Diverse M-Best Solutions in Markov Random Fields</vt:lpstr>
      <vt:lpstr>Slide 2</vt:lpstr>
      <vt:lpstr>Ambiguity Ambiguity Ambiguity</vt:lpstr>
      <vt:lpstr>Problems with MAP</vt:lpstr>
      <vt:lpstr>Multiple Predictions</vt:lpstr>
      <vt:lpstr>Multiple Predictions</vt:lpstr>
      <vt:lpstr>Multiple Predictions</vt:lpstr>
      <vt:lpstr>Example Result</vt:lpstr>
      <vt:lpstr>Example Result</vt:lpstr>
      <vt:lpstr>MAP Integer Program</vt:lpstr>
      <vt:lpstr>MAP Integer Program</vt:lpstr>
      <vt:lpstr>MAP Integer Program</vt:lpstr>
      <vt:lpstr>MAP Integer Program</vt:lpstr>
      <vt:lpstr>MAP Integer Program</vt:lpstr>
      <vt:lpstr>MAP Integer Program</vt:lpstr>
      <vt:lpstr>MAP Integer Program</vt:lpstr>
      <vt:lpstr>MAP Integer Program</vt:lpstr>
      <vt:lpstr>Diverse 2nd-Best</vt:lpstr>
      <vt:lpstr>Diverse M-Best</vt:lpstr>
      <vt:lpstr>Diverse 2nd-Best</vt:lpstr>
      <vt:lpstr>Diverse 2nd-Best</vt:lpstr>
      <vt:lpstr>Diverse 2nd-Best</vt:lpstr>
      <vt:lpstr>Diverse 2nd-Best</vt:lpstr>
      <vt:lpstr>Theorem Statement</vt:lpstr>
      <vt:lpstr>Effect of Lagrangian Relaxation</vt:lpstr>
      <vt:lpstr>Effect of Lagrangian Relaxation</vt:lpstr>
      <vt:lpstr>Effect of Lagrangian Relaxation</vt:lpstr>
      <vt:lpstr>Diverse 2nd-Best</vt:lpstr>
      <vt:lpstr>Diversity</vt:lpstr>
      <vt:lpstr>Hamming Diversity</vt:lpstr>
      <vt:lpstr>Hamming Diversity</vt:lpstr>
      <vt:lpstr>Hamming Diversity</vt:lpstr>
      <vt:lpstr>Diverse 2nd-Best</vt:lpstr>
      <vt:lpstr>How Much Diversity?</vt:lpstr>
      <vt:lpstr>Experiments</vt:lpstr>
      <vt:lpstr>Interactive Segmentation</vt:lpstr>
      <vt:lpstr>Pose Tracking</vt:lpstr>
      <vt:lpstr>Slide 38</vt:lpstr>
      <vt:lpstr>Pose Tracking</vt:lpstr>
      <vt:lpstr>Pose Tracking</vt:lpstr>
      <vt:lpstr>Pose Tracking</vt:lpstr>
      <vt:lpstr>Machine Translation</vt:lpstr>
      <vt:lpstr>Machine Translation</vt:lpstr>
      <vt:lpstr>Machine Translation</vt:lpstr>
      <vt:lpstr>Machine Translation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Dhruv Batra Talk</dc:title>
  <dc:subject/>
  <dc:creator/>
  <cp:keywords/>
  <dc:description/>
  <cp:lastModifiedBy>Dhruv Batra</cp:lastModifiedBy>
  <cp:revision>1733</cp:revision>
  <cp:lastPrinted>2009-01-27T18:32:10Z</cp:lastPrinted>
  <dcterms:created xsi:type="dcterms:W3CDTF">2013-06-24T16:27:05Z</dcterms:created>
  <dcterms:modified xsi:type="dcterms:W3CDTF">2013-06-24T17:17:47Z</dcterms:modified>
  <cp:category/>
</cp:coreProperties>
</file>