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5.xml" ContentType="application/vnd.openxmlformats-officedocument.presentationml.notes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Layouts/slideLayout17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charts/chart2.xml" ContentType="application/vnd.openxmlformats-officedocument.drawingml.chart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75" r:id="rId1"/>
    <p:sldMasterId id="2147483687" r:id="rId2"/>
  </p:sldMasterIdLst>
  <p:notesMasterIdLst>
    <p:notesMasterId r:id="rId30"/>
  </p:notesMasterIdLst>
  <p:handoutMasterIdLst>
    <p:handoutMasterId r:id="rId31"/>
  </p:handoutMasterIdLst>
  <p:sldIdLst>
    <p:sldId id="256" r:id="rId3"/>
    <p:sldId id="295" r:id="rId4"/>
    <p:sldId id="322" r:id="rId5"/>
    <p:sldId id="316" r:id="rId6"/>
    <p:sldId id="317" r:id="rId7"/>
    <p:sldId id="330" r:id="rId8"/>
    <p:sldId id="336" r:id="rId9"/>
    <p:sldId id="337" r:id="rId10"/>
    <p:sldId id="347" r:id="rId11"/>
    <p:sldId id="349" r:id="rId12"/>
    <p:sldId id="348" r:id="rId13"/>
    <p:sldId id="346" r:id="rId14"/>
    <p:sldId id="338" r:id="rId15"/>
    <p:sldId id="325" r:id="rId16"/>
    <p:sldId id="326" r:id="rId17"/>
    <p:sldId id="327" r:id="rId18"/>
    <p:sldId id="328" r:id="rId19"/>
    <p:sldId id="345" r:id="rId20"/>
    <p:sldId id="339" r:id="rId21"/>
    <p:sldId id="340" r:id="rId22"/>
    <p:sldId id="341" r:id="rId23"/>
    <p:sldId id="342" r:id="rId24"/>
    <p:sldId id="343" r:id="rId25"/>
    <p:sldId id="344" r:id="rId26"/>
    <p:sldId id="333" r:id="rId27"/>
    <p:sldId id="334" r:id="rId28"/>
    <p:sldId id="335" r:id="rId29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00FF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594" autoAdjust="0"/>
    <p:restoredTop sz="93043" autoAdjust="0"/>
  </p:normalViewPr>
  <p:slideViewPr>
    <p:cSldViewPr>
      <p:cViewPr varScale="1">
        <p:scale>
          <a:sx n="119" d="100"/>
          <a:sy n="119" d="100"/>
        </p:scale>
        <p:origin x="-3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notesViewPr>
    <p:cSldViewPr>
      <p:cViewPr varScale="1">
        <p:scale>
          <a:sx n="88" d="100"/>
          <a:sy n="88" d="100"/>
        </p:scale>
        <p:origin x="-2072" y="-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batra:my_folders:research:my_papers:2012:2012_eccv_mmodes:talk:Workbook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batra:my_folders:research:my_papers:2013:2013_cvpr_reranking:figures:Workbook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batra:my_folders:research:my_papers:2013:2013_cvpr_reranking:figures:Work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5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Sheet1!$G$39:$G$42</c:f>
              <c:strCache>
                <c:ptCount val="4"/>
                <c:pt idx="0">
                  <c:v>MAP</c:v>
                </c:pt>
                <c:pt idx="1">
                  <c:v>M-Best-MAP</c:v>
                </c:pt>
                <c:pt idx="2">
                  <c:v>Confidence</c:v>
                </c:pt>
                <c:pt idx="3">
                  <c:v>DivMBest</c:v>
                </c:pt>
              </c:strCache>
            </c:strRef>
          </c:cat>
          <c:val>
            <c:numRef>
              <c:f>Sheet1!$H$39:$H$42</c:f>
              <c:numCache>
                <c:formatCode>0.00%</c:formatCode>
                <c:ptCount val="4"/>
                <c:pt idx="0">
                  <c:v>0.91542</c:v>
                </c:pt>
                <c:pt idx="1">
                  <c:v>0.9159</c:v>
                </c:pt>
                <c:pt idx="2">
                  <c:v>0.9317</c:v>
                </c:pt>
                <c:pt idx="3">
                  <c:v>0.9516</c:v>
                </c:pt>
              </c:numCache>
            </c:numRef>
          </c:val>
        </c:ser>
        <c:axId val="626536440"/>
        <c:axId val="626539672"/>
      </c:barChart>
      <c:catAx>
        <c:axId val="62653644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26539672"/>
        <c:crosses val="autoZero"/>
        <c:auto val="1"/>
        <c:lblAlgn val="ctr"/>
        <c:lblOffset val="100"/>
      </c:catAx>
      <c:valAx>
        <c:axId val="626539672"/>
        <c:scaling>
          <c:orientation val="minMax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0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26536440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lineChart>
        <c:grouping val="standard"/>
        <c:ser>
          <c:idx val="0"/>
          <c:order val="0"/>
          <c:tx>
            <c:strRef>
              <c:f>Sheet1!$C$27</c:f>
              <c:strCache>
                <c:ptCount val="1"/>
                <c:pt idx="0">
                  <c:v>Oracle</c:v>
                </c:pt>
              </c:strCache>
            </c:strRef>
          </c:tx>
          <c:spPr>
            <a:ln w="476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square"/>
            <c:size val="9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val>
            <c:numRef>
              <c:f>Sheet1!$C$28:$C$37</c:f>
              <c:numCache>
                <c:formatCode>General</c:formatCode>
                <c:ptCount val="10"/>
                <c:pt idx="0">
                  <c:v>0.451</c:v>
                </c:pt>
                <c:pt idx="1">
                  <c:v>0.4935</c:v>
                </c:pt>
                <c:pt idx="2">
                  <c:v>0.5161</c:v>
                </c:pt>
                <c:pt idx="3">
                  <c:v>0.5422</c:v>
                </c:pt>
                <c:pt idx="4">
                  <c:v>0.5559</c:v>
                </c:pt>
                <c:pt idx="5">
                  <c:v>0.5713</c:v>
                </c:pt>
                <c:pt idx="6">
                  <c:v>0.5776</c:v>
                </c:pt>
                <c:pt idx="7">
                  <c:v>0.5838</c:v>
                </c:pt>
                <c:pt idx="8">
                  <c:v>0.5904</c:v>
                </c:pt>
                <c:pt idx="9">
                  <c:v>0.6012</c:v>
                </c:pt>
              </c:numCache>
            </c:numRef>
          </c:val>
        </c:ser>
        <c:ser>
          <c:idx val="1"/>
          <c:order val="1"/>
          <c:tx>
            <c:strRef>
              <c:f>Sheet1!$D$27</c:f>
              <c:strCache>
                <c:ptCount val="1"/>
                <c:pt idx="0">
                  <c:v>Rand</c:v>
                </c:pt>
              </c:strCache>
            </c:strRef>
          </c:tx>
          <c:val>
            <c:numRef>
              <c:f>Sheet1!$D$28:$D$37</c:f>
              <c:numCache>
                <c:formatCode>General</c:formatCode>
                <c:ptCount val="10"/>
                <c:pt idx="0">
                  <c:v>0.451</c:v>
                </c:pt>
                <c:pt idx="1">
                  <c:v>0.4399</c:v>
                </c:pt>
                <c:pt idx="2">
                  <c:v>0.4243</c:v>
                </c:pt>
                <c:pt idx="3">
                  <c:v>0.4205</c:v>
                </c:pt>
                <c:pt idx="4">
                  <c:v>0.4184</c:v>
                </c:pt>
                <c:pt idx="5">
                  <c:v>0.4179</c:v>
                </c:pt>
                <c:pt idx="6">
                  <c:v>0.4088</c:v>
                </c:pt>
                <c:pt idx="7">
                  <c:v>0.4029</c:v>
                </c:pt>
                <c:pt idx="8">
                  <c:v>0.3996</c:v>
                </c:pt>
                <c:pt idx="9">
                  <c:v>0.3958</c:v>
                </c:pt>
              </c:numCache>
            </c:numRef>
          </c:val>
        </c:ser>
        <c:ser>
          <c:idx val="2"/>
          <c:order val="2"/>
          <c:tx>
            <c:strRef>
              <c:f>Sheet1!$E$27</c:f>
              <c:strCache>
                <c:ptCount val="1"/>
                <c:pt idx="0">
                  <c:v>MBR</c:v>
                </c:pt>
              </c:strCache>
            </c:strRef>
          </c:tx>
          <c:spPr>
            <a:ln w="476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9"/>
            <c:spPr>
              <a:gradFill rotWithShape="1">
                <a:gsLst>
                  <a:gs pos="0">
                    <a:schemeClr val="accent6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val>
            <c:numRef>
              <c:f>Sheet1!$E$28:$E$37</c:f>
              <c:numCache>
                <c:formatCode>General</c:formatCode>
                <c:ptCount val="10"/>
                <c:pt idx="0">
                  <c:v>0.451</c:v>
                </c:pt>
                <c:pt idx="4">
                  <c:v>0.456</c:v>
                </c:pt>
                <c:pt idx="6">
                  <c:v>0.4597</c:v>
                </c:pt>
                <c:pt idx="9">
                  <c:v>0.4542</c:v>
                </c:pt>
              </c:numCache>
            </c:numRef>
          </c:val>
        </c:ser>
        <c:marker val="1"/>
        <c:axId val="625482424"/>
        <c:axId val="625487320"/>
      </c:lineChart>
      <c:catAx>
        <c:axId val="62548242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25487320"/>
        <c:crosses val="autoZero"/>
        <c:auto val="1"/>
        <c:lblAlgn val="ctr"/>
        <c:lblOffset val="100"/>
      </c:catAx>
      <c:valAx>
        <c:axId val="625487320"/>
        <c:scaling>
          <c:orientation val="minMax"/>
          <c:max val="0.61"/>
          <c:min val="0.44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0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25482424"/>
        <c:crosses val="autoZero"/>
        <c:crossBetween val="between"/>
        <c:majorUnit val="0.03"/>
      </c:valAx>
    </c:plotArea>
    <c:plotVisOnly val="1"/>
    <c:dispBlanksAs val="span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lineChart>
        <c:grouping val="standard"/>
        <c:ser>
          <c:idx val="0"/>
          <c:order val="0"/>
          <c:tx>
            <c:strRef>
              <c:f>Sheet1!$C$27</c:f>
              <c:strCache>
                <c:ptCount val="1"/>
                <c:pt idx="0">
                  <c:v>Oracle</c:v>
                </c:pt>
              </c:strCache>
            </c:strRef>
          </c:tx>
          <c:spPr>
            <a:ln w="476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square"/>
            <c:size val="9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val>
            <c:numRef>
              <c:f>Sheet1!$C$28:$C$37</c:f>
              <c:numCache>
                <c:formatCode>General</c:formatCode>
                <c:ptCount val="10"/>
                <c:pt idx="0">
                  <c:v>0.451</c:v>
                </c:pt>
                <c:pt idx="1">
                  <c:v>0.4935</c:v>
                </c:pt>
                <c:pt idx="2">
                  <c:v>0.5161</c:v>
                </c:pt>
                <c:pt idx="3">
                  <c:v>0.5422</c:v>
                </c:pt>
                <c:pt idx="4">
                  <c:v>0.5559</c:v>
                </c:pt>
                <c:pt idx="5">
                  <c:v>0.5713</c:v>
                </c:pt>
                <c:pt idx="6">
                  <c:v>0.5776</c:v>
                </c:pt>
                <c:pt idx="7">
                  <c:v>0.5838</c:v>
                </c:pt>
                <c:pt idx="8">
                  <c:v>0.5904</c:v>
                </c:pt>
                <c:pt idx="9">
                  <c:v>0.6012</c:v>
                </c:pt>
              </c:numCache>
            </c:numRef>
          </c:val>
        </c:ser>
        <c:ser>
          <c:idx val="1"/>
          <c:order val="1"/>
          <c:tx>
            <c:strRef>
              <c:f>Sheet1!$D$27</c:f>
              <c:strCache>
                <c:ptCount val="1"/>
                <c:pt idx="0">
                  <c:v>Rand</c:v>
                </c:pt>
              </c:strCache>
            </c:strRef>
          </c:tx>
          <c:val>
            <c:numRef>
              <c:f>Sheet1!$D$28:$D$37</c:f>
              <c:numCache>
                <c:formatCode>General</c:formatCode>
                <c:ptCount val="10"/>
                <c:pt idx="0">
                  <c:v>0.451</c:v>
                </c:pt>
                <c:pt idx="1">
                  <c:v>0.4399</c:v>
                </c:pt>
                <c:pt idx="2">
                  <c:v>0.4243</c:v>
                </c:pt>
                <c:pt idx="3">
                  <c:v>0.4205</c:v>
                </c:pt>
                <c:pt idx="4">
                  <c:v>0.4184</c:v>
                </c:pt>
                <c:pt idx="5">
                  <c:v>0.4179</c:v>
                </c:pt>
                <c:pt idx="6">
                  <c:v>0.4088</c:v>
                </c:pt>
                <c:pt idx="7">
                  <c:v>0.4029</c:v>
                </c:pt>
                <c:pt idx="8">
                  <c:v>0.3996</c:v>
                </c:pt>
                <c:pt idx="9">
                  <c:v>0.3958</c:v>
                </c:pt>
              </c:numCache>
            </c:numRef>
          </c:val>
        </c:ser>
        <c:ser>
          <c:idx val="2"/>
          <c:order val="2"/>
          <c:tx>
            <c:strRef>
              <c:f>Sheet1!$E$27</c:f>
              <c:strCache>
                <c:ptCount val="1"/>
                <c:pt idx="0">
                  <c:v>MBR</c:v>
                </c:pt>
              </c:strCache>
            </c:strRef>
          </c:tx>
          <c:spPr>
            <a:ln w="476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9"/>
            <c:spPr>
              <a:gradFill rotWithShape="1">
                <a:gsLst>
                  <a:gs pos="0">
                    <a:schemeClr val="accent6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val>
            <c:numRef>
              <c:f>Sheet1!$E$28:$E$37</c:f>
              <c:numCache>
                <c:formatCode>General</c:formatCode>
                <c:ptCount val="10"/>
                <c:pt idx="0">
                  <c:v>0.451</c:v>
                </c:pt>
                <c:pt idx="4">
                  <c:v>0.456</c:v>
                </c:pt>
                <c:pt idx="6">
                  <c:v>0.4597</c:v>
                </c:pt>
                <c:pt idx="9">
                  <c:v>0.4542</c:v>
                </c:pt>
              </c:numCache>
            </c:numRef>
          </c:val>
        </c:ser>
        <c:ser>
          <c:idx val="3"/>
          <c:order val="3"/>
          <c:tx>
            <c:strRef>
              <c:f>Sheet1!$F$27</c:f>
              <c:strCache>
                <c:ptCount val="1"/>
                <c:pt idx="0">
                  <c:v>Re-ranker</c:v>
                </c:pt>
              </c:strCache>
            </c:strRef>
          </c:tx>
          <c:spPr>
            <a:ln w="476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triangle"/>
            <c:size val="9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val>
            <c:numRef>
              <c:f>Sheet1!$F$28:$F$37</c:f>
              <c:numCache>
                <c:formatCode>General</c:formatCode>
                <c:ptCount val="10"/>
                <c:pt idx="0">
                  <c:v>0.451</c:v>
                </c:pt>
                <c:pt idx="1">
                  <c:v>0.4612</c:v>
                </c:pt>
                <c:pt idx="2">
                  <c:v>0.4657</c:v>
                </c:pt>
                <c:pt idx="3">
                  <c:v>0.4661</c:v>
                </c:pt>
                <c:pt idx="4">
                  <c:v>0.4735</c:v>
                </c:pt>
                <c:pt idx="5">
                  <c:v>0.4796</c:v>
                </c:pt>
                <c:pt idx="6">
                  <c:v>0.4796</c:v>
                </c:pt>
                <c:pt idx="7">
                  <c:v>0.4781</c:v>
                </c:pt>
                <c:pt idx="8">
                  <c:v>0.4795</c:v>
                </c:pt>
                <c:pt idx="9">
                  <c:v>0.482</c:v>
                </c:pt>
              </c:numCache>
            </c:numRef>
          </c:val>
        </c:ser>
        <c:marker val="1"/>
        <c:axId val="625613576"/>
        <c:axId val="625618568"/>
      </c:lineChart>
      <c:catAx>
        <c:axId val="62561357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25618568"/>
        <c:crosses val="autoZero"/>
        <c:auto val="1"/>
        <c:lblAlgn val="ctr"/>
        <c:lblOffset val="100"/>
      </c:catAx>
      <c:valAx>
        <c:axId val="625618568"/>
        <c:scaling>
          <c:orientation val="minMax"/>
          <c:max val="0.61"/>
          <c:min val="0.44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0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25613576"/>
        <c:crosses val="autoZero"/>
        <c:crossBetween val="between"/>
        <c:majorUnit val="0.03"/>
      </c:valAx>
    </c:plotArea>
    <c:plotVisOnly val="1"/>
    <c:dispBlanksAs val="span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E4735-A5D0-044D-BE7E-3A4B3C0A561F}" type="datetimeFigureOut">
              <a:rPr lang="en-US" smtClean="0"/>
              <a:pPr/>
              <a:t>7/4/13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6C03F-7434-D740-BBB1-1637C88A1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9163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07DD8A4E-80D5-E442-8CCA-D5A1F77B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0448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first experiment is interactive segmentation, where a user provides scribbles on images and we use graph-cuts for inference.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the second-best solution without diversity. We can see that it is nearly identical to MAP with a few nodes flipped.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the second-best solutions </a:t>
            </a:r>
            <a:r>
              <a:rPr lang="en-US" i="0" baseline="0" dirty="0" smtClean="0"/>
              <a:t>with diversity. We can see that these solutions are significantly different. In one case, we found another instance of the object, and in another, we completed a thin long structure.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Quantitatively, here is the how well MAP performs on our dataset. </a:t>
            </a:r>
          </a:p>
          <a:p>
            <a:endParaRPr lang="en-US" dirty="0" smtClean="0"/>
          </a:p>
          <a:p>
            <a:r>
              <a:rPr lang="en-US" dirty="0" smtClean="0"/>
              <a:t>And these are the oracle</a:t>
            </a:r>
            <a:r>
              <a:rPr lang="en-US" baseline="0" dirty="0" smtClean="0"/>
              <a:t> accuracy for different methods. We can see that </a:t>
            </a:r>
            <a:r>
              <a:rPr lang="en-US" baseline="0" dirty="0" err="1" smtClean="0"/>
              <a:t>DivMBest</a:t>
            </a:r>
            <a:r>
              <a:rPr lang="en-US" baseline="0" dirty="0" smtClean="0"/>
              <a:t> outperforms both baselines.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Finally, we applied </a:t>
            </a:r>
            <a:r>
              <a:rPr lang="en-US" dirty="0" err="1" smtClean="0"/>
              <a:t>DivMBest</a:t>
            </a:r>
            <a:r>
              <a:rPr lang="en-US" baseline="0" dirty="0" smtClean="0"/>
              <a:t> to Semantic Segmentation on the PASCAL 2010 dataset.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use the model of </a:t>
            </a:r>
            <a:r>
              <a:rPr lang="en-US" baseline="0" dirty="0" err="1" smtClean="0"/>
              <a:t>Ladicky</a:t>
            </a:r>
            <a:r>
              <a:rPr lang="en-US" baseline="0" dirty="0" smtClean="0"/>
              <a:t> et al., where approximate inference is performed with alpha-expansion.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are some example results. </a:t>
            </a:r>
          </a:p>
          <a:p>
            <a:endParaRPr lang="en-US" dirty="0" smtClean="0"/>
          </a:p>
          <a:p>
            <a:r>
              <a:rPr lang="en-US" dirty="0" smtClean="0"/>
              <a:t>We</a:t>
            </a:r>
            <a:r>
              <a:rPr lang="en-US" baseline="0" dirty="0" smtClean="0"/>
              <a:t> can see that for the first image, the MAP solution is wrong.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if we compute 10 diverse solutions, one of them does in fact have the correct answer.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summary,</a:t>
            </a:r>
            <a:r>
              <a:rPr lang="en-US" baseline="0" dirty="0" smtClean="0"/>
              <a:t> not matter what the problem, all models are wrong, but some of their beliefs might be useful.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Our proposed algorithm give you a wait to exploit these beliefs by producing diverse M-Best solutions in discrete models.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It’s an efficient algorithm that re-uses existing MAP machinery.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we believe there is a big impact possible on many applications.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6FF14-906B-8C43-8206-00F0F407B0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AFEEC-C182-2D4A-848B-6A0ED98C1F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168A2-5B33-FA46-93E8-3B51497323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Research at TTI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D4A4B-0330-AF4E-991D-7D58C0870B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89279-66D6-F54A-8DF6-8569F0E44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DD396-FCC9-5D4C-A19A-0D227FF654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D718F-682B-7343-BB3C-8AD7033243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E281-1F8F-6944-BFC1-D0DAE21D9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CFAE8-AF25-AC44-B97D-AB359B592C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 smtClean="0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0" y="0"/>
            <a:ext cx="1880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 smtClean="0">
                <a:solidFill>
                  <a:schemeClr val="bg1"/>
                </a:solidFill>
              </a:rPr>
              <a:t>CVPR</a:t>
            </a:r>
            <a:r>
              <a:rPr lang="en-US" sz="1000" baseline="0" dirty="0" smtClean="0">
                <a:solidFill>
                  <a:schemeClr val="bg1"/>
                </a:solidFill>
              </a:rPr>
              <a:t> 2013 Diversity Tutorial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0.emf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openxmlformats.org/officeDocument/2006/relationships/image" Target="../media/image40.png"/><Relationship Id="rId11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0.emf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0.emf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42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0.emf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42.emf"/><Relationship Id="rId9" Type="http://schemas.openxmlformats.org/officeDocument/2006/relationships/image" Target="../media/image9.png"/><Relationship Id="rId10" Type="http://schemas.openxmlformats.org/officeDocument/2006/relationships/image" Target="../media/image43.emf"/><Relationship Id="rId11" Type="http://schemas.openxmlformats.org/officeDocument/2006/relationships/image" Target="../media/image44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4.emf"/><Relationship Id="rId12" Type="http://schemas.openxmlformats.org/officeDocument/2006/relationships/image" Target="../media/image45.emf"/><Relationship Id="rId13" Type="http://schemas.openxmlformats.org/officeDocument/2006/relationships/image" Target="../media/image46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Relationship Id="rId3" Type="http://schemas.openxmlformats.org/officeDocument/2006/relationships/image" Target="../media/image4.emf"/><Relationship Id="rId4" Type="http://schemas.openxmlformats.org/officeDocument/2006/relationships/image" Target="../media/image10.emf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42.emf"/><Relationship Id="rId9" Type="http://schemas.openxmlformats.org/officeDocument/2006/relationships/image" Target="../media/image9.png"/><Relationship Id="rId10" Type="http://schemas.openxmlformats.org/officeDocument/2006/relationships/image" Target="../media/image4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9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7" Type="http://schemas.openxmlformats.org/officeDocument/2006/relationships/image" Target="../media/image24.emf"/><Relationship Id="rId8" Type="http://schemas.openxmlformats.org/officeDocument/2006/relationships/image" Target="../media/image25.emf"/><Relationship Id="rId9" Type="http://schemas.openxmlformats.org/officeDocument/2006/relationships/image" Target="../media/image26.emf"/><Relationship Id="rId10" Type="http://schemas.openxmlformats.org/officeDocument/2006/relationships/image" Target="../media/image27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6.emf"/><Relationship Id="rId7" Type="http://schemas.openxmlformats.org/officeDocument/2006/relationships/image" Target="../media/image27.emf"/><Relationship Id="rId8" Type="http://schemas.openxmlformats.org/officeDocument/2006/relationships/image" Target="../media/image28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/>
          <a:p>
            <a:r>
              <a:rPr lang="en-US" dirty="0" smtClean="0"/>
              <a:t>Closing Remarks:</a:t>
            </a:r>
            <a:br>
              <a:rPr lang="en-US" dirty="0" smtClean="0"/>
            </a:br>
            <a:r>
              <a:rPr lang="en-US" dirty="0" smtClean="0"/>
              <a:t>What can we do with multiple diverse solutions?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228600"/>
            <a:ext cx="9144000" cy="1266825"/>
            <a:chOff x="0" y="0"/>
            <a:chExt cx="9144000" cy="1495425"/>
          </a:xfrm>
        </p:grpSpPr>
        <p:pic>
          <p:nvPicPr>
            <p:cNvPr id="14" name="Picture 11" descr="tree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3" descr="Logo4Bann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2175" y="66675"/>
              <a:ext cx="3171825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Subtitle 3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Dhruv Batra </a:t>
            </a:r>
          </a:p>
          <a:p>
            <a:r>
              <a:rPr lang="en-US" dirty="0" smtClean="0"/>
              <a:t>Virginia Tech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2" name="Group 213"/>
          <p:cNvGrpSpPr>
            <a:grpSpLocks noChangeAspect="1"/>
          </p:cNvGrpSpPr>
          <p:nvPr/>
        </p:nvGrpSpPr>
        <p:grpSpPr>
          <a:xfrm>
            <a:off x="1524000" y="1065733"/>
            <a:ext cx="1586170" cy="1143000"/>
            <a:chOff x="166343" y="662259"/>
            <a:chExt cx="1819656" cy="1371600"/>
          </a:xfrm>
        </p:grpSpPr>
        <p:sp>
          <p:nvSpPr>
            <p:cNvPr id="281" name="Frame 280"/>
            <p:cNvSpPr>
              <a:spLocks/>
            </p:cNvSpPr>
            <p:nvPr/>
          </p:nvSpPr>
          <p:spPr>
            <a:xfrm>
              <a:off x="166343" y="662259"/>
              <a:ext cx="1819656" cy="1371600"/>
            </a:xfrm>
            <a:prstGeom prst="frame">
              <a:avLst>
                <a:gd name="adj1" fmla="val 7500"/>
              </a:avLst>
            </a:prstGeom>
            <a:solidFill>
              <a:schemeClr val="tx1"/>
            </a:solidFill>
            <a:ln w="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82" name="Picture 281" descr="2007_004902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89568" y="683107"/>
              <a:ext cx="1773206" cy="1329905"/>
            </a:xfrm>
            <a:prstGeom prst="rect">
              <a:avLst/>
            </a:prstGeom>
          </p:spPr>
        </p:pic>
      </p:grpSp>
      <p:sp>
        <p:nvSpPr>
          <p:cNvPr id="215" name="Right Arrow 214"/>
          <p:cNvSpPr/>
          <p:nvPr/>
        </p:nvSpPr>
        <p:spPr>
          <a:xfrm rot="5400000">
            <a:off x="4197857" y="2202277"/>
            <a:ext cx="436842" cy="338427"/>
          </a:xfrm>
          <a:prstGeom prst="rightArrow">
            <a:avLst/>
          </a:prstGeom>
          <a:gradFill>
            <a:gsLst>
              <a:gs pos="0">
                <a:srgbClr val="008000"/>
              </a:gs>
              <a:gs pos="100000">
                <a:srgbClr val="92E874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/>
          </a:p>
        </p:txBody>
      </p:sp>
      <p:pic>
        <p:nvPicPr>
          <p:cNvPr id="216" name="Picture 21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118142" y="2120258"/>
            <a:ext cx="435058" cy="179600"/>
          </a:xfrm>
          <a:prstGeom prst="rect">
            <a:avLst/>
          </a:prstGeom>
        </p:spPr>
      </p:pic>
      <p:pic>
        <p:nvPicPr>
          <p:cNvPr id="221" name="Picture 22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24000" y="2410764"/>
            <a:ext cx="2303828" cy="226863"/>
          </a:xfrm>
          <a:prstGeom prst="rect">
            <a:avLst/>
          </a:prstGeom>
        </p:spPr>
      </p:pic>
      <p:pic>
        <p:nvPicPr>
          <p:cNvPr id="224" name="Picture 223" descr="fig1_sol 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18115" y="2667000"/>
            <a:ext cx="1274905" cy="914400"/>
          </a:xfrm>
          <a:prstGeom prst="rect">
            <a:avLst/>
          </a:prstGeom>
        </p:spPr>
      </p:pic>
      <p:pic>
        <p:nvPicPr>
          <p:cNvPr id="225" name="Picture 224" descr="fig1_sol 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118315" y="2667000"/>
            <a:ext cx="1274905" cy="914400"/>
          </a:xfrm>
          <a:prstGeom prst="rect">
            <a:avLst/>
          </a:prstGeom>
        </p:spPr>
      </p:pic>
      <p:pic>
        <p:nvPicPr>
          <p:cNvPr id="226" name="Picture 225" descr="fig1_sol1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718515" y="2667000"/>
            <a:ext cx="1274905" cy="914400"/>
          </a:xfrm>
          <a:prstGeom prst="rect">
            <a:avLst/>
          </a:prstGeom>
        </p:spPr>
      </p:pic>
      <p:grpSp>
        <p:nvGrpSpPr>
          <p:cNvPr id="6" name="Group 284"/>
          <p:cNvGrpSpPr>
            <a:grpSpLocks noChangeAspect="1"/>
          </p:cNvGrpSpPr>
          <p:nvPr/>
        </p:nvGrpSpPr>
        <p:grpSpPr>
          <a:xfrm>
            <a:off x="4711887" y="914400"/>
            <a:ext cx="1993713" cy="1463040"/>
            <a:chOff x="4435603" y="1066800"/>
            <a:chExt cx="2742310" cy="2012381"/>
          </a:xfrm>
        </p:grpSpPr>
        <p:pic>
          <p:nvPicPr>
            <p:cNvPr id="234" name="Picture 233" descr="2007_004902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435603" y="1112945"/>
              <a:ext cx="2742310" cy="1966236"/>
            </a:xfrm>
            <a:prstGeom prst="rect">
              <a:avLst/>
            </a:prstGeom>
            <a:scene3d>
              <a:camera prst="orthographicFront">
                <a:rot lat="954000" lon="18034448" rev="17280000"/>
              </a:camera>
              <a:lightRig rig="threePt" dir="t"/>
            </a:scene3d>
          </p:spPr>
        </p:pic>
        <p:cxnSp>
          <p:nvCxnSpPr>
            <p:cNvPr id="235" name="Straight Connector 234"/>
            <p:cNvCxnSpPr>
              <a:stCxn id="248" idx="5"/>
              <a:endCxn id="242" idx="1"/>
            </p:cNvCxnSpPr>
            <p:nvPr/>
          </p:nvCxnSpPr>
          <p:spPr>
            <a:xfrm>
              <a:off x="5789361" y="1577550"/>
              <a:ext cx="741247" cy="7937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>
              <a:stCxn id="250" idx="5"/>
              <a:endCxn id="241" idx="1"/>
            </p:cNvCxnSpPr>
            <p:nvPr/>
          </p:nvCxnSpPr>
          <p:spPr>
            <a:xfrm>
              <a:off x="4994207" y="1824117"/>
              <a:ext cx="741247" cy="7937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>
              <a:stCxn id="249" idx="5"/>
              <a:endCxn id="240" idx="1"/>
            </p:cNvCxnSpPr>
            <p:nvPr/>
          </p:nvCxnSpPr>
          <p:spPr>
            <a:xfrm>
              <a:off x="5391782" y="1700833"/>
              <a:ext cx="741247" cy="7937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>
              <a:stCxn id="251" idx="5"/>
              <a:endCxn id="243" idx="1"/>
            </p:cNvCxnSpPr>
            <p:nvPr/>
          </p:nvCxnSpPr>
          <p:spPr>
            <a:xfrm>
              <a:off x="4596635" y="1947406"/>
              <a:ext cx="741245" cy="7937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flipH="1">
              <a:off x="5441836" y="2411842"/>
              <a:ext cx="1192731" cy="36985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Oval 239"/>
            <p:cNvSpPr>
              <a:spLocks noChangeAspect="1"/>
            </p:cNvSpPr>
            <p:nvPr/>
          </p:nvSpPr>
          <p:spPr>
            <a:xfrm>
              <a:off x="6109572" y="2472292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41" name="Oval 240"/>
            <p:cNvSpPr>
              <a:spLocks noChangeAspect="1"/>
            </p:cNvSpPr>
            <p:nvPr/>
          </p:nvSpPr>
          <p:spPr>
            <a:xfrm>
              <a:off x="5711995" y="2595567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42" name="Oval 241"/>
            <p:cNvSpPr>
              <a:spLocks noChangeAspect="1"/>
            </p:cNvSpPr>
            <p:nvPr/>
          </p:nvSpPr>
          <p:spPr>
            <a:xfrm>
              <a:off x="6507147" y="2349009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43" name="Oval 242"/>
            <p:cNvSpPr>
              <a:spLocks noChangeAspect="1"/>
            </p:cNvSpPr>
            <p:nvPr/>
          </p:nvSpPr>
          <p:spPr>
            <a:xfrm>
              <a:off x="5314416" y="2718851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cxnSp>
          <p:nvCxnSpPr>
            <p:cNvPr id="244" name="Straight Connector 243"/>
            <p:cNvCxnSpPr/>
            <p:nvPr/>
          </p:nvCxnSpPr>
          <p:spPr>
            <a:xfrm flipH="1">
              <a:off x="5216458" y="2199636"/>
              <a:ext cx="1192731" cy="36985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flipH="1">
              <a:off x="4994211" y="1974679"/>
              <a:ext cx="1192731" cy="36985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flipH="1">
              <a:off x="4795420" y="1744369"/>
              <a:ext cx="1192731" cy="36985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flipH="1">
              <a:off x="4542728" y="1529353"/>
              <a:ext cx="1192731" cy="36985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Oval 247"/>
            <p:cNvSpPr>
              <a:spLocks noChangeAspect="1"/>
            </p:cNvSpPr>
            <p:nvPr/>
          </p:nvSpPr>
          <p:spPr>
            <a:xfrm>
              <a:off x="5652615" y="1447358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49" name="Oval 248"/>
            <p:cNvSpPr>
              <a:spLocks noChangeAspect="1"/>
            </p:cNvSpPr>
            <p:nvPr/>
          </p:nvSpPr>
          <p:spPr>
            <a:xfrm>
              <a:off x="5255038" y="1570642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0" name="Oval 249"/>
            <p:cNvSpPr>
              <a:spLocks noChangeAspect="1"/>
            </p:cNvSpPr>
            <p:nvPr/>
          </p:nvSpPr>
          <p:spPr>
            <a:xfrm>
              <a:off x="4857461" y="1693924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1" name="Oval 250"/>
            <p:cNvSpPr>
              <a:spLocks noChangeAspect="1"/>
            </p:cNvSpPr>
            <p:nvPr/>
          </p:nvSpPr>
          <p:spPr>
            <a:xfrm>
              <a:off x="4459886" y="1817207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2" name="Oval 251"/>
            <p:cNvSpPr>
              <a:spLocks noChangeAspect="1"/>
            </p:cNvSpPr>
            <p:nvPr/>
          </p:nvSpPr>
          <p:spPr>
            <a:xfrm>
              <a:off x="5866250" y="1672772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3" name="Oval 252"/>
            <p:cNvSpPr>
              <a:spLocks noChangeAspect="1"/>
            </p:cNvSpPr>
            <p:nvPr/>
          </p:nvSpPr>
          <p:spPr>
            <a:xfrm>
              <a:off x="6079881" y="1898184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4" name="Oval 253"/>
            <p:cNvSpPr>
              <a:spLocks noChangeAspect="1"/>
            </p:cNvSpPr>
            <p:nvPr/>
          </p:nvSpPr>
          <p:spPr>
            <a:xfrm>
              <a:off x="5468671" y="1796054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5" name="Oval 254"/>
            <p:cNvSpPr>
              <a:spLocks noChangeAspect="1"/>
            </p:cNvSpPr>
            <p:nvPr/>
          </p:nvSpPr>
          <p:spPr>
            <a:xfrm>
              <a:off x="5682305" y="2021468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6" name="Oval 255"/>
            <p:cNvSpPr>
              <a:spLocks noChangeAspect="1"/>
            </p:cNvSpPr>
            <p:nvPr/>
          </p:nvSpPr>
          <p:spPr>
            <a:xfrm>
              <a:off x="5071095" y="1919338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7" name="Oval 256"/>
            <p:cNvSpPr>
              <a:spLocks noChangeAspect="1"/>
            </p:cNvSpPr>
            <p:nvPr/>
          </p:nvSpPr>
          <p:spPr>
            <a:xfrm>
              <a:off x="5284728" y="2144745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8" name="Oval 257"/>
            <p:cNvSpPr>
              <a:spLocks noChangeAspect="1"/>
            </p:cNvSpPr>
            <p:nvPr/>
          </p:nvSpPr>
          <p:spPr>
            <a:xfrm>
              <a:off x="4673518" y="2042620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9" name="Oval 258"/>
            <p:cNvSpPr>
              <a:spLocks noChangeAspect="1"/>
            </p:cNvSpPr>
            <p:nvPr/>
          </p:nvSpPr>
          <p:spPr>
            <a:xfrm>
              <a:off x="4887151" y="2268030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60" name="Oval 259"/>
            <p:cNvSpPr>
              <a:spLocks noChangeAspect="1"/>
            </p:cNvSpPr>
            <p:nvPr/>
          </p:nvSpPr>
          <p:spPr>
            <a:xfrm>
              <a:off x="6293515" y="2123597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61" name="Oval 260"/>
            <p:cNvSpPr>
              <a:spLocks noChangeAspect="1"/>
            </p:cNvSpPr>
            <p:nvPr/>
          </p:nvSpPr>
          <p:spPr>
            <a:xfrm>
              <a:off x="5895937" y="2246877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62" name="Oval 261"/>
            <p:cNvSpPr>
              <a:spLocks noChangeAspect="1"/>
            </p:cNvSpPr>
            <p:nvPr/>
          </p:nvSpPr>
          <p:spPr>
            <a:xfrm>
              <a:off x="5498359" y="2370162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63" name="Oval 262"/>
            <p:cNvSpPr>
              <a:spLocks noChangeAspect="1"/>
            </p:cNvSpPr>
            <p:nvPr/>
          </p:nvSpPr>
          <p:spPr>
            <a:xfrm>
              <a:off x="5100783" y="2493446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cxnSp>
          <p:nvCxnSpPr>
            <p:cNvPr id="264" name="Straight Connector 263"/>
            <p:cNvCxnSpPr>
              <a:stCxn id="274" idx="4"/>
              <a:endCxn id="241" idx="0"/>
            </p:cNvCxnSpPr>
            <p:nvPr/>
          </p:nvCxnSpPr>
          <p:spPr>
            <a:xfrm flipH="1">
              <a:off x="5792101" y="1629598"/>
              <a:ext cx="477679" cy="96596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>
              <a:stCxn id="274" idx="4"/>
              <a:endCxn id="242" idx="0"/>
            </p:cNvCxnSpPr>
            <p:nvPr/>
          </p:nvCxnSpPr>
          <p:spPr>
            <a:xfrm>
              <a:off x="6269780" y="1629598"/>
              <a:ext cx="317473" cy="71941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>
              <a:stCxn id="257" idx="7"/>
              <a:endCxn id="274" idx="4"/>
            </p:cNvCxnSpPr>
            <p:nvPr/>
          </p:nvCxnSpPr>
          <p:spPr>
            <a:xfrm flipV="1">
              <a:off x="5421477" y="1629598"/>
              <a:ext cx="848303" cy="53748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>
              <a:stCxn id="274" idx="4"/>
              <a:endCxn id="260" idx="0"/>
            </p:cNvCxnSpPr>
            <p:nvPr/>
          </p:nvCxnSpPr>
          <p:spPr>
            <a:xfrm>
              <a:off x="6269780" y="1629598"/>
              <a:ext cx="103841" cy="4939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>
              <a:stCxn id="254" idx="0"/>
              <a:endCxn id="272" idx="4"/>
            </p:cNvCxnSpPr>
            <p:nvPr/>
          </p:nvCxnSpPr>
          <p:spPr>
            <a:xfrm flipH="1" flipV="1">
              <a:off x="5394522" y="1219340"/>
              <a:ext cx="154255" cy="5767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>
              <a:stCxn id="250" idx="7"/>
              <a:endCxn id="272" idx="4"/>
            </p:cNvCxnSpPr>
            <p:nvPr/>
          </p:nvCxnSpPr>
          <p:spPr>
            <a:xfrm flipV="1">
              <a:off x="4994210" y="1219340"/>
              <a:ext cx="400312" cy="49692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>
              <a:stCxn id="259" idx="0"/>
              <a:endCxn id="272" idx="4"/>
            </p:cNvCxnSpPr>
            <p:nvPr/>
          </p:nvCxnSpPr>
          <p:spPr>
            <a:xfrm flipV="1">
              <a:off x="4967257" y="1219340"/>
              <a:ext cx="427265" cy="104869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>
              <a:stCxn id="248" idx="1"/>
              <a:endCxn id="272" idx="4"/>
            </p:cNvCxnSpPr>
            <p:nvPr/>
          </p:nvCxnSpPr>
          <p:spPr>
            <a:xfrm flipH="1" flipV="1">
              <a:off x="5394522" y="1219340"/>
              <a:ext cx="281555" cy="25035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Oval 271"/>
            <p:cNvSpPr>
              <a:spLocks noChangeAspect="1"/>
            </p:cNvSpPr>
            <p:nvPr/>
          </p:nvSpPr>
          <p:spPr>
            <a:xfrm>
              <a:off x="5314416" y="1066800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cxnSp>
          <p:nvCxnSpPr>
            <p:cNvPr id="273" name="Straight Connector 272"/>
            <p:cNvCxnSpPr/>
            <p:nvPr/>
          </p:nvCxnSpPr>
          <p:spPr>
            <a:xfrm flipH="1" flipV="1">
              <a:off x="5466848" y="1150830"/>
              <a:ext cx="768105" cy="38143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Oval 273"/>
            <p:cNvSpPr>
              <a:spLocks noChangeAspect="1"/>
            </p:cNvSpPr>
            <p:nvPr/>
          </p:nvSpPr>
          <p:spPr>
            <a:xfrm>
              <a:off x="6189674" y="1477058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</p:grpSp>
      <p:sp>
        <p:nvSpPr>
          <p:cNvPr id="275" name="Right Arrow 274"/>
          <p:cNvSpPr/>
          <p:nvPr/>
        </p:nvSpPr>
        <p:spPr>
          <a:xfrm>
            <a:off x="3757092" y="1603950"/>
            <a:ext cx="456947" cy="323536"/>
          </a:xfrm>
          <a:prstGeom prst="rightArrow">
            <a:avLst/>
          </a:prstGeom>
          <a:gradFill>
            <a:gsLst>
              <a:gs pos="0">
                <a:srgbClr val="008000"/>
              </a:gs>
              <a:gs pos="100000">
                <a:srgbClr val="92E874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/>
          </a:p>
        </p:txBody>
      </p:sp>
      <p:sp>
        <p:nvSpPr>
          <p:cNvPr id="77" name="Title 7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Large-Margin Re-ranking</a:t>
            </a:r>
            <a:endParaRPr lang="en-US" dirty="0"/>
          </a:p>
        </p:txBody>
      </p:sp>
      <p:pic>
        <p:nvPicPr>
          <p:cNvPr id="227" name="Picture 226" descr="fig1_sol1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318715" y="2667000"/>
            <a:ext cx="1274905" cy="9144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480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Segmentation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6400" y="1371600"/>
            <a:ext cx="755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Input</a:t>
            </a:r>
            <a:endParaRPr lang="en-US" sz="2000" dirty="0"/>
          </a:p>
        </p:txBody>
      </p:sp>
      <p:pic>
        <p:nvPicPr>
          <p:cNvPr id="10" name="Picture 9" descr="2008_0000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752600"/>
            <a:ext cx="1828800" cy="1371600"/>
          </a:xfrm>
          <a:prstGeom prst="rect">
            <a:avLst/>
          </a:prstGeom>
        </p:spPr>
      </p:pic>
      <p:pic>
        <p:nvPicPr>
          <p:cNvPr id="13" name="Picture 12" descr="2008_00004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4648200"/>
            <a:ext cx="1499006" cy="1883172"/>
          </a:xfrm>
          <a:prstGeom prst="rect">
            <a:avLst/>
          </a:prstGeom>
        </p:spPr>
      </p:pic>
      <p:pic>
        <p:nvPicPr>
          <p:cNvPr id="19" name="Picture 18" descr="2009_00186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3200400"/>
            <a:ext cx="1828800" cy="137160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3429000" y="1371600"/>
            <a:ext cx="1830270" cy="5160264"/>
            <a:chOff x="3429000" y="1371600"/>
            <a:chExt cx="1830270" cy="5160264"/>
          </a:xfrm>
        </p:grpSpPr>
        <p:sp>
          <p:nvSpPr>
            <p:cNvPr id="8" name="TextBox 7"/>
            <p:cNvSpPr txBox="1"/>
            <p:nvPr/>
          </p:nvSpPr>
          <p:spPr>
            <a:xfrm>
              <a:off x="4038600" y="1371600"/>
              <a:ext cx="7358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MAP</a:t>
              </a:r>
              <a:endParaRPr lang="en-US" sz="2000" dirty="0"/>
            </a:p>
          </p:txBody>
        </p:sp>
        <p:pic>
          <p:nvPicPr>
            <p:cNvPr id="20" name="Picture 19" descr="2009_001866_S1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29000" y="3200400"/>
              <a:ext cx="1830270" cy="1371600"/>
            </a:xfrm>
            <a:prstGeom prst="rect">
              <a:avLst/>
            </a:prstGeom>
          </p:spPr>
        </p:pic>
        <p:pic>
          <p:nvPicPr>
            <p:cNvPr id="3" name="Picture 2" descr="2008_000030_S1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3429000" y="1752600"/>
              <a:ext cx="1822480" cy="1371600"/>
            </a:xfrm>
            <a:prstGeom prst="rect">
              <a:avLst/>
            </a:prstGeom>
          </p:spPr>
        </p:pic>
        <p:pic>
          <p:nvPicPr>
            <p:cNvPr id="22" name="Picture 21" descr="2008_000048_S1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57600" y="4648200"/>
              <a:ext cx="1495594" cy="1883664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5715000" y="1371600"/>
            <a:ext cx="1871290" cy="5160264"/>
            <a:chOff x="5715000" y="1371600"/>
            <a:chExt cx="1871290" cy="5160264"/>
          </a:xfrm>
        </p:grpSpPr>
        <p:sp>
          <p:nvSpPr>
            <p:cNvPr id="9" name="TextBox 8"/>
            <p:cNvSpPr txBox="1"/>
            <p:nvPr/>
          </p:nvSpPr>
          <p:spPr>
            <a:xfrm>
              <a:off x="5785797" y="1371600"/>
              <a:ext cx="18004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Best of 10-Div</a:t>
              </a:r>
              <a:endParaRPr lang="en-US" sz="2000" dirty="0"/>
            </a:p>
          </p:txBody>
        </p:sp>
        <p:pic>
          <p:nvPicPr>
            <p:cNvPr id="15" name="Picture 14" descr="2008_000048_S4.pdf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867400" y="4648200"/>
              <a:ext cx="1503078" cy="1883664"/>
            </a:xfrm>
            <a:prstGeom prst="rect">
              <a:avLst/>
            </a:prstGeom>
          </p:spPr>
        </p:pic>
        <p:pic>
          <p:nvPicPr>
            <p:cNvPr id="21" name="Picture 20" descr="2009_001866_S3.pdf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715000" y="3200400"/>
              <a:ext cx="1815612" cy="1371600"/>
            </a:xfrm>
            <a:prstGeom prst="rect">
              <a:avLst/>
            </a:prstGeom>
          </p:spPr>
        </p:pic>
        <p:pic>
          <p:nvPicPr>
            <p:cNvPr id="23" name="Picture 22" descr="2008_000030_S7.pn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715000" y="1752600"/>
              <a:ext cx="1822450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458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Segmentation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36967" y="3059627"/>
            <a:ext cx="191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PACAL Accuracy</a:t>
            </a:r>
            <a:endParaRPr lang="en-US" sz="1800" dirty="0"/>
          </a:p>
        </p:txBody>
      </p:sp>
      <p:sp>
        <p:nvSpPr>
          <p:cNvPr id="8" name="Up Arrow 7"/>
          <p:cNvSpPr/>
          <p:nvPr/>
        </p:nvSpPr>
        <p:spPr bwMode="auto">
          <a:xfrm>
            <a:off x="533400" y="1905000"/>
            <a:ext cx="152400" cy="2438400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21" y="1524000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Better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013177" y="6096000"/>
            <a:ext cx="209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#Solutions / Image</a:t>
            </a:r>
            <a:endParaRPr lang="en-US" sz="1800" dirty="0"/>
          </a:p>
        </p:txBody>
      </p:sp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19184630"/>
              </p:ext>
            </p:extLst>
          </p:nvPr>
        </p:nvGraphicFramePr>
        <p:xfrm>
          <a:off x="1066800" y="1295400"/>
          <a:ext cx="7239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1752600" y="5181600"/>
            <a:ext cx="7182986" cy="536377"/>
            <a:chOff x="1752600" y="4416623"/>
            <a:chExt cx="7182986" cy="536377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752600" y="4603105"/>
              <a:ext cx="6501384" cy="1588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8268724" y="4416623"/>
              <a:ext cx="5704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MAP</a:t>
              </a:r>
              <a:endParaRPr lang="en-US" sz="1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74906" y="4645223"/>
              <a:ext cx="20606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[State-of-art circa 2012]</a:t>
              </a:r>
              <a:endParaRPr lang="en-US" sz="1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715000" y="2514600"/>
            <a:ext cx="1905000" cy="95410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15%-gain possible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Same Features</a:t>
            </a:r>
            <a:br>
              <a:rPr lang="en-US" sz="1600" dirty="0" smtClean="0">
                <a:solidFill>
                  <a:srgbClr val="000000"/>
                </a:solidFill>
              </a:rPr>
            </a:br>
            <a:r>
              <a:rPr lang="en-US" sz="1600" dirty="0" smtClean="0">
                <a:solidFill>
                  <a:srgbClr val="000000"/>
                </a:solidFill>
              </a:rPr>
              <a:t>Same Model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 flipH="1">
            <a:off x="7725275" y="1676400"/>
            <a:ext cx="12303" cy="37213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302295" y="1447006"/>
            <a:ext cx="1860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DivMBest</a:t>
            </a:r>
            <a:r>
              <a:rPr lang="en-US" sz="1600" dirty="0" smtClean="0"/>
              <a:t> (Oracle)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1676400" y="6096000"/>
            <a:ext cx="15986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Rand (Re-rank)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172200" y="4843046"/>
            <a:ext cx="640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MBR</a:t>
            </a:r>
            <a:endParaRPr lang="en-US" sz="16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541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Sub>
          <a:bldChart bld="series"/>
        </p:bldSub>
      </p:bldGraphic>
      <p:bldP spid="28" grpId="0" animBg="1"/>
      <p:bldP spid="28" grpId="1" animBg="1"/>
      <p:bldP spid="30" grpId="0"/>
      <p:bldP spid="31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Nothing</a:t>
            </a:r>
          </a:p>
          <a:p>
            <a:pPr lvl="1"/>
            <a:r>
              <a:rPr lang="en-US" dirty="0" smtClean="0"/>
              <a:t>User in</a:t>
            </a:r>
            <a:r>
              <a:rPr lang="en-US" dirty="0"/>
              <a:t> </a:t>
            </a:r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loop</a:t>
            </a:r>
          </a:p>
          <a:p>
            <a:endParaRPr lang="en-US" dirty="0" smtClean="0"/>
          </a:p>
          <a:p>
            <a:r>
              <a:rPr lang="en-US" dirty="0"/>
              <a:t>(Approximate) Min Bayes Risk</a:t>
            </a:r>
          </a:p>
          <a:p>
            <a:pPr lvl="1"/>
            <a:r>
              <a:rPr lang="en-US" dirty="0"/>
              <a:t>Use solutions to estimate the distribution and optimize Bayes Risk</a:t>
            </a:r>
          </a:p>
          <a:p>
            <a:endParaRPr lang="en-US" dirty="0" smtClean="0"/>
          </a:p>
          <a:p>
            <a:r>
              <a:rPr lang="en-US" dirty="0" smtClean="0"/>
              <a:t>Re-ranking</a:t>
            </a:r>
          </a:p>
          <a:p>
            <a:pPr lvl="1"/>
            <a:r>
              <a:rPr lang="en-US" dirty="0" smtClean="0"/>
              <a:t>Pick a good solution from the list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533400" y="2362200"/>
            <a:ext cx="8153400" cy="1219200"/>
          </a:xfrm>
          <a:prstGeom prst="roundRect">
            <a:avLst/>
          </a:prstGeom>
          <a:noFill/>
          <a:ln w="635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6921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8534E-6 3.19666E-6 L 0.00035 0.199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99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pSp>
        <p:nvGrpSpPr>
          <p:cNvPr id="2" name="Group 213"/>
          <p:cNvGrpSpPr>
            <a:grpSpLocks noChangeAspect="1"/>
          </p:cNvGrpSpPr>
          <p:nvPr/>
        </p:nvGrpSpPr>
        <p:grpSpPr>
          <a:xfrm>
            <a:off x="1524000" y="1065733"/>
            <a:ext cx="1586170" cy="1143000"/>
            <a:chOff x="166343" y="662259"/>
            <a:chExt cx="1819656" cy="1371600"/>
          </a:xfrm>
        </p:grpSpPr>
        <p:sp>
          <p:nvSpPr>
            <p:cNvPr id="281" name="Frame 280"/>
            <p:cNvSpPr>
              <a:spLocks/>
            </p:cNvSpPr>
            <p:nvPr/>
          </p:nvSpPr>
          <p:spPr>
            <a:xfrm>
              <a:off x="166343" y="662259"/>
              <a:ext cx="1819656" cy="1371600"/>
            </a:xfrm>
            <a:prstGeom prst="frame">
              <a:avLst>
                <a:gd name="adj1" fmla="val 7500"/>
              </a:avLst>
            </a:prstGeom>
            <a:solidFill>
              <a:schemeClr val="tx1"/>
            </a:solidFill>
            <a:ln w="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82" name="Picture 281" descr="2007_004902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89568" y="683107"/>
              <a:ext cx="1773206" cy="1329905"/>
            </a:xfrm>
            <a:prstGeom prst="rect">
              <a:avLst/>
            </a:prstGeom>
          </p:spPr>
        </p:pic>
      </p:grpSp>
      <p:sp>
        <p:nvSpPr>
          <p:cNvPr id="215" name="Right Arrow 214"/>
          <p:cNvSpPr/>
          <p:nvPr/>
        </p:nvSpPr>
        <p:spPr>
          <a:xfrm rot="5400000">
            <a:off x="4197857" y="2202277"/>
            <a:ext cx="436842" cy="338427"/>
          </a:xfrm>
          <a:prstGeom prst="rightArrow">
            <a:avLst/>
          </a:prstGeom>
          <a:gradFill>
            <a:gsLst>
              <a:gs pos="0">
                <a:srgbClr val="008000"/>
              </a:gs>
              <a:gs pos="100000">
                <a:srgbClr val="92E874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/>
          </a:p>
        </p:txBody>
      </p:sp>
      <p:pic>
        <p:nvPicPr>
          <p:cNvPr id="216" name="Picture 21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118142" y="2120258"/>
            <a:ext cx="435058" cy="179600"/>
          </a:xfrm>
          <a:prstGeom prst="rect">
            <a:avLst/>
          </a:prstGeom>
        </p:spPr>
      </p:pic>
      <p:pic>
        <p:nvPicPr>
          <p:cNvPr id="221" name="Picture 22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24000" y="2410764"/>
            <a:ext cx="2303828" cy="226863"/>
          </a:xfrm>
          <a:prstGeom prst="rect">
            <a:avLst/>
          </a:prstGeom>
        </p:spPr>
      </p:pic>
      <p:pic>
        <p:nvPicPr>
          <p:cNvPr id="224" name="Picture 223" descr="fig1_sol 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18115" y="2667000"/>
            <a:ext cx="1274905" cy="914400"/>
          </a:xfrm>
          <a:prstGeom prst="rect">
            <a:avLst/>
          </a:prstGeom>
        </p:spPr>
      </p:pic>
      <p:pic>
        <p:nvPicPr>
          <p:cNvPr id="225" name="Picture 224" descr="fig1_sol 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118315" y="2667000"/>
            <a:ext cx="1274905" cy="914400"/>
          </a:xfrm>
          <a:prstGeom prst="rect">
            <a:avLst/>
          </a:prstGeom>
        </p:spPr>
      </p:pic>
      <p:pic>
        <p:nvPicPr>
          <p:cNvPr id="226" name="Picture 225" descr="fig1_sol1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718515" y="2667000"/>
            <a:ext cx="1274905" cy="914400"/>
          </a:xfrm>
          <a:prstGeom prst="rect">
            <a:avLst/>
          </a:prstGeom>
        </p:spPr>
      </p:pic>
      <p:grpSp>
        <p:nvGrpSpPr>
          <p:cNvPr id="6" name="Group 284"/>
          <p:cNvGrpSpPr>
            <a:grpSpLocks noChangeAspect="1"/>
          </p:cNvGrpSpPr>
          <p:nvPr/>
        </p:nvGrpSpPr>
        <p:grpSpPr>
          <a:xfrm>
            <a:off x="4711887" y="914400"/>
            <a:ext cx="1993713" cy="1463040"/>
            <a:chOff x="4435603" y="1066800"/>
            <a:chExt cx="2742310" cy="2012381"/>
          </a:xfrm>
        </p:grpSpPr>
        <p:pic>
          <p:nvPicPr>
            <p:cNvPr id="234" name="Picture 233" descr="2007_004902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435603" y="1112945"/>
              <a:ext cx="2742310" cy="1966236"/>
            </a:xfrm>
            <a:prstGeom prst="rect">
              <a:avLst/>
            </a:prstGeom>
            <a:scene3d>
              <a:camera prst="orthographicFront">
                <a:rot lat="954000" lon="18034448" rev="17280000"/>
              </a:camera>
              <a:lightRig rig="threePt" dir="t"/>
            </a:scene3d>
          </p:spPr>
        </p:pic>
        <p:cxnSp>
          <p:nvCxnSpPr>
            <p:cNvPr id="235" name="Straight Connector 234"/>
            <p:cNvCxnSpPr>
              <a:stCxn id="248" idx="5"/>
              <a:endCxn id="242" idx="1"/>
            </p:cNvCxnSpPr>
            <p:nvPr/>
          </p:nvCxnSpPr>
          <p:spPr>
            <a:xfrm>
              <a:off x="5789361" y="1577550"/>
              <a:ext cx="741247" cy="7937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>
              <a:stCxn id="250" idx="5"/>
              <a:endCxn id="241" idx="1"/>
            </p:cNvCxnSpPr>
            <p:nvPr/>
          </p:nvCxnSpPr>
          <p:spPr>
            <a:xfrm>
              <a:off x="4994207" y="1824117"/>
              <a:ext cx="741247" cy="7937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>
              <a:stCxn id="249" idx="5"/>
              <a:endCxn id="240" idx="1"/>
            </p:cNvCxnSpPr>
            <p:nvPr/>
          </p:nvCxnSpPr>
          <p:spPr>
            <a:xfrm>
              <a:off x="5391782" y="1700833"/>
              <a:ext cx="741247" cy="7937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>
              <a:stCxn id="251" idx="5"/>
              <a:endCxn id="243" idx="1"/>
            </p:cNvCxnSpPr>
            <p:nvPr/>
          </p:nvCxnSpPr>
          <p:spPr>
            <a:xfrm>
              <a:off x="4596635" y="1947406"/>
              <a:ext cx="741245" cy="7937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flipH="1">
              <a:off x="5441836" y="2411842"/>
              <a:ext cx="1192731" cy="36985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Oval 239"/>
            <p:cNvSpPr>
              <a:spLocks noChangeAspect="1"/>
            </p:cNvSpPr>
            <p:nvPr/>
          </p:nvSpPr>
          <p:spPr>
            <a:xfrm>
              <a:off x="6109572" y="2472292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41" name="Oval 240"/>
            <p:cNvSpPr>
              <a:spLocks noChangeAspect="1"/>
            </p:cNvSpPr>
            <p:nvPr/>
          </p:nvSpPr>
          <p:spPr>
            <a:xfrm>
              <a:off x="5711995" y="2595567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42" name="Oval 241"/>
            <p:cNvSpPr>
              <a:spLocks noChangeAspect="1"/>
            </p:cNvSpPr>
            <p:nvPr/>
          </p:nvSpPr>
          <p:spPr>
            <a:xfrm>
              <a:off x="6507147" y="2349009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43" name="Oval 242"/>
            <p:cNvSpPr>
              <a:spLocks noChangeAspect="1"/>
            </p:cNvSpPr>
            <p:nvPr/>
          </p:nvSpPr>
          <p:spPr>
            <a:xfrm>
              <a:off x="5314416" y="2718851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cxnSp>
          <p:nvCxnSpPr>
            <p:cNvPr id="244" name="Straight Connector 243"/>
            <p:cNvCxnSpPr/>
            <p:nvPr/>
          </p:nvCxnSpPr>
          <p:spPr>
            <a:xfrm flipH="1">
              <a:off x="5216458" y="2199636"/>
              <a:ext cx="1192731" cy="36985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flipH="1">
              <a:off x="4994211" y="1974679"/>
              <a:ext cx="1192731" cy="36985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flipH="1">
              <a:off x="4795420" y="1744369"/>
              <a:ext cx="1192731" cy="36985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flipH="1">
              <a:off x="4542728" y="1529353"/>
              <a:ext cx="1192731" cy="36985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Oval 247"/>
            <p:cNvSpPr>
              <a:spLocks noChangeAspect="1"/>
            </p:cNvSpPr>
            <p:nvPr/>
          </p:nvSpPr>
          <p:spPr>
            <a:xfrm>
              <a:off x="5652615" y="1447358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49" name="Oval 248"/>
            <p:cNvSpPr>
              <a:spLocks noChangeAspect="1"/>
            </p:cNvSpPr>
            <p:nvPr/>
          </p:nvSpPr>
          <p:spPr>
            <a:xfrm>
              <a:off x="5255038" y="1570642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0" name="Oval 249"/>
            <p:cNvSpPr>
              <a:spLocks noChangeAspect="1"/>
            </p:cNvSpPr>
            <p:nvPr/>
          </p:nvSpPr>
          <p:spPr>
            <a:xfrm>
              <a:off x="4857461" y="1693924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1" name="Oval 250"/>
            <p:cNvSpPr>
              <a:spLocks noChangeAspect="1"/>
            </p:cNvSpPr>
            <p:nvPr/>
          </p:nvSpPr>
          <p:spPr>
            <a:xfrm>
              <a:off x="4459886" y="1817207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2" name="Oval 251"/>
            <p:cNvSpPr>
              <a:spLocks noChangeAspect="1"/>
            </p:cNvSpPr>
            <p:nvPr/>
          </p:nvSpPr>
          <p:spPr>
            <a:xfrm>
              <a:off x="5866250" y="1672772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3" name="Oval 252"/>
            <p:cNvSpPr>
              <a:spLocks noChangeAspect="1"/>
            </p:cNvSpPr>
            <p:nvPr/>
          </p:nvSpPr>
          <p:spPr>
            <a:xfrm>
              <a:off x="6079881" y="1898184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4" name="Oval 253"/>
            <p:cNvSpPr>
              <a:spLocks noChangeAspect="1"/>
            </p:cNvSpPr>
            <p:nvPr/>
          </p:nvSpPr>
          <p:spPr>
            <a:xfrm>
              <a:off x="5468671" y="1796054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5" name="Oval 254"/>
            <p:cNvSpPr>
              <a:spLocks noChangeAspect="1"/>
            </p:cNvSpPr>
            <p:nvPr/>
          </p:nvSpPr>
          <p:spPr>
            <a:xfrm>
              <a:off x="5682305" y="2021468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6" name="Oval 255"/>
            <p:cNvSpPr>
              <a:spLocks noChangeAspect="1"/>
            </p:cNvSpPr>
            <p:nvPr/>
          </p:nvSpPr>
          <p:spPr>
            <a:xfrm>
              <a:off x="5071095" y="1919338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7" name="Oval 256"/>
            <p:cNvSpPr>
              <a:spLocks noChangeAspect="1"/>
            </p:cNvSpPr>
            <p:nvPr/>
          </p:nvSpPr>
          <p:spPr>
            <a:xfrm>
              <a:off x="5284728" y="2144745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8" name="Oval 257"/>
            <p:cNvSpPr>
              <a:spLocks noChangeAspect="1"/>
            </p:cNvSpPr>
            <p:nvPr/>
          </p:nvSpPr>
          <p:spPr>
            <a:xfrm>
              <a:off x="4673518" y="2042620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9" name="Oval 258"/>
            <p:cNvSpPr>
              <a:spLocks noChangeAspect="1"/>
            </p:cNvSpPr>
            <p:nvPr/>
          </p:nvSpPr>
          <p:spPr>
            <a:xfrm>
              <a:off x="4887151" y="2268030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60" name="Oval 259"/>
            <p:cNvSpPr>
              <a:spLocks noChangeAspect="1"/>
            </p:cNvSpPr>
            <p:nvPr/>
          </p:nvSpPr>
          <p:spPr>
            <a:xfrm>
              <a:off x="6293515" y="2123597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61" name="Oval 260"/>
            <p:cNvSpPr>
              <a:spLocks noChangeAspect="1"/>
            </p:cNvSpPr>
            <p:nvPr/>
          </p:nvSpPr>
          <p:spPr>
            <a:xfrm>
              <a:off x="5895937" y="2246877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62" name="Oval 261"/>
            <p:cNvSpPr>
              <a:spLocks noChangeAspect="1"/>
            </p:cNvSpPr>
            <p:nvPr/>
          </p:nvSpPr>
          <p:spPr>
            <a:xfrm>
              <a:off x="5498359" y="2370162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63" name="Oval 262"/>
            <p:cNvSpPr>
              <a:spLocks noChangeAspect="1"/>
            </p:cNvSpPr>
            <p:nvPr/>
          </p:nvSpPr>
          <p:spPr>
            <a:xfrm>
              <a:off x="5100783" y="2493446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cxnSp>
          <p:nvCxnSpPr>
            <p:cNvPr id="264" name="Straight Connector 263"/>
            <p:cNvCxnSpPr>
              <a:stCxn id="274" idx="4"/>
              <a:endCxn id="241" idx="0"/>
            </p:cNvCxnSpPr>
            <p:nvPr/>
          </p:nvCxnSpPr>
          <p:spPr>
            <a:xfrm flipH="1">
              <a:off x="5792101" y="1629598"/>
              <a:ext cx="477679" cy="96596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>
              <a:stCxn id="274" idx="4"/>
              <a:endCxn id="242" idx="0"/>
            </p:cNvCxnSpPr>
            <p:nvPr/>
          </p:nvCxnSpPr>
          <p:spPr>
            <a:xfrm>
              <a:off x="6269780" y="1629598"/>
              <a:ext cx="317473" cy="71941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>
              <a:stCxn id="257" idx="7"/>
              <a:endCxn id="274" idx="4"/>
            </p:cNvCxnSpPr>
            <p:nvPr/>
          </p:nvCxnSpPr>
          <p:spPr>
            <a:xfrm flipV="1">
              <a:off x="5421477" y="1629598"/>
              <a:ext cx="848303" cy="53748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>
              <a:stCxn id="274" idx="4"/>
              <a:endCxn id="260" idx="0"/>
            </p:cNvCxnSpPr>
            <p:nvPr/>
          </p:nvCxnSpPr>
          <p:spPr>
            <a:xfrm>
              <a:off x="6269780" y="1629598"/>
              <a:ext cx="103841" cy="4939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>
              <a:stCxn id="254" idx="0"/>
              <a:endCxn id="272" idx="4"/>
            </p:cNvCxnSpPr>
            <p:nvPr/>
          </p:nvCxnSpPr>
          <p:spPr>
            <a:xfrm flipH="1" flipV="1">
              <a:off x="5394522" y="1219340"/>
              <a:ext cx="154255" cy="5767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>
              <a:stCxn id="250" idx="7"/>
              <a:endCxn id="272" idx="4"/>
            </p:cNvCxnSpPr>
            <p:nvPr/>
          </p:nvCxnSpPr>
          <p:spPr>
            <a:xfrm flipV="1">
              <a:off x="4994210" y="1219340"/>
              <a:ext cx="400312" cy="49692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>
              <a:stCxn id="259" idx="0"/>
              <a:endCxn id="272" idx="4"/>
            </p:cNvCxnSpPr>
            <p:nvPr/>
          </p:nvCxnSpPr>
          <p:spPr>
            <a:xfrm flipV="1">
              <a:off x="4967257" y="1219340"/>
              <a:ext cx="427265" cy="104869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>
              <a:stCxn id="248" idx="1"/>
              <a:endCxn id="272" idx="4"/>
            </p:cNvCxnSpPr>
            <p:nvPr/>
          </p:nvCxnSpPr>
          <p:spPr>
            <a:xfrm flipH="1" flipV="1">
              <a:off x="5394522" y="1219340"/>
              <a:ext cx="281555" cy="25035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Oval 271"/>
            <p:cNvSpPr>
              <a:spLocks noChangeAspect="1"/>
            </p:cNvSpPr>
            <p:nvPr/>
          </p:nvSpPr>
          <p:spPr>
            <a:xfrm>
              <a:off x="5314416" y="1066800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cxnSp>
          <p:nvCxnSpPr>
            <p:cNvPr id="273" name="Straight Connector 272"/>
            <p:cNvCxnSpPr/>
            <p:nvPr/>
          </p:nvCxnSpPr>
          <p:spPr>
            <a:xfrm flipH="1" flipV="1">
              <a:off x="5466848" y="1150830"/>
              <a:ext cx="768105" cy="38143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Oval 273"/>
            <p:cNvSpPr>
              <a:spLocks noChangeAspect="1"/>
            </p:cNvSpPr>
            <p:nvPr/>
          </p:nvSpPr>
          <p:spPr>
            <a:xfrm>
              <a:off x="6189674" y="1477058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</p:grpSp>
      <p:sp>
        <p:nvSpPr>
          <p:cNvPr id="275" name="Right Arrow 274"/>
          <p:cNvSpPr/>
          <p:nvPr/>
        </p:nvSpPr>
        <p:spPr>
          <a:xfrm>
            <a:off x="3757092" y="1603950"/>
            <a:ext cx="456947" cy="323536"/>
          </a:xfrm>
          <a:prstGeom prst="rightArrow">
            <a:avLst/>
          </a:prstGeom>
          <a:gradFill>
            <a:gsLst>
              <a:gs pos="0">
                <a:srgbClr val="008000"/>
              </a:gs>
              <a:gs pos="100000">
                <a:srgbClr val="92E874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/>
          </a:p>
        </p:txBody>
      </p:sp>
      <p:sp>
        <p:nvSpPr>
          <p:cNvPr id="77" name="Title 7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Large-Margin Re-ranking</a:t>
            </a:r>
            <a:endParaRPr lang="en-US" dirty="0"/>
          </a:p>
        </p:txBody>
      </p:sp>
      <p:sp>
        <p:nvSpPr>
          <p:cNvPr id="78" name="Frame 77"/>
          <p:cNvSpPr>
            <a:spLocks/>
          </p:cNvSpPr>
          <p:nvPr/>
        </p:nvSpPr>
        <p:spPr>
          <a:xfrm>
            <a:off x="6248400" y="2597150"/>
            <a:ext cx="1403350" cy="1047750"/>
          </a:xfrm>
          <a:prstGeom prst="frame">
            <a:avLst>
              <a:gd name="adj1" fmla="val 16760"/>
            </a:avLst>
          </a:prstGeom>
          <a:solidFill>
            <a:srgbClr val="FF0000"/>
          </a:solidFill>
          <a:ln w="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27" name="Picture 226" descr="fig1_sol1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318715" y="2667000"/>
            <a:ext cx="1274905" cy="9144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5190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pSp>
        <p:nvGrpSpPr>
          <p:cNvPr id="2" name="Group 213"/>
          <p:cNvGrpSpPr>
            <a:grpSpLocks noChangeAspect="1"/>
          </p:cNvGrpSpPr>
          <p:nvPr/>
        </p:nvGrpSpPr>
        <p:grpSpPr>
          <a:xfrm>
            <a:off x="1524000" y="1065733"/>
            <a:ext cx="1586170" cy="1143000"/>
            <a:chOff x="166343" y="662259"/>
            <a:chExt cx="1819656" cy="1371600"/>
          </a:xfrm>
        </p:grpSpPr>
        <p:sp>
          <p:nvSpPr>
            <p:cNvPr id="281" name="Frame 280"/>
            <p:cNvSpPr>
              <a:spLocks/>
            </p:cNvSpPr>
            <p:nvPr/>
          </p:nvSpPr>
          <p:spPr>
            <a:xfrm>
              <a:off x="166343" y="662259"/>
              <a:ext cx="1819656" cy="1371600"/>
            </a:xfrm>
            <a:prstGeom prst="frame">
              <a:avLst>
                <a:gd name="adj1" fmla="val 7500"/>
              </a:avLst>
            </a:prstGeom>
            <a:solidFill>
              <a:schemeClr val="tx1"/>
            </a:solidFill>
            <a:ln w="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82" name="Picture 281" descr="2007_004902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89568" y="683107"/>
              <a:ext cx="1773206" cy="1329905"/>
            </a:xfrm>
            <a:prstGeom prst="rect">
              <a:avLst/>
            </a:prstGeom>
          </p:spPr>
        </p:pic>
      </p:grpSp>
      <p:sp>
        <p:nvSpPr>
          <p:cNvPr id="215" name="Right Arrow 214"/>
          <p:cNvSpPr/>
          <p:nvPr/>
        </p:nvSpPr>
        <p:spPr>
          <a:xfrm rot="5400000">
            <a:off x="4197857" y="2202277"/>
            <a:ext cx="436842" cy="338427"/>
          </a:xfrm>
          <a:prstGeom prst="rightArrow">
            <a:avLst/>
          </a:prstGeom>
          <a:gradFill>
            <a:gsLst>
              <a:gs pos="0">
                <a:srgbClr val="008000"/>
              </a:gs>
              <a:gs pos="100000">
                <a:srgbClr val="92E874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/>
          </a:p>
        </p:txBody>
      </p:sp>
      <p:pic>
        <p:nvPicPr>
          <p:cNvPr id="216" name="Picture 21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118142" y="2120258"/>
            <a:ext cx="435058" cy="179600"/>
          </a:xfrm>
          <a:prstGeom prst="rect">
            <a:avLst/>
          </a:prstGeom>
        </p:spPr>
      </p:pic>
      <p:pic>
        <p:nvPicPr>
          <p:cNvPr id="221" name="Picture 22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24000" y="2410764"/>
            <a:ext cx="2303828" cy="226863"/>
          </a:xfrm>
          <a:prstGeom prst="rect">
            <a:avLst/>
          </a:prstGeom>
        </p:spPr>
      </p:pic>
      <p:pic>
        <p:nvPicPr>
          <p:cNvPr id="224" name="Picture 223" descr="fig1_sol 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18115" y="2667000"/>
            <a:ext cx="1274905" cy="914400"/>
          </a:xfrm>
          <a:prstGeom prst="rect">
            <a:avLst/>
          </a:prstGeom>
        </p:spPr>
      </p:pic>
      <p:pic>
        <p:nvPicPr>
          <p:cNvPr id="225" name="Picture 224" descr="fig1_sol 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118315" y="2667000"/>
            <a:ext cx="1274905" cy="914400"/>
          </a:xfrm>
          <a:prstGeom prst="rect">
            <a:avLst/>
          </a:prstGeom>
        </p:spPr>
      </p:pic>
      <p:pic>
        <p:nvPicPr>
          <p:cNvPr id="226" name="Picture 225" descr="fig1_sol1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718515" y="2667000"/>
            <a:ext cx="1274905" cy="914400"/>
          </a:xfrm>
          <a:prstGeom prst="rect">
            <a:avLst/>
          </a:prstGeom>
        </p:spPr>
      </p:pic>
      <p:grpSp>
        <p:nvGrpSpPr>
          <p:cNvPr id="3" name="Group 284"/>
          <p:cNvGrpSpPr>
            <a:grpSpLocks noChangeAspect="1"/>
          </p:cNvGrpSpPr>
          <p:nvPr/>
        </p:nvGrpSpPr>
        <p:grpSpPr>
          <a:xfrm>
            <a:off x="4711887" y="914400"/>
            <a:ext cx="1993713" cy="1463040"/>
            <a:chOff x="4435603" y="1066800"/>
            <a:chExt cx="2742310" cy="2012381"/>
          </a:xfrm>
        </p:grpSpPr>
        <p:pic>
          <p:nvPicPr>
            <p:cNvPr id="234" name="Picture 233" descr="2007_004902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435603" y="1112945"/>
              <a:ext cx="2742310" cy="1966236"/>
            </a:xfrm>
            <a:prstGeom prst="rect">
              <a:avLst/>
            </a:prstGeom>
            <a:scene3d>
              <a:camera prst="orthographicFront">
                <a:rot lat="954000" lon="18034448" rev="17280000"/>
              </a:camera>
              <a:lightRig rig="threePt" dir="t"/>
            </a:scene3d>
          </p:spPr>
        </p:pic>
        <p:cxnSp>
          <p:nvCxnSpPr>
            <p:cNvPr id="235" name="Straight Connector 234"/>
            <p:cNvCxnSpPr>
              <a:stCxn id="248" idx="5"/>
              <a:endCxn id="242" idx="1"/>
            </p:cNvCxnSpPr>
            <p:nvPr/>
          </p:nvCxnSpPr>
          <p:spPr>
            <a:xfrm>
              <a:off x="5789361" y="1577550"/>
              <a:ext cx="741247" cy="7937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>
              <a:stCxn id="250" idx="5"/>
              <a:endCxn id="241" idx="1"/>
            </p:cNvCxnSpPr>
            <p:nvPr/>
          </p:nvCxnSpPr>
          <p:spPr>
            <a:xfrm>
              <a:off x="4994207" y="1824117"/>
              <a:ext cx="741247" cy="7937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>
              <a:stCxn id="249" idx="5"/>
              <a:endCxn id="240" idx="1"/>
            </p:cNvCxnSpPr>
            <p:nvPr/>
          </p:nvCxnSpPr>
          <p:spPr>
            <a:xfrm>
              <a:off x="5391782" y="1700833"/>
              <a:ext cx="741247" cy="7937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>
              <a:stCxn id="251" idx="5"/>
              <a:endCxn id="243" idx="1"/>
            </p:cNvCxnSpPr>
            <p:nvPr/>
          </p:nvCxnSpPr>
          <p:spPr>
            <a:xfrm>
              <a:off x="4596635" y="1947406"/>
              <a:ext cx="741245" cy="7937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flipH="1">
              <a:off x="5441836" y="2411842"/>
              <a:ext cx="1192731" cy="36985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Oval 239"/>
            <p:cNvSpPr>
              <a:spLocks noChangeAspect="1"/>
            </p:cNvSpPr>
            <p:nvPr/>
          </p:nvSpPr>
          <p:spPr>
            <a:xfrm>
              <a:off x="6109572" y="2472292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41" name="Oval 240"/>
            <p:cNvSpPr>
              <a:spLocks noChangeAspect="1"/>
            </p:cNvSpPr>
            <p:nvPr/>
          </p:nvSpPr>
          <p:spPr>
            <a:xfrm>
              <a:off x="5711995" y="2595567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42" name="Oval 241"/>
            <p:cNvSpPr>
              <a:spLocks noChangeAspect="1"/>
            </p:cNvSpPr>
            <p:nvPr/>
          </p:nvSpPr>
          <p:spPr>
            <a:xfrm>
              <a:off x="6507147" y="2349009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43" name="Oval 242"/>
            <p:cNvSpPr>
              <a:spLocks noChangeAspect="1"/>
            </p:cNvSpPr>
            <p:nvPr/>
          </p:nvSpPr>
          <p:spPr>
            <a:xfrm>
              <a:off x="5314416" y="2718851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cxnSp>
          <p:nvCxnSpPr>
            <p:cNvPr id="244" name="Straight Connector 243"/>
            <p:cNvCxnSpPr/>
            <p:nvPr/>
          </p:nvCxnSpPr>
          <p:spPr>
            <a:xfrm flipH="1">
              <a:off x="5216458" y="2199636"/>
              <a:ext cx="1192731" cy="36985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flipH="1">
              <a:off x="4994211" y="1974679"/>
              <a:ext cx="1192731" cy="36985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flipH="1">
              <a:off x="4795420" y="1744369"/>
              <a:ext cx="1192731" cy="36985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flipH="1">
              <a:off x="4542728" y="1529353"/>
              <a:ext cx="1192731" cy="36985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Oval 247"/>
            <p:cNvSpPr>
              <a:spLocks noChangeAspect="1"/>
            </p:cNvSpPr>
            <p:nvPr/>
          </p:nvSpPr>
          <p:spPr>
            <a:xfrm>
              <a:off x="5652615" y="1447358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49" name="Oval 248"/>
            <p:cNvSpPr>
              <a:spLocks noChangeAspect="1"/>
            </p:cNvSpPr>
            <p:nvPr/>
          </p:nvSpPr>
          <p:spPr>
            <a:xfrm>
              <a:off x="5255038" y="1570642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0" name="Oval 249"/>
            <p:cNvSpPr>
              <a:spLocks noChangeAspect="1"/>
            </p:cNvSpPr>
            <p:nvPr/>
          </p:nvSpPr>
          <p:spPr>
            <a:xfrm>
              <a:off x="4857461" y="1693924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1" name="Oval 250"/>
            <p:cNvSpPr>
              <a:spLocks noChangeAspect="1"/>
            </p:cNvSpPr>
            <p:nvPr/>
          </p:nvSpPr>
          <p:spPr>
            <a:xfrm>
              <a:off x="4459886" y="1817207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2" name="Oval 251"/>
            <p:cNvSpPr>
              <a:spLocks noChangeAspect="1"/>
            </p:cNvSpPr>
            <p:nvPr/>
          </p:nvSpPr>
          <p:spPr>
            <a:xfrm>
              <a:off x="5866250" y="1672772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3" name="Oval 252"/>
            <p:cNvSpPr>
              <a:spLocks noChangeAspect="1"/>
            </p:cNvSpPr>
            <p:nvPr/>
          </p:nvSpPr>
          <p:spPr>
            <a:xfrm>
              <a:off x="6079881" y="1898184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4" name="Oval 253"/>
            <p:cNvSpPr>
              <a:spLocks noChangeAspect="1"/>
            </p:cNvSpPr>
            <p:nvPr/>
          </p:nvSpPr>
          <p:spPr>
            <a:xfrm>
              <a:off x="5468671" y="1796054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5" name="Oval 254"/>
            <p:cNvSpPr>
              <a:spLocks noChangeAspect="1"/>
            </p:cNvSpPr>
            <p:nvPr/>
          </p:nvSpPr>
          <p:spPr>
            <a:xfrm>
              <a:off x="5682305" y="2021468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6" name="Oval 255"/>
            <p:cNvSpPr>
              <a:spLocks noChangeAspect="1"/>
            </p:cNvSpPr>
            <p:nvPr/>
          </p:nvSpPr>
          <p:spPr>
            <a:xfrm>
              <a:off x="5071095" y="1919338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7" name="Oval 256"/>
            <p:cNvSpPr>
              <a:spLocks noChangeAspect="1"/>
            </p:cNvSpPr>
            <p:nvPr/>
          </p:nvSpPr>
          <p:spPr>
            <a:xfrm>
              <a:off x="5284728" y="2144745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8" name="Oval 257"/>
            <p:cNvSpPr>
              <a:spLocks noChangeAspect="1"/>
            </p:cNvSpPr>
            <p:nvPr/>
          </p:nvSpPr>
          <p:spPr>
            <a:xfrm>
              <a:off x="4673518" y="2042620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9" name="Oval 258"/>
            <p:cNvSpPr>
              <a:spLocks noChangeAspect="1"/>
            </p:cNvSpPr>
            <p:nvPr/>
          </p:nvSpPr>
          <p:spPr>
            <a:xfrm>
              <a:off x="4887151" y="2268030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60" name="Oval 259"/>
            <p:cNvSpPr>
              <a:spLocks noChangeAspect="1"/>
            </p:cNvSpPr>
            <p:nvPr/>
          </p:nvSpPr>
          <p:spPr>
            <a:xfrm>
              <a:off x="6293515" y="2123597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61" name="Oval 260"/>
            <p:cNvSpPr>
              <a:spLocks noChangeAspect="1"/>
            </p:cNvSpPr>
            <p:nvPr/>
          </p:nvSpPr>
          <p:spPr>
            <a:xfrm>
              <a:off x="5895937" y="2246877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62" name="Oval 261"/>
            <p:cNvSpPr>
              <a:spLocks noChangeAspect="1"/>
            </p:cNvSpPr>
            <p:nvPr/>
          </p:nvSpPr>
          <p:spPr>
            <a:xfrm>
              <a:off x="5498359" y="2370162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63" name="Oval 262"/>
            <p:cNvSpPr>
              <a:spLocks noChangeAspect="1"/>
            </p:cNvSpPr>
            <p:nvPr/>
          </p:nvSpPr>
          <p:spPr>
            <a:xfrm>
              <a:off x="5100783" y="2493446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cxnSp>
          <p:nvCxnSpPr>
            <p:cNvPr id="264" name="Straight Connector 263"/>
            <p:cNvCxnSpPr>
              <a:stCxn id="274" idx="4"/>
              <a:endCxn id="241" idx="0"/>
            </p:cNvCxnSpPr>
            <p:nvPr/>
          </p:nvCxnSpPr>
          <p:spPr>
            <a:xfrm flipH="1">
              <a:off x="5792101" y="1629598"/>
              <a:ext cx="477679" cy="96596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>
              <a:stCxn id="274" idx="4"/>
              <a:endCxn id="242" idx="0"/>
            </p:cNvCxnSpPr>
            <p:nvPr/>
          </p:nvCxnSpPr>
          <p:spPr>
            <a:xfrm>
              <a:off x="6269780" y="1629598"/>
              <a:ext cx="317473" cy="71941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>
              <a:stCxn id="257" idx="7"/>
              <a:endCxn id="274" idx="4"/>
            </p:cNvCxnSpPr>
            <p:nvPr/>
          </p:nvCxnSpPr>
          <p:spPr>
            <a:xfrm flipV="1">
              <a:off x="5421477" y="1629598"/>
              <a:ext cx="848303" cy="53748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>
              <a:stCxn id="274" idx="4"/>
              <a:endCxn id="260" idx="0"/>
            </p:cNvCxnSpPr>
            <p:nvPr/>
          </p:nvCxnSpPr>
          <p:spPr>
            <a:xfrm>
              <a:off x="6269780" y="1629598"/>
              <a:ext cx="103841" cy="4939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>
              <a:stCxn id="254" idx="0"/>
              <a:endCxn id="272" idx="4"/>
            </p:cNvCxnSpPr>
            <p:nvPr/>
          </p:nvCxnSpPr>
          <p:spPr>
            <a:xfrm flipH="1" flipV="1">
              <a:off x="5394522" y="1219340"/>
              <a:ext cx="154255" cy="5767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>
              <a:stCxn id="250" idx="7"/>
              <a:endCxn id="272" idx="4"/>
            </p:cNvCxnSpPr>
            <p:nvPr/>
          </p:nvCxnSpPr>
          <p:spPr>
            <a:xfrm flipV="1">
              <a:off x="4994210" y="1219340"/>
              <a:ext cx="400312" cy="49692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>
              <a:stCxn id="259" idx="0"/>
              <a:endCxn id="272" idx="4"/>
            </p:cNvCxnSpPr>
            <p:nvPr/>
          </p:nvCxnSpPr>
          <p:spPr>
            <a:xfrm flipV="1">
              <a:off x="4967257" y="1219340"/>
              <a:ext cx="427265" cy="104869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>
              <a:stCxn id="248" idx="1"/>
              <a:endCxn id="272" idx="4"/>
            </p:cNvCxnSpPr>
            <p:nvPr/>
          </p:nvCxnSpPr>
          <p:spPr>
            <a:xfrm flipH="1" flipV="1">
              <a:off x="5394522" y="1219340"/>
              <a:ext cx="281555" cy="25035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Oval 271"/>
            <p:cNvSpPr>
              <a:spLocks noChangeAspect="1"/>
            </p:cNvSpPr>
            <p:nvPr/>
          </p:nvSpPr>
          <p:spPr>
            <a:xfrm>
              <a:off x="5314416" y="1066800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cxnSp>
          <p:nvCxnSpPr>
            <p:cNvPr id="273" name="Straight Connector 272"/>
            <p:cNvCxnSpPr/>
            <p:nvPr/>
          </p:nvCxnSpPr>
          <p:spPr>
            <a:xfrm flipH="1" flipV="1">
              <a:off x="5466848" y="1150830"/>
              <a:ext cx="768105" cy="38143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Oval 273"/>
            <p:cNvSpPr>
              <a:spLocks noChangeAspect="1"/>
            </p:cNvSpPr>
            <p:nvPr/>
          </p:nvSpPr>
          <p:spPr>
            <a:xfrm>
              <a:off x="6189674" y="1477058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</p:grpSp>
      <p:sp>
        <p:nvSpPr>
          <p:cNvPr id="275" name="Right Arrow 274"/>
          <p:cNvSpPr/>
          <p:nvPr/>
        </p:nvSpPr>
        <p:spPr>
          <a:xfrm>
            <a:off x="3757092" y="1603950"/>
            <a:ext cx="456947" cy="323536"/>
          </a:xfrm>
          <a:prstGeom prst="rightArrow">
            <a:avLst/>
          </a:prstGeom>
          <a:gradFill>
            <a:gsLst>
              <a:gs pos="0">
                <a:srgbClr val="008000"/>
              </a:gs>
              <a:gs pos="100000">
                <a:srgbClr val="92E874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/>
          </a:p>
        </p:txBody>
      </p:sp>
      <p:sp>
        <p:nvSpPr>
          <p:cNvPr id="77" name="Title 7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Large-Margin Re-ranking</a:t>
            </a:r>
            <a:endParaRPr lang="en-US" dirty="0"/>
          </a:p>
        </p:txBody>
      </p:sp>
      <p:grpSp>
        <p:nvGrpSpPr>
          <p:cNvPr id="59" name="Group 58"/>
          <p:cNvGrpSpPr/>
          <p:nvPr/>
        </p:nvGrpSpPr>
        <p:grpSpPr>
          <a:xfrm>
            <a:off x="6248400" y="2597150"/>
            <a:ext cx="1403350" cy="1047750"/>
            <a:chOff x="6248400" y="2597150"/>
            <a:chExt cx="1403350" cy="1047750"/>
          </a:xfrm>
        </p:grpSpPr>
        <p:sp>
          <p:nvSpPr>
            <p:cNvPr id="78" name="Frame 77"/>
            <p:cNvSpPr>
              <a:spLocks/>
            </p:cNvSpPr>
            <p:nvPr/>
          </p:nvSpPr>
          <p:spPr>
            <a:xfrm>
              <a:off x="6248400" y="2597150"/>
              <a:ext cx="1403350" cy="1047750"/>
            </a:xfrm>
            <a:prstGeom prst="frame">
              <a:avLst>
                <a:gd name="adj1" fmla="val 16760"/>
              </a:avLst>
            </a:prstGeom>
            <a:solidFill>
              <a:srgbClr val="FF0000"/>
            </a:solidFill>
            <a:ln w="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27" name="Picture 226" descr="fig1_sol15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6318715" y="2667000"/>
              <a:ext cx="1274905" cy="914400"/>
            </a:xfrm>
            <a:prstGeom prst="rect">
              <a:avLst/>
            </a:prstGeom>
          </p:spPr>
        </p:pic>
      </p:grpSp>
      <p:pic>
        <p:nvPicPr>
          <p:cNvPr id="85" name="Picture 84" descr="latex-image-1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3400" y="5499100"/>
            <a:ext cx="1778000" cy="444500"/>
          </a:xfrm>
          <a:prstGeom prst="rect">
            <a:avLst/>
          </a:prstGeom>
        </p:spPr>
      </p:pic>
      <p:grpSp>
        <p:nvGrpSpPr>
          <p:cNvPr id="86" name="Group 61"/>
          <p:cNvGrpSpPr>
            <a:grpSpLocks noChangeAspect="1"/>
          </p:cNvGrpSpPr>
          <p:nvPr/>
        </p:nvGrpSpPr>
        <p:grpSpPr>
          <a:xfrm>
            <a:off x="2946400" y="5514340"/>
            <a:ext cx="489896" cy="365760"/>
            <a:chOff x="6248400" y="2597150"/>
            <a:chExt cx="1403350" cy="1047750"/>
          </a:xfrm>
        </p:grpSpPr>
        <p:sp>
          <p:nvSpPr>
            <p:cNvPr id="87" name="Frame 86"/>
            <p:cNvSpPr>
              <a:spLocks/>
            </p:cNvSpPr>
            <p:nvPr/>
          </p:nvSpPr>
          <p:spPr>
            <a:xfrm>
              <a:off x="6248400" y="2597150"/>
              <a:ext cx="1403350" cy="1047750"/>
            </a:xfrm>
            <a:prstGeom prst="frame">
              <a:avLst>
                <a:gd name="adj1" fmla="val 16760"/>
              </a:avLst>
            </a:prstGeom>
            <a:solidFill>
              <a:srgbClr val="FF0000"/>
            </a:solidFill>
            <a:ln w="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88" name="Picture 87" descr="fig1_sol15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6318715" y="2667000"/>
              <a:ext cx="1274905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529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-0.41007 0.3782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00" y="18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pSp>
        <p:nvGrpSpPr>
          <p:cNvPr id="2" name="Group 213"/>
          <p:cNvGrpSpPr>
            <a:grpSpLocks noChangeAspect="1"/>
          </p:cNvGrpSpPr>
          <p:nvPr/>
        </p:nvGrpSpPr>
        <p:grpSpPr>
          <a:xfrm>
            <a:off x="1524000" y="1065733"/>
            <a:ext cx="1586170" cy="1143000"/>
            <a:chOff x="166343" y="662259"/>
            <a:chExt cx="1819656" cy="1371600"/>
          </a:xfrm>
        </p:grpSpPr>
        <p:sp>
          <p:nvSpPr>
            <p:cNvPr id="281" name="Frame 280"/>
            <p:cNvSpPr>
              <a:spLocks/>
            </p:cNvSpPr>
            <p:nvPr/>
          </p:nvSpPr>
          <p:spPr>
            <a:xfrm>
              <a:off x="166343" y="662259"/>
              <a:ext cx="1819656" cy="1371600"/>
            </a:xfrm>
            <a:prstGeom prst="frame">
              <a:avLst>
                <a:gd name="adj1" fmla="val 7500"/>
              </a:avLst>
            </a:prstGeom>
            <a:solidFill>
              <a:schemeClr val="tx1"/>
            </a:solidFill>
            <a:ln w="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82" name="Picture 281" descr="2007_004902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89568" y="683107"/>
              <a:ext cx="1773206" cy="1329905"/>
            </a:xfrm>
            <a:prstGeom prst="rect">
              <a:avLst/>
            </a:prstGeom>
          </p:spPr>
        </p:pic>
      </p:grpSp>
      <p:sp>
        <p:nvSpPr>
          <p:cNvPr id="215" name="Right Arrow 214"/>
          <p:cNvSpPr/>
          <p:nvPr/>
        </p:nvSpPr>
        <p:spPr>
          <a:xfrm rot="5400000">
            <a:off x="4197857" y="2202277"/>
            <a:ext cx="436842" cy="338427"/>
          </a:xfrm>
          <a:prstGeom prst="rightArrow">
            <a:avLst/>
          </a:prstGeom>
          <a:gradFill>
            <a:gsLst>
              <a:gs pos="0">
                <a:srgbClr val="008000"/>
              </a:gs>
              <a:gs pos="100000">
                <a:srgbClr val="92E874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/>
          </a:p>
        </p:txBody>
      </p:sp>
      <p:pic>
        <p:nvPicPr>
          <p:cNvPr id="216" name="Picture 21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118142" y="2120258"/>
            <a:ext cx="435058" cy="179600"/>
          </a:xfrm>
          <a:prstGeom prst="rect">
            <a:avLst/>
          </a:prstGeom>
        </p:spPr>
      </p:pic>
      <p:pic>
        <p:nvPicPr>
          <p:cNvPr id="221" name="Picture 22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24000" y="2410764"/>
            <a:ext cx="2303828" cy="226863"/>
          </a:xfrm>
          <a:prstGeom prst="rect">
            <a:avLst/>
          </a:prstGeom>
        </p:spPr>
      </p:pic>
      <p:pic>
        <p:nvPicPr>
          <p:cNvPr id="224" name="Picture 223" descr="fig1_sol 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18115" y="2667000"/>
            <a:ext cx="1274905" cy="914400"/>
          </a:xfrm>
          <a:prstGeom prst="rect">
            <a:avLst/>
          </a:prstGeom>
        </p:spPr>
      </p:pic>
      <p:pic>
        <p:nvPicPr>
          <p:cNvPr id="225" name="Picture 224" descr="fig1_sol 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118315" y="2667000"/>
            <a:ext cx="1274905" cy="914400"/>
          </a:xfrm>
          <a:prstGeom prst="rect">
            <a:avLst/>
          </a:prstGeom>
        </p:spPr>
      </p:pic>
      <p:pic>
        <p:nvPicPr>
          <p:cNvPr id="226" name="Picture 225" descr="fig1_sol1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718515" y="2667000"/>
            <a:ext cx="1274905" cy="914400"/>
          </a:xfrm>
          <a:prstGeom prst="rect">
            <a:avLst/>
          </a:prstGeom>
        </p:spPr>
      </p:pic>
      <p:grpSp>
        <p:nvGrpSpPr>
          <p:cNvPr id="3" name="Group 284"/>
          <p:cNvGrpSpPr>
            <a:grpSpLocks noChangeAspect="1"/>
          </p:cNvGrpSpPr>
          <p:nvPr/>
        </p:nvGrpSpPr>
        <p:grpSpPr>
          <a:xfrm>
            <a:off x="4711887" y="914400"/>
            <a:ext cx="1993713" cy="1463040"/>
            <a:chOff x="4435603" y="1066800"/>
            <a:chExt cx="2742310" cy="2012381"/>
          </a:xfrm>
        </p:grpSpPr>
        <p:pic>
          <p:nvPicPr>
            <p:cNvPr id="234" name="Picture 233" descr="2007_004902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435603" y="1112945"/>
              <a:ext cx="2742310" cy="1966236"/>
            </a:xfrm>
            <a:prstGeom prst="rect">
              <a:avLst/>
            </a:prstGeom>
            <a:scene3d>
              <a:camera prst="orthographicFront">
                <a:rot lat="954000" lon="18034448" rev="17280000"/>
              </a:camera>
              <a:lightRig rig="threePt" dir="t"/>
            </a:scene3d>
          </p:spPr>
        </p:pic>
        <p:cxnSp>
          <p:nvCxnSpPr>
            <p:cNvPr id="235" name="Straight Connector 234"/>
            <p:cNvCxnSpPr>
              <a:stCxn id="248" idx="5"/>
              <a:endCxn id="242" idx="1"/>
            </p:cNvCxnSpPr>
            <p:nvPr/>
          </p:nvCxnSpPr>
          <p:spPr>
            <a:xfrm>
              <a:off x="5789361" y="1577550"/>
              <a:ext cx="741247" cy="7937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>
              <a:stCxn id="250" idx="5"/>
              <a:endCxn id="241" idx="1"/>
            </p:cNvCxnSpPr>
            <p:nvPr/>
          </p:nvCxnSpPr>
          <p:spPr>
            <a:xfrm>
              <a:off x="4994207" y="1824117"/>
              <a:ext cx="741247" cy="7937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>
              <a:stCxn id="249" idx="5"/>
              <a:endCxn id="240" idx="1"/>
            </p:cNvCxnSpPr>
            <p:nvPr/>
          </p:nvCxnSpPr>
          <p:spPr>
            <a:xfrm>
              <a:off x="5391782" y="1700833"/>
              <a:ext cx="741247" cy="7937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>
              <a:stCxn id="251" idx="5"/>
              <a:endCxn id="243" idx="1"/>
            </p:cNvCxnSpPr>
            <p:nvPr/>
          </p:nvCxnSpPr>
          <p:spPr>
            <a:xfrm>
              <a:off x="4596635" y="1947406"/>
              <a:ext cx="741245" cy="7937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flipH="1">
              <a:off x="5441836" y="2411842"/>
              <a:ext cx="1192731" cy="36985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Oval 239"/>
            <p:cNvSpPr>
              <a:spLocks noChangeAspect="1"/>
            </p:cNvSpPr>
            <p:nvPr/>
          </p:nvSpPr>
          <p:spPr>
            <a:xfrm>
              <a:off x="6109572" y="2472292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41" name="Oval 240"/>
            <p:cNvSpPr>
              <a:spLocks noChangeAspect="1"/>
            </p:cNvSpPr>
            <p:nvPr/>
          </p:nvSpPr>
          <p:spPr>
            <a:xfrm>
              <a:off x="5711995" y="2595567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42" name="Oval 241"/>
            <p:cNvSpPr>
              <a:spLocks noChangeAspect="1"/>
            </p:cNvSpPr>
            <p:nvPr/>
          </p:nvSpPr>
          <p:spPr>
            <a:xfrm>
              <a:off x="6507147" y="2349009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43" name="Oval 242"/>
            <p:cNvSpPr>
              <a:spLocks noChangeAspect="1"/>
            </p:cNvSpPr>
            <p:nvPr/>
          </p:nvSpPr>
          <p:spPr>
            <a:xfrm>
              <a:off x="5314416" y="2718851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cxnSp>
          <p:nvCxnSpPr>
            <p:cNvPr id="244" name="Straight Connector 243"/>
            <p:cNvCxnSpPr/>
            <p:nvPr/>
          </p:nvCxnSpPr>
          <p:spPr>
            <a:xfrm flipH="1">
              <a:off x="5216458" y="2199636"/>
              <a:ext cx="1192731" cy="36985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flipH="1">
              <a:off x="4994211" y="1974679"/>
              <a:ext cx="1192731" cy="36985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flipH="1">
              <a:off x="4795420" y="1744369"/>
              <a:ext cx="1192731" cy="36985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flipH="1">
              <a:off x="4542728" y="1529353"/>
              <a:ext cx="1192731" cy="36985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Oval 247"/>
            <p:cNvSpPr>
              <a:spLocks noChangeAspect="1"/>
            </p:cNvSpPr>
            <p:nvPr/>
          </p:nvSpPr>
          <p:spPr>
            <a:xfrm>
              <a:off x="5652615" y="1447358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49" name="Oval 248"/>
            <p:cNvSpPr>
              <a:spLocks noChangeAspect="1"/>
            </p:cNvSpPr>
            <p:nvPr/>
          </p:nvSpPr>
          <p:spPr>
            <a:xfrm>
              <a:off x="5255038" y="1570642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0" name="Oval 249"/>
            <p:cNvSpPr>
              <a:spLocks noChangeAspect="1"/>
            </p:cNvSpPr>
            <p:nvPr/>
          </p:nvSpPr>
          <p:spPr>
            <a:xfrm>
              <a:off x="4857461" y="1693924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1" name="Oval 250"/>
            <p:cNvSpPr>
              <a:spLocks noChangeAspect="1"/>
            </p:cNvSpPr>
            <p:nvPr/>
          </p:nvSpPr>
          <p:spPr>
            <a:xfrm>
              <a:off x="4459886" y="1817207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2" name="Oval 251"/>
            <p:cNvSpPr>
              <a:spLocks noChangeAspect="1"/>
            </p:cNvSpPr>
            <p:nvPr/>
          </p:nvSpPr>
          <p:spPr>
            <a:xfrm>
              <a:off x="5866250" y="1672772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3" name="Oval 252"/>
            <p:cNvSpPr>
              <a:spLocks noChangeAspect="1"/>
            </p:cNvSpPr>
            <p:nvPr/>
          </p:nvSpPr>
          <p:spPr>
            <a:xfrm>
              <a:off x="6079881" y="1898184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4" name="Oval 253"/>
            <p:cNvSpPr>
              <a:spLocks noChangeAspect="1"/>
            </p:cNvSpPr>
            <p:nvPr/>
          </p:nvSpPr>
          <p:spPr>
            <a:xfrm>
              <a:off x="5468671" y="1796054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5" name="Oval 254"/>
            <p:cNvSpPr>
              <a:spLocks noChangeAspect="1"/>
            </p:cNvSpPr>
            <p:nvPr/>
          </p:nvSpPr>
          <p:spPr>
            <a:xfrm>
              <a:off x="5682305" y="2021468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6" name="Oval 255"/>
            <p:cNvSpPr>
              <a:spLocks noChangeAspect="1"/>
            </p:cNvSpPr>
            <p:nvPr/>
          </p:nvSpPr>
          <p:spPr>
            <a:xfrm>
              <a:off x="5071095" y="1919338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7" name="Oval 256"/>
            <p:cNvSpPr>
              <a:spLocks noChangeAspect="1"/>
            </p:cNvSpPr>
            <p:nvPr/>
          </p:nvSpPr>
          <p:spPr>
            <a:xfrm>
              <a:off x="5284728" y="2144745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8" name="Oval 257"/>
            <p:cNvSpPr>
              <a:spLocks noChangeAspect="1"/>
            </p:cNvSpPr>
            <p:nvPr/>
          </p:nvSpPr>
          <p:spPr>
            <a:xfrm>
              <a:off x="4673518" y="2042620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9" name="Oval 258"/>
            <p:cNvSpPr>
              <a:spLocks noChangeAspect="1"/>
            </p:cNvSpPr>
            <p:nvPr/>
          </p:nvSpPr>
          <p:spPr>
            <a:xfrm>
              <a:off x="4887151" y="2268030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60" name="Oval 259"/>
            <p:cNvSpPr>
              <a:spLocks noChangeAspect="1"/>
            </p:cNvSpPr>
            <p:nvPr/>
          </p:nvSpPr>
          <p:spPr>
            <a:xfrm>
              <a:off x="6293515" y="2123597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61" name="Oval 260"/>
            <p:cNvSpPr>
              <a:spLocks noChangeAspect="1"/>
            </p:cNvSpPr>
            <p:nvPr/>
          </p:nvSpPr>
          <p:spPr>
            <a:xfrm>
              <a:off x="5895937" y="2246877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62" name="Oval 261"/>
            <p:cNvSpPr>
              <a:spLocks noChangeAspect="1"/>
            </p:cNvSpPr>
            <p:nvPr/>
          </p:nvSpPr>
          <p:spPr>
            <a:xfrm>
              <a:off x="5498359" y="2370162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63" name="Oval 262"/>
            <p:cNvSpPr>
              <a:spLocks noChangeAspect="1"/>
            </p:cNvSpPr>
            <p:nvPr/>
          </p:nvSpPr>
          <p:spPr>
            <a:xfrm>
              <a:off x="5100783" y="2493446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cxnSp>
          <p:nvCxnSpPr>
            <p:cNvPr id="264" name="Straight Connector 263"/>
            <p:cNvCxnSpPr>
              <a:stCxn id="274" idx="4"/>
              <a:endCxn id="241" idx="0"/>
            </p:cNvCxnSpPr>
            <p:nvPr/>
          </p:nvCxnSpPr>
          <p:spPr>
            <a:xfrm flipH="1">
              <a:off x="5792101" y="1629598"/>
              <a:ext cx="477679" cy="96596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>
              <a:stCxn id="274" idx="4"/>
              <a:endCxn id="242" idx="0"/>
            </p:cNvCxnSpPr>
            <p:nvPr/>
          </p:nvCxnSpPr>
          <p:spPr>
            <a:xfrm>
              <a:off x="6269780" y="1629598"/>
              <a:ext cx="317473" cy="71941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>
              <a:stCxn id="257" idx="7"/>
              <a:endCxn id="274" idx="4"/>
            </p:cNvCxnSpPr>
            <p:nvPr/>
          </p:nvCxnSpPr>
          <p:spPr>
            <a:xfrm flipV="1">
              <a:off x="5421477" y="1629598"/>
              <a:ext cx="848303" cy="53748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>
              <a:stCxn id="274" idx="4"/>
              <a:endCxn id="260" idx="0"/>
            </p:cNvCxnSpPr>
            <p:nvPr/>
          </p:nvCxnSpPr>
          <p:spPr>
            <a:xfrm>
              <a:off x="6269780" y="1629598"/>
              <a:ext cx="103841" cy="4939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>
              <a:stCxn id="254" idx="0"/>
              <a:endCxn id="272" idx="4"/>
            </p:cNvCxnSpPr>
            <p:nvPr/>
          </p:nvCxnSpPr>
          <p:spPr>
            <a:xfrm flipH="1" flipV="1">
              <a:off x="5394522" y="1219340"/>
              <a:ext cx="154255" cy="5767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>
              <a:stCxn id="250" idx="7"/>
              <a:endCxn id="272" idx="4"/>
            </p:cNvCxnSpPr>
            <p:nvPr/>
          </p:nvCxnSpPr>
          <p:spPr>
            <a:xfrm flipV="1">
              <a:off x="4994210" y="1219340"/>
              <a:ext cx="400312" cy="49692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>
              <a:stCxn id="259" idx="0"/>
              <a:endCxn id="272" idx="4"/>
            </p:cNvCxnSpPr>
            <p:nvPr/>
          </p:nvCxnSpPr>
          <p:spPr>
            <a:xfrm flipV="1">
              <a:off x="4967257" y="1219340"/>
              <a:ext cx="427265" cy="104869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>
              <a:stCxn id="248" idx="1"/>
              <a:endCxn id="272" idx="4"/>
            </p:cNvCxnSpPr>
            <p:nvPr/>
          </p:nvCxnSpPr>
          <p:spPr>
            <a:xfrm flipH="1" flipV="1">
              <a:off x="5394522" y="1219340"/>
              <a:ext cx="281555" cy="25035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Oval 271"/>
            <p:cNvSpPr>
              <a:spLocks noChangeAspect="1"/>
            </p:cNvSpPr>
            <p:nvPr/>
          </p:nvSpPr>
          <p:spPr>
            <a:xfrm>
              <a:off x="5314416" y="1066800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cxnSp>
          <p:nvCxnSpPr>
            <p:cNvPr id="273" name="Straight Connector 272"/>
            <p:cNvCxnSpPr/>
            <p:nvPr/>
          </p:nvCxnSpPr>
          <p:spPr>
            <a:xfrm flipH="1" flipV="1">
              <a:off x="5466848" y="1150830"/>
              <a:ext cx="768105" cy="38143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Oval 273"/>
            <p:cNvSpPr>
              <a:spLocks noChangeAspect="1"/>
            </p:cNvSpPr>
            <p:nvPr/>
          </p:nvSpPr>
          <p:spPr>
            <a:xfrm>
              <a:off x="6189674" y="1477058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</p:grpSp>
      <p:sp>
        <p:nvSpPr>
          <p:cNvPr id="275" name="Right Arrow 274"/>
          <p:cNvSpPr/>
          <p:nvPr/>
        </p:nvSpPr>
        <p:spPr>
          <a:xfrm>
            <a:off x="3757092" y="1603950"/>
            <a:ext cx="456947" cy="323536"/>
          </a:xfrm>
          <a:prstGeom prst="rightArrow">
            <a:avLst/>
          </a:prstGeom>
          <a:gradFill>
            <a:gsLst>
              <a:gs pos="0">
                <a:srgbClr val="008000"/>
              </a:gs>
              <a:gs pos="100000">
                <a:srgbClr val="92E874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/>
          </a:p>
        </p:txBody>
      </p:sp>
      <p:sp>
        <p:nvSpPr>
          <p:cNvPr id="77" name="Title 7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Large-Margin Re-ranking</a:t>
            </a:r>
            <a:endParaRPr lang="en-US" dirty="0"/>
          </a:p>
        </p:txBody>
      </p:sp>
      <p:grpSp>
        <p:nvGrpSpPr>
          <p:cNvPr id="8" name="Group 213"/>
          <p:cNvGrpSpPr>
            <a:grpSpLocks/>
          </p:cNvGrpSpPr>
          <p:nvPr/>
        </p:nvGrpSpPr>
        <p:grpSpPr>
          <a:xfrm>
            <a:off x="2260600" y="5514340"/>
            <a:ext cx="493776" cy="365760"/>
            <a:chOff x="166343" y="662259"/>
            <a:chExt cx="1819656" cy="1371600"/>
          </a:xfrm>
        </p:grpSpPr>
        <p:sp>
          <p:nvSpPr>
            <p:cNvPr id="70" name="Frame 69"/>
            <p:cNvSpPr>
              <a:spLocks/>
            </p:cNvSpPr>
            <p:nvPr/>
          </p:nvSpPr>
          <p:spPr>
            <a:xfrm>
              <a:off x="166343" y="662259"/>
              <a:ext cx="1819656" cy="1371600"/>
            </a:xfrm>
            <a:prstGeom prst="frame">
              <a:avLst>
                <a:gd name="adj1" fmla="val 7500"/>
              </a:avLst>
            </a:prstGeom>
            <a:solidFill>
              <a:schemeClr val="tx1"/>
            </a:solidFill>
            <a:ln w="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71" name="Picture 70" descr="2007_004902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89568" y="683107"/>
              <a:ext cx="1773206" cy="1329905"/>
            </a:xfrm>
            <a:prstGeom prst="rect">
              <a:avLst/>
            </a:prstGeom>
          </p:spPr>
        </p:pic>
      </p:grpSp>
      <p:pic>
        <p:nvPicPr>
          <p:cNvPr id="67" name="Picture 66" descr="latex-image-1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3400" y="5499100"/>
            <a:ext cx="1778000" cy="444500"/>
          </a:xfrm>
          <a:prstGeom prst="rect">
            <a:avLst/>
          </a:prstGeom>
        </p:spPr>
      </p:pic>
      <p:grpSp>
        <p:nvGrpSpPr>
          <p:cNvPr id="7" name="Group 61"/>
          <p:cNvGrpSpPr>
            <a:grpSpLocks noChangeAspect="1"/>
          </p:cNvGrpSpPr>
          <p:nvPr/>
        </p:nvGrpSpPr>
        <p:grpSpPr>
          <a:xfrm>
            <a:off x="2946400" y="5514340"/>
            <a:ext cx="489896" cy="365760"/>
            <a:chOff x="6248400" y="2597150"/>
            <a:chExt cx="1403350" cy="1047750"/>
          </a:xfrm>
        </p:grpSpPr>
        <p:sp>
          <p:nvSpPr>
            <p:cNvPr id="63" name="Frame 62"/>
            <p:cNvSpPr>
              <a:spLocks/>
            </p:cNvSpPr>
            <p:nvPr/>
          </p:nvSpPr>
          <p:spPr>
            <a:xfrm>
              <a:off x="6248400" y="2597150"/>
              <a:ext cx="1403350" cy="1047750"/>
            </a:xfrm>
            <a:prstGeom prst="frame">
              <a:avLst>
                <a:gd name="adj1" fmla="val 16760"/>
              </a:avLst>
            </a:prstGeom>
            <a:solidFill>
              <a:srgbClr val="FF0000"/>
            </a:solidFill>
            <a:ln w="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4" name="Picture 63" descr="fig1_sol15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6318715" y="2667000"/>
              <a:ext cx="1274905" cy="914400"/>
            </a:xfrm>
            <a:prstGeom prst="rect">
              <a:avLst/>
            </a:prstGeom>
          </p:spPr>
        </p:pic>
      </p:grpSp>
      <p:pic>
        <p:nvPicPr>
          <p:cNvPr id="69" name="Picture 68" descr="latex-image-1.pd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7300" y="5562600"/>
            <a:ext cx="495300" cy="317500"/>
          </a:xfrm>
          <a:prstGeom prst="rect">
            <a:avLst/>
          </a:prstGeom>
        </p:spPr>
      </p:pic>
      <p:pic>
        <p:nvPicPr>
          <p:cNvPr id="72" name="Picture 71" descr="latex-image-1.pd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33800" y="5486400"/>
            <a:ext cx="2641601" cy="444500"/>
          </a:xfrm>
          <a:prstGeom prst="rect">
            <a:avLst/>
          </a:prstGeom>
        </p:spPr>
      </p:pic>
      <p:grpSp>
        <p:nvGrpSpPr>
          <p:cNvPr id="73" name="Group 213"/>
          <p:cNvGrpSpPr>
            <a:grpSpLocks/>
          </p:cNvGrpSpPr>
          <p:nvPr/>
        </p:nvGrpSpPr>
        <p:grpSpPr>
          <a:xfrm>
            <a:off x="5029200" y="5500858"/>
            <a:ext cx="493776" cy="365760"/>
            <a:chOff x="166343" y="662259"/>
            <a:chExt cx="1819656" cy="1371600"/>
          </a:xfrm>
        </p:grpSpPr>
        <p:sp>
          <p:nvSpPr>
            <p:cNvPr id="74" name="Frame 73"/>
            <p:cNvSpPr>
              <a:spLocks/>
            </p:cNvSpPr>
            <p:nvPr/>
          </p:nvSpPr>
          <p:spPr>
            <a:xfrm>
              <a:off x="166343" y="662259"/>
              <a:ext cx="1819656" cy="1371600"/>
            </a:xfrm>
            <a:prstGeom prst="frame">
              <a:avLst>
                <a:gd name="adj1" fmla="val 75000"/>
              </a:avLst>
            </a:prstGeom>
            <a:solidFill>
              <a:schemeClr val="tx1"/>
            </a:solidFill>
            <a:ln w="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75" name="Picture 74" descr="2007_004902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89568" y="683107"/>
              <a:ext cx="1773206" cy="1329905"/>
            </a:xfrm>
            <a:prstGeom prst="rect">
              <a:avLst/>
            </a:prstGeom>
          </p:spPr>
        </p:pic>
      </p:grpSp>
      <p:pic>
        <p:nvPicPr>
          <p:cNvPr id="76" name="Picture 75" descr="fig1_sol 1.pn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715000" y="5508171"/>
            <a:ext cx="493776" cy="36576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756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79642E-6 -4.7478E-6 L 0.42523 0.37761 " pathEditMode="relative" ptsTypes="AA">
                                      <p:cBhvr>
                                        <p:cTn id="16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2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pSp>
        <p:nvGrpSpPr>
          <p:cNvPr id="2" name="Group 213"/>
          <p:cNvGrpSpPr>
            <a:grpSpLocks noChangeAspect="1"/>
          </p:cNvGrpSpPr>
          <p:nvPr/>
        </p:nvGrpSpPr>
        <p:grpSpPr>
          <a:xfrm>
            <a:off x="1524000" y="1065733"/>
            <a:ext cx="1586170" cy="1143000"/>
            <a:chOff x="166343" y="662259"/>
            <a:chExt cx="1819656" cy="1371600"/>
          </a:xfrm>
        </p:grpSpPr>
        <p:sp>
          <p:nvSpPr>
            <p:cNvPr id="281" name="Frame 280"/>
            <p:cNvSpPr>
              <a:spLocks/>
            </p:cNvSpPr>
            <p:nvPr/>
          </p:nvSpPr>
          <p:spPr>
            <a:xfrm>
              <a:off x="166343" y="662259"/>
              <a:ext cx="1819656" cy="1371600"/>
            </a:xfrm>
            <a:prstGeom prst="frame">
              <a:avLst>
                <a:gd name="adj1" fmla="val 7500"/>
              </a:avLst>
            </a:prstGeom>
            <a:solidFill>
              <a:schemeClr val="tx1"/>
            </a:solidFill>
            <a:ln w="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82" name="Picture 281" descr="2007_004902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89568" y="683107"/>
              <a:ext cx="1773206" cy="1329905"/>
            </a:xfrm>
            <a:prstGeom prst="rect">
              <a:avLst/>
            </a:prstGeom>
          </p:spPr>
        </p:pic>
      </p:grpSp>
      <p:sp>
        <p:nvSpPr>
          <p:cNvPr id="215" name="Right Arrow 214"/>
          <p:cNvSpPr/>
          <p:nvPr/>
        </p:nvSpPr>
        <p:spPr>
          <a:xfrm rot="5400000">
            <a:off x="4197857" y="2202277"/>
            <a:ext cx="436842" cy="338427"/>
          </a:xfrm>
          <a:prstGeom prst="rightArrow">
            <a:avLst/>
          </a:prstGeom>
          <a:gradFill>
            <a:gsLst>
              <a:gs pos="0">
                <a:srgbClr val="008000"/>
              </a:gs>
              <a:gs pos="100000">
                <a:srgbClr val="92E874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/>
          </a:p>
        </p:txBody>
      </p:sp>
      <p:pic>
        <p:nvPicPr>
          <p:cNvPr id="216" name="Picture 21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118142" y="2120258"/>
            <a:ext cx="435058" cy="179600"/>
          </a:xfrm>
          <a:prstGeom prst="rect">
            <a:avLst/>
          </a:prstGeom>
        </p:spPr>
      </p:pic>
      <p:pic>
        <p:nvPicPr>
          <p:cNvPr id="221" name="Picture 22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24000" y="2410764"/>
            <a:ext cx="2303828" cy="226863"/>
          </a:xfrm>
          <a:prstGeom prst="rect">
            <a:avLst/>
          </a:prstGeom>
        </p:spPr>
      </p:pic>
      <p:pic>
        <p:nvPicPr>
          <p:cNvPr id="224" name="Picture 223" descr="fig1_sol 1.pn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715000" y="5508171"/>
            <a:ext cx="493776" cy="365760"/>
          </a:xfrm>
          <a:prstGeom prst="rect">
            <a:avLst/>
          </a:prstGeom>
        </p:spPr>
      </p:pic>
      <p:pic>
        <p:nvPicPr>
          <p:cNvPr id="225" name="Picture 224" descr="fig1_sol 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118315" y="2667000"/>
            <a:ext cx="1274905" cy="914400"/>
          </a:xfrm>
          <a:prstGeom prst="rect">
            <a:avLst/>
          </a:prstGeom>
        </p:spPr>
      </p:pic>
      <p:pic>
        <p:nvPicPr>
          <p:cNvPr id="226" name="Picture 225" descr="fig1_sol1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718515" y="2667000"/>
            <a:ext cx="1274905" cy="914400"/>
          </a:xfrm>
          <a:prstGeom prst="rect">
            <a:avLst/>
          </a:prstGeom>
        </p:spPr>
      </p:pic>
      <p:grpSp>
        <p:nvGrpSpPr>
          <p:cNvPr id="3" name="Group 284"/>
          <p:cNvGrpSpPr>
            <a:grpSpLocks noChangeAspect="1"/>
          </p:cNvGrpSpPr>
          <p:nvPr/>
        </p:nvGrpSpPr>
        <p:grpSpPr>
          <a:xfrm>
            <a:off x="4711887" y="914400"/>
            <a:ext cx="1993713" cy="1463040"/>
            <a:chOff x="4435603" y="1066800"/>
            <a:chExt cx="2742310" cy="2012381"/>
          </a:xfrm>
        </p:grpSpPr>
        <p:pic>
          <p:nvPicPr>
            <p:cNvPr id="234" name="Picture 233" descr="2007_004902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435603" y="1112945"/>
              <a:ext cx="2742310" cy="1966236"/>
            </a:xfrm>
            <a:prstGeom prst="rect">
              <a:avLst/>
            </a:prstGeom>
            <a:scene3d>
              <a:camera prst="orthographicFront">
                <a:rot lat="954000" lon="18034448" rev="17280000"/>
              </a:camera>
              <a:lightRig rig="threePt" dir="t"/>
            </a:scene3d>
          </p:spPr>
        </p:pic>
        <p:cxnSp>
          <p:nvCxnSpPr>
            <p:cNvPr id="235" name="Straight Connector 234"/>
            <p:cNvCxnSpPr>
              <a:stCxn id="248" idx="5"/>
              <a:endCxn id="242" idx="1"/>
            </p:cNvCxnSpPr>
            <p:nvPr/>
          </p:nvCxnSpPr>
          <p:spPr>
            <a:xfrm>
              <a:off x="5789361" y="1577550"/>
              <a:ext cx="741247" cy="7937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>
              <a:stCxn id="250" idx="5"/>
              <a:endCxn id="241" idx="1"/>
            </p:cNvCxnSpPr>
            <p:nvPr/>
          </p:nvCxnSpPr>
          <p:spPr>
            <a:xfrm>
              <a:off x="4994207" y="1824117"/>
              <a:ext cx="741247" cy="7937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>
              <a:stCxn id="249" idx="5"/>
              <a:endCxn id="240" idx="1"/>
            </p:cNvCxnSpPr>
            <p:nvPr/>
          </p:nvCxnSpPr>
          <p:spPr>
            <a:xfrm>
              <a:off x="5391782" y="1700833"/>
              <a:ext cx="741247" cy="7937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>
              <a:stCxn id="251" idx="5"/>
              <a:endCxn id="243" idx="1"/>
            </p:cNvCxnSpPr>
            <p:nvPr/>
          </p:nvCxnSpPr>
          <p:spPr>
            <a:xfrm>
              <a:off x="4596635" y="1947406"/>
              <a:ext cx="741245" cy="7937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flipH="1">
              <a:off x="5441836" y="2411842"/>
              <a:ext cx="1192731" cy="36985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Oval 239"/>
            <p:cNvSpPr>
              <a:spLocks noChangeAspect="1"/>
            </p:cNvSpPr>
            <p:nvPr/>
          </p:nvSpPr>
          <p:spPr>
            <a:xfrm>
              <a:off x="6109572" y="2472292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41" name="Oval 240"/>
            <p:cNvSpPr>
              <a:spLocks noChangeAspect="1"/>
            </p:cNvSpPr>
            <p:nvPr/>
          </p:nvSpPr>
          <p:spPr>
            <a:xfrm>
              <a:off x="5711995" y="2595567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42" name="Oval 241"/>
            <p:cNvSpPr>
              <a:spLocks noChangeAspect="1"/>
            </p:cNvSpPr>
            <p:nvPr/>
          </p:nvSpPr>
          <p:spPr>
            <a:xfrm>
              <a:off x="6507147" y="2349009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43" name="Oval 242"/>
            <p:cNvSpPr>
              <a:spLocks noChangeAspect="1"/>
            </p:cNvSpPr>
            <p:nvPr/>
          </p:nvSpPr>
          <p:spPr>
            <a:xfrm>
              <a:off x="5314416" y="2718851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cxnSp>
          <p:nvCxnSpPr>
            <p:cNvPr id="244" name="Straight Connector 243"/>
            <p:cNvCxnSpPr/>
            <p:nvPr/>
          </p:nvCxnSpPr>
          <p:spPr>
            <a:xfrm flipH="1">
              <a:off x="5216458" y="2199636"/>
              <a:ext cx="1192731" cy="36985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flipH="1">
              <a:off x="4994211" y="1974679"/>
              <a:ext cx="1192731" cy="36985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flipH="1">
              <a:off x="4795420" y="1744369"/>
              <a:ext cx="1192731" cy="36985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flipH="1">
              <a:off x="4542728" y="1529353"/>
              <a:ext cx="1192731" cy="36985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Oval 247"/>
            <p:cNvSpPr>
              <a:spLocks noChangeAspect="1"/>
            </p:cNvSpPr>
            <p:nvPr/>
          </p:nvSpPr>
          <p:spPr>
            <a:xfrm>
              <a:off x="5652615" y="1447358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49" name="Oval 248"/>
            <p:cNvSpPr>
              <a:spLocks noChangeAspect="1"/>
            </p:cNvSpPr>
            <p:nvPr/>
          </p:nvSpPr>
          <p:spPr>
            <a:xfrm>
              <a:off x="5255038" y="1570642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0" name="Oval 249"/>
            <p:cNvSpPr>
              <a:spLocks noChangeAspect="1"/>
            </p:cNvSpPr>
            <p:nvPr/>
          </p:nvSpPr>
          <p:spPr>
            <a:xfrm>
              <a:off x="4857461" y="1693924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1" name="Oval 250"/>
            <p:cNvSpPr>
              <a:spLocks noChangeAspect="1"/>
            </p:cNvSpPr>
            <p:nvPr/>
          </p:nvSpPr>
          <p:spPr>
            <a:xfrm>
              <a:off x="4459886" y="1817207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2" name="Oval 251"/>
            <p:cNvSpPr>
              <a:spLocks noChangeAspect="1"/>
            </p:cNvSpPr>
            <p:nvPr/>
          </p:nvSpPr>
          <p:spPr>
            <a:xfrm>
              <a:off x="5866250" y="1672772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3" name="Oval 252"/>
            <p:cNvSpPr>
              <a:spLocks noChangeAspect="1"/>
            </p:cNvSpPr>
            <p:nvPr/>
          </p:nvSpPr>
          <p:spPr>
            <a:xfrm>
              <a:off x="6079881" y="1898184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4" name="Oval 253"/>
            <p:cNvSpPr>
              <a:spLocks noChangeAspect="1"/>
            </p:cNvSpPr>
            <p:nvPr/>
          </p:nvSpPr>
          <p:spPr>
            <a:xfrm>
              <a:off x="5468671" y="1796054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5" name="Oval 254"/>
            <p:cNvSpPr>
              <a:spLocks noChangeAspect="1"/>
            </p:cNvSpPr>
            <p:nvPr/>
          </p:nvSpPr>
          <p:spPr>
            <a:xfrm>
              <a:off x="5682305" y="2021468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6" name="Oval 255"/>
            <p:cNvSpPr>
              <a:spLocks noChangeAspect="1"/>
            </p:cNvSpPr>
            <p:nvPr/>
          </p:nvSpPr>
          <p:spPr>
            <a:xfrm>
              <a:off x="5071095" y="1919338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7" name="Oval 256"/>
            <p:cNvSpPr>
              <a:spLocks noChangeAspect="1"/>
            </p:cNvSpPr>
            <p:nvPr/>
          </p:nvSpPr>
          <p:spPr>
            <a:xfrm>
              <a:off x="5284728" y="2144745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8" name="Oval 257"/>
            <p:cNvSpPr>
              <a:spLocks noChangeAspect="1"/>
            </p:cNvSpPr>
            <p:nvPr/>
          </p:nvSpPr>
          <p:spPr>
            <a:xfrm>
              <a:off x="4673518" y="2042620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9" name="Oval 258"/>
            <p:cNvSpPr>
              <a:spLocks noChangeAspect="1"/>
            </p:cNvSpPr>
            <p:nvPr/>
          </p:nvSpPr>
          <p:spPr>
            <a:xfrm>
              <a:off x="4887151" y="2268030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60" name="Oval 259"/>
            <p:cNvSpPr>
              <a:spLocks noChangeAspect="1"/>
            </p:cNvSpPr>
            <p:nvPr/>
          </p:nvSpPr>
          <p:spPr>
            <a:xfrm>
              <a:off x="6293515" y="2123597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61" name="Oval 260"/>
            <p:cNvSpPr>
              <a:spLocks noChangeAspect="1"/>
            </p:cNvSpPr>
            <p:nvPr/>
          </p:nvSpPr>
          <p:spPr>
            <a:xfrm>
              <a:off x="5895937" y="2246877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62" name="Oval 261"/>
            <p:cNvSpPr>
              <a:spLocks noChangeAspect="1"/>
            </p:cNvSpPr>
            <p:nvPr/>
          </p:nvSpPr>
          <p:spPr>
            <a:xfrm>
              <a:off x="5498359" y="2370162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63" name="Oval 262"/>
            <p:cNvSpPr>
              <a:spLocks noChangeAspect="1"/>
            </p:cNvSpPr>
            <p:nvPr/>
          </p:nvSpPr>
          <p:spPr>
            <a:xfrm>
              <a:off x="5100783" y="2493446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cxnSp>
          <p:nvCxnSpPr>
            <p:cNvPr id="264" name="Straight Connector 263"/>
            <p:cNvCxnSpPr>
              <a:stCxn id="274" idx="4"/>
              <a:endCxn id="241" idx="0"/>
            </p:cNvCxnSpPr>
            <p:nvPr/>
          </p:nvCxnSpPr>
          <p:spPr>
            <a:xfrm flipH="1">
              <a:off x="5792101" y="1629598"/>
              <a:ext cx="477679" cy="96596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>
              <a:stCxn id="274" idx="4"/>
              <a:endCxn id="242" idx="0"/>
            </p:cNvCxnSpPr>
            <p:nvPr/>
          </p:nvCxnSpPr>
          <p:spPr>
            <a:xfrm>
              <a:off x="6269780" y="1629598"/>
              <a:ext cx="317473" cy="71941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>
              <a:stCxn id="257" idx="7"/>
              <a:endCxn id="274" idx="4"/>
            </p:cNvCxnSpPr>
            <p:nvPr/>
          </p:nvCxnSpPr>
          <p:spPr>
            <a:xfrm flipV="1">
              <a:off x="5421477" y="1629598"/>
              <a:ext cx="848303" cy="53748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>
              <a:stCxn id="274" idx="4"/>
              <a:endCxn id="260" idx="0"/>
            </p:cNvCxnSpPr>
            <p:nvPr/>
          </p:nvCxnSpPr>
          <p:spPr>
            <a:xfrm>
              <a:off x="6269780" y="1629598"/>
              <a:ext cx="103841" cy="4939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>
              <a:stCxn id="254" idx="0"/>
              <a:endCxn id="272" idx="4"/>
            </p:cNvCxnSpPr>
            <p:nvPr/>
          </p:nvCxnSpPr>
          <p:spPr>
            <a:xfrm flipH="1" flipV="1">
              <a:off x="5394522" y="1219340"/>
              <a:ext cx="154255" cy="5767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>
              <a:stCxn id="250" idx="7"/>
              <a:endCxn id="272" idx="4"/>
            </p:cNvCxnSpPr>
            <p:nvPr/>
          </p:nvCxnSpPr>
          <p:spPr>
            <a:xfrm flipV="1">
              <a:off x="4994210" y="1219340"/>
              <a:ext cx="400312" cy="49692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>
              <a:stCxn id="259" idx="0"/>
              <a:endCxn id="272" idx="4"/>
            </p:cNvCxnSpPr>
            <p:nvPr/>
          </p:nvCxnSpPr>
          <p:spPr>
            <a:xfrm flipV="1">
              <a:off x="4967257" y="1219340"/>
              <a:ext cx="427265" cy="104869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>
              <a:stCxn id="248" idx="1"/>
              <a:endCxn id="272" idx="4"/>
            </p:cNvCxnSpPr>
            <p:nvPr/>
          </p:nvCxnSpPr>
          <p:spPr>
            <a:xfrm flipH="1" flipV="1">
              <a:off x="5394522" y="1219340"/>
              <a:ext cx="281555" cy="25035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Oval 271"/>
            <p:cNvSpPr>
              <a:spLocks noChangeAspect="1"/>
            </p:cNvSpPr>
            <p:nvPr/>
          </p:nvSpPr>
          <p:spPr>
            <a:xfrm>
              <a:off x="5314416" y="1066800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cxnSp>
          <p:nvCxnSpPr>
            <p:cNvPr id="273" name="Straight Connector 272"/>
            <p:cNvCxnSpPr/>
            <p:nvPr/>
          </p:nvCxnSpPr>
          <p:spPr>
            <a:xfrm flipH="1" flipV="1">
              <a:off x="5466848" y="1150830"/>
              <a:ext cx="768105" cy="38143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Oval 273"/>
            <p:cNvSpPr>
              <a:spLocks noChangeAspect="1"/>
            </p:cNvSpPr>
            <p:nvPr/>
          </p:nvSpPr>
          <p:spPr>
            <a:xfrm>
              <a:off x="6189674" y="1477058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</p:grpSp>
      <p:sp>
        <p:nvSpPr>
          <p:cNvPr id="275" name="Right Arrow 274"/>
          <p:cNvSpPr/>
          <p:nvPr/>
        </p:nvSpPr>
        <p:spPr>
          <a:xfrm>
            <a:off x="3757092" y="1603950"/>
            <a:ext cx="456947" cy="323536"/>
          </a:xfrm>
          <a:prstGeom prst="rightArrow">
            <a:avLst/>
          </a:prstGeom>
          <a:gradFill>
            <a:gsLst>
              <a:gs pos="0">
                <a:srgbClr val="008000"/>
              </a:gs>
              <a:gs pos="100000">
                <a:srgbClr val="92E874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/>
          </a:p>
        </p:txBody>
      </p:sp>
      <p:sp>
        <p:nvSpPr>
          <p:cNvPr id="77" name="Title 7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Large-Margin Re-ranking</a:t>
            </a:r>
            <a:endParaRPr lang="en-US" dirty="0"/>
          </a:p>
        </p:txBody>
      </p:sp>
      <p:grpSp>
        <p:nvGrpSpPr>
          <p:cNvPr id="6" name="Group 213"/>
          <p:cNvGrpSpPr>
            <a:grpSpLocks/>
          </p:cNvGrpSpPr>
          <p:nvPr/>
        </p:nvGrpSpPr>
        <p:grpSpPr>
          <a:xfrm>
            <a:off x="2260600" y="5514340"/>
            <a:ext cx="493776" cy="365760"/>
            <a:chOff x="166343" y="662259"/>
            <a:chExt cx="1819656" cy="1371600"/>
          </a:xfrm>
        </p:grpSpPr>
        <p:sp>
          <p:nvSpPr>
            <p:cNvPr id="70" name="Frame 69"/>
            <p:cNvSpPr>
              <a:spLocks/>
            </p:cNvSpPr>
            <p:nvPr/>
          </p:nvSpPr>
          <p:spPr>
            <a:xfrm>
              <a:off x="166343" y="662259"/>
              <a:ext cx="1819656" cy="1371600"/>
            </a:xfrm>
            <a:prstGeom prst="frame">
              <a:avLst>
                <a:gd name="adj1" fmla="val 7500"/>
              </a:avLst>
            </a:prstGeom>
            <a:solidFill>
              <a:schemeClr val="tx1"/>
            </a:solidFill>
            <a:ln w="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71" name="Picture 70" descr="2007_004902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89568" y="683107"/>
              <a:ext cx="1773206" cy="1329905"/>
            </a:xfrm>
            <a:prstGeom prst="rect">
              <a:avLst/>
            </a:prstGeom>
          </p:spPr>
        </p:pic>
      </p:grpSp>
      <p:pic>
        <p:nvPicPr>
          <p:cNvPr id="67" name="Picture 66" descr="latex-image-1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3400" y="5499100"/>
            <a:ext cx="1778000" cy="444500"/>
          </a:xfrm>
          <a:prstGeom prst="rect">
            <a:avLst/>
          </a:prstGeom>
        </p:spPr>
      </p:pic>
      <p:grpSp>
        <p:nvGrpSpPr>
          <p:cNvPr id="7" name="Group 61"/>
          <p:cNvGrpSpPr>
            <a:grpSpLocks noChangeAspect="1"/>
          </p:cNvGrpSpPr>
          <p:nvPr/>
        </p:nvGrpSpPr>
        <p:grpSpPr>
          <a:xfrm>
            <a:off x="2946400" y="5514340"/>
            <a:ext cx="489896" cy="365760"/>
            <a:chOff x="6248400" y="2597150"/>
            <a:chExt cx="1403350" cy="1047750"/>
          </a:xfrm>
        </p:grpSpPr>
        <p:sp>
          <p:nvSpPr>
            <p:cNvPr id="63" name="Frame 62"/>
            <p:cNvSpPr>
              <a:spLocks/>
            </p:cNvSpPr>
            <p:nvPr/>
          </p:nvSpPr>
          <p:spPr>
            <a:xfrm>
              <a:off x="6248400" y="2597150"/>
              <a:ext cx="1403350" cy="1047750"/>
            </a:xfrm>
            <a:prstGeom prst="frame">
              <a:avLst>
                <a:gd name="adj1" fmla="val 16760"/>
              </a:avLst>
            </a:prstGeom>
            <a:solidFill>
              <a:srgbClr val="FF0000"/>
            </a:solidFill>
            <a:ln w="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4" name="Picture 63" descr="fig1_sol15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6318715" y="2667000"/>
              <a:ext cx="1274905" cy="914400"/>
            </a:xfrm>
            <a:prstGeom prst="rect">
              <a:avLst/>
            </a:prstGeom>
          </p:spPr>
        </p:pic>
      </p:grpSp>
      <p:pic>
        <p:nvPicPr>
          <p:cNvPr id="69" name="Picture 68" descr="latex-image-1.pd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7300" y="5562600"/>
            <a:ext cx="495300" cy="317500"/>
          </a:xfrm>
          <a:prstGeom prst="rect">
            <a:avLst/>
          </a:prstGeom>
        </p:spPr>
      </p:pic>
      <p:pic>
        <p:nvPicPr>
          <p:cNvPr id="72" name="Picture 71" descr="latex-image-1.pd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33800" y="5486400"/>
            <a:ext cx="2641601" cy="444500"/>
          </a:xfrm>
          <a:prstGeom prst="rect">
            <a:avLst/>
          </a:prstGeom>
        </p:spPr>
      </p:pic>
      <p:grpSp>
        <p:nvGrpSpPr>
          <p:cNvPr id="8" name="Group 213"/>
          <p:cNvGrpSpPr>
            <a:grpSpLocks/>
          </p:cNvGrpSpPr>
          <p:nvPr/>
        </p:nvGrpSpPr>
        <p:grpSpPr>
          <a:xfrm>
            <a:off x="5029200" y="5500858"/>
            <a:ext cx="493776" cy="365760"/>
            <a:chOff x="166343" y="662259"/>
            <a:chExt cx="1819656" cy="1371600"/>
          </a:xfrm>
        </p:grpSpPr>
        <p:sp>
          <p:nvSpPr>
            <p:cNvPr id="74" name="Frame 73"/>
            <p:cNvSpPr>
              <a:spLocks/>
            </p:cNvSpPr>
            <p:nvPr/>
          </p:nvSpPr>
          <p:spPr>
            <a:xfrm>
              <a:off x="166343" y="662259"/>
              <a:ext cx="1819656" cy="1371600"/>
            </a:xfrm>
            <a:prstGeom prst="frame">
              <a:avLst>
                <a:gd name="adj1" fmla="val 75000"/>
              </a:avLst>
            </a:prstGeom>
            <a:solidFill>
              <a:schemeClr val="tx1"/>
            </a:solidFill>
            <a:ln w="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75" name="Picture 74" descr="2007_004902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89568" y="683107"/>
              <a:ext cx="1773206" cy="1329905"/>
            </a:xfrm>
            <a:prstGeom prst="rect">
              <a:avLst/>
            </a:prstGeom>
          </p:spPr>
        </p:pic>
      </p:grpSp>
      <p:pic>
        <p:nvPicPr>
          <p:cNvPr id="83" name="Picture 82" descr="latex-image-1.pd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43700" y="5359400"/>
            <a:ext cx="1562100" cy="736600"/>
          </a:xfrm>
          <a:prstGeom prst="rect">
            <a:avLst/>
          </a:prstGeom>
        </p:spPr>
      </p:pic>
      <p:pic>
        <p:nvPicPr>
          <p:cNvPr id="84" name="Picture 83" descr="latex-image-1.pd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4800" y="4381500"/>
            <a:ext cx="3124200" cy="723900"/>
          </a:xfrm>
          <a:prstGeom prst="rect">
            <a:avLst/>
          </a:prstGeom>
        </p:spPr>
      </p:pic>
      <p:sp>
        <p:nvSpPr>
          <p:cNvPr id="73" name="Rounded Rectangle 72"/>
          <p:cNvSpPr/>
          <p:nvPr/>
        </p:nvSpPr>
        <p:spPr bwMode="auto">
          <a:xfrm>
            <a:off x="1066800" y="3810000"/>
            <a:ext cx="7315200" cy="1524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408481" y="4038600"/>
            <a:ext cx="6566446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200" dirty="0" smtClean="0"/>
              <a:t>Discriminative Re-ranking of Diverse Segmentation</a:t>
            </a:r>
          </a:p>
          <a:p>
            <a:pPr algn="l"/>
            <a:r>
              <a:rPr lang="en-US" sz="2200" dirty="0" smtClean="0"/>
              <a:t>[</a:t>
            </a:r>
            <a:r>
              <a:rPr lang="en-US" sz="2200" dirty="0" err="1" smtClean="0"/>
              <a:t>Yadollahpour</a:t>
            </a:r>
            <a:r>
              <a:rPr lang="en-US" sz="2200" dirty="0" smtClean="0"/>
              <a:t> et al., CVPR13, Wednesday Poster]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678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Segmentation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36967" y="3059627"/>
            <a:ext cx="191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PACAL Accuracy</a:t>
            </a:r>
            <a:endParaRPr lang="en-US" sz="1800" dirty="0"/>
          </a:p>
        </p:txBody>
      </p:sp>
      <p:sp>
        <p:nvSpPr>
          <p:cNvPr id="8" name="Up Arrow 7"/>
          <p:cNvSpPr/>
          <p:nvPr/>
        </p:nvSpPr>
        <p:spPr bwMode="auto">
          <a:xfrm>
            <a:off x="533400" y="1905000"/>
            <a:ext cx="152400" cy="2438400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21" y="1524000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Better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013177" y="6096000"/>
            <a:ext cx="209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#Solutions / Image</a:t>
            </a:r>
            <a:endParaRPr lang="en-US" sz="1800" dirty="0"/>
          </a:p>
        </p:txBody>
      </p:sp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2482836"/>
              </p:ext>
            </p:extLst>
          </p:nvPr>
        </p:nvGraphicFramePr>
        <p:xfrm>
          <a:off x="1066800" y="1295400"/>
          <a:ext cx="7239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1752600" y="5254823"/>
            <a:ext cx="7182986" cy="536377"/>
            <a:chOff x="1752600" y="4416623"/>
            <a:chExt cx="7182986" cy="536377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752600" y="4603105"/>
              <a:ext cx="6501384" cy="1588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8268724" y="4416623"/>
              <a:ext cx="5704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MAP</a:t>
              </a:r>
              <a:endParaRPr lang="en-US" sz="1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74906" y="4645223"/>
              <a:ext cx="20606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[State-of-art circa 2012]</a:t>
              </a:r>
              <a:endParaRPr lang="en-US" sz="1400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302295" y="1447006"/>
            <a:ext cx="1860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DivMBest</a:t>
            </a:r>
            <a:r>
              <a:rPr lang="en-US" sz="1600" dirty="0" smtClean="0"/>
              <a:t> (Oracle)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1676400" y="6096000"/>
            <a:ext cx="15986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Rand (Re-rank)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678056" y="4267200"/>
            <a:ext cx="39552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DivMBest</a:t>
            </a:r>
            <a:r>
              <a:rPr lang="en-US" sz="1600" dirty="0" smtClean="0"/>
              <a:t> (Re-ranked) [Y.B.S., CVPR ‘13]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172200" y="4843046"/>
            <a:ext cx="640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MBR</a:t>
            </a:r>
            <a:endParaRPr lang="en-US" sz="16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5792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Sub>
          <a:bldChart bld="series"/>
        </p:bldSub>
      </p:bldGraphic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Results: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5" descr="img_0353_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140122"/>
            <a:ext cx="9144000" cy="3011678"/>
          </a:xfrm>
          <a:prstGeom prst="rect">
            <a:avLst/>
          </a:prstGeom>
        </p:spPr>
      </p:pic>
      <p:pic>
        <p:nvPicPr>
          <p:cNvPr id="7" name="Picture 6" descr="img_0353_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4587790"/>
            <a:ext cx="9144000" cy="1593483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574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pSp>
        <p:nvGrpSpPr>
          <p:cNvPr id="2" name="Group 213"/>
          <p:cNvGrpSpPr>
            <a:grpSpLocks noChangeAspect="1"/>
          </p:cNvGrpSpPr>
          <p:nvPr/>
        </p:nvGrpSpPr>
        <p:grpSpPr>
          <a:xfrm>
            <a:off x="1524000" y="1141933"/>
            <a:ext cx="1903404" cy="1371600"/>
            <a:chOff x="166343" y="662259"/>
            <a:chExt cx="1819656" cy="1371600"/>
          </a:xfrm>
        </p:grpSpPr>
        <p:sp>
          <p:nvSpPr>
            <p:cNvPr id="281" name="Frame 280"/>
            <p:cNvSpPr>
              <a:spLocks/>
            </p:cNvSpPr>
            <p:nvPr/>
          </p:nvSpPr>
          <p:spPr>
            <a:xfrm>
              <a:off x="166343" y="662259"/>
              <a:ext cx="1819656" cy="1371600"/>
            </a:xfrm>
            <a:prstGeom prst="frame">
              <a:avLst>
                <a:gd name="adj1" fmla="val 7500"/>
              </a:avLst>
            </a:prstGeom>
            <a:solidFill>
              <a:schemeClr val="tx1"/>
            </a:solidFill>
            <a:ln w="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82" name="Picture 281" descr="2007_004902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89568" y="683107"/>
              <a:ext cx="1773206" cy="1329905"/>
            </a:xfrm>
            <a:prstGeom prst="rect">
              <a:avLst/>
            </a:prstGeom>
          </p:spPr>
        </p:pic>
      </p:grpSp>
      <p:pic>
        <p:nvPicPr>
          <p:cNvPr id="216" name="Picture 21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041942" y="2333618"/>
            <a:ext cx="435058" cy="179600"/>
          </a:xfrm>
          <a:prstGeom prst="rect">
            <a:avLst/>
          </a:prstGeom>
        </p:spPr>
      </p:pic>
      <p:pic>
        <p:nvPicPr>
          <p:cNvPr id="218" name="Picture 21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6200000">
            <a:off x="8111070" y="3567014"/>
            <a:ext cx="56716" cy="276855"/>
          </a:xfrm>
          <a:prstGeom prst="rect">
            <a:avLst/>
          </a:prstGeom>
        </p:spPr>
      </p:pic>
      <p:pic>
        <p:nvPicPr>
          <p:cNvPr id="224" name="Picture 223" descr="fig1_sol 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18114" y="3154486"/>
            <a:ext cx="1529886" cy="1097280"/>
          </a:xfrm>
          <a:prstGeom prst="rect">
            <a:avLst/>
          </a:prstGeom>
        </p:spPr>
      </p:pic>
      <p:pic>
        <p:nvPicPr>
          <p:cNvPr id="225" name="Picture 224" descr="fig1_sol 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118314" y="3154486"/>
            <a:ext cx="1529886" cy="1097280"/>
          </a:xfrm>
          <a:prstGeom prst="rect">
            <a:avLst/>
          </a:prstGeom>
        </p:spPr>
      </p:pic>
      <p:pic>
        <p:nvPicPr>
          <p:cNvPr id="226" name="Picture 225" descr="fig1_sol1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718514" y="3154486"/>
            <a:ext cx="1529886" cy="1097280"/>
          </a:xfrm>
          <a:prstGeom prst="rect">
            <a:avLst/>
          </a:prstGeom>
        </p:spPr>
      </p:pic>
      <p:pic>
        <p:nvPicPr>
          <p:cNvPr id="227" name="Picture 226" descr="fig1_sol1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318714" y="3154486"/>
            <a:ext cx="1529886" cy="1097280"/>
          </a:xfrm>
          <a:prstGeom prst="rect">
            <a:avLst/>
          </a:prstGeom>
        </p:spPr>
      </p:pic>
      <p:grpSp>
        <p:nvGrpSpPr>
          <p:cNvPr id="3" name="Group 284"/>
          <p:cNvGrpSpPr>
            <a:grpSpLocks noChangeAspect="1"/>
          </p:cNvGrpSpPr>
          <p:nvPr/>
        </p:nvGrpSpPr>
        <p:grpSpPr>
          <a:xfrm>
            <a:off x="4711887" y="1127760"/>
            <a:ext cx="1993713" cy="1463040"/>
            <a:chOff x="4435603" y="1066800"/>
            <a:chExt cx="2742310" cy="2012381"/>
          </a:xfrm>
        </p:grpSpPr>
        <p:pic>
          <p:nvPicPr>
            <p:cNvPr id="234" name="Picture 233" descr="2007_004902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435603" y="1112945"/>
              <a:ext cx="2742310" cy="1966236"/>
            </a:xfrm>
            <a:prstGeom prst="rect">
              <a:avLst/>
            </a:prstGeom>
            <a:scene3d>
              <a:camera prst="orthographicFront">
                <a:rot lat="954000" lon="18034448" rev="17280000"/>
              </a:camera>
              <a:lightRig rig="threePt" dir="t"/>
            </a:scene3d>
          </p:spPr>
        </p:pic>
        <p:cxnSp>
          <p:nvCxnSpPr>
            <p:cNvPr id="235" name="Straight Connector 234"/>
            <p:cNvCxnSpPr>
              <a:stCxn id="248" idx="5"/>
              <a:endCxn id="242" idx="1"/>
            </p:cNvCxnSpPr>
            <p:nvPr/>
          </p:nvCxnSpPr>
          <p:spPr>
            <a:xfrm>
              <a:off x="5789361" y="1577550"/>
              <a:ext cx="741247" cy="7937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>
              <a:stCxn id="250" idx="5"/>
              <a:endCxn id="241" idx="1"/>
            </p:cNvCxnSpPr>
            <p:nvPr/>
          </p:nvCxnSpPr>
          <p:spPr>
            <a:xfrm>
              <a:off x="4994207" y="1824117"/>
              <a:ext cx="741247" cy="7937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>
              <a:stCxn id="249" idx="5"/>
              <a:endCxn id="240" idx="1"/>
            </p:cNvCxnSpPr>
            <p:nvPr/>
          </p:nvCxnSpPr>
          <p:spPr>
            <a:xfrm>
              <a:off x="5391782" y="1700833"/>
              <a:ext cx="741247" cy="7937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>
              <a:stCxn id="251" idx="5"/>
              <a:endCxn id="243" idx="1"/>
            </p:cNvCxnSpPr>
            <p:nvPr/>
          </p:nvCxnSpPr>
          <p:spPr>
            <a:xfrm>
              <a:off x="4596635" y="1947406"/>
              <a:ext cx="741245" cy="7937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flipH="1">
              <a:off x="5441836" y="2411842"/>
              <a:ext cx="1192731" cy="36985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Oval 239"/>
            <p:cNvSpPr>
              <a:spLocks noChangeAspect="1"/>
            </p:cNvSpPr>
            <p:nvPr/>
          </p:nvSpPr>
          <p:spPr>
            <a:xfrm>
              <a:off x="6109572" y="2472292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41" name="Oval 240"/>
            <p:cNvSpPr>
              <a:spLocks noChangeAspect="1"/>
            </p:cNvSpPr>
            <p:nvPr/>
          </p:nvSpPr>
          <p:spPr>
            <a:xfrm>
              <a:off x="5711995" y="2595567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42" name="Oval 241"/>
            <p:cNvSpPr>
              <a:spLocks noChangeAspect="1"/>
            </p:cNvSpPr>
            <p:nvPr/>
          </p:nvSpPr>
          <p:spPr>
            <a:xfrm>
              <a:off x="6507147" y="2349009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43" name="Oval 242"/>
            <p:cNvSpPr>
              <a:spLocks noChangeAspect="1"/>
            </p:cNvSpPr>
            <p:nvPr/>
          </p:nvSpPr>
          <p:spPr>
            <a:xfrm>
              <a:off x="5314416" y="2718851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cxnSp>
          <p:nvCxnSpPr>
            <p:cNvPr id="244" name="Straight Connector 243"/>
            <p:cNvCxnSpPr/>
            <p:nvPr/>
          </p:nvCxnSpPr>
          <p:spPr>
            <a:xfrm flipH="1">
              <a:off x="5216458" y="2199636"/>
              <a:ext cx="1192731" cy="36985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flipH="1">
              <a:off x="4994211" y="1974679"/>
              <a:ext cx="1192731" cy="36985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flipH="1">
              <a:off x="4795420" y="1744369"/>
              <a:ext cx="1192731" cy="36985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flipH="1">
              <a:off x="4542728" y="1529353"/>
              <a:ext cx="1192731" cy="36985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Oval 247"/>
            <p:cNvSpPr>
              <a:spLocks noChangeAspect="1"/>
            </p:cNvSpPr>
            <p:nvPr/>
          </p:nvSpPr>
          <p:spPr>
            <a:xfrm>
              <a:off x="5652615" y="1447358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49" name="Oval 248"/>
            <p:cNvSpPr>
              <a:spLocks noChangeAspect="1"/>
            </p:cNvSpPr>
            <p:nvPr/>
          </p:nvSpPr>
          <p:spPr>
            <a:xfrm>
              <a:off x="5255038" y="1570642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0" name="Oval 249"/>
            <p:cNvSpPr>
              <a:spLocks noChangeAspect="1"/>
            </p:cNvSpPr>
            <p:nvPr/>
          </p:nvSpPr>
          <p:spPr>
            <a:xfrm>
              <a:off x="4857461" y="1693924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1" name="Oval 250"/>
            <p:cNvSpPr>
              <a:spLocks noChangeAspect="1"/>
            </p:cNvSpPr>
            <p:nvPr/>
          </p:nvSpPr>
          <p:spPr>
            <a:xfrm>
              <a:off x="4459886" y="1817207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2" name="Oval 251"/>
            <p:cNvSpPr>
              <a:spLocks noChangeAspect="1"/>
            </p:cNvSpPr>
            <p:nvPr/>
          </p:nvSpPr>
          <p:spPr>
            <a:xfrm>
              <a:off x="5866250" y="1672772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3" name="Oval 252"/>
            <p:cNvSpPr>
              <a:spLocks noChangeAspect="1"/>
            </p:cNvSpPr>
            <p:nvPr/>
          </p:nvSpPr>
          <p:spPr>
            <a:xfrm>
              <a:off x="6079881" y="1898184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4" name="Oval 253"/>
            <p:cNvSpPr>
              <a:spLocks noChangeAspect="1"/>
            </p:cNvSpPr>
            <p:nvPr/>
          </p:nvSpPr>
          <p:spPr>
            <a:xfrm>
              <a:off x="5468671" y="1796054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5" name="Oval 254"/>
            <p:cNvSpPr>
              <a:spLocks noChangeAspect="1"/>
            </p:cNvSpPr>
            <p:nvPr/>
          </p:nvSpPr>
          <p:spPr>
            <a:xfrm>
              <a:off x="5682305" y="2021468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6" name="Oval 255"/>
            <p:cNvSpPr>
              <a:spLocks noChangeAspect="1"/>
            </p:cNvSpPr>
            <p:nvPr/>
          </p:nvSpPr>
          <p:spPr>
            <a:xfrm>
              <a:off x="5071095" y="1919338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7" name="Oval 256"/>
            <p:cNvSpPr>
              <a:spLocks noChangeAspect="1"/>
            </p:cNvSpPr>
            <p:nvPr/>
          </p:nvSpPr>
          <p:spPr>
            <a:xfrm>
              <a:off x="5284728" y="2144745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8" name="Oval 257"/>
            <p:cNvSpPr>
              <a:spLocks noChangeAspect="1"/>
            </p:cNvSpPr>
            <p:nvPr/>
          </p:nvSpPr>
          <p:spPr>
            <a:xfrm>
              <a:off x="4673518" y="2042620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9" name="Oval 258"/>
            <p:cNvSpPr>
              <a:spLocks noChangeAspect="1"/>
            </p:cNvSpPr>
            <p:nvPr/>
          </p:nvSpPr>
          <p:spPr>
            <a:xfrm>
              <a:off x="4887151" y="2268030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60" name="Oval 259"/>
            <p:cNvSpPr>
              <a:spLocks noChangeAspect="1"/>
            </p:cNvSpPr>
            <p:nvPr/>
          </p:nvSpPr>
          <p:spPr>
            <a:xfrm>
              <a:off x="6293515" y="2123597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61" name="Oval 260"/>
            <p:cNvSpPr>
              <a:spLocks noChangeAspect="1"/>
            </p:cNvSpPr>
            <p:nvPr/>
          </p:nvSpPr>
          <p:spPr>
            <a:xfrm>
              <a:off x="5895937" y="2246877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62" name="Oval 261"/>
            <p:cNvSpPr>
              <a:spLocks noChangeAspect="1"/>
            </p:cNvSpPr>
            <p:nvPr/>
          </p:nvSpPr>
          <p:spPr>
            <a:xfrm>
              <a:off x="5498359" y="2370162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63" name="Oval 262"/>
            <p:cNvSpPr>
              <a:spLocks noChangeAspect="1"/>
            </p:cNvSpPr>
            <p:nvPr/>
          </p:nvSpPr>
          <p:spPr>
            <a:xfrm>
              <a:off x="5100783" y="2493446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cxnSp>
          <p:nvCxnSpPr>
            <p:cNvPr id="264" name="Straight Connector 263"/>
            <p:cNvCxnSpPr>
              <a:stCxn id="274" idx="4"/>
              <a:endCxn id="241" idx="0"/>
            </p:cNvCxnSpPr>
            <p:nvPr/>
          </p:nvCxnSpPr>
          <p:spPr>
            <a:xfrm flipH="1">
              <a:off x="5792101" y="1629598"/>
              <a:ext cx="477679" cy="96596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>
              <a:stCxn id="274" idx="4"/>
              <a:endCxn id="242" idx="0"/>
            </p:cNvCxnSpPr>
            <p:nvPr/>
          </p:nvCxnSpPr>
          <p:spPr>
            <a:xfrm>
              <a:off x="6269780" y="1629598"/>
              <a:ext cx="317473" cy="71941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>
              <a:stCxn id="257" idx="7"/>
              <a:endCxn id="274" idx="4"/>
            </p:cNvCxnSpPr>
            <p:nvPr/>
          </p:nvCxnSpPr>
          <p:spPr>
            <a:xfrm flipV="1">
              <a:off x="5421477" y="1629598"/>
              <a:ext cx="848303" cy="53748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>
              <a:stCxn id="274" idx="4"/>
              <a:endCxn id="260" idx="0"/>
            </p:cNvCxnSpPr>
            <p:nvPr/>
          </p:nvCxnSpPr>
          <p:spPr>
            <a:xfrm>
              <a:off x="6269780" y="1629598"/>
              <a:ext cx="103841" cy="4939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>
              <a:stCxn id="254" idx="0"/>
              <a:endCxn id="272" idx="4"/>
            </p:cNvCxnSpPr>
            <p:nvPr/>
          </p:nvCxnSpPr>
          <p:spPr>
            <a:xfrm flipH="1" flipV="1">
              <a:off x="5394522" y="1219340"/>
              <a:ext cx="154255" cy="5767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>
              <a:stCxn id="250" idx="7"/>
              <a:endCxn id="272" idx="4"/>
            </p:cNvCxnSpPr>
            <p:nvPr/>
          </p:nvCxnSpPr>
          <p:spPr>
            <a:xfrm flipV="1">
              <a:off x="4994210" y="1219340"/>
              <a:ext cx="400312" cy="49692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>
              <a:stCxn id="259" idx="0"/>
              <a:endCxn id="272" idx="4"/>
            </p:cNvCxnSpPr>
            <p:nvPr/>
          </p:nvCxnSpPr>
          <p:spPr>
            <a:xfrm flipV="1">
              <a:off x="4967257" y="1219340"/>
              <a:ext cx="427265" cy="104869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>
              <a:stCxn id="248" idx="1"/>
              <a:endCxn id="272" idx="4"/>
            </p:cNvCxnSpPr>
            <p:nvPr/>
          </p:nvCxnSpPr>
          <p:spPr>
            <a:xfrm flipH="1" flipV="1">
              <a:off x="5394522" y="1219340"/>
              <a:ext cx="281555" cy="25035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Oval 271"/>
            <p:cNvSpPr>
              <a:spLocks noChangeAspect="1"/>
            </p:cNvSpPr>
            <p:nvPr/>
          </p:nvSpPr>
          <p:spPr>
            <a:xfrm>
              <a:off x="5314416" y="1066800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cxnSp>
          <p:nvCxnSpPr>
            <p:cNvPr id="273" name="Straight Connector 272"/>
            <p:cNvCxnSpPr/>
            <p:nvPr/>
          </p:nvCxnSpPr>
          <p:spPr>
            <a:xfrm flipH="1" flipV="1">
              <a:off x="5466848" y="1150830"/>
              <a:ext cx="768105" cy="38143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Oval 273"/>
            <p:cNvSpPr>
              <a:spLocks noChangeAspect="1"/>
            </p:cNvSpPr>
            <p:nvPr/>
          </p:nvSpPr>
          <p:spPr>
            <a:xfrm>
              <a:off x="6189674" y="1477058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</p:grpSp>
      <p:sp>
        <p:nvSpPr>
          <p:cNvPr id="275" name="Right Arrow 274"/>
          <p:cNvSpPr/>
          <p:nvPr/>
        </p:nvSpPr>
        <p:spPr>
          <a:xfrm>
            <a:off x="3757092" y="1680150"/>
            <a:ext cx="456947" cy="323536"/>
          </a:xfrm>
          <a:prstGeom prst="rightArrow">
            <a:avLst/>
          </a:prstGeom>
          <a:gradFill>
            <a:gsLst>
              <a:gs pos="0">
                <a:srgbClr val="008000"/>
              </a:gs>
              <a:gs pos="100000">
                <a:srgbClr val="92E874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/>
          </a:p>
        </p:txBody>
      </p:sp>
      <p:grpSp>
        <p:nvGrpSpPr>
          <p:cNvPr id="6" name="Group 81"/>
          <p:cNvGrpSpPr/>
          <p:nvPr/>
        </p:nvGrpSpPr>
        <p:grpSpPr>
          <a:xfrm>
            <a:off x="1524000" y="2640556"/>
            <a:ext cx="3061491" cy="484557"/>
            <a:chOff x="1524000" y="2640556"/>
            <a:chExt cx="3061491" cy="484557"/>
          </a:xfrm>
        </p:grpSpPr>
        <p:sp>
          <p:nvSpPr>
            <p:cNvPr id="215" name="Right Arrow 214"/>
            <p:cNvSpPr/>
            <p:nvPr/>
          </p:nvSpPr>
          <p:spPr>
            <a:xfrm rot="5400000">
              <a:off x="4197857" y="2689763"/>
              <a:ext cx="436842" cy="338427"/>
            </a:xfrm>
            <a:prstGeom prst="rightArrow">
              <a:avLst/>
            </a:prstGeom>
            <a:gradFill>
              <a:gsLst>
                <a:gs pos="0">
                  <a:srgbClr val="008000"/>
                </a:gs>
                <a:gs pos="100000">
                  <a:srgbClr val="92E874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/>
            </a:p>
          </p:txBody>
        </p:sp>
        <p:pic>
          <p:nvPicPr>
            <p:cNvPr id="221" name="Picture 220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524000" y="2898250"/>
              <a:ext cx="2303828" cy="226863"/>
            </a:xfrm>
            <a:prstGeom prst="rect">
              <a:avLst/>
            </a:prstGeom>
          </p:spPr>
        </p:pic>
      </p:grpSp>
      <p:sp>
        <p:nvSpPr>
          <p:cNvPr id="77" name="Title 7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Result</a:t>
            </a:r>
            <a:endParaRPr lang="en-US" dirty="0"/>
          </a:p>
        </p:txBody>
      </p:sp>
      <p:sp>
        <p:nvSpPr>
          <p:cNvPr id="76" name="Rounded Rectangle 75"/>
          <p:cNvSpPr/>
          <p:nvPr/>
        </p:nvSpPr>
        <p:spPr bwMode="auto">
          <a:xfrm>
            <a:off x="3200400" y="4953000"/>
            <a:ext cx="2514600" cy="838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581400" y="5105400"/>
            <a:ext cx="183404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 dirty="0" smtClean="0"/>
              <a:t>Now what?</a:t>
            </a:r>
            <a:endParaRPr lang="en-US" sz="26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812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</a:t>
            </a:r>
            <a:r>
              <a:rPr lang="en-US" dirty="0" smtClean="0"/>
              <a:t>Results: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6" name="Picture 5" descr="img_0559_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1568006"/>
          </a:xfrm>
          <a:prstGeom prst="rect">
            <a:avLst/>
          </a:prstGeom>
        </p:spPr>
      </p:pic>
      <p:pic>
        <p:nvPicPr>
          <p:cNvPr id="7" name="Picture 6" descr="img_0559_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3891384"/>
            <a:ext cx="9144000" cy="84306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008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</a:t>
            </a:r>
            <a:r>
              <a:rPr lang="en-US" dirty="0" smtClean="0"/>
              <a:t>Results: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8" name="Picture 7" descr="img_0801_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2020716"/>
            <a:ext cx="9144000" cy="1568006"/>
          </a:xfrm>
          <a:prstGeom prst="rect">
            <a:avLst/>
          </a:prstGeom>
        </p:spPr>
      </p:pic>
      <p:pic>
        <p:nvPicPr>
          <p:cNvPr id="9" name="Picture 8" descr="img_0801_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4155980"/>
            <a:ext cx="9144000" cy="84306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578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</a:t>
            </a:r>
            <a:r>
              <a:rPr lang="en-US" dirty="0" smtClean="0"/>
              <a:t>Results: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6" name="Picture 5" descr="img_0229_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163887"/>
            <a:ext cx="9144000" cy="2619858"/>
          </a:xfrm>
          <a:prstGeom prst="rect">
            <a:avLst/>
          </a:prstGeom>
        </p:spPr>
      </p:pic>
      <p:pic>
        <p:nvPicPr>
          <p:cNvPr id="7" name="Picture 6" descr="img_0229_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4099050"/>
            <a:ext cx="9144000" cy="138735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120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</a:t>
            </a:r>
            <a:r>
              <a:rPr lang="en-US" dirty="0" smtClean="0"/>
              <a:t>Results: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8" name="Picture 7" descr="img_0961_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2619858"/>
          </a:xfrm>
          <a:prstGeom prst="rect">
            <a:avLst/>
          </a:prstGeom>
        </p:spPr>
      </p:pic>
      <p:pic>
        <p:nvPicPr>
          <p:cNvPr id="9" name="Picture 8" descr="img_0961_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4216819"/>
            <a:ext cx="9144000" cy="138735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126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</a:t>
            </a:r>
            <a:r>
              <a:rPr lang="en-US" dirty="0" smtClean="0"/>
              <a:t>Results: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6" name="Picture 5" descr="img_0248_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2950723"/>
          </a:xfrm>
          <a:prstGeom prst="rect">
            <a:avLst/>
          </a:prstGeom>
        </p:spPr>
      </p:pic>
      <p:pic>
        <p:nvPicPr>
          <p:cNvPr id="7" name="Picture 6" descr="img_0248_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4344623"/>
            <a:ext cx="9144000" cy="1561058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0341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models are wrong</a:t>
            </a:r>
          </a:p>
          <a:p>
            <a:endParaRPr lang="en-US" dirty="0" smtClean="0"/>
          </a:p>
          <a:p>
            <a:r>
              <a:rPr lang="en-US" dirty="0" smtClean="0"/>
              <a:t>Some beliefs are useful</a:t>
            </a:r>
          </a:p>
          <a:p>
            <a:endParaRPr lang="en-US" dirty="0" smtClean="0"/>
          </a:p>
          <a:p>
            <a:r>
              <a:rPr lang="en-US" dirty="0" smtClean="0"/>
              <a:t>Diverse Multiple Solutions</a:t>
            </a:r>
          </a:p>
          <a:p>
            <a:pPr lvl="1"/>
            <a:r>
              <a:rPr lang="en-US" dirty="0" smtClean="0"/>
              <a:t>A way to get useful beliefs out.</a:t>
            </a:r>
          </a:p>
          <a:p>
            <a:endParaRPr lang="en-US" dirty="0" smtClean="0"/>
          </a:p>
          <a:p>
            <a:r>
              <a:rPr lang="en-US" dirty="0" err="1" smtClean="0"/>
              <a:t>DivMBest</a:t>
            </a:r>
            <a:r>
              <a:rPr lang="en-US" dirty="0" smtClean="0"/>
              <a:t> + </a:t>
            </a:r>
            <a:r>
              <a:rPr lang="en-US" dirty="0" err="1" smtClean="0"/>
              <a:t>Reranking</a:t>
            </a:r>
            <a:endParaRPr lang="en-US" dirty="0" smtClean="0"/>
          </a:p>
          <a:p>
            <a:pPr lvl="1"/>
            <a:r>
              <a:rPr lang="en-US" dirty="0" smtClean="0"/>
              <a:t>Big impact possible on many applications!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1161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 smtClean="0">
              <a:solidFill>
                <a:prstClr val="black"/>
              </a:solidFill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What does my model </a:t>
            </a:r>
            <a:r>
              <a:rPr lang="en-US" i="1" dirty="0" smtClean="0">
                <a:solidFill>
                  <a:prstClr val="black"/>
                </a:solidFill>
              </a:rPr>
              <a:t>believe</a:t>
            </a:r>
            <a:r>
              <a:rPr lang="en-US" dirty="0" smtClean="0">
                <a:solidFill>
                  <a:prstClr val="black"/>
                </a:solidFill>
              </a:rPr>
              <a:t>?</a:t>
            </a:r>
          </a:p>
          <a:p>
            <a:pPr lvl="0"/>
            <a:endParaRPr lang="en-US" dirty="0" smtClean="0">
              <a:solidFill>
                <a:prstClr val="black"/>
              </a:solidFill>
            </a:endParaRPr>
          </a:p>
          <a:p>
            <a:pPr lvl="0"/>
            <a:endParaRPr lang="en-US" dirty="0" smtClean="0">
              <a:solidFill>
                <a:prstClr val="black"/>
              </a:solidFill>
            </a:endParaRPr>
          </a:p>
          <a:p>
            <a:pPr lvl="0"/>
            <a:endParaRPr lang="en-US" dirty="0" smtClean="0">
              <a:solidFill>
                <a:prstClr val="black"/>
              </a:solidFill>
            </a:endParaRPr>
          </a:p>
          <a:p>
            <a:pPr lvl="1">
              <a:buNone/>
            </a:pPr>
            <a:endParaRPr lang="en-US" dirty="0" smtClean="0">
              <a:solidFill>
                <a:prstClr val="black"/>
              </a:solidFill>
            </a:endParaRPr>
          </a:p>
          <a:p>
            <a:pPr lvl="1"/>
            <a:endParaRPr lang="en-US" dirty="0" smtClean="0">
              <a:solidFill>
                <a:prstClr val="black"/>
              </a:solidFill>
            </a:endParaRPr>
          </a:p>
          <a:p>
            <a:pPr lvl="1"/>
            <a:endParaRPr lang="en-US" dirty="0" smtClean="0">
              <a:solidFill>
                <a:prstClr val="black"/>
              </a:solidFill>
            </a:endParaRPr>
          </a:p>
          <a:p>
            <a:pPr lvl="1"/>
            <a:endParaRPr lang="en-US" dirty="0" smtClean="0">
              <a:solidFill>
                <a:prstClr val="black"/>
              </a:solidFill>
            </a:endParaRPr>
          </a:p>
          <a:p>
            <a:pPr lvl="1"/>
            <a:endParaRPr lang="en-US" dirty="0" smtClean="0">
              <a:solidFill>
                <a:prstClr val="black"/>
              </a:solidFill>
            </a:endParaRPr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pSp>
        <p:nvGrpSpPr>
          <p:cNvPr id="6" name="Group 102"/>
          <p:cNvGrpSpPr/>
          <p:nvPr/>
        </p:nvGrpSpPr>
        <p:grpSpPr>
          <a:xfrm>
            <a:off x="1219200" y="3364168"/>
            <a:ext cx="6324600" cy="1207832"/>
            <a:chOff x="152400" y="4724400"/>
            <a:chExt cx="7620000" cy="1512632"/>
          </a:xfrm>
        </p:grpSpPr>
        <p:grpSp>
          <p:nvGrpSpPr>
            <p:cNvPr id="7" name="Group 89"/>
            <p:cNvGrpSpPr/>
            <p:nvPr/>
          </p:nvGrpSpPr>
          <p:grpSpPr>
            <a:xfrm>
              <a:off x="152400" y="4724401"/>
              <a:ext cx="3733800" cy="1371600"/>
              <a:chOff x="2209800" y="5219217"/>
              <a:chExt cx="2001520" cy="876783"/>
            </a:xfrm>
          </p:grpSpPr>
          <p:sp>
            <p:nvSpPr>
              <p:cNvPr id="38" name="Freeform 3"/>
              <p:cNvSpPr>
                <a:spLocks/>
              </p:cNvSpPr>
              <p:nvPr/>
            </p:nvSpPr>
            <p:spPr bwMode="auto">
              <a:xfrm>
                <a:off x="2209800" y="5219217"/>
                <a:ext cx="1990919" cy="876783"/>
              </a:xfrm>
              <a:custGeom>
                <a:avLst/>
                <a:gdLst/>
                <a:ahLst/>
                <a:cxnLst>
                  <a:cxn ang="0">
                    <a:pos x="0" y="15117"/>
                  </a:cxn>
                  <a:cxn ang="0">
                    <a:pos x="1837" y="13410"/>
                  </a:cxn>
                  <a:cxn ang="0">
                    <a:pos x="4022" y="15117"/>
                  </a:cxn>
                  <a:cxn ang="0">
                    <a:pos x="7001" y="8065"/>
                  </a:cxn>
                  <a:cxn ang="0">
                    <a:pos x="10229" y="14078"/>
                  </a:cxn>
                  <a:cxn ang="0">
                    <a:pos x="12116" y="717"/>
                  </a:cxn>
                  <a:cxn ang="0">
                    <a:pos x="13308" y="11777"/>
                  </a:cxn>
                  <a:cxn ang="0">
                    <a:pos x="15393" y="4503"/>
                  </a:cxn>
                  <a:cxn ang="0">
                    <a:pos x="19912" y="13410"/>
                  </a:cxn>
                  <a:cxn ang="0">
                    <a:pos x="21600" y="11777"/>
                  </a:cxn>
                </a:cxnLst>
                <a:rect l="0" t="0" r="r" b="b"/>
                <a:pathLst>
                  <a:path w="21600" h="15283">
                    <a:moveTo>
                      <a:pt x="0" y="15117"/>
                    </a:moveTo>
                    <a:cubicBezTo>
                      <a:pt x="0" y="15117"/>
                      <a:pt x="298" y="12148"/>
                      <a:pt x="1837" y="13410"/>
                    </a:cubicBezTo>
                    <a:cubicBezTo>
                      <a:pt x="3831" y="15045"/>
                      <a:pt x="3228" y="14820"/>
                      <a:pt x="4022" y="15117"/>
                    </a:cubicBezTo>
                    <a:cubicBezTo>
                      <a:pt x="5062" y="15506"/>
                      <a:pt x="5792" y="-771"/>
                      <a:pt x="7001" y="8065"/>
                    </a:cubicBezTo>
                    <a:cubicBezTo>
                      <a:pt x="7448" y="11331"/>
                      <a:pt x="9881" y="18012"/>
                      <a:pt x="10229" y="14078"/>
                    </a:cubicBezTo>
                    <a:cubicBezTo>
                      <a:pt x="10577" y="10144"/>
                      <a:pt x="11123" y="-3217"/>
                      <a:pt x="12116" y="717"/>
                    </a:cubicBezTo>
                    <a:cubicBezTo>
                      <a:pt x="13109" y="4651"/>
                      <a:pt x="12414" y="18383"/>
                      <a:pt x="13308" y="11777"/>
                    </a:cubicBezTo>
                    <a:cubicBezTo>
                      <a:pt x="14201" y="5171"/>
                      <a:pt x="14698" y="1905"/>
                      <a:pt x="15393" y="4503"/>
                    </a:cubicBezTo>
                    <a:cubicBezTo>
                      <a:pt x="16088" y="7101"/>
                      <a:pt x="15820" y="15041"/>
                      <a:pt x="19912" y="13410"/>
                    </a:cubicBezTo>
                    <a:cubicBezTo>
                      <a:pt x="20657" y="13113"/>
                      <a:pt x="21600" y="11777"/>
                      <a:pt x="21600" y="11777"/>
                    </a:cubicBezTo>
                  </a:path>
                </a:pathLst>
              </a:cu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3886200" y="5807009"/>
                <a:ext cx="325120" cy="288991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</p:grpSp>
        <p:pic>
          <p:nvPicPr>
            <p:cNvPr id="33" name="Picture 32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62400" y="5334000"/>
              <a:ext cx="342900" cy="228600"/>
            </a:xfrm>
            <a:prstGeom prst="rect">
              <a:avLst/>
            </a:prstGeom>
          </p:spPr>
        </p:pic>
        <p:grpSp>
          <p:nvGrpSpPr>
            <p:cNvPr id="8" name="Group 101"/>
            <p:cNvGrpSpPr/>
            <p:nvPr/>
          </p:nvGrpSpPr>
          <p:grpSpPr>
            <a:xfrm>
              <a:off x="5105400" y="4724400"/>
              <a:ext cx="2667000" cy="1512632"/>
              <a:chOff x="5105400" y="4724400"/>
              <a:chExt cx="2667000" cy="1512632"/>
            </a:xfrm>
          </p:grpSpPr>
          <p:sp>
            <p:nvSpPr>
              <p:cNvPr id="35" name="Freeform 34"/>
              <p:cNvSpPr/>
              <p:nvPr/>
            </p:nvSpPr>
            <p:spPr bwMode="auto">
              <a:xfrm>
                <a:off x="6117710" y="4724400"/>
                <a:ext cx="990600" cy="1512632"/>
              </a:xfrm>
              <a:custGeom>
                <a:avLst/>
                <a:gdLst>
                  <a:gd name="connsiteX0" fmla="*/ 0 w 640446"/>
                  <a:gd name="connsiteY0" fmla="*/ 826832 h 826832"/>
                  <a:gd name="connsiteX1" fmla="*/ 206245 w 640446"/>
                  <a:gd name="connsiteY1" fmla="*/ 685710 h 826832"/>
                  <a:gd name="connsiteX2" fmla="*/ 369070 w 640446"/>
                  <a:gd name="connsiteY2" fmla="*/ 1809 h 826832"/>
                  <a:gd name="connsiteX3" fmla="*/ 499331 w 640446"/>
                  <a:gd name="connsiteY3" fmla="*/ 674854 h 826832"/>
                  <a:gd name="connsiteX4" fmla="*/ 640446 w 640446"/>
                  <a:gd name="connsiteY4" fmla="*/ 805121 h 826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0446" h="826832">
                    <a:moveTo>
                      <a:pt x="0" y="826832"/>
                    </a:moveTo>
                    <a:cubicBezTo>
                      <a:pt x="72366" y="825023"/>
                      <a:pt x="144733" y="823214"/>
                      <a:pt x="206245" y="685710"/>
                    </a:cubicBezTo>
                    <a:cubicBezTo>
                      <a:pt x="267757" y="548206"/>
                      <a:pt x="320222" y="3618"/>
                      <a:pt x="369070" y="1809"/>
                    </a:cubicBezTo>
                    <a:cubicBezTo>
                      <a:pt x="417918" y="0"/>
                      <a:pt x="454102" y="540969"/>
                      <a:pt x="499331" y="674854"/>
                    </a:cubicBezTo>
                    <a:cubicBezTo>
                      <a:pt x="544560" y="808739"/>
                      <a:pt x="640446" y="805121"/>
                      <a:pt x="640446" y="805121"/>
                    </a:cubicBezTo>
                  </a:path>
                </a:pathLst>
              </a:custGeom>
              <a:noFill/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36" name="Freeform 35"/>
              <p:cNvSpPr/>
              <p:nvPr/>
            </p:nvSpPr>
            <p:spPr bwMode="auto">
              <a:xfrm>
                <a:off x="5105400" y="5246944"/>
                <a:ext cx="1143000" cy="903032"/>
              </a:xfrm>
              <a:custGeom>
                <a:avLst/>
                <a:gdLst>
                  <a:gd name="connsiteX0" fmla="*/ 0 w 640446"/>
                  <a:gd name="connsiteY0" fmla="*/ 826832 h 826832"/>
                  <a:gd name="connsiteX1" fmla="*/ 206245 w 640446"/>
                  <a:gd name="connsiteY1" fmla="*/ 685710 h 826832"/>
                  <a:gd name="connsiteX2" fmla="*/ 369070 w 640446"/>
                  <a:gd name="connsiteY2" fmla="*/ 1809 h 826832"/>
                  <a:gd name="connsiteX3" fmla="*/ 499331 w 640446"/>
                  <a:gd name="connsiteY3" fmla="*/ 674854 h 826832"/>
                  <a:gd name="connsiteX4" fmla="*/ 640446 w 640446"/>
                  <a:gd name="connsiteY4" fmla="*/ 805121 h 826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0446" h="826832">
                    <a:moveTo>
                      <a:pt x="0" y="826832"/>
                    </a:moveTo>
                    <a:cubicBezTo>
                      <a:pt x="72366" y="825023"/>
                      <a:pt x="144733" y="823214"/>
                      <a:pt x="206245" y="685710"/>
                    </a:cubicBezTo>
                    <a:cubicBezTo>
                      <a:pt x="267757" y="548206"/>
                      <a:pt x="320222" y="3618"/>
                      <a:pt x="369070" y="1809"/>
                    </a:cubicBezTo>
                    <a:cubicBezTo>
                      <a:pt x="417918" y="0"/>
                      <a:pt x="454102" y="540969"/>
                      <a:pt x="499331" y="674854"/>
                    </a:cubicBezTo>
                    <a:cubicBezTo>
                      <a:pt x="544560" y="808739"/>
                      <a:pt x="640446" y="805121"/>
                      <a:pt x="640446" y="805121"/>
                    </a:cubicBezTo>
                  </a:path>
                </a:pathLst>
              </a:custGeom>
              <a:noFill/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37" name="Freeform 36"/>
              <p:cNvSpPr/>
              <p:nvPr/>
            </p:nvSpPr>
            <p:spPr bwMode="auto">
              <a:xfrm>
                <a:off x="6477000" y="5094544"/>
                <a:ext cx="1295400" cy="903032"/>
              </a:xfrm>
              <a:custGeom>
                <a:avLst/>
                <a:gdLst>
                  <a:gd name="connsiteX0" fmla="*/ 0 w 640446"/>
                  <a:gd name="connsiteY0" fmla="*/ 826832 h 826832"/>
                  <a:gd name="connsiteX1" fmla="*/ 206245 w 640446"/>
                  <a:gd name="connsiteY1" fmla="*/ 685710 h 826832"/>
                  <a:gd name="connsiteX2" fmla="*/ 369070 w 640446"/>
                  <a:gd name="connsiteY2" fmla="*/ 1809 h 826832"/>
                  <a:gd name="connsiteX3" fmla="*/ 499331 w 640446"/>
                  <a:gd name="connsiteY3" fmla="*/ 674854 h 826832"/>
                  <a:gd name="connsiteX4" fmla="*/ 640446 w 640446"/>
                  <a:gd name="connsiteY4" fmla="*/ 805121 h 826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0446" h="826832">
                    <a:moveTo>
                      <a:pt x="0" y="826832"/>
                    </a:moveTo>
                    <a:cubicBezTo>
                      <a:pt x="72366" y="825023"/>
                      <a:pt x="144733" y="823214"/>
                      <a:pt x="206245" y="685710"/>
                    </a:cubicBezTo>
                    <a:cubicBezTo>
                      <a:pt x="267757" y="548206"/>
                      <a:pt x="320222" y="3618"/>
                      <a:pt x="369070" y="1809"/>
                    </a:cubicBezTo>
                    <a:cubicBezTo>
                      <a:pt x="417918" y="0"/>
                      <a:pt x="454102" y="540969"/>
                      <a:pt x="499331" y="674854"/>
                    </a:cubicBezTo>
                    <a:cubicBezTo>
                      <a:pt x="544560" y="808739"/>
                      <a:pt x="640446" y="805121"/>
                      <a:pt x="640446" y="805121"/>
                    </a:cubicBezTo>
                  </a:path>
                </a:pathLst>
              </a:custGeom>
              <a:noFill/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3597627" y="2903991"/>
            <a:ext cx="1801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Posterior Summary</a:t>
            </a:r>
            <a:endParaRPr lang="en-US" sz="14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697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95600"/>
            <a:ext cx="7772400" cy="685800"/>
          </a:xfrm>
        </p:spPr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8006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Nothing</a:t>
            </a:r>
          </a:p>
          <a:p>
            <a:pPr lvl="1"/>
            <a:r>
              <a:rPr lang="en-US" dirty="0" smtClean="0"/>
              <a:t>User in</a:t>
            </a:r>
            <a:r>
              <a:rPr lang="en-US" dirty="0"/>
              <a:t> </a:t>
            </a:r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loop</a:t>
            </a:r>
          </a:p>
          <a:p>
            <a:endParaRPr lang="en-US" dirty="0"/>
          </a:p>
          <a:p>
            <a:r>
              <a:rPr lang="en-US" dirty="0"/>
              <a:t>(Approximate) Min Bayes </a:t>
            </a:r>
            <a:r>
              <a:rPr lang="en-US" dirty="0" smtClean="0"/>
              <a:t>Risk</a:t>
            </a:r>
            <a:endParaRPr lang="en-US" dirty="0"/>
          </a:p>
          <a:p>
            <a:pPr lvl="1"/>
            <a:r>
              <a:rPr lang="en-US" dirty="0"/>
              <a:t>Use solutions to estimate the distribution and optimize Bayes Risk</a:t>
            </a:r>
          </a:p>
          <a:p>
            <a:endParaRPr lang="en-US" dirty="0" smtClean="0"/>
          </a:p>
          <a:p>
            <a:r>
              <a:rPr lang="en-US" dirty="0" smtClean="0"/>
              <a:t>Re-ranking</a:t>
            </a:r>
          </a:p>
          <a:p>
            <a:pPr lvl="1"/>
            <a:r>
              <a:rPr lang="en-US" dirty="0" smtClean="0"/>
              <a:t>Pick a good solution from the list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17955" y="1295400"/>
            <a:ext cx="0" cy="403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0710" y="5410200"/>
            <a:ext cx="3306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Increasing Side Information</a:t>
            </a:r>
            <a:endParaRPr lang="en-US" sz="20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0667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Segmentation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</a:p>
          <a:p>
            <a:pPr lvl="1"/>
            <a:r>
              <a:rPr lang="en-US" dirty="0" smtClean="0"/>
              <a:t>Model: Color/Texture + Potts Grid CRF</a:t>
            </a:r>
          </a:p>
          <a:p>
            <a:pPr lvl="1"/>
            <a:r>
              <a:rPr lang="en-US" dirty="0" smtClean="0"/>
              <a:t>Inference: Graph-cuts</a:t>
            </a:r>
          </a:p>
          <a:p>
            <a:pPr lvl="1"/>
            <a:r>
              <a:rPr lang="en-US" dirty="0" smtClean="0"/>
              <a:t>Dataset: 50 train/</a:t>
            </a:r>
            <a:r>
              <a:rPr lang="en-US" dirty="0" err="1" smtClean="0"/>
              <a:t>val</a:t>
            </a:r>
            <a:r>
              <a:rPr lang="en-US" dirty="0" smtClean="0"/>
              <a:t>/test images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304800" y="2895600"/>
            <a:ext cx="2059459" cy="3391020"/>
            <a:chOff x="304800" y="1638180"/>
            <a:chExt cx="2059459" cy="3391020"/>
          </a:xfrm>
        </p:grpSpPr>
        <p:pic>
          <p:nvPicPr>
            <p:cNvPr id="21" name="Picture 20" descr="2007_001423_comp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3657600"/>
              <a:ext cx="2059459" cy="1371600"/>
            </a:xfrm>
            <a:prstGeom prst="rect">
              <a:avLst/>
            </a:prstGeom>
          </p:spPr>
        </p:pic>
        <p:pic>
          <p:nvPicPr>
            <p:cNvPr id="29" name="Picture 28" descr="2007_000042_comp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" y="1981200"/>
              <a:ext cx="2047164" cy="137160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88335" y="1638180"/>
              <a:ext cx="18326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Image + Scribbles</a:t>
              </a:r>
              <a:endParaRPr lang="en-US" sz="16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702716" y="2895600"/>
            <a:ext cx="2060284" cy="3391020"/>
            <a:chOff x="6702716" y="1638180"/>
            <a:chExt cx="2060284" cy="3391020"/>
          </a:xfrm>
        </p:grpSpPr>
        <p:pic>
          <p:nvPicPr>
            <p:cNvPr id="23" name="Picture 22" descr="2007_001423_C018_S03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2716" y="3657600"/>
              <a:ext cx="2060284" cy="1371600"/>
            </a:xfrm>
            <a:prstGeom prst="rect">
              <a:avLst/>
            </a:prstGeom>
          </p:spPr>
        </p:pic>
        <p:pic>
          <p:nvPicPr>
            <p:cNvPr id="28" name="Picture 27" descr="2007_000042_C011_S06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5600" y="1981200"/>
              <a:ext cx="2048225" cy="137160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6821107" y="1638180"/>
              <a:ext cx="1652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Diverse 2</a:t>
              </a:r>
              <a:r>
                <a:rPr lang="en-US" sz="1600" baseline="30000" dirty="0" smtClean="0"/>
                <a:t>nd </a:t>
              </a:r>
              <a:r>
                <a:rPr lang="en-US" sz="1600" dirty="0" smtClean="0"/>
                <a:t>Best</a:t>
              </a:r>
              <a:endParaRPr lang="en-US" sz="16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69116" y="2895600"/>
            <a:ext cx="2064579" cy="3391020"/>
            <a:chOff x="4569116" y="1638180"/>
            <a:chExt cx="2064579" cy="3391020"/>
          </a:xfrm>
        </p:grpSpPr>
        <p:pic>
          <p:nvPicPr>
            <p:cNvPr id="25" name="Picture 24" descr="2007_001423_BS06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69116" y="3657600"/>
              <a:ext cx="2060284" cy="1371600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4871879" y="1638180"/>
              <a:ext cx="13974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</a:t>
              </a:r>
              <a:r>
                <a:rPr lang="en-US" sz="1600" baseline="30000" dirty="0" smtClean="0"/>
                <a:t>nd </a:t>
              </a:r>
              <a:r>
                <a:rPr lang="en-US" sz="1600" dirty="0" smtClean="0"/>
                <a:t>Best MAP</a:t>
              </a:r>
              <a:endParaRPr lang="en-US" sz="1600" dirty="0"/>
            </a:p>
          </p:txBody>
        </p:sp>
        <p:pic>
          <p:nvPicPr>
            <p:cNvPr id="20" name="Picture 19" descr="2007_000042_BS02_croppedfrombig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72000" y="1981200"/>
              <a:ext cx="2061695" cy="1371600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2438400" y="2895600"/>
            <a:ext cx="2060284" cy="3391020"/>
            <a:chOff x="2438400" y="1638180"/>
            <a:chExt cx="2060284" cy="3391020"/>
          </a:xfrm>
        </p:grpSpPr>
        <p:pic>
          <p:nvPicPr>
            <p:cNvPr id="24" name="Picture 23" descr="2007_001423_C018_S01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38400" y="3657600"/>
              <a:ext cx="2060284" cy="137160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3137070" y="1638180"/>
              <a:ext cx="6255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MAP</a:t>
              </a:r>
              <a:endParaRPr lang="en-US" sz="1600" dirty="0"/>
            </a:p>
          </p:txBody>
        </p:sp>
        <p:pic>
          <p:nvPicPr>
            <p:cNvPr id="36" name="Picture 35" descr="2007_000042_C011_S01_croppedfrombig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38400" y="1981200"/>
              <a:ext cx="2052056" cy="1371600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4749073" y="6348337"/>
            <a:ext cx="16517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1-2 Nodes Flipped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6711875" y="6359843"/>
            <a:ext cx="2051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100-500 Nodes Flipped</a:t>
            </a:r>
            <a:endParaRPr lang="en-US" sz="14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328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Segmentation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5083082"/>
              </p:ext>
            </p:extLst>
          </p:nvPr>
        </p:nvGraphicFramePr>
        <p:xfrm>
          <a:off x="1066800" y="1371600"/>
          <a:ext cx="6705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94903" y="3657600"/>
            <a:ext cx="8484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+</a:t>
            </a:r>
            <a:r>
              <a:rPr lang="en-US" sz="1600" dirty="0" smtClean="0"/>
              <a:t>0.05</a:t>
            </a:r>
            <a:r>
              <a:rPr lang="en-US" sz="1400" dirty="0" smtClean="0"/>
              <a:t>%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953000" y="2785646"/>
            <a:ext cx="8484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+</a:t>
            </a:r>
            <a:r>
              <a:rPr lang="en-US" sz="1600" dirty="0" smtClean="0"/>
              <a:t>1.61</a:t>
            </a:r>
            <a:r>
              <a:rPr lang="en-US" sz="1400" dirty="0" smtClean="0"/>
              <a:t>%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466703" y="1642646"/>
            <a:ext cx="8484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+</a:t>
            </a:r>
            <a:r>
              <a:rPr lang="en-US" sz="1600" dirty="0" smtClean="0"/>
              <a:t>3.62</a:t>
            </a:r>
            <a:r>
              <a:rPr lang="en-US" sz="1400" dirty="0" smtClean="0"/>
              <a:t>%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493957" y="5791200"/>
            <a:ext cx="8330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(Oracle)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969414" y="5791200"/>
            <a:ext cx="8330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(Oracle)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465757" y="5791200"/>
            <a:ext cx="8330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(Oracle)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099883" y="6245423"/>
            <a:ext cx="538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M=6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422746" y="3007249"/>
            <a:ext cx="2609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Segmentation Accuracy</a:t>
            </a:r>
            <a:endParaRPr lang="en-US" sz="1800" dirty="0"/>
          </a:p>
        </p:txBody>
      </p:sp>
      <p:sp>
        <p:nvSpPr>
          <p:cNvPr id="16" name="Up Arrow 15"/>
          <p:cNvSpPr/>
          <p:nvPr/>
        </p:nvSpPr>
        <p:spPr bwMode="auto">
          <a:xfrm>
            <a:off x="594208" y="1905000"/>
            <a:ext cx="152400" cy="2438400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9429" y="1524000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Better</a:t>
            </a:r>
            <a:endParaRPr lang="en-US" sz="14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3166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El"/>
        </p:bldSub>
      </p:bldGraphic>
      <p:bldP spid="8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Nothing</a:t>
            </a:r>
          </a:p>
          <a:p>
            <a:pPr lvl="1"/>
            <a:r>
              <a:rPr lang="en-US" dirty="0" smtClean="0"/>
              <a:t>User in</a:t>
            </a:r>
            <a:r>
              <a:rPr lang="en-US" dirty="0"/>
              <a:t> </a:t>
            </a:r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loop</a:t>
            </a:r>
          </a:p>
          <a:p>
            <a:endParaRPr lang="en-US" dirty="0" smtClean="0"/>
          </a:p>
          <a:p>
            <a:r>
              <a:rPr lang="en-US" dirty="0"/>
              <a:t>(Approximate) Min Bayes Risk</a:t>
            </a:r>
          </a:p>
          <a:p>
            <a:pPr lvl="1"/>
            <a:r>
              <a:rPr lang="en-US" dirty="0"/>
              <a:t>Use solutions to estimate the distribution and optimize Bayes Risk</a:t>
            </a:r>
          </a:p>
          <a:p>
            <a:endParaRPr lang="en-US" dirty="0" smtClean="0"/>
          </a:p>
          <a:p>
            <a:r>
              <a:rPr lang="en-US" dirty="0" smtClean="0"/>
              <a:t>Re-ranking</a:t>
            </a:r>
          </a:p>
          <a:p>
            <a:pPr lvl="1"/>
            <a:r>
              <a:rPr lang="en-US" dirty="0" smtClean="0"/>
              <a:t>Pick a good solution from the list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533400" y="1066800"/>
            <a:ext cx="8153400" cy="1066800"/>
          </a:xfrm>
          <a:prstGeom prst="roundRect">
            <a:avLst/>
          </a:prstGeom>
          <a:noFill/>
          <a:ln w="635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167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2002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Loss</a:t>
            </a:r>
          </a:p>
          <a:p>
            <a:pPr lvl="1"/>
            <a:r>
              <a:rPr lang="en-US" dirty="0" smtClean="0"/>
              <a:t>PCP, Pascal Loss,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“True” Distribution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Expected Loss: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Min Bayes Risk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019800" y="1905000"/>
            <a:ext cx="3048000" cy="1417320"/>
            <a:chOff x="2286000" y="4686300"/>
            <a:chExt cx="4191000" cy="2026920"/>
          </a:xfrm>
        </p:grpSpPr>
        <p:pic>
          <p:nvPicPr>
            <p:cNvPr id="7" name="Picture 6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57700" y="6553200"/>
              <a:ext cx="495300" cy="160020"/>
            </a:xfrm>
            <a:prstGeom prst="rect">
              <a:avLst/>
            </a:prstGeom>
          </p:spPr>
        </p:pic>
        <p:pic>
          <p:nvPicPr>
            <p:cNvPr id="8" name="Picture 7" descr="1403901471_d5e034b46b_seg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46600" y="6366767"/>
              <a:ext cx="296334" cy="174984"/>
            </a:xfrm>
            <a:prstGeom prst="rect">
              <a:avLst/>
            </a:prstGeom>
          </p:spPr>
        </p:pic>
        <p:sp>
          <p:nvSpPr>
            <p:cNvPr id="9" name="Line 1"/>
            <p:cNvSpPr>
              <a:spLocks noChangeShapeType="1"/>
            </p:cNvSpPr>
            <p:nvPr/>
          </p:nvSpPr>
          <p:spPr bwMode="auto">
            <a:xfrm flipH="1" flipV="1">
              <a:off x="2666716" y="6273224"/>
              <a:ext cx="3454684" cy="6845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2"/>
            <p:cNvSpPr>
              <a:spLocks noChangeShapeType="1"/>
            </p:cNvSpPr>
            <p:nvPr/>
          </p:nvSpPr>
          <p:spPr bwMode="auto">
            <a:xfrm flipH="1">
              <a:off x="2666716" y="4719518"/>
              <a:ext cx="284" cy="1553707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3"/>
            <p:cNvSpPr>
              <a:spLocks/>
            </p:cNvSpPr>
            <p:nvPr/>
          </p:nvSpPr>
          <p:spPr bwMode="auto">
            <a:xfrm>
              <a:off x="2824044" y="4773590"/>
              <a:ext cx="3421893" cy="1315175"/>
            </a:xfrm>
            <a:custGeom>
              <a:avLst/>
              <a:gdLst/>
              <a:ahLst/>
              <a:cxnLst>
                <a:cxn ang="0">
                  <a:pos x="0" y="15117"/>
                </a:cxn>
                <a:cxn ang="0">
                  <a:pos x="1837" y="13410"/>
                </a:cxn>
                <a:cxn ang="0">
                  <a:pos x="4022" y="15117"/>
                </a:cxn>
                <a:cxn ang="0">
                  <a:pos x="7001" y="8065"/>
                </a:cxn>
                <a:cxn ang="0">
                  <a:pos x="10229" y="14078"/>
                </a:cxn>
                <a:cxn ang="0">
                  <a:pos x="12116" y="717"/>
                </a:cxn>
                <a:cxn ang="0">
                  <a:pos x="13308" y="11777"/>
                </a:cxn>
                <a:cxn ang="0">
                  <a:pos x="15393" y="4503"/>
                </a:cxn>
                <a:cxn ang="0">
                  <a:pos x="19912" y="13410"/>
                </a:cxn>
                <a:cxn ang="0">
                  <a:pos x="21600" y="11777"/>
                </a:cxn>
              </a:cxnLst>
              <a:rect l="0" t="0" r="r" b="b"/>
              <a:pathLst>
                <a:path w="21600" h="15283">
                  <a:moveTo>
                    <a:pt x="0" y="15117"/>
                  </a:moveTo>
                  <a:cubicBezTo>
                    <a:pt x="0" y="15117"/>
                    <a:pt x="298" y="12148"/>
                    <a:pt x="1837" y="13410"/>
                  </a:cubicBezTo>
                  <a:cubicBezTo>
                    <a:pt x="3831" y="15045"/>
                    <a:pt x="3228" y="14820"/>
                    <a:pt x="4022" y="15117"/>
                  </a:cubicBezTo>
                  <a:cubicBezTo>
                    <a:pt x="5062" y="15506"/>
                    <a:pt x="5792" y="-771"/>
                    <a:pt x="7001" y="8065"/>
                  </a:cubicBezTo>
                  <a:cubicBezTo>
                    <a:pt x="7448" y="11331"/>
                    <a:pt x="9881" y="18012"/>
                    <a:pt x="10229" y="14078"/>
                  </a:cubicBezTo>
                  <a:cubicBezTo>
                    <a:pt x="10577" y="10144"/>
                    <a:pt x="11123" y="-3217"/>
                    <a:pt x="12116" y="717"/>
                  </a:cubicBezTo>
                  <a:cubicBezTo>
                    <a:pt x="13109" y="4651"/>
                    <a:pt x="12414" y="18383"/>
                    <a:pt x="13308" y="11777"/>
                  </a:cubicBezTo>
                  <a:cubicBezTo>
                    <a:pt x="14201" y="5171"/>
                    <a:pt x="14698" y="1905"/>
                    <a:pt x="15393" y="4503"/>
                  </a:cubicBezTo>
                  <a:cubicBezTo>
                    <a:pt x="16088" y="7101"/>
                    <a:pt x="15820" y="15041"/>
                    <a:pt x="19912" y="13410"/>
                  </a:cubicBezTo>
                  <a:cubicBezTo>
                    <a:pt x="20657" y="13113"/>
                    <a:pt x="21600" y="11777"/>
                    <a:pt x="21600" y="11777"/>
                  </a:cubicBezTo>
                </a:path>
              </a:pathLst>
            </a:cu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2" name="Picture 11" descr="latex-image-1.pdf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000" y="6249725"/>
              <a:ext cx="101600" cy="73693"/>
            </a:xfrm>
            <a:prstGeom prst="rect">
              <a:avLst/>
            </a:prstGeom>
          </p:spPr>
        </p:pic>
        <p:pic>
          <p:nvPicPr>
            <p:cNvPr id="13" name="Picture 12" descr="latex-image-1.pdf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86000" y="5442757"/>
              <a:ext cx="279400" cy="108372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 bwMode="auto">
            <a:xfrm>
              <a:off x="2717800" y="6366767"/>
              <a:ext cx="298704" cy="176863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5765800" y="6366767"/>
              <a:ext cx="298704" cy="17686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5918200" y="5586491"/>
              <a:ext cx="558800" cy="43348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5105400" y="6366767"/>
              <a:ext cx="298704" cy="176863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5207000" y="6379410"/>
              <a:ext cx="76200" cy="160751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19" name="Picture 18" descr="1403901471_d5e034b46b_seg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83000" y="6366767"/>
              <a:ext cx="296334" cy="174984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auto">
            <a:xfrm>
              <a:off x="3733800" y="6457995"/>
              <a:ext cx="152400" cy="78028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grpSp>
          <p:nvGrpSpPr>
            <p:cNvPr id="21" name="Group 100"/>
            <p:cNvGrpSpPr/>
            <p:nvPr/>
          </p:nvGrpSpPr>
          <p:grpSpPr>
            <a:xfrm>
              <a:off x="3276600" y="6366767"/>
              <a:ext cx="304800" cy="178813"/>
              <a:chOff x="3276600" y="5181600"/>
              <a:chExt cx="457200" cy="314325"/>
            </a:xfrm>
          </p:grpSpPr>
          <p:sp>
            <p:nvSpPr>
              <p:cNvPr id="23" name="Rectangle 22"/>
              <p:cNvSpPr/>
              <p:nvPr/>
            </p:nvSpPr>
            <p:spPr bwMode="auto">
              <a:xfrm>
                <a:off x="3276600" y="5181600"/>
                <a:ext cx="448056" cy="310896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3276600" y="5181600"/>
                <a:ext cx="152400" cy="15240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3429000" y="5343525"/>
                <a:ext cx="152400" cy="15240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3581400" y="5181600"/>
                <a:ext cx="152400" cy="15240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</p:grpSp>
        <p:sp>
          <p:nvSpPr>
            <p:cNvPr id="22" name="Oval 6"/>
            <p:cNvSpPr>
              <a:spLocks/>
            </p:cNvSpPr>
            <p:nvPr/>
          </p:nvSpPr>
          <p:spPr bwMode="auto">
            <a:xfrm rot="10800000" flipH="1">
              <a:off x="4634230" y="4686300"/>
              <a:ext cx="106680" cy="106680"/>
            </a:xfrm>
            <a:prstGeom prst="ellipse">
              <a:avLst/>
            </a:prstGeom>
            <a:solidFill>
              <a:srgbClr val="FF0000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2362200"/>
            <a:ext cx="1511300" cy="317500"/>
          </a:xfrm>
          <a:prstGeom prst="rect">
            <a:avLst/>
          </a:prstGeom>
        </p:spPr>
      </p:pic>
      <p:pic>
        <p:nvPicPr>
          <p:cNvPr id="38" name="Picture 37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9600" y="1219200"/>
            <a:ext cx="1066800" cy="317500"/>
          </a:xfrm>
          <a:prstGeom prst="rect">
            <a:avLst/>
          </a:prstGeom>
        </p:spPr>
      </p:pic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9600" y="3771900"/>
            <a:ext cx="2895600" cy="342900"/>
          </a:xfrm>
          <a:prstGeom prst="rect">
            <a:avLst/>
          </a:prstGeom>
        </p:spPr>
      </p:pic>
      <p:pic>
        <p:nvPicPr>
          <p:cNvPr id="41" name="Picture 40" descr="latex-image-1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4000" y="5029200"/>
            <a:ext cx="2628900" cy="660400"/>
          </a:xfrm>
          <a:prstGeom prst="rect">
            <a:avLst/>
          </a:prstGeom>
        </p:spPr>
      </p:pic>
      <p:pic>
        <p:nvPicPr>
          <p:cNvPr id="42" name="Picture 41" descr="latex-image-1.pd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4400" y="5111750"/>
            <a:ext cx="457200" cy="4191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2824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Output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 Bayes Risk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Two Problems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Approximate MBR: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6117954" y="1981200"/>
            <a:ext cx="1806846" cy="990600"/>
            <a:chOff x="6117954" y="1981200"/>
            <a:chExt cx="1806846" cy="990600"/>
          </a:xfrm>
        </p:grpSpPr>
        <p:grpSp>
          <p:nvGrpSpPr>
            <p:cNvPr id="6" name="Group 30"/>
            <p:cNvGrpSpPr/>
            <p:nvPr/>
          </p:nvGrpSpPr>
          <p:grpSpPr>
            <a:xfrm>
              <a:off x="6422754" y="2514600"/>
              <a:ext cx="1502046" cy="457200"/>
              <a:chOff x="5987162" y="2438400"/>
              <a:chExt cx="1502046" cy="457200"/>
            </a:xfrm>
          </p:grpSpPr>
          <p:sp>
            <p:nvSpPr>
              <p:cNvPr id="32" name="Rounded Rectangle 31"/>
              <p:cNvSpPr/>
              <p:nvPr/>
            </p:nvSpPr>
            <p:spPr bwMode="auto">
              <a:xfrm>
                <a:off x="6019800" y="2438400"/>
                <a:ext cx="1447800" cy="4572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987162" y="2438400"/>
                <a:ext cx="150204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chemeClr val="bg1"/>
                    </a:solidFill>
                  </a:rPr>
                  <a:t>Intractable</a:t>
                </a:r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47" name="Straight Arrow Connector 46"/>
            <p:cNvCxnSpPr/>
            <p:nvPr/>
          </p:nvCxnSpPr>
          <p:spPr bwMode="auto">
            <a:xfrm flipH="1" flipV="1">
              <a:off x="6117954" y="1981200"/>
              <a:ext cx="1061338" cy="5334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4114800" y="1828800"/>
            <a:ext cx="1502046" cy="1143000"/>
            <a:chOff x="4114800" y="1828800"/>
            <a:chExt cx="1502046" cy="1143000"/>
          </a:xfrm>
        </p:grpSpPr>
        <p:grpSp>
          <p:nvGrpSpPr>
            <p:cNvPr id="7" name="Group 42"/>
            <p:cNvGrpSpPr/>
            <p:nvPr/>
          </p:nvGrpSpPr>
          <p:grpSpPr>
            <a:xfrm>
              <a:off x="4114800" y="2514600"/>
              <a:ext cx="1502046" cy="457200"/>
              <a:chOff x="5987162" y="2438400"/>
              <a:chExt cx="1502046" cy="457200"/>
            </a:xfrm>
          </p:grpSpPr>
          <p:sp>
            <p:nvSpPr>
              <p:cNvPr id="44" name="Rounded Rectangle 43"/>
              <p:cNvSpPr/>
              <p:nvPr/>
            </p:nvSpPr>
            <p:spPr bwMode="auto">
              <a:xfrm>
                <a:off x="6019800" y="2438400"/>
                <a:ext cx="1447800" cy="4572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987162" y="2438400"/>
                <a:ext cx="150204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chemeClr val="bg1"/>
                    </a:solidFill>
                  </a:rPr>
                  <a:t>Intractable</a:t>
                </a:r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48" name="Straight Arrow Connector 47"/>
            <p:cNvCxnSpPr/>
            <p:nvPr/>
          </p:nvCxnSpPr>
          <p:spPr bwMode="auto">
            <a:xfrm flipV="1">
              <a:off x="4865823" y="1828800"/>
              <a:ext cx="163377" cy="6858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7" name="Freeform 3"/>
          <p:cNvSpPr>
            <a:spLocks/>
          </p:cNvSpPr>
          <p:nvPr/>
        </p:nvSpPr>
        <p:spPr bwMode="auto">
          <a:xfrm>
            <a:off x="2906594" y="4811690"/>
            <a:ext cx="3421893" cy="1315175"/>
          </a:xfrm>
          <a:custGeom>
            <a:avLst/>
            <a:gdLst/>
            <a:ahLst/>
            <a:cxnLst>
              <a:cxn ang="0">
                <a:pos x="0" y="15117"/>
              </a:cxn>
              <a:cxn ang="0">
                <a:pos x="1837" y="13410"/>
              </a:cxn>
              <a:cxn ang="0">
                <a:pos x="4022" y="15117"/>
              </a:cxn>
              <a:cxn ang="0">
                <a:pos x="7001" y="8065"/>
              </a:cxn>
              <a:cxn ang="0">
                <a:pos x="10229" y="14078"/>
              </a:cxn>
              <a:cxn ang="0">
                <a:pos x="12116" y="717"/>
              </a:cxn>
              <a:cxn ang="0">
                <a:pos x="13308" y="11777"/>
              </a:cxn>
              <a:cxn ang="0">
                <a:pos x="15393" y="4503"/>
              </a:cxn>
              <a:cxn ang="0">
                <a:pos x="19912" y="13410"/>
              </a:cxn>
              <a:cxn ang="0">
                <a:pos x="21600" y="11777"/>
              </a:cxn>
            </a:cxnLst>
            <a:rect l="0" t="0" r="r" b="b"/>
            <a:pathLst>
              <a:path w="21600" h="15283">
                <a:moveTo>
                  <a:pt x="0" y="15117"/>
                </a:moveTo>
                <a:cubicBezTo>
                  <a:pt x="0" y="15117"/>
                  <a:pt x="298" y="12148"/>
                  <a:pt x="1837" y="13410"/>
                </a:cubicBezTo>
                <a:cubicBezTo>
                  <a:pt x="3831" y="15045"/>
                  <a:pt x="3228" y="14820"/>
                  <a:pt x="4022" y="15117"/>
                </a:cubicBezTo>
                <a:cubicBezTo>
                  <a:pt x="5062" y="15506"/>
                  <a:pt x="5792" y="-771"/>
                  <a:pt x="7001" y="8065"/>
                </a:cubicBezTo>
                <a:cubicBezTo>
                  <a:pt x="7448" y="11331"/>
                  <a:pt x="9881" y="18012"/>
                  <a:pt x="10229" y="14078"/>
                </a:cubicBezTo>
                <a:cubicBezTo>
                  <a:pt x="10577" y="10144"/>
                  <a:pt x="11123" y="-3217"/>
                  <a:pt x="12116" y="717"/>
                </a:cubicBezTo>
                <a:cubicBezTo>
                  <a:pt x="13109" y="4651"/>
                  <a:pt x="12414" y="18383"/>
                  <a:pt x="13308" y="11777"/>
                </a:cubicBezTo>
                <a:cubicBezTo>
                  <a:pt x="14201" y="5171"/>
                  <a:pt x="14698" y="1905"/>
                  <a:pt x="15393" y="4503"/>
                </a:cubicBezTo>
                <a:cubicBezTo>
                  <a:pt x="16088" y="7101"/>
                  <a:pt x="15820" y="15041"/>
                  <a:pt x="19912" y="13410"/>
                </a:cubicBezTo>
                <a:cubicBezTo>
                  <a:pt x="20657" y="13113"/>
                  <a:pt x="21600" y="11777"/>
                  <a:pt x="21600" y="11777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Rectangle 61"/>
          <p:cNvSpPr/>
          <p:nvPr/>
        </p:nvSpPr>
        <p:spPr bwMode="auto">
          <a:xfrm>
            <a:off x="6000750" y="5624591"/>
            <a:ext cx="558800" cy="43348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2368550" y="4757618"/>
            <a:ext cx="4038600" cy="2062282"/>
            <a:chOff x="2368550" y="4757618"/>
            <a:chExt cx="4038600" cy="2062282"/>
          </a:xfrm>
        </p:grpSpPr>
        <p:sp>
          <p:nvSpPr>
            <p:cNvPr id="64" name="Oval 63"/>
            <p:cNvSpPr/>
            <p:nvPr/>
          </p:nvSpPr>
          <p:spPr bwMode="auto">
            <a:xfrm>
              <a:off x="5289550" y="6417510"/>
              <a:ext cx="76200" cy="160751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65" name="Picture 64" descr="1403901471_d5e034b46b_seg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65550" y="6404867"/>
              <a:ext cx="296334" cy="174984"/>
            </a:xfrm>
            <a:prstGeom prst="rect">
              <a:avLst/>
            </a:prstGeom>
          </p:spPr>
        </p:pic>
        <p:pic>
          <p:nvPicPr>
            <p:cNvPr id="53" name="Picture 52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40250" y="6659880"/>
              <a:ext cx="495300" cy="160020"/>
            </a:xfrm>
            <a:prstGeom prst="rect">
              <a:avLst/>
            </a:prstGeom>
          </p:spPr>
        </p:pic>
        <p:pic>
          <p:nvPicPr>
            <p:cNvPr id="54" name="Picture 53" descr="1403901471_d5e034b46b_seg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29150" y="6404867"/>
              <a:ext cx="296334" cy="174984"/>
            </a:xfrm>
            <a:prstGeom prst="rect">
              <a:avLst/>
            </a:prstGeom>
          </p:spPr>
        </p:pic>
        <p:sp>
          <p:nvSpPr>
            <p:cNvPr id="55" name="Line 1"/>
            <p:cNvSpPr>
              <a:spLocks noChangeShapeType="1"/>
            </p:cNvSpPr>
            <p:nvPr/>
          </p:nvSpPr>
          <p:spPr bwMode="auto">
            <a:xfrm flipH="1" flipV="1">
              <a:off x="2749266" y="6311324"/>
              <a:ext cx="3454684" cy="6845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2"/>
            <p:cNvSpPr>
              <a:spLocks noChangeShapeType="1"/>
            </p:cNvSpPr>
            <p:nvPr/>
          </p:nvSpPr>
          <p:spPr bwMode="auto">
            <a:xfrm flipH="1">
              <a:off x="2749266" y="4757618"/>
              <a:ext cx="284" cy="1553707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8" name="Picture 57" descr="latex-image-1.pdf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05550" y="6287825"/>
              <a:ext cx="101600" cy="73693"/>
            </a:xfrm>
            <a:prstGeom prst="rect">
              <a:avLst/>
            </a:prstGeom>
          </p:spPr>
        </p:pic>
        <p:pic>
          <p:nvPicPr>
            <p:cNvPr id="59" name="Picture 58" descr="latex-image-1.pdf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68550" y="5480857"/>
              <a:ext cx="279400" cy="108372"/>
            </a:xfrm>
            <a:prstGeom prst="rect">
              <a:avLst/>
            </a:prstGeom>
          </p:spPr>
        </p:pic>
        <p:sp>
          <p:nvSpPr>
            <p:cNvPr id="60" name="Rectangle 59"/>
            <p:cNvSpPr/>
            <p:nvPr/>
          </p:nvSpPr>
          <p:spPr bwMode="auto">
            <a:xfrm>
              <a:off x="2800350" y="6404867"/>
              <a:ext cx="298704" cy="176863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5848350" y="6404867"/>
              <a:ext cx="298704" cy="17686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5187950" y="6404867"/>
              <a:ext cx="298704" cy="176863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3816350" y="6496095"/>
              <a:ext cx="152400" cy="78028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grpSp>
          <p:nvGrpSpPr>
            <p:cNvPr id="8" name="Group 100"/>
            <p:cNvGrpSpPr/>
            <p:nvPr/>
          </p:nvGrpSpPr>
          <p:grpSpPr>
            <a:xfrm>
              <a:off x="3359150" y="6404867"/>
              <a:ext cx="304800" cy="178813"/>
              <a:chOff x="3276600" y="5181600"/>
              <a:chExt cx="457200" cy="314325"/>
            </a:xfrm>
          </p:grpSpPr>
          <p:sp>
            <p:nvSpPr>
              <p:cNvPr id="68" name="Rectangle 67"/>
              <p:cNvSpPr/>
              <p:nvPr/>
            </p:nvSpPr>
            <p:spPr bwMode="auto">
              <a:xfrm>
                <a:off x="3276600" y="5181600"/>
                <a:ext cx="448056" cy="310896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3276600" y="5181600"/>
                <a:ext cx="152400" cy="15240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3429000" y="5343525"/>
                <a:ext cx="152400" cy="15240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3581400" y="5181600"/>
                <a:ext cx="152400" cy="15240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</p:grpSp>
      </p:grpSp>
      <p:sp>
        <p:nvSpPr>
          <p:cNvPr id="75" name="Oval 7"/>
          <p:cNvSpPr>
            <a:spLocks/>
          </p:cNvSpPr>
          <p:nvPr/>
        </p:nvSpPr>
        <p:spPr bwMode="auto">
          <a:xfrm rot="10800000" flipH="1">
            <a:off x="5227320" y="5059680"/>
            <a:ext cx="106680" cy="106680"/>
          </a:xfrm>
          <a:prstGeom prst="ellipse">
            <a:avLst/>
          </a:prstGeom>
          <a:solidFill>
            <a:srgbClr val="00FF00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Oval 8"/>
          <p:cNvSpPr>
            <a:spLocks/>
          </p:cNvSpPr>
          <p:nvPr/>
        </p:nvSpPr>
        <p:spPr bwMode="auto">
          <a:xfrm rot="10800000" flipH="1">
            <a:off x="3855720" y="5212080"/>
            <a:ext cx="106680" cy="106680"/>
          </a:xfrm>
          <a:prstGeom prst="ellipse">
            <a:avLst/>
          </a:prstGeom>
          <a:solidFill>
            <a:srgbClr val="0000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Oval 8"/>
          <p:cNvSpPr>
            <a:spLocks/>
          </p:cNvSpPr>
          <p:nvPr/>
        </p:nvSpPr>
        <p:spPr bwMode="auto">
          <a:xfrm rot="10800000" flipH="1">
            <a:off x="3048001" y="5867399"/>
            <a:ext cx="106680" cy="106680"/>
          </a:xfrm>
          <a:prstGeom prst="ellipse">
            <a:avLst/>
          </a:prstGeom>
          <a:solidFill>
            <a:schemeClr val="accent4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0" name="Straight Connector 79"/>
          <p:cNvCxnSpPr>
            <a:stCxn id="78" idx="0"/>
          </p:cNvCxnSpPr>
          <p:nvPr/>
        </p:nvCxnSpPr>
        <p:spPr bwMode="auto">
          <a:xfrm rot="5400000">
            <a:off x="2930208" y="6145052"/>
            <a:ext cx="342107" cy="16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77" idx="0"/>
          </p:cNvCxnSpPr>
          <p:nvPr/>
        </p:nvCxnSpPr>
        <p:spPr bwMode="auto">
          <a:xfrm rot="5400000">
            <a:off x="3409951" y="5813899"/>
            <a:ext cx="994249" cy="397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 bwMode="auto">
          <a:xfrm rot="5400000">
            <a:off x="4013939" y="5555728"/>
            <a:ext cx="1509305" cy="525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 bwMode="auto">
          <a:xfrm rot="5400000">
            <a:off x="4723131" y="5737064"/>
            <a:ext cx="1145379" cy="16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3" name="Oval 6"/>
          <p:cNvSpPr>
            <a:spLocks/>
          </p:cNvSpPr>
          <p:nvPr/>
        </p:nvSpPr>
        <p:spPr bwMode="auto">
          <a:xfrm rot="10800000" flipH="1">
            <a:off x="4716780" y="4724400"/>
            <a:ext cx="106680" cy="106680"/>
          </a:xfrm>
          <a:prstGeom prst="ellipse">
            <a:avLst/>
          </a:prstGeom>
          <a:solidFill>
            <a:srgbClr val="FF0000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" name="Picture 45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0700" y="1168400"/>
            <a:ext cx="2628900" cy="660400"/>
          </a:xfrm>
          <a:prstGeom prst="rect">
            <a:avLst/>
          </a:prstGeom>
        </p:spPr>
      </p:pic>
      <p:pic>
        <p:nvPicPr>
          <p:cNvPr id="49" name="Picture 48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1100" y="1250950"/>
            <a:ext cx="457200" cy="419100"/>
          </a:xfrm>
          <a:prstGeom prst="rect">
            <a:avLst/>
          </a:prstGeom>
        </p:spPr>
      </p:pic>
      <p:pic>
        <p:nvPicPr>
          <p:cNvPr id="50" name="Picture 49" descr="latex-image-1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2400" y="3733800"/>
            <a:ext cx="4826000" cy="6604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420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7" grpId="0" animBg="1"/>
      <p:bldP spid="57" grpId="1" animBg="1"/>
      <p:bldP spid="75" grpId="0" animBg="1"/>
      <p:bldP spid="77" grpId="0" animBg="1"/>
      <p:bldP spid="78" grpId="0" animBg="1"/>
      <p:bldP spid="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</a:p>
          <a:p>
            <a:pPr lvl="1"/>
            <a:r>
              <a:rPr lang="en-US" dirty="0" smtClean="0"/>
              <a:t>Models: </a:t>
            </a:r>
          </a:p>
          <a:p>
            <a:pPr lvl="2"/>
            <a:r>
              <a:rPr lang="en-US" dirty="0" smtClean="0"/>
              <a:t>Hierarchical CRF </a:t>
            </a:r>
            <a:r>
              <a:rPr lang="en-US" sz="1200" dirty="0" smtClean="0"/>
              <a:t>[</a:t>
            </a:r>
            <a:r>
              <a:rPr lang="en-US" sz="1200" dirty="0" err="1" smtClean="0"/>
              <a:t>Ladicky</a:t>
            </a:r>
            <a:r>
              <a:rPr lang="en-US" sz="1200" dirty="0" smtClean="0"/>
              <a:t> et al. ECCV </a:t>
            </a:r>
            <a:r>
              <a:rPr lang="fr-FR" sz="1200" dirty="0" smtClean="0"/>
              <a:t>’</a:t>
            </a:r>
            <a:r>
              <a:rPr lang="en-US" sz="1200" dirty="0" smtClean="0"/>
              <a:t>10, ICCV ‘09]</a:t>
            </a:r>
          </a:p>
          <a:p>
            <a:pPr lvl="2"/>
            <a:r>
              <a:rPr lang="en-US" dirty="0" smtClean="0"/>
              <a:t>Second-Order Pooling </a:t>
            </a:r>
            <a:r>
              <a:rPr lang="en-US" sz="1200" dirty="0" smtClean="0"/>
              <a:t>[</a:t>
            </a:r>
            <a:r>
              <a:rPr lang="pt-BR" sz="1200" dirty="0" smtClean="0"/>
              <a:t>Carreira ECCV ‘12]</a:t>
            </a:r>
            <a:endParaRPr lang="en-US" sz="1200" dirty="0" smtClean="0"/>
          </a:p>
          <a:p>
            <a:pPr lvl="1"/>
            <a:r>
              <a:rPr lang="en-US" dirty="0" smtClean="0"/>
              <a:t>Inference: </a:t>
            </a:r>
          </a:p>
          <a:p>
            <a:pPr lvl="2"/>
            <a:r>
              <a:rPr lang="en-US" dirty="0" smtClean="0"/>
              <a:t>Alpha-expansion</a:t>
            </a:r>
          </a:p>
          <a:p>
            <a:pPr lvl="2"/>
            <a:r>
              <a:rPr lang="en-US" dirty="0" smtClean="0"/>
              <a:t>Greedy</a:t>
            </a:r>
          </a:p>
          <a:p>
            <a:pPr lvl="1"/>
            <a:r>
              <a:rPr lang="en-US" dirty="0" smtClean="0"/>
              <a:t>Dataset</a:t>
            </a:r>
            <a:r>
              <a:rPr lang="en-US" dirty="0"/>
              <a:t>: Pascal Segmentation Challenge (VOC </a:t>
            </a:r>
            <a:r>
              <a:rPr lang="en-US" dirty="0" smtClean="0"/>
              <a:t>2012) </a:t>
            </a:r>
          </a:p>
          <a:p>
            <a:pPr lvl="2"/>
            <a:r>
              <a:rPr lang="en-US" dirty="0" smtClean="0"/>
              <a:t>20 categories + background; ~1500 train/</a:t>
            </a:r>
            <a:r>
              <a:rPr lang="en-US" dirty="0" err="1" smtClean="0"/>
              <a:t>val</a:t>
            </a:r>
            <a:r>
              <a:rPr lang="en-US" dirty="0" smtClean="0"/>
              <a:t>/test images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" y="4648200"/>
            <a:ext cx="1463040" cy="10972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3160" y="4648200"/>
            <a:ext cx="1463040" cy="10972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6455" y="4648200"/>
            <a:ext cx="1682945" cy="10972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5255" y="4648200"/>
            <a:ext cx="1682945" cy="109728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72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ctu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pictures.thmx</Template>
  <TotalTime>33026</TotalTime>
  <Words>922</Words>
  <Application>Microsoft Macintosh PowerPoint</Application>
  <PresentationFormat>On-screen Show (4:3)</PresentationFormat>
  <Paragraphs>227</Paragraphs>
  <Slides>27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pictures</vt:lpstr>
      <vt:lpstr>Blank Presentation</vt:lpstr>
      <vt:lpstr>Closing Remarks: What can we do with multiple diverse solutions?</vt:lpstr>
      <vt:lpstr>Example Result</vt:lpstr>
      <vt:lpstr>Your Options</vt:lpstr>
      <vt:lpstr>Interactive Segmentation</vt:lpstr>
      <vt:lpstr>Interactive Segmentation</vt:lpstr>
      <vt:lpstr>Your Options</vt:lpstr>
      <vt:lpstr>Statistics 101</vt:lpstr>
      <vt:lpstr>Structured Output Problems</vt:lpstr>
      <vt:lpstr>Semantic Segmentation</vt:lpstr>
      <vt:lpstr>Large-Margin Re-ranking</vt:lpstr>
      <vt:lpstr>Semantic Segmentation</vt:lpstr>
      <vt:lpstr>Semantic Segmentation</vt:lpstr>
      <vt:lpstr>Your Options</vt:lpstr>
      <vt:lpstr>Large-Margin Re-ranking</vt:lpstr>
      <vt:lpstr>Large-Margin Re-ranking</vt:lpstr>
      <vt:lpstr>Large-Margin Re-ranking</vt:lpstr>
      <vt:lpstr>Large-Margin Re-ranking</vt:lpstr>
      <vt:lpstr>Semantic Segmentation</vt:lpstr>
      <vt:lpstr>Qualitative Results: Success</vt:lpstr>
      <vt:lpstr>Qualitative Results: Success</vt:lpstr>
      <vt:lpstr>Qualitative Results: Success</vt:lpstr>
      <vt:lpstr>Qualitative Results: Failures</vt:lpstr>
      <vt:lpstr>Qualitative Results: Failures</vt:lpstr>
      <vt:lpstr>Qualitative Results: Failures</vt:lpstr>
      <vt:lpstr>Summary</vt:lpstr>
      <vt:lpstr>Summary</vt:lpstr>
      <vt:lpstr>Thanks!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Dhruv Batra Talk</dc:title>
  <dc:subject/>
  <dc:creator/>
  <cp:keywords/>
  <dc:description/>
  <cp:lastModifiedBy>Dhruv Batra</cp:lastModifiedBy>
  <cp:revision>1745</cp:revision>
  <cp:lastPrinted>2009-01-27T18:32:10Z</cp:lastPrinted>
  <dcterms:created xsi:type="dcterms:W3CDTF">2013-07-04T21:13:36Z</dcterms:created>
  <dcterms:modified xsi:type="dcterms:W3CDTF">2013-07-04T21:13:59Z</dcterms:modified>
  <cp:category/>
</cp:coreProperties>
</file>