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52"/>
  </p:notesMasterIdLst>
  <p:handoutMasterIdLst>
    <p:handoutMasterId r:id="rId53"/>
  </p:handoutMasterIdLst>
  <p:sldIdLst>
    <p:sldId id="256" r:id="rId3"/>
    <p:sldId id="953" r:id="rId4"/>
    <p:sldId id="968" r:id="rId5"/>
    <p:sldId id="736" r:id="rId6"/>
    <p:sldId id="737" r:id="rId7"/>
    <p:sldId id="738" r:id="rId8"/>
    <p:sldId id="963" r:id="rId9"/>
    <p:sldId id="978" r:id="rId10"/>
    <p:sldId id="825" r:id="rId11"/>
    <p:sldId id="989" r:id="rId12"/>
    <p:sldId id="986" r:id="rId13"/>
    <p:sldId id="834" r:id="rId14"/>
    <p:sldId id="833" r:id="rId15"/>
    <p:sldId id="838" r:id="rId16"/>
    <p:sldId id="839" r:id="rId17"/>
    <p:sldId id="840" r:id="rId18"/>
    <p:sldId id="841" r:id="rId19"/>
    <p:sldId id="842" r:id="rId20"/>
    <p:sldId id="844" r:id="rId21"/>
    <p:sldId id="972" r:id="rId22"/>
    <p:sldId id="973" r:id="rId23"/>
    <p:sldId id="845" r:id="rId24"/>
    <p:sldId id="915" r:id="rId25"/>
    <p:sldId id="939" r:id="rId26"/>
    <p:sldId id="940" r:id="rId27"/>
    <p:sldId id="941" r:id="rId28"/>
    <p:sldId id="942" r:id="rId29"/>
    <p:sldId id="946" r:id="rId30"/>
    <p:sldId id="846" r:id="rId31"/>
    <p:sldId id="899" r:id="rId32"/>
    <p:sldId id="927" r:id="rId33"/>
    <p:sldId id="949" r:id="rId34"/>
    <p:sldId id="974" r:id="rId35"/>
    <p:sldId id="975" r:id="rId36"/>
    <p:sldId id="908" r:id="rId37"/>
    <p:sldId id="826" r:id="rId38"/>
    <p:sldId id="952" r:id="rId39"/>
    <p:sldId id="980" r:id="rId40"/>
    <p:sldId id="945" r:id="rId41"/>
    <p:sldId id="969" r:id="rId42"/>
    <p:sldId id="987" r:id="rId43"/>
    <p:sldId id="988" r:id="rId44"/>
    <p:sldId id="944" r:id="rId45"/>
    <p:sldId id="943" r:id="rId46"/>
    <p:sldId id="925" r:id="rId47"/>
    <p:sldId id="926" r:id="rId48"/>
    <p:sldId id="947" r:id="rId49"/>
    <p:sldId id="965" r:id="rId50"/>
    <p:sldId id="966" r:id="rId5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4" autoAdjust="0"/>
    <p:restoredTop sz="94660"/>
  </p:normalViewPr>
  <p:slideViewPr>
    <p:cSldViewPr>
      <p:cViewPr varScale="1">
        <p:scale>
          <a:sx n="117" d="100"/>
          <a:sy n="117" d="100"/>
        </p:scale>
        <p:origin x="-96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39655074365704"/>
          <c:y val="0.0509259259259259"/>
          <c:w val="0.834741251093613"/>
          <c:h val="0.799648950131234"/>
        </c:manualLayout>
      </c:layout>
      <c:lineChart>
        <c:grouping val="standard"/>
        <c:ser>
          <c:idx val="0"/>
          <c:order val="0"/>
          <c:tx>
            <c:strRef>
              <c:f>Sheet1!$A$1</c:f>
              <c:strCache>
                <c:ptCount val="1"/>
                <c:pt idx="0">
                  <c:v>Baseline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val>
            <c:numRef>
              <c:f>Sheet1!$A$2:$A$32</c:f>
              <c:numCache>
                <c:formatCode>0.00%</c:formatCode>
                <c:ptCount val="31"/>
                <c:pt idx="0">
                  <c:v>0.2498</c:v>
                </c:pt>
                <c:pt idx="1">
                  <c:v>0.25</c:v>
                </c:pt>
                <c:pt idx="2">
                  <c:v>0.2503</c:v>
                </c:pt>
                <c:pt idx="3">
                  <c:v>0.2511</c:v>
                </c:pt>
                <c:pt idx="4">
                  <c:v>0.2511</c:v>
                </c:pt>
                <c:pt idx="5">
                  <c:v>0.2515</c:v>
                </c:pt>
                <c:pt idx="6">
                  <c:v>0.2519</c:v>
                </c:pt>
                <c:pt idx="7">
                  <c:v>0.2519</c:v>
                </c:pt>
                <c:pt idx="8">
                  <c:v>0.252</c:v>
                </c:pt>
                <c:pt idx="9">
                  <c:v>0.252</c:v>
                </c:pt>
                <c:pt idx="10">
                  <c:v>0.252</c:v>
                </c:pt>
                <c:pt idx="11">
                  <c:v>0.252</c:v>
                </c:pt>
                <c:pt idx="12">
                  <c:v>0.2521</c:v>
                </c:pt>
                <c:pt idx="13">
                  <c:v>0.2521</c:v>
                </c:pt>
                <c:pt idx="14">
                  <c:v>0.2529</c:v>
                </c:pt>
                <c:pt idx="15">
                  <c:v>0.2529</c:v>
                </c:pt>
                <c:pt idx="16">
                  <c:v>0.2529</c:v>
                </c:pt>
                <c:pt idx="17">
                  <c:v>0.2529</c:v>
                </c:pt>
                <c:pt idx="18">
                  <c:v>0.2529</c:v>
                </c:pt>
                <c:pt idx="19">
                  <c:v>0.2529</c:v>
                </c:pt>
                <c:pt idx="20">
                  <c:v>0.2529</c:v>
                </c:pt>
                <c:pt idx="21">
                  <c:v>0.2529</c:v>
                </c:pt>
                <c:pt idx="22">
                  <c:v>0.2529</c:v>
                </c:pt>
                <c:pt idx="23">
                  <c:v>0.2529</c:v>
                </c:pt>
                <c:pt idx="24">
                  <c:v>0.2529</c:v>
                </c:pt>
                <c:pt idx="25">
                  <c:v>0.2529</c:v>
                </c:pt>
                <c:pt idx="26">
                  <c:v>0.2529</c:v>
                </c:pt>
                <c:pt idx="27">
                  <c:v>0.2529</c:v>
                </c:pt>
                <c:pt idx="28">
                  <c:v>0.2529</c:v>
                </c:pt>
                <c:pt idx="29">
                  <c:v>0.2529</c:v>
                </c:pt>
                <c:pt idx="30">
                  <c:v>0.2529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M-Modes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val>
            <c:numRef>
              <c:f>Sheet1!$B$2:$B$32</c:f>
              <c:numCache>
                <c:formatCode>0.00%</c:formatCode>
                <c:ptCount val="31"/>
                <c:pt idx="0">
                  <c:v>0.2498</c:v>
                </c:pt>
                <c:pt idx="1">
                  <c:v>0.2835</c:v>
                </c:pt>
                <c:pt idx="2">
                  <c:v>0.3079</c:v>
                </c:pt>
                <c:pt idx="3">
                  <c:v>0.3289</c:v>
                </c:pt>
                <c:pt idx="4">
                  <c:v>0.3507</c:v>
                </c:pt>
                <c:pt idx="5">
                  <c:v>0.3654</c:v>
                </c:pt>
                <c:pt idx="6">
                  <c:v>0.3819</c:v>
                </c:pt>
                <c:pt idx="7">
                  <c:v>0.3986</c:v>
                </c:pt>
                <c:pt idx="8">
                  <c:v>0.4108</c:v>
                </c:pt>
                <c:pt idx="9">
                  <c:v>0.423</c:v>
                </c:pt>
                <c:pt idx="10">
                  <c:v>0.4279</c:v>
                </c:pt>
                <c:pt idx="11">
                  <c:v>0.4347</c:v>
                </c:pt>
                <c:pt idx="12">
                  <c:v>0.4389</c:v>
                </c:pt>
                <c:pt idx="13">
                  <c:v>0.4439</c:v>
                </c:pt>
                <c:pt idx="14">
                  <c:v>0.4469</c:v>
                </c:pt>
                <c:pt idx="15">
                  <c:v>0.4493</c:v>
                </c:pt>
                <c:pt idx="16">
                  <c:v>0.4519</c:v>
                </c:pt>
                <c:pt idx="17">
                  <c:v>0.455</c:v>
                </c:pt>
                <c:pt idx="18">
                  <c:v>0.4603</c:v>
                </c:pt>
                <c:pt idx="19">
                  <c:v>0.4618</c:v>
                </c:pt>
                <c:pt idx="20">
                  <c:v>0.4639</c:v>
                </c:pt>
                <c:pt idx="21">
                  <c:v>0.4676</c:v>
                </c:pt>
                <c:pt idx="22">
                  <c:v>0.469</c:v>
                </c:pt>
                <c:pt idx="23">
                  <c:v>0.4715</c:v>
                </c:pt>
                <c:pt idx="24">
                  <c:v>0.4726</c:v>
                </c:pt>
                <c:pt idx="25">
                  <c:v>0.474</c:v>
                </c:pt>
                <c:pt idx="26">
                  <c:v>0.4755</c:v>
                </c:pt>
                <c:pt idx="27">
                  <c:v>0.4769</c:v>
                </c:pt>
                <c:pt idx="28">
                  <c:v>0.4774</c:v>
                </c:pt>
                <c:pt idx="29">
                  <c:v>0.4776</c:v>
                </c:pt>
                <c:pt idx="30">
                  <c:v>0.478</c:v>
                </c:pt>
              </c:numCache>
            </c:numRef>
          </c:val>
        </c:ser>
        <c:marker val="1"/>
        <c:axId val="528401176"/>
        <c:axId val="528417640"/>
      </c:lineChart>
      <c:catAx>
        <c:axId val="528401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8417640"/>
        <c:crosses val="autoZero"/>
        <c:auto val="1"/>
        <c:lblAlgn val="ctr"/>
        <c:lblOffset val="100"/>
        <c:tickLblSkip val="2"/>
        <c:tickMarkSkip val="1"/>
      </c:catAx>
      <c:valAx>
        <c:axId val="528417640"/>
        <c:scaling>
          <c:orientation val="minMax"/>
          <c:min val="0.2"/>
        </c:scaling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0.00%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8401176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5/23/12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  <a:endParaRPr lang="en-US" b="1" dirty="0" smtClean="0">
              <a:latin typeface="Arial Narrow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5" Type="http://schemas.openxmlformats.org/officeDocument/2006/relationships/image" Target="../media/image32.pdf"/><Relationship Id="rId6" Type="http://schemas.openxmlformats.org/officeDocument/2006/relationships/image" Target="../media/image33.png"/><Relationship Id="rId7" Type="http://schemas.openxmlformats.org/officeDocument/2006/relationships/image" Target="../media/image34.pdf"/><Relationship Id="rId8" Type="http://schemas.openxmlformats.org/officeDocument/2006/relationships/image" Target="../media/image35.png"/><Relationship Id="rId9" Type="http://schemas.openxmlformats.org/officeDocument/2006/relationships/image" Target="../media/image36.pdf"/><Relationship Id="rId10" Type="http://schemas.openxmlformats.org/officeDocument/2006/relationships/image" Target="../media/image37.png"/><Relationship Id="rId11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2.pdf"/><Relationship Id="rId5" Type="http://schemas.openxmlformats.org/officeDocument/2006/relationships/image" Target="../media/image33.png"/><Relationship Id="rId6" Type="http://schemas.openxmlformats.org/officeDocument/2006/relationships/image" Target="../media/image34.pd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df"/><Relationship Id="rId5" Type="http://schemas.openxmlformats.org/officeDocument/2006/relationships/image" Target="../media/image35.png"/><Relationship Id="rId6" Type="http://schemas.openxmlformats.org/officeDocument/2006/relationships/image" Target="../media/image41.pdf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d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df"/><Relationship Id="rId12" Type="http://schemas.openxmlformats.org/officeDocument/2006/relationships/image" Target="../media/image53.png"/><Relationship Id="rId13" Type="http://schemas.openxmlformats.org/officeDocument/2006/relationships/image" Target="../media/image54.pdf"/><Relationship Id="rId14" Type="http://schemas.openxmlformats.org/officeDocument/2006/relationships/image" Target="../media/image55.png"/><Relationship Id="rId15" Type="http://schemas.openxmlformats.org/officeDocument/2006/relationships/image" Target="../media/image56.pdf"/><Relationship Id="rId16" Type="http://schemas.openxmlformats.org/officeDocument/2006/relationships/image" Target="../media/image57.png"/><Relationship Id="rId17" Type="http://schemas.openxmlformats.org/officeDocument/2006/relationships/image" Target="../media/image58.pdf"/><Relationship Id="rId18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6" Type="http://schemas.openxmlformats.org/officeDocument/2006/relationships/image" Target="../media/image48.pdf"/><Relationship Id="rId7" Type="http://schemas.openxmlformats.org/officeDocument/2006/relationships/image" Target="../media/image49.png"/><Relationship Id="rId8" Type="http://schemas.openxmlformats.org/officeDocument/2006/relationships/image" Target="../media/image50.pdf"/><Relationship Id="rId9" Type="http://schemas.openxmlformats.org/officeDocument/2006/relationships/image" Target="../media/image51.png"/><Relationship Id="rId10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56.pdf"/><Relationship Id="rId13" Type="http://schemas.openxmlformats.org/officeDocument/2006/relationships/image" Target="../media/image57.png"/><Relationship Id="rId14" Type="http://schemas.openxmlformats.org/officeDocument/2006/relationships/image" Target="../media/image68.pdf"/><Relationship Id="rId15" Type="http://schemas.openxmlformats.org/officeDocument/2006/relationships/image" Target="../media/image69.png"/><Relationship Id="rId16" Type="http://schemas.openxmlformats.org/officeDocument/2006/relationships/image" Target="../media/image26.pdf"/><Relationship Id="rId17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df"/><Relationship Id="rId3" Type="http://schemas.openxmlformats.org/officeDocument/2006/relationships/image" Target="../media/image61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6" Type="http://schemas.openxmlformats.org/officeDocument/2006/relationships/image" Target="../media/image62.pdf"/><Relationship Id="rId7" Type="http://schemas.openxmlformats.org/officeDocument/2006/relationships/image" Target="../media/image63.png"/><Relationship Id="rId8" Type="http://schemas.openxmlformats.org/officeDocument/2006/relationships/image" Target="../media/image64.pdf"/><Relationship Id="rId9" Type="http://schemas.openxmlformats.org/officeDocument/2006/relationships/image" Target="../media/image65.png"/><Relationship Id="rId10" Type="http://schemas.openxmlformats.org/officeDocument/2006/relationships/image" Target="../media/image66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df"/><Relationship Id="rId3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df"/><Relationship Id="rId4" Type="http://schemas.openxmlformats.org/officeDocument/2006/relationships/image" Target="../media/image74.png"/><Relationship Id="rId5" Type="http://schemas.openxmlformats.org/officeDocument/2006/relationships/image" Target="../media/image11.png"/><Relationship Id="rId6" Type="http://schemas.openxmlformats.org/officeDocument/2006/relationships/image" Target="../media/image75.pdf"/><Relationship Id="rId7" Type="http://schemas.openxmlformats.org/officeDocument/2006/relationships/image" Target="../media/image76.png"/><Relationship Id="rId8" Type="http://schemas.openxmlformats.org/officeDocument/2006/relationships/image" Target="../media/image77.pdf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df"/><Relationship Id="rId5" Type="http://schemas.openxmlformats.org/officeDocument/2006/relationships/image" Target="../media/image82.png"/><Relationship Id="rId6" Type="http://schemas.openxmlformats.org/officeDocument/2006/relationships/image" Target="../media/image83.pdf"/><Relationship Id="rId7" Type="http://schemas.openxmlformats.org/officeDocument/2006/relationships/image" Target="../media/image84.png"/><Relationship Id="rId8" Type="http://schemas.openxmlformats.org/officeDocument/2006/relationships/image" Target="../media/image77.pdf"/><Relationship Id="rId9" Type="http://schemas.openxmlformats.org/officeDocument/2006/relationships/image" Target="../media/image78.png"/><Relationship Id="rId10" Type="http://schemas.openxmlformats.org/officeDocument/2006/relationships/image" Target="../media/image85.pdf"/><Relationship Id="rId11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d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95.pdf"/><Relationship Id="rId13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df"/><Relationship Id="rId3" Type="http://schemas.openxmlformats.org/officeDocument/2006/relationships/image" Target="../media/image88.png"/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6" Type="http://schemas.openxmlformats.org/officeDocument/2006/relationships/image" Target="../media/image91.pdf"/><Relationship Id="rId7" Type="http://schemas.openxmlformats.org/officeDocument/2006/relationships/image" Target="../media/image92.png"/><Relationship Id="rId8" Type="http://schemas.openxmlformats.org/officeDocument/2006/relationships/image" Target="../media/image93.pdf"/><Relationship Id="rId9" Type="http://schemas.openxmlformats.org/officeDocument/2006/relationships/image" Target="../media/image94.png"/><Relationship Id="rId10" Type="http://schemas.openxmlformats.org/officeDocument/2006/relationships/image" Target="../media/image50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97.pdf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d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df"/><Relationship Id="rId1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df"/><Relationship Id="rId3" Type="http://schemas.openxmlformats.org/officeDocument/2006/relationships/image" Target="../media/image78.png"/><Relationship Id="rId4" Type="http://schemas.openxmlformats.org/officeDocument/2006/relationships/image" Target="../media/image11.png"/><Relationship Id="rId5" Type="http://schemas.openxmlformats.org/officeDocument/2006/relationships/image" Target="../media/image32.pdf"/><Relationship Id="rId6" Type="http://schemas.openxmlformats.org/officeDocument/2006/relationships/image" Target="../media/image33.png"/><Relationship Id="rId7" Type="http://schemas.openxmlformats.org/officeDocument/2006/relationships/image" Target="../media/image34.pdf"/><Relationship Id="rId8" Type="http://schemas.openxmlformats.org/officeDocument/2006/relationships/image" Target="../media/image35.png"/><Relationship Id="rId9" Type="http://schemas.openxmlformats.org/officeDocument/2006/relationships/image" Target="../media/image99.pdf"/><Relationship Id="rId10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df"/><Relationship Id="rId3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df"/><Relationship Id="rId1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Relationship Id="rId3" Type="http://schemas.openxmlformats.org/officeDocument/2006/relationships/image" Target="../media/image114.pdf"/><Relationship Id="rId4" Type="http://schemas.openxmlformats.org/officeDocument/2006/relationships/image" Target="../media/image115.png"/><Relationship Id="rId5" Type="http://schemas.openxmlformats.org/officeDocument/2006/relationships/image" Target="../media/image116.pdf"/><Relationship Id="rId6" Type="http://schemas.openxmlformats.org/officeDocument/2006/relationships/image" Target="../media/image117.png"/><Relationship Id="rId7" Type="http://schemas.openxmlformats.org/officeDocument/2006/relationships/image" Target="../media/image118.pdf"/><Relationship Id="rId8" Type="http://schemas.openxmlformats.org/officeDocument/2006/relationships/image" Target="../media/image119.png"/><Relationship Id="rId9" Type="http://schemas.openxmlformats.org/officeDocument/2006/relationships/image" Target="../media/image120.pdf"/><Relationship Id="rId10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batra/my_folders/research/projects/p10_mmodes_abner/pose_videos/multi2_lola1_10.avi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pdf"/><Relationship Id="rId3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20" Type="http://schemas.openxmlformats.org/officeDocument/2006/relationships/image" Target="../media/image148.pdf"/><Relationship Id="rId21" Type="http://schemas.openxmlformats.org/officeDocument/2006/relationships/image" Target="../media/image149.png"/><Relationship Id="rId10" Type="http://schemas.openxmlformats.org/officeDocument/2006/relationships/image" Target="../media/image138.pdf"/><Relationship Id="rId11" Type="http://schemas.openxmlformats.org/officeDocument/2006/relationships/image" Target="../media/image139.png"/><Relationship Id="rId12" Type="http://schemas.openxmlformats.org/officeDocument/2006/relationships/image" Target="../media/image140.pdf"/><Relationship Id="rId13" Type="http://schemas.openxmlformats.org/officeDocument/2006/relationships/image" Target="../media/image141.png"/><Relationship Id="rId14" Type="http://schemas.openxmlformats.org/officeDocument/2006/relationships/image" Target="../media/image142.pdf"/><Relationship Id="rId15" Type="http://schemas.openxmlformats.org/officeDocument/2006/relationships/image" Target="../media/image143.png"/><Relationship Id="rId16" Type="http://schemas.openxmlformats.org/officeDocument/2006/relationships/image" Target="../media/image144.jpeg"/><Relationship Id="rId17" Type="http://schemas.openxmlformats.org/officeDocument/2006/relationships/image" Target="../media/image145.jpeg"/><Relationship Id="rId18" Type="http://schemas.openxmlformats.org/officeDocument/2006/relationships/image" Target="../media/image146.pdf"/><Relationship Id="rId19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jpeg"/><Relationship Id="rId3" Type="http://schemas.openxmlformats.org/officeDocument/2006/relationships/image" Target="../media/image131.pdf"/><Relationship Id="rId4" Type="http://schemas.openxmlformats.org/officeDocument/2006/relationships/image" Target="../media/image132.png"/><Relationship Id="rId5" Type="http://schemas.openxmlformats.org/officeDocument/2006/relationships/image" Target="../media/image133.pdf"/><Relationship Id="rId6" Type="http://schemas.openxmlformats.org/officeDocument/2006/relationships/image" Target="../media/image134.png"/><Relationship Id="rId7" Type="http://schemas.openxmlformats.org/officeDocument/2006/relationships/image" Target="../media/image135.jpeg"/><Relationship Id="rId8" Type="http://schemas.openxmlformats.org/officeDocument/2006/relationships/image" Target="../media/image136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df"/><Relationship Id="rId4" Type="http://schemas.openxmlformats.org/officeDocument/2006/relationships/image" Target="../media/image33.png"/><Relationship Id="rId5" Type="http://schemas.openxmlformats.org/officeDocument/2006/relationships/image" Target="../media/image34.pdf"/><Relationship Id="rId6" Type="http://schemas.openxmlformats.org/officeDocument/2006/relationships/image" Target="../media/image35.png"/><Relationship Id="rId7" Type="http://schemas.openxmlformats.org/officeDocument/2006/relationships/image" Target="../media/image150.pdf"/><Relationship Id="rId8" Type="http://schemas.openxmlformats.org/officeDocument/2006/relationships/image" Target="../media/image151.png"/><Relationship Id="rId9" Type="http://schemas.openxmlformats.org/officeDocument/2006/relationships/image" Target="../media/image152.pdf"/><Relationship Id="rId10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df"/><Relationship Id="rId4" Type="http://schemas.openxmlformats.org/officeDocument/2006/relationships/image" Target="../media/image33.png"/><Relationship Id="rId5" Type="http://schemas.openxmlformats.org/officeDocument/2006/relationships/image" Target="../media/image34.pdf"/><Relationship Id="rId6" Type="http://schemas.openxmlformats.org/officeDocument/2006/relationships/image" Target="../media/image35.png"/><Relationship Id="rId7" Type="http://schemas.openxmlformats.org/officeDocument/2006/relationships/image" Target="../media/image154.pdf"/><Relationship Id="rId8" Type="http://schemas.openxmlformats.org/officeDocument/2006/relationships/image" Target="../media/image155.png"/><Relationship Id="rId9" Type="http://schemas.openxmlformats.org/officeDocument/2006/relationships/image" Target="../media/image156.pdf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df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9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df"/><Relationship Id="rId5" Type="http://schemas.openxmlformats.org/officeDocument/2006/relationships/image" Target="../media/image176.png"/><Relationship Id="rId6" Type="http://schemas.openxmlformats.org/officeDocument/2006/relationships/image" Target="../media/image177.pdf"/><Relationship Id="rId7" Type="http://schemas.openxmlformats.org/officeDocument/2006/relationships/image" Target="../media/image178.png"/><Relationship Id="rId8" Type="http://schemas.openxmlformats.org/officeDocument/2006/relationships/image" Target="../media/image179.pdf"/><Relationship Id="rId9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3.pd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3.pdf"/><Relationship Id="rId3" Type="http://schemas.openxmlformats.org/officeDocument/2006/relationships/image" Target="../media/image1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df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5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df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21.pdf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df"/><Relationship Id="rId9" Type="http://schemas.openxmlformats.org/officeDocument/2006/relationships/image" Target="../media/image25.png"/><Relationship Id="rId10" Type="http://schemas.openxmlformats.org/officeDocument/2006/relationships/image" Target="../media/image26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5" Type="http://schemas.openxmlformats.org/officeDocument/2006/relationships/image" Target="../media/image32.pdf"/><Relationship Id="rId6" Type="http://schemas.openxmlformats.org/officeDocument/2006/relationships/image" Target="../media/image33.png"/><Relationship Id="rId7" Type="http://schemas.openxmlformats.org/officeDocument/2006/relationships/image" Target="../media/image34.pdf"/><Relationship Id="rId8" Type="http://schemas.openxmlformats.org/officeDocument/2006/relationships/image" Target="../media/image35.png"/><Relationship Id="rId9" Type="http://schemas.openxmlformats.org/officeDocument/2006/relationships/image" Target="../media/image36.pdf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M-Best Mode </a:t>
            </a:r>
            <a:r>
              <a:rPr lang="en-US" dirty="0" smtClean="0"/>
              <a:t>Problem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Research Assistant Professor</a:t>
            </a:r>
            <a:br>
              <a:rPr lang="en-US" dirty="0" smtClean="0"/>
            </a:br>
            <a:r>
              <a:rPr lang="en-US" dirty="0" smtClean="0"/>
              <a:t>TTI-Chicago</a:t>
            </a:r>
          </a:p>
          <a:p>
            <a:endParaRPr lang="en-US" sz="1600" dirty="0" smtClean="0"/>
          </a:p>
          <a:p>
            <a:r>
              <a:rPr lang="en-US" sz="1600" dirty="0" smtClean="0"/>
              <a:t>Joint work with: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300" dirty="0" err="1" smtClean="0"/>
              <a:t>Abner</a:t>
            </a:r>
            <a:r>
              <a:rPr lang="en-US" sz="1300" dirty="0" smtClean="0"/>
              <a:t> </a:t>
            </a:r>
            <a:r>
              <a:rPr lang="en-US" sz="1300" dirty="0" smtClean="0"/>
              <a:t>Guzman-Rivera (UIUC), Greg </a:t>
            </a:r>
            <a:r>
              <a:rPr lang="en-US" sz="1300" dirty="0" err="1" smtClean="0"/>
              <a:t>Shakhnarovich</a:t>
            </a:r>
            <a:r>
              <a:rPr lang="en-US" sz="1300" dirty="0" smtClean="0"/>
              <a:t> (TTIC),</a:t>
            </a:r>
            <a:r>
              <a:rPr lang="en-US" sz="1300" dirty="0" smtClean="0"/>
              <a:t> </a:t>
            </a:r>
            <a:r>
              <a:rPr lang="en-US" sz="1300" dirty="0" err="1" smtClean="0"/>
              <a:t>Payman</a:t>
            </a:r>
            <a:r>
              <a:rPr lang="en-US" sz="1300" dirty="0" smtClean="0"/>
              <a:t> </a:t>
            </a:r>
            <a:r>
              <a:rPr lang="en-US" sz="1300" dirty="0" err="1" smtClean="0"/>
              <a:t>Yadollahpour</a:t>
            </a:r>
            <a:r>
              <a:rPr lang="en-US" sz="1300" dirty="0" smtClean="0"/>
              <a:t> (TTIC</a:t>
            </a:r>
            <a:r>
              <a:rPr lang="en-US" sz="1300" dirty="0" smtClean="0"/>
              <a:t>).</a:t>
            </a:r>
            <a:endParaRPr lang="en-US" sz="1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 </a:t>
            </a:r>
            <a:r>
              <a:rPr lang="en-US" sz="1600" dirty="0" smtClean="0"/>
              <a:t>[</a:t>
            </a:r>
            <a:r>
              <a:rPr lang="en-US" sz="1600" dirty="0" err="1" smtClean="0"/>
              <a:t>Shimony</a:t>
            </a:r>
            <a:r>
              <a:rPr lang="en-US" sz="1600" dirty="0" smtClean="0"/>
              <a:t> ‘94]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3975319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Inference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420850"/>
            <a:ext cx="794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Heuristics: 		Loopy BP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Greedy: 		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α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-Expansion 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Boykov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’01,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‘05]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LP Relaxations: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[Schlesinger ‘76, Wainwright ’05, Sontag ’08, </a:t>
            </a:r>
            <a:r>
              <a:rPr lang="en-US" sz="1600" dirty="0" smtClean="0">
                <a:solidFill>
                  <a:prstClr val="black"/>
                </a:solidFill>
              </a:rPr>
              <a:t>Batra ‘10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QP/SDP Relaxations: 	[</a:t>
            </a:r>
            <a:r>
              <a:rPr lang="en-US" sz="1600" dirty="0" err="1" smtClean="0">
                <a:solidFill>
                  <a:prstClr val="black"/>
                </a:solidFill>
              </a:rPr>
              <a:t>Ravikumar</a:t>
            </a:r>
            <a:r>
              <a:rPr lang="en-US" sz="1600" dirty="0" smtClean="0">
                <a:solidFill>
                  <a:prstClr val="black"/>
                </a:solidFill>
              </a:rPr>
              <a:t> ’06, Kumar ‘09]</a:t>
            </a:r>
            <a:endParaRPr lang="en-US" sz="16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86236"/>
              <a:stretch>
                <a:fillRect/>
              </a:stretch>
            </p:blipFill>
          </mc:Choice>
          <mc:Fallback>
            <p:blipFill>
              <a:blip r:embed="rId3"/>
              <a:srcRect r="86236"/>
              <a:stretch>
                <a:fillRect/>
              </a:stretch>
            </p:blipFill>
          </mc:Fallback>
        </mc:AlternateContent>
        <p:spPr>
          <a:xfrm>
            <a:off x="980031" y="1905000"/>
            <a:ext cx="293659" cy="457200"/>
          </a:xfrm>
          <a:prstGeom prst="rect">
            <a:avLst/>
          </a:prstGeom>
        </p:spPr>
      </p:pic>
      <p:grpSp>
        <p:nvGrpSpPr>
          <p:cNvPr id="6" name="Group 44"/>
          <p:cNvGrpSpPr/>
          <p:nvPr/>
        </p:nvGrpSpPr>
        <p:grpSpPr>
          <a:xfrm>
            <a:off x="5410200" y="1219200"/>
            <a:ext cx="3352800" cy="1828800"/>
            <a:chOff x="2628900" y="519062"/>
            <a:chExt cx="6286500" cy="3214738"/>
          </a:xfrm>
        </p:grpSpPr>
        <p:pic>
          <p:nvPicPr>
            <p:cNvPr id="21" name="Picture 20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3419475"/>
              <a:ext cx="444500" cy="307594"/>
            </a:xfrm>
            <a:prstGeom prst="rect">
              <a:avLst/>
            </a:prstGeom>
          </p:spPr>
        </p:pic>
        <p:sp>
          <p:nvSpPr>
            <p:cNvPr id="22" name="Line 1"/>
            <p:cNvSpPr>
              <a:spLocks noChangeShapeType="1"/>
            </p:cNvSpPr>
            <p:nvPr/>
          </p:nvSpPr>
          <p:spPr bwMode="auto">
            <a:xfrm flipH="1" flipV="1">
              <a:off x="3199974" y="3255042"/>
              <a:ext cx="5182026" cy="1203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3199974" y="523875"/>
              <a:ext cx="426" cy="273116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"/>
            <p:cNvSpPr>
              <a:spLocks/>
            </p:cNvSpPr>
            <p:nvPr/>
          </p:nvSpPr>
          <p:spPr bwMode="auto">
            <a:xfrm>
              <a:off x="3435966" y="618925"/>
              <a:ext cx="5132838" cy="2311868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7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8534400" y="3213735"/>
              <a:ext cx="152400" cy="12954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2628900" y="1795213"/>
              <a:ext cx="419100" cy="1905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2766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48600" y="3419475"/>
              <a:ext cx="448056" cy="3108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077200" y="2047875"/>
              <a:ext cx="838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8580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010400" y="3441700"/>
              <a:ext cx="114300" cy="2825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5" name="Picture 34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3419475"/>
              <a:ext cx="444500" cy="30759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4800600" y="3579840"/>
              <a:ext cx="228600" cy="1371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7" name="Group 100"/>
            <p:cNvGrpSpPr/>
            <p:nvPr/>
          </p:nvGrpSpPr>
          <p:grpSpPr>
            <a:xfrm>
              <a:off x="4114800" y="3419475"/>
              <a:ext cx="457200" cy="314325"/>
              <a:chOff x="3276600" y="5181600"/>
              <a:chExt cx="457200" cy="314325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flipH="1">
              <a:off x="6220678" y="604889"/>
              <a:ext cx="11800" cy="266138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6"/>
            <p:cNvSpPr>
              <a:spLocks/>
            </p:cNvSpPr>
            <p:nvPr/>
          </p:nvSpPr>
          <p:spPr bwMode="auto">
            <a:xfrm rot="10800000" flipH="1">
              <a:off x="6149880" y="519062"/>
              <a:ext cx="165195" cy="157213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270000" y="1981200"/>
            <a:ext cx="3606800" cy="495300"/>
          </a:xfrm>
          <a:prstGeom prst="rect">
            <a:avLst/>
          </a:prstGeom>
        </p:spPr>
      </p:pic>
      <p:grpSp>
        <p:nvGrpSpPr>
          <p:cNvPr id="8" name="Group 52"/>
          <p:cNvGrpSpPr/>
          <p:nvPr/>
        </p:nvGrpSpPr>
        <p:grpSpPr>
          <a:xfrm>
            <a:off x="1219200" y="1066800"/>
            <a:ext cx="6959600" cy="5332667"/>
            <a:chOff x="1219200" y="1179576"/>
            <a:chExt cx="6959600" cy="5332667"/>
          </a:xfrm>
        </p:grpSpPr>
        <p:pic>
          <p:nvPicPr>
            <p:cNvPr id="51" name="Picture 50" descr="Barack%20Obama%20is%20not%20superman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19200" y="1179576"/>
              <a:ext cx="6959600" cy="48021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290929" y="6019800"/>
              <a:ext cx="48942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This is a job for </a:t>
              </a:r>
              <a:r>
                <a:rPr lang="en-US" sz="2600" dirty="0" smtClean="0"/>
                <a:t>Optimization</a:t>
              </a:r>
              <a:r>
                <a:rPr lang="en-US" sz="2400" dirty="0" smtClean="0"/>
                <a:t> Man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600" dirty="0" smtClean="0"/>
              <a:t>    I have a new Fancy Approximate Inference Alg. </a:t>
            </a:r>
          </a:p>
          <a:p>
            <a:pPr>
              <a:buNone/>
            </a:pPr>
            <a:r>
              <a:rPr lang="en-US" sz="2600" dirty="0" smtClean="0"/>
              <a:t>				Worship Me!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 descr="FuzzboxGirl-Bullet-Cable-JESUS-SLUG-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374900"/>
            <a:ext cx="7429500" cy="410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≠ Ground-truth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Large-scale studies</a:t>
            </a:r>
          </a:p>
          <a:p>
            <a:pPr lvl="1"/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“the global OPT does not solve many of the problems in the BP or Graph Cuts solutions.”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[Meltzer, </a:t>
            </a:r>
            <a:r>
              <a:rPr lang="en-US" dirty="0" err="1" smtClean="0"/>
              <a:t>Yanover</a:t>
            </a:r>
            <a:r>
              <a:rPr lang="en-US" dirty="0" smtClean="0"/>
              <a:t>, Weiss ICCV05]</a:t>
            </a:r>
          </a:p>
          <a:p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“the ground truth has substantially lower score [than MAP]”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[</a:t>
            </a:r>
            <a:r>
              <a:rPr lang="en-US" dirty="0" err="1" smtClean="0"/>
              <a:t>Szeliski</a:t>
            </a:r>
            <a:r>
              <a:rPr lang="en-US" dirty="0" smtClean="0"/>
              <a:t> et al. PAMI08]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Implication: Models are inaccurate.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114800"/>
            <a:ext cx="1428750" cy="142875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038600" y="4419600"/>
            <a:ext cx="4685259" cy="1828800"/>
            <a:chOff x="4038600" y="4419600"/>
            <a:chExt cx="4685259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4038600" y="4419600"/>
              <a:ext cx="3352800" cy="1828800"/>
              <a:chOff x="2628900" y="519062"/>
              <a:chExt cx="6286500" cy="3214738"/>
            </a:xfrm>
          </p:grpSpPr>
          <p:pic>
            <p:nvPicPr>
              <p:cNvPr id="8" name="Picture 7" descr="1403901471_d5e034b46b_seg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19800" y="3419475"/>
                <a:ext cx="444500" cy="307594"/>
              </a:xfrm>
              <a:prstGeom prst="rect">
                <a:avLst/>
              </a:prstGeom>
            </p:spPr>
          </p:pic>
          <p:sp>
            <p:nvSpPr>
              <p:cNvPr id="10" name="Line 1"/>
              <p:cNvSpPr>
                <a:spLocks noChangeShapeType="1"/>
              </p:cNvSpPr>
              <p:nvPr/>
            </p:nvSpPr>
            <p:spPr bwMode="auto">
              <a:xfrm flipH="1" flipV="1">
                <a:off x="3199974" y="3255042"/>
                <a:ext cx="5182026" cy="1203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2"/>
              <p:cNvSpPr>
                <a:spLocks noChangeShapeType="1"/>
              </p:cNvSpPr>
              <p:nvPr/>
            </p:nvSpPr>
            <p:spPr bwMode="auto">
              <a:xfrm flipH="1">
                <a:off x="3199974" y="523875"/>
                <a:ext cx="426" cy="2731169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3435966" y="618925"/>
                <a:ext cx="5132838" cy="2311868"/>
              </a:xfrm>
              <a:custGeom>
                <a:avLst/>
                <a:gdLst/>
                <a:ahLst/>
                <a:cxnLst>
                  <a:cxn ang="0">
                    <a:pos x="0" y="15117"/>
                  </a:cxn>
                  <a:cxn ang="0">
                    <a:pos x="1837" y="13410"/>
                  </a:cxn>
                  <a:cxn ang="0">
                    <a:pos x="4022" y="15117"/>
                  </a:cxn>
                  <a:cxn ang="0">
                    <a:pos x="7001" y="8065"/>
                  </a:cxn>
                  <a:cxn ang="0">
                    <a:pos x="10229" y="14078"/>
                  </a:cxn>
                  <a:cxn ang="0">
                    <a:pos x="12116" y="717"/>
                  </a:cxn>
                  <a:cxn ang="0">
                    <a:pos x="13308" y="11777"/>
                  </a:cxn>
                  <a:cxn ang="0">
                    <a:pos x="15393" y="4503"/>
                  </a:cxn>
                  <a:cxn ang="0">
                    <a:pos x="19912" y="13410"/>
                  </a:cxn>
                  <a:cxn ang="0">
                    <a:pos x="21600" y="11777"/>
                  </a:cxn>
                </a:cxnLst>
                <a:rect l="0" t="0" r="r" b="b"/>
                <a:pathLst>
                  <a:path w="21600" h="15283">
                    <a:moveTo>
                      <a:pt x="0" y="15117"/>
                    </a:moveTo>
                    <a:cubicBezTo>
                      <a:pt x="0" y="15117"/>
                      <a:pt x="298" y="12148"/>
                      <a:pt x="1837" y="13410"/>
                    </a:cubicBezTo>
                    <a:cubicBezTo>
                      <a:pt x="3831" y="15045"/>
                      <a:pt x="3228" y="14820"/>
                      <a:pt x="4022" y="15117"/>
                    </a:cubicBezTo>
                    <a:cubicBezTo>
                      <a:pt x="5062" y="15506"/>
                      <a:pt x="5792" y="-771"/>
                      <a:pt x="7001" y="8065"/>
                    </a:cubicBezTo>
                    <a:cubicBezTo>
                      <a:pt x="7448" y="11331"/>
                      <a:pt x="9881" y="18012"/>
                      <a:pt x="10229" y="14078"/>
                    </a:cubicBezTo>
                    <a:cubicBezTo>
                      <a:pt x="10577" y="10144"/>
                      <a:pt x="11123" y="-3217"/>
                      <a:pt x="12116" y="717"/>
                    </a:cubicBezTo>
                    <a:cubicBezTo>
                      <a:pt x="13109" y="4651"/>
                      <a:pt x="12414" y="18383"/>
                      <a:pt x="13308" y="11777"/>
                    </a:cubicBezTo>
                    <a:cubicBezTo>
                      <a:pt x="14201" y="5171"/>
                      <a:pt x="14698" y="1905"/>
                      <a:pt x="15393" y="4503"/>
                    </a:cubicBezTo>
                    <a:cubicBezTo>
                      <a:pt x="16088" y="7101"/>
                      <a:pt x="15820" y="15041"/>
                      <a:pt x="19912" y="13410"/>
                    </a:cubicBezTo>
                    <a:cubicBezTo>
                      <a:pt x="20657" y="13113"/>
                      <a:pt x="21600" y="11777"/>
                      <a:pt x="21600" y="117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3" name="Picture 12" descr="latex-image-1.pdf"/>
              <p:cNvPicPr>
                <a:picLocks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8534400" y="3213735"/>
                <a:ext cx="152400" cy="129540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2628900" y="1795213"/>
                <a:ext cx="419100" cy="1905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3276600" y="3419475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7848600" y="3419475"/>
                <a:ext cx="448056" cy="31089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8077200" y="2047875"/>
                <a:ext cx="838200" cy="762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6858000" y="3419475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7010400" y="3441700"/>
                <a:ext cx="114300" cy="282575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0" name="Picture 19" descr="1403901471_d5e034b46b_seg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3419475"/>
                <a:ext cx="444500" cy="307594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4800600" y="3579840"/>
                <a:ext cx="228600" cy="13716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grpSp>
            <p:nvGrpSpPr>
              <p:cNvPr id="22" name="Group 100"/>
              <p:cNvGrpSpPr/>
              <p:nvPr/>
            </p:nvGrpSpPr>
            <p:grpSpPr>
              <a:xfrm>
                <a:off x="4114800" y="3419475"/>
                <a:ext cx="457200" cy="314325"/>
                <a:chOff x="3276600" y="5181600"/>
                <a:chExt cx="457200" cy="314325"/>
              </a:xfrm>
            </p:grpSpPr>
            <p:sp>
              <p:nvSpPr>
                <p:cNvPr id="25" name="Rectangle 24"/>
                <p:cNvSpPr/>
                <p:nvPr/>
              </p:nvSpPr>
              <p:spPr bwMode="auto">
                <a:xfrm>
                  <a:off x="3276600" y="5181600"/>
                  <a:ext cx="448056" cy="310896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3276600" y="5181600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3429000" y="5343525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3581400" y="5181600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  <p:sp>
            <p:nvSpPr>
              <p:cNvPr id="23" name="Line 4"/>
              <p:cNvSpPr>
                <a:spLocks noChangeShapeType="1"/>
              </p:cNvSpPr>
              <p:nvPr/>
            </p:nvSpPr>
            <p:spPr bwMode="auto">
              <a:xfrm flipH="1">
                <a:off x="6220678" y="604889"/>
                <a:ext cx="11800" cy="266138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6"/>
              <p:cNvSpPr>
                <a:spLocks/>
              </p:cNvSpPr>
              <p:nvPr/>
            </p:nvSpPr>
            <p:spPr bwMode="auto">
              <a:xfrm rot="10800000" flipH="1">
                <a:off x="6149880" y="519062"/>
                <a:ext cx="165195" cy="157213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315200" y="4953000"/>
              <a:ext cx="1408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Ground-Truth</a:t>
              </a:r>
              <a:endParaRPr lang="en-US" sz="1600" dirty="0"/>
            </a:p>
          </p:txBody>
        </p:sp>
        <p:cxnSp>
          <p:nvCxnSpPr>
            <p:cNvPr id="31" name="Straight Arrow Connector 30"/>
            <p:cNvCxnSpPr>
              <a:stCxn id="29" idx="1"/>
            </p:cNvCxnSpPr>
            <p:nvPr/>
          </p:nvCxnSpPr>
          <p:spPr bwMode="auto">
            <a:xfrm rot="10800000">
              <a:off x="6096000" y="5029201"/>
              <a:ext cx="1219200" cy="9307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for more than MAP!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8" name="Line 1"/>
          <p:cNvSpPr>
            <a:spLocks noChangeShapeType="1"/>
          </p:cNvSpPr>
          <p:nvPr/>
        </p:nvSpPr>
        <p:spPr bwMode="auto">
          <a:xfrm flipH="1">
            <a:off x="2811780" y="3505201"/>
            <a:ext cx="32689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2"/>
          <p:cNvSpPr>
            <a:spLocks noChangeShapeType="1"/>
          </p:cNvSpPr>
          <p:nvPr/>
        </p:nvSpPr>
        <p:spPr bwMode="auto">
          <a:xfrm flipH="1">
            <a:off x="2811780" y="1897381"/>
            <a:ext cx="0" cy="160782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3"/>
          <p:cNvSpPr>
            <a:spLocks/>
          </p:cNvSpPr>
          <p:nvPr/>
        </p:nvSpPr>
        <p:spPr bwMode="auto">
          <a:xfrm>
            <a:off x="2964180" y="1716406"/>
            <a:ext cx="3314700" cy="1568768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4"/>
          <p:cNvSpPr>
            <a:spLocks noChangeShapeType="1"/>
          </p:cNvSpPr>
          <p:nvPr/>
        </p:nvSpPr>
        <p:spPr bwMode="auto">
          <a:xfrm flipH="1">
            <a:off x="4762500" y="1706881"/>
            <a:ext cx="7620" cy="18059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6"/>
          <p:cNvSpPr>
            <a:spLocks/>
          </p:cNvSpPr>
          <p:nvPr/>
        </p:nvSpPr>
        <p:spPr bwMode="auto">
          <a:xfrm rot="10800000" flipH="1">
            <a:off x="4716780" y="1600201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"/>
          <p:cNvSpPr>
            <a:spLocks/>
          </p:cNvSpPr>
          <p:nvPr/>
        </p:nvSpPr>
        <p:spPr bwMode="auto">
          <a:xfrm rot="10800000" flipH="1">
            <a:off x="5181600" y="2011681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/>
          <p:cNvSpPr>
            <a:spLocks/>
          </p:cNvSpPr>
          <p:nvPr/>
        </p:nvSpPr>
        <p:spPr bwMode="auto">
          <a:xfrm rot="10800000" flipH="1">
            <a:off x="3878580" y="2194561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9"/>
          <p:cNvSpPr>
            <a:spLocks/>
          </p:cNvSpPr>
          <p:nvPr/>
        </p:nvSpPr>
        <p:spPr bwMode="auto">
          <a:xfrm rot="10800000" flipH="1">
            <a:off x="4655820" y="1668781"/>
            <a:ext cx="106680" cy="106680"/>
          </a:xfrm>
          <a:prstGeom prst="ellipse">
            <a:avLst/>
          </a:prstGeom>
          <a:solidFill>
            <a:srgbClr val="FF6666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33"/>
          <p:cNvSpPr>
            <a:spLocks/>
          </p:cNvSpPr>
          <p:nvPr/>
        </p:nvSpPr>
        <p:spPr bwMode="auto">
          <a:xfrm rot="10800000" flipH="1">
            <a:off x="4770120" y="1684021"/>
            <a:ext cx="106680" cy="106680"/>
          </a:xfrm>
          <a:prstGeom prst="ellipse">
            <a:avLst/>
          </a:prstGeom>
          <a:solidFill>
            <a:srgbClr val="FF8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217920" y="3438526"/>
            <a:ext cx="152400" cy="129540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2514601"/>
            <a:ext cx="419100" cy="19050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33900" y="3878580"/>
            <a:ext cx="495300" cy="160020"/>
          </a:xfrm>
          <a:prstGeom prst="rect">
            <a:avLst/>
          </a:prstGeom>
        </p:spPr>
      </p:pic>
      <p:grpSp>
        <p:nvGrpSpPr>
          <p:cNvPr id="6" name="Group 123"/>
          <p:cNvGrpSpPr/>
          <p:nvPr/>
        </p:nvGrpSpPr>
        <p:grpSpPr>
          <a:xfrm>
            <a:off x="685800" y="4036060"/>
            <a:ext cx="2743200" cy="2364740"/>
            <a:chOff x="685800" y="4036060"/>
            <a:chExt cx="2743200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685800" y="4036060"/>
              <a:ext cx="2743200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969486" y="4619466"/>
              <a:ext cx="2154714" cy="172354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err="1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Rollon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2003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Nilsson,1998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Seroussi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1994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Lawler, 1972</a:t>
              </a: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990600" y="4142899"/>
              <a:ext cx="2219166" cy="27670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MAP Problem</a:t>
              </a:r>
            </a:p>
          </p:txBody>
        </p:sp>
      </p:grpSp>
      <p:pic>
        <p:nvPicPr>
          <p:cNvPr id="12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6554" y="4710589"/>
            <a:ext cx="977900" cy="100901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7" name="Group 128"/>
          <p:cNvGrpSpPr/>
          <p:nvPr/>
        </p:nvGrpSpPr>
        <p:grpSpPr>
          <a:xfrm>
            <a:off x="4953000" y="4038600"/>
            <a:ext cx="3695700" cy="1879600"/>
            <a:chOff x="4953000" y="4267200"/>
            <a:chExt cx="3695700" cy="1879600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4953000" y="4267200"/>
              <a:ext cx="3187700" cy="1879600"/>
              <a:chOff x="0" y="0"/>
              <a:chExt cx="3232" cy="212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0" y="0"/>
                <a:ext cx="3232" cy="212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747" y="625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Better Problem: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96200" y="43434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  <p:pic>
        <p:nvPicPr>
          <p:cNvPr id="37" name="Picture 36" descr="1403901471_d5e034b46b_se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3603112"/>
            <a:ext cx="237067" cy="17498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961437" y="3603112"/>
            <a:ext cx="238963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15000" y="3603112"/>
            <a:ext cx="238963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171237" y="3603112"/>
            <a:ext cx="238963" cy="176863"/>
            <a:chOff x="5171237" y="3810000"/>
            <a:chExt cx="238963" cy="176863"/>
          </a:xfrm>
        </p:grpSpPr>
        <p:sp>
          <p:nvSpPr>
            <p:cNvPr id="40" name="Rectangle 39"/>
            <p:cNvSpPr/>
            <p:nvPr/>
          </p:nvSpPr>
          <p:spPr bwMode="auto">
            <a:xfrm>
              <a:off x="5171237" y="3810000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252517" y="3822643"/>
              <a:ext cx="6096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14233" y="3603112"/>
            <a:ext cx="237067" cy="174984"/>
            <a:chOff x="3810000" y="3810000"/>
            <a:chExt cx="237067" cy="174984"/>
          </a:xfrm>
        </p:grpSpPr>
        <p:pic>
          <p:nvPicPr>
            <p:cNvPr id="42" name="Picture 41" descr="1403901471_d5e034b46b_se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0" y="3810000"/>
              <a:ext cx="237067" cy="17498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 bwMode="auto">
            <a:xfrm>
              <a:off x="3850640" y="3896995"/>
              <a:ext cx="12192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477261" y="3603112"/>
            <a:ext cx="243840" cy="178813"/>
            <a:chOff x="3408477" y="3810000"/>
            <a:chExt cx="243840" cy="178813"/>
          </a:xfrm>
        </p:grpSpPr>
        <p:sp>
          <p:nvSpPr>
            <p:cNvPr id="44" name="Rectangle 43"/>
            <p:cNvSpPr/>
            <p:nvPr/>
          </p:nvSpPr>
          <p:spPr bwMode="auto">
            <a:xfrm>
              <a:off x="3408477" y="3810000"/>
              <a:ext cx="238963" cy="17686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08477" y="3810000"/>
              <a:ext cx="81280" cy="866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489757" y="3902116"/>
              <a:ext cx="81280" cy="866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571037" y="3810000"/>
              <a:ext cx="81280" cy="866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1" name="Rectangle 50"/>
          <p:cNvSpPr/>
          <p:nvPr/>
        </p:nvSpPr>
        <p:spPr bwMode="auto">
          <a:xfrm>
            <a:off x="5867400" y="2895600"/>
            <a:ext cx="44704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03 -0.05553 L 1.82213E-6 -4.50255E-6 " pathEditMode="relative" ptsTypes="AA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71 -0.07775 L -4.03161E-6 -7.01527E-6 " pathEditMode="relative" ptsTypes="AA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5" grpId="0" animBg="1"/>
      <p:bldP spid="85" grpId="1" animBg="1"/>
      <p:bldP spid="86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Over-Complete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1295400" y="1932801"/>
            <a:ext cx="2786340" cy="1343799"/>
            <a:chOff x="1295400" y="1932801"/>
            <a:chExt cx="2786340" cy="1343799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524000" y="2398456"/>
              <a:ext cx="254000" cy="20320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 bwMode="auto">
            <a:xfrm>
              <a:off x="2209800" y="2390001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1295400" y="24384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3124200" y="1932801"/>
              <a:ext cx="957540" cy="1343799"/>
              <a:chOff x="3124200" y="1932801"/>
              <a:chExt cx="957540" cy="1343799"/>
            </a:xfrm>
          </p:grpSpPr>
          <p:sp>
            <p:nvSpPr>
              <p:cNvPr id="8" name="Double Bracket 7"/>
              <p:cNvSpPr/>
              <p:nvPr/>
            </p:nvSpPr>
            <p:spPr bwMode="auto">
              <a:xfrm>
                <a:off x="3124200" y="1932801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57600" y="2999601"/>
                <a:ext cx="42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kx1</a:t>
                </a:r>
                <a:endParaRPr lang="en-US" dirty="0"/>
              </a:p>
            </p:txBody>
          </p:sp>
          <p:pic>
            <p:nvPicPr>
              <p:cNvPr id="10" name="Picture 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3174482" y="2231512"/>
                <a:ext cx="457200" cy="228600"/>
              </a:xfrm>
              <a:prstGeom prst="rect">
                <a:avLst/>
              </a:prstGeom>
            </p:spPr>
          </p:pic>
          <p:sp>
            <p:nvSpPr>
              <p:cNvPr id="42" name="Rounded Rectangle 41"/>
              <p:cNvSpPr>
                <a:spLocks noChangeAspect="1"/>
              </p:cNvSpPr>
              <p:nvPr/>
            </p:nvSpPr>
            <p:spPr bwMode="auto">
              <a:xfrm>
                <a:off x="3352800" y="20574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 bwMode="auto">
              <a:xfrm>
                <a:off x="3352800" y="26670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Rounded Rectangle 44"/>
              <p:cNvSpPr>
                <a:spLocks noChangeAspect="1"/>
              </p:cNvSpPr>
              <p:nvPr/>
            </p:nvSpPr>
            <p:spPr bwMode="auto">
              <a:xfrm>
                <a:off x="3352800" y="30114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063389" y="1931445"/>
            <a:ext cx="596900" cy="1523264"/>
            <a:chOff x="5063389" y="1931445"/>
            <a:chExt cx="596900" cy="1523264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05400" y="1931445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31188" y="1994492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063389" y="3276909"/>
              <a:ext cx="596900" cy="17780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019800" y="1929124"/>
            <a:ext cx="609600" cy="1525276"/>
            <a:chOff x="6019800" y="1929124"/>
            <a:chExt cx="609600" cy="1525276"/>
          </a:xfrm>
        </p:grpSpPr>
        <p:sp>
          <p:nvSpPr>
            <p:cNvPr id="51" name="Double Bracket 50"/>
            <p:cNvSpPr/>
            <p:nvPr/>
          </p:nvSpPr>
          <p:spPr bwMode="auto">
            <a:xfrm>
              <a:off x="6059884" y="1929124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85672" y="1992171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1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6019800" y="3276600"/>
              <a:ext cx="609600" cy="177800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7539366" y="1505585"/>
            <a:ext cx="1257613" cy="1642197"/>
            <a:chOff x="7539366" y="1505585"/>
            <a:chExt cx="1257613" cy="1642197"/>
          </a:xfrm>
        </p:grpSpPr>
        <p:grpSp>
          <p:nvGrpSpPr>
            <p:cNvPr id="63" name="Group 62"/>
            <p:cNvGrpSpPr/>
            <p:nvPr/>
          </p:nvGrpSpPr>
          <p:grpSpPr>
            <a:xfrm>
              <a:off x="7539366" y="1928582"/>
              <a:ext cx="533400" cy="1219200"/>
              <a:chOff x="7539366" y="1928582"/>
              <a:chExt cx="533400" cy="1219200"/>
            </a:xfrm>
          </p:grpSpPr>
          <p:sp>
            <p:nvSpPr>
              <p:cNvPr id="55" name="Double Bracket 54"/>
              <p:cNvSpPr/>
              <p:nvPr/>
            </p:nvSpPr>
            <p:spPr bwMode="auto">
              <a:xfrm>
                <a:off x="7539366" y="1928582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665154" y="1991629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263579" y="1928040"/>
              <a:ext cx="533400" cy="1219200"/>
              <a:chOff x="8263579" y="1928040"/>
              <a:chExt cx="533400" cy="1219200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8263579" y="1928040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389367" y="1991087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</p:grpSp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924800" y="1505585"/>
              <a:ext cx="387098" cy="39941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98" name="Group 97"/>
          <p:cNvGrpSpPr/>
          <p:nvPr/>
        </p:nvGrpSpPr>
        <p:grpSpPr>
          <a:xfrm>
            <a:off x="1293460" y="3810000"/>
            <a:ext cx="3117288" cy="2590800"/>
            <a:chOff x="1293460" y="3810000"/>
            <a:chExt cx="3117288" cy="2590800"/>
          </a:xfrm>
        </p:grpSpPr>
        <p:sp>
          <p:nvSpPr>
            <p:cNvPr id="28" name="Right Arrow 27"/>
            <p:cNvSpPr/>
            <p:nvPr/>
          </p:nvSpPr>
          <p:spPr bwMode="auto">
            <a:xfrm>
              <a:off x="2209800" y="48768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8" name="Group 47"/>
            <p:cNvGrpSpPr/>
            <p:nvPr/>
          </p:nvGrpSpPr>
          <p:grpSpPr>
            <a:xfrm>
              <a:off x="1293460" y="4671482"/>
              <a:ext cx="117908" cy="570706"/>
              <a:chOff x="834592" y="4648200"/>
              <a:chExt cx="117908" cy="570706"/>
            </a:xfrm>
          </p:grpSpPr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838200" y="4648200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834592" y="5104606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42"/>
              <p:cNvCxnSpPr>
                <a:stCxn id="37" idx="4"/>
                <a:endCxn id="39" idx="0"/>
              </p:cNvCxnSpPr>
              <p:nvPr/>
            </p:nvCxnSpPr>
            <p:spPr>
              <a:xfrm rot="5400000">
                <a:off x="722493" y="4931749"/>
                <a:ext cx="342106" cy="360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1524000" y="4622800"/>
              <a:ext cx="215900" cy="177800"/>
            </a:xfrm>
            <a:prstGeom prst="rect">
              <a:avLst/>
            </a:prstGeom>
          </p:spPr>
        </p:pic>
        <p:pic>
          <p:nvPicPr>
            <p:cNvPr id="65" name="Picture 6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524000" y="5105400"/>
              <a:ext cx="228600" cy="203200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124200" y="3810000"/>
              <a:ext cx="1286548" cy="2590800"/>
              <a:chOff x="3124200" y="3810000"/>
              <a:chExt cx="1286548" cy="2590800"/>
            </a:xfrm>
          </p:grpSpPr>
          <p:sp>
            <p:nvSpPr>
              <p:cNvPr id="21" name="Double Bracket 20"/>
              <p:cNvSpPr/>
              <p:nvPr/>
            </p:nvSpPr>
            <p:spPr bwMode="auto">
              <a:xfrm>
                <a:off x="3124200" y="3810000"/>
                <a:ext cx="762000" cy="25146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29552" y="6123801"/>
                <a:ext cx="481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x1</a:t>
                </a:r>
                <a:endParaRPr lang="en-US" dirty="0"/>
              </a:p>
            </p:txBody>
          </p:sp>
          <p:pic>
            <p:nvPicPr>
              <p:cNvPr id="30" name="Picture 2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3150118" y="4825226"/>
                <a:ext cx="698500" cy="241300"/>
              </a:xfrm>
              <a:prstGeom prst="rect">
                <a:avLst/>
              </a:prstGeom>
            </p:spPr>
          </p:pic>
          <p:sp>
            <p:nvSpPr>
              <p:cNvPr id="66" name="Rounded Rectangle 65"/>
              <p:cNvSpPr>
                <a:spLocks noChangeAspect="1"/>
              </p:cNvSpPr>
              <p:nvPr/>
            </p:nvSpPr>
            <p:spPr bwMode="auto">
              <a:xfrm>
                <a:off x="3468624" y="39624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7" name="Rounded Rectangle 66"/>
              <p:cNvSpPr>
                <a:spLocks noChangeAspect="1"/>
              </p:cNvSpPr>
              <p:nvPr/>
            </p:nvSpPr>
            <p:spPr bwMode="auto">
              <a:xfrm>
                <a:off x="3468624" y="41910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8" name="Rounded Rectangle 67"/>
              <p:cNvSpPr>
                <a:spLocks noChangeAspect="1"/>
              </p:cNvSpPr>
              <p:nvPr/>
            </p:nvSpPr>
            <p:spPr bwMode="auto">
              <a:xfrm>
                <a:off x="3468624" y="44196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9" name="Rounded Rectangle 68"/>
              <p:cNvSpPr>
                <a:spLocks noChangeAspect="1"/>
              </p:cNvSpPr>
              <p:nvPr/>
            </p:nvSpPr>
            <p:spPr bwMode="auto">
              <a:xfrm>
                <a:off x="3468624" y="46482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Rounded Rectangle 69"/>
              <p:cNvSpPr>
                <a:spLocks noChangeAspect="1"/>
              </p:cNvSpPr>
              <p:nvPr/>
            </p:nvSpPr>
            <p:spPr bwMode="auto">
              <a:xfrm>
                <a:off x="3468624" y="52212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1" name="Rounded Rectangle 70"/>
              <p:cNvSpPr>
                <a:spLocks noChangeAspect="1"/>
              </p:cNvSpPr>
              <p:nvPr/>
            </p:nvSpPr>
            <p:spPr bwMode="auto">
              <a:xfrm>
                <a:off x="3468624" y="54498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2" name="Rounded Rectangle 71"/>
              <p:cNvSpPr>
                <a:spLocks noChangeAspect="1"/>
              </p:cNvSpPr>
              <p:nvPr/>
            </p:nvSpPr>
            <p:spPr bwMode="auto">
              <a:xfrm>
                <a:off x="3468624" y="56784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3" name="Rounded Rectangle 72"/>
              <p:cNvSpPr>
                <a:spLocks noChangeAspect="1"/>
              </p:cNvSpPr>
              <p:nvPr/>
            </p:nvSpPr>
            <p:spPr bwMode="auto">
              <a:xfrm>
                <a:off x="3468624" y="59070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1" name="Rounded Rectangle 80"/>
              <p:cNvSpPr>
                <a:spLocks noChangeAspect="1"/>
              </p:cNvSpPr>
              <p:nvPr/>
            </p:nvSpPr>
            <p:spPr bwMode="auto">
              <a:xfrm>
                <a:off x="3468624" y="61356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5056595" y="3278477"/>
            <a:ext cx="622300" cy="3086068"/>
            <a:chOff x="5056595" y="3278477"/>
            <a:chExt cx="622300" cy="3086068"/>
          </a:xfrm>
        </p:grpSpPr>
        <p:sp>
          <p:nvSpPr>
            <p:cNvPr id="78" name="TextBox 77"/>
            <p:cNvSpPr txBox="1"/>
            <p:nvPr/>
          </p:nvSpPr>
          <p:spPr>
            <a:xfrm>
              <a:off x="5231262" y="3810000"/>
              <a:ext cx="270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1000000000000000</a:t>
              </a:r>
            </a:p>
          </p:txBody>
        </p:sp>
        <p:sp>
          <p:nvSpPr>
            <p:cNvPr id="80" name="Double Bracket 79"/>
            <p:cNvSpPr/>
            <p:nvPr/>
          </p:nvSpPr>
          <p:spPr bwMode="auto">
            <a:xfrm>
              <a:off x="5105400" y="3810000"/>
              <a:ext cx="533400" cy="25146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83" name="Picture 8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5056595" y="3516779"/>
              <a:ext cx="622300" cy="203200"/>
            </a:xfrm>
            <a:prstGeom prst="rect">
              <a:avLst/>
            </a:prstGeom>
          </p:spPr>
        </p:pic>
        <p:pic>
          <p:nvPicPr>
            <p:cNvPr id="85" name="Picture 8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070490" y="3278477"/>
              <a:ext cx="596900" cy="17780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6017649" y="3278168"/>
            <a:ext cx="622300" cy="3084779"/>
            <a:chOff x="6017649" y="3278168"/>
            <a:chExt cx="622300" cy="3084779"/>
          </a:xfrm>
        </p:grpSpPr>
        <p:sp>
          <p:nvSpPr>
            <p:cNvPr id="88" name="TextBox 87"/>
            <p:cNvSpPr txBox="1"/>
            <p:nvPr/>
          </p:nvSpPr>
          <p:spPr>
            <a:xfrm>
              <a:off x="6192316" y="3808402"/>
              <a:ext cx="270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0100000000000000</a:t>
              </a:r>
            </a:p>
          </p:txBody>
        </p:sp>
        <p:sp>
          <p:nvSpPr>
            <p:cNvPr id="89" name="Double Bracket 88"/>
            <p:cNvSpPr/>
            <p:nvPr/>
          </p:nvSpPr>
          <p:spPr bwMode="auto">
            <a:xfrm>
              <a:off x="6066454" y="3808402"/>
              <a:ext cx="533400" cy="25146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90" name="Picture 8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17649" y="3515181"/>
              <a:ext cx="622300" cy="203200"/>
            </a:xfrm>
            <a:prstGeom prst="rect">
              <a:avLst/>
            </a:prstGeom>
          </p:spPr>
        </p:pic>
        <p:pic>
          <p:nvPicPr>
            <p:cNvPr id="92" name="Picture 9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6024108" y="3278168"/>
              <a:ext cx="609600" cy="17780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5715000" y="2666998"/>
            <a:ext cx="1355817" cy="1219204"/>
            <a:chOff x="5715000" y="2666998"/>
            <a:chExt cx="1355817" cy="1219204"/>
          </a:xfrm>
        </p:grpSpPr>
        <p:cxnSp>
          <p:nvCxnSpPr>
            <p:cNvPr id="100" name="Straight Arrow Connector 99"/>
            <p:cNvCxnSpPr/>
            <p:nvPr/>
          </p:nvCxnSpPr>
          <p:spPr bwMode="auto">
            <a:xfrm rot="16200000" flipH="1">
              <a:off x="5257799" y="3124199"/>
              <a:ext cx="1219204" cy="30480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5791200" y="2819400"/>
              <a:ext cx="1279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Inconsistent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Score = Dot Product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609600" y="2618601"/>
            <a:ext cx="6705600" cy="3934599"/>
            <a:chOff x="609600" y="2618601"/>
            <a:chExt cx="6705600" cy="3934599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3581400" y="2962275"/>
              <a:ext cx="1905000" cy="34212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4078224" y="2999601"/>
              <a:ext cx="419100" cy="228600"/>
            </a:xfrm>
            <a:prstGeom prst="rect">
              <a:avLst/>
            </a:prstGeom>
          </p:spPr>
        </p:pic>
        <p:grpSp>
          <p:nvGrpSpPr>
            <p:cNvPr id="8" name="Group 6"/>
            <p:cNvGrpSpPr/>
            <p:nvPr/>
          </p:nvGrpSpPr>
          <p:grpSpPr>
            <a:xfrm>
              <a:off x="5867400" y="2618601"/>
              <a:ext cx="957540" cy="1343799"/>
              <a:chOff x="3733800" y="5181600"/>
              <a:chExt cx="957540" cy="1343799"/>
            </a:xfrm>
          </p:grpSpPr>
          <p:sp>
            <p:nvSpPr>
              <p:cNvPr id="24" name="Double Bracket 23"/>
              <p:cNvSpPr/>
              <p:nvPr/>
            </p:nvSpPr>
            <p:spPr bwMode="auto">
              <a:xfrm>
                <a:off x="3733800" y="5181600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267200" y="6248400"/>
                <a:ext cx="42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kx1</a:t>
                </a:r>
                <a:endParaRPr lang="en-US" dirty="0"/>
              </a:p>
            </p:txBody>
          </p:sp>
        </p:grpSp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917682" y="2923401"/>
              <a:ext cx="457200" cy="228600"/>
            </a:xfrm>
            <a:prstGeom prst="rect">
              <a:avLst/>
            </a:prstGeom>
          </p:spPr>
        </p:pic>
        <p:sp>
          <p:nvSpPr>
            <p:cNvPr id="30" name="Double Bracket 29"/>
            <p:cNvSpPr/>
            <p:nvPr/>
          </p:nvSpPr>
          <p:spPr bwMode="auto">
            <a:xfrm>
              <a:off x="6028652" y="4142601"/>
              <a:ext cx="762000" cy="22860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34004" y="6276201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sp>
          <p:nvSpPr>
            <p:cNvPr id="42" name="Double Bracket 41"/>
            <p:cNvSpPr/>
            <p:nvPr/>
          </p:nvSpPr>
          <p:spPr bwMode="auto">
            <a:xfrm>
              <a:off x="3200400" y="4904601"/>
              <a:ext cx="2743200" cy="34212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255795" y="4928969"/>
              <a:ext cx="660400" cy="241300"/>
            </a:xfrm>
            <a:prstGeom prst="rect">
              <a:avLst/>
            </a:prstGeom>
          </p:spPr>
        </p:pic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286000" y="4828401"/>
              <a:ext cx="774700" cy="736600"/>
            </a:xfrm>
            <a:prstGeom prst="rect">
              <a:avLst/>
            </a:prstGeom>
          </p:spPr>
        </p:pic>
        <p:pic>
          <p:nvPicPr>
            <p:cNvPr id="55" name="Picture 5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2895600" y="2923401"/>
              <a:ext cx="444500" cy="698500"/>
            </a:xfrm>
            <a:prstGeom prst="rect">
              <a:avLst/>
            </a:prstGeom>
          </p:spPr>
        </p:pic>
        <p:sp>
          <p:nvSpPr>
            <p:cNvPr id="56" name="Plus 55"/>
            <p:cNvSpPr/>
            <p:nvPr/>
          </p:nvSpPr>
          <p:spPr bwMode="auto">
            <a:xfrm>
              <a:off x="2819400" y="4038600"/>
              <a:ext cx="533400" cy="457200"/>
            </a:xfrm>
            <a:prstGeom prst="mathPlus">
              <a:avLst>
                <a:gd name="adj1" fmla="val 15962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1" name="Group 42"/>
            <p:cNvGrpSpPr/>
            <p:nvPr/>
          </p:nvGrpSpPr>
          <p:grpSpPr>
            <a:xfrm>
              <a:off x="614484" y="4801408"/>
              <a:ext cx="117908" cy="570706"/>
              <a:chOff x="834592" y="4648200"/>
              <a:chExt cx="117908" cy="570706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838200" y="4648200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834592" y="5104606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" name="Straight Connector 52"/>
              <p:cNvCxnSpPr>
                <a:stCxn id="49" idx="4"/>
                <a:endCxn id="51" idx="0"/>
              </p:cNvCxnSpPr>
              <p:nvPr/>
            </p:nvCxnSpPr>
            <p:spPr>
              <a:xfrm rot="5400000">
                <a:off x="722493" y="4931749"/>
                <a:ext cx="342106" cy="360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609600" y="307659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ounded Rectangle 57"/>
            <p:cNvSpPr>
              <a:spLocks noChangeAspect="1"/>
            </p:cNvSpPr>
            <p:nvPr/>
          </p:nvSpPr>
          <p:spPr bwMode="auto">
            <a:xfrm>
              <a:off x="3813048" y="31154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9" name="Rounded Rectangle 58"/>
            <p:cNvSpPr>
              <a:spLocks noChangeAspect="1"/>
            </p:cNvSpPr>
            <p:nvPr/>
          </p:nvSpPr>
          <p:spPr bwMode="auto">
            <a:xfrm>
              <a:off x="4803648" y="31154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" name="Rounded Rectangle 59"/>
            <p:cNvSpPr>
              <a:spLocks noChangeAspect="1"/>
            </p:cNvSpPr>
            <p:nvPr/>
          </p:nvSpPr>
          <p:spPr bwMode="auto">
            <a:xfrm>
              <a:off x="5221224" y="31154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Rounded Rectangle 60"/>
            <p:cNvSpPr>
              <a:spLocks noChangeAspect="1"/>
            </p:cNvSpPr>
            <p:nvPr/>
          </p:nvSpPr>
          <p:spPr bwMode="auto">
            <a:xfrm>
              <a:off x="6102564" y="2771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Rounded Rectangle 61"/>
            <p:cNvSpPr>
              <a:spLocks noChangeAspect="1"/>
            </p:cNvSpPr>
            <p:nvPr/>
          </p:nvSpPr>
          <p:spPr bwMode="auto">
            <a:xfrm>
              <a:off x="6102564" y="33806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Rounded Rectangle 62"/>
            <p:cNvSpPr>
              <a:spLocks noChangeAspect="1"/>
            </p:cNvSpPr>
            <p:nvPr/>
          </p:nvSpPr>
          <p:spPr bwMode="auto">
            <a:xfrm>
              <a:off x="6102564" y="37250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6083300" y="5005427"/>
              <a:ext cx="698500" cy="241300"/>
            </a:xfrm>
            <a:prstGeom prst="rect">
              <a:avLst/>
            </a:prstGeom>
          </p:spPr>
        </p:pic>
        <p:sp>
          <p:nvSpPr>
            <p:cNvPr id="65" name="Rounded Rectangle 64"/>
            <p:cNvSpPr>
              <a:spLocks noChangeAspect="1"/>
            </p:cNvSpPr>
            <p:nvPr/>
          </p:nvSpPr>
          <p:spPr bwMode="auto">
            <a:xfrm>
              <a:off x="6401806" y="41426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" name="Rounded Rectangle 65"/>
            <p:cNvSpPr>
              <a:spLocks noChangeAspect="1"/>
            </p:cNvSpPr>
            <p:nvPr/>
          </p:nvSpPr>
          <p:spPr bwMode="auto">
            <a:xfrm>
              <a:off x="6401806" y="43712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" name="Rounded Rectangle 66"/>
            <p:cNvSpPr>
              <a:spLocks noChangeAspect="1"/>
            </p:cNvSpPr>
            <p:nvPr/>
          </p:nvSpPr>
          <p:spPr bwMode="auto">
            <a:xfrm>
              <a:off x="6401806" y="4599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8" name="Rounded Rectangle 67"/>
            <p:cNvSpPr>
              <a:spLocks noChangeAspect="1"/>
            </p:cNvSpPr>
            <p:nvPr/>
          </p:nvSpPr>
          <p:spPr bwMode="auto">
            <a:xfrm>
              <a:off x="6401806" y="48284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Rounded Rectangle 68"/>
            <p:cNvSpPr>
              <a:spLocks noChangeAspect="1"/>
            </p:cNvSpPr>
            <p:nvPr/>
          </p:nvSpPr>
          <p:spPr bwMode="auto">
            <a:xfrm>
              <a:off x="6401806" y="54014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ounded Rectangle 69"/>
            <p:cNvSpPr>
              <a:spLocks noChangeAspect="1"/>
            </p:cNvSpPr>
            <p:nvPr/>
          </p:nvSpPr>
          <p:spPr bwMode="auto">
            <a:xfrm>
              <a:off x="6401806" y="56300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ounded Rectangle 70"/>
            <p:cNvSpPr>
              <a:spLocks noChangeAspect="1"/>
            </p:cNvSpPr>
            <p:nvPr/>
          </p:nvSpPr>
          <p:spPr bwMode="auto">
            <a:xfrm>
              <a:off x="6401806" y="58586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Rounded Rectangle 71"/>
            <p:cNvSpPr>
              <a:spLocks noChangeAspect="1"/>
            </p:cNvSpPr>
            <p:nvPr/>
          </p:nvSpPr>
          <p:spPr bwMode="auto">
            <a:xfrm>
              <a:off x="6401806" y="60872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3" name="Rounded Rectangle 72"/>
            <p:cNvSpPr>
              <a:spLocks noChangeAspect="1"/>
            </p:cNvSpPr>
            <p:nvPr/>
          </p:nvSpPr>
          <p:spPr bwMode="auto">
            <a:xfrm>
              <a:off x="6401806" y="63158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4" name="Rounded Rectangle 73"/>
            <p:cNvSpPr>
              <a:spLocks noChangeAspect="1"/>
            </p:cNvSpPr>
            <p:nvPr/>
          </p:nvSpPr>
          <p:spPr bwMode="auto">
            <a:xfrm>
              <a:off x="3352800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Rounded Rectangle 74"/>
            <p:cNvSpPr>
              <a:spLocks noChangeAspect="1"/>
            </p:cNvSpPr>
            <p:nvPr/>
          </p:nvSpPr>
          <p:spPr bwMode="auto">
            <a:xfrm>
              <a:off x="3581400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6" name="Rounded Rectangle 75"/>
            <p:cNvSpPr>
              <a:spLocks noChangeAspect="1"/>
            </p:cNvSpPr>
            <p:nvPr/>
          </p:nvSpPr>
          <p:spPr bwMode="auto">
            <a:xfrm>
              <a:off x="3810000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7" name="Rounded Rectangle 76"/>
            <p:cNvSpPr>
              <a:spLocks noChangeAspect="1"/>
            </p:cNvSpPr>
            <p:nvPr/>
          </p:nvSpPr>
          <p:spPr bwMode="auto">
            <a:xfrm>
              <a:off x="4038600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Rounded Rectangle 77"/>
            <p:cNvSpPr>
              <a:spLocks noChangeAspect="1"/>
            </p:cNvSpPr>
            <p:nvPr/>
          </p:nvSpPr>
          <p:spPr bwMode="auto">
            <a:xfrm>
              <a:off x="5068824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9" name="Rounded Rectangle 78"/>
            <p:cNvSpPr>
              <a:spLocks noChangeAspect="1"/>
            </p:cNvSpPr>
            <p:nvPr/>
          </p:nvSpPr>
          <p:spPr bwMode="auto">
            <a:xfrm>
              <a:off x="5297424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Rounded Rectangle 79"/>
            <p:cNvSpPr>
              <a:spLocks noChangeAspect="1"/>
            </p:cNvSpPr>
            <p:nvPr/>
          </p:nvSpPr>
          <p:spPr bwMode="auto">
            <a:xfrm>
              <a:off x="5526024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1" name="Rounded Rectangle 80"/>
            <p:cNvSpPr>
              <a:spLocks noChangeAspect="1"/>
            </p:cNvSpPr>
            <p:nvPr/>
          </p:nvSpPr>
          <p:spPr bwMode="auto">
            <a:xfrm>
              <a:off x="5754624" y="50570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82" name="Picture 8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2311400" y="3124200"/>
              <a:ext cx="203200" cy="76200"/>
            </a:xfrm>
            <a:prstGeom prst="rect">
              <a:avLst/>
            </a:prstGeom>
          </p:spPr>
        </p:pic>
      </p:grpSp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1752600" y="1905000"/>
            <a:ext cx="33655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Integer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71800" y="2819399"/>
            <a:ext cx="3124200" cy="719555"/>
            <a:chOff x="2971800" y="2819399"/>
            <a:chExt cx="3124200" cy="719555"/>
          </a:xfrm>
        </p:grpSpPr>
        <p:sp>
          <p:nvSpPr>
            <p:cNvPr id="7" name="Left Brace 6"/>
            <p:cNvSpPr/>
            <p:nvPr/>
          </p:nvSpPr>
          <p:spPr bwMode="auto">
            <a:xfrm rot="16200000">
              <a:off x="4381500" y="1409699"/>
              <a:ext cx="304800" cy="31242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9347" y="3200400"/>
              <a:ext cx="110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Black-Box</a:t>
              </a:r>
              <a:endParaRPr lang="en-US" sz="1600" dirty="0"/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29023" y="1752600"/>
            <a:ext cx="3060700" cy="90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6" name="Decagon 45"/>
          <p:cNvSpPr>
            <a:spLocks noChangeAspect="1"/>
          </p:cNvSpPr>
          <p:nvPr/>
        </p:nvSpPr>
        <p:spPr bwMode="auto">
          <a:xfrm rot="16200000">
            <a:off x="3429000" y="3810001"/>
            <a:ext cx="2389876" cy="2389876"/>
          </a:xfrm>
          <a:prstGeom prst="decagon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0" name="Picture 27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4800600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Down Arrow 40"/>
          <p:cNvSpPr/>
          <p:nvPr/>
        </p:nvSpPr>
        <p:spPr bwMode="auto">
          <a:xfrm>
            <a:off x="4572000" y="44958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9620" y="6477000"/>
            <a:ext cx="373380" cy="24892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993510" y="3478787"/>
            <a:ext cx="3187157" cy="2998213"/>
            <a:chOff x="2993510" y="3478787"/>
            <a:chExt cx="3187157" cy="2998213"/>
          </a:xfrm>
        </p:grpSpPr>
        <p:sp>
          <p:nvSpPr>
            <p:cNvPr id="18" name="Oval 17"/>
            <p:cNvSpPr>
              <a:spLocks/>
            </p:cNvSpPr>
            <p:nvPr/>
          </p:nvSpPr>
          <p:spPr bwMode="auto">
            <a:xfrm>
              <a:off x="3825240" y="3977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 bwMode="auto">
            <a:xfrm>
              <a:off x="4554675" y="37338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>
              <a:spLocks/>
            </p:cNvSpPr>
            <p:nvPr/>
          </p:nvSpPr>
          <p:spPr bwMode="auto">
            <a:xfrm>
              <a:off x="5305605" y="3977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>
              <a:spLocks/>
            </p:cNvSpPr>
            <p:nvPr/>
          </p:nvSpPr>
          <p:spPr bwMode="auto">
            <a:xfrm>
              <a:off x="5741095" y="4565527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>
              <a:spLocks/>
            </p:cNvSpPr>
            <p:nvPr/>
          </p:nvSpPr>
          <p:spPr bwMode="auto">
            <a:xfrm>
              <a:off x="5758635" y="5301224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>
              <a:spLocks/>
            </p:cNvSpPr>
            <p:nvPr/>
          </p:nvSpPr>
          <p:spPr bwMode="auto">
            <a:xfrm>
              <a:off x="5323145" y="5867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>
              <a:spLocks/>
            </p:cNvSpPr>
            <p:nvPr/>
          </p:nvSpPr>
          <p:spPr bwMode="auto">
            <a:xfrm>
              <a:off x="4572000" y="61112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>
              <a:spLocks/>
            </p:cNvSpPr>
            <p:nvPr/>
          </p:nvSpPr>
          <p:spPr bwMode="auto">
            <a:xfrm>
              <a:off x="3810000" y="5867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>
              <a:spLocks/>
            </p:cNvSpPr>
            <p:nvPr/>
          </p:nvSpPr>
          <p:spPr bwMode="auto">
            <a:xfrm>
              <a:off x="3368040" y="52730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>
              <a:spLocks/>
            </p:cNvSpPr>
            <p:nvPr/>
          </p:nvSpPr>
          <p:spPr bwMode="auto">
            <a:xfrm>
              <a:off x="3368040" y="45720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5334000"/>
              <a:ext cx="237067" cy="1749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048000" y="4419600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486400" y="3810000"/>
              <a:ext cx="238963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495800" y="6300137"/>
              <a:ext cx="238963" cy="176863"/>
              <a:chOff x="5171237" y="4242737"/>
              <a:chExt cx="238963" cy="176863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5171237" y="4242737"/>
                <a:ext cx="238963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252517" y="4255380"/>
                <a:ext cx="6096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49133" y="6019800"/>
              <a:ext cx="237067" cy="174984"/>
              <a:chOff x="3572933" y="4191000"/>
              <a:chExt cx="237067" cy="174984"/>
            </a:xfrm>
          </p:grpSpPr>
          <p:pic>
            <p:nvPicPr>
              <p:cNvPr id="36" name="Picture 35" descr="1403901471_d5e034b46b_seg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2933" y="41910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 bwMode="auto">
              <a:xfrm>
                <a:off x="3613573" y="4277995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657600" y="3733800"/>
              <a:ext cx="243840" cy="178813"/>
              <a:chOff x="3408477" y="3810000"/>
              <a:chExt cx="243840" cy="178813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3408477" y="3810000"/>
                <a:ext cx="238963" cy="17686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40847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3489757" y="3902116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57103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95800" y="3478787"/>
              <a:ext cx="243840" cy="178813"/>
              <a:chOff x="3408477" y="3810000"/>
              <a:chExt cx="243840" cy="178813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3408477" y="3810000"/>
                <a:ext cx="238963" cy="17686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40847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489757" y="3902116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357103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93510" y="5181600"/>
              <a:ext cx="237067" cy="174984"/>
              <a:chOff x="3810000" y="3810000"/>
              <a:chExt cx="237067" cy="174984"/>
            </a:xfrm>
          </p:grpSpPr>
          <p:pic>
            <p:nvPicPr>
              <p:cNvPr id="53" name="Picture 52" descr="1403901471_d5e034b46b_seg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0000" y="38100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 bwMode="auto">
              <a:xfrm>
                <a:off x="3850640" y="3896995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943600" y="4419600"/>
              <a:ext cx="237067" cy="174984"/>
              <a:chOff x="5943600" y="4419600"/>
              <a:chExt cx="237067" cy="174984"/>
            </a:xfrm>
          </p:grpSpPr>
          <p:pic>
            <p:nvPicPr>
              <p:cNvPr id="58" name="Picture 57" descr="1403901471_d5e034b46b_seg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3600" y="44196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5984240" y="4426238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486400" y="6019800"/>
              <a:ext cx="238963" cy="176863"/>
              <a:chOff x="5171237" y="3810000"/>
              <a:chExt cx="238963" cy="176863"/>
            </a:xfrm>
          </p:grpSpPr>
          <p:sp>
            <p:nvSpPr>
              <p:cNvPr id="62" name="Rectangle 61"/>
              <p:cNvSpPr/>
              <p:nvPr/>
            </p:nvSpPr>
            <p:spPr bwMode="auto">
              <a:xfrm>
                <a:off x="5171237" y="3810000"/>
                <a:ext cx="238963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5252517" y="3822643"/>
                <a:ext cx="6096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 bwMode="auto">
            <a:xfrm>
              <a:off x="5562600" y="6019800"/>
              <a:ext cx="12192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057400" y="5137737"/>
            <a:ext cx="3565246" cy="1169689"/>
            <a:chOff x="2057400" y="5137737"/>
            <a:chExt cx="3565246" cy="1169689"/>
          </a:xfrm>
        </p:grpSpPr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2057400" y="5562600"/>
              <a:ext cx="1384300" cy="254000"/>
            </a:xfrm>
            <a:prstGeom prst="rect">
              <a:avLst/>
            </a:prstGeom>
          </p:spPr>
        </p:pic>
        <p:sp>
          <p:nvSpPr>
            <p:cNvPr id="54" name="Freeform 53"/>
            <p:cNvSpPr/>
            <p:nvPr/>
          </p:nvSpPr>
          <p:spPr bwMode="auto">
            <a:xfrm>
              <a:off x="3227324" y="5137737"/>
              <a:ext cx="2395322" cy="1169689"/>
            </a:xfrm>
            <a:custGeom>
              <a:avLst/>
              <a:gdLst>
                <a:gd name="connsiteX0" fmla="*/ 0 w 2395322"/>
                <a:gd name="connsiteY0" fmla="*/ 0 h 1169689"/>
                <a:gd name="connsiteX1" fmla="*/ 2395322 w 2395322"/>
                <a:gd name="connsiteY1" fmla="*/ 824352 h 1169689"/>
                <a:gd name="connsiteX2" fmla="*/ 1325783 w 2395322"/>
                <a:gd name="connsiteY2" fmla="*/ 1169689 h 1169689"/>
                <a:gd name="connsiteX3" fmla="*/ 456782 w 2395322"/>
                <a:gd name="connsiteY3" fmla="*/ 868912 h 1169689"/>
                <a:gd name="connsiteX4" fmla="*/ 0 w 2395322"/>
                <a:gd name="connsiteY4" fmla="*/ 0 h 116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322" h="1169689">
                  <a:moveTo>
                    <a:pt x="0" y="0"/>
                  </a:moveTo>
                  <a:lnTo>
                    <a:pt x="2395322" y="824352"/>
                  </a:lnTo>
                  <a:lnTo>
                    <a:pt x="1325783" y="1169689"/>
                  </a:lnTo>
                  <a:lnTo>
                    <a:pt x="456782" y="86891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49000"/>
                  </a:schemeClr>
                </a:gs>
                <a:gs pos="100000">
                  <a:srgbClr val="FFFFFF">
                    <a:alpha val="49000"/>
                  </a:srgbClr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38050" y="5943600"/>
            <a:ext cx="1867258" cy="609598"/>
            <a:chOff x="5138050" y="5943600"/>
            <a:chExt cx="1867258" cy="609598"/>
          </a:xfrm>
        </p:grpSpPr>
        <p:sp>
          <p:nvSpPr>
            <p:cNvPr id="57" name="TextBox 56"/>
            <p:cNvSpPr txBox="1"/>
            <p:nvPr/>
          </p:nvSpPr>
          <p:spPr>
            <a:xfrm>
              <a:off x="6324600" y="5943600"/>
              <a:ext cx="680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MAP</a:t>
              </a:r>
              <a:endParaRPr lang="en-US" sz="1800" dirty="0"/>
            </a:p>
          </p:txBody>
        </p:sp>
        <p:cxnSp>
          <p:nvCxnSpPr>
            <p:cNvPr id="68" name="Straight Arrow Connector 67"/>
            <p:cNvCxnSpPr>
              <a:stCxn id="57" idx="1"/>
            </p:cNvCxnSpPr>
            <p:nvPr/>
          </p:nvCxnSpPr>
          <p:spPr bwMode="auto">
            <a:xfrm rot="10800000" flipV="1">
              <a:off x="5138050" y="6128266"/>
              <a:ext cx="1186550" cy="42493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2791842" y="3048000"/>
            <a:ext cx="1399158" cy="750334"/>
            <a:chOff x="2791842" y="3048000"/>
            <a:chExt cx="1399158" cy="750334"/>
          </a:xfrm>
        </p:grpSpPr>
        <p:sp>
          <p:nvSpPr>
            <p:cNvPr id="72" name="TextBox 71"/>
            <p:cNvSpPr txBox="1"/>
            <p:nvPr/>
          </p:nvSpPr>
          <p:spPr>
            <a:xfrm>
              <a:off x="2791842" y="3429002"/>
              <a:ext cx="68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MAP</a:t>
              </a:r>
              <a:endParaRPr lang="en-US" sz="1800" dirty="0"/>
            </a:p>
          </p:txBody>
        </p:sp>
        <p:cxnSp>
          <p:nvCxnSpPr>
            <p:cNvPr id="73" name="Straight Arrow Connector 72"/>
            <p:cNvCxnSpPr>
              <a:stCxn id="72" idx="3"/>
            </p:cNvCxnSpPr>
            <p:nvPr/>
          </p:nvCxnSpPr>
          <p:spPr bwMode="auto">
            <a:xfrm flipV="1">
              <a:off x="3472550" y="3048000"/>
              <a:ext cx="718450" cy="56566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324600" y="4800600"/>
            <a:ext cx="1900503" cy="533400"/>
            <a:chOff x="6324600" y="4800600"/>
            <a:chExt cx="1900503" cy="533400"/>
          </a:xfrm>
        </p:grpSpPr>
        <p:sp>
          <p:nvSpPr>
            <p:cNvPr id="71" name="TextBox 70"/>
            <p:cNvSpPr txBox="1"/>
            <p:nvPr/>
          </p:nvSpPr>
          <p:spPr>
            <a:xfrm>
              <a:off x="7086600" y="4800600"/>
              <a:ext cx="1138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</a:t>
              </a:r>
              <a:r>
                <a:rPr lang="en-US" sz="1800" baseline="30000" dirty="0" smtClean="0"/>
                <a:t>nd</a:t>
              </a:r>
              <a:r>
                <a:rPr lang="en-US" sz="1800" dirty="0" smtClean="0"/>
                <a:t>-Mode</a:t>
              </a:r>
              <a:endParaRPr lang="en-US" sz="1800" dirty="0"/>
            </a:p>
          </p:txBody>
        </p:sp>
        <p:cxnSp>
          <p:nvCxnSpPr>
            <p:cNvPr id="74" name="Straight Arrow Connector 73"/>
            <p:cNvCxnSpPr>
              <a:stCxn id="71" idx="1"/>
            </p:cNvCxnSpPr>
            <p:nvPr/>
          </p:nvCxnSpPr>
          <p:spPr bwMode="auto">
            <a:xfrm rot="10800000" flipV="1">
              <a:off x="6324600" y="4985266"/>
              <a:ext cx="762000" cy="34873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929023" y="1752600"/>
            <a:ext cx="30607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Lagrangian</a:t>
            </a:r>
            <a:r>
              <a:rPr lang="en-US" dirty="0" smtClean="0"/>
              <a:t> Relaxation</a:t>
            </a:r>
          </a:p>
          <a:p>
            <a:pPr lvl="1"/>
            <a:r>
              <a:rPr lang="en-US" dirty="0" smtClean="0"/>
              <a:t>Convergence &amp; other guarantees</a:t>
            </a:r>
          </a:p>
          <a:p>
            <a:pPr lvl="1"/>
            <a:r>
              <a:rPr lang="en-US" dirty="0" smtClean="0"/>
              <a:t>Large class of Delta-functions allowed</a:t>
            </a:r>
          </a:p>
          <a:p>
            <a:pPr lvl="1"/>
            <a:r>
              <a:rPr lang="en-US" dirty="0" smtClean="0"/>
              <a:t>See paper for details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685800" y="1752600"/>
            <a:ext cx="1981200" cy="990600"/>
            <a:chOff x="685800" y="4419600"/>
            <a:chExt cx="1981200" cy="990600"/>
          </a:xfrm>
        </p:grpSpPr>
        <p:sp>
          <p:nvSpPr>
            <p:cNvPr id="18" name="Left Brace 17"/>
            <p:cNvSpPr/>
            <p:nvPr/>
          </p:nvSpPr>
          <p:spPr bwMode="auto">
            <a:xfrm>
              <a:off x="2362200" y="4419600"/>
              <a:ext cx="304800" cy="9906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85800" y="4800600"/>
              <a:ext cx="1524000" cy="241300"/>
            </a:xfrm>
            <a:prstGeom prst="rect">
              <a:avLst/>
            </a:prstGeom>
          </p:spPr>
        </p:pic>
      </p:grpSp>
      <p:grpSp>
        <p:nvGrpSpPr>
          <p:cNvPr id="8" name="Group 28"/>
          <p:cNvGrpSpPr/>
          <p:nvPr/>
        </p:nvGrpSpPr>
        <p:grpSpPr>
          <a:xfrm>
            <a:off x="5791200" y="2740223"/>
            <a:ext cx="2235868" cy="307777"/>
            <a:chOff x="5989078" y="2362200"/>
            <a:chExt cx="2235868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81400" y="1066800"/>
            <a:ext cx="4724400" cy="609600"/>
            <a:chOff x="3581400" y="1066800"/>
            <a:chExt cx="4724400" cy="609600"/>
          </a:xfrm>
        </p:grpSpPr>
        <p:sp>
          <p:nvSpPr>
            <p:cNvPr id="32" name="TextBox 31"/>
            <p:cNvSpPr txBox="1"/>
            <p:nvPr/>
          </p:nvSpPr>
          <p:spPr>
            <a:xfrm>
              <a:off x="4981280" y="1066800"/>
              <a:ext cx="2682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40" name="Left Brace 39"/>
            <p:cNvSpPr/>
            <p:nvPr/>
          </p:nvSpPr>
          <p:spPr bwMode="auto">
            <a:xfrm rot="5400000">
              <a:off x="5791200" y="-838200"/>
              <a:ext cx="304800" cy="47244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48400" y="1714500"/>
            <a:ext cx="2171700" cy="419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40041" y="3581400"/>
            <a:ext cx="2400300" cy="3937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929023" y="1752600"/>
            <a:ext cx="3060700" cy="127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352800" y="2743200"/>
            <a:ext cx="20574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0864" y="1992868"/>
            <a:ext cx="911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Primal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" y="350520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Dual</a:t>
            </a:r>
            <a:endParaRPr lang="en-US" sz="2000" dirty="0"/>
          </a:p>
        </p:txBody>
      </p:sp>
      <p:grpSp>
        <p:nvGrpSpPr>
          <p:cNvPr id="81" name="Group 80"/>
          <p:cNvGrpSpPr/>
          <p:nvPr/>
        </p:nvGrpSpPr>
        <p:grpSpPr>
          <a:xfrm>
            <a:off x="914400" y="4191000"/>
            <a:ext cx="7885572" cy="2133600"/>
            <a:chOff x="914400" y="4191000"/>
            <a:chExt cx="7885572" cy="2133600"/>
          </a:xfrm>
        </p:grpSpPr>
        <p:sp>
          <p:nvSpPr>
            <p:cNvPr id="70" name="Line 1"/>
            <p:cNvSpPr>
              <a:spLocks noChangeShapeType="1"/>
            </p:cNvSpPr>
            <p:nvPr/>
          </p:nvSpPr>
          <p:spPr bwMode="auto">
            <a:xfrm flipH="1">
              <a:off x="2514600" y="6248400"/>
              <a:ext cx="48768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"/>
            <p:cNvSpPr>
              <a:spLocks noChangeShapeType="1"/>
            </p:cNvSpPr>
            <p:nvPr/>
          </p:nvSpPr>
          <p:spPr bwMode="auto">
            <a:xfrm flipH="1">
              <a:off x="2514600" y="4191000"/>
              <a:ext cx="0" cy="20574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556500" y="6134100"/>
              <a:ext cx="139700" cy="1905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5105400"/>
              <a:ext cx="1524000" cy="241300"/>
            </a:xfrm>
            <a:prstGeom prst="rect">
              <a:avLst/>
            </a:prstGeom>
          </p:spPr>
        </p:pic>
        <p:cxnSp>
          <p:nvCxnSpPr>
            <p:cNvPr id="74" name="Straight Connector 73"/>
            <p:cNvCxnSpPr/>
            <p:nvPr/>
          </p:nvCxnSpPr>
          <p:spPr bwMode="auto">
            <a:xfrm rot="16200000" flipH="1">
              <a:off x="2895600" y="4724400"/>
              <a:ext cx="53340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3429000" y="5257800"/>
              <a:ext cx="990600" cy="3048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 flipV="1">
              <a:off x="4419600" y="5410200"/>
              <a:ext cx="1219200" cy="152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 bwMode="auto">
            <a:xfrm rot="5400000" flipH="1" flipV="1">
              <a:off x="5448300" y="4457700"/>
              <a:ext cx="1143000" cy="7620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>
              <a:off x="2514600" y="5789612"/>
              <a:ext cx="4876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6482084" y="5791200"/>
              <a:ext cx="9855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Primal-OPT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13594" y="4374791"/>
              <a:ext cx="248637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Convex (Non-smooth)</a:t>
              </a:r>
            </a:p>
            <a:p>
              <a:r>
                <a:rPr lang="en-US" sz="1400" dirty="0" smtClean="0"/>
                <a:t>Upper-Bound on Primal-OPT</a:t>
              </a:r>
              <a:endParaRPr lang="en-US" sz="1400" dirty="0"/>
            </a:p>
          </p:txBody>
        </p:sp>
      </p:grpSp>
      <p:sp>
        <p:nvSpPr>
          <p:cNvPr id="33" name="Down Arrow 32"/>
          <p:cNvSpPr/>
          <p:nvPr/>
        </p:nvSpPr>
        <p:spPr bwMode="auto">
          <a:xfrm>
            <a:off x="4343400" y="44958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9584" y="3505200"/>
            <a:ext cx="242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Binary Search in 1-D</a:t>
            </a:r>
            <a:br>
              <a:rPr lang="en-US" sz="1400" dirty="0" smtClean="0"/>
            </a:br>
            <a:r>
              <a:rPr lang="en-US" sz="1400" dirty="0" err="1" smtClean="0"/>
              <a:t>Subgradient</a:t>
            </a:r>
            <a:r>
              <a:rPr lang="en-US" sz="1400" dirty="0" smtClean="0"/>
              <a:t> Descent in N-D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0" grpId="0"/>
      <p:bldP spid="36" grpId="0"/>
      <p:bldP spid="33" grpId="0" animBg="1"/>
      <p:bldP spid="33" grpId="1" animBg="1"/>
      <p:bldP spid="38" grpId="0"/>
      <p:bldP spid="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Dot-Product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6" name="Group 9"/>
          <p:cNvGrpSpPr/>
          <p:nvPr/>
        </p:nvGrpSpPr>
        <p:grpSpPr>
          <a:xfrm>
            <a:off x="3962400" y="1981200"/>
            <a:ext cx="4256193" cy="1143000"/>
            <a:chOff x="4572000" y="2133600"/>
            <a:chExt cx="4256193" cy="1143000"/>
          </a:xfrm>
        </p:grpSpPr>
        <p:sp>
          <p:nvSpPr>
            <p:cNvPr id="8" name="Right Brace 7"/>
            <p:cNvSpPr/>
            <p:nvPr/>
          </p:nvSpPr>
          <p:spPr bwMode="auto">
            <a:xfrm>
              <a:off x="6705600" y="2133600"/>
              <a:ext cx="228600" cy="8382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2938046"/>
              <a:ext cx="4256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For integral solution, equivalent to Hamming!</a:t>
              </a:r>
              <a:endParaRPr lang="en-US" sz="1600" dirty="0"/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2233359" y="5376446"/>
            <a:ext cx="4548441" cy="871954"/>
            <a:chOff x="2063681" y="5181600"/>
            <a:chExt cx="4548441" cy="871954"/>
          </a:xfrm>
        </p:grpSpPr>
        <p:sp>
          <p:nvSpPr>
            <p:cNvPr id="14" name="TextBox 13"/>
            <p:cNvSpPr txBox="1"/>
            <p:nvPr/>
          </p:nvSpPr>
          <p:spPr>
            <a:xfrm>
              <a:off x="2063681" y="5715000"/>
              <a:ext cx="4548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Simply edit node-terms. Reuse MAP machinery!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>
              <a:stCxn id="14" idx="0"/>
            </p:cNvCxnSpPr>
            <p:nvPr/>
          </p:nvCxnSpPr>
          <p:spPr bwMode="auto">
            <a:xfrm rot="16200000" flipV="1">
              <a:off x="4035851" y="5412949"/>
              <a:ext cx="533400" cy="7070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14600" y="1447800"/>
            <a:ext cx="2794000" cy="5334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57600" y="2209800"/>
            <a:ext cx="2197100" cy="533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657600" y="5105400"/>
            <a:ext cx="1066800" cy="533400"/>
            <a:chOff x="3657600" y="5105400"/>
            <a:chExt cx="1066800" cy="533400"/>
          </a:xfrm>
        </p:grpSpPr>
        <p:sp>
          <p:nvSpPr>
            <p:cNvPr id="17" name="Right Brace 16"/>
            <p:cNvSpPr/>
            <p:nvPr/>
          </p:nvSpPr>
          <p:spPr bwMode="auto">
            <a:xfrm rot="5400000">
              <a:off x="4076700" y="4686300"/>
              <a:ext cx="228600" cy="10668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165600" y="5372100"/>
              <a:ext cx="177800" cy="266700"/>
            </a:xfrm>
            <a:prstGeom prst="rect">
              <a:avLst/>
            </a:prstGeom>
          </p:spPr>
        </p:pic>
      </p:grp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895600" y="4038600"/>
            <a:ext cx="3784600" cy="11684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14800" y="5105400"/>
            <a:ext cx="609600" cy="1525276"/>
            <a:chOff x="6019800" y="1929124"/>
            <a:chExt cx="609600" cy="1525276"/>
          </a:xfrm>
        </p:grpSpPr>
        <p:sp>
          <p:nvSpPr>
            <p:cNvPr id="26" name="Double Bracket 25"/>
            <p:cNvSpPr/>
            <p:nvPr/>
          </p:nvSpPr>
          <p:spPr bwMode="auto">
            <a:xfrm>
              <a:off x="6059884" y="1929124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85672" y="1992171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1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6019800" y="3276600"/>
              <a:ext cx="609600" cy="177800"/>
            </a:xfrm>
            <a:prstGeom prst="rect">
              <a:avLst/>
            </a:prstGeom>
          </p:spPr>
        </p:pic>
      </p:grp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047999" y="3822700"/>
            <a:ext cx="2895601" cy="15113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45487" name="Object 15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7624763" y="3581400"/>
            <a:ext cx="7572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3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4" name="Obje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5" name="Objec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6" name="Object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53000" y="6575425"/>
            <a:ext cx="3834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</a:t>
            </a:r>
            <a:r>
              <a:rPr lang="en-US" b="0" dirty="0" err="1" smtClean="0">
                <a:solidFill>
                  <a:schemeClr val="tx1"/>
                </a:solidFill>
              </a:rPr>
              <a:t>Fei</a:t>
            </a:r>
            <a:r>
              <a:rPr lang="en-US" b="0" dirty="0" smtClean="0">
                <a:solidFill>
                  <a:schemeClr val="tx1"/>
                </a:solidFill>
              </a:rPr>
              <a:t> Li, Rob Fergus </a:t>
            </a:r>
            <a:r>
              <a:rPr lang="en-US" b="0" dirty="0">
                <a:solidFill>
                  <a:schemeClr val="tx1"/>
                </a:solidFill>
              </a:rPr>
              <a:t>&amp;</a:t>
            </a:r>
            <a:r>
              <a:rPr lang="en-US" b="0" dirty="0" smtClean="0">
                <a:solidFill>
                  <a:schemeClr val="tx1"/>
                </a:solidFill>
              </a:rPr>
              <a:t> Antonio </a:t>
            </a:r>
            <a:r>
              <a:rPr lang="en-US" b="0" dirty="0" err="1" smtClean="0">
                <a:solidFill>
                  <a:schemeClr val="tx1"/>
                </a:solidFill>
              </a:rPr>
              <a:t>Torralba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4400" y="11430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1752600" y="3413125"/>
            <a:ext cx="757238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1066800" y="1524000"/>
            <a:ext cx="4495800" cy="5181600"/>
            <a:chOff x="1872" y="816"/>
            <a:chExt cx="2832" cy="3264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0" y="81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4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Theorem [Batra et al ’12]: </a:t>
            </a:r>
            <a:r>
              <a:rPr lang="en-US" dirty="0" err="1" smtClean="0"/>
              <a:t>Lagrangian</a:t>
            </a:r>
            <a:r>
              <a:rPr lang="en-US" dirty="0" smtClean="0"/>
              <a:t> Dual corresponds to solving the Relaxed Primal:</a:t>
            </a:r>
          </a:p>
          <a:p>
            <a:pPr lvl="2"/>
            <a:r>
              <a:rPr lang="en-US" dirty="0" smtClean="0"/>
              <a:t>Based on result from [</a:t>
            </a:r>
            <a:r>
              <a:rPr lang="en-US" dirty="0" err="1" smtClean="0"/>
              <a:t>Geoffrion</a:t>
            </a:r>
            <a:r>
              <a:rPr lang="en-US" dirty="0" smtClean="0"/>
              <a:t> ‘74]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33700" y="2959100"/>
            <a:ext cx="2400300" cy="39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859" y="288290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Dual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82900" y="4267200"/>
            <a:ext cx="4356100" cy="1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4267200"/>
            <a:ext cx="1923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Relaxed Primal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Diversity?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Empirical Solution: Cross-Val for </a:t>
            </a:r>
          </a:p>
          <a:p>
            <a:endParaRPr lang="en-US" dirty="0" smtClean="0"/>
          </a:p>
          <a:p>
            <a:r>
              <a:rPr lang="en-US" dirty="0" smtClean="0"/>
              <a:t>More Efficient: Cross-Val for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01700" y="1600200"/>
            <a:ext cx="3060700" cy="1270000"/>
          </a:xfrm>
          <a:prstGeom prst="rect">
            <a:avLst/>
          </a:prstGeom>
        </p:spPr>
      </p:pic>
      <p:grpSp>
        <p:nvGrpSpPr>
          <p:cNvPr id="8" name="Group 6"/>
          <p:cNvGrpSpPr/>
          <p:nvPr/>
        </p:nvGrpSpPr>
        <p:grpSpPr>
          <a:xfrm>
            <a:off x="5105400" y="1371600"/>
            <a:ext cx="3505200" cy="1600202"/>
            <a:chOff x="2628900" y="519062"/>
            <a:chExt cx="6286500" cy="3214738"/>
          </a:xfrm>
        </p:grpSpPr>
        <p:pic>
          <p:nvPicPr>
            <p:cNvPr id="11" name="Picture 10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3419475"/>
              <a:ext cx="444500" cy="307594"/>
            </a:xfrm>
            <a:prstGeom prst="rect">
              <a:avLst/>
            </a:prstGeom>
          </p:spPr>
        </p:pic>
        <p:sp>
          <p:nvSpPr>
            <p:cNvPr id="12" name="Line 1"/>
            <p:cNvSpPr>
              <a:spLocks noChangeShapeType="1"/>
            </p:cNvSpPr>
            <p:nvPr/>
          </p:nvSpPr>
          <p:spPr bwMode="auto">
            <a:xfrm flipH="1" flipV="1">
              <a:off x="3199974" y="3255042"/>
              <a:ext cx="5182026" cy="1203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"/>
            <p:cNvSpPr>
              <a:spLocks noChangeShapeType="1"/>
            </p:cNvSpPr>
            <p:nvPr/>
          </p:nvSpPr>
          <p:spPr bwMode="auto">
            <a:xfrm flipH="1">
              <a:off x="3199974" y="523875"/>
              <a:ext cx="426" cy="273116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"/>
            <p:cNvSpPr>
              <a:spLocks/>
            </p:cNvSpPr>
            <p:nvPr/>
          </p:nvSpPr>
          <p:spPr bwMode="auto">
            <a:xfrm>
              <a:off x="3435966" y="618925"/>
              <a:ext cx="5132838" cy="2311868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4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8534400" y="3213735"/>
              <a:ext cx="152400" cy="12954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2628900" y="1795213"/>
              <a:ext cx="419100" cy="190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32766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848600" y="3419475"/>
              <a:ext cx="448056" cy="3108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077200" y="2047875"/>
              <a:ext cx="838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580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010400" y="3441700"/>
              <a:ext cx="114300" cy="2825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21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3419475"/>
              <a:ext cx="444500" cy="30759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4800600" y="3579840"/>
              <a:ext cx="228600" cy="1371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4" name="Group 100"/>
            <p:cNvGrpSpPr/>
            <p:nvPr/>
          </p:nvGrpSpPr>
          <p:grpSpPr>
            <a:xfrm>
              <a:off x="4114800" y="3419475"/>
              <a:ext cx="457200" cy="314325"/>
              <a:chOff x="3276600" y="5181600"/>
              <a:chExt cx="457200" cy="314325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H="1">
              <a:off x="6220678" y="604889"/>
              <a:ext cx="11800" cy="266138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"/>
            <p:cNvSpPr>
              <a:spLocks/>
            </p:cNvSpPr>
            <p:nvPr/>
          </p:nvSpPr>
          <p:spPr bwMode="auto">
            <a:xfrm rot="10800000" flipH="1">
              <a:off x="6149880" y="519062"/>
              <a:ext cx="165195" cy="157213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105400" y="4724400"/>
            <a:ext cx="215900" cy="3048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704145" y="3853424"/>
            <a:ext cx="1905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  <a:p>
            <a:pPr lvl="1"/>
            <a:r>
              <a:rPr lang="en-US" dirty="0" smtClean="0"/>
              <a:t>Model from [Batra et al. CVPR’10]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82337" y="2266890"/>
            <a:ext cx="2244650" cy="3467220"/>
            <a:chOff x="182337" y="1561980"/>
            <a:chExt cx="2244650" cy="3467220"/>
          </a:xfrm>
        </p:grpSpPr>
        <p:pic>
          <p:nvPicPr>
            <p:cNvPr id="21" name="Picture 20" descr="2007_001423_comp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3657600"/>
              <a:ext cx="2059459" cy="1371600"/>
            </a:xfrm>
            <a:prstGeom prst="rect">
              <a:avLst/>
            </a:prstGeom>
          </p:spPr>
        </p:pic>
        <p:pic>
          <p:nvPicPr>
            <p:cNvPr id="29" name="Picture 28" descr="2007_000042_co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981200"/>
              <a:ext cx="2047164" cy="13716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337" y="1561980"/>
              <a:ext cx="2244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Image + Scribbles</a:t>
              </a:r>
              <a:endParaRPr lang="en-US" sz="2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716" y="2266890"/>
            <a:ext cx="2060284" cy="3467220"/>
            <a:chOff x="6702716" y="1561980"/>
            <a:chExt cx="2060284" cy="3467220"/>
          </a:xfrm>
        </p:grpSpPr>
        <p:pic>
          <p:nvPicPr>
            <p:cNvPr id="23" name="Picture 22" descr="2007_001423_C018_S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2716" y="3657600"/>
              <a:ext cx="2060284" cy="1371600"/>
            </a:xfrm>
            <a:prstGeom prst="rect">
              <a:avLst/>
            </a:prstGeom>
          </p:spPr>
        </p:pic>
        <p:pic>
          <p:nvPicPr>
            <p:cNvPr id="28" name="Picture 27" descr="2007_000042_C011_S0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5600" y="1981200"/>
              <a:ext cx="2048225" cy="13716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751589" y="1561980"/>
              <a:ext cx="1791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r>
                <a:rPr lang="en-US" sz="2000" baseline="30000" dirty="0" smtClean="0"/>
                <a:t>nd </a:t>
              </a:r>
              <a:r>
                <a:rPr lang="en-US" sz="2000" dirty="0" smtClean="0"/>
                <a:t>Best Mode</a:t>
              </a:r>
              <a:endParaRPr lang="en-US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69116" y="2286000"/>
            <a:ext cx="2064579" cy="3448110"/>
            <a:chOff x="4569116" y="1581090"/>
            <a:chExt cx="2064579" cy="3448110"/>
          </a:xfrm>
        </p:grpSpPr>
        <p:pic>
          <p:nvPicPr>
            <p:cNvPr id="25" name="Picture 24" descr="2007_001423_BS0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9116" y="3657600"/>
              <a:ext cx="2060284" cy="1371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20282" y="1581090"/>
              <a:ext cx="17006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r>
                <a:rPr lang="en-US" sz="2000" baseline="30000" dirty="0" smtClean="0"/>
                <a:t>nd </a:t>
              </a:r>
              <a:r>
                <a:rPr lang="en-US" sz="2000" dirty="0" smtClean="0"/>
                <a:t>Best MAP</a:t>
              </a:r>
              <a:endParaRPr lang="en-US" sz="2000" dirty="0"/>
            </a:p>
          </p:txBody>
        </p:sp>
        <p:pic>
          <p:nvPicPr>
            <p:cNvPr id="20" name="Picture 19" descr="2007_000042_BS02_croppedfrombi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1981200"/>
              <a:ext cx="2061695" cy="13716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438400" y="2286000"/>
            <a:ext cx="2060284" cy="3448110"/>
            <a:chOff x="2438400" y="1581090"/>
            <a:chExt cx="2060284" cy="3448110"/>
          </a:xfrm>
        </p:grpSpPr>
        <p:pic>
          <p:nvPicPr>
            <p:cNvPr id="24" name="Picture 23" descr="2007_001423_C018_S0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8400" y="3657600"/>
              <a:ext cx="2060284" cy="1371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081955" y="1581090"/>
              <a:ext cx="735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MAP</a:t>
              </a:r>
              <a:endParaRPr lang="en-US" sz="2000" dirty="0"/>
            </a:p>
          </p:txBody>
        </p:sp>
        <p:pic>
          <p:nvPicPr>
            <p:cNvPr id="36" name="Picture 35" descr="2007_000042_C011_S01_croppedfrombi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8400" y="1981200"/>
              <a:ext cx="2052056" cy="1371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isegResults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68416"/>
              <a:stretch>
                <a:fillRect/>
              </a:stretch>
            </p:blipFill>
          </mc:Choice>
          <mc:Fallback>
            <p:blipFill>
              <a:blip r:embed="rId3"/>
              <a:srcRect r="68416"/>
              <a:stretch>
                <a:fillRect/>
              </a:stretch>
            </p:blipFill>
          </mc:Fallback>
        </mc:AlternateContent>
        <p:spPr>
          <a:xfrm>
            <a:off x="1017348" y="1066800"/>
            <a:ext cx="2590800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867400"/>
            <a:ext cx="570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</a:t>
            </a:r>
            <a:endParaRPr lang="en-US" sz="1400" dirty="0"/>
          </a:p>
        </p:txBody>
      </p:sp>
      <p:pic>
        <p:nvPicPr>
          <p:cNvPr id="8" name="Picture 7" descr="isegResults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6447"/>
              <a:stretch>
                <a:fillRect/>
              </a:stretch>
            </p:blipFill>
          </mc:Choice>
          <mc:Fallback>
            <p:blipFill>
              <a:blip r:embed="rId3"/>
              <a:srcRect l="46447"/>
              <a:stretch>
                <a:fillRect/>
              </a:stretch>
            </p:blipFill>
          </mc:Fallback>
        </mc:AlternateContent>
        <p:spPr>
          <a:xfrm>
            <a:off x="3608148" y="1066800"/>
            <a:ext cx="4392852" cy="5257800"/>
          </a:xfrm>
          <a:prstGeom prst="rect">
            <a:avLst/>
          </a:prstGeom>
        </p:spPr>
      </p:pic>
      <p:sp>
        <p:nvSpPr>
          <p:cNvPr id="14" name="Up Arrow 13"/>
          <p:cNvSpPr/>
          <p:nvPr/>
        </p:nvSpPr>
        <p:spPr bwMode="auto">
          <a:xfrm>
            <a:off x="699621" y="2438400"/>
            <a:ext cx="2286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021" y="2054423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013765" y="4343401"/>
            <a:ext cx="6444437" cy="609601"/>
            <a:chOff x="2013765" y="4343401"/>
            <a:chExt cx="6444437" cy="609601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>
              <a:off x="8153401" y="4648201"/>
              <a:ext cx="609601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2013765" y="4920224"/>
              <a:ext cx="6400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013980" y="4374588"/>
              <a:ext cx="6400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4427921"/>
            <a:ext cx="1835150" cy="1972879"/>
          </a:xfrm>
          <a:prstGeom prst="rect">
            <a:avLst/>
          </a:prstGeom>
        </p:spPr>
      </p:pic>
      <p:pic>
        <p:nvPicPr>
          <p:cNvPr id="10" name="Picture 9" descr="im01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47800" y="1676400"/>
            <a:ext cx="1940458" cy="2514600"/>
          </a:xfrm>
          <a:prstGeom prst="rect">
            <a:avLst/>
          </a:prstGeom>
        </p:spPr>
      </p:pic>
      <p:pic>
        <p:nvPicPr>
          <p:cNvPr id="11" name="Picture 10" descr="im01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638800" y="1676400"/>
            <a:ext cx="2187557" cy="2514600"/>
          </a:xfrm>
          <a:prstGeom prst="rect">
            <a:avLst/>
          </a:prstGeom>
        </p:spPr>
      </p:pic>
      <p:pic>
        <p:nvPicPr>
          <p:cNvPr id="12" name="Picture 11" descr="im011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81399" y="1676400"/>
            <a:ext cx="1693358" cy="2514600"/>
          </a:xfrm>
          <a:prstGeom prst="rect">
            <a:avLst/>
          </a:prstGeom>
        </p:spPr>
      </p:pic>
      <p:pic>
        <p:nvPicPr>
          <p:cNvPr id="13" name="Picture 12" descr="im012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143000" y="4191000"/>
            <a:ext cx="3337561" cy="2514600"/>
          </a:xfrm>
          <a:prstGeom prst="rect">
            <a:avLst/>
          </a:prstGeom>
        </p:spPr>
      </p:pic>
      <p:pic>
        <p:nvPicPr>
          <p:cNvPr id="14" name="Picture 13" descr="im012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800600" y="4191000"/>
            <a:ext cx="1787837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Mixture of Parts Model</a:t>
            </a:r>
          </a:p>
          <a:p>
            <a:pPr lvl="1"/>
            <a:r>
              <a:rPr lang="en-US" dirty="0" smtClean="0"/>
              <a:t>Model from [Yang,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</a:p>
          <a:p>
            <a:pPr lvl="2"/>
            <a:r>
              <a:rPr lang="en-US" dirty="0" smtClean="0"/>
              <a:t>Tree of Parts </a:t>
            </a:r>
          </a:p>
          <a:p>
            <a:pPr lvl="2"/>
            <a:r>
              <a:rPr lang="en-US" dirty="0" smtClean="0"/>
              <a:t>Histogram of Oriented Gradient (HOG) Features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77" y="3352800"/>
            <a:ext cx="2326523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52800"/>
            <a:ext cx="246888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Pose Tracking </a:t>
            </a:r>
            <a:r>
              <a:rPr lang="en-US" dirty="0" err="1" smtClean="0"/>
              <a:t>w</a:t>
            </a:r>
            <a:r>
              <a:rPr lang="en-US" dirty="0" smtClean="0"/>
              <a:t>/ Chain CRF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80000"/>
          <a:stretch>
            <a:fillRect/>
          </a:stretch>
        </p:blipFill>
        <p:spPr>
          <a:xfrm>
            <a:off x="1090717" y="1676400"/>
            <a:ext cx="150008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0000" r="40000"/>
          <a:stretch>
            <a:fillRect/>
          </a:stretch>
        </p:blipFill>
        <p:spPr>
          <a:xfrm>
            <a:off x="4038600" y="1676400"/>
            <a:ext cx="150008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80000"/>
          <a:stretch>
            <a:fillRect/>
          </a:stretch>
        </p:blipFill>
        <p:spPr>
          <a:xfrm>
            <a:off x="6934200" y="1676400"/>
            <a:ext cx="1500083" cy="2286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4548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25" idx="2"/>
          </p:cNvCxnSpPr>
          <p:nvPr/>
        </p:nvCxnSpPr>
        <p:spPr>
          <a:xfrm>
            <a:off x="1828800" y="46628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Oval 13"/>
          <p:cNvSpPr/>
          <p:nvPr/>
        </p:nvSpPr>
        <p:spPr>
          <a:xfrm>
            <a:off x="1600200" y="50057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4" idx="6"/>
            <a:endCxn id="28" idx="2"/>
          </p:cNvCxnSpPr>
          <p:nvPr/>
        </p:nvCxnSpPr>
        <p:spPr>
          <a:xfrm>
            <a:off x="1828800" y="51200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Oval 18"/>
          <p:cNvSpPr/>
          <p:nvPr/>
        </p:nvSpPr>
        <p:spPr>
          <a:xfrm>
            <a:off x="1600200" y="54629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31" idx="2"/>
          </p:cNvCxnSpPr>
          <p:nvPr/>
        </p:nvCxnSpPr>
        <p:spPr>
          <a:xfrm>
            <a:off x="1828800" y="55772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4648200" y="4548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43800" y="4548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5" idx="6"/>
            <a:endCxn id="26" idx="2"/>
          </p:cNvCxnSpPr>
          <p:nvPr/>
        </p:nvCxnSpPr>
        <p:spPr>
          <a:xfrm>
            <a:off x="4876800" y="46628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4648200" y="50057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3800" y="50057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stCxn id="28" idx="6"/>
            <a:endCxn id="29" idx="2"/>
          </p:cNvCxnSpPr>
          <p:nvPr/>
        </p:nvCxnSpPr>
        <p:spPr>
          <a:xfrm>
            <a:off x="4876800" y="51200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4648200" y="54629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54629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876800" y="55772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Connector 58"/>
          <p:cNvCxnSpPr>
            <a:stCxn id="19" idx="6"/>
            <a:endCxn id="28" idx="2"/>
          </p:cNvCxnSpPr>
          <p:nvPr/>
        </p:nvCxnSpPr>
        <p:spPr>
          <a:xfrm flipV="1">
            <a:off x="1828800" y="51200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19" idx="6"/>
            <a:endCxn id="25" idx="2"/>
          </p:cNvCxnSpPr>
          <p:nvPr/>
        </p:nvCxnSpPr>
        <p:spPr>
          <a:xfrm flipV="1">
            <a:off x="1828800" y="46628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/>
          <p:cNvCxnSpPr>
            <a:stCxn id="14" idx="6"/>
            <a:endCxn id="31" idx="2"/>
          </p:cNvCxnSpPr>
          <p:nvPr/>
        </p:nvCxnSpPr>
        <p:spPr>
          <a:xfrm>
            <a:off x="1828800" y="51200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Connector 68"/>
          <p:cNvCxnSpPr>
            <a:stCxn id="14" idx="6"/>
            <a:endCxn id="25" idx="2"/>
          </p:cNvCxnSpPr>
          <p:nvPr/>
        </p:nvCxnSpPr>
        <p:spPr>
          <a:xfrm flipV="1">
            <a:off x="1828800" y="46628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/>
          <p:cNvCxnSpPr>
            <a:stCxn id="11" idx="6"/>
            <a:endCxn id="28" idx="2"/>
          </p:cNvCxnSpPr>
          <p:nvPr/>
        </p:nvCxnSpPr>
        <p:spPr>
          <a:xfrm>
            <a:off x="1828800" y="46628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Connector 74"/>
          <p:cNvCxnSpPr>
            <a:stCxn id="11" idx="6"/>
            <a:endCxn id="31" idx="2"/>
          </p:cNvCxnSpPr>
          <p:nvPr/>
        </p:nvCxnSpPr>
        <p:spPr>
          <a:xfrm>
            <a:off x="1828800" y="46628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Connector 78"/>
          <p:cNvCxnSpPr>
            <a:stCxn id="25" idx="6"/>
            <a:endCxn id="29" idx="2"/>
          </p:cNvCxnSpPr>
          <p:nvPr/>
        </p:nvCxnSpPr>
        <p:spPr>
          <a:xfrm>
            <a:off x="4876800" y="46628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Connector 81"/>
          <p:cNvCxnSpPr>
            <a:stCxn id="25" idx="6"/>
            <a:endCxn id="32" idx="2"/>
          </p:cNvCxnSpPr>
          <p:nvPr/>
        </p:nvCxnSpPr>
        <p:spPr>
          <a:xfrm>
            <a:off x="4876800" y="46628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5" name="Straight Connector 84"/>
          <p:cNvCxnSpPr>
            <a:stCxn id="28" idx="6"/>
            <a:endCxn id="26" idx="2"/>
          </p:cNvCxnSpPr>
          <p:nvPr/>
        </p:nvCxnSpPr>
        <p:spPr>
          <a:xfrm flipV="1">
            <a:off x="4876800" y="46628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8" name="Straight Connector 87"/>
          <p:cNvCxnSpPr>
            <a:stCxn id="28" idx="6"/>
            <a:endCxn id="32" idx="2"/>
          </p:cNvCxnSpPr>
          <p:nvPr/>
        </p:nvCxnSpPr>
        <p:spPr>
          <a:xfrm>
            <a:off x="4876800" y="51200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31" idx="6"/>
            <a:endCxn id="29" idx="2"/>
          </p:cNvCxnSpPr>
          <p:nvPr/>
        </p:nvCxnSpPr>
        <p:spPr>
          <a:xfrm flipV="1">
            <a:off x="4876800" y="51200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Straight Connector 93"/>
          <p:cNvCxnSpPr>
            <a:stCxn id="31" idx="6"/>
            <a:endCxn id="26" idx="2"/>
          </p:cNvCxnSpPr>
          <p:nvPr/>
        </p:nvCxnSpPr>
        <p:spPr>
          <a:xfrm flipV="1">
            <a:off x="4876800" y="46628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7" name="Left Brace 96"/>
          <p:cNvSpPr/>
          <p:nvPr/>
        </p:nvSpPr>
        <p:spPr bwMode="auto">
          <a:xfrm>
            <a:off x="1143000" y="4419600"/>
            <a:ext cx="228600" cy="1524000"/>
          </a:xfrm>
          <a:prstGeom prst="lef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04800" y="5209401"/>
            <a:ext cx="825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M-Modes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pic>
        <p:nvPicPr>
          <p:cNvPr id="6" name="multi2_lola1_10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3553" y="1981200"/>
            <a:ext cx="9211109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5772090"/>
            <a:ext cx="2268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M-Modes + </a:t>
            </a:r>
            <a:r>
              <a:rPr lang="en-US" sz="2000" dirty="0" err="1" smtClean="0"/>
              <a:t>Viterbi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5772090"/>
            <a:ext cx="735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 descr="lola1_crfpc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609"/>
              <a:stretch>
                <a:fillRect/>
              </a:stretch>
            </p:blipFill>
          </mc:Choice>
          <mc:Fallback>
            <p:blipFill>
              <a:blip r:embed="rId3"/>
              <a:srcRect t="7609"/>
              <a:stretch>
                <a:fillRect/>
              </a:stretch>
            </p:blipFill>
          </mc:Fallback>
        </mc:AlternateContent>
        <p:spPr>
          <a:xfrm>
            <a:off x="1401233" y="1676400"/>
            <a:ext cx="6675967" cy="462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28951" y="3612791"/>
            <a:ext cx="11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838200" y="2209800"/>
            <a:ext cx="2286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0912" y="2466201"/>
            <a:ext cx="1039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M-Modes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25" y="3429000"/>
            <a:ext cx="125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Baseline #1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4800600"/>
            <a:ext cx="125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Baseline #2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848600" y="3166646"/>
            <a:ext cx="1199768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25% Better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7124700" y="3314700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1825823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28875" y="5943600"/>
            <a:ext cx="1865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#Modes / Frame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Pascal Segmentation Challenge </a:t>
            </a:r>
          </a:p>
          <a:p>
            <a:pPr lvl="1"/>
            <a:r>
              <a:rPr lang="en-US" dirty="0" smtClean="0"/>
              <a:t>20 categories + background</a:t>
            </a:r>
          </a:p>
          <a:p>
            <a:pPr lvl="1"/>
            <a:r>
              <a:rPr lang="en-US" dirty="0" smtClean="0"/>
              <a:t>Competitive international challenge (2007-2012)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99084"/>
            <a:ext cx="8166100" cy="413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2200" dirty="0" smtClean="0"/>
              <a:t>While hunting in Africa, I shot an elephant in my pajamas.</a:t>
            </a:r>
          </a:p>
          <a:p>
            <a:pPr>
              <a:buNone/>
            </a:pPr>
            <a:r>
              <a:rPr lang="en-US" sz="2200" dirty="0" smtClean="0"/>
              <a:t>	How an elephant got into my pajamas, I’ll never know!</a:t>
            </a:r>
            <a:r>
              <a:rPr lang="en-US" dirty="0" smtClean="0"/>
              <a:t>”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Groucho</a:t>
            </a:r>
            <a:r>
              <a:rPr lang="en-US" dirty="0" smtClean="0"/>
              <a:t> Marx (1930)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49690"/>
            <a:ext cx="4096917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9624"/>
            <a:ext cx="4817973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Hierarchical CRF model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Ladicky</a:t>
            </a:r>
            <a:r>
              <a:rPr lang="en-US" dirty="0" smtClean="0"/>
              <a:t> et al. ECCV ‘10, BMVC ’10, ICCV ‘09]</a:t>
            </a:r>
          </a:p>
          <a:p>
            <a:pPr lvl="2"/>
            <a:r>
              <a:rPr lang="en-US" dirty="0" smtClean="0"/>
              <a:t>Pixel potential: </a:t>
            </a:r>
            <a:r>
              <a:rPr lang="en-US" dirty="0" err="1" smtClean="0"/>
              <a:t>textons</a:t>
            </a:r>
            <a:r>
              <a:rPr lang="en-US" dirty="0" smtClean="0"/>
              <a:t>, color, HOG</a:t>
            </a:r>
          </a:p>
          <a:p>
            <a:pPr lvl="2"/>
            <a:r>
              <a:rPr lang="en-US" dirty="0" err="1" smtClean="0"/>
              <a:t>Pairwise</a:t>
            </a:r>
            <a:r>
              <a:rPr lang="en-US" dirty="0" smtClean="0"/>
              <a:t> potentials between pixels: Potts</a:t>
            </a:r>
          </a:p>
          <a:p>
            <a:pPr lvl="2"/>
            <a:r>
              <a:rPr lang="en-US" dirty="0" smtClean="0"/>
              <a:t>Segment potentials: histogram of pixel features</a:t>
            </a:r>
          </a:p>
          <a:p>
            <a:pPr lvl="2"/>
            <a:r>
              <a:rPr lang="en-US" dirty="0" err="1" smtClean="0"/>
              <a:t>Pairwise</a:t>
            </a:r>
            <a:r>
              <a:rPr lang="en-US" dirty="0" smtClean="0"/>
              <a:t> potentials between segments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103" descr="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8839200" cy="22123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Test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990600"/>
            <a:ext cx="7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990600"/>
            <a:ext cx="735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80687" y="990600"/>
            <a:ext cx="141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Best Mode</a:t>
            </a:r>
            <a:endParaRPr lang="en-US" sz="2000" dirty="0"/>
          </a:p>
        </p:txBody>
      </p:sp>
      <p:pic>
        <p:nvPicPr>
          <p:cNvPr id="10" name="Picture 9" descr="2008_000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1828800" cy="1371600"/>
          </a:xfrm>
          <a:prstGeom prst="rect">
            <a:avLst/>
          </a:prstGeom>
        </p:spPr>
      </p:pic>
      <p:pic>
        <p:nvPicPr>
          <p:cNvPr id="11" name="Picture 10" descr="2008_000030_S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15000" y="1371600"/>
            <a:ext cx="1824404" cy="1371600"/>
          </a:xfrm>
          <a:prstGeom prst="rect">
            <a:avLst/>
          </a:prstGeom>
        </p:spPr>
      </p:pic>
      <p:pic>
        <p:nvPicPr>
          <p:cNvPr id="12" name="Picture 11" descr="2008_000030_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29000" y="1371600"/>
            <a:ext cx="1824404" cy="1371600"/>
          </a:xfrm>
          <a:prstGeom prst="rect">
            <a:avLst/>
          </a:prstGeom>
        </p:spPr>
      </p:pic>
      <p:pic>
        <p:nvPicPr>
          <p:cNvPr id="13" name="Picture 12" descr="2008_00004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006" y="5486400"/>
            <a:ext cx="1091794" cy="1371600"/>
          </a:xfrm>
          <a:prstGeom prst="rect">
            <a:avLst/>
          </a:prstGeom>
        </p:spPr>
      </p:pic>
      <p:pic>
        <p:nvPicPr>
          <p:cNvPr id="14" name="Picture 13" descr="2008_000048_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810000" y="5486400"/>
            <a:ext cx="1090966" cy="1371600"/>
          </a:xfrm>
          <a:prstGeom prst="rect">
            <a:avLst/>
          </a:prstGeom>
        </p:spPr>
      </p:pic>
      <p:pic>
        <p:nvPicPr>
          <p:cNvPr id="15" name="Picture 14" descr="2008_000048_S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096000" y="5486400"/>
            <a:ext cx="1094474" cy="1371600"/>
          </a:xfrm>
          <a:prstGeom prst="rect">
            <a:avLst/>
          </a:prstGeom>
        </p:spPr>
      </p:pic>
      <p:pic>
        <p:nvPicPr>
          <p:cNvPr id="16" name="Picture 15" descr="2009_001771_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429000" y="4114800"/>
            <a:ext cx="1824404" cy="1371600"/>
          </a:xfrm>
          <a:prstGeom prst="rect">
            <a:avLst/>
          </a:prstGeom>
        </p:spPr>
      </p:pic>
      <p:pic>
        <p:nvPicPr>
          <p:cNvPr id="17" name="Picture 16" descr="2009_001771_S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715000" y="4114800"/>
            <a:ext cx="1828800" cy="1371600"/>
          </a:xfrm>
          <a:prstGeom prst="rect">
            <a:avLst/>
          </a:prstGeom>
        </p:spPr>
      </p:pic>
      <p:pic>
        <p:nvPicPr>
          <p:cNvPr id="18" name="Picture 17" descr="2009_001771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3000" y="4114800"/>
            <a:ext cx="1828800" cy="1371600"/>
          </a:xfrm>
          <a:prstGeom prst="rect">
            <a:avLst/>
          </a:prstGeom>
        </p:spPr>
      </p:pic>
      <p:pic>
        <p:nvPicPr>
          <p:cNvPr id="19" name="Picture 18" descr="2009_001866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000" y="2743200"/>
            <a:ext cx="1828800" cy="1371600"/>
          </a:xfrm>
          <a:prstGeom prst="rect">
            <a:avLst/>
          </a:prstGeom>
        </p:spPr>
      </p:pic>
      <p:pic>
        <p:nvPicPr>
          <p:cNvPr id="20" name="Picture 19" descr="2009_001866_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3429000" y="2743200"/>
            <a:ext cx="1830270" cy="1371600"/>
          </a:xfrm>
          <a:prstGeom prst="rect">
            <a:avLst/>
          </a:prstGeom>
        </p:spPr>
      </p:pic>
      <p:pic>
        <p:nvPicPr>
          <p:cNvPr id="21" name="Picture 20" descr="2009_001866_S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5715000" y="2743200"/>
            <a:ext cx="1815612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247953" y="3384191"/>
            <a:ext cx="11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981200" y="3276600"/>
            <a:ext cx="7155676" cy="307777"/>
            <a:chOff x="1817945" y="1856601"/>
            <a:chExt cx="7155676" cy="307777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1817945" y="2133600"/>
              <a:ext cx="6400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609145" y="1856601"/>
              <a:ext cx="1364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State of the art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1200" y="4710567"/>
            <a:ext cx="6858000" cy="307777"/>
            <a:chOff x="1817945" y="1856601"/>
            <a:chExt cx="6858000" cy="307777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1817945" y="2133600"/>
              <a:ext cx="6400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8105469" y="1856601"/>
              <a:ext cx="570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MAP</a:t>
              </a:r>
              <a:endParaRPr lang="en-US" sz="1400" dirty="0"/>
            </a:p>
          </p:txBody>
        </p:sp>
      </p:grpSp>
      <p:graphicFrame>
        <p:nvGraphicFramePr>
          <p:cNvPr id="16" name="Chart 15"/>
          <p:cNvGraphicFramePr/>
          <p:nvPr/>
        </p:nvGraphicFramePr>
        <p:xfrm>
          <a:off x="914400" y="1295400"/>
          <a:ext cx="7467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629400" y="1490246"/>
            <a:ext cx="1039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M-Modes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619617" y="4538246"/>
            <a:ext cx="97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Baseline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141555" y="6096000"/>
            <a:ext cx="183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#Modes / Image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Chart bld="series"/>
        </p:bldSub>
      </p:bldGraphic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M-Best Modes</a:t>
            </a:r>
          </a:p>
          <a:p>
            <a:pPr lvl="1"/>
            <a:r>
              <a:rPr lang="en-US" dirty="0" smtClean="0"/>
              <a:t>More applications</a:t>
            </a:r>
          </a:p>
          <a:p>
            <a:pPr lvl="2"/>
            <a:r>
              <a:rPr lang="en-US" dirty="0" smtClean="0"/>
              <a:t>Object Detection, Medical Segmentation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Cascaded Models with Modes passed on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General Trick for Combinatorial Structures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6" name="Group 35"/>
          <p:cNvGrpSpPr/>
          <p:nvPr/>
        </p:nvGrpSpPr>
        <p:grpSpPr>
          <a:xfrm>
            <a:off x="6629400" y="1066800"/>
            <a:ext cx="2438400" cy="1219200"/>
            <a:chOff x="5638800" y="1219200"/>
            <a:chExt cx="3352800" cy="1828800"/>
          </a:xfrm>
        </p:grpSpPr>
        <p:pic>
          <p:nvPicPr>
            <p:cNvPr id="7" name="Picture 6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7280" y="2869187"/>
              <a:ext cx="237067" cy="174984"/>
            </a:xfrm>
            <a:prstGeom prst="rect">
              <a:avLst/>
            </a:prstGeom>
          </p:spPr>
        </p:pic>
        <p:sp>
          <p:nvSpPr>
            <p:cNvPr id="8" name="Line 1"/>
            <p:cNvSpPr>
              <a:spLocks noChangeShapeType="1"/>
            </p:cNvSpPr>
            <p:nvPr/>
          </p:nvSpPr>
          <p:spPr bwMode="auto">
            <a:xfrm flipH="1" flipV="1">
              <a:off x="5943373" y="2775644"/>
              <a:ext cx="2763747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 flipH="1">
              <a:off x="5943373" y="1221938"/>
              <a:ext cx="227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6069235" y="1276010"/>
              <a:ext cx="2737514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0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8788400" y="2752145"/>
              <a:ext cx="81280" cy="73693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638800" y="1945177"/>
              <a:ext cx="223520" cy="10837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5984240" y="2869187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422640" y="2869187"/>
              <a:ext cx="238963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8544560" y="2088911"/>
              <a:ext cx="44704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894320" y="2869187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975600" y="2881830"/>
              <a:ext cx="6096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8" name="Picture 17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00" y="2869187"/>
              <a:ext cx="237067" cy="1749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6797040" y="2960415"/>
              <a:ext cx="12192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0" name="Group 100"/>
            <p:cNvGrpSpPr/>
            <p:nvPr/>
          </p:nvGrpSpPr>
          <p:grpSpPr>
            <a:xfrm>
              <a:off x="6431280" y="2869187"/>
              <a:ext cx="243840" cy="178813"/>
              <a:chOff x="3276600" y="5181600"/>
              <a:chExt cx="457200" cy="314325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1" name="Line 4"/>
            <p:cNvSpPr>
              <a:spLocks noChangeShapeType="1"/>
            </p:cNvSpPr>
            <p:nvPr/>
          </p:nvSpPr>
          <p:spPr bwMode="auto">
            <a:xfrm flipH="1">
              <a:off x="7554415" y="1268025"/>
              <a:ext cx="6293" cy="151400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"/>
            <p:cNvSpPr>
              <a:spLocks/>
            </p:cNvSpPr>
            <p:nvPr/>
          </p:nvSpPr>
          <p:spPr bwMode="auto">
            <a:xfrm rot="10800000" flipH="1">
              <a:off x="7516656" y="1219200"/>
              <a:ext cx="88104" cy="89435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7"/>
            <p:cNvSpPr>
              <a:spLocks/>
            </p:cNvSpPr>
            <p:nvPr/>
          </p:nvSpPr>
          <p:spPr bwMode="auto">
            <a:xfrm rot="10800000" flipH="1">
              <a:off x="7913945" y="1491432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8"/>
            <p:cNvSpPr>
              <a:spLocks/>
            </p:cNvSpPr>
            <p:nvPr/>
          </p:nvSpPr>
          <p:spPr bwMode="auto">
            <a:xfrm rot="10800000" flipH="1">
              <a:off x="6805810" y="1645920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9"/>
            <p:cNvSpPr>
              <a:spLocks/>
            </p:cNvSpPr>
            <p:nvPr/>
          </p:nvSpPr>
          <p:spPr bwMode="auto">
            <a:xfrm rot="10800000" flipH="1">
              <a:off x="7444740" y="1295400"/>
              <a:ext cx="106680" cy="106680"/>
            </a:xfrm>
            <a:prstGeom prst="ellipse">
              <a:avLst/>
            </a:prstGeom>
            <a:solidFill>
              <a:srgbClr val="FF6666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3"/>
            <p:cNvSpPr>
              <a:spLocks/>
            </p:cNvSpPr>
            <p:nvPr/>
          </p:nvSpPr>
          <p:spPr bwMode="auto">
            <a:xfrm rot="10800000" flipH="1">
              <a:off x="7559040" y="1310640"/>
              <a:ext cx="106680" cy="106680"/>
            </a:xfrm>
            <a:prstGeom prst="ellipse">
              <a:avLst/>
            </a:prstGeom>
            <a:solidFill>
              <a:srgbClr val="FF8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4"/>
          <p:cNvGrpSpPr/>
          <p:nvPr/>
        </p:nvGrpSpPr>
        <p:grpSpPr>
          <a:xfrm>
            <a:off x="1447800" y="4749800"/>
            <a:ext cx="7112000" cy="736600"/>
            <a:chOff x="1447800" y="3962400"/>
            <a:chExt cx="7112000" cy="736600"/>
          </a:xfrm>
        </p:grpSpPr>
        <p:pic>
          <p:nvPicPr>
            <p:cNvPr id="32" name="Picture 3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447800" y="3962400"/>
              <a:ext cx="2222501" cy="736600"/>
            </a:xfrm>
            <a:prstGeom prst="rect">
              <a:avLst/>
            </a:prstGeom>
          </p:spPr>
        </p:pic>
        <p:pic>
          <p:nvPicPr>
            <p:cNvPr id="33" name="Picture 3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257800" y="3962400"/>
              <a:ext cx="3302000" cy="457200"/>
            </a:xfrm>
            <a:prstGeom prst="rect">
              <a:avLst/>
            </a:prstGeom>
          </p:spPr>
        </p:pic>
        <p:sp>
          <p:nvSpPr>
            <p:cNvPr id="34" name="Right Arrow 33"/>
            <p:cNvSpPr/>
            <p:nvPr/>
          </p:nvSpPr>
          <p:spPr bwMode="auto">
            <a:xfrm>
              <a:off x="4038600" y="4114800"/>
              <a:ext cx="7620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5" name="Group 48"/>
          <p:cNvGrpSpPr/>
          <p:nvPr/>
        </p:nvGrpSpPr>
        <p:grpSpPr>
          <a:xfrm>
            <a:off x="1752600" y="3124196"/>
            <a:ext cx="6248400" cy="629730"/>
            <a:chOff x="1143000" y="3809997"/>
            <a:chExt cx="7239000" cy="865879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1143000" y="3810000"/>
              <a:ext cx="14478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33972" y="4038601"/>
              <a:ext cx="85203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Step 1</a:t>
              </a:r>
              <a:endParaRPr lang="en-US" sz="1400" dirty="0"/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3962400" y="3810000"/>
              <a:ext cx="14478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53371" y="4038602"/>
              <a:ext cx="85203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Step 2</a:t>
              </a:r>
              <a:endParaRPr lang="en-US" sz="1400" dirty="0"/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934200" y="3810000"/>
              <a:ext cx="14478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5172" y="4038601"/>
              <a:ext cx="85203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Step 3</a:t>
              </a:r>
              <a:endParaRPr lang="en-US" sz="1400" dirty="0"/>
            </a:p>
          </p:txBody>
        </p:sp>
        <p:sp>
          <p:nvSpPr>
            <p:cNvPr id="43" name="Right Arrow 42"/>
            <p:cNvSpPr/>
            <p:nvPr/>
          </p:nvSpPr>
          <p:spPr bwMode="auto">
            <a:xfrm>
              <a:off x="2819400" y="4114800"/>
              <a:ext cx="9144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Right Arrow 43"/>
            <p:cNvSpPr/>
            <p:nvPr/>
          </p:nvSpPr>
          <p:spPr bwMode="auto">
            <a:xfrm>
              <a:off x="5715000" y="4114800"/>
              <a:ext cx="9144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847576" y="3810000"/>
              <a:ext cx="767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Top 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01383" y="4294998"/>
              <a:ext cx="1178312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hypotheses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33585" y="3809997"/>
              <a:ext cx="825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Top M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44015" y="4295002"/>
              <a:ext cx="1160656" cy="38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hypotheses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M-Best Modes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Improved Learning with Modes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Posterior Summaries with Modes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6" name="Group 59"/>
          <p:cNvGrpSpPr/>
          <p:nvPr/>
        </p:nvGrpSpPr>
        <p:grpSpPr>
          <a:xfrm>
            <a:off x="6629400" y="1066800"/>
            <a:ext cx="2438400" cy="1219200"/>
            <a:chOff x="5638800" y="1219200"/>
            <a:chExt cx="3352800" cy="1828800"/>
          </a:xfrm>
        </p:grpSpPr>
        <p:pic>
          <p:nvPicPr>
            <p:cNvPr id="61" name="Picture 60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7280" y="2869187"/>
              <a:ext cx="237067" cy="174984"/>
            </a:xfrm>
            <a:prstGeom prst="rect">
              <a:avLst/>
            </a:prstGeom>
          </p:spPr>
        </p:pic>
        <p:sp>
          <p:nvSpPr>
            <p:cNvPr id="62" name="Line 1"/>
            <p:cNvSpPr>
              <a:spLocks noChangeShapeType="1"/>
            </p:cNvSpPr>
            <p:nvPr/>
          </p:nvSpPr>
          <p:spPr bwMode="auto">
            <a:xfrm flipH="1" flipV="1">
              <a:off x="5943373" y="2775644"/>
              <a:ext cx="2763747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2"/>
            <p:cNvSpPr>
              <a:spLocks noChangeShapeType="1"/>
            </p:cNvSpPr>
            <p:nvPr/>
          </p:nvSpPr>
          <p:spPr bwMode="auto">
            <a:xfrm flipH="1">
              <a:off x="5943373" y="1221938"/>
              <a:ext cx="227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"/>
            <p:cNvSpPr>
              <a:spLocks/>
            </p:cNvSpPr>
            <p:nvPr/>
          </p:nvSpPr>
          <p:spPr bwMode="auto">
            <a:xfrm>
              <a:off x="6069235" y="1276010"/>
              <a:ext cx="2737514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" name="Picture 64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8788400" y="2752145"/>
              <a:ext cx="81280" cy="73693"/>
            </a:xfrm>
            <a:prstGeom prst="rect">
              <a:avLst/>
            </a:prstGeom>
          </p:spPr>
        </p:pic>
        <p:pic>
          <p:nvPicPr>
            <p:cNvPr id="66" name="Picture 65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638800" y="1945177"/>
              <a:ext cx="223520" cy="108372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 bwMode="auto">
            <a:xfrm>
              <a:off x="5984240" y="2869187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8422640" y="2869187"/>
              <a:ext cx="238963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8544560" y="2088911"/>
              <a:ext cx="44704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7894320" y="2869187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975600" y="2881830"/>
              <a:ext cx="6096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72" name="Picture 71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00" y="2869187"/>
              <a:ext cx="237067" cy="174984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 bwMode="auto">
            <a:xfrm>
              <a:off x="6797040" y="2960415"/>
              <a:ext cx="12192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7" name="Group 100"/>
            <p:cNvGrpSpPr/>
            <p:nvPr/>
          </p:nvGrpSpPr>
          <p:grpSpPr>
            <a:xfrm>
              <a:off x="6431280" y="2869187"/>
              <a:ext cx="243840" cy="178813"/>
              <a:chOff x="3276600" y="5181600"/>
              <a:chExt cx="457200" cy="314325"/>
            </a:xfrm>
          </p:grpSpPr>
          <p:sp>
            <p:nvSpPr>
              <p:cNvPr id="81" name="Rectangle 8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75" name="Line 4"/>
            <p:cNvSpPr>
              <a:spLocks noChangeShapeType="1"/>
            </p:cNvSpPr>
            <p:nvPr/>
          </p:nvSpPr>
          <p:spPr bwMode="auto">
            <a:xfrm flipH="1">
              <a:off x="7554415" y="1268025"/>
              <a:ext cx="6293" cy="151400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6"/>
            <p:cNvSpPr>
              <a:spLocks/>
            </p:cNvSpPr>
            <p:nvPr/>
          </p:nvSpPr>
          <p:spPr bwMode="auto">
            <a:xfrm rot="10800000" flipH="1">
              <a:off x="7516656" y="1219200"/>
              <a:ext cx="88104" cy="89435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"/>
            <p:cNvSpPr>
              <a:spLocks/>
            </p:cNvSpPr>
            <p:nvPr/>
          </p:nvSpPr>
          <p:spPr bwMode="auto">
            <a:xfrm rot="10800000" flipH="1">
              <a:off x="7913945" y="1491432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8"/>
            <p:cNvSpPr>
              <a:spLocks/>
            </p:cNvSpPr>
            <p:nvPr/>
          </p:nvSpPr>
          <p:spPr bwMode="auto">
            <a:xfrm rot="10800000" flipH="1">
              <a:off x="6805810" y="1645920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9"/>
            <p:cNvSpPr>
              <a:spLocks/>
            </p:cNvSpPr>
            <p:nvPr/>
          </p:nvSpPr>
          <p:spPr bwMode="auto">
            <a:xfrm rot="10800000" flipH="1">
              <a:off x="7444740" y="1295400"/>
              <a:ext cx="106680" cy="106680"/>
            </a:xfrm>
            <a:prstGeom prst="ellipse">
              <a:avLst/>
            </a:prstGeom>
            <a:solidFill>
              <a:srgbClr val="FF6666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33"/>
            <p:cNvSpPr>
              <a:spLocks/>
            </p:cNvSpPr>
            <p:nvPr/>
          </p:nvSpPr>
          <p:spPr bwMode="auto">
            <a:xfrm rot="10800000" flipH="1">
              <a:off x="7559040" y="1310640"/>
              <a:ext cx="106680" cy="106680"/>
            </a:xfrm>
            <a:prstGeom prst="ellipse">
              <a:avLst/>
            </a:prstGeom>
            <a:solidFill>
              <a:srgbClr val="FF8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102"/>
          <p:cNvGrpSpPr/>
          <p:nvPr/>
        </p:nvGrpSpPr>
        <p:grpSpPr>
          <a:xfrm>
            <a:off x="685800" y="4572000"/>
            <a:ext cx="7620000" cy="1512632"/>
            <a:chOff x="152400" y="4724400"/>
            <a:chExt cx="7620000" cy="1512632"/>
          </a:xfrm>
        </p:grpSpPr>
        <p:grpSp>
          <p:nvGrpSpPr>
            <p:cNvPr id="9" name="Group 89"/>
            <p:cNvGrpSpPr/>
            <p:nvPr/>
          </p:nvGrpSpPr>
          <p:grpSpPr>
            <a:xfrm>
              <a:off x="152400" y="4724401"/>
              <a:ext cx="3733800" cy="1371600"/>
              <a:chOff x="2209800" y="5219217"/>
              <a:chExt cx="2001520" cy="876783"/>
            </a:xfrm>
          </p:grpSpPr>
          <p:sp>
            <p:nvSpPr>
              <p:cNvPr id="88" name="Freeform 3"/>
              <p:cNvSpPr>
                <a:spLocks/>
              </p:cNvSpPr>
              <p:nvPr/>
            </p:nvSpPr>
            <p:spPr bwMode="auto">
              <a:xfrm>
                <a:off x="2209800" y="5219217"/>
                <a:ext cx="1990919" cy="876783"/>
              </a:xfrm>
              <a:custGeom>
                <a:avLst/>
                <a:gdLst/>
                <a:ahLst/>
                <a:cxnLst>
                  <a:cxn ang="0">
                    <a:pos x="0" y="15117"/>
                  </a:cxn>
                  <a:cxn ang="0">
                    <a:pos x="1837" y="13410"/>
                  </a:cxn>
                  <a:cxn ang="0">
                    <a:pos x="4022" y="15117"/>
                  </a:cxn>
                  <a:cxn ang="0">
                    <a:pos x="7001" y="8065"/>
                  </a:cxn>
                  <a:cxn ang="0">
                    <a:pos x="10229" y="14078"/>
                  </a:cxn>
                  <a:cxn ang="0">
                    <a:pos x="12116" y="717"/>
                  </a:cxn>
                  <a:cxn ang="0">
                    <a:pos x="13308" y="11777"/>
                  </a:cxn>
                  <a:cxn ang="0">
                    <a:pos x="15393" y="4503"/>
                  </a:cxn>
                  <a:cxn ang="0">
                    <a:pos x="19912" y="13410"/>
                  </a:cxn>
                  <a:cxn ang="0">
                    <a:pos x="21600" y="11777"/>
                  </a:cxn>
                </a:cxnLst>
                <a:rect l="0" t="0" r="r" b="b"/>
                <a:pathLst>
                  <a:path w="21600" h="15283">
                    <a:moveTo>
                      <a:pt x="0" y="15117"/>
                    </a:moveTo>
                    <a:cubicBezTo>
                      <a:pt x="0" y="15117"/>
                      <a:pt x="298" y="12148"/>
                      <a:pt x="1837" y="13410"/>
                    </a:cubicBezTo>
                    <a:cubicBezTo>
                      <a:pt x="3831" y="15045"/>
                      <a:pt x="3228" y="14820"/>
                      <a:pt x="4022" y="15117"/>
                    </a:cubicBezTo>
                    <a:cubicBezTo>
                      <a:pt x="5062" y="15506"/>
                      <a:pt x="5792" y="-771"/>
                      <a:pt x="7001" y="8065"/>
                    </a:cubicBezTo>
                    <a:cubicBezTo>
                      <a:pt x="7448" y="11331"/>
                      <a:pt x="9881" y="18012"/>
                      <a:pt x="10229" y="14078"/>
                    </a:cubicBezTo>
                    <a:cubicBezTo>
                      <a:pt x="10577" y="10144"/>
                      <a:pt x="11123" y="-3217"/>
                      <a:pt x="12116" y="717"/>
                    </a:cubicBezTo>
                    <a:cubicBezTo>
                      <a:pt x="13109" y="4651"/>
                      <a:pt x="12414" y="18383"/>
                      <a:pt x="13308" y="11777"/>
                    </a:cubicBezTo>
                    <a:cubicBezTo>
                      <a:pt x="14201" y="5171"/>
                      <a:pt x="14698" y="1905"/>
                      <a:pt x="15393" y="4503"/>
                    </a:cubicBezTo>
                    <a:cubicBezTo>
                      <a:pt x="16088" y="7101"/>
                      <a:pt x="15820" y="15041"/>
                      <a:pt x="19912" y="13410"/>
                    </a:cubicBezTo>
                    <a:cubicBezTo>
                      <a:pt x="20657" y="13113"/>
                      <a:pt x="21600" y="11777"/>
                      <a:pt x="21600" y="117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3886200" y="5807009"/>
                <a:ext cx="325120" cy="28899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91" name="Picture 9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962400" y="5334000"/>
              <a:ext cx="342900" cy="228600"/>
            </a:xfrm>
            <a:prstGeom prst="rect">
              <a:avLst/>
            </a:prstGeom>
          </p:spPr>
        </p:pic>
        <p:grpSp>
          <p:nvGrpSpPr>
            <p:cNvPr id="10" name="Group 101"/>
            <p:cNvGrpSpPr/>
            <p:nvPr/>
          </p:nvGrpSpPr>
          <p:grpSpPr>
            <a:xfrm>
              <a:off x="5105400" y="4724400"/>
              <a:ext cx="2667000" cy="1512632"/>
              <a:chOff x="5105400" y="4724400"/>
              <a:chExt cx="2667000" cy="1512632"/>
            </a:xfrm>
          </p:grpSpPr>
          <p:sp>
            <p:nvSpPr>
              <p:cNvPr id="99" name="Freeform 98"/>
              <p:cNvSpPr/>
              <p:nvPr/>
            </p:nvSpPr>
            <p:spPr bwMode="auto">
              <a:xfrm>
                <a:off x="6117710" y="4724400"/>
                <a:ext cx="990600" cy="15126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 bwMode="auto">
              <a:xfrm>
                <a:off x="5105400" y="5246944"/>
                <a:ext cx="1143000" cy="9030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 bwMode="auto">
              <a:xfrm>
                <a:off x="6477000" y="5094544"/>
                <a:ext cx="1295400" cy="9030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057400" y="2057400"/>
            <a:ext cx="31623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Message (Part #1)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Think about YOUR problem. </a:t>
            </a:r>
          </a:p>
          <a:p>
            <a:endParaRPr lang="en-US" dirty="0" smtClean="0"/>
          </a:p>
          <a:p>
            <a:r>
              <a:rPr lang="en-US" dirty="0" smtClean="0"/>
              <a:t>Are you or a loved one, tired of a single solution?</a:t>
            </a:r>
          </a:p>
          <a:p>
            <a:endParaRPr lang="en-US" dirty="0" smtClean="0"/>
          </a:p>
          <a:p>
            <a:r>
              <a:rPr lang="en-US" dirty="0" smtClean="0"/>
              <a:t>If yes, then M-Modes might be right for you!</a:t>
            </a:r>
            <a:r>
              <a:rPr lang="en-US" baseline="30000" dirty="0" smtClean="0"/>
              <a:t>*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200" dirty="0" smtClean="0"/>
              <a:t>     *  M-Modes is not suited for everyone. People with perfect models, and love of continuous variables should not use M-Modes. Consult your local optimization expert before starting M-Modes. </a:t>
            </a:r>
            <a:br>
              <a:rPr lang="en-US" sz="1200" dirty="0" smtClean="0"/>
            </a:br>
            <a:r>
              <a:rPr lang="en-US" sz="1200" dirty="0" smtClean="0"/>
              <a:t>Please do not drive or operate heavy machinery while on M-Modes. 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0" name="Picture 9" descr="pay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63334"/>
            <a:ext cx="6096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863334"/>
            <a:ext cx="967267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375713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Payman</a:t>
            </a:r>
            <a:r>
              <a:rPr lang="en-US" dirty="0" smtClean="0"/>
              <a:t> </a:t>
            </a:r>
            <a:r>
              <a:rPr lang="en-US" dirty="0" err="1" smtClean="0"/>
              <a:t>Yadollahpour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(TTIC)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375713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Shakhnarovich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(TTIC) 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3244334"/>
            <a:ext cx="167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M-Best Modes</a:t>
            </a:r>
            <a:endParaRPr lang="en-US" sz="1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863334"/>
            <a:ext cx="914400" cy="914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724400" y="375713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Abner</a:t>
            </a:r>
            <a:r>
              <a:rPr lang="en-US" dirty="0" smtClean="0"/>
              <a:t> Guzman-Rivera </a:t>
            </a:r>
            <a:br>
              <a:rPr lang="en-US" dirty="0" smtClean="0"/>
            </a:br>
            <a:r>
              <a:rPr lang="en-US" dirty="0" smtClean="0"/>
              <a:t>(UIUC)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 rot="5760000">
            <a:off x="1766887" y="3254376"/>
            <a:ext cx="1535113" cy="4286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 rot="15660000" flipH="1">
            <a:off x="2309812" y="3254376"/>
            <a:ext cx="1535113" cy="4286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2514600" y="3254375"/>
            <a:ext cx="563563" cy="4286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 rot="5760000">
            <a:off x="5319712" y="3244851"/>
            <a:ext cx="1535113" cy="4286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 rot="15660000" flipH="1">
            <a:off x="5862637" y="3244851"/>
            <a:ext cx="1535113" cy="4286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6067425" y="3244850"/>
            <a:ext cx="563563" cy="4286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247775" y="2484438"/>
            <a:ext cx="6611938" cy="1582737"/>
            <a:chOff x="498" y="863"/>
            <a:chExt cx="4165" cy="997"/>
          </a:xfrm>
        </p:grpSpPr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>
              <a:off x="498" y="881"/>
              <a:ext cx="649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12"/>
            <p:cNvSpPr>
              <a:spLocks noChangeArrowheads="1"/>
            </p:cNvSpPr>
            <p:nvPr/>
          </p:nvSpPr>
          <p:spPr bwMode="auto">
            <a:xfrm rot="5400000">
              <a:off x="357" y="1358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AutoShape 13"/>
            <p:cNvSpPr>
              <a:spLocks noChangeArrowheads="1"/>
            </p:cNvSpPr>
            <p:nvPr/>
          </p:nvSpPr>
          <p:spPr bwMode="auto">
            <a:xfrm>
              <a:off x="1842" y="875"/>
              <a:ext cx="493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 rot="5400000">
              <a:off x="1371" y="1349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15"/>
            <p:cNvSpPr>
              <a:spLocks noChangeArrowheads="1"/>
            </p:cNvSpPr>
            <p:nvPr/>
          </p:nvSpPr>
          <p:spPr bwMode="auto">
            <a:xfrm>
              <a:off x="1842" y="1817"/>
              <a:ext cx="493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AutoShape 16"/>
            <p:cNvSpPr>
              <a:spLocks noChangeArrowheads="1"/>
            </p:cNvSpPr>
            <p:nvPr/>
          </p:nvSpPr>
          <p:spPr bwMode="auto">
            <a:xfrm>
              <a:off x="1842" y="1346"/>
              <a:ext cx="391" cy="33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AutoShape 17"/>
            <p:cNvSpPr>
              <a:spLocks noChangeArrowheads="1"/>
            </p:cNvSpPr>
            <p:nvPr/>
          </p:nvSpPr>
          <p:spPr bwMode="auto">
            <a:xfrm>
              <a:off x="4014" y="875"/>
              <a:ext cx="649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 rot="5400000">
              <a:off x="3873" y="1352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2871" y="863"/>
              <a:ext cx="519" cy="997"/>
            </a:xfrm>
            <a:custGeom>
              <a:avLst/>
              <a:gdLst>
                <a:gd name="T0" fmla="*/ 519 w 519"/>
                <a:gd name="T1" fmla="*/ 188 h 997"/>
                <a:gd name="T2" fmla="*/ 399 w 519"/>
                <a:gd name="T3" fmla="*/ 38 h 997"/>
                <a:gd name="T4" fmla="*/ 189 w 519"/>
                <a:gd name="T5" fmla="*/ 26 h 997"/>
                <a:gd name="T6" fmla="*/ 33 w 519"/>
                <a:gd name="T7" fmla="*/ 194 h 997"/>
                <a:gd name="T8" fmla="*/ 3 w 519"/>
                <a:gd name="T9" fmla="*/ 512 h 997"/>
                <a:gd name="T10" fmla="*/ 51 w 519"/>
                <a:gd name="T11" fmla="*/ 836 h 997"/>
                <a:gd name="T12" fmla="*/ 189 w 519"/>
                <a:gd name="T13" fmla="*/ 968 h 997"/>
                <a:gd name="T14" fmla="*/ 405 w 519"/>
                <a:gd name="T15" fmla="*/ 968 h 997"/>
                <a:gd name="T16" fmla="*/ 513 w 519"/>
                <a:gd name="T17" fmla="*/ 794 h 9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997"/>
                <a:gd name="T29" fmla="*/ 519 w 519"/>
                <a:gd name="T30" fmla="*/ 997 h 9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997">
                  <a:moveTo>
                    <a:pt x="519" y="188"/>
                  </a:moveTo>
                  <a:cubicBezTo>
                    <a:pt x="499" y="163"/>
                    <a:pt x="454" y="65"/>
                    <a:pt x="399" y="38"/>
                  </a:cubicBezTo>
                  <a:cubicBezTo>
                    <a:pt x="344" y="11"/>
                    <a:pt x="250" y="0"/>
                    <a:pt x="189" y="26"/>
                  </a:cubicBezTo>
                  <a:cubicBezTo>
                    <a:pt x="128" y="52"/>
                    <a:pt x="64" y="113"/>
                    <a:pt x="33" y="194"/>
                  </a:cubicBezTo>
                  <a:cubicBezTo>
                    <a:pt x="2" y="275"/>
                    <a:pt x="0" y="405"/>
                    <a:pt x="3" y="512"/>
                  </a:cubicBezTo>
                  <a:cubicBezTo>
                    <a:pt x="6" y="619"/>
                    <a:pt x="20" y="760"/>
                    <a:pt x="51" y="836"/>
                  </a:cubicBezTo>
                  <a:cubicBezTo>
                    <a:pt x="82" y="912"/>
                    <a:pt x="130" y="946"/>
                    <a:pt x="189" y="968"/>
                  </a:cubicBezTo>
                  <a:cubicBezTo>
                    <a:pt x="248" y="990"/>
                    <a:pt x="351" y="997"/>
                    <a:pt x="405" y="968"/>
                  </a:cubicBezTo>
                  <a:cubicBezTo>
                    <a:pt x="459" y="939"/>
                    <a:pt x="484" y="867"/>
                    <a:pt x="513" y="794"/>
                  </a:cubicBezTo>
                </a:path>
              </a:pathLst>
            </a:custGeom>
            <a:noFill/>
            <a:ln w="101600">
              <a:solidFill>
                <a:schemeClr val="tx1"/>
              </a:solidFill>
              <a:round/>
              <a:headEnd/>
              <a:tailEnd type="non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20"/>
            <p:cNvSpPr>
              <a:spLocks noChangeArrowheads="1"/>
            </p:cNvSpPr>
            <p:nvPr/>
          </p:nvSpPr>
          <p:spPr bwMode="auto">
            <a:xfrm>
              <a:off x="3348" y="1621"/>
              <a:ext cx="72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21"/>
            <p:cNvSpPr>
              <a:spLocks noChangeArrowheads="1"/>
            </p:cNvSpPr>
            <p:nvPr/>
          </p:nvSpPr>
          <p:spPr bwMode="auto">
            <a:xfrm>
              <a:off x="3348" y="1003"/>
              <a:ext cx="72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5391150" y="4391025"/>
            <a:ext cx="3295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  <a:buFont typeface="Wingdings" pitchFamily="-112" charset="2"/>
              <a:buNone/>
            </a:pPr>
            <a:r>
              <a:rPr lang="en-US" sz="2400">
                <a:latin typeface="Calibri" pitchFamily="-112" charset="0"/>
              </a:rPr>
              <a:t>[Smyth et al., 1994]</a:t>
            </a: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513013" y="2498725"/>
            <a:ext cx="4138612" cy="1544638"/>
            <a:chOff x="1295" y="1442"/>
            <a:chExt cx="2607" cy="973"/>
          </a:xfrm>
        </p:grpSpPr>
        <p:sp>
          <p:nvSpPr>
            <p:cNvPr id="46" name="AutoShape 25"/>
            <p:cNvSpPr>
              <a:spLocks noChangeArrowheads="1"/>
            </p:cNvSpPr>
            <p:nvPr/>
          </p:nvSpPr>
          <p:spPr bwMode="auto">
            <a:xfrm rot="5760000">
              <a:off x="825" y="1918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AutoShape 26"/>
            <p:cNvSpPr>
              <a:spLocks noChangeArrowheads="1"/>
            </p:cNvSpPr>
            <p:nvPr/>
          </p:nvSpPr>
          <p:spPr bwMode="auto">
            <a:xfrm rot="15660000" flipH="1">
              <a:off x="1167" y="1918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AutoShape 27"/>
            <p:cNvSpPr>
              <a:spLocks noChangeArrowheads="1"/>
            </p:cNvSpPr>
            <p:nvPr/>
          </p:nvSpPr>
          <p:spPr bwMode="auto">
            <a:xfrm>
              <a:off x="1296" y="1918"/>
              <a:ext cx="355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AutoShape 28"/>
            <p:cNvSpPr>
              <a:spLocks noChangeArrowheads="1"/>
            </p:cNvSpPr>
            <p:nvPr/>
          </p:nvSpPr>
          <p:spPr bwMode="auto">
            <a:xfrm rot="5760000">
              <a:off x="3063" y="1912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AutoShape 29"/>
            <p:cNvSpPr>
              <a:spLocks noChangeArrowheads="1"/>
            </p:cNvSpPr>
            <p:nvPr/>
          </p:nvSpPr>
          <p:spPr bwMode="auto">
            <a:xfrm rot="15660000" flipH="1">
              <a:off x="3405" y="1912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AutoShape 30"/>
            <p:cNvSpPr>
              <a:spLocks noChangeArrowheads="1"/>
            </p:cNvSpPr>
            <p:nvPr/>
          </p:nvSpPr>
          <p:spPr bwMode="auto">
            <a:xfrm>
              <a:off x="3534" y="1912"/>
              <a:ext cx="355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247775" y="2484438"/>
            <a:ext cx="6611938" cy="1582737"/>
            <a:chOff x="558" y="3137"/>
            <a:chExt cx="4165" cy="997"/>
          </a:xfrm>
        </p:grpSpPr>
        <p:sp>
          <p:nvSpPr>
            <p:cNvPr id="53" name="AutoShape 32"/>
            <p:cNvSpPr>
              <a:spLocks noChangeArrowheads="1"/>
            </p:cNvSpPr>
            <p:nvPr/>
          </p:nvSpPr>
          <p:spPr bwMode="auto">
            <a:xfrm>
              <a:off x="558" y="3155"/>
              <a:ext cx="649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AutoShape 33"/>
            <p:cNvSpPr>
              <a:spLocks noChangeArrowheads="1"/>
            </p:cNvSpPr>
            <p:nvPr/>
          </p:nvSpPr>
          <p:spPr bwMode="auto">
            <a:xfrm rot="5400000">
              <a:off x="417" y="3632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AutoShape 34"/>
            <p:cNvSpPr>
              <a:spLocks noChangeArrowheads="1"/>
            </p:cNvSpPr>
            <p:nvPr/>
          </p:nvSpPr>
          <p:spPr bwMode="auto">
            <a:xfrm>
              <a:off x="1902" y="3149"/>
              <a:ext cx="493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35"/>
            <p:cNvSpPr>
              <a:spLocks noChangeArrowheads="1"/>
            </p:cNvSpPr>
            <p:nvPr/>
          </p:nvSpPr>
          <p:spPr bwMode="auto">
            <a:xfrm rot="5400000">
              <a:off x="1431" y="3623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36"/>
            <p:cNvSpPr>
              <a:spLocks noChangeArrowheads="1"/>
            </p:cNvSpPr>
            <p:nvPr/>
          </p:nvSpPr>
          <p:spPr bwMode="auto">
            <a:xfrm>
              <a:off x="1902" y="4091"/>
              <a:ext cx="493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AutoShape 37"/>
            <p:cNvSpPr>
              <a:spLocks noChangeArrowheads="1"/>
            </p:cNvSpPr>
            <p:nvPr/>
          </p:nvSpPr>
          <p:spPr bwMode="auto">
            <a:xfrm>
              <a:off x="1902" y="3620"/>
              <a:ext cx="391" cy="33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38"/>
            <p:cNvSpPr>
              <a:spLocks noChangeArrowheads="1"/>
            </p:cNvSpPr>
            <p:nvPr/>
          </p:nvSpPr>
          <p:spPr bwMode="auto">
            <a:xfrm>
              <a:off x="4074" y="3149"/>
              <a:ext cx="649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AutoShape 39"/>
            <p:cNvSpPr>
              <a:spLocks noChangeArrowheads="1"/>
            </p:cNvSpPr>
            <p:nvPr/>
          </p:nvSpPr>
          <p:spPr bwMode="auto">
            <a:xfrm rot="5400000">
              <a:off x="3933" y="3626"/>
              <a:ext cx="967" cy="2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/>
            <p:cNvSpPr>
              <a:spLocks/>
            </p:cNvSpPr>
            <p:nvPr/>
          </p:nvSpPr>
          <p:spPr bwMode="auto">
            <a:xfrm>
              <a:off x="2931" y="3137"/>
              <a:ext cx="519" cy="997"/>
            </a:xfrm>
            <a:custGeom>
              <a:avLst/>
              <a:gdLst>
                <a:gd name="T0" fmla="*/ 519 w 519"/>
                <a:gd name="T1" fmla="*/ 188 h 997"/>
                <a:gd name="T2" fmla="*/ 399 w 519"/>
                <a:gd name="T3" fmla="*/ 38 h 997"/>
                <a:gd name="T4" fmla="*/ 189 w 519"/>
                <a:gd name="T5" fmla="*/ 26 h 997"/>
                <a:gd name="T6" fmla="*/ 33 w 519"/>
                <a:gd name="T7" fmla="*/ 194 h 997"/>
                <a:gd name="T8" fmla="*/ 3 w 519"/>
                <a:gd name="T9" fmla="*/ 512 h 997"/>
                <a:gd name="T10" fmla="*/ 51 w 519"/>
                <a:gd name="T11" fmla="*/ 836 h 997"/>
                <a:gd name="T12" fmla="*/ 189 w 519"/>
                <a:gd name="T13" fmla="*/ 968 h 997"/>
                <a:gd name="T14" fmla="*/ 405 w 519"/>
                <a:gd name="T15" fmla="*/ 968 h 997"/>
                <a:gd name="T16" fmla="*/ 513 w 519"/>
                <a:gd name="T17" fmla="*/ 794 h 9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9"/>
                <a:gd name="T28" fmla="*/ 0 h 997"/>
                <a:gd name="T29" fmla="*/ 519 w 519"/>
                <a:gd name="T30" fmla="*/ 997 h 9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9" h="997">
                  <a:moveTo>
                    <a:pt x="519" y="188"/>
                  </a:moveTo>
                  <a:cubicBezTo>
                    <a:pt x="499" y="163"/>
                    <a:pt x="454" y="65"/>
                    <a:pt x="399" y="38"/>
                  </a:cubicBezTo>
                  <a:cubicBezTo>
                    <a:pt x="344" y="11"/>
                    <a:pt x="250" y="0"/>
                    <a:pt x="189" y="26"/>
                  </a:cubicBezTo>
                  <a:cubicBezTo>
                    <a:pt x="128" y="52"/>
                    <a:pt x="64" y="113"/>
                    <a:pt x="33" y="194"/>
                  </a:cubicBezTo>
                  <a:cubicBezTo>
                    <a:pt x="2" y="275"/>
                    <a:pt x="0" y="405"/>
                    <a:pt x="3" y="512"/>
                  </a:cubicBezTo>
                  <a:cubicBezTo>
                    <a:pt x="6" y="619"/>
                    <a:pt x="20" y="760"/>
                    <a:pt x="51" y="836"/>
                  </a:cubicBezTo>
                  <a:cubicBezTo>
                    <a:pt x="82" y="912"/>
                    <a:pt x="130" y="946"/>
                    <a:pt x="189" y="968"/>
                  </a:cubicBezTo>
                  <a:cubicBezTo>
                    <a:pt x="248" y="990"/>
                    <a:pt x="351" y="997"/>
                    <a:pt x="405" y="968"/>
                  </a:cubicBezTo>
                  <a:cubicBezTo>
                    <a:pt x="459" y="939"/>
                    <a:pt x="484" y="867"/>
                    <a:pt x="513" y="794"/>
                  </a:cubicBezTo>
                </a:path>
              </a:pathLst>
            </a:custGeom>
            <a:noFill/>
            <a:ln w="101600">
              <a:solidFill>
                <a:srgbClr val="33CC33"/>
              </a:solidFill>
              <a:round/>
              <a:headEnd/>
              <a:tailEnd type="non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41"/>
            <p:cNvSpPr>
              <a:spLocks noChangeArrowheads="1"/>
            </p:cNvSpPr>
            <p:nvPr/>
          </p:nvSpPr>
          <p:spPr bwMode="auto">
            <a:xfrm>
              <a:off x="3410" y="3895"/>
              <a:ext cx="72" cy="78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42"/>
            <p:cNvSpPr>
              <a:spLocks noChangeArrowheads="1"/>
            </p:cNvSpPr>
            <p:nvPr/>
          </p:nvSpPr>
          <p:spPr bwMode="auto">
            <a:xfrm>
              <a:off x="3408" y="3277"/>
              <a:ext cx="72" cy="78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Text Box 18"/>
          <p:cNvSpPr txBox="1">
            <a:spLocks noChangeArrowheads="1"/>
          </p:cNvSpPr>
          <p:nvPr/>
        </p:nvSpPr>
        <p:spPr bwMode="auto">
          <a:xfrm>
            <a:off x="6610179" y="6575425"/>
            <a:ext cx="2229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solidFill>
                  <a:schemeClr val="tx1"/>
                </a:solidFill>
              </a:rPr>
              <a:t>slide credit:</a:t>
            </a:r>
            <a:r>
              <a:rPr lang="en-US" b="0" dirty="0" smtClean="0">
                <a:solidFill>
                  <a:schemeClr val="tx1"/>
                </a:solidFill>
              </a:rPr>
              <a:t> Andrew Gallagher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[Baker, </a:t>
            </a:r>
            <a:r>
              <a:rPr lang="en-US" sz="1200" dirty="0" err="1" smtClean="0">
                <a:solidFill>
                  <a:prstClr val="black"/>
                </a:solidFill>
              </a:rPr>
              <a:t>Kanade</a:t>
            </a:r>
            <a:r>
              <a:rPr lang="en-US" sz="1200" dirty="0" smtClean="0">
                <a:solidFill>
                  <a:prstClr val="black"/>
                </a:solidFill>
              </a:rPr>
              <a:t>, PAMI ‘02], [Freeman et al, IJCV ‘00]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500" r="80833" b="28572"/>
          <a:stretch>
            <a:fillRect/>
          </a:stretch>
        </p:blipFill>
        <p:spPr>
          <a:xfrm>
            <a:off x="1295400" y="19812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1667" r="11667" b="28571"/>
          <a:stretch>
            <a:fillRect/>
          </a:stretch>
        </p:blipFill>
        <p:spPr>
          <a:xfrm>
            <a:off x="4572000" y="1981200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14800"/>
            <a:ext cx="1731819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14800"/>
            <a:ext cx="1731819" cy="22860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 bwMode="auto">
          <a:xfrm>
            <a:off x="3505200" y="27432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3505200" y="51054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9879" y="1219200"/>
            <a:ext cx="2366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|Patch-</a:t>
            </a:r>
            <a:r>
              <a:rPr lang="en-US" sz="1600" dirty="0" err="1" smtClean="0">
                <a:solidFill>
                  <a:srgbClr val="FF0000"/>
                </a:solidFill>
              </a:rPr>
              <a:t>Dictionary|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#Patches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Output-Space Explosion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Right Arrow 8"/>
          <p:cNvSpPr/>
          <p:nvPr/>
        </p:nvSpPr>
        <p:spPr bwMode="auto">
          <a:xfrm>
            <a:off x="3657600" y="2971800"/>
            <a:ext cx="12954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58035" y="4572000"/>
            <a:ext cx="1600200" cy="914400"/>
            <a:chOff x="958035" y="4572000"/>
            <a:chExt cx="1600200" cy="914400"/>
          </a:xfrm>
        </p:grpSpPr>
        <p:sp>
          <p:nvSpPr>
            <p:cNvPr id="57" name="Rounded Rectangle 56"/>
            <p:cNvSpPr/>
            <p:nvPr/>
          </p:nvSpPr>
          <p:spPr bwMode="auto">
            <a:xfrm>
              <a:off x="958035" y="4572000"/>
              <a:ext cx="1600200" cy="914400"/>
            </a:xfrm>
            <a:prstGeom prst="roundRect">
              <a:avLst>
                <a:gd name="adj" fmla="val 1407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Double Brace 10"/>
            <p:cNvSpPr/>
            <p:nvPr/>
          </p:nvSpPr>
          <p:spPr bwMode="auto">
            <a:xfrm>
              <a:off x="1219200" y="5029200"/>
              <a:ext cx="990600" cy="381000"/>
            </a:xfrm>
            <a:prstGeom prst="brace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09191" y="5029200"/>
              <a:ext cx="7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+1, -1</a:t>
              </a:r>
              <a:endParaRPr lang="en-US" sz="1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9481" y="4572000"/>
              <a:ext cx="118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k</a:t>
              </a:r>
              <a:r>
                <a:rPr lang="en-US" sz="1800" dirty="0" smtClean="0"/>
                <a:t> Classes</a:t>
              </a:r>
              <a:endParaRPr lang="en-US" sz="18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486400" y="4572000"/>
            <a:ext cx="3125392" cy="914400"/>
            <a:chOff x="5485208" y="4495800"/>
            <a:chExt cx="3125392" cy="914400"/>
          </a:xfrm>
        </p:grpSpPr>
        <p:sp>
          <p:nvSpPr>
            <p:cNvPr id="59" name="Rounded Rectangle 58"/>
            <p:cNvSpPr/>
            <p:nvPr/>
          </p:nvSpPr>
          <p:spPr bwMode="auto">
            <a:xfrm>
              <a:off x="5486400" y="4495800"/>
              <a:ext cx="3124200" cy="914400"/>
            </a:xfrm>
            <a:prstGeom prst="roundRect">
              <a:avLst>
                <a:gd name="adj" fmla="val 1407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Double Brace 22"/>
            <p:cNvSpPr/>
            <p:nvPr/>
          </p:nvSpPr>
          <p:spPr bwMode="auto">
            <a:xfrm>
              <a:off x="5965310" y="4876800"/>
              <a:ext cx="2286000" cy="457200"/>
            </a:xfrm>
            <a:prstGeom prst="brace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92819" y="4861781"/>
              <a:ext cx="2058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all graph-</a:t>
              </a:r>
              <a:r>
                <a:rPr lang="en-US" sz="1800" dirty="0" err="1" smtClean="0"/>
                <a:t>labelings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85208" y="4495800"/>
              <a:ext cx="307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Exponentially Many Classes</a:t>
              </a:r>
              <a:endParaRPr lang="en-US" sz="1800" dirty="0"/>
            </a:p>
          </p:txBody>
        </p:sp>
      </p:grpSp>
      <p:graphicFrame>
        <p:nvGraphicFramePr>
          <p:cNvPr id="745487" name="Object 15"/>
          <p:cNvGraphicFramePr>
            <a:graphicFrameLocks noChangeAspect="1"/>
          </p:cNvGraphicFramePr>
          <p:nvPr/>
        </p:nvGraphicFramePr>
        <p:xfrm>
          <a:off x="1371600" y="2971800"/>
          <a:ext cx="757237" cy="473075"/>
        </p:xfrm>
        <a:graphic>
          <a:graphicData uri="http://schemas.openxmlformats.org/presentationml/2006/ole">
            <p:oleObj spid="_x0000_s115714" name="Image File" r:id="rId3" imgW="3251160" imgH="3251160" progId="">
              <p:embed/>
            </p:oleObj>
          </a:graphicData>
        </a:graphic>
      </p:graphicFrame>
      <p:graphicFrame>
        <p:nvGraphicFramePr>
          <p:cNvPr id="115715" name="Object 4"/>
          <p:cNvGraphicFramePr>
            <a:graphicFrameLocks noChangeAspect="1"/>
          </p:cNvGraphicFramePr>
          <p:nvPr/>
        </p:nvGraphicFramePr>
        <p:xfrm>
          <a:off x="5638800" y="1600200"/>
          <a:ext cx="2743200" cy="2743200"/>
        </p:xfrm>
        <a:graphic>
          <a:graphicData uri="http://schemas.openxmlformats.org/presentationml/2006/ole">
            <p:oleObj spid="_x0000_s115715" name="Image File" r:id="rId4" imgW="3251160" imgH="32511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 Side-Chain Prediction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00200"/>
            <a:ext cx="4328160" cy="2979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724400"/>
            <a:ext cx="1734820" cy="188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724400"/>
            <a:ext cx="1714500" cy="1623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6581001"/>
            <a:ext cx="3024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 </a:t>
            </a:r>
            <a:r>
              <a:rPr lang="en-US" dirty="0" err="1" smtClean="0"/>
              <a:t>Yanover</a:t>
            </a:r>
            <a:r>
              <a:rPr lang="en-US" dirty="0" smtClean="0"/>
              <a:t> &amp; Weiss NIPS02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6211" y="1219200"/>
            <a:ext cx="1442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(#</a:t>
            </a:r>
            <a:r>
              <a:rPr lang="en-US" sz="1600" dirty="0" err="1" smtClean="0">
                <a:solidFill>
                  <a:srgbClr val="FF0000"/>
                </a:solidFill>
              </a:rPr>
              <a:t>Angles)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#Sites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“human/expert in the loop”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438400"/>
            <a:ext cx="4953000" cy="3512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“human/expert in the loop”</a:t>
            </a:r>
          </a:p>
          <a:p>
            <a:pPr lvl="1"/>
            <a:r>
              <a:rPr lang="en-US" dirty="0" smtClean="0"/>
              <a:t>Input to next system in cascade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143000" y="3810000"/>
            <a:ext cx="14478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3971" y="403860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Step 1</a:t>
            </a:r>
            <a:endParaRPr lang="en-US" sz="1800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3962400" y="3810000"/>
            <a:ext cx="14478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371" y="403860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Step 2</a:t>
            </a:r>
            <a:endParaRPr lang="en-US" sz="1800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6934200" y="3810000"/>
            <a:ext cx="14478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5171" y="403860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Step 3</a:t>
            </a:r>
            <a:endParaRPr lang="en-US" sz="1800" dirty="0"/>
          </a:p>
        </p:txBody>
      </p:sp>
      <p:sp>
        <p:nvSpPr>
          <p:cNvPr id="21" name="Right Arrow 20"/>
          <p:cNvSpPr/>
          <p:nvPr/>
        </p:nvSpPr>
        <p:spPr bwMode="auto">
          <a:xfrm>
            <a:off x="2819400" y="4114800"/>
            <a:ext cx="9144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5715000" y="4114800"/>
            <a:ext cx="9144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600" y="3914001"/>
            <a:ext cx="603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2035" y="4295001"/>
            <a:ext cx="97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200" y="3914001"/>
            <a:ext cx="603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57635" y="4295001"/>
            <a:ext cx="97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 in the loop”</a:t>
            </a:r>
          </a:p>
          <a:p>
            <a:pPr lvl="1"/>
            <a:r>
              <a:rPr lang="en-US" dirty="0" smtClean="0"/>
              <a:t>Rank solutions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6" name="Group 13"/>
          <p:cNvGrpSpPr/>
          <p:nvPr/>
        </p:nvGrpSpPr>
        <p:grpSpPr>
          <a:xfrm>
            <a:off x="838200" y="2895600"/>
            <a:ext cx="7086600" cy="3142543"/>
            <a:chOff x="838200" y="2895600"/>
            <a:chExt cx="7086600" cy="31425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2895600"/>
              <a:ext cx="6934200" cy="29903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320800" y="3226074"/>
              <a:ext cx="990600" cy="6609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518920" y="3292169"/>
              <a:ext cx="990600" cy="3304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509520" y="5123497"/>
              <a:ext cx="3037840" cy="72704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8200" y="5407201"/>
              <a:ext cx="464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[</a:t>
              </a:r>
              <a:r>
                <a:rPr lang="en-US" sz="1400" dirty="0" err="1" smtClean="0"/>
                <a:t>Carreira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Sminchisescu</a:t>
              </a:r>
              <a:r>
                <a:rPr lang="en-US" sz="1400" dirty="0" smtClean="0"/>
                <a:t>, CVPR10]</a:t>
              </a:r>
            </a:p>
            <a:p>
              <a:r>
                <a:rPr lang="en-US" sz="1400" dirty="0" smtClean="0"/>
                <a:t>State-of-art segmentation on PASCAL Challenge 2011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17384" y="5181600"/>
              <a:ext cx="7452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~10,000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number of special cases</a:t>
            </a:r>
          </a:p>
          <a:p>
            <a:pPr lvl="1"/>
            <a:r>
              <a:rPr lang="en-US" dirty="0" smtClean="0"/>
              <a:t>0-1 Dissimilarity         M-Best MAP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class of Delta-functions allowed</a:t>
            </a:r>
          </a:p>
          <a:p>
            <a:pPr lvl="1"/>
            <a:r>
              <a:rPr lang="en-US" dirty="0" smtClean="0"/>
              <a:t>Hamming distance</a:t>
            </a:r>
          </a:p>
          <a:p>
            <a:pPr lvl="1"/>
            <a:r>
              <a:rPr lang="en-US" dirty="0" smtClean="0"/>
              <a:t>Higher-Order Dissimilarity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05445" y="1708968"/>
            <a:ext cx="469900" cy="177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743200" y="2438400"/>
            <a:ext cx="2768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Cardinality Potential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Efficient Inference</a:t>
            </a:r>
          </a:p>
          <a:p>
            <a:pPr lvl="1"/>
            <a:r>
              <a:rPr lang="en-US" sz="1600" dirty="0" smtClean="0"/>
              <a:t>Cardinality [</a:t>
            </a:r>
            <a:r>
              <a:rPr lang="en-US" sz="1600" dirty="0" err="1" smtClean="0"/>
              <a:t>Tarlow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Lower Linear envelop [</a:t>
            </a:r>
            <a:r>
              <a:rPr lang="en-US" sz="1600" dirty="0" err="1" smtClean="0"/>
              <a:t>Kohli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Pattern Potentials [</a:t>
            </a:r>
            <a:r>
              <a:rPr lang="en-US" sz="1600" dirty="0" err="1" smtClean="0"/>
              <a:t>Rother</a:t>
            </a:r>
            <a:r>
              <a:rPr lang="en-US" sz="1600" dirty="0" smtClean="0"/>
              <a:t> ‘10]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05200" y="1828800"/>
            <a:ext cx="1790701" cy="558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0" y="2590800"/>
            <a:ext cx="5803901" cy="774700"/>
          </a:xfrm>
          <a:prstGeom prst="rect">
            <a:avLst/>
          </a:prstGeom>
        </p:spPr>
      </p:pic>
      <p:grpSp>
        <p:nvGrpSpPr>
          <p:cNvPr id="6" name="Group 24"/>
          <p:cNvGrpSpPr/>
          <p:nvPr/>
        </p:nvGrpSpPr>
        <p:grpSpPr>
          <a:xfrm>
            <a:off x="4953000" y="3505200"/>
            <a:ext cx="3657600" cy="2146300"/>
            <a:chOff x="914400" y="4254500"/>
            <a:chExt cx="3657600" cy="214630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>
              <a:off x="914400" y="6007100"/>
              <a:ext cx="3200400" cy="12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914400" y="4254500"/>
              <a:ext cx="0" cy="17653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932194" y="4510877"/>
              <a:ext cx="1400298" cy="1508923"/>
            </a:xfrm>
            <a:custGeom>
              <a:avLst/>
              <a:gdLst>
                <a:gd name="connsiteX0" fmla="*/ 0 w 1400298"/>
                <a:gd name="connsiteY0" fmla="*/ 1508923 h 1508923"/>
                <a:gd name="connsiteX1" fmla="*/ 597026 w 1400298"/>
                <a:gd name="connsiteY1" fmla="*/ 1172400 h 1508923"/>
                <a:gd name="connsiteX2" fmla="*/ 1400298 w 1400298"/>
                <a:gd name="connsiteY2" fmla="*/ 0 h 150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298" h="1508923">
                  <a:moveTo>
                    <a:pt x="0" y="1508923"/>
                  </a:moveTo>
                  <a:cubicBezTo>
                    <a:pt x="181821" y="1466405"/>
                    <a:pt x="363643" y="1423887"/>
                    <a:pt x="597026" y="1172400"/>
                  </a:cubicBezTo>
                  <a:cubicBezTo>
                    <a:pt x="830409" y="920913"/>
                    <a:pt x="1400298" y="0"/>
                    <a:pt x="1400298" y="0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191000" y="5867400"/>
              <a:ext cx="381000" cy="2413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676400" y="6096000"/>
              <a:ext cx="660400" cy="304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368"/>
            <a:ext cx="9144000" cy="353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Validation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0000" r="20332"/>
          <a:stretch>
            <a:fillRect/>
          </a:stretch>
        </p:blipFill>
        <p:spPr>
          <a:xfrm>
            <a:off x="304800" y="1905000"/>
            <a:ext cx="8565777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428690"/>
            <a:ext cx="7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1428690"/>
            <a:ext cx="735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99887" y="1428690"/>
            <a:ext cx="141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Best Mode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60963" y="1447800"/>
            <a:ext cx="171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Ground-Truth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pic>
        <p:nvPicPr>
          <p:cNvPr id="8" name="Content Placeholder 7" descr="DistvsMode3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8020" r="-8020"/>
              <a:stretch>
                <a:fillRect/>
              </a:stretch>
            </p:blipFill>
          </mc:Choice>
          <mc:Fallback>
            <p:blipFill>
              <a:blip r:embed="rId3"/>
              <a:srcRect l="-8020" r="-8020"/>
              <a:stretch>
                <a:fillRect/>
              </a:stretch>
            </p:blipFill>
          </mc:Fallback>
        </mc:AlternateContent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 descr="EnergyvsMode3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4207" y="1981200"/>
            <a:ext cx="3784993" cy="3200400"/>
          </a:xfrm>
          <a:prstGeom prst="rect">
            <a:avLst/>
          </a:prstGeom>
        </p:spPr>
      </p:pic>
      <p:pic>
        <p:nvPicPr>
          <p:cNvPr id="10" name="Picture 9" descr="EnergyvsMode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2158" y="1917700"/>
            <a:ext cx="3836442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</a:p>
          <a:p>
            <a:pPr lvl="1"/>
            <a:r>
              <a:rPr lang="en-US" sz="1200" dirty="0" smtClean="0"/>
              <a:t>[Batra et al. CVPR ‘10, IJCV ’11]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[Batra et al. CVPR ’08], [Batra ICML ‘11, CVPR ‘11]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25" name="Right Arrow 24"/>
          <p:cNvSpPr/>
          <p:nvPr/>
        </p:nvSpPr>
        <p:spPr bwMode="auto">
          <a:xfrm>
            <a:off x="3962400" y="438912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055476"/>
            <a:ext cx="4540250" cy="573924"/>
          </a:xfrm>
          <a:prstGeom prst="rect">
            <a:avLst/>
          </a:prstGeom>
        </p:spPr>
      </p:pic>
      <p:pic>
        <p:nvPicPr>
          <p:cNvPr id="29" name="Picture 28" descr="1_11_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70960"/>
            <a:ext cx="2197994" cy="1463040"/>
          </a:xfrm>
          <a:prstGeom prst="rect">
            <a:avLst/>
          </a:prstGeom>
        </p:spPr>
      </p:pic>
      <p:pic>
        <p:nvPicPr>
          <p:cNvPr id="30" name="Picture 29" descr="1_11_s_lab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70960"/>
            <a:ext cx="2197994" cy="1463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291054" y="4734457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315200" y="396240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15200" y="434340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cow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4" idx="1"/>
          </p:cNvCxnSpPr>
          <p:nvPr/>
        </p:nvCxnSpPr>
        <p:spPr bwMode="auto">
          <a:xfrm rot="10800000">
            <a:off x="6858000" y="4038600"/>
            <a:ext cx="457200" cy="623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5" idx="1"/>
          </p:cNvCxnSpPr>
          <p:nvPr/>
        </p:nvCxnSpPr>
        <p:spPr bwMode="auto">
          <a:xfrm rot="10800000" flipV="1">
            <a:off x="6400800" y="4481900"/>
            <a:ext cx="914400" cy="2425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1"/>
          </p:cNvCxnSpPr>
          <p:nvPr/>
        </p:nvCxnSpPr>
        <p:spPr bwMode="auto">
          <a:xfrm rot="10800000" flipV="1">
            <a:off x="6781800" y="4872956"/>
            <a:ext cx="509254" cy="384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1403901471_d5e034b46b_se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828800"/>
            <a:ext cx="2114220" cy="1463040"/>
          </a:xfrm>
          <a:prstGeom prst="rect">
            <a:avLst/>
          </a:prstGeom>
        </p:spPr>
      </p:pic>
      <p:sp>
        <p:nvSpPr>
          <p:cNvPr id="55" name="Right Arrow 54"/>
          <p:cNvSpPr/>
          <p:nvPr/>
        </p:nvSpPr>
        <p:spPr bwMode="auto">
          <a:xfrm>
            <a:off x="3962400" y="24384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81973" y="1219200"/>
            <a:ext cx="1481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(#</a:t>
            </a:r>
            <a:r>
              <a:rPr lang="en-US" sz="1600" dirty="0" err="1" smtClean="0">
                <a:solidFill>
                  <a:srgbClr val="FF0000"/>
                </a:solidFill>
              </a:rPr>
              <a:t>Labels)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#Pixels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7" name="Picture 56" descr="paper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828800"/>
            <a:ext cx="2114220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Detection: parts-based models 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/>
              <a:t>Felzenszwalb</a:t>
            </a:r>
            <a:r>
              <a:rPr lang="en-US" sz="1200" dirty="0" smtClean="0"/>
              <a:t> et al. PAMI ‘10], [Yang and </a:t>
            </a:r>
            <a:r>
              <a:rPr lang="en-US" sz="1200" dirty="0" err="1" smtClean="0"/>
              <a:t>Ramanan</a:t>
            </a:r>
            <a:r>
              <a:rPr lang="en-US" sz="1200" dirty="0" smtClean="0"/>
              <a:t>, ICCV ‘11]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0"/>
            <a:ext cx="3167717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1905000"/>
            <a:ext cx="2287604" cy="2103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114800"/>
            <a:ext cx="2326523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14800"/>
            <a:ext cx="2468880" cy="2468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114800"/>
            <a:ext cx="1883524" cy="2468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91400" y="1219200"/>
            <a:ext cx="137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(#</a:t>
            </a:r>
            <a:r>
              <a:rPr lang="en-US" sz="1600" dirty="0" err="1" smtClean="0">
                <a:solidFill>
                  <a:srgbClr val="FF0000"/>
                </a:solidFill>
              </a:rPr>
              <a:t>Pixels)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#Parts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Dependency parsing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229"/>
            <a:ext cx="9144000" cy="4700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4334" y="6581001"/>
            <a:ext cx="2858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 Rush &amp; Collins NIPS11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24184" y="1219200"/>
            <a:ext cx="304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|Sentence-Length|</a:t>
            </a:r>
            <a:r>
              <a:rPr lang="en-US" sz="1600" baseline="30000" dirty="0" smtClean="0">
                <a:solidFill>
                  <a:srgbClr val="FF0000"/>
                </a:solidFill>
              </a:rPr>
              <a:t>|Sentence-length|-2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Random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Discrete random variables</a:t>
            </a:r>
          </a:p>
          <a:p>
            <a:endParaRPr lang="en-US" dirty="0" smtClean="0"/>
          </a:p>
          <a:p>
            <a:r>
              <a:rPr lang="en-US" dirty="0" smtClean="0"/>
              <a:t>Factored-Exponential Model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05000" y="3429000"/>
            <a:ext cx="1993900" cy="228600"/>
          </a:xfrm>
          <a:prstGeom prst="rect">
            <a:avLst/>
          </a:prstGeom>
        </p:spPr>
      </p:pic>
      <p:grpSp>
        <p:nvGrpSpPr>
          <p:cNvPr id="5" name="Group 62"/>
          <p:cNvGrpSpPr/>
          <p:nvPr/>
        </p:nvGrpSpPr>
        <p:grpSpPr>
          <a:xfrm>
            <a:off x="1447800" y="5102423"/>
            <a:ext cx="2459991" cy="536377"/>
            <a:chOff x="1276345" y="5029200"/>
            <a:chExt cx="2459991" cy="536377"/>
          </a:xfrm>
        </p:grpSpPr>
        <p:sp>
          <p:nvSpPr>
            <p:cNvPr id="55" name="TextBox 54"/>
            <p:cNvSpPr txBox="1"/>
            <p:nvPr/>
          </p:nvSpPr>
          <p:spPr>
            <a:xfrm>
              <a:off x="1276345" y="5257800"/>
              <a:ext cx="2459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Energies / Local Costs</a:t>
              </a:r>
              <a:endParaRPr lang="en-US" sz="1400" dirty="0"/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2514600" y="5029200"/>
              <a:ext cx="7620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63"/>
          <p:cNvGrpSpPr/>
          <p:nvPr/>
        </p:nvGrpSpPr>
        <p:grpSpPr>
          <a:xfrm>
            <a:off x="6019800" y="4963180"/>
            <a:ext cx="1883621" cy="828020"/>
            <a:chOff x="6447541" y="4953000"/>
            <a:chExt cx="1883621" cy="828020"/>
          </a:xfrm>
        </p:grpSpPr>
        <p:sp>
          <p:nvSpPr>
            <p:cNvPr id="57" name="TextBox 56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Energies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62" name="Straight Arrow Connector 61"/>
            <p:cNvCxnSpPr>
              <a:stCxn id="57" idx="0"/>
            </p:cNvCxnSpPr>
            <p:nvPr/>
          </p:nvCxnSpPr>
          <p:spPr bwMode="auto">
            <a:xfrm rot="16200000" flipV="1">
              <a:off x="6866979" y="4533562"/>
              <a:ext cx="304800" cy="11436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057400" y="1712448"/>
            <a:ext cx="952500" cy="228600"/>
          </a:xfrm>
          <a:prstGeom prst="rect">
            <a:avLst/>
          </a:prstGeom>
        </p:spPr>
      </p:pic>
      <p:pic>
        <p:nvPicPr>
          <p:cNvPr id="75" name="Picture 74" descr="1403901471_d5e034b46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110" y="1074420"/>
            <a:ext cx="2556831" cy="1768475"/>
          </a:xfrm>
          <a:prstGeom prst="rect">
            <a:avLst/>
          </a:prstGeom>
        </p:spPr>
      </p:pic>
      <p:grpSp>
        <p:nvGrpSpPr>
          <p:cNvPr id="52" name="Group 92"/>
          <p:cNvGrpSpPr/>
          <p:nvPr/>
        </p:nvGrpSpPr>
        <p:grpSpPr>
          <a:xfrm>
            <a:off x="3990788" y="1102848"/>
            <a:ext cx="2562412" cy="1640352"/>
            <a:chOff x="3990788" y="1102848"/>
            <a:chExt cx="2562412" cy="1640352"/>
          </a:xfrm>
        </p:grpSpPr>
        <p:sp>
          <p:nvSpPr>
            <p:cNvPr id="7" name="Oval 6"/>
            <p:cNvSpPr/>
            <p:nvPr/>
          </p:nvSpPr>
          <p:spPr>
            <a:xfrm>
              <a:off x="4038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00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42672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4038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00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42672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4"/>
              <a:endCxn id="10" idx="0"/>
            </p:cNvCxnSpPr>
            <p:nvPr/>
          </p:nvCxnSpPr>
          <p:spPr>
            <a:xfrm rot="5400000">
              <a:off x="4038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8" idx="4"/>
              <a:endCxn id="11" idx="0"/>
            </p:cNvCxnSpPr>
            <p:nvPr/>
          </p:nvCxnSpPr>
          <p:spPr>
            <a:xfrm rot="5400000">
              <a:off x="4800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/>
            <p:cNvSpPr/>
            <p:nvPr/>
          </p:nvSpPr>
          <p:spPr>
            <a:xfrm>
              <a:off x="4038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00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6"/>
              <a:endCxn id="16" idx="2"/>
            </p:cNvCxnSpPr>
            <p:nvPr/>
          </p:nvCxnSpPr>
          <p:spPr>
            <a:xfrm>
              <a:off x="42672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Oval 17"/>
            <p:cNvSpPr/>
            <p:nvPr/>
          </p:nvSpPr>
          <p:spPr>
            <a:xfrm>
              <a:off x="4038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00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8" idx="6"/>
              <a:endCxn id="19" idx="2"/>
            </p:cNvCxnSpPr>
            <p:nvPr/>
          </p:nvCxnSpPr>
          <p:spPr>
            <a:xfrm>
              <a:off x="42672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Oval 20"/>
            <p:cNvSpPr/>
            <p:nvPr/>
          </p:nvSpPr>
          <p:spPr>
            <a:xfrm>
              <a:off x="5486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48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57150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Oval 23"/>
            <p:cNvSpPr/>
            <p:nvPr/>
          </p:nvSpPr>
          <p:spPr>
            <a:xfrm>
              <a:off x="5486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248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>
              <a:stCxn id="24" idx="6"/>
              <a:endCxn id="25" idx="2"/>
            </p:cNvCxnSpPr>
            <p:nvPr/>
          </p:nvCxnSpPr>
          <p:spPr>
            <a:xfrm>
              <a:off x="57150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7" name="Oval 26"/>
            <p:cNvSpPr/>
            <p:nvPr/>
          </p:nvSpPr>
          <p:spPr>
            <a:xfrm>
              <a:off x="5486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48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7" idx="6"/>
              <a:endCxn id="28" idx="2"/>
            </p:cNvCxnSpPr>
            <p:nvPr/>
          </p:nvCxnSpPr>
          <p:spPr>
            <a:xfrm>
              <a:off x="57150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Oval 29"/>
            <p:cNvSpPr/>
            <p:nvPr/>
          </p:nvSpPr>
          <p:spPr>
            <a:xfrm>
              <a:off x="5486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57150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7" idx="2"/>
              <a:endCxn id="16" idx="6"/>
            </p:cNvCxnSpPr>
            <p:nvPr/>
          </p:nvCxnSpPr>
          <p:spPr>
            <a:xfrm rot="10800000">
              <a:off x="5029200" y="21717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30" idx="2"/>
              <a:endCxn id="19" idx="6"/>
            </p:cNvCxnSpPr>
            <p:nvPr/>
          </p:nvCxnSpPr>
          <p:spPr>
            <a:xfrm rot="10800000">
              <a:off x="50292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11" idx="6"/>
              <a:endCxn id="24" idx="2"/>
            </p:cNvCxnSpPr>
            <p:nvPr/>
          </p:nvCxnSpPr>
          <p:spPr>
            <a:xfrm>
              <a:off x="5029200" y="1714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8" idx="6"/>
              <a:endCxn id="21" idx="2"/>
            </p:cNvCxnSpPr>
            <p:nvPr/>
          </p:nvCxnSpPr>
          <p:spPr>
            <a:xfrm>
              <a:off x="5029200" y="1257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Connector 36"/>
            <p:cNvCxnSpPr>
              <a:stCxn id="11" idx="4"/>
              <a:endCxn id="16" idx="0"/>
            </p:cNvCxnSpPr>
            <p:nvPr/>
          </p:nvCxnSpPr>
          <p:spPr>
            <a:xfrm rot="5400000">
              <a:off x="4800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Connector 37"/>
            <p:cNvCxnSpPr>
              <a:stCxn id="10" idx="4"/>
              <a:endCxn id="15" idx="0"/>
            </p:cNvCxnSpPr>
            <p:nvPr/>
          </p:nvCxnSpPr>
          <p:spPr>
            <a:xfrm rot="5400000">
              <a:off x="4038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>
              <a:stCxn id="16" idx="4"/>
              <a:endCxn id="19" idx="0"/>
            </p:cNvCxnSpPr>
            <p:nvPr/>
          </p:nvCxnSpPr>
          <p:spPr>
            <a:xfrm rot="5400000">
              <a:off x="4800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Connector 39"/>
            <p:cNvCxnSpPr>
              <a:stCxn id="15" idx="4"/>
              <a:endCxn id="18" idx="0"/>
            </p:cNvCxnSpPr>
            <p:nvPr/>
          </p:nvCxnSpPr>
          <p:spPr>
            <a:xfrm rot="5400000">
              <a:off x="4038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/>
            <p:nvPr/>
          </p:nvCxnSpPr>
          <p:spPr>
            <a:xfrm rot="5400000">
              <a:off x="5482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rot="5400000">
              <a:off x="6244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/>
            <p:nvPr/>
          </p:nvCxnSpPr>
          <p:spPr>
            <a:xfrm rot="5400000">
              <a:off x="6244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>
            <a:xfrm rot="5400000">
              <a:off x="5482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/>
            <p:nvPr/>
          </p:nvCxnSpPr>
          <p:spPr>
            <a:xfrm rot="5400000">
              <a:off x="6244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Connector 45"/>
            <p:cNvCxnSpPr/>
            <p:nvPr/>
          </p:nvCxnSpPr>
          <p:spPr>
            <a:xfrm rot="5400000">
              <a:off x="5482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" name="TextBox 46"/>
            <p:cNvSpPr txBox="1"/>
            <p:nvPr/>
          </p:nvSpPr>
          <p:spPr>
            <a:xfrm>
              <a:off x="3990788" y="11028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95388" y="15600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01942" y="201418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208835" y="2466201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70212" y="2466201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i</a:t>
              </a:r>
              <a:endParaRPr lang="en-US" dirty="0"/>
            </a:p>
          </p:txBody>
        </p:sp>
      </p:grpSp>
      <p:pic>
        <p:nvPicPr>
          <p:cNvPr id="73" name="Picture 7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673599" y="3429000"/>
            <a:ext cx="3098801" cy="215900"/>
          </a:xfrm>
          <a:prstGeom prst="rect">
            <a:avLst/>
          </a:prstGeom>
        </p:spPr>
      </p:pic>
      <p:grpSp>
        <p:nvGrpSpPr>
          <p:cNvPr id="53" name="Group 98"/>
          <p:cNvGrpSpPr/>
          <p:nvPr/>
        </p:nvGrpSpPr>
        <p:grpSpPr>
          <a:xfrm>
            <a:off x="6509565" y="1551801"/>
            <a:ext cx="2220375" cy="505599"/>
            <a:chOff x="6509565" y="1551801"/>
            <a:chExt cx="2220375" cy="505599"/>
          </a:xfrm>
        </p:grpSpPr>
        <p:sp>
          <p:nvSpPr>
            <p:cNvPr id="79" name="Double Bracket 78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99"/>
          <p:cNvGrpSpPr/>
          <p:nvPr/>
        </p:nvGrpSpPr>
        <p:grpSpPr>
          <a:xfrm>
            <a:off x="6357165" y="1828800"/>
            <a:ext cx="1983133" cy="1343799"/>
            <a:chOff x="6357165" y="1828800"/>
            <a:chExt cx="1983133" cy="1343799"/>
          </a:xfrm>
        </p:grpSpPr>
        <p:sp>
          <p:nvSpPr>
            <p:cNvPr id="84" name="Double Bracket 83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89" name="Straight Arrow Connector 88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730500" y="4495800"/>
            <a:ext cx="3365500" cy="49530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895600" y="5334000"/>
            <a:ext cx="1524000" cy="419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2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 </a:t>
            </a:r>
            <a:r>
              <a:rPr lang="en-US" sz="1600" dirty="0" smtClean="0"/>
              <a:t>[</a:t>
            </a:r>
            <a:r>
              <a:rPr lang="en-US" sz="1600" dirty="0" err="1" smtClean="0"/>
              <a:t>Shimony</a:t>
            </a:r>
            <a:r>
              <a:rPr lang="en-US" sz="1600" dirty="0" smtClean="0"/>
              <a:t> ‘94]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3975319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Inference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420850"/>
            <a:ext cx="794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Heuristics: 		Loopy BP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Greedy: 		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α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-Expansion 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Boykov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’01,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‘05]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LP Relaxations: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[Schlesinger ‘76, Wainwright ’05, Sontag ’08, </a:t>
            </a:r>
            <a:r>
              <a:rPr lang="en-US" sz="1600" dirty="0" smtClean="0">
                <a:solidFill>
                  <a:prstClr val="black"/>
                </a:solidFill>
              </a:rPr>
              <a:t>Batra ‘10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QP/SDP Relaxations: 	[</a:t>
            </a:r>
            <a:r>
              <a:rPr lang="en-US" sz="1600" dirty="0" err="1" smtClean="0">
                <a:solidFill>
                  <a:prstClr val="black"/>
                </a:solidFill>
              </a:rPr>
              <a:t>Ravikumar</a:t>
            </a:r>
            <a:r>
              <a:rPr lang="en-US" sz="1600" dirty="0" smtClean="0">
                <a:solidFill>
                  <a:prstClr val="black"/>
                </a:solidFill>
              </a:rPr>
              <a:t> ’06, Kumar ‘09]</a:t>
            </a:r>
            <a:endParaRPr lang="en-US" sz="16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86236"/>
              <a:stretch>
                <a:fillRect/>
              </a:stretch>
            </p:blipFill>
          </mc:Choice>
          <mc:Fallback>
            <p:blipFill>
              <a:blip r:embed="rId3"/>
              <a:srcRect r="86236"/>
              <a:stretch>
                <a:fillRect/>
              </a:stretch>
            </p:blipFill>
          </mc:Fallback>
        </mc:AlternateContent>
        <p:spPr>
          <a:xfrm>
            <a:off x="980031" y="1905000"/>
            <a:ext cx="293659" cy="4572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410200" y="1219200"/>
            <a:ext cx="3352800" cy="1828800"/>
            <a:chOff x="2628900" y="519062"/>
            <a:chExt cx="6286500" cy="3214738"/>
          </a:xfrm>
        </p:grpSpPr>
        <p:pic>
          <p:nvPicPr>
            <p:cNvPr id="21" name="Picture 20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3419475"/>
              <a:ext cx="444500" cy="307594"/>
            </a:xfrm>
            <a:prstGeom prst="rect">
              <a:avLst/>
            </a:prstGeom>
          </p:spPr>
        </p:pic>
        <p:sp>
          <p:nvSpPr>
            <p:cNvPr id="22" name="Line 1"/>
            <p:cNvSpPr>
              <a:spLocks noChangeShapeType="1"/>
            </p:cNvSpPr>
            <p:nvPr/>
          </p:nvSpPr>
          <p:spPr bwMode="auto">
            <a:xfrm flipH="1" flipV="1">
              <a:off x="3199974" y="3255042"/>
              <a:ext cx="5182026" cy="1203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3199974" y="523875"/>
              <a:ext cx="426" cy="273116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"/>
            <p:cNvSpPr>
              <a:spLocks/>
            </p:cNvSpPr>
            <p:nvPr/>
          </p:nvSpPr>
          <p:spPr bwMode="auto">
            <a:xfrm>
              <a:off x="3435966" y="618925"/>
              <a:ext cx="5132838" cy="2311868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7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8534400" y="3213735"/>
              <a:ext cx="152400" cy="12954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2628900" y="1795213"/>
              <a:ext cx="419100" cy="1905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2766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48600" y="3419475"/>
              <a:ext cx="448056" cy="3108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077200" y="2047875"/>
              <a:ext cx="838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8580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010400" y="3441700"/>
              <a:ext cx="114300" cy="2825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5" name="Picture 34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3419475"/>
              <a:ext cx="444500" cy="30759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4800600" y="3579840"/>
              <a:ext cx="228600" cy="1371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7" name="Group 100"/>
            <p:cNvGrpSpPr/>
            <p:nvPr/>
          </p:nvGrpSpPr>
          <p:grpSpPr>
            <a:xfrm>
              <a:off x="4114800" y="3419475"/>
              <a:ext cx="457200" cy="314325"/>
              <a:chOff x="3276600" y="5181600"/>
              <a:chExt cx="457200" cy="314325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flipH="1">
              <a:off x="6220678" y="604889"/>
              <a:ext cx="11800" cy="266138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6"/>
            <p:cNvSpPr>
              <a:spLocks/>
            </p:cNvSpPr>
            <p:nvPr/>
          </p:nvSpPr>
          <p:spPr bwMode="auto">
            <a:xfrm rot="10800000" flipH="1">
              <a:off x="6149880" y="519062"/>
              <a:ext cx="165195" cy="157213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270000" y="1981200"/>
            <a:ext cx="36068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build="allAtOnce"/>
    </p:bld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25726</TotalTime>
  <Words>1643</Words>
  <Application>Microsoft Macintosh PowerPoint</Application>
  <PresentationFormat>On-screen Show (4:3)</PresentationFormat>
  <Paragraphs>470</Paragraphs>
  <Slides>49</Slides>
  <Notes>3</Notes>
  <HiddenSlides>0</HiddenSlides>
  <MMClips>1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pictures</vt:lpstr>
      <vt:lpstr>Blank Presentation</vt:lpstr>
      <vt:lpstr>Image File</vt:lpstr>
      <vt:lpstr>The M-Best Mode Problem</vt:lpstr>
      <vt:lpstr>Local Ambiguity</vt:lpstr>
      <vt:lpstr>Local Ambiguity</vt:lpstr>
      <vt:lpstr>Output-Space Explosion</vt:lpstr>
      <vt:lpstr>Structured Output</vt:lpstr>
      <vt:lpstr>Structured Output</vt:lpstr>
      <vt:lpstr>Structured Output</vt:lpstr>
      <vt:lpstr>Conditional Random Fields</vt:lpstr>
      <vt:lpstr>MAP Inference</vt:lpstr>
      <vt:lpstr>MAP Inference</vt:lpstr>
      <vt:lpstr>Slide 11</vt:lpstr>
      <vt:lpstr>MAP ≠ Ground-truth</vt:lpstr>
      <vt:lpstr>Possible Solution</vt:lpstr>
      <vt:lpstr>Formulation</vt:lpstr>
      <vt:lpstr>Formulation</vt:lpstr>
      <vt:lpstr>Formulation</vt:lpstr>
      <vt:lpstr>Formulation</vt:lpstr>
      <vt:lpstr>Approach</vt:lpstr>
      <vt:lpstr>Dot-Product Dissimilarity</vt:lpstr>
      <vt:lpstr>Theorem Statement</vt:lpstr>
      <vt:lpstr>How Much Diversity?</vt:lpstr>
      <vt:lpstr>Experiment #1</vt:lpstr>
      <vt:lpstr>Experiment #1</vt:lpstr>
      <vt:lpstr>Experiment #2</vt:lpstr>
      <vt:lpstr>Experiment #2</vt:lpstr>
      <vt:lpstr>Experiment #2</vt:lpstr>
      <vt:lpstr>Experiment #2</vt:lpstr>
      <vt:lpstr>Experiment #2</vt:lpstr>
      <vt:lpstr>Experiment #3</vt:lpstr>
      <vt:lpstr>Experiment #3</vt:lpstr>
      <vt:lpstr>Examples: Test Set</vt:lpstr>
      <vt:lpstr>Experiment #3</vt:lpstr>
      <vt:lpstr>Future Directions</vt:lpstr>
      <vt:lpstr>Future Directions</vt:lpstr>
      <vt:lpstr>Take-Away Message (Part #1)</vt:lpstr>
      <vt:lpstr>Thank You!</vt:lpstr>
      <vt:lpstr>Slide 37</vt:lpstr>
      <vt:lpstr>Local Ambiguity</vt:lpstr>
      <vt:lpstr>Structured Output</vt:lpstr>
      <vt:lpstr>Structured Output</vt:lpstr>
      <vt:lpstr>Applications</vt:lpstr>
      <vt:lpstr>Applications</vt:lpstr>
      <vt:lpstr>Applications</vt:lpstr>
      <vt:lpstr>Dissimilarity</vt:lpstr>
      <vt:lpstr>Higher-Order Dissimilarity</vt:lpstr>
      <vt:lpstr>Example Results</vt:lpstr>
      <vt:lpstr>Examples: Validation Set</vt:lpstr>
      <vt:lpstr>Experiment #3</vt:lpstr>
      <vt:lpstr>Experiment #3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1212</cp:revision>
  <cp:lastPrinted>2009-01-27T18:32:10Z</cp:lastPrinted>
  <dcterms:created xsi:type="dcterms:W3CDTF">2012-05-23T19:07:33Z</dcterms:created>
  <dcterms:modified xsi:type="dcterms:W3CDTF">2012-05-23T19:14:49Z</dcterms:modified>
  <cp:category/>
</cp:coreProperties>
</file>