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0" r:id="rId4"/>
    <p:sldMasterId id="2147483683" r:id="rId5"/>
  </p:sldMasterIdLst>
  <p:notesMasterIdLst>
    <p:notesMasterId r:id="rId23"/>
  </p:notesMasterIdLst>
  <p:sldIdLst>
    <p:sldId id="256" r:id="rId6"/>
    <p:sldId id="275" r:id="rId7"/>
    <p:sldId id="276" r:id="rId8"/>
    <p:sldId id="268" r:id="rId9"/>
    <p:sldId id="270" r:id="rId10"/>
    <p:sldId id="269" r:id="rId11"/>
    <p:sldId id="271" r:id="rId12"/>
    <p:sldId id="258" r:id="rId13"/>
    <p:sldId id="272" r:id="rId14"/>
    <p:sldId id="274" r:id="rId15"/>
    <p:sldId id="257" r:id="rId16"/>
    <p:sldId id="263" r:id="rId17"/>
    <p:sldId id="278" r:id="rId18"/>
    <p:sldId id="261" r:id="rId19"/>
    <p:sldId id="262" r:id="rId20"/>
    <p:sldId id="265" r:id="rId21"/>
    <p:sldId id="266"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mbria Math" panose="02040503050406030204" pitchFamily="18" charset="0"/>
      <p:regular r:id="rId28"/>
    </p:embeddedFont>
    <p:embeddedFont>
      <p:font typeface="Roboto" panose="02000000000000000000" pitchFamily="2" charset="0"/>
      <p:regular r:id="rId29"/>
      <p:bold r:id="rId30"/>
      <p:italic r:id="rId31"/>
      <p:boldItalic r:id="rId32"/>
    </p:embeddedFont>
    <p:embeddedFont>
      <p:font typeface="Roboto Condensed Light" panose="02000000000000000000" pitchFamily="2" charset="0"/>
      <p:regular r:id="rId33"/>
      <p:italic r:id="rId34"/>
    </p:embeddedFont>
    <p:embeddedFont>
      <p:font typeface="Roboto Slab" panose="020B0604020202020204" charset="0"/>
      <p:regular r:id="rId35"/>
      <p:bold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B03820BE-C85C-4AC1-999E-EF84CEB48439}">
          <p14:sldIdLst>
            <p14:sldId id="256"/>
            <p14:sldId id="275"/>
            <p14:sldId id="276"/>
            <p14:sldId id="268"/>
            <p14:sldId id="270"/>
            <p14:sldId id="269"/>
            <p14:sldId id="271"/>
            <p14:sldId id="258"/>
            <p14:sldId id="272"/>
            <p14:sldId id="274"/>
            <p14:sldId id="257"/>
            <p14:sldId id="263"/>
            <p14:sldId id="278"/>
            <p14:sldId id="261"/>
            <p14:sldId id="262"/>
            <p14:sldId id="265"/>
            <p14:sldId id="266"/>
          </p14:sldIdLst>
        </p14:section>
      </p14:sectionLst>
    </p:ext>
    <p:ext uri="{EFAFB233-063F-42B5-8137-9DF3F51BA10A}">
      <p15:sldGuideLst xmlns:p15="http://schemas.microsoft.com/office/powerpoint/2012/main">
        <p15:guide id="1" orient="horz" pos="773" userDrawn="1">
          <p15:clr>
            <a:srgbClr val="A4A3A4"/>
          </p15:clr>
        </p15:guide>
        <p15:guide id="2" pos="2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7437"/>
    <a:srgbClr val="A7934B"/>
    <a:srgbClr val="003057"/>
    <a:srgbClr val="262626"/>
    <a:srgbClr val="EEB2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27" autoAdjust="0"/>
    <p:restoredTop sz="80466" autoAdjust="0"/>
  </p:normalViewPr>
  <p:slideViewPr>
    <p:cSldViewPr snapToGrid="0" snapToObjects="1">
      <p:cViewPr varScale="1">
        <p:scale>
          <a:sx n="87" d="100"/>
          <a:sy n="87" d="100"/>
        </p:scale>
        <p:origin x="232" y="60"/>
      </p:cViewPr>
      <p:guideLst>
        <p:guide orient="horz" pos="773"/>
        <p:guide pos="24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font" Target="fonts/font11.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84772-5744-43A9-ADD2-9603D098D949}" type="datetimeFigureOut">
              <a:rPr lang="en-US" smtClean="0"/>
              <a:t>6/26/2022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98D7B2-B805-4101-B6A8-840A67FB2612}" type="slidenum">
              <a:rPr lang="en-US" smtClean="0"/>
              <a:t>‹#›</a:t>
            </a:fld>
            <a:endParaRPr lang="en-US"/>
          </a:p>
        </p:txBody>
      </p:sp>
    </p:spTree>
    <p:extLst>
      <p:ext uri="{BB962C8B-B14F-4D97-AF65-F5344CB8AC3E}">
        <p14:creationId xmlns:p14="http://schemas.microsoft.com/office/powerpoint/2010/main" val="3018605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Good afternoon. My name is Haige Chen. I will present our work, </a:t>
            </a:r>
            <a:r>
              <a:rPr lang="en-US" dirty="0" err="1"/>
              <a:t>PetTrack</a:t>
            </a:r>
            <a:r>
              <a:rPr lang="en-US" dirty="0"/>
              <a:t>: Tracking Pet Location and Activity Indoors. I would like to acknowledge the other authors, Neeraj </a:t>
            </a:r>
            <a:r>
              <a:rPr lang="en-US" dirty="0" err="1"/>
              <a:t>Alavala</a:t>
            </a:r>
            <a:r>
              <a:rPr lang="en-US" dirty="0"/>
              <a:t> who was previously at Georgia Institute of Technology and now at Microsoft, and Rishabh Singhal and Ashutosh </a:t>
            </a:r>
            <a:r>
              <a:rPr lang="en-US" dirty="0" err="1"/>
              <a:t>Dhekne</a:t>
            </a:r>
            <a:r>
              <a:rPr lang="en-US" dirty="0"/>
              <a:t> from Georgia Tech.</a:t>
            </a:r>
          </a:p>
        </p:txBody>
      </p:sp>
      <p:sp>
        <p:nvSpPr>
          <p:cNvPr id="4" name="Slide Number Placeholder 3"/>
          <p:cNvSpPr>
            <a:spLocks noGrp="1"/>
          </p:cNvSpPr>
          <p:nvPr>
            <p:ph type="sldNum" sz="quarter" idx="5"/>
          </p:nvPr>
        </p:nvSpPr>
        <p:spPr/>
        <p:txBody>
          <a:bodyPr/>
          <a:lstStyle/>
          <a:p>
            <a:fld id="{2B98D7B2-B805-4101-B6A8-840A67FB2612}" type="slidenum">
              <a:rPr lang="en-US" smtClean="0"/>
              <a:t>1</a:t>
            </a:fld>
            <a:endParaRPr lang="en-US"/>
          </a:p>
        </p:txBody>
      </p:sp>
    </p:spTree>
    <p:extLst>
      <p:ext uri="{BB962C8B-B14F-4D97-AF65-F5344CB8AC3E}">
        <p14:creationId xmlns:p14="http://schemas.microsoft.com/office/powerpoint/2010/main" val="4022961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(Millions) of families in the US have pets in their household. That number has increased during the pandemic to (). Nowadays, with people going back to office and travelling much more frequently, our pet friends are often left at home alone.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8D7B2-B805-4101-B6A8-840A67FB2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537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8D7B2-B805-4101-B6A8-840A67FB2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002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8D7B2-B805-4101-B6A8-840A67FB2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220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8D7B2-B805-4101-B6A8-840A67FB2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090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8D7B2-B805-4101-B6A8-840A67FB2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305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98D7B2-B805-4101-B6A8-840A67FB2612}" type="slidenum">
              <a:rPr lang="en-US" smtClean="0"/>
              <a:t>8</a:t>
            </a:fld>
            <a:endParaRPr lang="en-US"/>
          </a:p>
        </p:txBody>
      </p:sp>
    </p:spTree>
    <p:extLst>
      <p:ext uri="{BB962C8B-B14F-4D97-AF65-F5344CB8AC3E}">
        <p14:creationId xmlns:p14="http://schemas.microsoft.com/office/powerpoint/2010/main" val="2808325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98D7B2-B805-4101-B6A8-840A67FB26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062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98D7B2-B805-4101-B6A8-840A67FB2612}" type="slidenum">
              <a:rPr lang="en-US" smtClean="0"/>
              <a:t>10</a:t>
            </a:fld>
            <a:endParaRPr lang="en-US"/>
          </a:p>
        </p:txBody>
      </p:sp>
    </p:spTree>
    <p:extLst>
      <p:ext uri="{BB962C8B-B14F-4D97-AF65-F5344CB8AC3E}">
        <p14:creationId xmlns:p14="http://schemas.microsoft.com/office/powerpoint/2010/main" val="3541695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76582" y="3793068"/>
            <a:ext cx="6795913" cy="1684868"/>
          </a:xfrm>
          <a:prstGeom prst="rect">
            <a:avLst/>
          </a:prstGeom>
        </p:spPr>
        <p:txBody>
          <a:bodyPr>
            <a:noAutofit/>
          </a:bodyPr>
          <a:lstStyle>
            <a:lvl1pPr marL="0" indent="0" algn="l">
              <a:lnSpc>
                <a:spcPts val="3600"/>
              </a:lnSpc>
              <a:buNone/>
              <a:defRPr sz="1800" b="0" i="0"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2476584" y="333633"/>
            <a:ext cx="6795913" cy="3459435"/>
          </a:xfrm>
          <a:prstGeom prst="rect">
            <a:avLst/>
          </a:prstGeom>
        </p:spPr>
        <p:txBody>
          <a:bodyPr anchor="b" anchorCtr="0">
            <a:normAutofit/>
          </a:bodyPr>
          <a:lstStyle>
            <a:lvl1pPr algn="l">
              <a:lnSpc>
                <a:spcPts val="4800"/>
              </a:lnSpc>
              <a:defRPr sz="4200" b="1" i="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102725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6/26/2022</a:t>
            </a:fld>
            <a:endParaRPr lang="en-US"/>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915638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9182101"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381001" y="365125"/>
            <a:ext cx="88011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6/26/2022</a:t>
            </a:fld>
            <a:endParaRPr lang="en-US"/>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99861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18929" y="3793068"/>
            <a:ext cx="6795913" cy="1684868"/>
          </a:xfrm>
          <a:prstGeom prst="rect">
            <a:avLst/>
          </a:prstGeom>
        </p:spPr>
        <p:txBody>
          <a:bodyPr>
            <a:noAutofit/>
          </a:bodyPr>
          <a:lstStyle>
            <a:lvl1pPr marL="0" indent="0" algn="l">
              <a:lnSpc>
                <a:spcPts val="3600"/>
              </a:lnSpc>
              <a:buNone/>
              <a:defRPr sz="3000" b="0" cap="none" spc="0" baseline="0">
                <a:solidFill>
                  <a:schemeClr val="tx1">
                    <a:lumMod val="50000"/>
                    <a:lumOff val="50000"/>
                  </a:schemeClr>
                </a:solidFill>
                <a:latin typeface="Roboto Condensed Light" pitchFamily="2" charset="0"/>
                <a:ea typeface="Roboto Condensed Light"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4318930" y="333633"/>
            <a:ext cx="6795913" cy="3459435"/>
          </a:xfrm>
          <a:prstGeom prst="rect">
            <a:avLst/>
          </a:prstGeom>
        </p:spPr>
        <p:txBody>
          <a:bodyPr anchor="b" anchorCtr="0">
            <a:normAutofit/>
          </a:bodyPr>
          <a:lstStyle>
            <a:lvl1pPr algn="l">
              <a:lnSpc>
                <a:spcPts val="4800"/>
              </a:lnSpc>
              <a:defRPr sz="4200" b="0" cap="none" spc="0" baseline="0">
                <a:solidFill>
                  <a:srgbClr val="A7934B"/>
                </a:solidFill>
                <a:latin typeface="Roboto Slab" pitchFamily="2" charset="0"/>
                <a:ea typeface="Roboto Slab" pitchFamily="2" charset="0"/>
                <a:cs typeface="Roboto"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227410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lvl1pPr marL="0" indent="0">
              <a:buNone/>
              <a:defRPr/>
            </a:lvl1pPr>
          </a:lstStyle>
          <a:p>
            <a:pPr lvl="0"/>
            <a:r>
              <a:rPr lang="en-US"/>
              <a:t>Click to edit Master text styles</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379888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6/26/2022</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9614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9614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6/26/2022</a:t>
            </a:fld>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7"/>
            <a:ext cx="5617633" cy="41110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7"/>
            <a:ext cx="5638800" cy="41110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6/26/2022</a:t>
            </a:fld>
            <a:endParaRPr lang="en-US"/>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04609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6/26/2022</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420620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6/26/2022</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313768" y="457201"/>
            <a:ext cx="749723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6/26/2022</a:t>
            </a:fld>
            <a:endParaRPr lang="en-US"/>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313768" y="457201"/>
            <a:ext cx="7497233"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6/26/2022</a:t>
            </a:fld>
            <a:endParaRPr lang="en-US"/>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 id="2147483708" r:id="rId2"/>
  </p:sldLayoutIdLst>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4"/>
            <a:ext cx="11430000" cy="434755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381000" y="556303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6/26/2022</a:t>
            </a:fld>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3126154" y="5563038"/>
            <a:ext cx="594164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9067800" y="556303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706" r:id="rId10"/>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95FB-AFDA-C24E-BDC1-87184FFF62A0}"/>
              </a:ext>
            </a:extLst>
          </p:cNvPr>
          <p:cNvSpPr>
            <a:spLocks noGrp="1"/>
          </p:cNvSpPr>
          <p:nvPr>
            <p:ph type="ctrTitle"/>
          </p:nvPr>
        </p:nvSpPr>
        <p:spPr>
          <a:xfrm>
            <a:off x="2845509" y="2177680"/>
            <a:ext cx="6866797" cy="1938992"/>
          </a:xfrm>
          <a:prstGeom prst="rect">
            <a:avLst/>
          </a:prstGeom>
        </p:spPr>
        <p:txBody>
          <a:bodyPr wrap="square">
            <a:normAutofit/>
          </a:bodyPr>
          <a:lstStyle/>
          <a:p>
            <a:r>
              <a:rPr lang="en-US" b="0" i="0" dirty="0" err="1">
                <a:effectLst/>
                <a:latin typeface="Arial" panose="020B0604020202020204" pitchFamily="34" charset="0"/>
              </a:rPr>
              <a:t>PetTrack</a:t>
            </a:r>
            <a:r>
              <a:rPr lang="en-US" b="0" i="0" dirty="0">
                <a:effectLst/>
                <a:latin typeface="Arial" panose="020B0604020202020204" pitchFamily="34" charset="0"/>
              </a:rPr>
              <a:t>: Tracking Pet Location and Activity Indoors</a:t>
            </a:r>
            <a:endParaRPr lang="en-US" b="1" dirty="0">
              <a:solidFill>
                <a:srgbClr val="003057"/>
              </a:solidFill>
              <a:latin typeface="Roboto" panose="02000000000000000000" pitchFamily="2" charset="0"/>
              <a:ea typeface="Roboto" panose="02000000000000000000" pitchFamily="2" charset="0"/>
            </a:endParaRPr>
          </a:p>
        </p:txBody>
      </p:sp>
      <p:sp>
        <p:nvSpPr>
          <p:cNvPr id="3" name="Subtitle 2">
            <a:extLst>
              <a:ext uri="{FF2B5EF4-FFF2-40B4-BE49-F238E27FC236}">
                <a16:creationId xmlns:a16="http://schemas.microsoft.com/office/drawing/2014/main" id="{B7E66134-3B68-CA46-9583-81F439EB81A2}"/>
              </a:ext>
            </a:extLst>
          </p:cNvPr>
          <p:cNvSpPr>
            <a:spLocks noGrp="1"/>
          </p:cNvSpPr>
          <p:nvPr>
            <p:ph type="subTitle" idx="1"/>
          </p:nvPr>
        </p:nvSpPr>
        <p:spPr>
          <a:xfrm>
            <a:off x="2845508" y="4274003"/>
            <a:ext cx="5515844" cy="1534512"/>
          </a:xfrm>
        </p:spPr>
        <p:txBody>
          <a:bodyPr/>
          <a:lstStyle/>
          <a:p>
            <a:pPr>
              <a:lnSpc>
                <a:spcPct val="100000"/>
              </a:lnSpc>
            </a:pPr>
            <a:r>
              <a:rPr lang="en-US" dirty="0">
                <a:solidFill>
                  <a:srgbClr val="857437"/>
                </a:solidFill>
              </a:rPr>
              <a:t>Neeraj Alavala</a:t>
            </a:r>
            <a:r>
              <a:rPr lang="en-US" baseline="30000" dirty="0">
                <a:solidFill>
                  <a:srgbClr val="857437"/>
                </a:solidFill>
              </a:rPr>
              <a:t>2</a:t>
            </a:r>
            <a:r>
              <a:rPr lang="en-US" dirty="0">
                <a:solidFill>
                  <a:srgbClr val="857437"/>
                </a:solidFill>
              </a:rPr>
              <a:t>, </a:t>
            </a:r>
            <a:r>
              <a:rPr lang="en-US" b="1" dirty="0">
                <a:solidFill>
                  <a:srgbClr val="857437"/>
                </a:solidFill>
              </a:rPr>
              <a:t>Haige Chen</a:t>
            </a:r>
            <a:r>
              <a:rPr lang="en-US" b="1" baseline="30000" dirty="0">
                <a:solidFill>
                  <a:srgbClr val="857437"/>
                </a:solidFill>
              </a:rPr>
              <a:t>1</a:t>
            </a:r>
            <a:r>
              <a:rPr lang="en-US" dirty="0">
                <a:solidFill>
                  <a:srgbClr val="857437"/>
                </a:solidFill>
              </a:rPr>
              <a:t>, Rishabh Singhal</a:t>
            </a:r>
            <a:r>
              <a:rPr lang="en-US" baseline="30000" dirty="0">
                <a:solidFill>
                  <a:srgbClr val="857437"/>
                </a:solidFill>
              </a:rPr>
              <a:t>1</a:t>
            </a:r>
            <a:r>
              <a:rPr lang="en-US" dirty="0">
                <a:solidFill>
                  <a:srgbClr val="857437"/>
                </a:solidFill>
              </a:rPr>
              <a:t>, Ashutosh Dhekne</a:t>
            </a:r>
            <a:r>
              <a:rPr lang="en-US" baseline="30000" dirty="0">
                <a:solidFill>
                  <a:srgbClr val="857437"/>
                </a:solidFill>
              </a:rPr>
              <a:t>1</a:t>
            </a:r>
          </a:p>
          <a:p>
            <a:pPr>
              <a:lnSpc>
                <a:spcPct val="100000"/>
              </a:lnSpc>
            </a:pPr>
            <a:endParaRPr lang="en-US" dirty="0">
              <a:solidFill>
                <a:srgbClr val="857437"/>
              </a:solidFill>
            </a:endParaRPr>
          </a:p>
          <a:p>
            <a:pPr marL="342900" indent="-342900">
              <a:lnSpc>
                <a:spcPct val="100000"/>
              </a:lnSpc>
              <a:buAutoNum type="arabicPeriod"/>
            </a:pPr>
            <a:r>
              <a:rPr lang="en-US" sz="1100" dirty="0">
                <a:solidFill>
                  <a:srgbClr val="857437"/>
                </a:solidFill>
              </a:rPr>
              <a:t>Georgia Institute of Technology</a:t>
            </a:r>
          </a:p>
          <a:p>
            <a:pPr marL="342900" indent="-342900">
              <a:lnSpc>
                <a:spcPct val="100000"/>
              </a:lnSpc>
              <a:buAutoNum type="arabicPeriod"/>
            </a:pPr>
            <a:r>
              <a:rPr lang="en-US" sz="1100" dirty="0">
                <a:solidFill>
                  <a:srgbClr val="857437"/>
                </a:solidFill>
              </a:rPr>
              <a:t>Microsoft</a:t>
            </a:r>
          </a:p>
        </p:txBody>
      </p:sp>
    </p:spTree>
    <p:extLst>
      <p:ext uri="{BB962C8B-B14F-4D97-AF65-F5344CB8AC3E}">
        <p14:creationId xmlns:p14="http://schemas.microsoft.com/office/powerpoint/2010/main" val="2789775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1809750" y="211873"/>
            <a:ext cx="8572500" cy="1003610"/>
          </a:xfrm>
          <a:prstGeom prst="rect">
            <a:avLst/>
          </a:prstGeom>
        </p:spPr>
        <p:txBody>
          <a:bodyPr>
            <a:normAutofit/>
          </a:bodyPr>
          <a:lstStyle/>
          <a:p>
            <a:r>
              <a:rPr lang="en-US" sz="3000" dirty="0" err="1">
                <a:solidFill>
                  <a:srgbClr val="A7934B"/>
                </a:solidFill>
                <a:latin typeface="Roboto" panose="02000000000000000000" pitchFamily="2" charset="0"/>
                <a:ea typeface="Roboto" panose="02000000000000000000" pitchFamily="2" charset="0"/>
                <a:cs typeface="Roboto" panose="02000000000000000000" pitchFamily="2" charset="0"/>
              </a:rPr>
              <a:t>PetTrack</a:t>
            </a:r>
            <a:r>
              <a:rPr lang="en-US" sz="3000" dirty="0">
                <a:solidFill>
                  <a:srgbClr val="A7934B"/>
                </a:solidFill>
                <a:latin typeface="Roboto" panose="02000000000000000000" pitchFamily="2" charset="0"/>
                <a:ea typeface="Roboto" panose="02000000000000000000" pitchFamily="2" charset="0"/>
                <a:cs typeface="Roboto" panose="02000000000000000000" pitchFamily="2" charset="0"/>
              </a:rPr>
              <a:t> Overview</a:t>
            </a:r>
          </a:p>
        </p:txBody>
      </p:sp>
      <p:pic>
        <p:nvPicPr>
          <p:cNvPr id="6" name="Picture 5">
            <a:extLst>
              <a:ext uri="{FF2B5EF4-FFF2-40B4-BE49-F238E27FC236}">
                <a16:creationId xmlns:a16="http://schemas.microsoft.com/office/drawing/2014/main" id="{3E411C71-127E-426B-BAC8-AE25267A75B6}"/>
              </a:ext>
            </a:extLst>
          </p:cNvPr>
          <p:cNvPicPr>
            <a:picLocks noChangeAspect="1"/>
          </p:cNvPicPr>
          <p:nvPr/>
        </p:nvPicPr>
        <p:blipFill>
          <a:blip r:embed="rId4"/>
          <a:stretch>
            <a:fillRect/>
          </a:stretch>
        </p:blipFill>
        <p:spPr>
          <a:xfrm>
            <a:off x="2295185" y="1351898"/>
            <a:ext cx="5225563" cy="4144700"/>
          </a:xfrm>
          <a:prstGeom prst="rect">
            <a:avLst/>
          </a:prstGeom>
        </p:spPr>
      </p:pic>
      <p:pic>
        <p:nvPicPr>
          <p:cNvPr id="8" name="Picture 7">
            <a:extLst>
              <a:ext uri="{FF2B5EF4-FFF2-40B4-BE49-F238E27FC236}">
                <a16:creationId xmlns:a16="http://schemas.microsoft.com/office/drawing/2014/main" id="{54CB304C-27FA-474C-98B9-A1F5F87AA32D}"/>
              </a:ext>
            </a:extLst>
          </p:cNvPr>
          <p:cNvPicPr>
            <a:picLocks noChangeAspect="1"/>
          </p:cNvPicPr>
          <p:nvPr/>
        </p:nvPicPr>
        <p:blipFill>
          <a:blip r:embed="rId5"/>
          <a:stretch>
            <a:fillRect/>
          </a:stretch>
        </p:blipFill>
        <p:spPr>
          <a:xfrm>
            <a:off x="8020812" y="212399"/>
            <a:ext cx="2361438" cy="1191404"/>
          </a:xfrm>
          <a:prstGeom prst="rect">
            <a:avLst/>
          </a:prstGeom>
        </p:spPr>
      </p:pic>
      <p:pic>
        <p:nvPicPr>
          <p:cNvPr id="27" name="Content Placeholder 26" descr="Upload outline">
            <a:extLst>
              <a:ext uri="{FF2B5EF4-FFF2-40B4-BE49-F238E27FC236}">
                <a16:creationId xmlns:a16="http://schemas.microsoft.com/office/drawing/2014/main" id="{F809DD0D-6967-46EE-9561-3D4A2F09F031}"/>
              </a:ext>
            </a:extLst>
          </p:cNvPr>
          <p:cNvPicPr>
            <a:picLocks noGrp="1" noChangeAspect="1"/>
          </p:cNvPicPr>
          <p:nvPr>
            <p:ph idx="1"/>
          </p:nvPr>
        </p:nvPicPr>
        <p:blipFill>
          <a:blip r:embed="rId6">
            <a:extLst>
              <a:ext uri="{96DAC541-7B7A-43D3-8B79-37D633B846F1}">
                <asvg:svgBlip xmlns:asvg="http://schemas.microsoft.com/office/drawing/2016/SVG/main" r:embed="rId7"/>
              </a:ext>
            </a:extLst>
          </a:blip>
          <a:stretch>
            <a:fillRect/>
          </a:stretch>
        </p:blipFill>
        <p:spPr/>
      </p:pic>
      <p:pic>
        <p:nvPicPr>
          <p:cNvPr id="16" name="Graphic 15" descr="Wireless router with solid fill">
            <a:extLst>
              <a:ext uri="{FF2B5EF4-FFF2-40B4-BE49-F238E27FC236}">
                <a16:creationId xmlns:a16="http://schemas.microsoft.com/office/drawing/2014/main" id="{FFE339A0-0F5E-4BFC-9D86-A78B617281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14318" y="4235501"/>
            <a:ext cx="813740" cy="813740"/>
          </a:xfrm>
          <a:prstGeom prst="rect">
            <a:avLst/>
          </a:prstGeom>
        </p:spPr>
      </p:pic>
      <p:sp>
        <p:nvSpPr>
          <p:cNvPr id="17" name="TextBox 16">
            <a:extLst>
              <a:ext uri="{FF2B5EF4-FFF2-40B4-BE49-F238E27FC236}">
                <a16:creationId xmlns:a16="http://schemas.microsoft.com/office/drawing/2014/main" id="{2DA4B87F-D067-4801-8D4F-91397D7586A5}"/>
              </a:ext>
            </a:extLst>
          </p:cNvPr>
          <p:cNvSpPr txBox="1"/>
          <p:nvPr/>
        </p:nvSpPr>
        <p:spPr>
          <a:xfrm flipH="1">
            <a:off x="3846500" y="4941300"/>
            <a:ext cx="1175919" cy="369332"/>
          </a:xfrm>
          <a:prstGeom prst="rect">
            <a:avLst/>
          </a:prstGeom>
          <a:noFill/>
        </p:spPr>
        <p:txBody>
          <a:bodyPr wrap="square" rtlCol="0">
            <a:spAutoFit/>
          </a:bodyPr>
          <a:lstStyle/>
          <a:p>
            <a:r>
              <a:rPr lang="en-US" dirty="0"/>
              <a:t>Listener</a:t>
            </a:r>
          </a:p>
        </p:txBody>
      </p:sp>
      <p:cxnSp>
        <p:nvCxnSpPr>
          <p:cNvPr id="19" name="Straight Arrow Connector 18">
            <a:extLst>
              <a:ext uri="{FF2B5EF4-FFF2-40B4-BE49-F238E27FC236}">
                <a16:creationId xmlns:a16="http://schemas.microsoft.com/office/drawing/2014/main" id="{B301EFE4-E3AB-4EEC-B299-58DAD901CA4F}"/>
              </a:ext>
            </a:extLst>
          </p:cNvPr>
          <p:cNvCxnSpPr>
            <a:cxnSpLocks/>
          </p:cNvCxnSpPr>
          <p:nvPr/>
        </p:nvCxnSpPr>
        <p:spPr>
          <a:xfrm>
            <a:off x="3611849" y="3291840"/>
            <a:ext cx="439917" cy="908622"/>
          </a:xfrm>
          <a:prstGeom prst="straightConnector1">
            <a:avLst/>
          </a:prstGeom>
          <a:ln w="38100">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31DA960-3A42-4B62-B23C-57322C349005}"/>
              </a:ext>
            </a:extLst>
          </p:cNvPr>
          <p:cNvCxnSpPr>
            <a:cxnSpLocks/>
          </p:cNvCxnSpPr>
          <p:nvPr/>
        </p:nvCxnSpPr>
        <p:spPr>
          <a:xfrm flipH="1">
            <a:off x="4295433" y="3291841"/>
            <a:ext cx="187776" cy="943661"/>
          </a:xfrm>
          <a:prstGeom prst="straightConnector1">
            <a:avLst/>
          </a:prstGeom>
          <a:ln w="38100">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D5880EDC-BBE1-49F9-B99C-621DA82A7EC2}"/>
              </a:ext>
            </a:extLst>
          </p:cNvPr>
          <p:cNvCxnSpPr>
            <a:cxnSpLocks/>
          </p:cNvCxnSpPr>
          <p:nvPr/>
        </p:nvCxnSpPr>
        <p:spPr>
          <a:xfrm flipH="1">
            <a:off x="4605453" y="3424249"/>
            <a:ext cx="1065446" cy="811253"/>
          </a:xfrm>
          <a:prstGeom prst="straightConnector1">
            <a:avLst/>
          </a:prstGeom>
          <a:ln w="38100">
            <a:prstDash val="dash"/>
            <a:tailEnd type="triangle"/>
          </a:ln>
        </p:spPr>
        <p:style>
          <a:lnRef idx="2">
            <a:schemeClr val="accent1"/>
          </a:lnRef>
          <a:fillRef idx="0">
            <a:schemeClr val="accent1"/>
          </a:fillRef>
          <a:effectRef idx="1">
            <a:schemeClr val="accent1"/>
          </a:effectRef>
          <a:fontRef idx="minor">
            <a:schemeClr val="tx1"/>
          </a:fontRef>
        </p:style>
      </p:cxnSp>
      <p:pic>
        <p:nvPicPr>
          <p:cNvPr id="28" name="Graphic 27" descr="Upload outline">
            <a:extLst>
              <a:ext uri="{FF2B5EF4-FFF2-40B4-BE49-F238E27FC236}">
                <a16:creationId xmlns:a16="http://schemas.microsoft.com/office/drawing/2014/main" id="{A542602E-4915-4FD2-997F-2E3BF681C2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39881" y="4392198"/>
            <a:ext cx="733768" cy="733768"/>
          </a:xfrm>
          <a:prstGeom prst="rect">
            <a:avLst/>
          </a:prstGeom>
        </p:spPr>
      </p:pic>
      <p:cxnSp>
        <p:nvCxnSpPr>
          <p:cNvPr id="29" name="Straight Arrow Connector 28">
            <a:extLst>
              <a:ext uri="{FF2B5EF4-FFF2-40B4-BE49-F238E27FC236}">
                <a16:creationId xmlns:a16="http://schemas.microsoft.com/office/drawing/2014/main" id="{DBB2CAC0-4A56-45C6-8838-366D55F8EA82}"/>
              </a:ext>
            </a:extLst>
          </p:cNvPr>
          <p:cNvCxnSpPr>
            <a:cxnSpLocks/>
          </p:cNvCxnSpPr>
          <p:nvPr/>
        </p:nvCxnSpPr>
        <p:spPr>
          <a:xfrm flipV="1">
            <a:off x="4853310" y="5036987"/>
            <a:ext cx="4608932" cy="122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B4E08BFE-4262-4D64-90C3-9886F9887AB4}"/>
              </a:ext>
            </a:extLst>
          </p:cNvPr>
          <p:cNvCxnSpPr>
            <a:cxnSpLocks/>
          </p:cNvCxnSpPr>
          <p:nvPr/>
        </p:nvCxnSpPr>
        <p:spPr>
          <a:xfrm flipV="1">
            <a:off x="9541459" y="1565453"/>
            <a:ext cx="0" cy="27212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8E67CA7D-B015-4D0E-A52A-10025B4D4BCB}"/>
              </a:ext>
            </a:extLst>
          </p:cNvPr>
          <p:cNvSpPr txBox="1"/>
          <p:nvPr/>
        </p:nvSpPr>
        <p:spPr>
          <a:xfrm flipH="1">
            <a:off x="5279997" y="5049242"/>
            <a:ext cx="1175919" cy="646331"/>
          </a:xfrm>
          <a:prstGeom prst="rect">
            <a:avLst/>
          </a:prstGeom>
          <a:noFill/>
        </p:spPr>
        <p:txBody>
          <a:bodyPr wrap="square" rtlCol="0">
            <a:spAutoFit/>
          </a:bodyPr>
          <a:lstStyle/>
          <a:p>
            <a:r>
              <a:rPr lang="en-US" dirty="0">
                <a:solidFill>
                  <a:schemeClr val="accent1"/>
                </a:solidFill>
              </a:rPr>
              <a:t>(x, y)</a:t>
            </a:r>
          </a:p>
          <a:p>
            <a:r>
              <a:rPr lang="en-US" dirty="0">
                <a:solidFill>
                  <a:schemeClr val="accent1"/>
                </a:solidFill>
              </a:rPr>
              <a:t>Pose</a:t>
            </a:r>
          </a:p>
        </p:txBody>
      </p:sp>
      <p:sp>
        <p:nvSpPr>
          <p:cNvPr id="43" name="Thought Bubble: Cloud 42">
            <a:extLst>
              <a:ext uri="{FF2B5EF4-FFF2-40B4-BE49-F238E27FC236}">
                <a16:creationId xmlns:a16="http://schemas.microsoft.com/office/drawing/2014/main" id="{5969358C-EFF8-40E1-9491-154DE33DD5CC}"/>
              </a:ext>
            </a:extLst>
          </p:cNvPr>
          <p:cNvSpPr/>
          <p:nvPr/>
        </p:nvSpPr>
        <p:spPr>
          <a:xfrm>
            <a:off x="3831807" y="795298"/>
            <a:ext cx="2225935" cy="1179149"/>
          </a:xfrm>
          <a:prstGeom prst="cloudCallou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UWB </a:t>
            </a:r>
            <a:r>
              <a:rPr lang="en-US" dirty="0" err="1"/>
              <a:t>radio+IMU</a:t>
            </a:r>
            <a:endParaRPr lang="en-US" dirty="0"/>
          </a:p>
        </p:txBody>
      </p:sp>
      <p:sp>
        <p:nvSpPr>
          <p:cNvPr id="45" name="Speech Bubble: Oval 44">
            <a:extLst>
              <a:ext uri="{FF2B5EF4-FFF2-40B4-BE49-F238E27FC236}">
                <a16:creationId xmlns:a16="http://schemas.microsoft.com/office/drawing/2014/main" id="{F7AE7038-CF8F-4BCA-B00A-30E6505B6F31}"/>
              </a:ext>
            </a:extLst>
          </p:cNvPr>
          <p:cNvSpPr/>
          <p:nvPr/>
        </p:nvSpPr>
        <p:spPr>
          <a:xfrm rot="16200000" flipV="1">
            <a:off x="6372346" y="2641512"/>
            <a:ext cx="1835374" cy="3333851"/>
          </a:xfrm>
          <a:prstGeom prst="wedgeEllipseCallou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dirty="0"/>
              <a:t>Collect and process IMU and UWB data, and post pose and location to cloud</a:t>
            </a:r>
          </a:p>
        </p:txBody>
      </p:sp>
      <p:sp>
        <p:nvSpPr>
          <p:cNvPr id="46" name="Thought Bubble: Cloud 45">
            <a:extLst>
              <a:ext uri="{FF2B5EF4-FFF2-40B4-BE49-F238E27FC236}">
                <a16:creationId xmlns:a16="http://schemas.microsoft.com/office/drawing/2014/main" id="{26BAE652-D5B3-4AAF-B05F-5AC2D29CF32D}"/>
              </a:ext>
            </a:extLst>
          </p:cNvPr>
          <p:cNvSpPr/>
          <p:nvPr/>
        </p:nvSpPr>
        <p:spPr>
          <a:xfrm>
            <a:off x="6749573" y="1649394"/>
            <a:ext cx="2225935" cy="1179149"/>
          </a:xfrm>
          <a:prstGeom prst="cloudCallou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UWB Anchors</a:t>
            </a:r>
          </a:p>
        </p:txBody>
      </p:sp>
    </p:spTree>
    <p:extLst>
      <p:ext uri="{BB962C8B-B14F-4D97-AF65-F5344CB8AC3E}">
        <p14:creationId xmlns:p14="http://schemas.microsoft.com/office/powerpoint/2010/main" val="142638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555551" y="263968"/>
            <a:ext cx="8572500" cy="1003610"/>
          </a:xfrm>
          <a:prstGeom prst="rect">
            <a:avLst/>
          </a:prstGeom>
        </p:spPr>
        <p:txBody>
          <a:bodyPr>
            <a:normAutofit/>
          </a:bodyPr>
          <a:lstStyle/>
          <a:p>
            <a:r>
              <a:rPr lang="en-US" sz="3000" dirty="0">
                <a:solidFill>
                  <a:srgbClr val="A7934B"/>
                </a:solidFill>
                <a:latin typeface="Roboto" panose="02000000000000000000" pitchFamily="2" charset="0"/>
                <a:ea typeface="Roboto" panose="02000000000000000000" pitchFamily="2" charset="0"/>
                <a:cs typeface="Roboto" panose="02000000000000000000" pitchFamily="2" charset="0"/>
              </a:rPr>
              <a:t>UWB Localization</a:t>
            </a:r>
          </a:p>
        </p:txBody>
      </p:sp>
      <p:sp>
        <p:nvSpPr>
          <p:cNvPr id="5" name="Content Placeholder 4">
            <a:extLst>
              <a:ext uri="{FF2B5EF4-FFF2-40B4-BE49-F238E27FC236}">
                <a16:creationId xmlns:a16="http://schemas.microsoft.com/office/drawing/2014/main" id="{19ACE267-5498-454D-8569-493E6EDFE21F}"/>
              </a:ext>
            </a:extLst>
          </p:cNvPr>
          <p:cNvSpPr>
            <a:spLocks noGrp="1"/>
          </p:cNvSpPr>
          <p:nvPr>
            <p:ph idx="1"/>
          </p:nvPr>
        </p:nvSpPr>
        <p:spPr>
          <a:xfrm>
            <a:off x="690068" y="973106"/>
            <a:ext cx="5991148" cy="4596355"/>
          </a:xfrm>
        </p:spPr>
        <p:txBody>
          <a:bodyPr/>
          <a:lstStyle/>
          <a:p>
            <a:r>
              <a:rPr lang="en-US" dirty="0">
                <a:solidFill>
                  <a:srgbClr val="003057"/>
                </a:solidFill>
              </a:rPr>
              <a:t>Why UWB?</a:t>
            </a:r>
          </a:p>
          <a:p>
            <a:pPr marL="342900" indent="-342900">
              <a:buFont typeface="Arial" panose="020B0604020202020204" pitchFamily="34" charset="0"/>
              <a:buChar char="•"/>
            </a:pPr>
            <a:r>
              <a:rPr lang="en-US" dirty="0">
                <a:solidFill>
                  <a:srgbClr val="003057"/>
                </a:solidFill>
              </a:rPr>
              <a:t>Large bandwidth enables precise measurement of time-of-arrival (</a:t>
            </a:r>
            <a:r>
              <a:rPr lang="en-US" dirty="0" err="1">
                <a:solidFill>
                  <a:srgbClr val="003057"/>
                </a:solidFill>
              </a:rPr>
              <a:t>ToA</a:t>
            </a:r>
            <a:r>
              <a:rPr lang="en-US" dirty="0">
                <a:solidFill>
                  <a:srgbClr val="003057"/>
                </a:solidFill>
              </a:rPr>
              <a:t>).</a:t>
            </a:r>
          </a:p>
          <a:p>
            <a:pPr marL="342900" indent="-342900">
              <a:buFont typeface="Arial" panose="020B0604020202020204" pitchFamily="34" charset="0"/>
              <a:buChar char="•"/>
            </a:pPr>
            <a:r>
              <a:rPr lang="en-US" dirty="0">
                <a:solidFill>
                  <a:srgbClr val="003057"/>
                </a:solidFill>
              </a:rPr>
              <a:t>Good at distinguishing multipaths. </a:t>
            </a:r>
          </a:p>
          <a:p>
            <a:pPr marL="342900" indent="-342900">
              <a:buFont typeface="Arial" panose="020B0604020202020204" pitchFamily="34" charset="0"/>
              <a:buChar char="•"/>
            </a:pPr>
            <a:r>
              <a:rPr lang="en-US" dirty="0">
                <a:solidFill>
                  <a:srgbClr val="003057"/>
                </a:solidFill>
              </a:rPr>
              <a:t>Good signal penetration through walls.</a:t>
            </a:r>
          </a:p>
          <a:p>
            <a:endParaRPr lang="en-US" dirty="0">
              <a:solidFill>
                <a:srgbClr val="003057"/>
              </a:solidFill>
            </a:endParaRPr>
          </a:p>
          <a:p>
            <a:r>
              <a:rPr lang="en-US" dirty="0">
                <a:solidFill>
                  <a:srgbClr val="003057"/>
                </a:solidFill>
              </a:rPr>
              <a:t>Protocol</a:t>
            </a:r>
          </a:p>
          <a:p>
            <a:pPr marL="342900" indent="-342900">
              <a:buFont typeface="Arial" panose="020B0604020202020204" pitchFamily="34" charset="0"/>
              <a:buChar char="•"/>
            </a:pPr>
            <a:r>
              <a:rPr lang="en-US" dirty="0">
                <a:solidFill>
                  <a:srgbClr val="003057"/>
                </a:solidFill>
              </a:rPr>
              <a:t>Pipelined Two-way Ranging</a:t>
            </a:r>
          </a:p>
          <a:p>
            <a:endParaRPr lang="en-US" dirty="0">
              <a:solidFill>
                <a:srgbClr val="003057"/>
              </a:solidFill>
            </a:endParaRPr>
          </a:p>
        </p:txBody>
      </p:sp>
      <p:pic>
        <p:nvPicPr>
          <p:cNvPr id="8194" name="Picture 2" descr="The History of WiFi: 1971 to Today - CableFree">
            <a:extLst>
              <a:ext uri="{FF2B5EF4-FFF2-40B4-BE49-F238E27FC236}">
                <a16:creationId xmlns:a16="http://schemas.microsoft.com/office/drawing/2014/main" id="{73842B99-566D-4DC8-9416-B6DCC3F7C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7834" y="92536"/>
            <a:ext cx="1433779" cy="91975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ist of Bluetooth profiles - Wikipedia">
            <a:extLst>
              <a:ext uri="{FF2B5EF4-FFF2-40B4-BE49-F238E27FC236}">
                <a16:creationId xmlns:a16="http://schemas.microsoft.com/office/drawing/2014/main" id="{5D030CAF-CE5F-499B-AEB9-A0BCD1BA41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8051" y="50610"/>
            <a:ext cx="658154" cy="10036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38D4ADE-7C91-4610-8855-D2C994A3F87A}"/>
              </a:ext>
            </a:extLst>
          </p:cNvPr>
          <p:cNvSpPr/>
          <p:nvPr/>
        </p:nvSpPr>
        <p:spPr>
          <a:xfrm>
            <a:off x="7507833" y="1376747"/>
            <a:ext cx="1302106" cy="468173"/>
          </a:xfrm>
          <a:prstGeom prst="round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t>mmWave</a:t>
            </a:r>
            <a:endParaRPr lang="en-US" b="1" dirty="0"/>
          </a:p>
        </p:txBody>
      </p:sp>
      <p:pic>
        <p:nvPicPr>
          <p:cNvPr id="8198" name="Picture 6" descr="Two Important Milestones for UWB - Decawave">
            <a:extLst>
              <a:ext uri="{FF2B5EF4-FFF2-40B4-BE49-F238E27FC236}">
                <a16:creationId xmlns:a16="http://schemas.microsoft.com/office/drawing/2014/main" id="{F9EDB2DF-0334-4F97-B83F-C74FCBA765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164"/>
          <a:stretch/>
        </p:blipFill>
        <p:spPr bwMode="auto">
          <a:xfrm>
            <a:off x="8941613" y="1374011"/>
            <a:ext cx="1324775" cy="4439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84EAB2D-9410-4E40-A099-F2F7F7FBAB97}"/>
              </a:ext>
            </a:extLst>
          </p:cNvPr>
          <p:cNvPicPr>
            <a:picLocks noChangeAspect="1"/>
          </p:cNvPicPr>
          <p:nvPr/>
        </p:nvPicPr>
        <p:blipFill>
          <a:blip r:embed="rId6"/>
          <a:stretch>
            <a:fillRect/>
          </a:stretch>
        </p:blipFill>
        <p:spPr>
          <a:xfrm>
            <a:off x="953416" y="4438824"/>
            <a:ext cx="4945072" cy="2261274"/>
          </a:xfrm>
          <a:prstGeom prst="rect">
            <a:avLst/>
          </a:prstGeom>
        </p:spPr>
      </p:pic>
      <p:grpSp>
        <p:nvGrpSpPr>
          <p:cNvPr id="9" name="Group 8">
            <a:extLst>
              <a:ext uri="{FF2B5EF4-FFF2-40B4-BE49-F238E27FC236}">
                <a16:creationId xmlns:a16="http://schemas.microsoft.com/office/drawing/2014/main" id="{170F3B0E-C6DE-4012-BDA4-E306BE639F79}"/>
              </a:ext>
            </a:extLst>
          </p:cNvPr>
          <p:cNvGrpSpPr/>
          <p:nvPr/>
        </p:nvGrpSpPr>
        <p:grpSpPr>
          <a:xfrm>
            <a:off x="7145710" y="2999233"/>
            <a:ext cx="3417439" cy="2943342"/>
            <a:chOff x="5621709" y="3234418"/>
            <a:chExt cx="3168127" cy="2708155"/>
          </a:xfrm>
        </p:grpSpPr>
        <p:pic>
          <p:nvPicPr>
            <p:cNvPr id="6" name="Picture 5">
              <a:extLst>
                <a:ext uri="{FF2B5EF4-FFF2-40B4-BE49-F238E27FC236}">
                  <a16:creationId xmlns:a16="http://schemas.microsoft.com/office/drawing/2014/main" id="{5F4756F9-78F1-4BB1-AADA-533B780C231D}"/>
                </a:ext>
              </a:extLst>
            </p:cNvPr>
            <p:cNvPicPr>
              <a:picLocks noChangeAspect="1"/>
            </p:cNvPicPr>
            <p:nvPr/>
          </p:nvPicPr>
          <p:blipFill>
            <a:blip r:embed="rId7"/>
            <a:stretch>
              <a:fillRect/>
            </a:stretch>
          </p:blipFill>
          <p:spPr>
            <a:xfrm>
              <a:off x="5890907" y="3234418"/>
              <a:ext cx="2533764" cy="2281440"/>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DD0EFF25-38CC-4149-B404-81D756493FD8}"/>
                    </a:ext>
                  </a:extLst>
                </p:cNvPr>
                <p:cNvSpPr txBox="1"/>
                <p:nvPr/>
              </p:nvSpPr>
              <p:spPr>
                <a:xfrm flipH="1">
                  <a:off x="5621709" y="5327083"/>
                  <a:ext cx="3168127" cy="61549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m:rPr>
                            <m:nor/>
                          </m:rPr>
                          <a:rPr lang="el-GR" dirty="0"/>
                          <m:t>ρ</m:t>
                        </m:r>
                        <m:r>
                          <a:rPr lang="en-US" i="1" baseline="-25000">
                            <a:latin typeface="Cambria Math" panose="02040503050406030204" pitchFamily="18" charset="0"/>
                          </a:rPr>
                          <m:t>𝐴𝐵</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𝑅</m:t>
                            </m:r>
                            <m:r>
                              <a:rPr lang="en-US" i="1" baseline="-25000">
                                <a:latin typeface="Cambria Math" panose="02040503050406030204" pitchFamily="18" charset="0"/>
                              </a:rPr>
                              <m:t>𝐴</m:t>
                            </m:r>
                            <m:r>
                              <a:rPr lang="en-US" i="1">
                                <a:latin typeface="Cambria Math" panose="02040503050406030204" pitchFamily="18" charset="0"/>
                              </a:rPr>
                              <m:t>𝑅</m:t>
                            </m:r>
                            <m:r>
                              <a:rPr lang="en-US" i="1" baseline="-25000">
                                <a:latin typeface="Cambria Math" panose="02040503050406030204" pitchFamily="18" charset="0"/>
                              </a:rPr>
                              <m:t>𝐵</m:t>
                            </m:r>
                            <m:r>
                              <a:rPr lang="en-US" i="1">
                                <a:latin typeface="Cambria Math" panose="02040503050406030204" pitchFamily="18" charset="0"/>
                              </a:rPr>
                              <m:t>−</m:t>
                            </m:r>
                            <m:r>
                              <a:rPr lang="en-US" i="1">
                                <a:latin typeface="Cambria Math" panose="02040503050406030204" pitchFamily="18" charset="0"/>
                              </a:rPr>
                              <m:t>𝐷𝐴</m:t>
                            </m:r>
                            <m:r>
                              <a:rPr lang="en-US" i="1">
                                <a:latin typeface="Cambria Math" panose="02040503050406030204" pitchFamily="18" charset="0"/>
                              </a:rPr>
                              <m:t>𝐷</m:t>
                            </m:r>
                            <m:r>
                              <a:rPr lang="en-US" i="1" baseline="-25000">
                                <a:latin typeface="Cambria Math" panose="02040503050406030204" pitchFamily="18" charset="0"/>
                              </a:rPr>
                              <m:t>𝐵</m:t>
                            </m:r>
                          </m:num>
                          <m:den>
                            <m:r>
                              <a:rPr lang="en-US" i="1">
                                <a:latin typeface="Cambria Math" panose="02040503050406030204" pitchFamily="18" charset="0"/>
                              </a:rPr>
                              <m:t>𝑅</m:t>
                            </m:r>
                            <m:r>
                              <a:rPr lang="en-US" i="1" baseline="-25000">
                                <a:latin typeface="Cambria Math" panose="02040503050406030204" pitchFamily="18" charset="0"/>
                              </a:rPr>
                              <m:t>𝐴</m:t>
                            </m:r>
                            <m:r>
                              <a:rPr lang="en-US" i="1">
                                <a:latin typeface="Cambria Math" panose="02040503050406030204" pitchFamily="18" charset="0"/>
                              </a:rPr>
                              <m:t>+</m:t>
                            </m:r>
                            <m:r>
                              <a:rPr lang="en-US" i="1">
                                <a:latin typeface="Cambria Math" panose="02040503050406030204" pitchFamily="18" charset="0"/>
                              </a:rPr>
                              <m:t>𝐷𝐴</m:t>
                            </m:r>
                            <m:r>
                              <a:rPr lang="en-US" i="1">
                                <a:latin typeface="Cambria Math" panose="02040503050406030204" pitchFamily="18" charset="0"/>
                              </a:rPr>
                              <m:t>+</m:t>
                            </m:r>
                            <m:r>
                              <a:rPr lang="en-US" i="1">
                                <a:latin typeface="Cambria Math" panose="02040503050406030204" pitchFamily="18" charset="0"/>
                              </a:rPr>
                              <m:t>𝑅𝐵</m:t>
                            </m:r>
                            <m:r>
                              <a:rPr lang="en-US" i="1">
                                <a:latin typeface="Cambria Math" panose="02040503050406030204" pitchFamily="18" charset="0"/>
                              </a:rPr>
                              <m:t>+</m:t>
                            </m:r>
                            <m:r>
                              <a:rPr lang="en-US" i="1">
                                <a:latin typeface="Cambria Math" panose="02040503050406030204" pitchFamily="18" charset="0"/>
                              </a:rPr>
                              <m:t>𝐷𝐵</m:t>
                            </m:r>
                          </m:den>
                        </m:f>
                      </m:oMath>
                    </m:oMathPara>
                  </a14:m>
                  <a:endParaRPr lang="en-US" dirty="0"/>
                </a:p>
              </p:txBody>
            </p:sp>
          </mc:Choice>
          <mc:Fallback>
            <p:sp>
              <p:nvSpPr>
                <p:cNvPr id="7" name="TextBox 6">
                  <a:extLst>
                    <a:ext uri="{FF2B5EF4-FFF2-40B4-BE49-F238E27FC236}">
                      <a16:creationId xmlns:a16="http://schemas.microsoft.com/office/drawing/2014/main" id="{DD0EFF25-38CC-4149-B404-81D756493FD8}"/>
                    </a:ext>
                  </a:extLst>
                </p:cNvPr>
                <p:cNvSpPr txBox="1">
                  <a:spLocks noRot="1" noChangeAspect="1" noMove="1" noResize="1" noEditPoints="1" noAdjustHandles="1" noChangeArrowheads="1" noChangeShapeType="1" noTextEdit="1"/>
                </p:cNvSpPr>
                <p:nvPr/>
              </p:nvSpPr>
              <p:spPr>
                <a:xfrm flipH="1">
                  <a:off x="5621709" y="5327083"/>
                  <a:ext cx="3168127" cy="615490"/>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50222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500"/>
                                        <p:tgtEl>
                                          <p:spTgt spid="5">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707C6-6DBB-4895-BAD4-67AC531A17FB}"/>
              </a:ext>
            </a:extLst>
          </p:cNvPr>
          <p:cNvPicPr>
            <a:picLocks noChangeAspect="1"/>
          </p:cNvPicPr>
          <p:nvPr/>
        </p:nvPicPr>
        <p:blipFill>
          <a:blip r:embed="rId3"/>
          <a:stretch>
            <a:fillRect/>
          </a:stretch>
        </p:blipFill>
        <p:spPr>
          <a:xfrm>
            <a:off x="6655050" y="0"/>
            <a:ext cx="4212551" cy="3298010"/>
          </a:xfrm>
          <a:prstGeom prst="rect">
            <a:avLst/>
          </a:prstGeom>
        </p:spPr>
      </p:pic>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709880" y="211873"/>
            <a:ext cx="8572500" cy="1003610"/>
          </a:xfrm>
          <a:prstGeom prst="rect">
            <a:avLst/>
          </a:prstGeom>
        </p:spPr>
        <p:txBody>
          <a:bodyPr>
            <a:normAutofit/>
          </a:bodyPr>
          <a:lstStyle/>
          <a:p>
            <a:r>
              <a:rPr lang="en-US" sz="3000" dirty="0">
                <a:solidFill>
                  <a:srgbClr val="A7934B"/>
                </a:solidFill>
                <a:latin typeface="Roboto" panose="02000000000000000000" pitchFamily="2" charset="0"/>
                <a:ea typeface="Roboto" panose="02000000000000000000" pitchFamily="2" charset="0"/>
                <a:cs typeface="Roboto" panose="02000000000000000000" pitchFamily="2" charset="0"/>
              </a:rPr>
              <a:t>IMU based activity classification</a:t>
            </a:r>
          </a:p>
        </p:txBody>
      </p:sp>
      <p:sp>
        <p:nvSpPr>
          <p:cNvPr id="5" name="Content Placeholder 4">
            <a:extLst>
              <a:ext uri="{FF2B5EF4-FFF2-40B4-BE49-F238E27FC236}">
                <a16:creationId xmlns:a16="http://schemas.microsoft.com/office/drawing/2014/main" id="{19ACE267-5498-454D-8569-493E6EDFE21F}"/>
              </a:ext>
            </a:extLst>
          </p:cNvPr>
          <p:cNvSpPr>
            <a:spLocks noGrp="1"/>
          </p:cNvSpPr>
          <p:nvPr>
            <p:ph idx="1"/>
          </p:nvPr>
        </p:nvSpPr>
        <p:spPr>
          <a:xfrm>
            <a:off x="562376" y="1207174"/>
            <a:ext cx="6365118" cy="4738773"/>
          </a:xfrm>
        </p:spPr>
        <p:txBody>
          <a:bodyPr/>
          <a:lstStyle/>
          <a:p>
            <a:pPr marL="342900" indent="-342900">
              <a:buFont typeface="Arial" panose="020B0604020202020204" pitchFamily="34" charset="0"/>
              <a:buChar char="•"/>
            </a:pPr>
            <a:r>
              <a:rPr lang="en-US" sz="3200" dirty="0">
                <a:solidFill>
                  <a:srgbClr val="003057"/>
                </a:solidFill>
              </a:rPr>
              <a:t>Observation:</a:t>
            </a:r>
          </a:p>
          <a:p>
            <a:pPr marL="900113" lvl="1" indent="-342900">
              <a:buFont typeface="Arial" panose="020B0604020202020204" pitchFamily="34" charset="0"/>
              <a:buChar char="•"/>
            </a:pPr>
            <a:r>
              <a:rPr lang="en-US" sz="3200" dirty="0">
                <a:solidFill>
                  <a:srgbClr val="003057"/>
                </a:solidFill>
              </a:rPr>
              <a:t>Unique accelerometer signatures of poses</a:t>
            </a:r>
          </a:p>
          <a:p>
            <a:pPr marL="342900" indent="-342900">
              <a:buFont typeface="Arial" panose="020B0604020202020204" pitchFamily="34" charset="0"/>
              <a:buChar char="•"/>
            </a:pPr>
            <a:r>
              <a:rPr lang="en-US" sz="3200" dirty="0">
                <a:solidFill>
                  <a:srgbClr val="003057"/>
                </a:solidFill>
              </a:rPr>
              <a:t>KNN pose classification</a:t>
            </a:r>
          </a:p>
          <a:p>
            <a:pPr marL="900113" lvl="1" indent="-342900">
              <a:buFont typeface="Arial" panose="020B0604020202020204" pitchFamily="34" charset="0"/>
              <a:buChar char="•"/>
            </a:pPr>
            <a:endParaRPr lang="en-US" sz="3200" dirty="0">
              <a:solidFill>
                <a:srgbClr val="003057"/>
              </a:solidFill>
            </a:endParaRPr>
          </a:p>
          <a:p>
            <a:pPr marL="342900" indent="-342900">
              <a:buFont typeface="Arial" panose="020B0604020202020204" pitchFamily="34" charset="0"/>
              <a:buChar char="•"/>
            </a:pPr>
            <a:endParaRPr lang="en-US" sz="3200" dirty="0">
              <a:solidFill>
                <a:srgbClr val="003057"/>
              </a:solidFill>
            </a:endParaRPr>
          </a:p>
          <a:p>
            <a:pPr marL="342900" indent="-342900">
              <a:buFont typeface="Arial" panose="020B0604020202020204" pitchFamily="34" charset="0"/>
              <a:buChar char="•"/>
            </a:pPr>
            <a:endParaRPr lang="en-US" sz="3200" dirty="0">
              <a:solidFill>
                <a:srgbClr val="003057"/>
              </a:solidFill>
            </a:endParaRPr>
          </a:p>
          <a:p>
            <a:pPr marL="342900" indent="-342900">
              <a:buFont typeface="Arial" panose="020B0604020202020204" pitchFamily="34" charset="0"/>
              <a:buChar char="•"/>
            </a:pPr>
            <a:endParaRPr lang="en-US" sz="3200" dirty="0">
              <a:solidFill>
                <a:srgbClr val="003057"/>
              </a:solidFill>
            </a:endParaRPr>
          </a:p>
          <a:p>
            <a:pPr marL="342900" indent="-342900">
              <a:buFont typeface="Arial" panose="020B0604020202020204" pitchFamily="34" charset="0"/>
              <a:buChar char="•"/>
            </a:pPr>
            <a:endParaRPr lang="en-US" sz="3200" dirty="0">
              <a:solidFill>
                <a:srgbClr val="003057"/>
              </a:solidFill>
            </a:endParaRPr>
          </a:p>
          <a:p>
            <a:pPr marL="342900" indent="-342900">
              <a:buFont typeface="Arial" panose="020B0604020202020204" pitchFamily="34" charset="0"/>
              <a:buChar char="•"/>
            </a:pPr>
            <a:endParaRPr lang="en-US" sz="3200" dirty="0">
              <a:solidFill>
                <a:srgbClr val="003057"/>
              </a:solidFill>
            </a:endParaRPr>
          </a:p>
        </p:txBody>
      </p:sp>
      <p:graphicFrame>
        <p:nvGraphicFramePr>
          <p:cNvPr id="6" name="Table 6">
            <a:extLst>
              <a:ext uri="{FF2B5EF4-FFF2-40B4-BE49-F238E27FC236}">
                <a16:creationId xmlns:a16="http://schemas.microsoft.com/office/drawing/2014/main" id="{A769AE7D-D027-4166-B821-740C299020A7}"/>
              </a:ext>
            </a:extLst>
          </p:cNvPr>
          <p:cNvGraphicFramePr>
            <a:graphicFrameLocks noGrp="1"/>
          </p:cNvGraphicFramePr>
          <p:nvPr>
            <p:extLst>
              <p:ext uri="{D42A27DB-BD31-4B8C-83A1-F6EECF244321}">
                <p14:modId xmlns:p14="http://schemas.microsoft.com/office/powerpoint/2010/main" val="4007240618"/>
              </p:ext>
            </p:extLst>
          </p:nvPr>
        </p:nvGraphicFramePr>
        <p:xfrm>
          <a:off x="1561910" y="3693771"/>
          <a:ext cx="2103232" cy="1483360"/>
        </p:xfrm>
        <a:graphic>
          <a:graphicData uri="http://schemas.openxmlformats.org/drawingml/2006/table">
            <a:tbl>
              <a:tblPr firstCol="1" bandCol="1">
                <a:tableStyleId>{5C22544A-7EE6-4342-B048-85BDC9FD1C3A}</a:tableStyleId>
              </a:tblPr>
              <a:tblGrid>
                <a:gridCol w="525808">
                  <a:extLst>
                    <a:ext uri="{9D8B030D-6E8A-4147-A177-3AD203B41FA5}">
                      <a16:colId xmlns:a16="http://schemas.microsoft.com/office/drawing/2014/main" val="1647972523"/>
                    </a:ext>
                  </a:extLst>
                </a:gridCol>
                <a:gridCol w="525808">
                  <a:extLst>
                    <a:ext uri="{9D8B030D-6E8A-4147-A177-3AD203B41FA5}">
                      <a16:colId xmlns:a16="http://schemas.microsoft.com/office/drawing/2014/main" val="1749429285"/>
                    </a:ext>
                  </a:extLst>
                </a:gridCol>
                <a:gridCol w="525808">
                  <a:extLst>
                    <a:ext uri="{9D8B030D-6E8A-4147-A177-3AD203B41FA5}">
                      <a16:colId xmlns:a16="http://schemas.microsoft.com/office/drawing/2014/main" val="1338856534"/>
                    </a:ext>
                  </a:extLst>
                </a:gridCol>
                <a:gridCol w="525808">
                  <a:extLst>
                    <a:ext uri="{9D8B030D-6E8A-4147-A177-3AD203B41FA5}">
                      <a16:colId xmlns:a16="http://schemas.microsoft.com/office/drawing/2014/main" val="4038114724"/>
                    </a:ext>
                  </a:extLst>
                </a:gridCol>
              </a:tblGrid>
              <a:tr h="370840">
                <a:tc>
                  <a:txBody>
                    <a:bodyPr/>
                    <a:lstStyle/>
                    <a:p>
                      <a:r>
                        <a:rPr lang="en-US" dirty="0"/>
                        <a:t>TS</a:t>
                      </a:r>
                    </a:p>
                  </a:txBody>
                  <a:tcPr/>
                </a:tc>
                <a:tc>
                  <a:txBody>
                    <a:bodyPr/>
                    <a:lstStyle/>
                    <a:p>
                      <a:r>
                        <a:rPr lang="en-US" dirty="0"/>
                        <a:t>0.02</a:t>
                      </a:r>
                    </a:p>
                  </a:txBody>
                  <a:tcPr/>
                </a:tc>
                <a:tc>
                  <a:txBody>
                    <a:bodyPr/>
                    <a:lstStyle/>
                    <a:p>
                      <a:r>
                        <a:rPr lang="en-US" dirty="0"/>
                        <a:t>0.04</a:t>
                      </a:r>
                    </a:p>
                  </a:txBody>
                  <a:tcPr/>
                </a:tc>
                <a:tc>
                  <a:txBody>
                    <a:bodyPr/>
                    <a:lstStyle/>
                    <a:p>
                      <a:r>
                        <a:rPr lang="en-US" dirty="0"/>
                        <a:t>0.06</a:t>
                      </a:r>
                    </a:p>
                  </a:txBody>
                  <a:tcPr/>
                </a:tc>
                <a:extLst>
                  <a:ext uri="{0D108BD9-81ED-4DB2-BD59-A6C34878D82A}">
                    <a16:rowId xmlns:a16="http://schemas.microsoft.com/office/drawing/2014/main" val="1499681809"/>
                  </a:ext>
                </a:extLst>
              </a:tr>
              <a:tr h="370840">
                <a:tc>
                  <a:txBody>
                    <a:bodyPr/>
                    <a:lstStyle/>
                    <a:p>
                      <a:r>
                        <a:rPr lang="en-US" dirty="0"/>
                        <a:t>Ax</a:t>
                      </a:r>
                    </a:p>
                  </a:txBody>
                  <a:tcPr/>
                </a:tc>
                <a:tc>
                  <a:txBody>
                    <a:bodyPr/>
                    <a:lstStyle/>
                    <a:p>
                      <a:r>
                        <a:rPr lang="en-US" dirty="0"/>
                        <a:t>7.85</a:t>
                      </a:r>
                    </a:p>
                  </a:txBody>
                  <a:tcPr/>
                </a:tc>
                <a:tc>
                  <a:txBody>
                    <a:bodyPr/>
                    <a:lstStyle/>
                    <a:p>
                      <a:r>
                        <a:rPr lang="en-US" dirty="0"/>
                        <a:t>7.68</a:t>
                      </a:r>
                    </a:p>
                  </a:txBody>
                  <a:tcPr/>
                </a:tc>
                <a:tc>
                  <a:txBody>
                    <a:bodyPr/>
                    <a:lstStyle/>
                    <a:p>
                      <a:r>
                        <a:rPr lang="en-US" dirty="0"/>
                        <a:t>7.70</a:t>
                      </a:r>
                    </a:p>
                  </a:txBody>
                  <a:tcPr/>
                </a:tc>
                <a:extLst>
                  <a:ext uri="{0D108BD9-81ED-4DB2-BD59-A6C34878D82A}">
                    <a16:rowId xmlns:a16="http://schemas.microsoft.com/office/drawing/2014/main" val="2474144909"/>
                  </a:ext>
                </a:extLst>
              </a:tr>
              <a:tr h="370840">
                <a:tc>
                  <a:txBody>
                    <a:bodyPr/>
                    <a:lstStyle/>
                    <a:p>
                      <a:r>
                        <a:rPr lang="en-US" dirty="0"/>
                        <a:t>Ay</a:t>
                      </a:r>
                    </a:p>
                  </a:txBody>
                  <a:tcPr/>
                </a:tc>
                <a:tc>
                  <a:txBody>
                    <a:bodyPr/>
                    <a:lstStyle/>
                    <a:p>
                      <a:r>
                        <a:rPr lang="en-US" dirty="0"/>
                        <a:t>2.47</a:t>
                      </a:r>
                    </a:p>
                  </a:txBody>
                  <a:tcPr/>
                </a:tc>
                <a:tc>
                  <a:txBody>
                    <a:bodyPr/>
                    <a:lstStyle/>
                    <a:p>
                      <a:r>
                        <a:rPr lang="en-US" dirty="0"/>
                        <a:t>2.55</a:t>
                      </a:r>
                    </a:p>
                  </a:txBody>
                  <a:tcPr/>
                </a:tc>
                <a:tc>
                  <a:txBody>
                    <a:bodyPr/>
                    <a:lstStyle/>
                    <a:p>
                      <a:r>
                        <a:rPr lang="en-US" dirty="0"/>
                        <a:t>2.45</a:t>
                      </a:r>
                    </a:p>
                  </a:txBody>
                  <a:tcPr/>
                </a:tc>
                <a:extLst>
                  <a:ext uri="{0D108BD9-81ED-4DB2-BD59-A6C34878D82A}">
                    <a16:rowId xmlns:a16="http://schemas.microsoft.com/office/drawing/2014/main" val="711151202"/>
                  </a:ext>
                </a:extLst>
              </a:tr>
              <a:tr h="370840">
                <a:tc>
                  <a:txBody>
                    <a:bodyPr/>
                    <a:lstStyle/>
                    <a:p>
                      <a:r>
                        <a:rPr lang="en-US" dirty="0"/>
                        <a:t>Az</a:t>
                      </a:r>
                    </a:p>
                  </a:txBody>
                  <a:tcPr/>
                </a:tc>
                <a:tc>
                  <a:txBody>
                    <a:bodyPr/>
                    <a:lstStyle/>
                    <a:p>
                      <a:r>
                        <a:rPr lang="en-US" dirty="0"/>
                        <a:t>1.43</a:t>
                      </a:r>
                    </a:p>
                  </a:txBody>
                  <a:tcPr/>
                </a:tc>
                <a:tc>
                  <a:txBody>
                    <a:bodyPr/>
                    <a:lstStyle/>
                    <a:p>
                      <a:r>
                        <a:rPr lang="en-US" dirty="0"/>
                        <a:t>1.40</a:t>
                      </a:r>
                    </a:p>
                  </a:txBody>
                  <a:tcPr/>
                </a:tc>
                <a:tc>
                  <a:txBody>
                    <a:bodyPr/>
                    <a:lstStyle/>
                    <a:p>
                      <a:r>
                        <a:rPr lang="en-US" dirty="0"/>
                        <a:t>1.51</a:t>
                      </a:r>
                    </a:p>
                  </a:txBody>
                  <a:tcPr/>
                </a:tc>
                <a:extLst>
                  <a:ext uri="{0D108BD9-81ED-4DB2-BD59-A6C34878D82A}">
                    <a16:rowId xmlns:a16="http://schemas.microsoft.com/office/drawing/2014/main" val="1008545978"/>
                  </a:ext>
                </a:extLst>
              </a:tr>
            </a:tbl>
          </a:graphicData>
        </a:graphic>
      </p:graphicFrame>
      <p:sp>
        <p:nvSpPr>
          <p:cNvPr id="7" name="Rectangle: Rounded Corners 6">
            <a:extLst>
              <a:ext uri="{FF2B5EF4-FFF2-40B4-BE49-F238E27FC236}">
                <a16:creationId xmlns:a16="http://schemas.microsoft.com/office/drawing/2014/main" id="{1A23AF57-47DD-4666-8E05-2B2503365BAD}"/>
              </a:ext>
            </a:extLst>
          </p:cNvPr>
          <p:cNvSpPr/>
          <p:nvPr/>
        </p:nvSpPr>
        <p:spPr>
          <a:xfrm>
            <a:off x="4589069" y="3693771"/>
            <a:ext cx="1389888" cy="14264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Filter out transitions</a:t>
            </a:r>
          </a:p>
        </p:txBody>
      </p:sp>
      <p:sp>
        <p:nvSpPr>
          <p:cNvPr id="8" name="Arrow: Right 7">
            <a:extLst>
              <a:ext uri="{FF2B5EF4-FFF2-40B4-BE49-F238E27FC236}">
                <a16:creationId xmlns:a16="http://schemas.microsoft.com/office/drawing/2014/main" id="{D6150857-D537-4013-846D-DCED4A335F57}"/>
              </a:ext>
            </a:extLst>
          </p:cNvPr>
          <p:cNvSpPr/>
          <p:nvPr/>
        </p:nvSpPr>
        <p:spPr>
          <a:xfrm>
            <a:off x="3912977" y="4131870"/>
            <a:ext cx="676092" cy="6071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1BFAFF48-E945-47E6-B8A1-5BAC0C1BBBC0}"/>
              </a:ext>
            </a:extLst>
          </p:cNvPr>
          <p:cNvSpPr/>
          <p:nvPr/>
        </p:nvSpPr>
        <p:spPr>
          <a:xfrm>
            <a:off x="5978957" y="4103422"/>
            <a:ext cx="676092" cy="6071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5D2E1BE-7013-461E-AED1-8EC1AA31C7C4}"/>
              </a:ext>
            </a:extLst>
          </p:cNvPr>
          <p:cNvSpPr/>
          <p:nvPr/>
        </p:nvSpPr>
        <p:spPr>
          <a:xfrm>
            <a:off x="6655049" y="3855110"/>
            <a:ext cx="1679402" cy="10314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Vectorization</a:t>
            </a:r>
          </a:p>
        </p:txBody>
      </p:sp>
      <p:sp>
        <p:nvSpPr>
          <p:cNvPr id="11" name="TextBox 10">
            <a:extLst>
              <a:ext uri="{FF2B5EF4-FFF2-40B4-BE49-F238E27FC236}">
                <a16:creationId xmlns:a16="http://schemas.microsoft.com/office/drawing/2014/main" id="{621FF0BF-9345-413F-8845-9F6D979394BD}"/>
              </a:ext>
            </a:extLst>
          </p:cNvPr>
          <p:cNvSpPr txBox="1"/>
          <p:nvPr/>
        </p:nvSpPr>
        <p:spPr>
          <a:xfrm>
            <a:off x="1524001" y="5151820"/>
            <a:ext cx="2728107" cy="369332"/>
          </a:xfrm>
          <a:prstGeom prst="rect">
            <a:avLst/>
          </a:prstGeom>
          <a:noFill/>
        </p:spPr>
        <p:txBody>
          <a:bodyPr wrap="square" rtlCol="0">
            <a:spAutoFit/>
          </a:bodyPr>
          <a:lstStyle/>
          <a:p>
            <a:r>
              <a:rPr lang="en-US" dirty="0"/>
              <a:t>Windowed Raw Samples</a:t>
            </a:r>
          </a:p>
        </p:txBody>
      </p:sp>
      <p:sp>
        <p:nvSpPr>
          <p:cNvPr id="12" name="Arrow: Right 11">
            <a:extLst>
              <a:ext uri="{FF2B5EF4-FFF2-40B4-BE49-F238E27FC236}">
                <a16:creationId xmlns:a16="http://schemas.microsoft.com/office/drawing/2014/main" id="{756956C5-7F41-43AD-B46D-48F7F8B59FBA}"/>
              </a:ext>
            </a:extLst>
          </p:cNvPr>
          <p:cNvSpPr/>
          <p:nvPr/>
        </p:nvSpPr>
        <p:spPr>
          <a:xfrm>
            <a:off x="8334451" y="4064129"/>
            <a:ext cx="676092" cy="6071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 name="Table 13">
            <a:extLst>
              <a:ext uri="{FF2B5EF4-FFF2-40B4-BE49-F238E27FC236}">
                <a16:creationId xmlns:a16="http://schemas.microsoft.com/office/drawing/2014/main" id="{2AFE512A-2579-43FA-A118-3AE8E4AA4F99}"/>
              </a:ext>
            </a:extLst>
          </p:cNvPr>
          <p:cNvGraphicFramePr>
            <a:graphicFrameLocks noGrp="1"/>
          </p:cNvGraphicFramePr>
          <p:nvPr>
            <p:extLst>
              <p:ext uri="{D42A27DB-BD31-4B8C-83A1-F6EECF244321}">
                <p14:modId xmlns:p14="http://schemas.microsoft.com/office/powerpoint/2010/main" val="2049230887"/>
              </p:ext>
            </p:extLst>
          </p:nvPr>
        </p:nvGraphicFramePr>
        <p:xfrm>
          <a:off x="9019454" y="3473981"/>
          <a:ext cx="525852" cy="2966720"/>
        </p:xfrm>
        <a:graphic>
          <a:graphicData uri="http://schemas.openxmlformats.org/drawingml/2006/table">
            <a:tbl>
              <a:tblPr>
                <a:tableStyleId>{5C22544A-7EE6-4342-B048-85BDC9FD1C3A}</a:tableStyleId>
              </a:tblPr>
              <a:tblGrid>
                <a:gridCol w="525852">
                  <a:extLst>
                    <a:ext uri="{9D8B030D-6E8A-4147-A177-3AD203B41FA5}">
                      <a16:colId xmlns:a16="http://schemas.microsoft.com/office/drawing/2014/main" val="3508243299"/>
                    </a:ext>
                  </a:extLst>
                </a:gridCol>
              </a:tblGrid>
              <a:tr h="370840">
                <a:tc>
                  <a:txBody>
                    <a:bodyPr/>
                    <a:lstStyle/>
                    <a:p>
                      <a:r>
                        <a:rPr lang="en-US" dirty="0"/>
                        <a:t>7.85</a:t>
                      </a:r>
                    </a:p>
                  </a:txBody>
                  <a:tcPr/>
                </a:tc>
                <a:extLst>
                  <a:ext uri="{0D108BD9-81ED-4DB2-BD59-A6C34878D82A}">
                    <a16:rowId xmlns:a16="http://schemas.microsoft.com/office/drawing/2014/main" val="2883436850"/>
                  </a:ext>
                </a:extLst>
              </a:tr>
              <a:tr h="370840">
                <a:tc>
                  <a:txBody>
                    <a:bodyPr/>
                    <a:lstStyle/>
                    <a:p>
                      <a:r>
                        <a:rPr lang="en-US" dirty="0"/>
                        <a:t>2.47</a:t>
                      </a:r>
                    </a:p>
                  </a:txBody>
                  <a:tcPr/>
                </a:tc>
                <a:extLst>
                  <a:ext uri="{0D108BD9-81ED-4DB2-BD59-A6C34878D82A}">
                    <a16:rowId xmlns:a16="http://schemas.microsoft.com/office/drawing/2014/main" val="1140205282"/>
                  </a:ext>
                </a:extLst>
              </a:tr>
              <a:tr h="370840">
                <a:tc>
                  <a:txBody>
                    <a:bodyPr/>
                    <a:lstStyle/>
                    <a:p>
                      <a:r>
                        <a:rPr lang="en-US" dirty="0"/>
                        <a:t>1.43</a:t>
                      </a:r>
                    </a:p>
                  </a:txBody>
                  <a:tcPr/>
                </a:tc>
                <a:extLst>
                  <a:ext uri="{0D108BD9-81ED-4DB2-BD59-A6C34878D82A}">
                    <a16:rowId xmlns:a16="http://schemas.microsoft.com/office/drawing/2014/main" val="2213237340"/>
                  </a:ext>
                </a:extLst>
              </a:tr>
              <a:tr h="370840">
                <a:tc>
                  <a:txBody>
                    <a:bodyPr/>
                    <a:lstStyle/>
                    <a:p>
                      <a:r>
                        <a:rPr lang="en-US" dirty="0"/>
                        <a:t>7.68</a:t>
                      </a:r>
                    </a:p>
                  </a:txBody>
                  <a:tcPr/>
                </a:tc>
                <a:extLst>
                  <a:ext uri="{0D108BD9-81ED-4DB2-BD59-A6C34878D82A}">
                    <a16:rowId xmlns:a16="http://schemas.microsoft.com/office/drawing/2014/main" val="2032383067"/>
                  </a:ext>
                </a:extLst>
              </a:tr>
              <a:tr h="370840">
                <a:tc>
                  <a:txBody>
                    <a:bodyPr/>
                    <a:lstStyle/>
                    <a:p>
                      <a:r>
                        <a:rPr lang="en-US" dirty="0"/>
                        <a:t>2.55</a:t>
                      </a:r>
                    </a:p>
                  </a:txBody>
                  <a:tcPr/>
                </a:tc>
                <a:extLst>
                  <a:ext uri="{0D108BD9-81ED-4DB2-BD59-A6C34878D82A}">
                    <a16:rowId xmlns:a16="http://schemas.microsoft.com/office/drawing/2014/main" val="2692820967"/>
                  </a:ext>
                </a:extLst>
              </a:tr>
              <a:tr h="370840">
                <a:tc>
                  <a:txBody>
                    <a:bodyPr/>
                    <a:lstStyle/>
                    <a:p>
                      <a:r>
                        <a:rPr lang="en-US" dirty="0"/>
                        <a:t>1.40</a:t>
                      </a:r>
                    </a:p>
                  </a:txBody>
                  <a:tcPr/>
                </a:tc>
                <a:extLst>
                  <a:ext uri="{0D108BD9-81ED-4DB2-BD59-A6C34878D82A}">
                    <a16:rowId xmlns:a16="http://schemas.microsoft.com/office/drawing/2014/main" val="2173609081"/>
                  </a:ext>
                </a:extLst>
              </a:tr>
              <a:tr h="370840">
                <a:tc>
                  <a:txBody>
                    <a:bodyPr/>
                    <a:lstStyle/>
                    <a:p>
                      <a:r>
                        <a:rPr lang="en-US" dirty="0"/>
                        <a:t>7.70</a:t>
                      </a:r>
                    </a:p>
                  </a:txBody>
                  <a:tcPr/>
                </a:tc>
                <a:extLst>
                  <a:ext uri="{0D108BD9-81ED-4DB2-BD59-A6C34878D82A}">
                    <a16:rowId xmlns:a16="http://schemas.microsoft.com/office/drawing/2014/main" val="128496449"/>
                  </a:ext>
                </a:extLst>
              </a:tr>
              <a:tr h="370840">
                <a:tc>
                  <a:txBody>
                    <a:bodyPr/>
                    <a:lstStyle/>
                    <a:p>
                      <a:r>
                        <a:rPr lang="en-US" dirty="0"/>
                        <a:t>……</a:t>
                      </a:r>
                    </a:p>
                  </a:txBody>
                  <a:tcPr/>
                </a:tc>
                <a:extLst>
                  <a:ext uri="{0D108BD9-81ED-4DB2-BD59-A6C34878D82A}">
                    <a16:rowId xmlns:a16="http://schemas.microsoft.com/office/drawing/2014/main" val="765382675"/>
                  </a:ext>
                </a:extLst>
              </a:tr>
            </a:tbl>
          </a:graphicData>
        </a:graphic>
      </p:graphicFrame>
      <p:sp>
        <p:nvSpPr>
          <p:cNvPr id="14" name="TextBox 13">
            <a:extLst>
              <a:ext uri="{FF2B5EF4-FFF2-40B4-BE49-F238E27FC236}">
                <a16:creationId xmlns:a16="http://schemas.microsoft.com/office/drawing/2014/main" id="{F73B15A1-D7F3-43F3-9A16-B29FB84B1F76}"/>
              </a:ext>
            </a:extLst>
          </p:cNvPr>
          <p:cNvSpPr txBox="1"/>
          <p:nvPr/>
        </p:nvSpPr>
        <p:spPr>
          <a:xfrm>
            <a:off x="3570926" y="4183044"/>
            <a:ext cx="559951" cy="369332"/>
          </a:xfrm>
          <a:prstGeom prst="rect">
            <a:avLst/>
          </a:prstGeom>
          <a:noFill/>
        </p:spPr>
        <p:txBody>
          <a:bodyPr wrap="square" rtlCol="0">
            <a:spAutoFit/>
          </a:bodyPr>
          <a:lstStyle/>
          <a:p>
            <a:r>
              <a:rPr lang="en-US" dirty="0"/>
              <a:t>…</a:t>
            </a:r>
          </a:p>
        </p:txBody>
      </p:sp>
      <p:sp>
        <p:nvSpPr>
          <p:cNvPr id="15" name="Arrow: Right 14">
            <a:extLst>
              <a:ext uri="{FF2B5EF4-FFF2-40B4-BE49-F238E27FC236}">
                <a16:creationId xmlns:a16="http://schemas.microsoft.com/office/drawing/2014/main" id="{F6B895CE-4FFD-4CB7-B09A-8B44B4F0370A}"/>
              </a:ext>
            </a:extLst>
          </p:cNvPr>
          <p:cNvSpPr/>
          <p:nvPr/>
        </p:nvSpPr>
        <p:spPr>
          <a:xfrm rot="10800000">
            <a:off x="8148804" y="5870115"/>
            <a:ext cx="676092" cy="6071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B7CD9BF-969B-4706-BB1F-34CD024A7C7F}"/>
              </a:ext>
            </a:extLst>
          </p:cNvPr>
          <p:cNvSpPr/>
          <p:nvPr/>
        </p:nvSpPr>
        <p:spPr>
          <a:xfrm>
            <a:off x="6780423" y="5779009"/>
            <a:ext cx="1363925" cy="66169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KNN</a:t>
            </a:r>
          </a:p>
        </p:txBody>
      </p:sp>
      <p:sp>
        <p:nvSpPr>
          <p:cNvPr id="17" name="Arrow: Right 16">
            <a:extLst>
              <a:ext uri="{FF2B5EF4-FFF2-40B4-BE49-F238E27FC236}">
                <a16:creationId xmlns:a16="http://schemas.microsoft.com/office/drawing/2014/main" id="{17FD90DB-9D29-489F-A5DC-8A1DF6D0756D}"/>
              </a:ext>
            </a:extLst>
          </p:cNvPr>
          <p:cNvSpPr/>
          <p:nvPr/>
        </p:nvSpPr>
        <p:spPr>
          <a:xfrm rot="10800000">
            <a:off x="6096000" y="5802598"/>
            <a:ext cx="676092" cy="6071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A1C31DC-936A-41B2-B7E6-454CF0BC5747}"/>
              </a:ext>
            </a:extLst>
          </p:cNvPr>
          <p:cNvSpPr txBox="1"/>
          <p:nvPr/>
        </p:nvSpPr>
        <p:spPr>
          <a:xfrm>
            <a:off x="5179377" y="5921513"/>
            <a:ext cx="1209959" cy="369332"/>
          </a:xfrm>
          <a:prstGeom prst="rect">
            <a:avLst/>
          </a:prstGeom>
          <a:noFill/>
        </p:spPr>
        <p:txBody>
          <a:bodyPr wrap="square" rtlCol="0">
            <a:spAutoFit/>
          </a:bodyPr>
          <a:lstStyle/>
          <a:p>
            <a:r>
              <a:rPr lang="en-US" dirty="0"/>
              <a:t>Pose</a:t>
            </a:r>
          </a:p>
        </p:txBody>
      </p:sp>
    </p:spTree>
    <p:extLst>
      <p:ext uri="{BB962C8B-B14F-4D97-AF65-F5344CB8AC3E}">
        <p14:creationId xmlns:p14="http://schemas.microsoft.com/office/powerpoint/2010/main" val="353364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animBg="1"/>
      <p:bldP spid="8" grpId="0" animBg="1"/>
      <p:bldP spid="9" grpId="0" animBg="1"/>
      <p:bldP spid="10" grpId="0" animBg="1"/>
      <p:bldP spid="11" grpId="0"/>
      <p:bldP spid="12" grpId="0" animBg="1"/>
      <p:bldP spid="14" grpId="0"/>
      <p:bldP spid="15" grpId="0" animBg="1"/>
      <p:bldP spid="16" grpId="0" animBg="1"/>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727100" y="224362"/>
            <a:ext cx="8572500" cy="1003610"/>
          </a:xfrm>
          <a:prstGeom prst="rect">
            <a:avLst/>
          </a:prstGeom>
        </p:spPr>
        <p:txBody>
          <a:bodyPr>
            <a:normAutofit/>
          </a:bodyPr>
          <a:lstStyle/>
          <a:p>
            <a:r>
              <a:rPr lang="en-US" sz="3000" dirty="0">
                <a:solidFill>
                  <a:srgbClr val="A7934B"/>
                </a:solidFill>
                <a:latin typeface="Roboto" panose="02000000000000000000" pitchFamily="2" charset="0"/>
                <a:ea typeface="Roboto" panose="02000000000000000000" pitchFamily="2" charset="0"/>
                <a:cs typeface="Roboto" panose="02000000000000000000" pitchFamily="2" charset="0"/>
              </a:rPr>
              <a:t>Wearable design</a:t>
            </a:r>
          </a:p>
        </p:txBody>
      </p:sp>
      <p:sp>
        <p:nvSpPr>
          <p:cNvPr id="5" name="Content Placeholder 4">
            <a:extLst>
              <a:ext uri="{FF2B5EF4-FFF2-40B4-BE49-F238E27FC236}">
                <a16:creationId xmlns:a16="http://schemas.microsoft.com/office/drawing/2014/main" id="{19ACE267-5498-454D-8569-493E6EDFE21F}"/>
              </a:ext>
            </a:extLst>
          </p:cNvPr>
          <p:cNvSpPr>
            <a:spLocks noGrp="1"/>
          </p:cNvSpPr>
          <p:nvPr>
            <p:ph idx="1"/>
          </p:nvPr>
        </p:nvSpPr>
        <p:spPr>
          <a:xfrm>
            <a:off x="813588" y="971539"/>
            <a:ext cx="4689043" cy="4596355"/>
          </a:xfrm>
        </p:spPr>
        <p:txBody>
          <a:bodyPr/>
          <a:lstStyle/>
          <a:p>
            <a:pPr marL="342900" indent="-342900">
              <a:buFont typeface="Arial" panose="020B0604020202020204" pitchFamily="34" charset="0"/>
              <a:buChar char="•"/>
            </a:pPr>
            <a:r>
              <a:rPr lang="en-US" sz="2800" dirty="0">
                <a:solidFill>
                  <a:srgbClr val="003057"/>
                </a:solidFill>
              </a:rPr>
              <a:t>Sensor placement:</a:t>
            </a:r>
          </a:p>
          <a:p>
            <a:pPr marL="900113" lvl="1" indent="-342900">
              <a:buFont typeface="Arial" panose="020B0604020202020204" pitchFamily="34" charset="0"/>
              <a:buChar char="•"/>
            </a:pPr>
            <a:r>
              <a:rPr lang="en-US" sz="2800" dirty="0">
                <a:solidFill>
                  <a:srgbClr val="003057"/>
                </a:solidFill>
              </a:rPr>
              <a:t>Comfort</a:t>
            </a:r>
          </a:p>
          <a:p>
            <a:pPr marL="900113" lvl="1" indent="-342900">
              <a:buFont typeface="Arial" panose="020B0604020202020204" pitchFamily="34" charset="0"/>
              <a:buChar char="•"/>
            </a:pPr>
            <a:r>
              <a:rPr lang="en-US" sz="2800" dirty="0">
                <a:solidFill>
                  <a:srgbClr val="003057"/>
                </a:solidFill>
              </a:rPr>
              <a:t>Localization accuracy</a:t>
            </a:r>
          </a:p>
          <a:p>
            <a:pPr marL="900113" lvl="1" indent="-342900">
              <a:buFont typeface="Arial" panose="020B0604020202020204" pitchFamily="34" charset="0"/>
              <a:buChar char="•"/>
            </a:pPr>
            <a:r>
              <a:rPr lang="en-US" sz="2800" dirty="0">
                <a:solidFill>
                  <a:srgbClr val="003057"/>
                </a:solidFill>
              </a:rPr>
              <a:t>Pose classification accuracy</a:t>
            </a:r>
          </a:p>
          <a:p>
            <a:pPr marL="900113" lvl="1" indent="-342900">
              <a:buFont typeface="Arial" panose="020B0604020202020204" pitchFamily="34" charset="0"/>
              <a:buChar char="•"/>
            </a:pPr>
            <a:endParaRPr lang="en-US" sz="2800" dirty="0">
              <a:solidFill>
                <a:srgbClr val="003057"/>
              </a:solidFill>
            </a:endParaRPr>
          </a:p>
          <a:p>
            <a:pPr marL="342900" indent="-342900">
              <a:buFont typeface="Arial" panose="020B0604020202020204" pitchFamily="34" charset="0"/>
              <a:buChar char="•"/>
            </a:pPr>
            <a:r>
              <a:rPr lang="en-US" sz="2800" dirty="0">
                <a:solidFill>
                  <a:srgbClr val="003057"/>
                </a:solidFill>
              </a:rPr>
              <a:t>Hardware considerations</a:t>
            </a:r>
          </a:p>
          <a:p>
            <a:pPr marL="900113" lvl="1" indent="-342900">
              <a:buFont typeface="Arial" panose="020B0604020202020204" pitchFamily="34" charset="0"/>
              <a:buChar char="•"/>
            </a:pPr>
            <a:r>
              <a:rPr lang="en-US" sz="2800" dirty="0">
                <a:solidFill>
                  <a:srgbClr val="003057"/>
                </a:solidFill>
              </a:rPr>
              <a:t>Form factor</a:t>
            </a:r>
          </a:p>
          <a:p>
            <a:pPr marL="900113" lvl="1" indent="-342900">
              <a:buFont typeface="Arial" panose="020B0604020202020204" pitchFamily="34" charset="0"/>
              <a:buChar char="•"/>
            </a:pPr>
            <a:r>
              <a:rPr lang="en-US" sz="2800" dirty="0">
                <a:solidFill>
                  <a:srgbClr val="003057"/>
                </a:solidFill>
              </a:rPr>
              <a:t>Power</a:t>
            </a:r>
          </a:p>
        </p:txBody>
      </p:sp>
      <p:pic>
        <p:nvPicPr>
          <p:cNvPr id="3" name="Picture 2" descr="A dog lying on the floor&#10;&#10;Description automatically generated with medium confidence">
            <a:extLst>
              <a:ext uri="{FF2B5EF4-FFF2-40B4-BE49-F238E27FC236}">
                <a16:creationId xmlns:a16="http://schemas.microsoft.com/office/drawing/2014/main" id="{7D9421D0-1A3E-495D-8A65-25DC2B420DB2}"/>
              </a:ext>
            </a:extLst>
          </p:cNvPr>
          <p:cNvPicPr>
            <a:picLocks noChangeAspect="1"/>
          </p:cNvPicPr>
          <p:nvPr/>
        </p:nvPicPr>
        <p:blipFill>
          <a:blip r:embed="rId3"/>
          <a:stretch>
            <a:fillRect/>
          </a:stretch>
        </p:blipFill>
        <p:spPr>
          <a:xfrm>
            <a:off x="8850670" y="3411825"/>
            <a:ext cx="2532432" cy="3376576"/>
          </a:xfrm>
          <a:prstGeom prst="rect">
            <a:avLst/>
          </a:prstGeom>
        </p:spPr>
      </p:pic>
      <p:pic>
        <p:nvPicPr>
          <p:cNvPr id="7" name="Picture 6" descr="A picture containing floor, dog, indoor, standing&#10;&#10;Description automatically generated">
            <a:extLst>
              <a:ext uri="{FF2B5EF4-FFF2-40B4-BE49-F238E27FC236}">
                <a16:creationId xmlns:a16="http://schemas.microsoft.com/office/drawing/2014/main" id="{F4765E10-6614-462B-8642-3C490CB2117A}"/>
              </a:ext>
            </a:extLst>
          </p:cNvPr>
          <p:cNvPicPr>
            <a:picLocks noChangeAspect="1"/>
          </p:cNvPicPr>
          <p:nvPr/>
        </p:nvPicPr>
        <p:blipFill>
          <a:blip r:embed="rId4"/>
          <a:stretch>
            <a:fillRect/>
          </a:stretch>
        </p:blipFill>
        <p:spPr>
          <a:xfrm>
            <a:off x="8845981" y="-12145"/>
            <a:ext cx="2532431" cy="3376575"/>
          </a:xfrm>
          <a:prstGeom prst="rect">
            <a:avLst/>
          </a:prstGeom>
        </p:spPr>
      </p:pic>
      <p:sp>
        <p:nvSpPr>
          <p:cNvPr id="2" name="TextBox 1">
            <a:extLst>
              <a:ext uri="{FF2B5EF4-FFF2-40B4-BE49-F238E27FC236}">
                <a16:creationId xmlns:a16="http://schemas.microsoft.com/office/drawing/2014/main" id="{A8924F65-B45E-46FE-BBCF-622BEE13E5AC}"/>
              </a:ext>
            </a:extLst>
          </p:cNvPr>
          <p:cNvSpPr txBox="1"/>
          <p:nvPr/>
        </p:nvSpPr>
        <p:spPr>
          <a:xfrm>
            <a:off x="1809751" y="6329434"/>
            <a:ext cx="5866333" cy="369332"/>
          </a:xfrm>
          <a:prstGeom prst="rect">
            <a:avLst/>
          </a:prstGeom>
          <a:noFill/>
        </p:spPr>
        <p:txBody>
          <a:bodyPr wrap="square" rtlCol="0">
            <a:spAutoFit/>
          </a:bodyPr>
          <a:lstStyle/>
          <a:p>
            <a:r>
              <a:rPr lang="en-US" dirty="0"/>
              <a:t>Animal experimentation approved by IACUC and IRB</a:t>
            </a:r>
          </a:p>
        </p:txBody>
      </p:sp>
      <p:pic>
        <p:nvPicPr>
          <p:cNvPr id="8" name="Picture 7" descr="A hand holding a green circuit board&#10;&#10;Description automatically generated with low confidence">
            <a:extLst>
              <a:ext uri="{FF2B5EF4-FFF2-40B4-BE49-F238E27FC236}">
                <a16:creationId xmlns:a16="http://schemas.microsoft.com/office/drawing/2014/main" id="{E204C28A-25CE-4135-A7BD-3AAEDC5F5692}"/>
              </a:ext>
            </a:extLst>
          </p:cNvPr>
          <p:cNvPicPr>
            <a:picLocks noChangeAspect="1"/>
          </p:cNvPicPr>
          <p:nvPr/>
        </p:nvPicPr>
        <p:blipFill rotWithShape="1">
          <a:blip r:embed="rId5">
            <a:extLst>
              <a:ext uri="{28A0092B-C50C-407E-A947-70E740481C1C}">
                <a14:useLocalDpi xmlns:a14="http://schemas.microsoft.com/office/drawing/2010/main" val="0"/>
              </a:ext>
            </a:extLst>
          </a:blip>
          <a:srcRect l="7650" r="12915"/>
          <a:stretch/>
        </p:blipFill>
        <p:spPr>
          <a:xfrm>
            <a:off x="5655018" y="224362"/>
            <a:ext cx="3116286" cy="5230760"/>
          </a:xfrm>
          <a:prstGeom prst="rect">
            <a:avLst/>
          </a:prstGeom>
        </p:spPr>
      </p:pic>
      <p:sp>
        <p:nvSpPr>
          <p:cNvPr id="9" name="TextBox 8">
            <a:extLst>
              <a:ext uri="{FF2B5EF4-FFF2-40B4-BE49-F238E27FC236}">
                <a16:creationId xmlns:a16="http://schemas.microsoft.com/office/drawing/2014/main" id="{A9A90487-7748-415B-9570-17BC1F9B1095}"/>
              </a:ext>
            </a:extLst>
          </p:cNvPr>
          <p:cNvSpPr txBox="1"/>
          <p:nvPr/>
        </p:nvSpPr>
        <p:spPr>
          <a:xfrm>
            <a:off x="5988370" y="4751053"/>
            <a:ext cx="2449581" cy="584775"/>
          </a:xfrm>
          <a:prstGeom prst="rect">
            <a:avLst/>
          </a:prstGeom>
          <a:solidFill>
            <a:schemeClr val="bg1">
              <a:alpha val="80000"/>
            </a:schemeClr>
          </a:solidFill>
        </p:spPr>
        <p:txBody>
          <a:bodyPr wrap="none" rtlCol="0">
            <a:spAutoFit/>
          </a:bodyPr>
          <a:lstStyle>
            <a:defPPr>
              <a:defRPr lang="en-US"/>
            </a:defPPr>
            <a:lvl1pPr>
              <a:defRPr sz="3200">
                <a:effectLst>
                  <a:glow rad="101600">
                    <a:schemeClr val="bg1">
                      <a:alpha val="80000"/>
                    </a:schemeClr>
                  </a:glow>
                </a:effectLst>
              </a:defRPr>
            </a:lvl1pPr>
          </a:lstStyle>
          <a:p>
            <a:r>
              <a:rPr lang="en-US" dirty="0"/>
              <a:t>Pet-Wearable</a:t>
            </a:r>
          </a:p>
        </p:txBody>
      </p:sp>
      <p:sp>
        <p:nvSpPr>
          <p:cNvPr id="10" name="TextBox 9">
            <a:extLst>
              <a:ext uri="{FF2B5EF4-FFF2-40B4-BE49-F238E27FC236}">
                <a16:creationId xmlns:a16="http://schemas.microsoft.com/office/drawing/2014/main" id="{3816E5AA-B80A-40B8-8F15-7FCFFA92243E}"/>
              </a:ext>
            </a:extLst>
          </p:cNvPr>
          <p:cNvSpPr txBox="1"/>
          <p:nvPr/>
        </p:nvSpPr>
        <p:spPr>
          <a:xfrm>
            <a:off x="6505430" y="3469724"/>
            <a:ext cx="1415462" cy="461665"/>
          </a:xfrm>
          <a:prstGeom prst="rect">
            <a:avLst/>
          </a:prstGeom>
          <a:solidFill>
            <a:schemeClr val="bg1">
              <a:alpha val="80000"/>
            </a:schemeClr>
          </a:solidFill>
        </p:spPr>
        <p:txBody>
          <a:bodyPr wrap="none" rtlCol="0">
            <a:spAutoFit/>
          </a:bodyPr>
          <a:lstStyle>
            <a:defPPr>
              <a:defRPr lang="en-US"/>
            </a:defPPr>
            <a:lvl1pPr>
              <a:defRPr sz="2400">
                <a:effectLst>
                  <a:glow rad="101600">
                    <a:schemeClr val="bg1">
                      <a:alpha val="80000"/>
                    </a:schemeClr>
                  </a:glow>
                </a:effectLst>
              </a:defRPr>
            </a:lvl1pPr>
          </a:lstStyle>
          <a:p>
            <a:r>
              <a:rPr lang="en-US" dirty="0"/>
              <a:t>Acc</a:t>
            </a:r>
          </a:p>
        </p:txBody>
      </p:sp>
      <p:sp>
        <p:nvSpPr>
          <p:cNvPr id="11" name="TextBox 10">
            <a:extLst>
              <a:ext uri="{FF2B5EF4-FFF2-40B4-BE49-F238E27FC236}">
                <a16:creationId xmlns:a16="http://schemas.microsoft.com/office/drawing/2014/main" id="{FA84F012-2BB5-478B-B4AF-0582C0865210}"/>
              </a:ext>
            </a:extLst>
          </p:cNvPr>
          <p:cNvSpPr txBox="1"/>
          <p:nvPr/>
        </p:nvSpPr>
        <p:spPr>
          <a:xfrm>
            <a:off x="7739267" y="4166277"/>
            <a:ext cx="822661" cy="461665"/>
          </a:xfrm>
          <a:prstGeom prst="rect">
            <a:avLst/>
          </a:prstGeom>
          <a:solidFill>
            <a:schemeClr val="bg1">
              <a:alpha val="80000"/>
            </a:schemeClr>
          </a:solidFill>
        </p:spPr>
        <p:txBody>
          <a:bodyPr wrap="none" rtlCol="0">
            <a:spAutoFit/>
          </a:bodyPr>
          <a:lstStyle>
            <a:defPPr>
              <a:defRPr lang="en-US"/>
            </a:defPPr>
            <a:lvl1pPr>
              <a:defRPr sz="3200">
                <a:effectLst>
                  <a:glow rad="101600">
                    <a:schemeClr val="bg1">
                      <a:alpha val="80000"/>
                    </a:schemeClr>
                  </a:glow>
                </a:effectLst>
              </a:defRPr>
            </a:lvl1pPr>
          </a:lstStyle>
          <a:p>
            <a:r>
              <a:rPr lang="en-US" sz="2400" dirty="0"/>
              <a:t>UWB</a:t>
            </a:r>
            <a:endParaRPr lang="en-US" dirty="0"/>
          </a:p>
        </p:txBody>
      </p:sp>
      <p:sp>
        <p:nvSpPr>
          <p:cNvPr id="12" name="TextBox 11">
            <a:extLst>
              <a:ext uri="{FF2B5EF4-FFF2-40B4-BE49-F238E27FC236}">
                <a16:creationId xmlns:a16="http://schemas.microsoft.com/office/drawing/2014/main" id="{ED08B3D5-F113-4CD3-BFD4-B933C171A03C}"/>
              </a:ext>
            </a:extLst>
          </p:cNvPr>
          <p:cNvSpPr txBox="1"/>
          <p:nvPr/>
        </p:nvSpPr>
        <p:spPr>
          <a:xfrm>
            <a:off x="5797698" y="2886937"/>
            <a:ext cx="1415462" cy="461665"/>
          </a:xfrm>
          <a:prstGeom prst="rect">
            <a:avLst/>
          </a:prstGeom>
          <a:solidFill>
            <a:schemeClr val="bg1">
              <a:alpha val="80000"/>
            </a:schemeClr>
          </a:solidFill>
        </p:spPr>
        <p:txBody>
          <a:bodyPr wrap="none" rtlCol="0">
            <a:spAutoFit/>
          </a:bodyPr>
          <a:lstStyle>
            <a:defPPr>
              <a:defRPr lang="en-US"/>
            </a:defPPr>
            <a:lvl1pPr>
              <a:defRPr sz="2400">
                <a:effectLst>
                  <a:glow rad="101600">
                    <a:schemeClr val="bg1">
                      <a:alpha val="80000"/>
                    </a:schemeClr>
                  </a:glow>
                </a:effectLst>
              </a:defRPr>
            </a:lvl1pPr>
          </a:lstStyle>
          <a:p>
            <a:r>
              <a:rPr lang="en-US" dirty="0" err="1"/>
              <a:t>SDCard</a:t>
            </a:r>
            <a:endParaRPr lang="en-US" dirty="0"/>
          </a:p>
        </p:txBody>
      </p:sp>
      <p:sp>
        <p:nvSpPr>
          <p:cNvPr id="13" name="TextBox 12">
            <a:extLst>
              <a:ext uri="{FF2B5EF4-FFF2-40B4-BE49-F238E27FC236}">
                <a16:creationId xmlns:a16="http://schemas.microsoft.com/office/drawing/2014/main" id="{D7ABADEB-060D-4448-9D81-F41CFC0D4CB4}"/>
              </a:ext>
            </a:extLst>
          </p:cNvPr>
          <p:cNvSpPr txBox="1"/>
          <p:nvPr/>
        </p:nvSpPr>
        <p:spPr>
          <a:xfrm>
            <a:off x="7712201" y="1663046"/>
            <a:ext cx="756938" cy="461665"/>
          </a:xfrm>
          <a:prstGeom prst="rect">
            <a:avLst/>
          </a:prstGeom>
          <a:solidFill>
            <a:schemeClr val="bg1">
              <a:alpha val="80000"/>
            </a:schemeClr>
          </a:solidFill>
        </p:spPr>
        <p:txBody>
          <a:bodyPr wrap="none" rtlCol="0">
            <a:spAutoFit/>
          </a:bodyPr>
          <a:lstStyle>
            <a:defPPr>
              <a:defRPr lang="en-US"/>
            </a:defPPr>
            <a:lvl1pPr>
              <a:defRPr sz="3200">
                <a:effectLst>
                  <a:glow rad="101600">
                    <a:schemeClr val="bg1">
                      <a:alpha val="80000"/>
                    </a:schemeClr>
                  </a:glow>
                </a:effectLst>
              </a:defRPr>
            </a:lvl1pPr>
          </a:lstStyle>
          <a:p>
            <a:r>
              <a:rPr lang="en-US" sz="2400" dirty="0"/>
              <a:t>Buzz</a:t>
            </a:r>
            <a:endParaRPr lang="en-US" dirty="0"/>
          </a:p>
        </p:txBody>
      </p:sp>
      <p:sp>
        <p:nvSpPr>
          <p:cNvPr id="14" name="TextBox 13">
            <a:extLst>
              <a:ext uri="{FF2B5EF4-FFF2-40B4-BE49-F238E27FC236}">
                <a16:creationId xmlns:a16="http://schemas.microsoft.com/office/drawing/2014/main" id="{822D2DA8-0812-4764-8A6E-B7F123BC8A6C}"/>
              </a:ext>
            </a:extLst>
          </p:cNvPr>
          <p:cNvSpPr txBox="1"/>
          <p:nvPr/>
        </p:nvSpPr>
        <p:spPr>
          <a:xfrm>
            <a:off x="5706967" y="1620974"/>
            <a:ext cx="1636217" cy="461665"/>
          </a:xfrm>
          <a:prstGeom prst="rect">
            <a:avLst/>
          </a:prstGeom>
          <a:solidFill>
            <a:schemeClr val="bg1">
              <a:alpha val="80000"/>
            </a:schemeClr>
          </a:solidFill>
        </p:spPr>
        <p:txBody>
          <a:bodyPr wrap="none" rtlCol="0">
            <a:spAutoFit/>
          </a:bodyPr>
          <a:lstStyle>
            <a:defPPr>
              <a:defRPr lang="en-US"/>
            </a:defPPr>
            <a:lvl1pPr>
              <a:defRPr sz="3200">
                <a:effectLst>
                  <a:glow rad="101600">
                    <a:schemeClr val="bg1">
                      <a:alpha val="80000"/>
                    </a:schemeClr>
                  </a:glow>
                </a:effectLst>
              </a:defRPr>
            </a:lvl1pPr>
          </a:lstStyle>
          <a:p>
            <a:r>
              <a:rPr lang="en-US" sz="2400" dirty="0"/>
              <a:t>RTC Battery</a:t>
            </a:r>
          </a:p>
        </p:txBody>
      </p:sp>
    </p:spTree>
    <p:extLst>
      <p:ext uri="{BB962C8B-B14F-4D97-AF65-F5344CB8AC3E}">
        <p14:creationId xmlns:p14="http://schemas.microsoft.com/office/powerpoint/2010/main" val="187950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1122121" y="223432"/>
            <a:ext cx="8572500" cy="1003610"/>
          </a:xfrm>
          <a:prstGeom prst="rect">
            <a:avLst/>
          </a:prstGeom>
        </p:spPr>
        <p:txBody>
          <a:bodyPr>
            <a:normAutofit/>
          </a:bodyPr>
          <a:lstStyle/>
          <a:p>
            <a:r>
              <a:rPr lang="en-US" dirty="0">
                <a:solidFill>
                  <a:srgbClr val="A7934B"/>
                </a:solidFill>
                <a:latin typeface="Roboto" panose="02000000000000000000" pitchFamily="2" charset="0"/>
                <a:ea typeface="Roboto" panose="02000000000000000000" pitchFamily="2" charset="0"/>
                <a:cs typeface="Roboto" panose="02000000000000000000" pitchFamily="2" charset="0"/>
              </a:rPr>
              <a:t>Listener</a:t>
            </a:r>
          </a:p>
        </p:txBody>
      </p:sp>
      <p:sp>
        <p:nvSpPr>
          <p:cNvPr id="5" name="Content Placeholder 4">
            <a:extLst>
              <a:ext uri="{FF2B5EF4-FFF2-40B4-BE49-F238E27FC236}">
                <a16:creationId xmlns:a16="http://schemas.microsoft.com/office/drawing/2014/main" id="{19ACE267-5498-454D-8569-493E6EDFE21F}"/>
              </a:ext>
            </a:extLst>
          </p:cNvPr>
          <p:cNvSpPr>
            <a:spLocks noGrp="1"/>
          </p:cNvSpPr>
          <p:nvPr>
            <p:ph idx="1"/>
          </p:nvPr>
        </p:nvSpPr>
        <p:spPr>
          <a:xfrm>
            <a:off x="4638653" y="5281069"/>
            <a:ext cx="4579315" cy="709574"/>
          </a:xfrm>
        </p:spPr>
        <p:txBody>
          <a:bodyPr/>
          <a:lstStyle/>
          <a:p>
            <a:r>
              <a:rPr lang="en-US" dirty="0">
                <a:solidFill>
                  <a:srgbClr val="003057"/>
                </a:solidFill>
              </a:rPr>
              <a:t>Customized TWR message</a:t>
            </a:r>
          </a:p>
        </p:txBody>
      </p:sp>
      <p:pic>
        <p:nvPicPr>
          <p:cNvPr id="8" name="Picture 7">
            <a:extLst>
              <a:ext uri="{FF2B5EF4-FFF2-40B4-BE49-F238E27FC236}">
                <a16:creationId xmlns:a16="http://schemas.microsoft.com/office/drawing/2014/main" id="{BFEF72F2-E3FE-4F71-85AB-EA46C8AC2D15}"/>
              </a:ext>
            </a:extLst>
          </p:cNvPr>
          <p:cNvPicPr>
            <a:picLocks noChangeAspect="1"/>
          </p:cNvPicPr>
          <p:nvPr/>
        </p:nvPicPr>
        <p:blipFill>
          <a:blip r:embed="rId3"/>
          <a:stretch>
            <a:fillRect/>
          </a:stretch>
        </p:blipFill>
        <p:spPr>
          <a:xfrm>
            <a:off x="1732960" y="3580761"/>
            <a:ext cx="8693665" cy="1588781"/>
          </a:xfrm>
          <a:prstGeom prst="rect">
            <a:avLst/>
          </a:prstGeom>
        </p:spPr>
      </p:pic>
      <p:sp>
        <p:nvSpPr>
          <p:cNvPr id="2" name="Oval 1">
            <a:extLst>
              <a:ext uri="{FF2B5EF4-FFF2-40B4-BE49-F238E27FC236}">
                <a16:creationId xmlns:a16="http://schemas.microsoft.com/office/drawing/2014/main" id="{FA05BC11-0F80-4C7C-9640-ABC9D44BC8E5}"/>
              </a:ext>
            </a:extLst>
          </p:cNvPr>
          <p:cNvSpPr/>
          <p:nvPr/>
        </p:nvSpPr>
        <p:spPr>
          <a:xfrm>
            <a:off x="7849210" y="3421684"/>
            <a:ext cx="2373837" cy="683124"/>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2D70A4B-7BDF-4569-BFB7-96AFAF12E869}"/>
              </a:ext>
            </a:extLst>
          </p:cNvPr>
          <p:cNvSpPr/>
          <p:nvPr/>
        </p:nvSpPr>
        <p:spPr>
          <a:xfrm>
            <a:off x="7849211" y="4457610"/>
            <a:ext cx="2373838" cy="767695"/>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B53573-E0C2-44B3-B9C0-91C56813D8C2}"/>
              </a:ext>
            </a:extLst>
          </p:cNvPr>
          <p:cNvSpPr/>
          <p:nvPr/>
        </p:nvSpPr>
        <p:spPr>
          <a:xfrm>
            <a:off x="6008218" y="3995496"/>
            <a:ext cx="1383335" cy="589647"/>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C277B0-FE73-42CF-821C-2794CC81EE4C}"/>
              </a:ext>
            </a:extLst>
          </p:cNvPr>
          <p:cNvSpPr txBox="1"/>
          <p:nvPr/>
        </p:nvSpPr>
        <p:spPr>
          <a:xfrm>
            <a:off x="1420904" y="970174"/>
            <a:ext cx="8325381"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t>Pet wearable device is </a:t>
            </a:r>
            <a:r>
              <a:rPr lang="en-US" sz="3200" u="sng" dirty="0"/>
              <a:t>resource restricted</a:t>
            </a:r>
            <a:r>
              <a:rPr lang="en-US" sz="3200" dirty="0"/>
              <a:t>.</a:t>
            </a:r>
          </a:p>
          <a:p>
            <a:pPr marL="285750" indent="-285750">
              <a:buFont typeface="Arial" panose="020B0604020202020204" pitchFamily="34" charset="0"/>
              <a:buChar char="•"/>
            </a:pPr>
            <a:r>
              <a:rPr lang="en-US" sz="3200" dirty="0"/>
              <a:t>UWB and accelerometer data should be exported to external device for processing and communication with Cloud</a:t>
            </a:r>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307155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617372" y="358178"/>
            <a:ext cx="8572500" cy="1003610"/>
          </a:xfrm>
          <a:prstGeom prst="rect">
            <a:avLst/>
          </a:prstGeom>
        </p:spPr>
        <p:txBody>
          <a:bodyPr>
            <a:normAutofit/>
          </a:bodyPr>
          <a:lstStyle/>
          <a:p>
            <a:r>
              <a:rPr lang="en-US" sz="3000" dirty="0">
                <a:solidFill>
                  <a:srgbClr val="A7934B"/>
                </a:solidFill>
                <a:latin typeface="Roboto" panose="02000000000000000000" pitchFamily="2" charset="0"/>
                <a:ea typeface="Roboto" panose="02000000000000000000" pitchFamily="2" charset="0"/>
                <a:cs typeface="Roboto" panose="02000000000000000000" pitchFamily="2" charset="0"/>
              </a:rPr>
              <a:t>Implementation</a:t>
            </a:r>
          </a:p>
        </p:txBody>
      </p:sp>
      <p:pic>
        <p:nvPicPr>
          <p:cNvPr id="11" name="Picture 10">
            <a:extLst>
              <a:ext uri="{FF2B5EF4-FFF2-40B4-BE49-F238E27FC236}">
                <a16:creationId xmlns:a16="http://schemas.microsoft.com/office/drawing/2014/main" id="{005F9E40-3621-448D-B5CF-5836BEE7B9DB}"/>
              </a:ext>
            </a:extLst>
          </p:cNvPr>
          <p:cNvPicPr>
            <a:picLocks noChangeAspect="1"/>
          </p:cNvPicPr>
          <p:nvPr/>
        </p:nvPicPr>
        <p:blipFill>
          <a:blip r:embed="rId3"/>
          <a:stretch>
            <a:fillRect/>
          </a:stretch>
        </p:blipFill>
        <p:spPr>
          <a:xfrm>
            <a:off x="1041462" y="1274005"/>
            <a:ext cx="9726512" cy="4335436"/>
          </a:xfrm>
          <a:prstGeom prst="rect">
            <a:avLst/>
          </a:prstGeom>
        </p:spPr>
      </p:pic>
      <p:sp>
        <p:nvSpPr>
          <p:cNvPr id="3" name="Content Placeholder 2">
            <a:extLst>
              <a:ext uri="{FF2B5EF4-FFF2-40B4-BE49-F238E27FC236}">
                <a16:creationId xmlns:a16="http://schemas.microsoft.com/office/drawing/2014/main" id="{08075615-ECC2-401B-BA68-2230020DFF1A}"/>
              </a:ext>
            </a:extLst>
          </p:cNvPr>
          <p:cNvSpPr>
            <a:spLocks noGrp="1"/>
          </p:cNvSpPr>
          <p:nvPr>
            <p:ph idx="1"/>
          </p:nvPr>
        </p:nvSpPr>
        <p:spPr/>
        <p:txBody>
          <a:bodyPr/>
          <a:lstStyle/>
          <a:p>
            <a:endParaRPr lang="en-US"/>
          </a:p>
        </p:txBody>
      </p:sp>
      <p:sp>
        <p:nvSpPr>
          <p:cNvPr id="6" name="TextBox 5">
            <a:extLst>
              <a:ext uri="{FF2B5EF4-FFF2-40B4-BE49-F238E27FC236}">
                <a16:creationId xmlns:a16="http://schemas.microsoft.com/office/drawing/2014/main" id="{2AE8A59A-48F9-4934-9611-92EC187DF217}"/>
              </a:ext>
            </a:extLst>
          </p:cNvPr>
          <p:cNvSpPr txBox="1"/>
          <p:nvPr/>
        </p:nvSpPr>
        <p:spPr>
          <a:xfrm>
            <a:off x="2665848" y="4206240"/>
            <a:ext cx="4600585"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944926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1809750" y="211873"/>
            <a:ext cx="8572500" cy="1003610"/>
          </a:xfrm>
          <a:prstGeom prst="rect">
            <a:avLst/>
          </a:prstGeom>
        </p:spPr>
        <p:txBody>
          <a:bodyPr>
            <a:normAutofit/>
          </a:bodyPr>
          <a:lstStyle/>
          <a:p>
            <a:r>
              <a:rPr lang="en-US" sz="3000" dirty="0">
                <a:solidFill>
                  <a:srgbClr val="A7934B"/>
                </a:solidFill>
                <a:latin typeface="Roboto" panose="02000000000000000000" pitchFamily="2" charset="0"/>
                <a:ea typeface="Roboto" panose="02000000000000000000" pitchFamily="2" charset="0"/>
                <a:cs typeface="Roboto" panose="02000000000000000000" pitchFamily="2" charset="0"/>
              </a:rPr>
              <a:t>Results</a:t>
            </a:r>
          </a:p>
        </p:txBody>
      </p:sp>
      <p:pic>
        <p:nvPicPr>
          <p:cNvPr id="3" name="Content Placeholder 2" descr="Chart&#10;&#10;Description automatically generated">
            <a:extLst>
              <a:ext uri="{FF2B5EF4-FFF2-40B4-BE49-F238E27FC236}">
                <a16:creationId xmlns:a16="http://schemas.microsoft.com/office/drawing/2014/main" id="{8A83A743-9AA9-44E6-AD59-1D42AFDAD41F}"/>
              </a:ext>
            </a:extLst>
          </p:cNvPr>
          <p:cNvPicPr>
            <a:picLocks noGrp="1" noChangeAspect="1"/>
          </p:cNvPicPr>
          <p:nvPr>
            <p:ph idx="1"/>
          </p:nvPr>
        </p:nvPicPr>
        <p:blipFill>
          <a:blip r:embed="rId3"/>
          <a:stretch>
            <a:fillRect/>
          </a:stretch>
        </p:blipFill>
        <p:spPr>
          <a:xfrm>
            <a:off x="2777041" y="2530049"/>
            <a:ext cx="6439799" cy="3829584"/>
          </a:xfrm>
        </p:spPr>
      </p:pic>
      <p:pic>
        <p:nvPicPr>
          <p:cNvPr id="11" name="Picture 10">
            <a:extLst>
              <a:ext uri="{FF2B5EF4-FFF2-40B4-BE49-F238E27FC236}">
                <a16:creationId xmlns:a16="http://schemas.microsoft.com/office/drawing/2014/main" id="{0CB1587C-4717-4E37-BAC7-B9AA2704D4F4}"/>
              </a:ext>
            </a:extLst>
          </p:cNvPr>
          <p:cNvPicPr>
            <a:picLocks noChangeAspect="1"/>
          </p:cNvPicPr>
          <p:nvPr/>
        </p:nvPicPr>
        <p:blipFill>
          <a:blip r:embed="rId4"/>
          <a:stretch>
            <a:fillRect/>
          </a:stretch>
        </p:blipFill>
        <p:spPr>
          <a:xfrm>
            <a:off x="5654626" y="634166"/>
            <a:ext cx="4727624" cy="3136947"/>
          </a:xfrm>
          <a:prstGeom prst="rect">
            <a:avLst/>
          </a:prstGeom>
        </p:spPr>
      </p:pic>
      <p:pic>
        <p:nvPicPr>
          <p:cNvPr id="13" name="Picture 12">
            <a:extLst>
              <a:ext uri="{FF2B5EF4-FFF2-40B4-BE49-F238E27FC236}">
                <a16:creationId xmlns:a16="http://schemas.microsoft.com/office/drawing/2014/main" id="{C31AD39B-F675-4090-A6C0-3892DA782183}"/>
              </a:ext>
            </a:extLst>
          </p:cNvPr>
          <p:cNvPicPr>
            <a:picLocks noChangeAspect="1"/>
          </p:cNvPicPr>
          <p:nvPr/>
        </p:nvPicPr>
        <p:blipFill>
          <a:blip r:embed="rId5"/>
          <a:stretch>
            <a:fillRect/>
          </a:stretch>
        </p:blipFill>
        <p:spPr>
          <a:xfrm>
            <a:off x="1571003" y="730124"/>
            <a:ext cx="3847072" cy="3236529"/>
          </a:xfrm>
          <a:prstGeom prst="rect">
            <a:avLst/>
          </a:prstGeom>
        </p:spPr>
      </p:pic>
      <p:sp>
        <p:nvSpPr>
          <p:cNvPr id="5" name="TextBox 4">
            <a:extLst>
              <a:ext uri="{FF2B5EF4-FFF2-40B4-BE49-F238E27FC236}">
                <a16:creationId xmlns:a16="http://schemas.microsoft.com/office/drawing/2014/main" id="{E7E54249-C717-4A5B-8289-E2DE51C00F6B}"/>
              </a:ext>
            </a:extLst>
          </p:cNvPr>
          <p:cNvSpPr txBox="1"/>
          <p:nvPr/>
        </p:nvSpPr>
        <p:spPr>
          <a:xfrm>
            <a:off x="3875836" y="3771113"/>
            <a:ext cx="4440327" cy="369332"/>
          </a:xfrm>
          <a:prstGeom prst="rect">
            <a:avLst/>
          </a:prstGeom>
          <a:noFill/>
        </p:spPr>
        <p:txBody>
          <a:bodyPr wrap="square" rtlCol="0">
            <a:spAutoFit/>
          </a:bodyPr>
          <a:lstStyle/>
          <a:p>
            <a:r>
              <a:rPr lang="en-US" dirty="0"/>
              <a:t>Localization result at 7 static locations</a:t>
            </a:r>
          </a:p>
        </p:txBody>
      </p:sp>
      <p:pic>
        <p:nvPicPr>
          <p:cNvPr id="8" name="Picture 7">
            <a:extLst>
              <a:ext uri="{FF2B5EF4-FFF2-40B4-BE49-F238E27FC236}">
                <a16:creationId xmlns:a16="http://schemas.microsoft.com/office/drawing/2014/main" id="{D832ACC2-3723-4358-A1F0-74AE7BA27FD8}"/>
              </a:ext>
            </a:extLst>
          </p:cNvPr>
          <p:cNvPicPr>
            <a:picLocks noChangeAspect="1"/>
          </p:cNvPicPr>
          <p:nvPr/>
        </p:nvPicPr>
        <p:blipFill>
          <a:blip r:embed="rId6"/>
          <a:stretch>
            <a:fillRect/>
          </a:stretch>
        </p:blipFill>
        <p:spPr>
          <a:xfrm>
            <a:off x="1202131" y="4303334"/>
            <a:ext cx="4012259" cy="1612068"/>
          </a:xfrm>
          <a:prstGeom prst="rect">
            <a:avLst/>
          </a:prstGeom>
        </p:spPr>
      </p:pic>
      <p:sp>
        <p:nvSpPr>
          <p:cNvPr id="12" name="TextBox 11">
            <a:extLst>
              <a:ext uri="{FF2B5EF4-FFF2-40B4-BE49-F238E27FC236}">
                <a16:creationId xmlns:a16="http://schemas.microsoft.com/office/drawing/2014/main" id="{E4564B99-9277-4DC8-A6E3-BCD501F48ABB}"/>
              </a:ext>
            </a:extLst>
          </p:cNvPr>
          <p:cNvSpPr txBox="1"/>
          <p:nvPr/>
        </p:nvSpPr>
        <p:spPr>
          <a:xfrm>
            <a:off x="977748" y="6013298"/>
            <a:ext cx="4440327" cy="369332"/>
          </a:xfrm>
          <a:prstGeom prst="rect">
            <a:avLst/>
          </a:prstGeom>
          <a:noFill/>
        </p:spPr>
        <p:txBody>
          <a:bodyPr wrap="square" rtlCol="0">
            <a:spAutoFit/>
          </a:bodyPr>
          <a:lstStyle/>
          <a:p>
            <a:r>
              <a:rPr lang="en-US" dirty="0"/>
              <a:t>KNN Pose Classification Confusion Matrix</a:t>
            </a:r>
          </a:p>
        </p:txBody>
      </p:sp>
      <p:sp>
        <p:nvSpPr>
          <p:cNvPr id="14" name="TextBox 13">
            <a:extLst>
              <a:ext uri="{FF2B5EF4-FFF2-40B4-BE49-F238E27FC236}">
                <a16:creationId xmlns:a16="http://schemas.microsoft.com/office/drawing/2014/main" id="{A7A8F637-9A27-4EEB-86CE-751D2958B495}"/>
              </a:ext>
            </a:extLst>
          </p:cNvPr>
          <p:cNvSpPr txBox="1"/>
          <p:nvPr/>
        </p:nvSpPr>
        <p:spPr>
          <a:xfrm>
            <a:off x="6310033" y="4788374"/>
            <a:ext cx="4012259" cy="923330"/>
          </a:xfrm>
          <a:prstGeom prst="rect">
            <a:avLst/>
          </a:prstGeom>
          <a:noFill/>
        </p:spPr>
        <p:txBody>
          <a:bodyPr wrap="square" rtlCol="0">
            <a:spAutoFit/>
          </a:bodyPr>
          <a:lstStyle/>
          <a:p>
            <a:r>
              <a:rPr lang="en-US" dirty="0"/>
              <a:t>Classification Accuracy</a:t>
            </a:r>
          </a:p>
          <a:p>
            <a:r>
              <a:rPr lang="en-US" dirty="0"/>
              <a:t>Static: 98.6%</a:t>
            </a:r>
          </a:p>
          <a:p>
            <a:r>
              <a:rPr lang="en-US" dirty="0"/>
              <a:t>Freely moving: 88.4%</a:t>
            </a:r>
          </a:p>
        </p:txBody>
      </p:sp>
    </p:spTree>
    <p:extLst>
      <p:ext uri="{BB962C8B-B14F-4D97-AF65-F5344CB8AC3E}">
        <p14:creationId xmlns:p14="http://schemas.microsoft.com/office/powerpoint/2010/main" val="60905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1809750" y="211873"/>
            <a:ext cx="8572500" cy="1003610"/>
          </a:xfrm>
          <a:prstGeom prst="rect">
            <a:avLst/>
          </a:prstGeom>
        </p:spPr>
        <p:txBody>
          <a:bodyPr>
            <a:normAutofit/>
          </a:bodyPr>
          <a:lstStyle/>
          <a:p>
            <a:r>
              <a:rPr lang="en-US" sz="3000" dirty="0">
                <a:solidFill>
                  <a:srgbClr val="A7934B"/>
                </a:solidFill>
                <a:latin typeface="Roboto" panose="02000000000000000000" pitchFamily="2" charset="0"/>
                <a:ea typeface="Roboto" panose="02000000000000000000" pitchFamily="2" charset="0"/>
                <a:cs typeface="Roboto" panose="02000000000000000000" pitchFamily="2" charset="0"/>
              </a:rPr>
              <a:t>Future works</a:t>
            </a:r>
          </a:p>
        </p:txBody>
      </p:sp>
      <p:sp>
        <p:nvSpPr>
          <p:cNvPr id="5" name="Content Placeholder 4">
            <a:extLst>
              <a:ext uri="{FF2B5EF4-FFF2-40B4-BE49-F238E27FC236}">
                <a16:creationId xmlns:a16="http://schemas.microsoft.com/office/drawing/2014/main" id="{19ACE267-5498-454D-8569-493E6EDFE21F}"/>
              </a:ext>
            </a:extLst>
          </p:cNvPr>
          <p:cNvSpPr>
            <a:spLocks noGrp="1"/>
          </p:cNvSpPr>
          <p:nvPr>
            <p:ph idx="1"/>
          </p:nvPr>
        </p:nvSpPr>
        <p:spPr>
          <a:xfrm>
            <a:off x="1809750" y="910515"/>
            <a:ext cx="8214512" cy="4596355"/>
          </a:xfrm>
        </p:spPr>
        <p:txBody>
          <a:bodyPr/>
          <a:lstStyle/>
          <a:p>
            <a:pPr marL="342900" indent="-342900">
              <a:buFont typeface="Arial" panose="020B0604020202020204" pitchFamily="34" charset="0"/>
              <a:buChar char="•"/>
            </a:pPr>
            <a:r>
              <a:rPr lang="en-US" dirty="0">
                <a:solidFill>
                  <a:srgbClr val="003057"/>
                </a:solidFill>
              </a:rPr>
              <a:t>Improve localization accuracy</a:t>
            </a:r>
          </a:p>
          <a:p>
            <a:pPr marL="342900" indent="-342900">
              <a:buFont typeface="Arial" panose="020B0604020202020204" pitchFamily="34" charset="0"/>
              <a:buChar char="•"/>
            </a:pPr>
            <a:r>
              <a:rPr lang="en-US" dirty="0">
                <a:solidFill>
                  <a:srgbClr val="003057"/>
                </a:solidFill>
              </a:rPr>
              <a:t>Recognition of more static poses and motions</a:t>
            </a:r>
          </a:p>
          <a:p>
            <a:pPr marL="342900" indent="-342900">
              <a:buFont typeface="Arial" panose="020B0604020202020204" pitchFamily="34" charset="0"/>
              <a:buChar char="•"/>
            </a:pPr>
            <a:r>
              <a:rPr lang="en-US" dirty="0">
                <a:solidFill>
                  <a:srgbClr val="003057"/>
                </a:solidFill>
              </a:rPr>
              <a:t>More in depth inferences, such as health, and psychology.</a:t>
            </a:r>
          </a:p>
          <a:p>
            <a:pPr marL="342900" indent="-342900">
              <a:buFont typeface="Arial" panose="020B0604020202020204" pitchFamily="34" charset="0"/>
              <a:buChar char="•"/>
            </a:pPr>
            <a:r>
              <a:rPr lang="en-US" dirty="0">
                <a:solidFill>
                  <a:srgbClr val="003057"/>
                </a:solidFill>
              </a:rPr>
              <a:t>Facilitating pet training</a:t>
            </a:r>
          </a:p>
          <a:p>
            <a:endParaRPr lang="en-US" dirty="0">
              <a:solidFill>
                <a:srgbClr val="003057"/>
              </a:solidFill>
            </a:endParaRPr>
          </a:p>
        </p:txBody>
      </p:sp>
    </p:spTree>
    <p:extLst>
      <p:ext uri="{BB962C8B-B14F-4D97-AF65-F5344CB8AC3E}">
        <p14:creationId xmlns:p14="http://schemas.microsoft.com/office/powerpoint/2010/main" val="1332567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546E00-B317-49E0-82A6-A1D6104FE1E2}"/>
              </a:ext>
            </a:extLst>
          </p:cNvPr>
          <p:cNvSpPr>
            <a:spLocks noGrp="1"/>
          </p:cNvSpPr>
          <p:nvPr>
            <p:ph idx="1"/>
          </p:nvPr>
        </p:nvSpPr>
        <p:spPr/>
        <p:txBody>
          <a:bodyPr/>
          <a:lstStyle/>
          <a:p>
            <a:endParaRPr lang="en-US" dirty="0"/>
          </a:p>
        </p:txBody>
      </p:sp>
      <p:sp>
        <p:nvSpPr>
          <p:cNvPr id="2" name="TextBox 1">
            <a:extLst>
              <a:ext uri="{FF2B5EF4-FFF2-40B4-BE49-F238E27FC236}">
                <a16:creationId xmlns:a16="http://schemas.microsoft.com/office/drawing/2014/main" id="{EA246010-DA96-4A81-B7C6-71D9E747CE62}"/>
              </a:ext>
            </a:extLst>
          </p:cNvPr>
          <p:cNvSpPr txBox="1"/>
          <p:nvPr/>
        </p:nvSpPr>
        <p:spPr>
          <a:xfrm>
            <a:off x="2028750" y="1258215"/>
            <a:ext cx="2560320" cy="2062103"/>
          </a:xfrm>
          <a:prstGeom prst="rect">
            <a:avLst/>
          </a:prstGeom>
          <a:noFill/>
        </p:spPr>
        <p:txBody>
          <a:bodyPr wrap="square" rtlCol="0">
            <a:spAutoFit/>
          </a:bodyPr>
          <a:lstStyle/>
          <a:p>
            <a:r>
              <a:rPr lang="en-US" sz="3200" b="1" dirty="0"/>
              <a:t>90.5 million</a:t>
            </a:r>
          </a:p>
          <a:p>
            <a:endParaRPr lang="en-US" sz="3200" dirty="0"/>
          </a:p>
          <a:p>
            <a:endParaRPr lang="en-US" sz="3200" dirty="0"/>
          </a:p>
          <a:p>
            <a:r>
              <a:rPr lang="en-US" sz="3200" b="1" dirty="0"/>
              <a:t>109.6 billion</a:t>
            </a:r>
          </a:p>
        </p:txBody>
      </p:sp>
      <p:sp>
        <p:nvSpPr>
          <p:cNvPr id="9" name="TextBox 8">
            <a:extLst>
              <a:ext uri="{FF2B5EF4-FFF2-40B4-BE49-F238E27FC236}">
                <a16:creationId xmlns:a16="http://schemas.microsoft.com/office/drawing/2014/main" id="{89C5C333-2232-4456-84C7-0F9E779FA04E}"/>
              </a:ext>
            </a:extLst>
          </p:cNvPr>
          <p:cNvSpPr txBox="1"/>
          <p:nvPr/>
        </p:nvSpPr>
        <p:spPr>
          <a:xfrm>
            <a:off x="4862781" y="1089965"/>
            <a:ext cx="5480303" cy="3354765"/>
          </a:xfrm>
          <a:prstGeom prst="rect">
            <a:avLst/>
          </a:prstGeom>
          <a:noFill/>
        </p:spPr>
        <p:txBody>
          <a:bodyPr wrap="square" rtlCol="0">
            <a:spAutoFit/>
          </a:bodyPr>
          <a:lstStyle/>
          <a:p>
            <a:r>
              <a:rPr lang="en-US" sz="3200" dirty="0"/>
              <a:t># of pet-owning households in US</a:t>
            </a:r>
          </a:p>
          <a:p>
            <a:endParaRPr lang="en-US" sz="3200" dirty="0"/>
          </a:p>
          <a:p>
            <a:r>
              <a:rPr lang="en-US" sz="3200" dirty="0"/>
              <a:t>Total pet industry expenditure in US</a:t>
            </a:r>
          </a:p>
          <a:p>
            <a:endParaRPr lang="en-US" sz="3200" dirty="0"/>
          </a:p>
          <a:p>
            <a:r>
              <a:rPr lang="en-US" sz="2000" dirty="0"/>
              <a:t>according to American Pet Product Association</a:t>
            </a:r>
          </a:p>
        </p:txBody>
      </p:sp>
    </p:spTree>
    <p:extLst>
      <p:ext uri="{BB962C8B-B14F-4D97-AF65-F5344CB8AC3E}">
        <p14:creationId xmlns:p14="http://schemas.microsoft.com/office/powerpoint/2010/main" val="86487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88A9CB-923A-4AB7-BC05-1C6C79926062}"/>
              </a:ext>
            </a:extLst>
          </p:cNvPr>
          <p:cNvSpPr>
            <a:spLocks noGrp="1"/>
          </p:cNvSpPr>
          <p:nvPr>
            <p:ph idx="1"/>
          </p:nvPr>
        </p:nvSpPr>
        <p:spPr/>
        <p:txBody>
          <a:bodyPr/>
          <a:lstStyle/>
          <a:p>
            <a:endParaRPr lang="en-US"/>
          </a:p>
        </p:txBody>
      </p:sp>
      <p:pic>
        <p:nvPicPr>
          <p:cNvPr id="9218" name="Picture 2" descr="Movies on the Waterfront: The Secret Life of Pets - Harbourside Place">
            <a:extLst>
              <a:ext uri="{FF2B5EF4-FFF2-40B4-BE49-F238E27FC236}">
                <a16:creationId xmlns:a16="http://schemas.microsoft.com/office/drawing/2014/main" id="{36D9358B-2E0A-4B09-8F2A-2B488A717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51" y="127041"/>
            <a:ext cx="7666330" cy="38331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D5658B5-ED53-42D6-AF45-A838D5CF645F}"/>
              </a:ext>
            </a:extLst>
          </p:cNvPr>
          <p:cNvSpPr txBox="1"/>
          <p:nvPr/>
        </p:nvSpPr>
        <p:spPr>
          <a:xfrm>
            <a:off x="1516683" y="4889150"/>
            <a:ext cx="5900929" cy="646331"/>
          </a:xfrm>
          <a:prstGeom prst="rect">
            <a:avLst/>
          </a:prstGeom>
          <a:noFill/>
        </p:spPr>
        <p:txBody>
          <a:bodyPr wrap="square" rtlCol="0">
            <a:spAutoFit/>
          </a:bodyPr>
          <a:lstStyle/>
          <a:p>
            <a:r>
              <a:rPr lang="en-US" sz="3600" dirty="0"/>
              <a:t>“The Secret Life of Pets”</a:t>
            </a:r>
          </a:p>
        </p:txBody>
      </p:sp>
      <p:pic>
        <p:nvPicPr>
          <p:cNvPr id="9220" name="Picture 4" descr="Secret Life of Pets' fetches $103 million in opening days | Fox 59">
            <a:extLst>
              <a:ext uri="{FF2B5EF4-FFF2-40B4-BE49-F238E27FC236}">
                <a16:creationId xmlns:a16="http://schemas.microsoft.com/office/drawing/2014/main" id="{3D38A643-B223-49AC-A163-31223AAE9AB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54034" y="127041"/>
            <a:ext cx="4001416" cy="225794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n The First Secret Life Of Pets 2 Trailer, The Animals Are Having A Crisis">
            <a:extLst>
              <a:ext uri="{FF2B5EF4-FFF2-40B4-BE49-F238E27FC236}">
                <a16:creationId xmlns:a16="http://schemas.microsoft.com/office/drawing/2014/main" id="{A1DDA7A4-06BA-4FA2-BBAF-70763FE615B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54033" y="2485568"/>
            <a:ext cx="4014119" cy="2257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68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fade">
                                      <p:cBhvr>
                                        <p:cTn id="12"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546E00-B317-49E0-82A6-A1D6104FE1E2}"/>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63376918-87CB-4715-81BE-B6A266D2A8DA}"/>
              </a:ext>
            </a:extLst>
          </p:cNvPr>
          <p:cNvSpPr txBox="1"/>
          <p:nvPr/>
        </p:nvSpPr>
        <p:spPr>
          <a:xfrm flipH="1">
            <a:off x="2215287" y="4155033"/>
            <a:ext cx="7761427" cy="1077218"/>
          </a:xfrm>
          <a:prstGeom prst="rect">
            <a:avLst/>
          </a:prstGeom>
          <a:noFill/>
        </p:spPr>
        <p:txBody>
          <a:bodyPr wrap="square" rtlCol="0">
            <a:spAutoFit/>
          </a:bodyPr>
          <a:lstStyle/>
          <a:p>
            <a:r>
              <a:rPr lang="en-US" sz="3200" dirty="0">
                <a:solidFill>
                  <a:prstClr val="black"/>
                </a:solidFill>
                <a:latin typeface="Arial" panose="020B0604020202020204"/>
              </a:rPr>
              <a:t>Does my cat sleep all day long, or does it play and exercise?</a:t>
            </a:r>
          </a:p>
        </p:txBody>
      </p:sp>
      <p:pic>
        <p:nvPicPr>
          <p:cNvPr id="7" name="Picture 4" descr="tabby cat playing with fish on fishbowl">
            <a:extLst>
              <a:ext uri="{FF2B5EF4-FFF2-40B4-BE49-F238E27FC236}">
                <a16:creationId xmlns:a16="http://schemas.microsoft.com/office/drawing/2014/main" id="{C748D165-01E5-4C71-815A-DD961D82B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728" y="526407"/>
            <a:ext cx="5034325" cy="33579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ong-haired orange cat">
            <a:extLst>
              <a:ext uri="{FF2B5EF4-FFF2-40B4-BE49-F238E27FC236}">
                <a16:creationId xmlns:a16="http://schemas.microsoft.com/office/drawing/2014/main" id="{84D93CBD-B797-48E7-8D0F-78138621B6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951" y="526407"/>
            <a:ext cx="5034323" cy="3357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01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Content Placeholder 3" descr="Stopwatch with solid fill">
            <a:extLst>
              <a:ext uri="{FF2B5EF4-FFF2-40B4-BE49-F238E27FC236}">
                <a16:creationId xmlns:a16="http://schemas.microsoft.com/office/drawing/2014/main" id="{7A633180-3B7E-4B9D-8E37-4C686B83DB65}"/>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p:pic>
      <p:sp>
        <p:nvSpPr>
          <p:cNvPr id="6" name="TextBox 5">
            <a:extLst>
              <a:ext uri="{FF2B5EF4-FFF2-40B4-BE49-F238E27FC236}">
                <a16:creationId xmlns:a16="http://schemas.microsoft.com/office/drawing/2014/main" id="{63376918-87CB-4715-81BE-B6A266D2A8DA}"/>
              </a:ext>
            </a:extLst>
          </p:cNvPr>
          <p:cNvSpPr txBox="1"/>
          <p:nvPr/>
        </p:nvSpPr>
        <p:spPr>
          <a:xfrm flipH="1">
            <a:off x="2736693" y="5127274"/>
            <a:ext cx="6927493" cy="1077218"/>
          </a:xfrm>
          <a:prstGeom prst="rect">
            <a:avLst/>
          </a:prstGeom>
          <a:noFill/>
        </p:spPr>
        <p:txBody>
          <a:bodyPr wrap="square" rtlCol="0">
            <a:spAutoFit/>
          </a:bodyPr>
          <a:lstStyle/>
          <a:p>
            <a:r>
              <a:rPr lang="en-US" sz="3200" dirty="0">
                <a:solidFill>
                  <a:prstClr val="black"/>
                </a:solidFill>
                <a:latin typeface="Arial" panose="020B0604020202020204"/>
              </a:rPr>
              <a:t>Did they do something they are not supposed to do?</a:t>
            </a:r>
          </a:p>
        </p:txBody>
      </p:sp>
      <p:pic>
        <p:nvPicPr>
          <p:cNvPr id="7170" name="Picture 2" descr="white and gray short coated dog">
            <a:extLst>
              <a:ext uri="{FF2B5EF4-FFF2-40B4-BE49-F238E27FC236}">
                <a16:creationId xmlns:a16="http://schemas.microsoft.com/office/drawing/2014/main" id="{C1AD0407-1410-42BB-ADE0-CB26FC3911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959" b="9225"/>
          <a:stretch/>
        </p:blipFill>
        <p:spPr bwMode="auto">
          <a:xfrm>
            <a:off x="2179930" y="212139"/>
            <a:ext cx="3811633" cy="46448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lack puppy looking at cupcakes">
            <a:extLst>
              <a:ext uri="{FF2B5EF4-FFF2-40B4-BE49-F238E27FC236}">
                <a16:creationId xmlns:a16="http://schemas.microsoft.com/office/drawing/2014/main" id="{01F3B697-7385-4487-ABD8-2D48611EAA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0440" y="270661"/>
            <a:ext cx="3886680" cy="458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0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376918-87CB-4715-81BE-B6A266D2A8DA}"/>
              </a:ext>
            </a:extLst>
          </p:cNvPr>
          <p:cNvSpPr txBox="1"/>
          <p:nvPr/>
        </p:nvSpPr>
        <p:spPr>
          <a:xfrm flipH="1">
            <a:off x="2215285" y="5091752"/>
            <a:ext cx="7699249" cy="1077218"/>
          </a:xfrm>
          <a:prstGeom prst="rect">
            <a:avLst/>
          </a:prstGeom>
          <a:noFill/>
        </p:spPr>
        <p:txBody>
          <a:bodyPr wrap="square" rtlCol="0">
            <a:spAutoFit/>
          </a:bodyPr>
          <a:lstStyle/>
          <a:p>
            <a:r>
              <a:rPr lang="en-US" sz="3200" dirty="0">
                <a:solidFill>
                  <a:prstClr val="black"/>
                </a:solidFill>
                <a:latin typeface="Arial" panose="020B0604020202020204"/>
              </a:rPr>
              <a:t>Which room does my dog spend the most time in?</a:t>
            </a:r>
          </a:p>
        </p:txBody>
      </p:sp>
      <p:pic>
        <p:nvPicPr>
          <p:cNvPr id="4" name="Content Placeholder 3" descr="Stopwatch with solid fill">
            <a:extLst>
              <a:ext uri="{FF2B5EF4-FFF2-40B4-BE49-F238E27FC236}">
                <a16:creationId xmlns:a16="http://schemas.microsoft.com/office/drawing/2014/main" id="{8A25CD60-8B5F-40CB-B14F-C2ABEC2F1765}"/>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p:pic>
      <p:grpSp>
        <p:nvGrpSpPr>
          <p:cNvPr id="5" name="Group 4">
            <a:extLst>
              <a:ext uri="{FF2B5EF4-FFF2-40B4-BE49-F238E27FC236}">
                <a16:creationId xmlns:a16="http://schemas.microsoft.com/office/drawing/2014/main" id="{FE3B532D-4128-421B-92FC-6CD69725D2FA}"/>
              </a:ext>
            </a:extLst>
          </p:cNvPr>
          <p:cNvGrpSpPr/>
          <p:nvPr/>
        </p:nvGrpSpPr>
        <p:grpSpPr>
          <a:xfrm>
            <a:off x="2570074" y="-14631"/>
            <a:ext cx="3525927" cy="2387347"/>
            <a:chOff x="1046073" y="-7316"/>
            <a:chExt cx="3525927" cy="2387347"/>
          </a:xfrm>
        </p:grpSpPr>
        <p:pic>
          <p:nvPicPr>
            <p:cNvPr id="4098" name="Picture 2" descr="quilted white comforter">
              <a:extLst>
                <a:ext uri="{FF2B5EF4-FFF2-40B4-BE49-F238E27FC236}">
                  <a16:creationId xmlns:a16="http://schemas.microsoft.com/office/drawing/2014/main" id="{6648B8D0-D645-45FB-A0B1-51071F98AB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073" y="-7316"/>
              <a:ext cx="3525927" cy="2387347"/>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Stopwatch with solid fill">
              <a:extLst>
                <a:ext uri="{FF2B5EF4-FFF2-40B4-BE49-F238E27FC236}">
                  <a16:creationId xmlns:a16="http://schemas.microsoft.com/office/drawing/2014/main" id="{81DAA563-003E-4744-BDB4-57BBD15596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44751" y="92467"/>
              <a:ext cx="749809" cy="749809"/>
            </a:xfrm>
            <a:prstGeom prst="rect">
              <a:avLst/>
            </a:prstGeom>
          </p:spPr>
        </p:pic>
      </p:grpSp>
      <p:grpSp>
        <p:nvGrpSpPr>
          <p:cNvPr id="9" name="Group 8">
            <a:extLst>
              <a:ext uri="{FF2B5EF4-FFF2-40B4-BE49-F238E27FC236}">
                <a16:creationId xmlns:a16="http://schemas.microsoft.com/office/drawing/2014/main" id="{3DEEA3DF-A7F8-4D79-AD4C-127CE3D093FA}"/>
              </a:ext>
            </a:extLst>
          </p:cNvPr>
          <p:cNvGrpSpPr/>
          <p:nvPr/>
        </p:nvGrpSpPr>
        <p:grpSpPr>
          <a:xfrm>
            <a:off x="6198412" y="-65837"/>
            <a:ext cx="3579156" cy="2387347"/>
            <a:chOff x="4674412" y="-58522"/>
            <a:chExt cx="3579156" cy="2387347"/>
          </a:xfrm>
        </p:grpSpPr>
        <p:pic>
          <p:nvPicPr>
            <p:cNvPr id="4100" name="Picture 4" descr="black flat screen tv turned off">
              <a:extLst>
                <a:ext uri="{FF2B5EF4-FFF2-40B4-BE49-F238E27FC236}">
                  <a16:creationId xmlns:a16="http://schemas.microsoft.com/office/drawing/2014/main" id="{5618C80A-5AF3-4E69-B0C0-B38C655A0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4412" y="-58522"/>
              <a:ext cx="3579156" cy="2387347"/>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Stopwatch with solid fill">
              <a:extLst>
                <a:ext uri="{FF2B5EF4-FFF2-40B4-BE49-F238E27FC236}">
                  <a16:creationId xmlns:a16="http://schemas.microsoft.com/office/drawing/2014/main" id="{B3A6586B-0702-4B52-AF91-08B2721417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898" y="92466"/>
              <a:ext cx="749809" cy="749809"/>
            </a:xfrm>
            <a:prstGeom prst="rect">
              <a:avLst/>
            </a:prstGeom>
          </p:spPr>
        </p:pic>
      </p:grpSp>
      <p:grpSp>
        <p:nvGrpSpPr>
          <p:cNvPr id="10" name="Group 9">
            <a:extLst>
              <a:ext uri="{FF2B5EF4-FFF2-40B4-BE49-F238E27FC236}">
                <a16:creationId xmlns:a16="http://schemas.microsoft.com/office/drawing/2014/main" id="{FEF89BC1-3310-4ADD-957C-E4287B53F742}"/>
              </a:ext>
            </a:extLst>
          </p:cNvPr>
          <p:cNvGrpSpPr/>
          <p:nvPr/>
        </p:nvGrpSpPr>
        <p:grpSpPr>
          <a:xfrm>
            <a:off x="2570073" y="2444311"/>
            <a:ext cx="3525927" cy="2351842"/>
            <a:chOff x="1046072" y="2444311"/>
            <a:chExt cx="3525927" cy="2351842"/>
          </a:xfrm>
        </p:grpSpPr>
        <p:pic>
          <p:nvPicPr>
            <p:cNvPr id="4102" name="Picture 6" descr="white wooden kitchen cabinet with black pendant lamp">
              <a:extLst>
                <a:ext uri="{FF2B5EF4-FFF2-40B4-BE49-F238E27FC236}">
                  <a16:creationId xmlns:a16="http://schemas.microsoft.com/office/drawing/2014/main" id="{67AE3D67-18B8-4F0C-A5E4-65616621C3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6072" y="2444311"/>
              <a:ext cx="3525927" cy="2351842"/>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descr="Stopwatch with solid fill">
              <a:extLst>
                <a:ext uri="{FF2B5EF4-FFF2-40B4-BE49-F238E27FC236}">
                  <a16:creationId xmlns:a16="http://schemas.microsoft.com/office/drawing/2014/main" id="{26E70CF1-1231-41EE-8E2E-36E8C23C1B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0574" y="4046343"/>
              <a:ext cx="749809" cy="749809"/>
            </a:xfrm>
            <a:prstGeom prst="rect">
              <a:avLst/>
            </a:prstGeom>
          </p:spPr>
        </p:pic>
      </p:grpSp>
      <p:grpSp>
        <p:nvGrpSpPr>
          <p:cNvPr id="11" name="Group 10">
            <a:extLst>
              <a:ext uri="{FF2B5EF4-FFF2-40B4-BE49-F238E27FC236}">
                <a16:creationId xmlns:a16="http://schemas.microsoft.com/office/drawing/2014/main" id="{668F1A27-28E2-48E6-B99A-431EDAEBFAD4}"/>
              </a:ext>
            </a:extLst>
          </p:cNvPr>
          <p:cNvGrpSpPr/>
          <p:nvPr/>
        </p:nvGrpSpPr>
        <p:grpSpPr>
          <a:xfrm>
            <a:off x="6198412" y="2444311"/>
            <a:ext cx="3579156" cy="2387347"/>
            <a:chOff x="4674412" y="2444310"/>
            <a:chExt cx="3579156" cy="2387347"/>
          </a:xfrm>
        </p:grpSpPr>
        <p:pic>
          <p:nvPicPr>
            <p:cNvPr id="4104" name="Picture 8" descr="white ceramic sink near white ceramic sink">
              <a:extLst>
                <a:ext uri="{FF2B5EF4-FFF2-40B4-BE49-F238E27FC236}">
                  <a16:creationId xmlns:a16="http://schemas.microsoft.com/office/drawing/2014/main" id="{F6355687-A593-4021-9DCC-20DD71A6AF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4412" y="2444310"/>
              <a:ext cx="3579156" cy="2387347"/>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descr="Stopwatch with solid fill">
              <a:extLst>
                <a:ext uri="{FF2B5EF4-FFF2-40B4-BE49-F238E27FC236}">
                  <a16:creationId xmlns:a16="http://schemas.microsoft.com/office/drawing/2014/main" id="{28C6FE01-1BE9-4C9A-956D-FA90155FC0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21347" y="4046342"/>
              <a:ext cx="749809" cy="749809"/>
            </a:xfrm>
            <a:prstGeom prst="rect">
              <a:avLst/>
            </a:prstGeom>
          </p:spPr>
        </p:pic>
      </p:grpSp>
    </p:spTree>
    <p:extLst>
      <p:ext uri="{BB962C8B-B14F-4D97-AF65-F5344CB8AC3E}">
        <p14:creationId xmlns:p14="http://schemas.microsoft.com/office/powerpoint/2010/main" val="322307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546E00-B317-49E0-82A6-A1D6104FE1E2}"/>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63376918-87CB-4715-81BE-B6A266D2A8DA}"/>
              </a:ext>
            </a:extLst>
          </p:cNvPr>
          <p:cNvSpPr txBox="1"/>
          <p:nvPr/>
        </p:nvSpPr>
        <p:spPr>
          <a:xfrm flipH="1">
            <a:off x="3168032" y="5435706"/>
            <a:ext cx="1801427" cy="523220"/>
          </a:xfrm>
          <a:prstGeom prst="rect">
            <a:avLst/>
          </a:prstGeom>
          <a:noFill/>
        </p:spPr>
        <p:txBody>
          <a:bodyPr wrap="square" rtlCol="0">
            <a:spAutoFit/>
          </a:bodyPr>
          <a:lstStyle/>
          <a:p>
            <a:r>
              <a:rPr lang="en-US" sz="2800" dirty="0">
                <a:solidFill>
                  <a:prstClr val="black"/>
                </a:solidFill>
                <a:latin typeface="Arial" panose="020B0604020202020204"/>
              </a:rPr>
              <a:t>Location</a:t>
            </a:r>
          </a:p>
        </p:txBody>
      </p:sp>
      <p:sp>
        <p:nvSpPr>
          <p:cNvPr id="7" name="TextBox 6">
            <a:extLst>
              <a:ext uri="{FF2B5EF4-FFF2-40B4-BE49-F238E27FC236}">
                <a16:creationId xmlns:a16="http://schemas.microsoft.com/office/drawing/2014/main" id="{96A42552-7C0F-4638-A83B-8D32F77CB70A}"/>
              </a:ext>
            </a:extLst>
          </p:cNvPr>
          <p:cNvSpPr txBox="1"/>
          <p:nvPr/>
        </p:nvSpPr>
        <p:spPr>
          <a:xfrm flipH="1">
            <a:off x="2128111" y="743033"/>
            <a:ext cx="4845713" cy="523220"/>
          </a:xfrm>
          <a:prstGeom prst="rect">
            <a:avLst/>
          </a:prstGeom>
          <a:noFill/>
        </p:spPr>
        <p:txBody>
          <a:bodyPr wrap="square" rtlCol="0">
            <a:spAutoFit/>
          </a:bodyPr>
          <a:lstStyle/>
          <a:p>
            <a:r>
              <a:rPr lang="en-US" sz="2800" dirty="0">
                <a:solidFill>
                  <a:prstClr val="black"/>
                </a:solidFill>
                <a:latin typeface="Arial" panose="020B0604020202020204"/>
              </a:rPr>
              <a:t>To answer these questions…</a:t>
            </a:r>
          </a:p>
        </p:txBody>
      </p:sp>
      <p:pic>
        <p:nvPicPr>
          <p:cNvPr id="4" name="Picture 3">
            <a:extLst>
              <a:ext uri="{FF2B5EF4-FFF2-40B4-BE49-F238E27FC236}">
                <a16:creationId xmlns:a16="http://schemas.microsoft.com/office/drawing/2014/main" id="{DDC7424D-0B34-41E2-86F6-8D3781EF9B15}"/>
              </a:ext>
            </a:extLst>
          </p:cNvPr>
          <p:cNvPicPr>
            <a:picLocks noChangeAspect="1"/>
          </p:cNvPicPr>
          <p:nvPr/>
        </p:nvPicPr>
        <p:blipFill>
          <a:blip r:embed="rId4"/>
          <a:stretch>
            <a:fillRect/>
          </a:stretch>
        </p:blipFill>
        <p:spPr>
          <a:xfrm>
            <a:off x="1748885" y="1697140"/>
            <a:ext cx="4047193" cy="3445446"/>
          </a:xfrm>
          <a:prstGeom prst="rect">
            <a:avLst/>
          </a:prstGeom>
        </p:spPr>
      </p:pic>
      <p:sp>
        <p:nvSpPr>
          <p:cNvPr id="5" name="TextBox 4">
            <a:extLst>
              <a:ext uri="{FF2B5EF4-FFF2-40B4-BE49-F238E27FC236}">
                <a16:creationId xmlns:a16="http://schemas.microsoft.com/office/drawing/2014/main" id="{DEFDA1A5-4730-4AF5-9AD5-E26503B71371}"/>
              </a:ext>
            </a:extLst>
          </p:cNvPr>
          <p:cNvSpPr txBox="1"/>
          <p:nvPr/>
        </p:nvSpPr>
        <p:spPr>
          <a:xfrm>
            <a:off x="3497576" y="2523744"/>
            <a:ext cx="1053390" cy="523220"/>
          </a:xfrm>
          <a:prstGeom prst="rect">
            <a:avLst/>
          </a:prstGeom>
          <a:noFill/>
        </p:spPr>
        <p:txBody>
          <a:bodyPr wrap="square" rtlCol="0">
            <a:spAutoFit/>
          </a:bodyPr>
          <a:lstStyle/>
          <a:p>
            <a:r>
              <a:rPr lang="en-US" sz="2800" dirty="0">
                <a:solidFill>
                  <a:schemeClr val="accent1"/>
                </a:solidFill>
              </a:rPr>
              <a:t>???</a:t>
            </a:r>
          </a:p>
        </p:txBody>
      </p:sp>
      <p:pic>
        <p:nvPicPr>
          <p:cNvPr id="9" name="Picture 8">
            <a:extLst>
              <a:ext uri="{FF2B5EF4-FFF2-40B4-BE49-F238E27FC236}">
                <a16:creationId xmlns:a16="http://schemas.microsoft.com/office/drawing/2014/main" id="{D1213309-BF81-495D-95AD-6F5C4C4C7250}"/>
              </a:ext>
            </a:extLst>
          </p:cNvPr>
          <p:cNvPicPr>
            <a:picLocks noChangeAspect="1"/>
          </p:cNvPicPr>
          <p:nvPr/>
        </p:nvPicPr>
        <p:blipFill>
          <a:blip r:embed="rId5"/>
          <a:stretch>
            <a:fillRect/>
          </a:stretch>
        </p:blipFill>
        <p:spPr>
          <a:xfrm>
            <a:off x="7528464" y="1521562"/>
            <a:ext cx="1339881" cy="3540557"/>
          </a:xfrm>
          <a:prstGeom prst="rect">
            <a:avLst/>
          </a:prstGeom>
        </p:spPr>
      </p:pic>
      <p:sp>
        <p:nvSpPr>
          <p:cNvPr id="12" name="TextBox 11">
            <a:extLst>
              <a:ext uri="{FF2B5EF4-FFF2-40B4-BE49-F238E27FC236}">
                <a16:creationId xmlns:a16="http://schemas.microsoft.com/office/drawing/2014/main" id="{98DB10E0-7334-4E07-8A44-95934AB325D4}"/>
              </a:ext>
            </a:extLst>
          </p:cNvPr>
          <p:cNvSpPr txBox="1"/>
          <p:nvPr/>
        </p:nvSpPr>
        <p:spPr>
          <a:xfrm>
            <a:off x="8785247" y="2676144"/>
            <a:ext cx="1053390" cy="523220"/>
          </a:xfrm>
          <a:prstGeom prst="rect">
            <a:avLst/>
          </a:prstGeom>
          <a:noFill/>
        </p:spPr>
        <p:txBody>
          <a:bodyPr wrap="square" rtlCol="0">
            <a:spAutoFit/>
          </a:bodyPr>
          <a:lstStyle/>
          <a:p>
            <a:r>
              <a:rPr lang="en-US" sz="2800" dirty="0">
                <a:solidFill>
                  <a:schemeClr val="accent1"/>
                </a:solidFill>
              </a:rPr>
              <a:t>???</a:t>
            </a:r>
          </a:p>
        </p:txBody>
      </p:sp>
      <p:sp>
        <p:nvSpPr>
          <p:cNvPr id="13" name="TextBox 12">
            <a:extLst>
              <a:ext uri="{FF2B5EF4-FFF2-40B4-BE49-F238E27FC236}">
                <a16:creationId xmlns:a16="http://schemas.microsoft.com/office/drawing/2014/main" id="{BBA7EA84-EC3F-4ECD-BDDF-7EADD8C162A3}"/>
              </a:ext>
            </a:extLst>
          </p:cNvPr>
          <p:cNvSpPr txBox="1"/>
          <p:nvPr/>
        </p:nvSpPr>
        <p:spPr>
          <a:xfrm flipH="1">
            <a:off x="7510516" y="5326496"/>
            <a:ext cx="1801427" cy="523220"/>
          </a:xfrm>
          <a:prstGeom prst="rect">
            <a:avLst/>
          </a:prstGeom>
          <a:noFill/>
        </p:spPr>
        <p:txBody>
          <a:bodyPr wrap="square" rtlCol="0">
            <a:spAutoFit/>
          </a:bodyPr>
          <a:lstStyle/>
          <a:p>
            <a:r>
              <a:rPr lang="en-US" sz="2800" dirty="0">
                <a:solidFill>
                  <a:prstClr val="black"/>
                </a:solidFill>
                <a:latin typeface="Arial" panose="020B0604020202020204"/>
              </a:rPr>
              <a:t>Pose</a:t>
            </a:r>
          </a:p>
        </p:txBody>
      </p:sp>
    </p:spTree>
    <p:extLst>
      <p:ext uri="{BB962C8B-B14F-4D97-AF65-F5344CB8AC3E}">
        <p14:creationId xmlns:p14="http://schemas.microsoft.com/office/powerpoint/2010/main" val="112971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028" name="Picture 4" descr="brown short coated dog sitting on gray carpet">
            <a:extLst>
              <a:ext uri="{FF2B5EF4-FFF2-40B4-BE49-F238E27FC236}">
                <a16:creationId xmlns:a16="http://schemas.microsoft.com/office/drawing/2014/main" id="{EDDC4176-65BE-4F00-9F80-2789B2545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585" y="177161"/>
            <a:ext cx="2840889" cy="42613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own dog walking on grass">
            <a:extLst>
              <a:ext uri="{FF2B5EF4-FFF2-40B4-BE49-F238E27FC236}">
                <a16:creationId xmlns:a16="http://schemas.microsoft.com/office/drawing/2014/main" id="{4A1F03A5-76E2-4666-9845-A8950817CD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3649"/>
          <a:stretch/>
        </p:blipFill>
        <p:spPr bwMode="auto">
          <a:xfrm>
            <a:off x="5915712" y="107118"/>
            <a:ext cx="2982010" cy="43166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8546E00-B317-49E0-82A6-A1D6104FE1E2}"/>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63376918-87CB-4715-81BE-B6A266D2A8DA}"/>
              </a:ext>
            </a:extLst>
          </p:cNvPr>
          <p:cNvSpPr txBox="1"/>
          <p:nvPr/>
        </p:nvSpPr>
        <p:spPr>
          <a:xfrm flipH="1">
            <a:off x="3541164" y="4530764"/>
            <a:ext cx="4815232" cy="2246769"/>
          </a:xfrm>
          <a:prstGeom prst="rect">
            <a:avLst/>
          </a:prstGeom>
          <a:noFill/>
        </p:spPr>
        <p:txBody>
          <a:bodyPr wrap="square" rtlCol="0">
            <a:spAutoFit/>
          </a:bodyPr>
          <a:lstStyle/>
          <a:p>
            <a:r>
              <a:rPr lang="en-US" sz="2800" dirty="0"/>
              <a:t>Other potential inferences:</a:t>
            </a:r>
          </a:p>
          <a:p>
            <a:pPr marL="457200" indent="-457200">
              <a:buFont typeface="Arial" panose="020B0604020202020204" pitchFamily="34" charset="0"/>
              <a:buChar char="•"/>
            </a:pPr>
            <a:r>
              <a:rPr lang="en-US" sz="2800" dirty="0"/>
              <a:t>Emotional State</a:t>
            </a:r>
          </a:p>
          <a:p>
            <a:pPr marL="457200" indent="-457200">
              <a:buFont typeface="Arial" panose="020B0604020202020204" pitchFamily="34" charset="0"/>
              <a:buChar char="•"/>
            </a:pPr>
            <a:r>
              <a:rPr lang="en-US" sz="2800" dirty="0"/>
              <a:t>Health State</a:t>
            </a:r>
          </a:p>
          <a:p>
            <a:pPr marL="457200" indent="-457200">
              <a:buFont typeface="Arial" panose="020B0604020202020204" pitchFamily="34" charset="0"/>
              <a:buChar char="•"/>
            </a:pPr>
            <a:r>
              <a:rPr lang="en-US" sz="2800" dirty="0"/>
              <a:t>Emergencies</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121591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546E00-B317-49E0-82A6-A1D6104FE1E2}"/>
              </a:ext>
            </a:extLst>
          </p:cNvPr>
          <p:cNvSpPr>
            <a:spLocks noGrp="1"/>
          </p:cNvSpPr>
          <p:nvPr>
            <p:ph idx="1"/>
          </p:nvPr>
        </p:nvSpPr>
        <p:spPr/>
        <p:txBody>
          <a:bodyPr/>
          <a:lstStyle/>
          <a:p>
            <a:endParaRPr lang="en-US" dirty="0"/>
          </a:p>
        </p:txBody>
      </p:sp>
      <p:sp>
        <p:nvSpPr>
          <p:cNvPr id="7" name="TextBox 6">
            <a:extLst>
              <a:ext uri="{FF2B5EF4-FFF2-40B4-BE49-F238E27FC236}">
                <a16:creationId xmlns:a16="http://schemas.microsoft.com/office/drawing/2014/main" id="{96A42552-7C0F-4638-A83B-8D32F77CB70A}"/>
              </a:ext>
            </a:extLst>
          </p:cNvPr>
          <p:cNvSpPr txBox="1"/>
          <p:nvPr/>
        </p:nvSpPr>
        <p:spPr>
          <a:xfrm flipH="1">
            <a:off x="1684935" y="0"/>
            <a:ext cx="4845713" cy="2677656"/>
          </a:xfrm>
          <a:prstGeom prst="rect">
            <a:avLst/>
          </a:prstGeom>
          <a:noFill/>
        </p:spPr>
        <p:txBody>
          <a:bodyPr wrap="square" rtlCol="0">
            <a:spAutoFit/>
          </a:bodyPr>
          <a:lstStyle/>
          <a:p>
            <a:r>
              <a:rPr lang="en-US" sz="2800" b="1" dirty="0">
                <a:solidFill>
                  <a:prstClr val="black"/>
                </a:solidFill>
                <a:latin typeface="Arial" panose="020B0604020202020204"/>
              </a:rPr>
              <a:t>Problems with pet cameras</a:t>
            </a:r>
          </a:p>
          <a:p>
            <a:endParaRPr lang="en-US" sz="2800" b="1" dirty="0">
              <a:solidFill>
                <a:prstClr val="black"/>
              </a:solidFill>
              <a:latin typeface="Arial" panose="020B0604020202020204"/>
            </a:endParaRPr>
          </a:p>
          <a:p>
            <a:pPr marL="514350" indent="-514350">
              <a:buFontTx/>
              <a:buAutoNum type="arabicPeriod"/>
            </a:pPr>
            <a:r>
              <a:rPr lang="en-US" sz="2800" dirty="0">
                <a:solidFill>
                  <a:prstClr val="black"/>
                </a:solidFill>
                <a:latin typeface="Arial" panose="020B0604020202020204"/>
              </a:rPr>
              <a:t>Object occlusion</a:t>
            </a:r>
          </a:p>
          <a:p>
            <a:pPr marL="514350" indent="-514350">
              <a:buFontTx/>
              <a:buAutoNum type="arabicPeriod"/>
            </a:pPr>
            <a:r>
              <a:rPr lang="en-US" sz="2800" dirty="0">
                <a:solidFill>
                  <a:prstClr val="black"/>
                </a:solidFill>
                <a:latin typeface="Arial" panose="020B0604020202020204"/>
              </a:rPr>
              <a:t>Privacy intrusive</a:t>
            </a:r>
          </a:p>
          <a:p>
            <a:pPr marL="514350" indent="-514350">
              <a:buFontTx/>
              <a:buAutoNum type="arabicPeriod"/>
            </a:pPr>
            <a:r>
              <a:rPr lang="en-US" sz="2800" dirty="0">
                <a:solidFill>
                  <a:prstClr val="black"/>
                </a:solidFill>
                <a:latin typeface="Arial" panose="020B0604020202020204"/>
              </a:rPr>
              <a:t>Data intensive</a:t>
            </a:r>
          </a:p>
          <a:p>
            <a:pPr marL="514350" indent="-514350">
              <a:buFontTx/>
              <a:buAutoNum type="arabicPeriod"/>
            </a:pPr>
            <a:r>
              <a:rPr lang="en-US" sz="2800" dirty="0">
                <a:solidFill>
                  <a:prstClr val="black"/>
                </a:solidFill>
                <a:latin typeface="Arial" panose="020B0604020202020204"/>
              </a:rPr>
              <a:t>Computationally complex</a:t>
            </a:r>
          </a:p>
        </p:txBody>
      </p:sp>
      <p:pic>
        <p:nvPicPr>
          <p:cNvPr id="5122" name="Picture 2" descr="Pet Camera, Indoor Camera for Baby/Pet/Security, Dog Camera,WiFi IP Camera, 2-Way Audio, Manual Up&amp;amp;Down, Motion/Sound Detection, SD&amp;amp;Cloud Storage, Works with Alexa &amp;amp; Google Home, GNCC P1">
            <a:extLst>
              <a:ext uri="{FF2B5EF4-FFF2-40B4-BE49-F238E27FC236}">
                <a16:creationId xmlns:a16="http://schemas.microsoft.com/office/drawing/2014/main" id="{711550FC-3FEC-441B-99F4-BE7476CB7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655" y="2735886"/>
            <a:ext cx="3304263" cy="34015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Best Pet Cameras for 2022 | PCMag">
            <a:extLst>
              <a:ext uri="{FF2B5EF4-FFF2-40B4-BE49-F238E27FC236}">
                <a16:creationId xmlns:a16="http://schemas.microsoft.com/office/drawing/2014/main" id="{1C5E8394-6972-4454-843E-8FEBD196B6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80" y="2919538"/>
            <a:ext cx="5242707" cy="294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75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fade">
                                      <p:cBhvr>
                                        <p:cTn id="13" dur="500"/>
                                        <p:tgtEl>
                                          <p:spTgt spid="7">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fade">
                                      <p:cBhvr>
                                        <p:cTn id="16" dur="500"/>
                                        <p:tgtEl>
                                          <p:spTgt spid="7">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fade">
                                      <p:cBhvr>
                                        <p:cTn id="19"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93DDBF96-AD61-FA40-8421-9CC930325567}" vid="{9661E350-0ACC-194E-A322-9FDEFE5317BF}"/>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93DDBF96-AD61-FA40-8421-9CC930325567}" vid="{A827DD43-5DF3-A248-B5D6-CB6C63415F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EDEBCCDB481B4694A285E4CF88153D" ma:contentTypeVersion="13" ma:contentTypeDescription="Create a new document." ma:contentTypeScope="" ma:versionID="2aac25cb985b0f2b28c0f92fc8c5fa3b">
  <xsd:schema xmlns:xsd="http://www.w3.org/2001/XMLSchema" xmlns:xs="http://www.w3.org/2001/XMLSchema" xmlns:p="http://schemas.microsoft.com/office/2006/metadata/properties" xmlns:ns3="acb39dec-efcc-44b3-9ac5-9ee43aaff711" xmlns:ns4="e38d114c-ea4f-4aab-8df7-c8477f7ff008" targetNamespace="http://schemas.microsoft.com/office/2006/metadata/properties" ma:root="true" ma:fieldsID="84d9a8c66e84d2ed52efb31f864c4a5a" ns3:_="" ns4:_="">
    <xsd:import namespace="acb39dec-efcc-44b3-9ac5-9ee43aaff711"/>
    <xsd:import namespace="e38d114c-ea4f-4aab-8df7-c8477f7ff0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b39dec-efcc-44b3-9ac5-9ee43aaff7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8d114c-ea4f-4aab-8df7-c8477f7ff0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70CC23-F0B8-4C8A-BC8B-227AB56E69F9}">
  <ds:schemaRefs>
    <ds:schemaRef ds:uri="http://purl.org/dc/dcmitype/"/>
    <ds:schemaRef ds:uri="http://www.w3.org/XML/1998/namespace"/>
    <ds:schemaRef ds:uri="http://purl.org/dc/terms/"/>
    <ds:schemaRef ds:uri="http://schemas.microsoft.com/office/infopath/2007/PartnerControls"/>
    <ds:schemaRef ds:uri="http://purl.org/dc/elements/1.1/"/>
    <ds:schemaRef ds:uri="e38d114c-ea4f-4aab-8df7-c8477f7ff008"/>
    <ds:schemaRef ds:uri="http://schemas.microsoft.com/office/2006/documentManagement/types"/>
    <ds:schemaRef ds:uri="http://schemas.openxmlformats.org/package/2006/metadata/core-properties"/>
    <ds:schemaRef ds:uri="acb39dec-efcc-44b3-9ac5-9ee43aaff711"/>
    <ds:schemaRef ds:uri="http://schemas.microsoft.com/office/2006/metadata/properties"/>
  </ds:schemaRefs>
</ds:datastoreItem>
</file>

<file path=customXml/itemProps2.xml><?xml version="1.0" encoding="utf-8"?>
<ds:datastoreItem xmlns:ds="http://schemas.openxmlformats.org/officeDocument/2006/customXml" ds:itemID="{E625606A-A9F1-4771-8158-EA25F5EE4869}">
  <ds:schemaRefs>
    <ds:schemaRef ds:uri="http://schemas.microsoft.com/sharepoint/v3/contenttype/forms"/>
  </ds:schemaRefs>
</ds:datastoreItem>
</file>

<file path=customXml/itemProps3.xml><?xml version="1.0" encoding="utf-8"?>
<ds:datastoreItem xmlns:ds="http://schemas.openxmlformats.org/officeDocument/2006/customXml" ds:itemID="{8C445D8A-3C04-4D33-95D8-5CA36F1C7D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b39dec-efcc-44b3-9ac5-9ee43aaff711"/>
    <ds:schemaRef ds:uri="e38d114c-ea4f-4aab-8df7-c8477f7ff0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10964</TotalTime>
  <Words>455</Words>
  <Application>Microsoft Office PowerPoint</Application>
  <PresentationFormat>Widescreen</PresentationFormat>
  <Paragraphs>131</Paragraphs>
  <Slides>17</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Roboto Condensed Light</vt:lpstr>
      <vt:lpstr>Cambria Math</vt:lpstr>
      <vt:lpstr>Roboto Slab</vt:lpstr>
      <vt:lpstr>Calibri</vt:lpstr>
      <vt:lpstr>Arial</vt:lpstr>
      <vt:lpstr>Roboto</vt:lpstr>
      <vt:lpstr>Custom Design</vt:lpstr>
      <vt:lpstr>1_Custom Design</vt:lpstr>
      <vt:lpstr>PetTrack: Tracking Pet Location and Activity Indoors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PetTrack Overview</vt:lpstr>
      <vt:lpstr>UWB Localization</vt:lpstr>
      <vt:lpstr>IMU based activity classification</vt:lpstr>
      <vt:lpstr>Wearable design</vt:lpstr>
      <vt:lpstr>Listener</vt:lpstr>
      <vt:lpstr>Implementation</vt:lpstr>
      <vt:lpstr>Results</vt:lpstr>
      <vt:lpstr>Future works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Here</dc:title>
  <dc:creator>Ziemer, Mark</dc:creator>
  <cp:lastModifiedBy>Chen, Haige</cp:lastModifiedBy>
  <cp:revision>116</cp:revision>
  <dcterms:created xsi:type="dcterms:W3CDTF">2021-10-26T21:29:37Z</dcterms:created>
  <dcterms:modified xsi:type="dcterms:W3CDTF">2022-07-01T15:36:23Z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0x0101006FEDEBCCDB481B4694A285E4CF88153D</vt:lpwstr>
  </property>
</Properties>
</file>