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4"/>
    <p:sldMasterId id="2147483683" r:id="rId5"/>
  </p:sldMasterIdLst>
  <p:notesMasterIdLst>
    <p:notesMasterId r:id="rId24"/>
  </p:notesMasterIdLst>
  <p:sldIdLst>
    <p:sldId id="256" r:id="rId6"/>
    <p:sldId id="290" r:id="rId7"/>
    <p:sldId id="291" r:id="rId8"/>
    <p:sldId id="292" r:id="rId9"/>
    <p:sldId id="293" r:id="rId10"/>
    <p:sldId id="277" r:id="rId11"/>
    <p:sldId id="294" r:id="rId12"/>
    <p:sldId id="278" r:id="rId13"/>
    <p:sldId id="287" r:id="rId14"/>
    <p:sldId id="297" r:id="rId15"/>
    <p:sldId id="298" r:id="rId16"/>
    <p:sldId id="296" r:id="rId17"/>
    <p:sldId id="299" r:id="rId18"/>
    <p:sldId id="301" r:id="rId19"/>
    <p:sldId id="302" r:id="rId20"/>
    <p:sldId id="300" r:id="rId21"/>
    <p:sldId id="288" r:id="rId22"/>
    <p:sldId id="295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Roboto Condensed Light" panose="02000000000000000000" pitchFamily="2" charset="0"/>
      <p:regular r:id="rId34"/>
      <p:italic r:id="rId35"/>
    </p:embeddedFont>
    <p:embeddedFont>
      <p:font typeface="Roboto Slab" panose="020B0604020202020204" charset="0"/>
      <p:regular r:id="rId36"/>
      <p:bold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03820BE-C85C-4AC1-999E-EF84CEB48439}">
          <p14:sldIdLst>
            <p14:sldId id="256"/>
            <p14:sldId id="290"/>
            <p14:sldId id="291"/>
            <p14:sldId id="292"/>
            <p14:sldId id="293"/>
          </p14:sldIdLst>
        </p14:section>
        <p14:section name="Untitled Section" id="{459F48E4-DA0C-45AA-9C19-4AA91CD01E37}">
          <p14:sldIdLst>
            <p14:sldId id="277"/>
            <p14:sldId id="294"/>
            <p14:sldId id="278"/>
            <p14:sldId id="287"/>
            <p14:sldId id="297"/>
            <p14:sldId id="298"/>
            <p14:sldId id="296"/>
            <p14:sldId id="299"/>
            <p14:sldId id="301"/>
            <p14:sldId id="302"/>
            <p14:sldId id="300"/>
            <p14:sldId id="288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2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34B"/>
    <a:srgbClr val="857437"/>
    <a:srgbClr val="003057"/>
    <a:srgbClr val="262626"/>
    <a:srgbClr val="EEB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03" autoAdjust="0"/>
    <p:restoredTop sz="96176" autoAdjust="0"/>
  </p:normalViewPr>
  <p:slideViewPr>
    <p:cSldViewPr snapToGrid="0" snapToObjects="1">
      <p:cViewPr varScale="1">
        <p:scale>
          <a:sx n="14" d="100"/>
          <a:sy n="14" d="100"/>
        </p:scale>
        <p:origin x="60" y="1926"/>
      </p:cViewPr>
      <p:guideLst>
        <p:guide orient="horz" pos="773"/>
        <p:guide pos="24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84772-5744-43A9-ADD2-9603D098D94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8D7B2-B805-4101-B6A8-840A67FB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afternoon. My name is Haige Chen. I will present our work, </a:t>
            </a:r>
            <a:r>
              <a:rPr lang="en-US" dirty="0" err="1"/>
              <a:t>PetTrack</a:t>
            </a:r>
            <a:r>
              <a:rPr lang="en-US" dirty="0"/>
              <a:t>: Tracking Pet Location and Activity Indoors. I would like to acknowledge the other authors, Neeraj </a:t>
            </a:r>
            <a:r>
              <a:rPr lang="en-US" dirty="0" err="1"/>
              <a:t>Alavala</a:t>
            </a:r>
            <a:r>
              <a:rPr lang="en-US" dirty="0"/>
              <a:t> who was previously at Georgia Institute of Technology and now at Microsoft, and Rishabh Singhal and Ashutosh Dhekne from Georgia Tech.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8D7B2-B805-4101-B6A8-840A67FB26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6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82" y="3793068"/>
            <a:ext cx="6795913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1800" b="0" i="0" cap="none" spc="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84" y="333633"/>
            <a:ext cx="6795913" cy="34594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800"/>
              </a:lnSpc>
              <a:defRPr sz="4200" b="1" i="0" cap="none" spc="0" baseline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3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1" y="365125"/>
            <a:ext cx="88011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929" y="3793068"/>
            <a:ext cx="6795913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3000" b="0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 Light" pitchFamily="2" charset="0"/>
                <a:ea typeface="Roboto Condensed Light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8930" y="333633"/>
            <a:ext cx="6795913" cy="34594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800"/>
              </a:lnSpc>
              <a:defRPr sz="4200" b="0" cap="none" spc="0" baseline="0">
                <a:solidFill>
                  <a:srgbClr val="A7934B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410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8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150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1215483"/>
            <a:ext cx="5615353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15483"/>
            <a:ext cx="5613400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9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235113"/>
            <a:ext cx="56176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1" y="2078657"/>
            <a:ext cx="5617633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5113"/>
            <a:ext cx="5638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78657"/>
            <a:ext cx="5638800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0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2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68" y="457201"/>
            <a:ext cx="7497233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49"/>
            <a:ext cx="3932767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3768" y="457201"/>
            <a:ext cx="749723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49"/>
            <a:ext cx="3932767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5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8" r:id="rId2"/>
  </p:sldLayoutIdLst>
  <p:txStyles>
    <p:titleStyle>
      <a:lvl1pPr algn="l" defTabSz="342900" rtl="0" eaLnBrk="1" latinLnBrk="0" hangingPunct="1">
        <a:spcBef>
          <a:spcPct val="0"/>
        </a:spcBef>
        <a:buNone/>
        <a:defRPr sz="3600" b="1" kern="1200">
          <a:solidFill>
            <a:srgbClr val="857437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15484"/>
            <a:ext cx="11430000" cy="4347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563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54A5-B4DD-7045-B047-B7DA6D1E70A4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6154" y="5563038"/>
            <a:ext cx="5941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5563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70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7934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0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10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15.png"/><Relationship Id="rId5" Type="http://schemas.openxmlformats.org/officeDocument/2006/relationships/image" Target="../media/image32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95FB-AFDA-C24E-BDC1-87184FFF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7246" y="1844615"/>
            <a:ext cx="8119676" cy="193899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dirty="0"/>
              <a:t>A Metric for Quantifying UWB Ranging Error Due to Clock Drifts</a:t>
            </a:r>
            <a:endParaRPr lang="en-US" b="1" dirty="0">
              <a:solidFill>
                <a:srgbClr val="00305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66134-3B68-CA46-9583-81F439EB8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5508" y="4274003"/>
            <a:ext cx="5515844" cy="15345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857437"/>
                </a:solidFill>
              </a:rPr>
              <a:t>Haige Chen</a:t>
            </a:r>
            <a:r>
              <a:rPr lang="en-US" sz="2800" dirty="0">
                <a:solidFill>
                  <a:srgbClr val="857437"/>
                </a:solidFill>
              </a:rPr>
              <a:t>, Ashutosh Dhekne</a:t>
            </a:r>
            <a:endParaRPr lang="en-US" sz="2800" baseline="30000" dirty="0">
              <a:solidFill>
                <a:srgbClr val="857437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857437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857437"/>
                </a:solidFill>
              </a:rPr>
              <a:t>Georgia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278977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DABDAB1-26B1-48EF-A13F-F523F49CDD07}"/>
              </a:ext>
            </a:extLst>
          </p:cNvPr>
          <p:cNvSpPr/>
          <p:nvPr/>
        </p:nvSpPr>
        <p:spPr>
          <a:xfrm>
            <a:off x="591420" y="3503607"/>
            <a:ext cx="10905440" cy="15334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F4FCADF-7845-485B-BFA4-ACAF9FC49347}"/>
              </a:ext>
            </a:extLst>
          </p:cNvPr>
          <p:cNvSpPr/>
          <p:nvPr/>
        </p:nvSpPr>
        <p:spPr>
          <a:xfrm>
            <a:off x="561115" y="1858010"/>
            <a:ext cx="10905440" cy="15334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2E5E433-9134-4ECB-BEE5-761D28F0C577}"/>
              </a:ext>
            </a:extLst>
          </p:cNvPr>
          <p:cNvSpPr/>
          <p:nvPr/>
        </p:nvSpPr>
        <p:spPr>
          <a:xfrm>
            <a:off x="580926" y="214034"/>
            <a:ext cx="10905440" cy="15334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C958E4-5590-4AC2-911D-CB09A7205F5E}"/>
              </a:ext>
            </a:extLst>
          </p:cNvPr>
          <p:cNvGrpSpPr/>
          <p:nvPr/>
        </p:nvGrpSpPr>
        <p:grpSpPr>
          <a:xfrm>
            <a:off x="4972342" y="595342"/>
            <a:ext cx="2777369" cy="975603"/>
            <a:chOff x="6377357" y="2453397"/>
            <a:chExt cx="2777369" cy="9756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1EC9006-F800-4771-8ACF-33E1531FA68D}"/>
                    </a:ext>
                  </a:extLst>
                </p:cNvPr>
                <p:cNvSpPr txBox="1"/>
                <p:nvPr/>
              </p:nvSpPr>
              <p:spPr>
                <a:xfrm>
                  <a:off x="6738188" y="2453397"/>
                  <a:ext cx="2416538" cy="6757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𝜹</m:t>
                      </m:r>
                      <m:r>
                        <a:rPr kumimoji="0" lang="en-US" sz="1800" b="1" i="1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𝑨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𝝆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𝜹</m:t>
                      </m:r>
                      <m:r>
                        <a:rPr kumimoji="0" lang="en-US" sz="1800" b="1" i="1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𝑨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𝜹</m:t>
                      </m:r>
                      <m:r>
                        <a:rPr kumimoji="0" lang="en-US" sz="1800" b="1" i="1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𝑩</m:t>
                      </m:r>
                    </m:oMath>
                  </a14:m>
                  <a:r>
                    <a:rPr kumimoji="0" lang="en-US" sz="1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+mn-ea"/>
                      <a:cs typeface="+mn-cs"/>
                    </a:rPr>
                    <a:t>)</a:t>
                  </a: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𝑫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</m:sub>
                      </m:sSub>
                    </m:oMath>
                  </a14:m>
                  <a:endPara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1EC9006-F800-4771-8ACF-33E1531FA6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8188" y="2453397"/>
                  <a:ext cx="2416538" cy="675762"/>
                </a:xfrm>
                <a:prstGeom prst="rect">
                  <a:avLst/>
                </a:prstGeom>
                <a:blipFill>
                  <a:blip r:embed="rId3"/>
                  <a:stretch>
                    <a:fillRect l="-1010" t="-3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4717429-B0EC-4896-B7B4-0F9B5D9F1195}"/>
                </a:ext>
              </a:extLst>
            </p:cNvPr>
            <p:cNvGrpSpPr/>
            <p:nvPr/>
          </p:nvGrpSpPr>
          <p:grpSpPr>
            <a:xfrm>
              <a:off x="6377357" y="2838580"/>
              <a:ext cx="2706095" cy="590420"/>
              <a:chOff x="6298633" y="2838580"/>
              <a:chExt cx="2706095" cy="590420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7C83207E-3B6E-44F5-9ACE-987568C94A69}"/>
                  </a:ext>
                </a:extLst>
              </p:cNvPr>
              <p:cNvCxnSpPr/>
              <p:nvPr/>
            </p:nvCxnSpPr>
            <p:spPr>
              <a:xfrm flipV="1">
                <a:off x="6649081" y="2838580"/>
                <a:ext cx="205719" cy="2603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642F24-8598-4BB8-A35D-432A2EE4E1A8}"/>
                  </a:ext>
                </a:extLst>
              </p:cNvPr>
              <p:cNvSpPr txBox="1"/>
              <p:nvPr/>
            </p:nvSpPr>
            <p:spPr>
              <a:xfrm>
                <a:off x="6298633" y="3098972"/>
                <a:ext cx="556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</a:t>
                </a:r>
                <a:r>
                  <a:rPr kumimoji="0" lang="en-US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-5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2918D73-AC56-4A3B-8F17-B76CC918F63F}"/>
                  </a:ext>
                </a:extLst>
              </p:cNvPr>
              <p:cNvSpPr txBox="1"/>
              <p:nvPr/>
            </p:nvSpPr>
            <p:spPr>
              <a:xfrm>
                <a:off x="6853140" y="3121223"/>
                <a:ext cx="556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</a:t>
                </a:r>
                <a:r>
                  <a:rPr kumimoji="0" lang="en-US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-9</a:t>
                </a:r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B14E48A8-F6DF-4378-9B76-CE96BF29B7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69785" y="2838580"/>
                <a:ext cx="28355" cy="2603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33BBDA0-88C5-4328-B7C0-3668E6D41D25}"/>
                  </a:ext>
                </a:extLst>
              </p:cNvPr>
              <p:cNvSpPr txBox="1"/>
              <p:nvPr/>
            </p:nvSpPr>
            <p:spPr>
              <a:xfrm>
                <a:off x="7769226" y="3121172"/>
                <a:ext cx="556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</a:t>
                </a:r>
                <a:r>
                  <a:rPr kumimoji="0" lang="en-US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-5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26B55765-4281-42E8-88BF-3B93CD97AF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85674" y="2911247"/>
                <a:ext cx="21484" cy="2099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04A5EB5-BE75-4548-9A79-EB86BDD33A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76247" y="2887387"/>
                <a:ext cx="50397" cy="2939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FC55D4B-7590-4C8F-BC47-2EBEF657018C}"/>
                  </a:ext>
                </a:extLst>
              </p:cNvPr>
              <p:cNvSpPr txBox="1"/>
              <p:nvPr/>
            </p:nvSpPr>
            <p:spPr>
              <a:xfrm>
                <a:off x="8448560" y="3121223"/>
                <a:ext cx="556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</a:t>
                </a:r>
                <a:r>
                  <a:rPr kumimoji="0" lang="en-US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-3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A12314-40D1-4EA7-BD8D-D06ABC295475}"/>
              </a:ext>
            </a:extLst>
          </p:cNvPr>
          <p:cNvGrpSpPr/>
          <p:nvPr/>
        </p:nvGrpSpPr>
        <p:grpSpPr>
          <a:xfrm>
            <a:off x="4744143" y="2125600"/>
            <a:ext cx="3851964" cy="1120843"/>
            <a:chOff x="4865789" y="2753161"/>
            <a:chExt cx="3851964" cy="112084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DFE851A-2940-496F-A099-AE6437C364F3}"/>
                    </a:ext>
                  </a:extLst>
                </p:cNvPr>
                <p:cNvSpPr txBox="1"/>
                <p:nvPr/>
              </p:nvSpPr>
              <p:spPr>
                <a:xfrm>
                  <a:off x="4865789" y="2753161"/>
                  <a:ext cx="3851964" cy="6109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1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𝜹</m:t>
                            </m:r>
                            <m:r>
                              <a:rPr kumimoji="0" lang="en-US" sz="1800" b="1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𝑨</m:t>
                            </m:r>
                            <m:r>
                              <a:rPr kumimoji="0" lang="en-US" sz="1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𝜹</m:t>
                            </m:r>
                            <m:r>
                              <m:rPr>
                                <m:sty m:val="p"/>
                              </m:rPr>
                              <a:rPr kumimoji="0" lang="en-US" sz="1800" b="0" i="0" u="none" strike="noStrike" kern="1200" cap="none" spc="0" normalizeH="0" baseline="-2500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B</m:t>
                            </m:r>
                          </m:e>
                        </m:d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𝝆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</m:t>
                            </m:r>
                          </m:den>
                        </m:f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𝜹</m:t>
                            </m:r>
                            <m:r>
                              <a:rPr kumimoji="0" lang="en-US" sz="1800" b="1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𝑨</m:t>
                            </m:r>
                            <m:r>
                              <a:rPr kumimoji="0" lang="en-US" sz="1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𝜹</m:t>
                            </m:r>
                            <m:r>
                              <m:rPr>
                                <m:sty m:val="p"/>
                              </m:rPr>
                              <a:rPr kumimoji="0" lang="en-US" sz="1800" b="0" i="0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B</m:t>
                            </m:r>
                          </m:e>
                        </m:d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𝑫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𝑩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𝑫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DFE851A-2940-496F-A099-AE6437C364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5789" y="2753161"/>
                  <a:ext cx="3851964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E204E5A-4D44-4F8E-856A-52B2150B6967}"/>
                </a:ext>
              </a:extLst>
            </p:cNvPr>
            <p:cNvCxnSpPr/>
            <p:nvPr/>
          </p:nvCxnSpPr>
          <p:spPr>
            <a:xfrm flipV="1">
              <a:off x="5501185" y="3305835"/>
              <a:ext cx="205719" cy="2603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DF1D256-C6AC-483C-9166-FA0867D3F7D1}"/>
                </a:ext>
              </a:extLst>
            </p:cNvPr>
            <p:cNvSpPr txBox="1"/>
            <p:nvPr/>
          </p:nvSpPr>
          <p:spPr>
            <a:xfrm>
              <a:off x="5150737" y="3566227"/>
              <a:ext cx="556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6540CC4-4986-4C5A-BECE-F23DB8E47DBA}"/>
                </a:ext>
              </a:extLst>
            </p:cNvPr>
            <p:cNvSpPr txBox="1"/>
            <p:nvPr/>
          </p:nvSpPr>
          <p:spPr>
            <a:xfrm>
              <a:off x="5915245" y="3542752"/>
              <a:ext cx="556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-9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6203E2C-F90E-47A2-8CEA-3969370417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1890" y="3260109"/>
              <a:ext cx="28355" cy="2603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5BC0FE0-6E7B-4E0F-A7A5-1A318D03D190}"/>
                </a:ext>
              </a:extLst>
            </p:cNvPr>
            <p:cNvSpPr txBox="1"/>
            <p:nvPr/>
          </p:nvSpPr>
          <p:spPr>
            <a:xfrm>
              <a:off x="6837778" y="3531097"/>
              <a:ext cx="494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-5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19B7A99-EBC6-45D6-89EA-9744630E87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5300" y="3341884"/>
              <a:ext cx="21484" cy="2099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4F5BA3A-B8EF-49CD-B5F2-2A134E781C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84519" y="3294733"/>
              <a:ext cx="50397" cy="2939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470C873-E0B5-4946-A893-FEDB8C06DC5C}"/>
                </a:ext>
              </a:extLst>
            </p:cNvPr>
            <p:cNvSpPr txBox="1"/>
            <p:nvPr/>
          </p:nvSpPr>
          <p:spPr>
            <a:xfrm>
              <a:off x="7856832" y="3528569"/>
              <a:ext cx="556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FCBA14E-648B-47B8-8058-A965FC7C113B}"/>
              </a:ext>
            </a:extLst>
          </p:cNvPr>
          <p:cNvGrpSpPr/>
          <p:nvPr/>
        </p:nvGrpSpPr>
        <p:grpSpPr>
          <a:xfrm>
            <a:off x="5709806" y="3854830"/>
            <a:ext cx="1093568" cy="917838"/>
            <a:chOff x="6083366" y="4027449"/>
            <a:chExt cx="1093568" cy="9178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C719CCD-2053-489C-9823-D236B744402C}"/>
                    </a:ext>
                  </a:extLst>
                </p:cNvPr>
                <p:cNvSpPr txBox="1"/>
                <p:nvPr/>
              </p:nvSpPr>
              <p:spPr>
                <a:xfrm>
                  <a:off x="6083366" y="4027449"/>
                  <a:ext cx="96738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𝜹</m:t>
                        </m:r>
                        <m:r>
                          <a:rPr kumimoji="0" lang="en-US" sz="18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𝑩</m:t>
                        </m:r>
                        <m:r>
                          <a:rPr kumimoji="0" lang="en-US" sz="18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𝝆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C719CCD-2053-489C-9823-D236B7444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3366" y="4027449"/>
                  <a:ext cx="967387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5FCCB07-F173-4766-B12F-EEA08D14A48B}"/>
                </a:ext>
              </a:extLst>
            </p:cNvPr>
            <p:cNvSpPr txBox="1"/>
            <p:nvPr/>
          </p:nvSpPr>
          <p:spPr>
            <a:xfrm>
              <a:off x="6095305" y="4631160"/>
              <a:ext cx="494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-5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5EC15DD-6D28-4839-85D2-CFF81E7CF8AB}"/>
                </a:ext>
              </a:extLst>
            </p:cNvPr>
            <p:cNvCxnSpPr>
              <a:cxnSpLocks/>
              <a:stCxn id="58" idx="0"/>
            </p:cNvCxnSpPr>
            <p:nvPr/>
          </p:nvCxnSpPr>
          <p:spPr>
            <a:xfrm flipV="1">
              <a:off x="6342682" y="4364864"/>
              <a:ext cx="67633" cy="2662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D1B200D-83AD-4DE5-B9E2-DDF965F1E47F}"/>
                </a:ext>
              </a:extLst>
            </p:cNvPr>
            <p:cNvSpPr txBox="1"/>
            <p:nvPr/>
          </p:nvSpPr>
          <p:spPr>
            <a:xfrm>
              <a:off x="6620766" y="4637510"/>
              <a:ext cx="556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-9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B43A2FE8-5EA0-4A14-9006-EEFD841379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19759" y="4387570"/>
              <a:ext cx="117652" cy="2276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2A9F8F4-457D-4D28-B34D-F8A7D66A39FC}"/>
              </a:ext>
            </a:extLst>
          </p:cNvPr>
          <p:cNvSpPr txBox="1"/>
          <p:nvPr/>
        </p:nvSpPr>
        <p:spPr>
          <a:xfrm>
            <a:off x="8664136" y="666434"/>
            <a:ext cx="267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Error on the scale of 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F2B8AF9-C0D5-47CA-A28C-4CE2F5F88E27}"/>
                  </a:ext>
                </a:extLst>
              </p:cNvPr>
              <p:cNvSpPr txBox="1"/>
              <p:nvPr/>
            </p:nvSpPr>
            <p:spPr>
              <a:xfrm>
                <a:off x="8796023" y="2241998"/>
                <a:ext cx="26705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Error negligible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F2B8AF9-C0D5-47CA-A28C-4CE2F5F88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023" y="2241998"/>
                <a:ext cx="2670532" cy="646331"/>
              </a:xfrm>
              <a:prstGeom prst="rect">
                <a:avLst/>
              </a:prstGeom>
              <a:blipFill>
                <a:blip r:embed="rId6"/>
                <a:stretch>
                  <a:fillRect l="-2055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E37BCEE-D0C9-430B-B7DA-D2DE504840BD}"/>
                  </a:ext>
                </a:extLst>
              </p:cNvPr>
              <p:cNvSpPr txBox="1"/>
              <p:nvPr/>
            </p:nvSpPr>
            <p:spPr>
              <a:xfrm>
                <a:off x="8756437" y="3947175"/>
                <a:ext cx="26705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Error negligible regardless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E37BCEE-D0C9-430B-B7DA-D2DE50484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437" y="3947175"/>
                <a:ext cx="2670532" cy="646331"/>
              </a:xfrm>
              <a:prstGeom prst="rect">
                <a:avLst/>
              </a:prstGeom>
              <a:blipFill>
                <a:blip r:embed="rId7"/>
                <a:stretch>
                  <a:fillRect l="-1822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>
            <a:extLst>
              <a:ext uri="{FF2B5EF4-FFF2-40B4-BE49-F238E27FC236}">
                <a16:creationId xmlns:a16="http://schemas.microsoft.com/office/drawing/2014/main" id="{61516E37-6E01-4964-B4D8-60B29F1CAF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874" y="406992"/>
            <a:ext cx="4066384" cy="4316342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14E7ADD6-9174-431C-8DF2-20164340BE02}"/>
              </a:ext>
            </a:extLst>
          </p:cNvPr>
          <p:cNvSpPr txBox="1"/>
          <p:nvPr/>
        </p:nvSpPr>
        <p:spPr>
          <a:xfrm>
            <a:off x="847874" y="5230368"/>
            <a:ext cx="8588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Observation: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DS-TWR,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AltDS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-TWR &gt; SS-TWR: they can achieve better minimum clock drift error.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AltDS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-TWR &gt; DS-TWR: robust under any conditions; allows more flexibility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7A7103-3228-4EC2-BDB1-847BF1CAB3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70FA4527-A7A7-48C3-B48C-713AF113A837}"/>
              </a:ext>
            </a:extLst>
          </p:cNvPr>
          <p:cNvSpPr/>
          <p:nvPr/>
        </p:nvSpPr>
        <p:spPr>
          <a:xfrm>
            <a:off x="2276089" y="1556694"/>
            <a:ext cx="6934809" cy="1674112"/>
          </a:xfrm>
          <a:prstGeom prst="round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to quantify minimum clock drift error and robustness? </a:t>
            </a:r>
          </a:p>
        </p:txBody>
      </p:sp>
    </p:spTree>
    <p:extLst>
      <p:ext uri="{BB962C8B-B14F-4D97-AF65-F5344CB8AC3E}">
        <p14:creationId xmlns:p14="http://schemas.microsoft.com/office/powerpoint/2010/main" val="4266670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8167DB-882E-4717-AFD5-EF1B4D6A2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56" y="2647922"/>
            <a:ext cx="3810209" cy="3767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2AB592-3123-4750-BCCB-B5572A33D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165" y="2534537"/>
            <a:ext cx="3864718" cy="3880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8F2DA6-E8B8-4CFF-9998-277143D12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883" y="2647922"/>
            <a:ext cx="4152461" cy="42024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873037-C022-477A-B26F-110324880580}"/>
              </a:ext>
            </a:extLst>
          </p:cNvPr>
          <p:cNvSpPr txBox="1"/>
          <p:nvPr/>
        </p:nvSpPr>
        <p:spPr>
          <a:xfrm>
            <a:off x="387706" y="208663"/>
            <a:ext cx="10343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Numerical simulation</a:t>
            </a:r>
          </a:p>
          <a:p>
            <a:endParaRPr lang="en-US" sz="28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CB680B-208F-41EA-8825-2DAD4A0176B8}"/>
              </a:ext>
            </a:extLst>
          </p:cNvPr>
          <p:cNvCxnSpPr>
            <a:cxnSpLocks/>
          </p:cNvCxnSpPr>
          <p:nvPr/>
        </p:nvCxnSpPr>
        <p:spPr>
          <a:xfrm flipH="1">
            <a:off x="1680950" y="2318918"/>
            <a:ext cx="1471901" cy="25456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6E69730-CA70-43F3-9580-B1279CC37AE3}"/>
              </a:ext>
            </a:extLst>
          </p:cNvPr>
          <p:cNvCxnSpPr>
            <a:cxnSpLocks/>
          </p:cNvCxnSpPr>
          <p:nvPr/>
        </p:nvCxnSpPr>
        <p:spPr>
          <a:xfrm>
            <a:off x="4689043" y="2318918"/>
            <a:ext cx="1338682" cy="226762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64EE983-DC34-44FC-870B-DE0193101BBE}"/>
              </a:ext>
            </a:extLst>
          </p:cNvPr>
          <p:cNvSpPr txBox="1"/>
          <p:nvPr/>
        </p:nvSpPr>
        <p:spPr>
          <a:xfrm>
            <a:off x="2626157" y="1537978"/>
            <a:ext cx="34015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Minimum value represents minimum error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A2947AA-679E-408F-9EC6-87D04622A8DF}"/>
              </a:ext>
            </a:extLst>
          </p:cNvPr>
          <p:cNvCxnSpPr>
            <a:cxnSpLocks/>
          </p:cNvCxnSpPr>
          <p:nvPr/>
        </p:nvCxnSpPr>
        <p:spPr>
          <a:xfrm>
            <a:off x="8778240" y="3087014"/>
            <a:ext cx="1303740" cy="165192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0705C02-4AD2-4CBE-AA80-1DFB72127F31}"/>
              </a:ext>
            </a:extLst>
          </p:cNvPr>
          <p:cNvCxnSpPr>
            <a:cxnSpLocks/>
          </p:cNvCxnSpPr>
          <p:nvPr/>
        </p:nvCxnSpPr>
        <p:spPr>
          <a:xfrm flipH="1">
            <a:off x="7007962" y="3087014"/>
            <a:ext cx="1192377" cy="128747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7D6D5FF-D2C5-4294-997E-B6D60618F980}"/>
              </a:ext>
            </a:extLst>
          </p:cNvPr>
          <p:cNvSpPr txBox="1"/>
          <p:nvPr/>
        </p:nvSpPr>
        <p:spPr>
          <a:xfrm>
            <a:off x="7351577" y="1525488"/>
            <a:ext cx="340156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Gradient represents dependency on system parameters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4B77A8-D8DD-4DE8-881C-8E4D4557B9C3}"/>
              </a:ext>
            </a:extLst>
          </p:cNvPr>
          <p:cNvSpPr txBox="1"/>
          <p:nvPr/>
        </p:nvSpPr>
        <p:spPr>
          <a:xfrm>
            <a:off x="4155033" y="1074884"/>
            <a:ext cx="150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E3EBB25-0A6D-466C-B81D-4F671DC28DC5}"/>
              </a:ext>
            </a:extLst>
          </p:cNvPr>
          <p:cNvSpPr txBox="1"/>
          <p:nvPr/>
        </p:nvSpPr>
        <p:spPr>
          <a:xfrm>
            <a:off x="8967215" y="1102771"/>
            <a:ext cx="150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6042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2" grpId="0" animBg="1"/>
      <p:bldP spid="25" grpId="0"/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5F17C7-EC9F-4F25-B4FD-501370848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29" y="160935"/>
            <a:ext cx="7013967" cy="3350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300296-4EED-4D7E-AFC8-345CA7F2D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769" y="160935"/>
            <a:ext cx="3479202" cy="3506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9F0447-F161-4EDF-860D-801841F8F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372" y="3575734"/>
            <a:ext cx="3479202" cy="32822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03593E-B6C3-4B21-867D-E835A78003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4183" y="3896344"/>
            <a:ext cx="8557171" cy="19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147F34-59D6-4258-A676-58F6CF4F84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7" t="4031" r="6673"/>
          <a:stretch/>
        </p:blipFill>
        <p:spPr>
          <a:xfrm>
            <a:off x="3108959" y="337723"/>
            <a:ext cx="6408751" cy="5909886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5CC5ED9-99B9-4B54-A5CB-03C6AD656A0E}"/>
              </a:ext>
            </a:extLst>
          </p:cNvPr>
          <p:cNvCxnSpPr>
            <a:cxnSpLocks/>
          </p:cNvCxnSpPr>
          <p:nvPr/>
        </p:nvCxnSpPr>
        <p:spPr>
          <a:xfrm>
            <a:off x="3013862" y="537964"/>
            <a:ext cx="0" cy="556777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284154-8D95-4AE6-97C6-36DF5B83CAD0}"/>
              </a:ext>
            </a:extLst>
          </p:cNvPr>
          <p:cNvCxnSpPr>
            <a:cxnSpLocks/>
          </p:cNvCxnSpPr>
          <p:nvPr/>
        </p:nvCxnSpPr>
        <p:spPr>
          <a:xfrm flipH="1">
            <a:off x="3218688" y="6368138"/>
            <a:ext cx="6163851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E5A84B-968F-4640-8367-934CE333E8F3}"/>
              </a:ext>
            </a:extLst>
          </p:cNvPr>
          <p:cNvSpPr txBox="1"/>
          <p:nvPr/>
        </p:nvSpPr>
        <p:spPr>
          <a:xfrm>
            <a:off x="1123803" y="537964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High Dependency on System Parameter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8C5A6C-8035-4B82-9960-D8DDFC19C73C}"/>
              </a:ext>
            </a:extLst>
          </p:cNvPr>
          <p:cNvSpPr txBox="1"/>
          <p:nvPr/>
        </p:nvSpPr>
        <p:spPr>
          <a:xfrm>
            <a:off x="1089966" y="5017763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Low Dependency on System Parameter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5D0603-A8AF-47B2-B553-3E49C6035D34}"/>
              </a:ext>
            </a:extLst>
          </p:cNvPr>
          <p:cNvSpPr txBox="1"/>
          <p:nvPr/>
        </p:nvSpPr>
        <p:spPr>
          <a:xfrm>
            <a:off x="3140639" y="6488668"/>
            <a:ext cx="209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Low Min Error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7BD469-021D-475D-9665-8EF8208C7C1B}"/>
              </a:ext>
            </a:extLst>
          </p:cNvPr>
          <p:cNvSpPr txBox="1"/>
          <p:nvPr/>
        </p:nvSpPr>
        <p:spPr>
          <a:xfrm>
            <a:off x="7691064" y="6412069"/>
            <a:ext cx="209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High Min Error </a:t>
            </a:r>
          </a:p>
        </p:txBody>
      </p:sp>
    </p:spTree>
    <p:extLst>
      <p:ext uri="{BB962C8B-B14F-4D97-AF65-F5344CB8AC3E}">
        <p14:creationId xmlns:p14="http://schemas.microsoft.com/office/powerpoint/2010/main" val="30655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176BEE-4FFB-4617-B10F-03A984EAD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1676400"/>
            <a:ext cx="11058525" cy="1752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CA1055-D111-4A9E-883F-55D3BD33D3BA}"/>
              </a:ext>
            </a:extLst>
          </p:cNvPr>
          <p:cNvSpPr txBox="1"/>
          <p:nvPr/>
        </p:nvSpPr>
        <p:spPr>
          <a:xfrm>
            <a:off x="680314" y="175565"/>
            <a:ext cx="10226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Open-source </a:t>
            </a:r>
            <a:r>
              <a:rPr lang="en-US" sz="3200" dirty="0" err="1"/>
              <a:t>Matlab</a:t>
            </a:r>
            <a:r>
              <a:rPr lang="en-US" sz="3200" dirty="0"/>
              <a:t> Tool</a:t>
            </a:r>
          </a:p>
        </p:txBody>
      </p:sp>
    </p:spTree>
    <p:extLst>
      <p:ext uri="{BB962C8B-B14F-4D97-AF65-F5344CB8AC3E}">
        <p14:creationId xmlns:p14="http://schemas.microsoft.com/office/powerpoint/2010/main" val="1790081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CA1055-D111-4A9E-883F-55D3BD33D3BA}"/>
              </a:ext>
            </a:extLst>
          </p:cNvPr>
          <p:cNvSpPr txBox="1"/>
          <p:nvPr/>
        </p:nvSpPr>
        <p:spPr>
          <a:xfrm>
            <a:off x="680314" y="175565"/>
            <a:ext cx="10226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 Cases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B9074-1CD7-47CE-A6ED-C2EDED15813F}"/>
              </a:ext>
            </a:extLst>
          </p:cNvPr>
          <p:cNvSpPr txBox="1"/>
          <p:nvPr/>
        </p:nvSpPr>
        <p:spPr>
          <a:xfrm>
            <a:off x="680314" y="946205"/>
            <a:ext cx="72868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Analysing</a:t>
            </a:r>
            <a:r>
              <a:rPr lang="en-US" sz="2800" dirty="0"/>
              <a:t> future ranging schemes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Choosing the right ranging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Choosing the right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Fusion of multiple protocols</a:t>
            </a:r>
          </a:p>
        </p:txBody>
      </p:sp>
    </p:spTree>
    <p:extLst>
      <p:ext uri="{BB962C8B-B14F-4D97-AF65-F5344CB8AC3E}">
        <p14:creationId xmlns:p14="http://schemas.microsoft.com/office/powerpoint/2010/main" val="254202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EE8FF5-B51D-4682-9399-8630CC2A7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99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028ABF-440E-42BE-8EA3-753F256B1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147EAC-7D9C-4C6D-864A-B98CA8E1CB22}"/>
              </a:ext>
            </a:extLst>
          </p:cNvPr>
          <p:cNvGrpSpPr/>
          <p:nvPr/>
        </p:nvGrpSpPr>
        <p:grpSpPr>
          <a:xfrm>
            <a:off x="165653" y="4801276"/>
            <a:ext cx="4863547" cy="1989331"/>
            <a:chOff x="313039" y="4646826"/>
            <a:chExt cx="5609929" cy="22111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91D681-F629-48E1-8EF8-2DB5C6FB8593}"/>
                </a:ext>
              </a:extLst>
            </p:cNvPr>
            <p:cNvGrpSpPr/>
            <p:nvPr/>
          </p:nvGrpSpPr>
          <p:grpSpPr>
            <a:xfrm>
              <a:off x="313039" y="4646826"/>
              <a:ext cx="3646983" cy="2211174"/>
              <a:chOff x="8513805" y="445529"/>
              <a:chExt cx="3646983" cy="2211174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1E96FD7-73BD-40CC-AAB0-7A775FD49780}"/>
                  </a:ext>
                </a:extLst>
              </p:cNvPr>
              <p:cNvCxnSpPr/>
              <p:nvPr/>
            </p:nvCxnSpPr>
            <p:spPr>
              <a:xfrm>
                <a:off x="8748584" y="827903"/>
                <a:ext cx="0" cy="1828800"/>
              </a:xfrm>
              <a:prstGeom prst="line">
                <a:avLst/>
              </a:prstGeom>
              <a:ln w="381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140EB9A-3634-4EBA-8507-F703EE2FA11C}"/>
                  </a:ext>
                </a:extLst>
              </p:cNvPr>
              <p:cNvCxnSpPr/>
              <p:nvPr/>
            </p:nvCxnSpPr>
            <p:spPr>
              <a:xfrm>
                <a:off x="9852454" y="827903"/>
                <a:ext cx="0" cy="1828800"/>
              </a:xfrm>
              <a:prstGeom prst="line">
                <a:avLst/>
              </a:prstGeom>
              <a:ln w="381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0204E17-0444-4056-9AEA-5CFF62BA83F2}"/>
                  </a:ext>
                </a:extLst>
              </p:cNvPr>
              <p:cNvCxnSpPr/>
              <p:nvPr/>
            </p:nvCxnSpPr>
            <p:spPr>
              <a:xfrm>
                <a:off x="10445579" y="827903"/>
                <a:ext cx="0" cy="1828800"/>
              </a:xfrm>
              <a:prstGeom prst="line">
                <a:avLst/>
              </a:prstGeom>
              <a:ln w="381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F6E2978-EB97-472C-8957-A2D7F8160BD9}"/>
                  </a:ext>
                </a:extLst>
              </p:cNvPr>
              <p:cNvCxnSpPr/>
              <p:nvPr/>
            </p:nvCxnSpPr>
            <p:spPr>
              <a:xfrm>
                <a:off x="11335265" y="827903"/>
                <a:ext cx="0" cy="1828800"/>
              </a:xfrm>
              <a:prstGeom prst="line">
                <a:avLst/>
              </a:prstGeom>
              <a:ln w="381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85F213D8-BC42-4474-948B-97727D3C69F4}"/>
                  </a:ext>
                </a:extLst>
              </p:cNvPr>
              <p:cNvCxnSpPr/>
              <p:nvPr/>
            </p:nvCxnSpPr>
            <p:spPr>
              <a:xfrm>
                <a:off x="8748584" y="1025611"/>
                <a:ext cx="2586681" cy="393130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8F6E8E6-8D33-4523-9B9D-39AAF85473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52454" y="1616449"/>
                <a:ext cx="1482810" cy="236607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2787FA4-BBE4-4239-982F-FA48646F21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45579" y="2137147"/>
                <a:ext cx="889686" cy="167909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AC5B37-66D1-4D13-9048-1BD51ECAE57D}"/>
                  </a:ext>
                </a:extLst>
              </p:cNvPr>
              <p:cNvSpPr txBox="1"/>
              <p:nvPr/>
            </p:nvSpPr>
            <p:spPr>
              <a:xfrm>
                <a:off x="8513805" y="445529"/>
                <a:ext cx="3571737" cy="410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A              B      C        T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50A2D0-C82E-489F-9192-F6E2AC437843}"/>
                  </a:ext>
                </a:extLst>
              </p:cNvPr>
              <p:cNvSpPr txBox="1"/>
              <p:nvPr/>
            </p:nvSpPr>
            <p:spPr>
              <a:xfrm>
                <a:off x="9378780" y="1217826"/>
                <a:ext cx="6219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</a:t>
                </a:r>
                <a:r>
                  <a:rPr lang="en-US" b="1" baseline="-25000" dirty="0"/>
                  <a:t>B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6E5058-E3FE-40DD-8510-1EBB136B1685}"/>
                  </a:ext>
                </a:extLst>
              </p:cNvPr>
              <p:cNvSpPr txBox="1"/>
              <p:nvPr/>
            </p:nvSpPr>
            <p:spPr>
              <a:xfrm>
                <a:off x="9971901" y="1616449"/>
                <a:ext cx="6219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baseline="-25000" dirty="0"/>
                  <a:t>c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5D9A4C-C530-446B-A3E3-6630809CB4A5}"/>
                  </a:ext>
                </a:extLst>
              </p:cNvPr>
              <p:cNvSpPr txBox="1"/>
              <p:nvPr/>
            </p:nvSpPr>
            <p:spPr>
              <a:xfrm>
                <a:off x="11292050" y="1483724"/>
                <a:ext cx="793491" cy="410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R</a:t>
                </a:r>
                <a:r>
                  <a:rPr lang="en-US" b="1" baseline="-25000" dirty="0"/>
                  <a:t>TB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05E702-180C-43F2-8FBD-8E13FABE3EAA}"/>
                  </a:ext>
                </a:extLst>
              </p:cNvPr>
              <p:cNvSpPr txBox="1"/>
              <p:nvPr/>
            </p:nvSpPr>
            <p:spPr>
              <a:xfrm>
                <a:off x="11335264" y="1946655"/>
                <a:ext cx="825524" cy="410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R</a:t>
                </a:r>
                <a:r>
                  <a:rPr lang="en-US" b="1" baseline="-25000" dirty="0"/>
                  <a:t>TC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21025D5-1BFF-4DFA-8D16-365847D63CF1}"/>
                    </a:ext>
                  </a:extLst>
                </p:cNvPr>
                <p:cNvSpPr txBox="1"/>
                <p:nvPr/>
              </p:nvSpPr>
              <p:spPr>
                <a:xfrm>
                  <a:off x="3445476" y="5047508"/>
                  <a:ext cx="247749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T</a:t>
                  </a:r>
                  <a:r>
                    <a:rPr lang="en-US" baseline="-25000" dirty="0"/>
                    <a:t>AB</a:t>
                  </a:r>
                  <a:r>
                    <a:rPr lang="en-US" dirty="0"/>
                    <a:t> = R</a:t>
                  </a:r>
                  <a:r>
                    <a:rPr lang="en-US" baseline="-25000" dirty="0"/>
                    <a:t>TB</a:t>
                  </a:r>
                  <a:r>
                    <a:rPr lang="en-US" dirty="0"/>
                    <a:t>-</a:t>
                  </a:r>
                  <a:r>
                    <a:rPr kumimoji="0" lang="en-US" sz="18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𝝆</m:t>
                      </m:r>
                      <m:r>
                        <a:rPr kumimoji="0" lang="en-US" sz="1800" b="1" i="1" u="none" strike="noStrike" kern="1200" cap="none" spc="0" normalizeH="0" baseline="-25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𝑨𝑩</m:t>
                      </m:r>
                      <m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a14:m>
                  <a:r>
                    <a:rPr lang="en-US" dirty="0"/>
                    <a:t>-D</a:t>
                  </a:r>
                  <a:r>
                    <a:rPr lang="en-US" baseline="-25000" dirty="0"/>
                    <a:t>B</a:t>
                  </a:r>
                  <a:r>
                    <a:rPr lang="en-US" dirty="0"/>
                    <a:t> </a:t>
                  </a:r>
                </a:p>
                <a:p>
                  <a:r>
                    <a:rPr lang="en-US" dirty="0"/>
                    <a:t>T</a:t>
                  </a:r>
                  <a:r>
                    <a:rPr lang="en-US" baseline="-25000" dirty="0"/>
                    <a:t>AC</a:t>
                  </a:r>
                  <a:r>
                    <a:rPr lang="en-US" dirty="0"/>
                    <a:t> = R</a:t>
                  </a:r>
                  <a:r>
                    <a:rPr lang="en-US" baseline="-25000" dirty="0"/>
                    <a:t>TC</a:t>
                  </a:r>
                  <a:r>
                    <a:rPr lang="en-US" dirty="0"/>
                    <a:t>-</a:t>
                  </a:r>
                  <a:r>
                    <a:rPr kumimoji="0" lang="en-US" sz="18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𝝆</m:t>
                      </m:r>
                      <m:r>
                        <a:rPr kumimoji="0" lang="en-US" sz="1800" b="1" i="1" u="none" strike="noStrike" kern="1200" cap="none" spc="0" normalizeH="0" baseline="-25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-25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</m:t>
                      </m:r>
                      <m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a14:m>
                  <a:r>
                    <a:rPr lang="en-US" dirty="0"/>
                    <a:t>-D</a:t>
                  </a:r>
                  <a:r>
                    <a:rPr lang="en-US" baseline="-25000" dirty="0"/>
                    <a:t>C</a:t>
                  </a:r>
                  <a:r>
                    <a:rPr lang="en-US" dirty="0"/>
                    <a:t> </a:t>
                  </a:r>
                </a:p>
                <a:p>
                  <a:endParaRPr lang="en-US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21025D5-1BFF-4DFA-8D16-365847D63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476" y="5047508"/>
                  <a:ext cx="2477492" cy="923330"/>
                </a:xfrm>
                <a:prstGeom prst="rect">
                  <a:avLst/>
                </a:prstGeom>
                <a:blipFill>
                  <a:blip r:embed="rId2"/>
                  <a:stretch>
                    <a:fillRect l="-2557" t="-4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38259B-2164-4118-A3CC-C9594F2B476D}"/>
                  </a:ext>
                </a:extLst>
              </p:cNvPr>
              <p:cNvSpPr txBox="1"/>
              <p:nvPr/>
            </p:nvSpPr>
            <p:spPr>
              <a:xfrm>
                <a:off x="3157416" y="1796443"/>
                <a:ext cx="6094990" cy="2096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𝝆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𝑩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𝑩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𝝆</m:t>
                          </m:r>
                        </m:e>
                      </m:acc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𝜹</m:t>
                              </m:r>
                              <m:r>
                                <a:rPr kumimoji="0" lang="en-US" sz="1800" b="1" i="1" u="none" strike="noStrike" kern="1200" cap="none" spc="0" normalizeH="0" baseline="-2500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𝑨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𝜹</m:t>
                              </m:r>
                              <m:r>
                                <a:rPr kumimoji="0" lang="en-US" sz="1800" b="1" i="1" u="none" strike="noStrike" kern="1200" cap="none" spc="0" normalizeH="0" baseline="-2500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𝑩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[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𝑩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𝑩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]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𝜹</m:t>
                              </m:r>
                              <m:r>
                                <a:rPr kumimoji="0" lang="en-US" sz="1800" b="1" i="1" u="none" strike="noStrike" kern="1200" cap="none" spc="0" normalizeH="0" baseline="-2500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𝑨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𝜹</m:t>
                          </m:r>
                          <m:r>
                            <a:rPr kumimoji="0" lang="en-US" sz="18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𝑩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𝝆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Clock drift error: 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𝜹</m:t>
                      </m:r>
                      <m:r>
                        <a:rPr kumimoji="0" lang="en-US" sz="1800" b="1" i="1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𝑩</m:t>
                      </m:r>
                      <m:r>
                        <a:rPr kumimoji="0" lang="en-US" sz="1800" b="1" i="1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38259B-2164-4118-A3CC-C9594F2B4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416" y="1796443"/>
                <a:ext cx="6094990" cy="2096728"/>
              </a:xfrm>
              <a:prstGeom prst="rect">
                <a:avLst/>
              </a:prstGeom>
              <a:blipFill>
                <a:blip r:embed="rId3"/>
                <a:stretch>
                  <a:fillRect l="-900" b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313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956C66-EF1F-4D37-8A8C-95E683FC7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FE9462-98D3-45F2-A210-6C63CF2032E1}"/>
                  </a:ext>
                </a:extLst>
              </p:cNvPr>
              <p:cNvSpPr txBox="1"/>
              <p:nvPr/>
            </p:nvSpPr>
            <p:spPr>
              <a:xfrm>
                <a:off x="464351" y="554106"/>
                <a:ext cx="6094990" cy="2323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𝝆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[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sub>
                          </m:sSub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𝝆</m:t>
                        </m:r>
                      </m:e>
                    </m:acc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[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𝜹</m:t>
                        </m:r>
                        <m:r>
                          <a:rPr kumimoji="0" lang="en-US" sz="18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𝑨</m:t>
                        </m:r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𝑫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𝜹</m:t>
                        </m:r>
                        <m:r>
                          <a:rPr kumimoji="0" lang="en-US" sz="18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𝑩</m:t>
                        </m:r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𝑩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𝑫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𝑩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]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Clock drift error: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𝜹</m:t>
                          </m:r>
                          <m:r>
                            <a:rPr kumimoji="0" lang="en-US" sz="18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𝑨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𝜹</m:t>
                          </m:r>
                          <m:r>
                            <a:rPr kumimoji="0" lang="en-US" sz="18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𝑩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𝑩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𝑩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𝜹</m:t>
                          </m:r>
                          <m:r>
                            <a:rPr kumimoji="0" lang="en-US" sz="18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𝑨</m:t>
                          </m:r>
                          <m: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𝜹</m:t>
                          </m:r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-2500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B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𝝆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𝜹</m:t>
                          </m:r>
                          <m:r>
                            <a:rPr kumimoji="0" lang="en-US" sz="18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𝑨</m:t>
                          </m:r>
                          <m: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𝜹</m:t>
                          </m:r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B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𝑫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𝑫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FE9462-98D3-45F2-A210-6C63CF203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51" y="554106"/>
                <a:ext cx="6094990" cy="2323906"/>
              </a:xfrm>
              <a:prstGeom prst="rect">
                <a:avLst/>
              </a:prstGeom>
              <a:blipFill>
                <a:blip r:embed="rId2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527943-70A8-4B92-80C1-A0293DF82B0C}"/>
                  </a:ext>
                </a:extLst>
              </p:cNvPr>
              <p:cNvSpPr txBox="1"/>
              <p:nvPr/>
            </p:nvSpPr>
            <p:spPr>
              <a:xfrm>
                <a:off x="3191378" y="4159898"/>
                <a:ext cx="3657989" cy="2388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𝝆</m:t>
                        </m:r>
                      </m:e>
                    </m:acc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[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𝜹</m:t>
                        </m:r>
                        <m:r>
                          <a:rPr kumimoji="0" lang="en-US" sz="18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𝑨</m:t>
                        </m:r>
                      </m:e>
                    </m:d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𝜹</m:t>
                        </m:r>
                        <m:r>
                          <a:rPr kumimoji="0" lang="en-US" sz="18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𝑩</m:t>
                        </m:r>
                      </m:e>
                    </m:d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]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Clock drift error: 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𝜹</m:t>
                          </m:r>
                          <m:r>
                            <a:rPr kumimoji="0" lang="en-US" sz="1800" b="1" i="1" u="none" strike="noStrike" kern="1200" cap="none" spc="0" normalizeH="0" baseline="-2500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𝑨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𝜹</m:t>
                          </m:r>
                          <m:r>
                            <a:rPr kumimoji="0" lang="en-US" sz="18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𝑩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/>
                <a:r>
                  <a:rPr kumimoji="0" lang="en-US" sz="18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		</a:t>
                </a:r>
                <a:r>
                  <a:rPr kumimoji="0" lang="en-US" sz="1800" b="1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)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527943-70A8-4B92-80C1-A0293DF82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378" y="4159898"/>
                <a:ext cx="3657989" cy="2388731"/>
              </a:xfrm>
              <a:prstGeom prst="rect">
                <a:avLst/>
              </a:prstGeom>
              <a:blipFill>
                <a:blip r:embed="rId3"/>
                <a:stretch>
                  <a:fillRect l="-400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2E0B97-FC2F-49FF-AE77-575FD3AC19EE}"/>
                  </a:ext>
                </a:extLst>
              </p:cNvPr>
              <p:cNvSpPr txBox="1"/>
              <p:nvPr/>
            </p:nvSpPr>
            <p:spPr>
              <a:xfrm>
                <a:off x="7201096" y="1820132"/>
                <a:ext cx="3851964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𝜹</m:t>
                          </m:r>
                          <m:r>
                            <a:rPr kumimoji="0" lang="en-US" sz="18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𝑨</m:t>
                          </m:r>
                          <m: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𝜹</m:t>
                          </m:r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-2500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B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𝝆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𝜹</m:t>
                          </m:r>
                          <m:r>
                            <a:rPr kumimoji="0" lang="en-US" sz="18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𝑨</m:t>
                          </m:r>
                          <m: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𝜹</m:t>
                          </m:r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B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𝑫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𝑫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2E0B97-FC2F-49FF-AE77-575FD3AC1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096" y="1820132"/>
                <a:ext cx="3851964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9AE68D0-0352-4EC7-9501-B01448383D61}"/>
              </a:ext>
            </a:extLst>
          </p:cNvPr>
          <p:cNvGrpSpPr/>
          <p:nvPr/>
        </p:nvGrpSpPr>
        <p:grpSpPr>
          <a:xfrm>
            <a:off x="7678437" y="3028442"/>
            <a:ext cx="2777369" cy="975603"/>
            <a:chOff x="6377357" y="2453397"/>
            <a:chExt cx="2777369" cy="9756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5D4FF53-1C08-49B9-B4BF-D03C5AE0A0E4}"/>
                    </a:ext>
                  </a:extLst>
                </p:cNvPr>
                <p:cNvSpPr txBox="1"/>
                <p:nvPr/>
              </p:nvSpPr>
              <p:spPr>
                <a:xfrm>
                  <a:off x="6738188" y="2453397"/>
                  <a:ext cx="2416538" cy="6757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/>
                  <a:r>
                    <a:rPr kumimoji="0" lang="en-US" sz="1800" b="1" u="none" strike="noStrike" kern="1200" cap="none" spc="0" normalizeH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a14:m>
                  <a:r>
                    <a:rPr kumimoji="0" lang="en-US" sz="1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+mn-ea"/>
                      <a:cs typeface="+mn-cs"/>
                    </a:rPr>
                    <a:t>)</a:t>
                  </a:r>
                  <a:r>
                    <a:rPr lang="en-US" b="1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a14:m>
                  <a:endPara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endParaRP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5D4FF53-1C08-49B9-B4BF-D03C5AE0A0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8188" y="2453397"/>
                  <a:ext cx="2416538" cy="675762"/>
                </a:xfrm>
                <a:prstGeom prst="rect">
                  <a:avLst/>
                </a:prstGeom>
                <a:blipFill>
                  <a:blip r:embed="rId5"/>
                  <a:stretch>
                    <a:fillRect l="-1010" t="-3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DF34982-D28D-45FB-A5D1-825B0F47C879}"/>
                </a:ext>
              </a:extLst>
            </p:cNvPr>
            <p:cNvGrpSpPr/>
            <p:nvPr/>
          </p:nvGrpSpPr>
          <p:grpSpPr>
            <a:xfrm>
              <a:off x="6377357" y="2838580"/>
              <a:ext cx="2706095" cy="590420"/>
              <a:chOff x="6298633" y="2838580"/>
              <a:chExt cx="2706095" cy="590420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6E8A12A3-2111-437C-9C57-C229AAD0D9C7}"/>
                  </a:ext>
                </a:extLst>
              </p:cNvPr>
              <p:cNvCxnSpPr/>
              <p:nvPr/>
            </p:nvCxnSpPr>
            <p:spPr>
              <a:xfrm flipV="1">
                <a:off x="6649081" y="2838580"/>
                <a:ext cx="205719" cy="2603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E17213-F916-4DAA-B7A3-CF5996F5BF12}"/>
                  </a:ext>
                </a:extLst>
              </p:cNvPr>
              <p:cNvSpPr txBox="1"/>
              <p:nvPr/>
            </p:nvSpPr>
            <p:spPr>
              <a:xfrm>
                <a:off x="6298633" y="3098972"/>
                <a:ext cx="556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10</a:t>
                </a:r>
                <a:r>
                  <a:rPr lang="en-US" sz="1400" baseline="30000" dirty="0"/>
                  <a:t>-5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19D9E2-CD85-4D12-B067-3894FE3E79C0}"/>
                  </a:ext>
                </a:extLst>
              </p:cNvPr>
              <p:cNvSpPr txBox="1"/>
              <p:nvPr/>
            </p:nvSpPr>
            <p:spPr>
              <a:xfrm>
                <a:off x="6853140" y="3121223"/>
                <a:ext cx="556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10</a:t>
                </a:r>
                <a:r>
                  <a:rPr lang="en-US" sz="1400" baseline="30000" dirty="0"/>
                  <a:t>-9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10514188-344E-4E1A-ABA9-FE3E3732BB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69785" y="2838580"/>
                <a:ext cx="28355" cy="2603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7785F9-A599-4A73-8E05-953579953A08}"/>
                  </a:ext>
                </a:extLst>
              </p:cNvPr>
              <p:cNvSpPr txBox="1"/>
              <p:nvPr/>
            </p:nvSpPr>
            <p:spPr>
              <a:xfrm>
                <a:off x="7769226" y="3121172"/>
                <a:ext cx="556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10</a:t>
                </a:r>
                <a:r>
                  <a:rPr lang="en-US" sz="1400" baseline="30000" dirty="0"/>
                  <a:t>-5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B733061C-2806-4487-A02D-CE20F59EDE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85674" y="2911247"/>
                <a:ext cx="21484" cy="2099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A500C2D-55B4-4D2D-808F-EDFB3A4187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76247" y="2887387"/>
                <a:ext cx="50397" cy="2939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DCE6A6-A602-4F4D-BA3E-C3AD15E5743F}"/>
                  </a:ext>
                </a:extLst>
              </p:cNvPr>
              <p:cNvSpPr txBox="1"/>
              <p:nvPr/>
            </p:nvSpPr>
            <p:spPr>
              <a:xfrm>
                <a:off x="8448560" y="3121223"/>
                <a:ext cx="556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10</a:t>
                </a:r>
                <a:r>
                  <a:rPr lang="en-US" sz="1400" baseline="30000" dirty="0"/>
                  <a:t>-3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A327DE-CBAD-4B94-81FC-F78C61A8CDE0}"/>
              </a:ext>
            </a:extLst>
          </p:cNvPr>
          <p:cNvGrpSpPr/>
          <p:nvPr/>
        </p:nvGrpSpPr>
        <p:grpSpPr>
          <a:xfrm>
            <a:off x="7769194" y="4442640"/>
            <a:ext cx="1093568" cy="917838"/>
            <a:chOff x="6083366" y="4027449"/>
            <a:chExt cx="1093568" cy="9178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64B6582-6586-4E2A-8358-12F835F246B3}"/>
                    </a:ext>
                  </a:extLst>
                </p:cNvPr>
                <p:cNvSpPr txBox="1"/>
                <p:nvPr/>
              </p:nvSpPr>
              <p:spPr>
                <a:xfrm>
                  <a:off x="6083366" y="4027449"/>
                  <a:ext cx="96738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𝜹</m:t>
                        </m:r>
                        <m:r>
                          <a:rPr kumimoji="0" lang="en-US" sz="18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𝑩</m:t>
                        </m:r>
                        <m:r>
                          <a:rPr kumimoji="0" lang="en-US" sz="18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64B6582-6586-4E2A-8358-12F835F246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3366" y="4027449"/>
                  <a:ext cx="967387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DF6542-F151-4E65-8404-BA6E0D755F8D}"/>
                </a:ext>
              </a:extLst>
            </p:cNvPr>
            <p:cNvSpPr txBox="1"/>
            <p:nvPr/>
          </p:nvSpPr>
          <p:spPr>
            <a:xfrm>
              <a:off x="6095305" y="4631160"/>
              <a:ext cx="494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</a:t>
              </a:r>
              <a:r>
                <a:rPr lang="en-US" sz="1400" baseline="30000" dirty="0"/>
                <a:t>-5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A9C9BF9-951B-4BC6-BC0B-55BFA5BED689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6342682" y="4364864"/>
              <a:ext cx="67633" cy="2662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47E0BD-57B9-4591-9477-4E9FBB26D586}"/>
                </a:ext>
              </a:extLst>
            </p:cNvPr>
            <p:cNvSpPr txBox="1"/>
            <p:nvPr/>
          </p:nvSpPr>
          <p:spPr>
            <a:xfrm>
              <a:off x="6620766" y="4637510"/>
              <a:ext cx="556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</a:t>
              </a:r>
              <a:r>
                <a:rPr lang="en-US" sz="1400" baseline="30000" dirty="0"/>
                <a:t>-9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141CA81-230A-4F13-95B3-99406B959D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19759" y="4387570"/>
              <a:ext cx="117652" cy="2276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925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DEAD7D-A6A1-4244-A5B2-1666E4D7C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642" y="2270309"/>
            <a:ext cx="4394358" cy="1934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7093E8-E84F-41F7-8C80-294E4362B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337" y="11866"/>
            <a:ext cx="5937560" cy="21687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F3AAD4-4086-4DF3-BD65-00878E285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054" y="1930634"/>
            <a:ext cx="5049654" cy="21687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C53D79-35D3-4464-9609-E1ED247DE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25" y="4691665"/>
            <a:ext cx="5178992" cy="19893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4BCCE7A-3C0C-438C-8DE5-E4D7E09338F9}"/>
              </a:ext>
            </a:extLst>
          </p:cNvPr>
          <p:cNvGrpSpPr/>
          <p:nvPr/>
        </p:nvGrpSpPr>
        <p:grpSpPr>
          <a:xfrm>
            <a:off x="7188602" y="4537420"/>
            <a:ext cx="5039843" cy="1798114"/>
            <a:chOff x="304802" y="4676126"/>
            <a:chExt cx="5420990" cy="179811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9554F3D-33F1-4806-ADCD-BDC6C711DF86}"/>
                </a:ext>
              </a:extLst>
            </p:cNvPr>
            <p:cNvGrpSpPr/>
            <p:nvPr/>
          </p:nvGrpSpPr>
          <p:grpSpPr>
            <a:xfrm>
              <a:off x="304802" y="5014735"/>
              <a:ext cx="3177420" cy="1459505"/>
              <a:chOff x="4555884" y="5152172"/>
              <a:chExt cx="3380325" cy="1459505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CD6BC74B-E254-4C97-9BDF-D50D89B4B9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00519" y="5152172"/>
                <a:ext cx="8148" cy="132224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4E0AC874-ABB9-4B16-964A-8196252703F8}"/>
                  </a:ext>
                </a:extLst>
              </p:cNvPr>
              <p:cNvCxnSpPr/>
              <p:nvPr/>
            </p:nvCxnSpPr>
            <p:spPr>
              <a:xfrm>
                <a:off x="5108665" y="5350809"/>
                <a:ext cx="2819398" cy="223105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E49338B1-C64B-4C7B-B400-763C3CD6A7FB}"/>
                  </a:ext>
                </a:extLst>
              </p:cNvPr>
              <p:cNvCxnSpPr/>
              <p:nvPr/>
            </p:nvCxnSpPr>
            <p:spPr>
              <a:xfrm flipH="1">
                <a:off x="5095029" y="5996700"/>
                <a:ext cx="2819398" cy="223105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A4B414B-C35C-4354-904F-D8C45D9D2369}"/>
                  </a:ext>
                </a:extLst>
              </p:cNvPr>
              <p:cNvSpPr txBox="1"/>
              <p:nvPr/>
            </p:nvSpPr>
            <p:spPr>
              <a:xfrm>
                <a:off x="4555884" y="5573914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342A6D4-A434-486C-9C14-FFA2C4B71EDD}"/>
                  </a:ext>
                </a:extLst>
              </p:cNvPr>
              <p:cNvSpPr txBox="1"/>
              <p:nvPr/>
            </p:nvSpPr>
            <p:spPr>
              <a:xfrm>
                <a:off x="7470419" y="5616020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</a:t>
                </a:r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E18A4409-0154-438F-9C98-6DE9EA4E8C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0169" y="5274814"/>
                <a:ext cx="6040" cy="1336863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1574ED46-13B0-4D10-8A12-549DF18B156D}"/>
                    </a:ext>
                  </a:extLst>
                </p:cNvPr>
                <p:cNvSpPr txBox="1"/>
                <p:nvPr/>
              </p:nvSpPr>
              <p:spPr>
                <a:xfrm>
                  <a:off x="3734769" y="5357781"/>
                  <a:ext cx="1991023" cy="6109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1574ED46-13B0-4D10-8A12-549DF18B15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4769" y="5357781"/>
                  <a:ext cx="1991023" cy="6109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71C76B1-3D40-4A13-8A71-23626C9DB670}"/>
                </a:ext>
              </a:extLst>
            </p:cNvPr>
            <p:cNvSpPr txBox="1"/>
            <p:nvPr/>
          </p:nvSpPr>
          <p:spPr>
            <a:xfrm>
              <a:off x="440825" y="4676126"/>
              <a:ext cx="36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						B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6C8CA3C-4605-48B6-94C3-BA6FABD1EE4D}"/>
              </a:ext>
            </a:extLst>
          </p:cNvPr>
          <p:cNvSpPr/>
          <p:nvPr/>
        </p:nvSpPr>
        <p:spPr>
          <a:xfrm>
            <a:off x="4869504" y="2501905"/>
            <a:ext cx="2161491" cy="20103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Ranging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FF71BC-2A34-49A4-97D4-67E7062B65A6}"/>
              </a:ext>
            </a:extLst>
          </p:cNvPr>
          <p:cNvCxnSpPr>
            <a:cxnSpLocks/>
          </p:cNvCxnSpPr>
          <p:nvPr/>
        </p:nvCxnSpPr>
        <p:spPr>
          <a:xfrm>
            <a:off x="6558884" y="4313566"/>
            <a:ext cx="598971" cy="70970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7B9B2A7-55C9-412A-A925-43E056C780AC}"/>
              </a:ext>
            </a:extLst>
          </p:cNvPr>
          <p:cNvCxnSpPr>
            <a:cxnSpLocks/>
          </p:cNvCxnSpPr>
          <p:nvPr/>
        </p:nvCxnSpPr>
        <p:spPr>
          <a:xfrm flipH="1">
            <a:off x="4981600" y="4381113"/>
            <a:ext cx="470317" cy="80510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FA2B133D-3037-4039-8C38-187FEFAAAA26}"/>
              </a:ext>
            </a:extLst>
          </p:cNvPr>
          <p:cNvCxnSpPr>
            <a:cxnSpLocks/>
            <a:stCxn id="23" idx="2"/>
          </p:cNvCxnSpPr>
          <p:nvPr/>
        </p:nvCxnSpPr>
        <p:spPr>
          <a:xfrm flipH="1" flipV="1">
            <a:off x="3793524" y="3507081"/>
            <a:ext cx="1075980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935379CD-833E-48C1-8FAB-0F8431F780B3}"/>
              </a:ext>
            </a:extLst>
          </p:cNvPr>
          <p:cNvCxnSpPr>
            <a:cxnSpLocks/>
          </p:cNvCxnSpPr>
          <p:nvPr/>
        </p:nvCxnSpPr>
        <p:spPr>
          <a:xfrm flipV="1">
            <a:off x="7015575" y="3068703"/>
            <a:ext cx="806252" cy="2303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31AD1F63-CEE2-4097-8A2D-585BDD8E2AE6}"/>
              </a:ext>
            </a:extLst>
          </p:cNvPr>
          <p:cNvCxnSpPr>
            <a:cxnSpLocks/>
          </p:cNvCxnSpPr>
          <p:nvPr/>
        </p:nvCxnSpPr>
        <p:spPr>
          <a:xfrm flipH="1" flipV="1">
            <a:off x="5721178" y="1797211"/>
            <a:ext cx="95124" cy="70469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51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DEAD7D-A6A1-4244-A5B2-1666E4D7C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642" y="2270309"/>
            <a:ext cx="4394358" cy="1934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7093E8-E84F-41F7-8C80-294E4362B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337" y="11866"/>
            <a:ext cx="5937560" cy="21687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F3AAD4-4086-4DF3-BD65-00878E285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054" y="1930634"/>
            <a:ext cx="5049654" cy="21687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C53D79-35D3-4464-9609-E1ED247DE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25" y="4691665"/>
            <a:ext cx="5178992" cy="19893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4BCCE7A-3C0C-438C-8DE5-E4D7E09338F9}"/>
              </a:ext>
            </a:extLst>
          </p:cNvPr>
          <p:cNvGrpSpPr/>
          <p:nvPr/>
        </p:nvGrpSpPr>
        <p:grpSpPr>
          <a:xfrm>
            <a:off x="7188602" y="4537420"/>
            <a:ext cx="5039843" cy="1798114"/>
            <a:chOff x="304802" y="4676126"/>
            <a:chExt cx="5420990" cy="179811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9554F3D-33F1-4806-ADCD-BDC6C711DF86}"/>
                </a:ext>
              </a:extLst>
            </p:cNvPr>
            <p:cNvGrpSpPr/>
            <p:nvPr/>
          </p:nvGrpSpPr>
          <p:grpSpPr>
            <a:xfrm>
              <a:off x="304802" y="5014735"/>
              <a:ext cx="3177420" cy="1459505"/>
              <a:chOff x="4555884" y="5152172"/>
              <a:chExt cx="3380325" cy="1459505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CD6BC74B-E254-4C97-9BDF-D50D89B4B9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00519" y="5152172"/>
                <a:ext cx="8148" cy="132224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4E0AC874-ABB9-4B16-964A-8196252703F8}"/>
                  </a:ext>
                </a:extLst>
              </p:cNvPr>
              <p:cNvCxnSpPr/>
              <p:nvPr/>
            </p:nvCxnSpPr>
            <p:spPr>
              <a:xfrm>
                <a:off x="5108665" y="5350809"/>
                <a:ext cx="2819398" cy="223105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E49338B1-C64B-4C7B-B400-763C3CD6A7FB}"/>
                  </a:ext>
                </a:extLst>
              </p:cNvPr>
              <p:cNvCxnSpPr/>
              <p:nvPr/>
            </p:nvCxnSpPr>
            <p:spPr>
              <a:xfrm flipH="1">
                <a:off x="5095029" y="5996700"/>
                <a:ext cx="2819398" cy="223105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A4B414B-C35C-4354-904F-D8C45D9D2369}"/>
                  </a:ext>
                </a:extLst>
              </p:cNvPr>
              <p:cNvSpPr txBox="1"/>
              <p:nvPr/>
            </p:nvSpPr>
            <p:spPr>
              <a:xfrm>
                <a:off x="4555884" y="5573914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342A6D4-A434-486C-9C14-FFA2C4B71EDD}"/>
                  </a:ext>
                </a:extLst>
              </p:cNvPr>
              <p:cNvSpPr txBox="1"/>
              <p:nvPr/>
            </p:nvSpPr>
            <p:spPr>
              <a:xfrm>
                <a:off x="7470419" y="5616020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</a:t>
                </a:r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E18A4409-0154-438F-9C98-6DE9EA4E8C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0169" y="5274814"/>
                <a:ext cx="6040" cy="1336863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1574ED46-13B0-4D10-8A12-549DF18B156D}"/>
                    </a:ext>
                  </a:extLst>
                </p:cNvPr>
                <p:cNvSpPr txBox="1"/>
                <p:nvPr/>
              </p:nvSpPr>
              <p:spPr>
                <a:xfrm>
                  <a:off x="3734769" y="5357781"/>
                  <a:ext cx="1991023" cy="6109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𝝆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𝑨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𝑩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1574ED46-13B0-4D10-8A12-549DF18B15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4769" y="5357781"/>
                  <a:ext cx="1991023" cy="6109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71C76B1-3D40-4A13-8A71-23626C9DB670}"/>
                </a:ext>
              </a:extLst>
            </p:cNvPr>
            <p:cNvSpPr txBox="1"/>
            <p:nvPr/>
          </p:nvSpPr>
          <p:spPr>
            <a:xfrm>
              <a:off x="440825" y="4676126"/>
              <a:ext cx="36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						B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6C8CA3C-4605-48B6-94C3-BA6FABD1EE4D}"/>
              </a:ext>
            </a:extLst>
          </p:cNvPr>
          <p:cNvSpPr/>
          <p:nvPr/>
        </p:nvSpPr>
        <p:spPr>
          <a:xfrm>
            <a:off x="4869504" y="2501905"/>
            <a:ext cx="2161491" cy="20103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Ranging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FF71BC-2A34-49A4-97D4-67E7062B65A6}"/>
              </a:ext>
            </a:extLst>
          </p:cNvPr>
          <p:cNvCxnSpPr>
            <a:cxnSpLocks/>
          </p:cNvCxnSpPr>
          <p:nvPr/>
        </p:nvCxnSpPr>
        <p:spPr>
          <a:xfrm>
            <a:off x="6558884" y="4313566"/>
            <a:ext cx="598971" cy="70970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7B9B2A7-55C9-412A-A925-43E056C780AC}"/>
              </a:ext>
            </a:extLst>
          </p:cNvPr>
          <p:cNvCxnSpPr>
            <a:cxnSpLocks/>
          </p:cNvCxnSpPr>
          <p:nvPr/>
        </p:nvCxnSpPr>
        <p:spPr>
          <a:xfrm flipH="1">
            <a:off x="4981600" y="4381113"/>
            <a:ext cx="470317" cy="80510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FA2B133D-3037-4039-8C38-187FEFAAAA26}"/>
              </a:ext>
            </a:extLst>
          </p:cNvPr>
          <p:cNvCxnSpPr>
            <a:cxnSpLocks/>
            <a:stCxn id="23" idx="2"/>
          </p:cNvCxnSpPr>
          <p:nvPr/>
        </p:nvCxnSpPr>
        <p:spPr>
          <a:xfrm flipH="1" flipV="1">
            <a:off x="3793524" y="3507081"/>
            <a:ext cx="1075980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935379CD-833E-48C1-8FAB-0F8431F780B3}"/>
              </a:ext>
            </a:extLst>
          </p:cNvPr>
          <p:cNvCxnSpPr>
            <a:cxnSpLocks/>
          </p:cNvCxnSpPr>
          <p:nvPr/>
        </p:nvCxnSpPr>
        <p:spPr>
          <a:xfrm flipV="1">
            <a:off x="7015575" y="3068703"/>
            <a:ext cx="806252" cy="2303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31AD1F63-CEE2-4097-8A2D-585BDD8E2AE6}"/>
              </a:ext>
            </a:extLst>
          </p:cNvPr>
          <p:cNvCxnSpPr>
            <a:cxnSpLocks/>
          </p:cNvCxnSpPr>
          <p:nvPr/>
        </p:nvCxnSpPr>
        <p:spPr>
          <a:xfrm flipH="1" flipV="1">
            <a:off x="5721178" y="1797211"/>
            <a:ext cx="95124" cy="70469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58492FE-D3A1-43E4-AC51-3E824A9DA5C1}"/>
              </a:ext>
            </a:extLst>
          </p:cNvPr>
          <p:cNvSpPr/>
          <p:nvPr/>
        </p:nvSpPr>
        <p:spPr>
          <a:xfrm>
            <a:off x="0" y="0"/>
            <a:ext cx="12192000" cy="684613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F33CB5-444A-456B-94D7-4FDCAE2CDD29}"/>
              </a:ext>
            </a:extLst>
          </p:cNvPr>
          <p:cNvSpPr/>
          <p:nvPr/>
        </p:nvSpPr>
        <p:spPr>
          <a:xfrm>
            <a:off x="2456773" y="841928"/>
            <a:ext cx="7162610" cy="1578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 to choose which one to use?</a:t>
            </a:r>
          </a:p>
          <a:p>
            <a:pPr algn="ctr"/>
            <a:r>
              <a:rPr lang="en-US" sz="2800" dirty="0"/>
              <a:t>How to compare one another?</a:t>
            </a:r>
          </a:p>
        </p:txBody>
      </p:sp>
    </p:spTree>
    <p:extLst>
      <p:ext uri="{BB962C8B-B14F-4D97-AF65-F5344CB8AC3E}">
        <p14:creationId xmlns:p14="http://schemas.microsoft.com/office/powerpoint/2010/main" val="306888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DEAD7D-A6A1-4244-A5B2-1666E4D7C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642" y="2270309"/>
            <a:ext cx="4394358" cy="1934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7093E8-E84F-41F7-8C80-294E4362B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337" y="11866"/>
            <a:ext cx="5937560" cy="21687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F3AAD4-4086-4DF3-BD65-00878E285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054" y="1930634"/>
            <a:ext cx="5049654" cy="21687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C53D79-35D3-4464-9609-E1ED247DE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25" y="4691665"/>
            <a:ext cx="5178992" cy="19893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4BCCE7A-3C0C-438C-8DE5-E4D7E09338F9}"/>
              </a:ext>
            </a:extLst>
          </p:cNvPr>
          <p:cNvGrpSpPr/>
          <p:nvPr/>
        </p:nvGrpSpPr>
        <p:grpSpPr>
          <a:xfrm>
            <a:off x="7188602" y="4537420"/>
            <a:ext cx="5039843" cy="1798114"/>
            <a:chOff x="304802" y="4676126"/>
            <a:chExt cx="5420990" cy="179811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9554F3D-33F1-4806-ADCD-BDC6C711DF86}"/>
                </a:ext>
              </a:extLst>
            </p:cNvPr>
            <p:cNvGrpSpPr/>
            <p:nvPr/>
          </p:nvGrpSpPr>
          <p:grpSpPr>
            <a:xfrm>
              <a:off x="304802" y="5014735"/>
              <a:ext cx="3177420" cy="1459505"/>
              <a:chOff x="4555884" y="5152172"/>
              <a:chExt cx="3380325" cy="1459505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CD6BC74B-E254-4C97-9BDF-D50D89B4B9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00519" y="5152172"/>
                <a:ext cx="8148" cy="132224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4E0AC874-ABB9-4B16-964A-8196252703F8}"/>
                  </a:ext>
                </a:extLst>
              </p:cNvPr>
              <p:cNvCxnSpPr/>
              <p:nvPr/>
            </p:nvCxnSpPr>
            <p:spPr>
              <a:xfrm>
                <a:off x="5108665" y="5350809"/>
                <a:ext cx="2819398" cy="223105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E49338B1-C64B-4C7B-B400-763C3CD6A7FB}"/>
                  </a:ext>
                </a:extLst>
              </p:cNvPr>
              <p:cNvCxnSpPr/>
              <p:nvPr/>
            </p:nvCxnSpPr>
            <p:spPr>
              <a:xfrm flipH="1">
                <a:off x="5095029" y="5996700"/>
                <a:ext cx="2819398" cy="223105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A4B414B-C35C-4354-904F-D8C45D9D2369}"/>
                  </a:ext>
                </a:extLst>
              </p:cNvPr>
              <p:cNvSpPr txBox="1"/>
              <p:nvPr/>
            </p:nvSpPr>
            <p:spPr>
              <a:xfrm>
                <a:off x="4555884" y="5573914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342A6D4-A434-486C-9C14-FFA2C4B71EDD}"/>
                  </a:ext>
                </a:extLst>
              </p:cNvPr>
              <p:cNvSpPr txBox="1"/>
              <p:nvPr/>
            </p:nvSpPr>
            <p:spPr>
              <a:xfrm>
                <a:off x="7470419" y="5616020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</a:t>
                </a:r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E18A4409-0154-438F-9C98-6DE9EA4E8C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0169" y="5274814"/>
                <a:ext cx="6040" cy="1336863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1574ED46-13B0-4D10-8A12-549DF18B156D}"/>
                    </a:ext>
                  </a:extLst>
                </p:cNvPr>
                <p:cNvSpPr txBox="1"/>
                <p:nvPr/>
              </p:nvSpPr>
              <p:spPr>
                <a:xfrm>
                  <a:off x="3734769" y="5357781"/>
                  <a:ext cx="1991023" cy="6109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𝝆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𝑨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𝑩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1574ED46-13B0-4D10-8A12-549DF18B15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4769" y="5357781"/>
                  <a:ext cx="1991023" cy="6109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71C76B1-3D40-4A13-8A71-23626C9DB670}"/>
                </a:ext>
              </a:extLst>
            </p:cNvPr>
            <p:cNvSpPr txBox="1"/>
            <p:nvPr/>
          </p:nvSpPr>
          <p:spPr>
            <a:xfrm>
              <a:off x="440825" y="4676126"/>
              <a:ext cx="36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						B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6C8CA3C-4605-48B6-94C3-BA6FABD1EE4D}"/>
              </a:ext>
            </a:extLst>
          </p:cNvPr>
          <p:cNvSpPr/>
          <p:nvPr/>
        </p:nvSpPr>
        <p:spPr>
          <a:xfrm>
            <a:off x="4869504" y="2501905"/>
            <a:ext cx="2161491" cy="20103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Ranging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FF71BC-2A34-49A4-97D4-67E7062B65A6}"/>
              </a:ext>
            </a:extLst>
          </p:cNvPr>
          <p:cNvCxnSpPr>
            <a:cxnSpLocks/>
          </p:cNvCxnSpPr>
          <p:nvPr/>
        </p:nvCxnSpPr>
        <p:spPr>
          <a:xfrm>
            <a:off x="6558884" y="4313566"/>
            <a:ext cx="598971" cy="70970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7B9B2A7-55C9-412A-A925-43E056C780AC}"/>
              </a:ext>
            </a:extLst>
          </p:cNvPr>
          <p:cNvCxnSpPr>
            <a:cxnSpLocks/>
          </p:cNvCxnSpPr>
          <p:nvPr/>
        </p:nvCxnSpPr>
        <p:spPr>
          <a:xfrm flipH="1">
            <a:off x="4981600" y="4381113"/>
            <a:ext cx="470317" cy="80510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FA2B133D-3037-4039-8C38-187FEFAAAA26}"/>
              </a:ext>
            </a:extLst>
          </p:cNvPr>
          <p:cNvCxnSpPr>
            <a:cxnSpLocks/>
            <a:stCxn id="23" idx="2"/>
          </p:cNvCxnSpPr>
          <p:nvPr/>
        </p:nvCxnSpPr>
        <p:spPr>
          <a:xfrm flipH="1" flipV="1">
            <a:off x="3793524" y="3507081"/>
            <a:ext cx="1075980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935379CD-833E-48C1-8FAB-0F8431F780B3}"/>
              </a:ext>
            </a:extLst>
          </p:cNvPr>
          <p:cNvCxnSpPr>
            <a:cxnSpLocks/>
          </p:cNvCxnSpPr>
          <p:nvPr/>
        </p:nvCxnSpPr>
        <p:spPr>
          <a:xfrm flipV="1">
            <a:off x="7015575" y="3068703"/>
            <a:ext cx="806252" cy="2303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31AD1F63-CEE2-4097-8A2D-585BDD8E2AE6}"/>
              </a:ext>
            </a:extLst>
          </p:cNvPr>
          <p:cNvCxnSpPr>
            <a:cxnSpLocks/>
          </p:cNvCxnSpPr>
          <p:nvPr/>
        </p:nvCxnSpPr>
        <p:spPr>
          <a:xfrm flipH="1" flipV="1">
            <a:off x="5721178" y="1797211"/>
            <a:ext cx="95124" cy="70469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58492FE-D3A1-43E4-AC51-3E824A9DA5C1}"/>
              </a:ext>
            </a:extLst>
          </p:cNvPr>
          <p:cNvSpPr/>
          <p:nvPr/>
        </p:nvSpPr>
        <p:spPr>
          <a:xfrm>
            <a:off x="0" y="0"/>
            <a:ext cx="12192000" cy="684613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AB9DF-DC9D-4B6A-93E6-55830D9538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700573" y="730829"/>
            <a:ext cx="6552380" cy="5552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647F22-CC7B-4028-B5E1-CB90277DA0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4895" y="333082"/>
            <a:ext cx="6251776" cy="52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2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DEAD7D-A6A1-4244-A5B2-1666E4D7C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642" y="2270309"/>
            <a:ext cx="4394358" cy="1934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7093E8-E84F-41F7-8C80-294E4362B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337" y="11866"/>
            <a:ext cx="5937560" cy="21687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F3AAD4-4086-4DF3-BD65-00878E285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054" y="1930634"/>
            <a:ext cx="5049654" cy="21687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C53D79-35D3-4464-9609-E1ED247DE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25" y="4691665"/>
            <a:ext cx="5178992" cy="19893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4BCCE7A-3C0C-438C-8DE5-E4D7E09338F9}"/>
              </a:ext>
            </a:extLst>
          </p:cNvPr>
          <p:cNvGrpSpPr/>
          <p:nvPr/>
        </p:nvGrpSpPr>
        <p:grpSpPr>
          <a:xfrm>
            <a:off x="7188602" y="4537420"/>
            <a:ext cx="5039843" cy="1798114"/>
            <a:chOff x="304802" y="4676126"/>
            <a:chExt cx="5420990" cy="179811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9554F3D-33F1-4806-ADCD-BDC6C711DF86}"/>
                </a:ext>
              </a:extLst>
            </p:cNvPr>
            <p:cNvGrpSpPr/>
            <p:nvPr/>
          </p:nvGrpSpPr>
          <p:grpSpPr>
            <a:xfrm>
              <a:off x="304802" y="5014735"/>
              <a:ext cx="3177420" cy="1459505"/>
              <a:chOff x="4555884" y="5152172"/>
              <a:chExt cx="3380325" cy="1459505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CD6BC74B-E254-4C97-9BDF-D50D89B4B9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00519" y="5152172"/>
                <a:ext cx="8148" cy="132224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4E0AC874-ABB9-4B16-964A-8196252703F8}"/>
                  </a:ext>
                </a:extLst>
              </p:cNvPr>
              <p:cNvCxnSpPr/>
              <p:nvPr/>
            </p:nvCxnSpPr>
            <p:spPr>
              <a:xfrm>
                <a:off x="5108665" y="5350809"/>
                <a:ext cx="2819398" cy="223105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E49338B1-C64B-4C7B-B400-763C3CD6A7FB}"/>
                  </a:ext>
                </a:extLst>
              </p:cNvPr>
              <p:cNvCxnSpPr/>
              <p:nvPr/>
            </p:nvCxnSpPr>
            <p:spPr>
              <a:xfrm flipH="1">
                <a:off x="5095029" y="5996700"/>
                <a:ext cx="2819398" cy="223105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A4B414B-C35C-4354-904F-D8C45D9D2369}"/>
                  </a:ext>
                </a:extLst>
              </p:cNvPr>
              <p:cNvSpPr txBox="1"/>
              <p:nvPr/>
            </p:nvSpPr>
            <p:spPr>
              <a:xfrm>
                <a:off x="4555884" y="5573914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342A6D4-A434-486C-9C14-FFA2C4B71EDD}"/>
                  </a:ext>
                </a:extLst>
              </p:cNvPr>
              <p:cNvSpPr txBox="1"/>
              <p:nvPr/>
            </p:nvSpPr>
            <p:spPr>
              <a:xfrm>
                <a:off x="7470419" y="5616020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</a:t>
                </a:r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E18A4409-0154-438F-9C98-6DE9EA4E8C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0169" y="5274814"/>
                <a:ext cx="6040" cy="1336863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1574ED46-13B0-4D10-8A12-549DF18B156D}"/>
                    </a:ext>
                  </a:extLst>
                </p:cNvPr>
                <p:cNvSpPr txBox="1"/>
                <p:nvPr/>
              </p:nvSpPr>
              <p:spPr>
                <a:xfrm>
                  <a:off x="3734769" y="5357781"/>
                  <a:ext cx="1991023" cy="6109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𝝆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𝑨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𝑩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1574ED46-13B0-4D10-8A12-549DF18B15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4769" y="5357781"/>
                  <a:ext cx="1991023" cy="6109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71C76B1-3D40-4A13-8A71-23626C9DB670}"/>
                </a:ext>
              </a:extLst>
            </p:cNvPr>
            <p:cNvSpPr txBox="1"/>
            <p:nvPr/>
          </p:nvSpPr>
          <p:spPr>
            <a:xfrm>
              <a:off x="440825" y="4676126"/>
              <a:ext cx="36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						B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6C8CA3C-4605-48B6-94C3-BA6FABD1EE4D}"/>
              </a:ext>
            </a:extLst>
          </p:cNvPr>
          <p:cNvSpPr/>
          <p:nvPr/>
        </p:nvSpPr>
        <p:spPr>
          <a:xfrm>
            <a:off x="4869504" y="2501905"/>
            <a:ext cx="2161491" cy="20103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Ranging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FF71BC-2A34-49A4-97D4-67E7062B65A6}"/>
              </a:ext>
            </a:extLst>
          </p:cNvPr>
          <p:cNvCxnSpPr>
            <a:cxnSpLocks/>
          </p:cNvCxnSpPr>
          <p:nvPr/>
        </p:nvCxnSpPr>
        <p:spPr>
          <a:xfrm>
            <a:off x="6558884" y="4313566"/>
            <a:ext cx="598971" cy="70970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7B9B2A7-55C9-412A-A925-43E056C780AC}"/>
              </a:ext>
            </a:extLst>
          </p:cNvPr>
          <p:cNvCxnSpPr>
            <a:cxnSpLocks/>
          </p:cNvCxnSpPr>
          <p:nvPr/>
        </p:nvCxnSpPr>
        <p:spPr>
          <a:xfrm flipH="1">
            <a:off x="4981600" y="4381113"/>
            <a:ext cx="470317" cy="80510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FA2B133D-3037-4039-8C38-187FEFAAAA26}"/>
              </a:ext>
            </a:extLst>
          </p:cNvPr>
          <p:cNvCxnSpPr>
            <a:cxnSpLocks/>
            <a:stCxn id="23" idx="2"/>
          </p:cNvCxnSpPr>
          <p:nvPr/>
        </p:nvCxnSpPr>
        <p:spPr>
          <a:xfrm flipH="1" flipV="1">
            <a:off x="3793524" y="3507081"/>
            <a:ext cx="1075980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935379CD-833E-48C1-8FAB-0F8431F780B3}"/>
              </a:ext>
            </a:extLst>
          </p:cNvPr>
          <p:cNvCxnSpPr>
            <a:cxnSpLocks/>
          </p:cNvCxnSpPr>
          <p:nvPr/>
        </p:nvCxnSpPr>
        <p:spPr>
          <a:xfrm flipV="1">
            <a:off x="7015575" y="3068703"/>
            <a:ext cx="806252" cy="2303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31AD1F63-CEE2-4097-8A2D-585BDD8E2AE6}"/>
              </a:ext>
            </a:extLst>
          </p:cNvPr>
          <p:cNvCxnSpPr>
            <a:cxnSpLocks/>
          </p:cNvCxnSpPr>
          <p:nvPr/>
        </p:nvCxnSpPr>
        <p:spPr>
          <a:xfrm flipH="1" flipV="1">
            <a:off x="5721178" y="1797211"/>
            <a:ext cx="95124" cy="70469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58492FE-D3A1-43E4-AC51-3E824A9DA5C1}"/>
              </a:ext>
            </a:extLst>
          </p:cNvPr>
          <p:cNvSpPr/>
          <p:nvPr/>
        </p:nvSpPr>
        <p:spPr>
          <a:xfrm>
            <a:off x="0" y="0"/>
            <a:ext cx="12192000" cy="684613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AB9DF-DC9D-4B6A-93E6-55830D9538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700573" y="730829"/>
            <a:ext cx="6552380" cy="5552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647F22-CC7B-4028-B5E1-CB90277DA0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4895" y="333082"/>
            <a:ext cx="6251776" cy="529777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2C20829-F282-4AF3-8DE1-8A827F3EBBD6}"/>
              </a:ext>
            </a:extLst>
          </p:cNvPr>
          <p:cNvSpPr/>
          <p:nvPr/>
        </p:nvSpPr>
        <p:spPr>
          <a:xfrm>
            <a:off x="-17362" y="0"/>
            <a:ext cx="12192000" cy="6846134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9DFDC44-F55D-4426-8D92-6DD78FEE5F58}"/>
              </a:ext>
            </a:extLst>
          </p:cNvPr>
          <p:cNvCxnSpPr>
            <a:cxnSpLocks/>
          </p:cNvCxnSpPr>
          <p:nvPr/>
        </p:nvCxnSpPr>
        <p:spPr>
          <a:xfrm flipV="1">
            <a:off x="4725619" y="1172144"/>
            <a:ext cx="3284525" cy="2905575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2618A4B-189C-46F0-B291-CD06AFAD1181}"/>
              </a:ext>
            </a:extLst>
          </p:cNvPr>
          <p:cNvSpPr txBox="1"/>
          <p:nvPr/>
        </p:nvSpPr>
        <p:spPr>
          <a:xfrm>
            <a:off x="3881470" y="3711478"/>
            <a:ext cx="136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More desirable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4FCA7E-924E-4A86-834D-97F183505C67}"/>
              </a:ext>
            </a:extLst>
          </p:cNvPr>
          <p:cNvSpPr txBox="1"/>
          <p:nvPr/>
        </p:nvSpPr>
        <p:spPr>
          <a:xfrm>
            <a:off x="7621052" y="536655"/>
            <a:ext cx="136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Less desirable</a:t>
            </a:r>
          </a:p>
        </p:txBody>
      </p:sp>
    </p:spTree>
    <p:extLst>
      <p:ext uri="{BB962C8B-B14F-4D97-AF65-F5344CB8AC3E}">
        <p14:creationId xmlns:p14="http://schemas.microsoft.com/office/powerpoint/2010/main" val="348222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6CCFBC-CEEA-8445-9C0A-80973839FE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6918" y="11992"/>
            <a:ext cx="8572500" cy="100361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Ranging Primer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560DEC-9E2F-4B5D-956D-266D495DB7C9}"/>
              </a:ext>
            </a:extLst>
          </p:cNvPr>
          <p:cNvCxnSpPr>
            <a:cxnSpLocks/>
          </p:cNvCxnSpPr>
          <p:nvPr/>
        </p:nvCxnSpPr>
        <p:spPr>
          <a:xfrm>
            <a:off x="627859" y="992983"/>
            <a:ext cx="0" cy="190008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7923DB-11D1-4B12-981C-D9507EDCD1A1}"/>
              </a:ext>
            </a:extLst>
          </p:cNvPr>
          <p:cNvCxnSpPr>
            <a:cxnSpLocks/>
          </p:cNvCxnSpPr>
          <p:nvPr/>
        </p:nvCxnSpPr>
        <p:spPr>
          <a:xfrm flipH="1">
            <a:off x="3449913" y="1018850"/>
            <a:ext cx="11722" cy="196369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2BA925-32AB-4475-AA2D-143548589291}"/>
              </a:ext>
            </a:extLst>
          </p:cNvPr>
          <p:cNvCxnSpPr/>
          <p:nvPr/>
        </p:nvCxnSpPr>
        <p:spPr>
          <a:xfrm>
            <a:off x="627858" y="1104258"/>
            <a:ext cx="2819398" cy="22310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B9F381A-4480-4721-A352-F8CD0B02C8F7}"/>
              </a:ext>
            </a:extLst>
          </p:cNvPr>
          <p:cNvSpPr txBox="1"/>
          <p:nvPr/>
        </p:nvSpPr>
        <p:spPr>
          <a:xfrm rot="334159">
            <a:off x="1763939" y="861357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F6E3E2-1270-4620-B7D0-EF1F87D5FA3C}"/>
              </a:ext>
            </a:extLst>
          </p:cNvPr>
          <p:cNvSpPr txBox="1"/>
          <p:nvPr/>
        </p:nvSpPr>
        <p:spPr>
          <a:xfrm rot="21261821">
            <a:off x="1707439" y="1486126"/>
            <a:ext cx="644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D820EA-14FE-493C-A7A3-5521D882DE5A}"/>
              </a:ext>
            </a:extLst>
          </p:cNvPr>
          <p:cNvSpPr txBox="1"/>
          <p:nvPr/>
        </p:nvSpPr>
        <p:spPr>
          <a:xfrm>
            <a:off x="446557" y="60304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28FDC0-A4A1-4865-9E20-8C5772632C53}"/>
              </a:ext>
            </a:extLst>
          </p:cNvPr>
          <p:cNvSpPr txBox="1"/>
          <p:nvPr/>
        </p:nvSpPr>
        <p:spPr>
          <a:xfrm>
            <a:off x="3264720" y="602301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4A1A95-ED5D-43B9-86F6-8CF1BA648F43}"/>
              </a:ext>
            </a:extLst>
          </p:cNvPr>
          <p:cNvCxnSpPr/>
          <p:nvPr/>
        </p:nvCxnSpPr>
        <p:spPr>
          <a:xfrm flipH="1">
            <a:off x="614222" y="1750149"/>
            <a:ext cx="2819398" cy="22310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7A8299-1383-4B57-803E-9FC94F3DAA23}"/>
                  </a:ext>
                </a:extLst>
              </p:cNvPr>
              <p:cNvSpPr txBox="1"/>
              <p:nvPr/>
            </p:nvSpPr>
            <p:spPr>
              <a:xfrm>
                <a:off x="819086" y="2588035"/>
                <a:ext cx="20069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Propagation Delay (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𝜌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) available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7A8299-1383-4B57-803E-9FC94F3DA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86" y="2588035"/>
                <a:ext cx="2006973" cy="646331"/>
              </a:xfrm>
              <a:prstGeom prst="rect">
                <a:avLst/>
              </a:prstGeom>
              <a:blipFill>
                <a:blip r:embed="rId3"/>
                <a:stretch>
                  <a:fillRect t="-5660" b="-5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31">
            <a:extLst>
              <a:ext uri="{FF2B5EF4-FFF2-40B4-BE49-F238E27FC236}">
                <a16:creationId xmlns:a16="http://schemas.microsoft.com/office/drawing/2014/main" id="{685498A7-1640-46D5-9F4C-9F77924CEAA9}"/>
              </a:ext>
            </a:extLst>
          </p:cNvPr>
          <p:cNvSpPr/>
          <p:nvPr/>
        </p:nvSpPr>
        <p:spPr>
          <a:xfrm>
            <a:off x="2546305" y="2683727"/>
            <a:ext cx="857250" cy="298814"/>
          </a:xfrm>
          <a:custGeom>
            <a:avLst/>
            <a:gdLst>
              <a:gd name="connsiteX0" fmla="*/ 0 w 857250"/>
              <a:gd name="connsiteY0" fmla="*/ 295275 h 298814"/>
              <a:gd name="connsiteX1" fmla="*/ 571500 w 857250"/>
              <a:gd name="connsiteY1" fmla="*/ 257175 h 298814"/>
              <a:gd name="connsiteX2" fmla="*/ 857250 w 857250"/>
              <a:gd name="connsiteY2" fmla="*/ 0 h 29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0" h="298814">
                <a:moveTo>
                  <a:pt x="0" y="295275"/>
                </a:moveTo>
                <a:cubicBezTo>
                  <a:pt x="214312" y="300831"/>
                  <a:pt x="428625" y="306387"/>
                  <a:pt x="571500" y="257175"/>
                </a:cubicBezTo>
                <a:cubicBezTo>
                  <a:pt x="714375" y="207963"/>
                  <a:pt x="785812" y="103981"/>
                  <a:pt x="857250" y="0"/>
                </a:cubicBezTo>
              </a:path>
            </a:pathLst>
          </a:custGeom>
          <a:noFill/>
          <a:ln w="254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5A00E2-3A7D-4B45-B97E-38A6FECD4724}"/>
              </a:ext>
            </a:extLst>
          </p:cNvPr>
          <p:cNvSpPr txBox="1"/>
          <p:nvPr/>
        </p:nvSpPr>
        <p:spPr>
          <a:xfrm>
            <a:off x="172538" y="901497"/>
            <a:ext cx="44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04F122-EEBD-4FB2-B811-5895949B2401}"/>
              </a:ext>
            </a:extLst>
          </p:cNvPr>
          <p:cNvSpPr txBox="1"/>
          <p:nvPr/>
        </p:nvSpPr>
        <p:spPr>
          <a:xfrm>
            <a:off x="172538" y="1662487"/>
            <a:ext cx="44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1039AC-2125-4E54-9D0A-F541170901D4}"/>
              </a:ext>
            </a:extLst>
          </p:cNvPr>
          <p:cNvSpPr txBox="1"/>
          <p:nvPr/>
        </p:nvSpPr>
        <p:spPr>
          <a:xfrm>
            <a:off x="3484059" y="1142697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C0B3A9-C5E3-40B7-AA76-ECBCBF958F2D}"/>
              </a:ext>
            </a:extLst>
          </p:cNvPr>
          <p:cNvSpPr txBox="1"/>
          <p:nvPr/>
        </p:nvSpPr>
        <p:spPr>
          <a:xfrm>
            <a:off x="3484059" y="1496949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BB1D69-3A3A-4265-922C-FA01231EEEBF}"/>
              </a:ext>
            </a:extLst>
          </p:cNvPr>
          <p:cNvSpPr txBox="1"/>
          <p:nvPr/>
        </p:nvSpPr>
        <p:spPr>
          <a:xfrm>
            <a:off x="608054" y="130146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6E0A07-5A54-4306-B1C4-534197704440}"/>
              </a:ext>
            </a:extLst>
          </p:cNvPr>
          <p:cNvSpPr txBox="1"/>
          <p:nvPr/>
        </p:nvSpPr>
        <p:spPr>
          <a:xfrm>
            <a:off x="2989612" y="1369469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ABCD09-B574-4237-9E57-61297D91CE8F}"/>
                  </a:ext>
                </a:extLst>
              </p:cNvPr>
              <p:cNvSpPr txBox="1"/>
              <p:nvPr/>
            </p:nvSpPr>
            <p:spPr>
              <a:xfrm>
                <a:off x="4681257" y="886897"/>
                <a:ext cx="15276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ABCD09-B574-4237-9E57-61297D91C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257" y="886897"/>
                <a:ext cx="1527662" cy="276999"/>
              </a:xfrm>
              <a:prstGeom prst="rect">
                <a:avLst/>
              </a:prstGeom>
              <a:blipFill>
                <a:blip r:embed="rId5"/>
                <a:stretch>
                  <a:fillRect l="-3586" r="-1195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412994-CCF3-41AB-BAF0-E5B5B7DAA7DB}"/>
                  </a:ext>
                </a:extLst>
              </p:cNvPr>
              <p:cNvSpPr txBox="1"/>
              <p:nvPr/>
            </p:nvSpPr>
            <p:spPr>
              <a:xfrm>
                <a:off x="4674942" y="1634018"/>
                <a:ext cx="1569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412994-CCF3-41AB-BAF0-E5B5B7DAA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942" y="1634018"/>
                <a:ext cx="1569725" cy="276999"/>
              </a:xfrm>
              <a:prstGeom prst="rect">
                <a:avLst/>
              </a:prstGeom>
              <a:blipFill>
                <a:blip r:embed="rId7"/>
                <a:stretch>
                  <a:fillRect l="-3502" r="-155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8A653B7D-3A05-4373-8845-90C4117F1B6B}"/>
              </a:ext>
            </a:extLst>
          </p:cNvPr>
          <p:cNvSpPr txBox="1"/>
          <p:nvPr/>
        </p:nvSpPr>
        <p:spPr>
          <a:xfrm>
            <a:off x="5573490" y="3989210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420601-4DEB-4EB6-9312-4A82AB5E8504}"/>
              </a:ext>
            </a:extLst>
          </p:cNvPr>
          <p:cNvSpPr txBox="1"/>
          <p:nvPr/>
        </p:nvSpPr>
        <p:spPr>
          <a:xfrm>
            <a:off x="7490813" y="5873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789BE0B-F55E-485C-880A-E0DF51867B8F}"/>
                  </a:ext>
                </a:extLst>
              </p:cNvPr>
              <p:cNvSpPr txBox="1"/>
              <p:nvPr/>
            </p:nvSpPr>
            <p:spPr>
              <a:xfrm>
                <a:off x="3370946" y="3149456"/>
                <a:ext cx="3789180" cy="653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Clock Drift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b="1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r>
                          <a:rPr lang="en-US" b="1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789BE0B-F55E-485C-880A-E0DF51867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946" y="3149456"/>
                <a:ext cx="3789180" cy="653769"/>
              </a:xfrm>
              <a:prstGeom prst="rect">
                <a:avLst/>
              </a:prstGeom>
              <a:blipFill>
                <a:blip r:embed="rId8"/>
                <a:stretch>
                  <a:fillRect l="-1447" t="-5607" b="-14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34743D3-5E5B-4826-983A-C1557DFCCE33}"/>
                  </a:ext>
                </a:extLst>
              </p:cNvPr>
              <p:cNvSpPr txBox="1"/>
              <p:nvPr/>
            </p:nvSpPr>
            <p:spPr>
              <a:xfrm>
                <a:off x="7795490" y="123734"/>
                <a:ext cx="3846621" cy="128886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SS-TWR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34743D3-5E5B-4826-983A-C1557DFCC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490" y="123734"/>
                <a:ext cx="3846621" cy="128886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D76F53F0-C0DC-4273-8038-204B96710CC2}"/>
              </a:ext>
            </a:extLst>
          </p:cNvPr>
          <p:cNvGrpSpPr/>
          <p:nvPr/>
        </p:nvGrpSpPr>
        <p:grpSpPr>
          <a:xfrm>
            <a:off x="4220442" y="6267580"/>
            <a:ext cx="2706095" cy="590420"/>
            <a:chOff x="1266405" y="6176742"/>
            <a:chExt cx="2706095" cy="59042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4363BD7-758B-4952-B55D-9FC1F8F371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6853" y="6176742"/>
              <a:ext cx="205719" cy="2603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C521D0E-84E5-4458-9ABC-3F2C6F2EB3B0}"/>
                </a:ext>
              </a:extLst>
            </p:cNvPr>
            <p:cNvSpPr txBox="1"/>
            <p:nvPr/>
          </p:nvSpPr>
          <p:spPr>
            <a:xfrm>
              <a:off x="1266405" y="6437134"/>
              <a:ext cx="556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</a:t>
              </a:r>
              <a:r>
                <a:rPr lang="en-US" sz="1400" baseline="30000" dirty="0"/>
                <a:t>-5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EA6C6E0-962E-4B85-A440-8C3617C8FD14}"/>
                </a:ext>
              </a:extLst>
            </p:cNvPr>
            <p:cNvSpPr txBox="1"/>
            <p:nvPr/>
          </p:nvSpPr>
          <p:spPr>
            <a:xfrm>
              <a:off x="1820912" y="6459385"/>
              <a:ext cx="556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</a:t>
              </a:r>
              <a:r>
                <a:rPr lang="en-US" sz="1400" baseline="30000" dirty="0"/>
                <a:t>-9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E0EE897-A276-4218-A1D3-62896D3A10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7557" y="6176742"/>
              <a:ext cx="28355" cy="2603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66978EE-B5AE-4EFC-B111-EE58C5B75FDF}"/>
                </a:ext>
              </a:extLst>
            </p:cNvPr>
            <p:cNvSpPr txBox="1"/>
            <p:nvPr/>
          </p:nvSpPr>
          <p:spPr>
            <a:xfrm>
              <a:off x="2736998" y="6459334"/>
              <a:ext cx="556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</a:t>
              </a:r>
              <a:r>
                <a:rPr lang="en-US" sz="1400" baseline="30000" dirty="0"/>
                <a:t>-5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4B76DCD-5FD5-4FEC-9350-86F832A51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3446" y="6249409"/>
              <a:ext cx="21484" cy="2099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A2890FA-7D9D-402F-A19D-A5DD0E8C0D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44019" y="6225549"/>
              <a:ext cx="50397" cy="2939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C1B9951-2921-41AA-B5C1-0C0C37D28916}"/>
                </a:ext>
              </a:extLst>
            </p:cNvPr>
            <p:cNvSpPr txBox="1"/>
            <p:nvPr/>
          </p:nvSpPr>
          <p:spPr>
            <a:xfrm>
              <a:off x="3416332" y="6459385"/>
              <a:ext cx="556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</a:t>
              </a:r>
              <a:r>
                <a:rPr lang="en-US" sz="1400" baseline="30000" dirty="0"/>
                <a:t>-3</a:t>
              </a: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EA7374AB-747B-4BFC-A6B1-4B739895A1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5116" y="4220980"/>
            <a:ext cx="3828620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6CCFBC-CEEA-8445-9C0A-80973839FE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6918" y="11992"/>
            <a:ext cx="8572500" cy="100361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Ranging Primer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560DEC-9E2F-4B5D-956D-266D495DB7C9}"/>
              </a:ext>
            </a:extLst>
          </p:cNvPr>
          <p:cNvCxnSpPr>
            <a:cxnSpLocks/>
          </p:cNvCxnSpPr>
          <p:nvPr/>
        </p:nvCxnSpPr>
        <p:spPr>
          <a:xfrm>
            <a:off x="627859" y="992983"/>
            <a:ext cx="0" cy="190008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7923DB-11D1-4B12-981C-D9507EDCD1A1}"/>
              </a:ext>
            </a:extLst>
          </p:cNvPr>
          <p:cNvCxnSpPr>
            <a:cxnSpLocks/>
          </p:cNvCxnSpPr>
          <p:nvPr/>
        </p:nvCxnSpPr>
        <p:spPr>
          <a:xfrm flipH="1">
            <a:off x="3449913" y="1018850"/>
            <a:ext cx="11722" cy="196369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2BA925-32AB-4475-AA2D-143548589291}"/>
              </a:ext>
            </a:extLst>
          </p:cNvPr>
          <p:cNvCxnSpPr/>
          <p:nvPr/>
        </p:nvCxnSpPr>
        <p:spPr>
          <a:xfrm>
            <a:off x="627858" y="1104258"/>
            <a:ext cx="2819398" cy="22310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B9F381A-4480-4721-A352-F8CD0B02C8F7}"/>
              </a:ext>
            </a:extLst>
          </p:cNvPr>
          <p:cNvSpPr txBox="1"/>
          <p:nvPr/>
        </p:nvSpPr>
        <p:spPr>
          <a:xfrm rot="334159">
            <a:off x="1763939" y="861357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F6E3E2-1270-4620-B7D0-EF1F87D5FA3C}"/>
              </a:ext>
            </a:extLst>
          </p:cNvPr>
          <p:cNvSpPr txBox="1"/>
          <p:nvPr/>
        </p:nvSpPr>
        <p:spPr>
          <a:xfrm rot="21261821">
            <a:off x="1707439" y="1486126"/>
            <a:ext cx="644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E578FA-40A0-4833-AC3E-6E2899C027A0}"/>
              </a:ext>
            </a:extLst>
          </p:cNvPr>
          <p:cNvSpPr txBox="1"/>
          <p:nvPr/>
        </p:nvSpPr>
        <p:spPr>
          <a:xfrm rot="302230">
            <a:off x="1725466" y="215982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D820EA-14FE-493C-A7A3-5521D882DE5A}"/>
              </a:ext>
            </a:extLst>
          </p:cNvPr>
          <p:cNvSpPr txBox="1"/>
          <p:nvPr/>
        </p:nvSpPr>
        <p:spPr>
          <a:xfrm>
            <a:off x="446557" y="60304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28FDC0-A4A1-4865-9E20-8C5772632C53}"/>
              </a:ext>
            </a:extLst>
          </p:cNvPr>
          <p:cNvSpPr txBox="1"/>
          <p:nvPr/>
        </p:nvSpPr>
        <p:spPr>
          <a:xfrm>
            <a:off x="3264720" y="602301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4A1A95-ED5D-43B9-86F6-8CF1BA648F43}"/>
              </a:ext>
            </a:extLst>
          </p:cNvPr>
          <p:cNvCxnSpPr/>
          <p:nvPr/>
        </p:nvCxnSpPr>
        <p:spPr>
          <a:xfrm flipH="1">
            <a:off x="614222" y="1750149"/>
            <a:ext cx="2819398" cy="22310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33209A-E575-4950-864F-5D8878540E72}"/>
              </a:ext>
            </a:extLst>
          </p:cNvPr>
          <p:cNvCxnSpPr/>
          <p:nvPr/>
        </p:nvCxnSpPr>
        <p:spPr>
          <a:xfrm>
            <a:off x="614222" y="2388344"/>
            <a:ext cx="2819398" cy="22310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7A8299-1383-4B57-803E-9FC94F3DAA23}"/>
                  </a:ext>
                </a:extLst>
              </p:cNvPr>
              <p:cNvSpPr txBox="1"/>
              <p:nvPr/>
            </p:nvSpPr>
            <p:spPr>
              <a:xfrm>
                <a:off x="819086" y="2588035"/>
                <a:ext cx="20069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Propagation Delay (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𝜌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) available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7A8299-1383-4B57-803E-9FC94F3DA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86" y="2588035"/>
                <a:ext cx="2006973" cy="646331"/>
              </a:xfrm>
              <a:prstGeom prst="rect">
                <a:avLst/>
              </a:prstGeom>
              <a:blipFill>
                <a:blip r:embed="rId3"/>
                <a:stretch>
                  <a:fillRect t="-5660" b="-5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31">
            <a:extLst>
              <a:ext uri="{FF2B5EF4-FFF2-40B4-BE49-F238E27FC236}">
                <a16:creationId xmlns:a16="http://schemas.microsoft.com/office/drawing/2014/main" id="{685498A7-1640-46D5-9F4C-9F77924CEAA9}"/>
              </a:ext>
            </a:extLst>
          </p:cNvPr>
          <p:cNvSpPr/>
          <p:nvPr/>
        </p:nvSpPr>
        <p:spPr>
          <a:xfrm>
            <a:off x="2546305" y="2683727"/>
            <a:ext cx="857250" cy="298814"/>
          </a:xfrm>
          <a:custGeom>
            <a:avLst/>
            <a:gdLst>
              <a:gd name="connsiteX0" fmla="*/ 0 w 857250"/>
              <a:gd name="connsiteY0" fmla="*/ 295275 h 298814"/>
              <a:gd name="connsiteX1" fmla="*/ 571500 w 857250"/>
              <a:gd name="connsiteY1" fmla="*/ 257175 h 298814"/>
              <a:gd name="connsiteX2" fmla="*/ 857250 w 857250"/>
              <a:gd name="connsiteY2" fmla="*/ 0 h 29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0" h="298814">
                <a:moveTo>
                  <a:pt x="0" y="295275"/>
                </a:moveTo>
                <a:cubicBezTo>
                  <a:pt x="214312" y="300831"/>
                  <a:pt x="428625" y="306387"/>
                  <a:pt x="571500" y="257175"/>
                </a:cubicBezTo>
                <a:cubicBezTo>
                  <a:pt x="714375" y="207963"/>
                  <a:pt x="785812" y="103981"/>
                  <a:pt x="857250" y="0"/>
                </a:cubicBezTo>
              </a:path>
            </a:pathLst>
          </a:custGeom>
          <a:noFill/>
          <a:ln w="254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5A00E2-3A7D-4B45-B97E-38A6FECD4724}"/>
              </a:ext>
            </a:extLst>
          </p:cNvPr>
          <p:cNvSpPr txBox="1"/>
          <p:nvPr/>
        </p:nvSpPr>
        <p:spPr>
          <a:xfrm>
            <a:off x="172538" y="901497"/>
            <a:ext cx="44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04F122-EEBD-4FB2-B811-5895949B2401}"/>
              </a:ext>
            </a:extLst>
          </p:cNvPr>
          <p:cNvSpPr txBox="1"/>
          <p:nvPr/>
        </p:nvSpPr>
        <p:spPr>
          <a:xfrm>
            <a:off x="172538" y="1662487"/>
            <a:ext cx="44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C50C4-9820-46F1-956B-A1468EE22540}"/>
              </a:ext>
            </a:extLst>
          </p:cNvPr>
          <p:cNvSpPr txBox="1"/>
          <p:nvPr/>
        </p:nvSpPr>
        <p:spPr>
          <a:xfrm>
            <a:off x="172538" y="2130564"/>
            <a:ext cx="44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1039AC-2125-4E54-9D0A-F541170901D4}"/>
              </a:ext>
            </a:extLst>
          </p:cNvPr>
          <p:cNvSpPr txBox="1"/>
          <p:nvPr/>
        </p:nvSpPr>
        <p:spPr>
          <a:xfrm>
            <a:off x="3484059" y="1142697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C0B3A9-C5E3-40B7-AA76-ECBCBF958F2D}"/>
              </a:ext>
            </a:extLst>
          </p:cNvPr>
          <p:cNvSpPr txBox="1"/>
          <p:nvPr/>
        </p:nvSpPr>
        <p:spPr>
          <a:xfrm>
            <a:off x="3484059" y="1496949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9E5056-7F56-4401-A20F-815911F7290E}"/>
              </a:ext>
            </a:extLst>
          </p:cNvPr>
          <p:cNvSpPr txBox="1"/>
          <p:nvPr/>
        </p:nvSpPr>
        <p:spPr>
          <a:xfrm>
            <a:off x="3477790" y="2403369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BB1D69-3A3A-4265-922C-FA01231EEEBF}"/>
              </a:ext>
            </a:extLst>
          </p:cNvPr>
          <p:cNvSpPr txBox="1"/>
          <p:nvPr/>
        </p:nvSpPr>
        <p:spPr>
          <a:xfrm>
            <a:off x="608054" y="130146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8FBB52-BFE9-4E76-B2D2-B96042263227}"/>
              </a:ext>
            </a:extLst>
          </p:cNvPr>
          <p:cNvSpPr txBox="1"/>
          <p:nvPr/>
        </p:nvSpPr>
        <p:spPr>
          <a:xfrm>
            <a:off x="3056306" y="1955315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CB52A7-5A16-4212-B50D-5024D1B292D6}"/>
              </a:ext>
            </a:extLst>
          </p:cNvPr>
          <p:cNvSpPr txBox="1"/>
          <p:nvPr/>
        </p:nvSpPr>
        <p:spPr>
          <a:xfrm>
            <a:off x="676488" y="200519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6E0A07-5A54-4306-B1C4-534197704440}"/>
              </a:ext>
            </a:extLst>
          </p:cNvPr>
          <p:cNvSpPr txBox="1"/>
          <p:nvPr/>
        </p:nvSpPr>
        <p:spPr>
          <a:xfrm>
            <a:off x="2989612" y="1369469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ABCD09-B574-4237-9E57-61297D91CE8F}"/>
                  </a:ext>
                </a:extLst>
              </p:cNvPr>
              <p:cNvSpPr txBox="1"/>
              <p:nvPr/>
            </p:nvSpPr>
            <p:spPr>
              <a:xfrm>
                <a:off x="4681257" y="886897"/>
                <a:ext cx="15276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ABCD09-B574-4237-9E57-61297D91C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257" y="886897"/>
                <a:ext cx="1527662" cy="276999"/>
              </a:xfrm>
              <a:prstGeom prst="rect">
                <a:avLst/>
              </a:prstGeom>
              <a:blipFill>
                <a:blip r:embed="rId5"/>
                <a:stretch>
                  <a:fillRect l="-3586" r="-1195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F727FEF-9B56-4D90-A0E9-D1C69BC6DFB9}"/>
                  </a:ext>
                </a:extLst>
              </p:cNvPr>
              <p:cNvSpPr txBox="1"/>
              <p:nvPr/>
            </p:nvSpPr>
            <p:spPr>
              <a:xfrm>
                <a:off x="4674942" y="1261840"/>
                <a:ext cx="1569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F727FEF-9B56-4D90-A0E9-D1C69BC6D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942" y="1261840"/>
                <a:ext cx="1569725" cy="276999"/>
              </a:xfrm>
              <a:prstGeom prst="rect">
                <a:avLst/>
              </a:prstGeom>
              <a:blipFill>
                <a:blip r:embed="rId6"/>
                <a:stretch>
                  <a:fillRect l="-3502" r="-1167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412994-CCF3-41AB-BAF0-E5B5B7DAA7DB}"/>
                  </a:ext>
                </a:extLst>
              </p:cNvPr>
              <p:cNvSpPr txBox="1"/>
              <p:nvPr/>
            </p:nvSpPr>
            <p:spPr>
              <a:xfrm>
                <a:off x="4674942" y="1634018"/>
                <a:ext cx="1569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412994-CCF3-41AB-BAF0-E5B5B7DAA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942" y="1634018"/>
                <a:ext cx="1569725" cy="276999"/>
              </a:xfrm>
              <a:prstGeom prst="rect">
                <a:avLst/>
              </a:prstGeom>
              <a:blipFill>
                <a:blip r:embed="rId7"/>
                <a:stretch>
                  <a:fillRect l="-3502" r="-155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DEDD724-3A29-45D4-878E-8404030CF683}"/>
                  </a:ext>
                </a:extLst>
              </p:cNvPr>
              <p:cNvSpPr txBox="1"/>
              <p:nvPr/>
            </p:nvSpPr>
            <p:spPr>
              <a:xfrm>
                <a:off x="4658274" y="2005568"/>
                <a:ext cx="1569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DEDD724-3A29-45D4-878E-8404030CF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274" y="2005568"/>
                <a:ext cx="1569725" cy="276999"/>
              </a:xfrm>
              <a:prstGeom prst="rect">
                <a:avLst/>
              </a:prstGeom>
              <a:blipFill>
                <a:blip r:embed="rId8"/>
                <a:stretch>
                  <a:fillRect l="-155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8A653B7D-3A05-4373-8845-90C4117F1B6B}"/>
              </a:ext>
            </a:extLst>
          </p:cNvPr>
          <p:cNvSpPr txBox="1"/>
          <p:nvPr/>
        </p:nvSpPr>
        <p:spPr>
          <a:xfrm>
            <a:off x="5573490" y="3989210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420601-4DEB-4EB6-9312-4A82AB5E8504}"/>
              </a:ext>
            </a:extLst>
          </p:cNvPr>
          <p:cNvSpPr txBox="1"/>
          <p:nvPr/>
        </p:nvSpPr>
        <p:spPr>
          <a:xfrm>
            <a:off x="7490813" y="5873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789BE0B-F55E-485C-880A-E0DF51867B8F}"/>
                  </a:ext>
                </a:extLst>
              </p:cNvPr>
              <p:cNvSpPr txBox="1"/>
              <p:nvPr/>
            </p:nvSpPr>
            <p:spPr>
              <a:xfrm>
                <a:off x="3370946" y="3149456"/>
                <a:ext cx="3789180" cy="9382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Clock Drift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</m:acc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=(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𝜹</m:t>
                    </m:r>
                    <m:r>
                      <a:rPr kumimoji="0" lang="en-US" sz="1800" b="1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𝑨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𝑹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𝜹</m:t>
                        </m:r>
                        <m:r>
                          <a:rPr kumimoji="0" lang="en-US" sz="18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𝑨</m:t>
                        </m:r>
                      </m:e>
                    </m:d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sub>
                    </m:sSub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,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</m:acc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=(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𝜹</m:t>
                    </m:r>
                    <m:r>
                      <a:rPr kumimoji="0" lang="en-US" sz="1800" b="1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𝑩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𝑹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𝜹</m:t>
                        </m:r>
                        <m:r>
                          <a:rPr kumimoji="0" lang="en-US" sz="18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𝑩</m:t>
                        </m:r>
                      </m:e>
                    </m:d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sub>
                    </m:sSub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789BE0B-F55E-485C-880A-E0DF51867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946" y="3149456"/>
                <a:ext cx="3789180" cy="938206"/>
              </a:xfrm>
              <a:prstGeom prst="rect">
                <a:avLst/>
              </a:prstGeom>
              <a:blipFill>
                <a:blip r:embed="rId9"/>
                <a:stretch>
                  <a:fillRect l="-1447" t="-3896" r="-1929" b="-9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34743D3-5E5B-4826-983A-C1557DFCCE33}"/>
                  </a:ext>
                </a:extLst>
              </p:cNvPr>
              <p:cNvSpPr txBox="1"/>
              <p:nvPr/>
            </p:nvSpPr>
            <p:spPr>
              <a:xfrm>
                <a:off x="7795490" y="123734"/>
                <a:ext cx="3846621" cy="247557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SS-TWR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𝝆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DS-TWR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𝝆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[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sub>
                          </m:sSub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34743D3-5E5B-4826-983A-C1557DFCC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490" y="123734"/>
                <a:ext cx="3846621" cy="247557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82E96071-44DE-431F-BBB1-078E13B57538}"/>
              </a:ext>
            </a:extLst>
          </p:cNvPr>
          <p:cNvGrpSpPr/>
          <p:nvPr/>
        </p:nvGrpSpPr>
        <p:grpSpPr>
          <a:xfrm>
            <a:off x="4413281" y="6252948"/>
            <a:ext cx="3262263" cy="613895"/>
            <a:chOff x="6530758" y="6283416"/>
            <a:chExt cx="3262263" cy="613895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F588980-C6A1-4456-B717-0BA2398EF9D6}"/>
                </a:ext>
              </a:extLst>
            </p:cNvPr>
            <p:cNvCxnSpPr/>
            <p:nvPr/>
          </p:nvCxnSpPr>
          <p:spPr>
            <a:xfrm flipV="1">
              <a:off x="6881206" y="6329142"/>
              <a:ext cx="205719" cy="2603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1BF0748-6BAE-43E0-B39B-EAF51F685610}"/>
                </a:ext>
              </a:extLst>
            </p:cNvPr>
            <p:cNvSpPr txBox="1"/>
            <p:nvPr/>
          </p:nvSpPr>
          <p:spPr>
            <a:xfrm>
              <a:off x="6530758" y="6589534"/>
              <a:ext cx="556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-5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526876F-11B1-4AE1-8241-5275102FCB7E}"/>
                </a:ext>
              </a:extLst>
            </p:cNvPr>
            <p:cNvSpPr txBox="1"/>
            <p:nvPr/>
          </p:nvSpPr>
          <p:spPr>
            <a:xfrm>
              <a:off x="7295266" y="6566059"/>
              <a:ext cx="556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-9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CC2B39D1-912A-40B6-B37E-3C0D16715F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1911" y="6283416"/>
              <a:ext cx="28355" cy="2603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E475F84-912A-437F-B8D6-6CA5AFBA903D}"/>
                </a:ext>
              </a:extLst>
            </p:cNvPr>
            <p:cNvSpPr txBox="1"/>
            <p:nvPr/>
          </p:nvSpPr>
          <p:spPr>
            <a:xfrm>
              <a:off x="8217799" y="6554404"/>
              <a:ext cx="494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-5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003F589-EC1C-40B3-BA85-B9215E22BC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5321" y="6365191"/>
              <a:ext cx="21484" cy="2099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A2CC2E6-3660-48BE-ACBE-BF8A67788C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64540" y="6318040"/>
              <a:ext cx="50397" cy="2939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484D703-CE54-4448-B897-7E5AC381FC04}"/>
                </a:ext>
              </a:extLst>
            </p:cNvPr>
            <p:cNvSpPr txBox="1"/>
            <p:nvPr/>
          </p:nvSpPr>
          <p:spPr>
            <a:xfrm>
              <a:off x="9236853" y="6551876"/>
              <a:ext cx="556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6DFC5AC-6BE2-4356-B9DB-732E151126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6059" y="4093150"/>
            <a:ext cx="6145301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6CCFBC-CEEA-8445-9C0A-80973839FE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6918" y="-61158"/>
            <a:ext cx="8572500" cy="100361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Ranging Primer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560DEC-9E2F-4B5D-956D-266D495DB7C9}"/>
              </a:ext>
            </a:extLst>
          </p:cNvPr>
          <p:cNvCxnSpPr>
            <a:cxnSpLocks/>
          </p:cNvCxnSpPr>
          <p:nvPr/>
        </p:nvCxnSpPr>
        <p:spPr>
          <a:xfrm>
            <a:off x="643601" y="861030"/>
            <a:ext cx="0" cy="190008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7923DB-11D1-4B12-981C-D9507EDCD1A1}"/>
              </a:ext>
            </a:extLst>
          </p:cNvPr>
          <p:cNvCxnSpPr>
            <a:cxnSpLocks/>
          </p:cNvCxnSpPr>
          <p:nvPr/>
        </p:nvCxnSpPr>
        <p:spPr>
          <a:xfrm flipH="1">
            <a:off x="3465655" y="886897"/>
            <a:ext cx="11722" cy="196369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2BA925-32AB-4475-AA2D-143548589291}"/>
              </a:ext>
            </a:extLst>
          </p:cNvPr>
          <p:cNvCxnSpPr/>
          <p:nvPr/>
        </p:nvCxnSpPr>
        <p:spPr>
          <a:xfrm>
            <a:off x="643600" y="972305"/>
            <a:ext cx="2819398" cy="22310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B9F381A-4480-4721-A352-F8CD0B02C8F7}"/>
              </a:ext>
            </a:extLst>
          </p:cNvPr>
          <p:cNvSpPr txBox="1"/>
          <p:nvPr/>
        </p:nvSpPr>
        <p:spPr>
          <a:xfrm rot="334159">
            <a:off x="1779681" y="72940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F6E3E2-1270-4620-B7D0-EF1F87D5FA3C}"/>
              </a:ext>
            </a:extLst>
          </p:cNvPr>
          <p:cNvSpPr txBox="1"/>
          <p:nvPr/>
        </p:nvSpPr>
        <p:spPr>
          <a:xfrm rot="21261821">
            <a:off x="1723181" y="1354173"/>
            <a:ext cx="644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E578FA-40A0-4833-AC3E-6E2899C027A0}"/>
              </a:ext>
            </a:extLst>
          </p:cNvPr>
          <p:cNvSpPr txBox="1"/>
          <p:nvPr/>
        </p:nvSpPr>
        <p:spPr>
          <a:xfrm rot="302230">
            <a:off x="1741208" y="202786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D820EA-14FE-493C-A7A3-5521D882DE5A}"/>
              </a:ext>
            </a:extLst>
          </p:cNvPr>
          <p:cNvSpPr txBox="1"/>
          <p:nvPr/>
        </p:nvSpPr>
        <p:spPr>
          <a:xfrm>
            <a:off x="462299" y="471088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28FDC0-A4A1-4865-9E20-8C5772632C53}"/>
              </a:ext>
            </a:extLst>
          </p:cNvPr>
          <p:cNvSpPr txBox="1"/>
          <p:nvPr/>
        </p:nvSpPr>
        <p:spPr>
          <a:xfrm>
            <a:off x="3280462" y="470348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4A1A95-ED5D-43B9-86F6-8CF1BA648F43}"/>
              </a:ext>
            </a:extLst>
          </p:cNvPr>
          <p:cNvCxnSpPr/>
          <p:nvPr/>
        </p:nvCxnSpPr>
        <p:spPr>
          <a:xfrm flipH="1">
            <a:off x="629964" y="1618196"/>
            <a:ext cx="2819398" cy="22310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33209A-E575-4950-864F-5D8878540E72}"/>
              </a:ext>
            </a:extLst>
          </p:cNvPr>
          <p:cNvCxnSpPr/>
          <p:nvPr/>
        </p:nvCxnSpPr>
        <p:spPr>
          <a:xfrm>
            <a:off x="629964" y="2256391"/>
            <a:ext cx="2819398" cy="22310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7A8299-1383-4B57-803E-9FC94F3DAA23}"/>
                  </a:ext>
                </a:extLst>
              </p:cNvPr>
              <p:cNvSpPr txBox="1"/>
              <p:nvPr/>
            </p:nvSpPr>
            <p:spPr>
              <a:xfrm>
                <a:off x="834828" y="2456082"/>
                <a:ext cx="20069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Propagation Delay (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𝜌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) available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7A8299-1383-4B57-803E-9FC94F3DA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28" y="2456082"/>
                <a:ext cx="2006973" cy="646331"/>
              </a:xfrm>
              <a:prstGeom prst="rect">
                <a:avLst/>
              </a:prstGeom>
              <a:blipFill>
                <a:blip r:embed="rId3"/>
                <a:stretch>
                  <a:fillRect t="-5660" b="-5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31">
            <a:extLst>
              <a:ext uri="{FF2B5EF4-FFF2-40B4-BE49-F238E27FC236}">
                <a16:creationId xmlns:a16="http://schemas.microsoft.com/office/drawing/2014/main" id="{685498A7-1640-46D5-9F4C-9F77924CEAA9}"/>
              </a:ext>
            </a:extLst>
          </p:cNvPr>
          <p:cNvSpPr/>
          <p:nvPr/>
        </p:nvSpPr>
        <p:spPr>
          <a:xfrm>
            <a:off x="2562047" y="2551774"/>
            <a:ext cx="857250" cy="298814"/>
          </a:xfrm>
          <a:custGeom>
            <a:avLst/>
            <a:gdLst>
              <a:gd name="connsiteX0" fmla="*/ 0 w 857250"/>
              <a:gd name="connsiteY0" fmla="*/ 295275 h 298814"/>
              <a:gd name="connsiteX1" fmla="*/ 571500 w 857250"/>
              <a:gd name="connsiteY1" fmla="*/ 257175 h 298814"/>
              <a:gd name="connsiteX2" fmla="*/ 857250 w 857250"/>
              <a:gd name="connsiteY2" fmla="*/ 0 h 29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0" h="298814">
                <a:moveTo>
                  <a:pt x="0" y="295275"/>
                </a:moveTo>
                <a:cubicBezTo>
                  <a:pt x="214312" y="300831"/>
                  <a:pt x="428625" y="306387"/>
                  <a:pt x="571500" y="257175"/>
                </a:cubicBezTo>
                <a:cubicBezTo>
                  <a:pt x="714375" y="207963"/>
                  <a:pt x="785812" y="103981"/>
                  <a:pt x="857250" y="0"/>
                </a:cubicBezTo>
              </a:path>
            </a:pathLst>
          </a:custGeom>
          <a:noFill/>
          <a:ln w="254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5A00E2-3A7D-4B45-B97E-38A6FECD4724}"/>
              </a:ext>
            </a:extLst>
          </p:cNvPr>
          <p:cNvSpPr txBox="1"/>
          <p:nvPr/>
        </p:nvSpPr>
        <p:spPr>
          <a:xfrm>
            <a:off x="188280" y="769544"/>
            <a:ext cx="44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04F122-EEBD-4FB2-B811-5895949B2401}"/>
              </a:ext>
            </a:extLst>
          </p:cNvPr>
          <p:cNvSpPr txBox="1"/>
          <p:nvPr/>
        </p:nvSpPr>
        <p:spPr>
          <a:xfrm>
            <a:off x="188280" y="1530534"/>
            <a:ext cx="44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C50C4-9820-46F1-956B-A1468EE22540}"/>
              </a:ext>
            </a:extLst>
          </p:cNvPr>
          <p:cNvSpPr txBox="1"/>
          <p:nvPr/>
        </p:nvSpPr>
        <p:spPr>
          <a:xfrm>
            <a:off x="188280" y="1998611"/>
            <a:ext cx="44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1039AC-2125-4E54-9D0A-F541170901D4}"/>
              </a:ext>
            </a:extLst>
          </p:cNvPr>
          <p:cNvSpPr txBox="1"/>
          <p:nvPr/>
        </p:nvSpPr>
        <p:spPr>
          <a:xfrm>
            <a:off x="3499801" y="1010744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C0B3A9-C5E3-40B7-AA76-ECBCBF958F2D}"/>
              </a:ext>
            </a:extLst>
          </p:cNvPr>
          <p:cNvSpPr txBox="1"/>
          <p:nvPr/>
        </p:nvSpPr>
        <p:spPr>
          <a:xfrm>
            <a:off x="3499801" y="136499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9E5056-7F56-4401-A20F-815911F7290E}"/>
              </a:ext>
            </a:extLst>
          </p:cNvPr>
          <p:cNvSpPr txBox="1"/>
          <p:nvPr/>
        </p:nvSpPr>
        <p:spPr>
          <a:xfrm>
            <a:off x="3493532" y="227141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BB1D69-3A3A-4265-922C-FA01231EEEBF}"/>
              </a:ext>
            </a:extLst>
          </p:cNvPr>
          <p:cNvSpPr txBox="1"/>
          <p:nvPr/>
        </p:nvSpPr>
        <p:spPr>
          <a:xfrm>
            <a:off x="623796" y="116950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8FBB52-BFE9-4E76-B2D2-B96042263227}"/>
              </a:ext>
            </a:extLst>
          </p:cNvPr>
          <p:cNvSpPr txBox="1"/>
          <p:nvPr/>
        </p:nvSpPr>
        <p:spPr>
          <a:xfrm>
            <a:off x="3072048" y="1823362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CB52A7-5A16-4212-B50D-5024D1B292D6}"/>
              </a:ext>
            </a:extLst>
          </p:cNvPr>
          <p:cNvSpPr txBox="1"/>
          <p:nvPr/>
        </p:nvSpPr>
        <p:spPr>
          <a:xfrm>
            <a:off x="692230" y="1873243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6E0A07-5A54-4306-B1C4-534197704440}"/>
              </a:ext>
            </a:extLst>
          </p:cNvPr>
          <p:cNvSpPr txBox="1"/>
          <p:nvPr/>
        </p:nvSpPr>
        <p:spPr>
          <a:xfrm>
            <a:off x="3005354" y="123751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ABCD09-B574-4237-9E57-61297D91CE8F}"/>
                  </a:ext>
                </a:extLst>
              </p:cNvPr>
              <p:cNvSpPr txBox="1"/>
              <p:nvPr/>
            </p:nvSpPr>
            <p:spPr>
              <a:xfrm>
                <a:off x="4681257" y="886897"/>
                <a:ext cx="15276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ABCD09-B574-4237-9E57-61297D91C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257" y="886897"/>
                <a:ext cx="1527662" cy="276999"/>
              </a:xfrm>
              <a:prstGeom prst="rect">
                <a:avLst/>
              </a:prstGeom>
              <a:blipFill>
                <a:blip r:embed="rId4"/>
                <a:stretch>
                  <a:fillRect l="-3586" r="-1195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F727FEF-9B56-4D90-A0E9-D1C69BC6DFB9}"/>
                  </a:ext>
                </a:extLst>
              </p:cNvPr>
              <p:cNvSpPr txBox="1"/>
              <p:nvPr/>
            </p:nvSpPr>
            <p:spPr>
              <a:xfrm>
                <a:off x="4674942" y="1261840"/>
                <a:ext cx="1569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F727FEF-9B56-4D90-A0E9-D1C69BC6D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942" y="1261840"/>
                <a:ext cx="1569725" cy="276999"/>
              </a:xfrm>
              <a:prstGeom prst="rect">
                <a:avLst/>
              </a:prstGeom>
              <a:blipFill>
                <a:blip r:embed="rId5"/>
                <a:stretch>
                  <a:fillRect l="-3502" r="-1167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412994-CCF3-41AB-BAF0-E5B5B7DAA7DB}"/>
                  </a:ext>
                </a:extLst>
              </p:cNvPr>
              <p:cNvSpPr txBox="1"/>
              <p:nvPr/>
            </p:nvSpPr>
            <p:spPr>
              <a:xfrm>
                <a:off x="4674942" y="1634018"/>
                <a:ext cx="1569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412994-CCF3-41AB-BAF0-E5B5B7DAA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942" y="1634018"/>
                <a:ext cx="1569725" cy="276999"/>
              </a:xfrm>
              <a:prstGeom prst="rect">
                <a:avLst/>
              </a:prstGeom>
              <a:blipFill>
                <a:blip r:embed="rId6"/>
                <a:stretch>
                  <a:fillRect l="-3502" r="-155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DEDD724-3A29-45D4-878E-8404030CF683}"/>
                  </a:ext>
                </a:extLst>
              </p:cNvPr>
              <p:cNvSpPr txBox="1"/>
              <p:nvPr/>
            </p:nvSpPr>
            <p:spPr>
              <a:xfrm>
                <a:off x="4658274" y="2005568"/>
                <a:ext cx="1569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DEDD724-3A29-45D4-878E-8404030CF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274" y="2005568"/>
                <a:ext cx="1569725" cy="276999"/>
              </a:xfrm>
              <a:prstGeom prst="rect">
                <a:avLst/>
              </a:prstGeom>
              <a:blipFill>
                <a:blip r:embed="rId7"/>
                <a:stretch>
                  <a:fillRect l="-155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7420601-4DEB-4EB6-9312-4A82AB5E8504}"/>
              </a:ext>
            </a:extLst>
          </p:cNvPr>
          <p:cNvSpPr txBox="1"/>
          <p:nvPr/>
        </p:nvSpPr>
        <p:spPr>
          <a:xfrm>
            <a:off x="7490813" y="5873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49336A-939E-48B6-8C99-9A8629F7BD21}"/>
                  </a:ext>
                </a:extLst>
              </p:cNvPr>
              <p:cNvSpPr txBox="1"/>
              <p:nvPr/>
            </p:nvSpPr>
            <p:spPr>
              <a:xfrm>
                <a:off x="7795490" y="123734"/>
                <a:ext cx="3846621" cy="343115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SS-TWR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DS-TWR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𝝆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[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sub>
                          </m:sSub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endParaRPr lang="en-US" dirty="0"/>
              </a:p>
              <a:p>
                <a:r>
                  <a:rPr lang="en-US" dirty="0" err="1"/>
                  <a:t>AltDS</a:t>
                </a:r>
                <a:r>
                  <a:rPr lang="en-US" dirty="0"/>
                  <a:t>-TWR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𝝆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𝑩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𝑩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49336A-939E-48B6-8C99-9A8629F7B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490" y="123734"/>
                <a:ext cx="3846621" cy="343115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EE433A0-840F-434A-A1B4-9BE10D0DF801}"/>
                  </a:ext>
                </a:extLst>
              </p:cNvPr>
              <p:cNvSpPr txBox="1"/>
              <p:nvPr/>
            </p:nvSpPr>
            <p:spPr>
              <a:xfrm>
                <a:off x="3565214" y="3010706"/>
                <a:ext cx="3789180" cy="9382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Clock Drift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b="1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r>
                          <a:rPr lang="en-US" b="1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b="1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 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b="1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r>
                          <a:rPr lang="en-US" b="1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EE433A0-840F-434A-A1B4-9BE10D0DF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214" y="3010706"/>
                <a:ext cx="3789180" cy="938206"/>
              </a:xfrm>
              <a:prstGeom prst="rect">
                <a:avLst/>
              </a:prstGeom>
              <a:blipFill>
                <a:blip r:embed="rId9"/>
                <a:stretch>
                  <a:fillRect l="-1449" t="-3896" r="-2093" b="-9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FA06C213-BC9F-40FD-8E27-530C12D6DA84}"/>
              </a:ext>
            </a:extLst>
          </p:cNvPr>
          <p:cNvGrpSpPr/>
          <p:nvPr/>
        </p:nvGrpSpPr>
        <p:grpSpPr>
          <a:xfrm>
            <a:off x="5956195" y="6134511"/>
            <a:ext cx="1081629" cy="580423"/>
            <a:chOff x="8591970" y="6085186"/>
            <a:chExt cx="1081629" cy="58042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A2474DA-9503-4C7A-B4C1-35E5B02A2A15}"/>
                </a:ext>
              </a:extLst>
            </p:cNvPr>
            <p:cNvSpPr txBox="1"/>
            <p:nvPr/>
          </p:nvSpPr>
          <p:spPr>
            <a:xfrm>
              <a:off x="8591970" y="6351482"/>
              <a:ext cx="494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</a:t>
              </a:r>
              <a:r>
                <a:rPr lang="en-US" sz="1400" baseline="30000" dirty="0"/>
                <a:t>-5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F3028A4-E5B2-4E05-9743-3F381DFE530B}"/>
                </a:ext>
              </a:extLst>
            </p:cNvPr>
            <p:cNvCxnSpPr>
              <a:cxnSpLocks/>
              <a:stCxn id="47" idx="0"/>
            </p:cNvCxnSpPr>
            <p:nvPr/>
          </p:nvCxnSpPr>
          <p:spPr>
            <a:xfrm flipV="1">
              <a:off x="8839347" y="6085186"/>
              <a:ext cx="67633" cy="2662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C30258B-D491-4B12-BBD2-C51FA8301BDC}"/>
                </a:ext>
              </a:extLst>
            </p:cNvPr>
            <p:cNvSpPr txBox="1"/>
            <p:nvPr/>
          </p:nvSpPr>
          <p:spPr>
            <a:xfrm>
              <a:off x="9117431" y="6357832"/>
              <a:ext cx="556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</a:t>
              </a:r>
              <a:r>
                <a:rPr lang="en-US" sz="1400" baseline="30000" dirty="0"/>
                <a:t>-9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A4E5BF2-CDF3-4047-8AAC-F6287EFA43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16424" y="6107892"/>
              <a:ext cx="117652" cy="2276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732A97C8-1255-4724-ABCC-B327140AA6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3544" y="4058743"/>
            <a:ext cx="6145301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3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DABDAB1-26B1-48EF-A13F-F523F49CDD07}"/>
              </a:ext>
            </a:extLst>
          </p:cNvPr>
          <p:cNvSpPr/>
          <p:nvPr/>
        </p:nvSpPr>
        <p:spPr>
          <a:xfrm>
            <a:off x="591420" y="3503607"/>
            <a:ext cx="10905440" cy="15334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F4FCADF-7845-485B-BFA4-ACAF9FC49347}"/>
              </a:ext>
            </a:extLst>
          </p:cNvPr>
          <p:cNvSpPr/>
          <p:nvPr/>
        </p:nvSpPr>
        <p:spPr>
          <a:xfrm>
            <a:off x="561115" y="1858010"/>
            <a:ext cx="10905440" cy="15334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2E5E433-9134-4ECB-BEE5-761D28F0C577}"/>
              </a:ext>
            </a:extLst>
          </p:cNvPr>
          <p:cNvSpPr/>
          <p:nvPr/>
        </p:nvSpPr>
        <p:spPr>
          <a:xfrm>
            <a:off x="580926" y="214034"/>
            <a:ext cx="10905440" cy="15334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A12314-40D1-4EA7-BD8D-D06ABC295475}"/>
              </a:ext>
            </a:extLst>
          </p:cNvPr>
          <p:cNvGrpSpPr/>
          <p:nvPr/>
        </p:nvGrpSpPr>
        <p:grpSpPr>
          <a:xfrm>
            <a:off x="5029091" y="2632548"/>
            <a:ext cx="3262263" cy="613895"/>
            <a:chOff x="5150737" y="3260109"/>
            <a:chExt cx="3262263" cy="613895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E204E5A-4D44-4F8E-856A-52B2150B6967}"/>
                </a:ext>
              </a:extLst>
            </p:cNvPr>
            <p:cNvCxnSpPr/>
            <p:nvPr/>
          </p:nvCxnSpPr>
          <p:spPr>
            <a:xfrm flipV="1">
              <a:off x="5501185" y="3305835"/>
              <a:ext cx="205719" cy="2603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DF1D256-C6AC-483C-9166-FA0867D3F7D1}"/>
                </a:ext>
              </a:extLst>
            </p:cNvPr>
            <p:cNvSpPr txBox="1"/>
            <p:nvPr/>
          </p:nvSpPr>
          <p:spPr>
            <a:xfrm>
              <a:off x="5150737" y="3566227"/>
              <a:ext cx="556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</a:t>
              </a:r>
              <a:r>
                <a:rPr lang="en-US" sz="1400" baseline="30000" dirty="0"/>
                <a:t>-5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6540CC4-4986-4C5A-BECE-F23DB8E47DBA}"/>
                </a:ext>
              </a:extLst>
            </p:cNvPr>
            <p:cNvSpPr txBox="1"/>
            <p:nvPr/>
          </p:nvSpPr>
          <p:spPr>
            <a:xfrm>
              <a:off x="5915245" y="3542752"/>
              <a:ext cx="556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</a:t>
              </a:r>
              <a:r>
                <a:rPr lang="en-US" sz="1400" baseline="30000" dirty="0"/>
                <a:t>-9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6203E2C-F90E-47A2-8CEA-3969370417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1890" y="3260109"/>
              <a:ext cx="28355" cy="2603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5BC0FE0-6E7B-4E0F-A7A5-1A318D03D190}"/>
                </a:ext>
              </a:extLst>
            </p:cNvPr>
            <p:cNvSpPr txBox="1"/>
            <p:nvPr/>
          </p:nvSpPr>
          <p:spPr>
            <a:xfrm>
              <a:off x="6837778" y="3531097"/>
              <a:ext cx="494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</a:t>
              </a:r>
              <a:r>
                <a:rPr lang="en-US" sz="1400" baseline="30000" dirty="0"/>
                <a:t>-5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19B7A99-EBC6-45D6-89EA-9744630E87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5300" y="3341884"/>
              <a:ext cx="21484" cy="2099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4F5BA3A-B8EF-49CD-B5F2-2A134E781C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84519" y="3294733"/>
              <a:ext cx="50397" cy="2939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470C873-E0B5-4946-A893-FEDB8C06DC5C}"/>
                </a:ext>
              </a:extLst>
            </p:cNvPr>
            <p:cNvSpPr txBox="1"/>
            <p:nvPr/>
          </p:nvSpPr>
          <p:spPr>
            <a:xfrm>
              <a:off x="7856832" y="3528569"/>
              <a:ext cx="556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</a:t>
              </a:r>
              <a:r>
                <a:rPr lang="en-US" sz="1400" baseline="30000" dirty="0"/>
                <a:t>-3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2A9F8F4-457D-4D28-B34D-F8A7D66A39FC}"/>
              </a:ext>
            </a:extLst>
          </p:cNvPr>
          <p:cNvSpPr txBox="1"/>
          <p:nvPr/>
        </p:nvSpPr>
        <p:spPr>
          <a:xfrm>
            <a:off x="8664136" y="666434"/>
            <a:ext cx="267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Error on the scale of 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F2B8AF9-C0D5-47CA-A28C-4CE2F5F88E27}"/>
                  </a:ext>
                </a:extLst>
              </p:cNvPr>
              <p:cNvSpPr txBox="1"/>
              <p:nvPr/>
            </p:nvSpPr>
            <p:spPr>
              <a:xfrm>
                <a:off x="8796023" y="2241998"/>
                <a:ext cx="26705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Error negligible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F2B8AF9-C0D5-47CA-A28C-4CE2F5F88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023" y="2241998"/>
                <a:ext cx="2670532" cy="646331"/>
              </a:xfrm>
              <a:prstGeom prst="rect">
                <a:avLst/>
              </a:prstGeom>
              <a:blipFill>
                <a:blip r:embed="rId3"/>
                <a:stretch>
                  <a:fillRect l="-2055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E37BCEE-D0C9-430B-B7DA-D2DE504840BD}"/>
                  </a:ext>
                </a:extLst>
              </p:cNvPr>
              <p:cNvSpPr txBox="1"/>
              <p:nvPr/>
            </p:nvSpPr>
            <p:spPr>
              <a:xfrm>
                <a:off x="8756437" y="3947175"/>
                <a:ext cx="26705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Error negligible regardless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E37BCEE-D0C9-430B-B7DA-D2DE50484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437" y="3947175"/>
                <a:ext cx="2670532" cy="646331"/>
              </a:xfrm>
              <a:prstGeom prst="rect">
                <a:avLst/>
              </a:prstGeom>
              <a:blipFill>
                <a:blip r:embed="rId4"/>
                <a:stretch>
                  <a:fillRect l="-1822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>
            <a:extLst>
              <a:ext uri="{FF2B5EF4-FFF2-40B4-BE49-F238E27FC236}">
                <a16:creationId xmlns:a16="http://schemas.microsoft.com/office/drawing/2014/main" id="{61516E37-6E01-4964-B4D8-60B29F1CA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874" y="406992"/>
            <a:ext cx="4066384" cy="4316342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14E7ADD6-9174-431C-8DF2-20164340BE02}"/>
              </a:ext>
            </a:extLst>
          </p:cNvPr>
          <p:cNvSpPr txBox="1"/>
          <p:nvPr/>
        </p:nvSpPr>
        <p:spPr>
          <a:xfrm>
            <a:off x="847874" y="5230368"/>
            <a:ext cx="8588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DS-TWR, </a:t>
            </a:r>
            <a:r>
              <a:rPr lang="en-US" dirty="0" err="1"/>
              <a:t>AltDS</a:t>
            </a:r>
            <a:r>
              <a:rPr lang="en-US" dirty="0"/>
              <a:t>-TWR &gt; SS-TWR: they can achieve better minimum clock drift error.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AltDS</a:t>
            </a:r>
            <a:r>
              <a:rPr lang="en-US" dirty="0"/>
              <a:t>-TWR &gt; DS-TWR: robust under any conditions; allows more flexibility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61B8F2ED-0D24-4E33-98D6-CFE59AFEFD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130" y="2057751"/>
            <a:ext cx="3853006" cy="60965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5096026-A228-41CE-A026-24F96DDEF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2241" y="532807"/>
            <a:ext cx="2792210" cy="1060796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E927332-17ED-4F74-86CF-62C92F5240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9658" y="3826591"/>
            <a:ext cx="109737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3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3DDBF96-AD61-FA40-8421-9CC930325567}" vid="{9661E350-0ACC-194E-A322-9FDEFE5317BF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3DDBF96-AD61-FA40-8421-9CC930325567}" vid="{A827DD43-5DF3-A248-B5D6-CB6C63415F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EDEBCCDB481B4694A285E4CF88153D" ma:contentTypeVersion="13" ma:contentTypeDescription="Create a new document." ma:contentTypeScope="" ma:versionID="2aac25cb985b0f2b28c0f92fc8c5fa3b">
  <xsd:schema xmlns:xsd="http://www.w3.org/2001/XMLSchema" xmlns:xs="http://www.w3.org/2001/XMLSchema" xmlns:p="http://schemas.microsoft.com/office/2006/metadata/properties" xmlns:ns3="acb39dec-efcc-44b3-9ac5-9ee43aaff711" xmlns:ns4="e38d114c-ea4f-4aab-8df7-c8477f7ff008" targetNamespace="http://schemas.microsoft.com/office/2006/metadata/properties" ma:root="true" ma:fieldsID="84d9a8c66e84d2ed52efb31f864c4a5a" ns3:_="" ns4:_="">
    <xsd:import namespace="acb39dec-efcc-44b3-9ac5-9ee43aaff711"/>
    <xsd:import namespace="e38d114c-ea4f-4aab-8df7-c8477f7ff0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39dec-efcc-44b3-9ac5-9ee43aaff7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8d114c-ea4f-4aab-8df7-c8477f7ff00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70CC23-F0B8-4C8A-BC8B-227AB56E69F9}">
  <ds:schemaRefs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e38d114c-ea4f-4aab-8df7-c8477f7ff008"/>
    <ds:schemaRef ds:uri="http://schemas.microsoft.com/office/2006/documentManagement/types"/>
    <ds:schemaRef ds:uri="http://schemas.openxmlformats.org/package/2006/metadata/core-properties"/>
    <ds:schemaRef ds:uri="acb39dec-efcc-44b3-9ac5-9ee43aaff71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625606A-A9F1-4771-8158-EA25F5EE48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445D8A-3C04-4D33-95D8-5CA36F1C7D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b39dec-efcc-44b3-9ac5-9ee43aaff711"/>
    <ds:schemaRef ds:uri="e38d114c-ea4f-4aab-8df7-c8477f7ff0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25047</TotalTime>
  <Words>717</Words>
  <Application>Microsoft Office PowerPoint</Application>
  <PresentationFormat>Widescreen</PresentationFormat>
  <Paragraphs>195</Paragraphs>
  <Slides>18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Cambria Math</vt:lpstr>
      <vt:lpstr>Roboto Condensed Light</vt:lpstr>
      <vt:lpstr>Calibri</vt:lpstr>
      <vt:lpstr>Roboto</vt:lpstr>
      <vt:lpstr>Arial</vt:lpstr>
      <vt:lpstr>Roboto Slab</vt:lpstr>
      <vt:lpstr>Custom Design</vt:lpstr>
      <vt:lpstr>1_Custom Design</vt:lpstr>
      <vt:lpstr>A Metric for Quantifying UWB Ranging Error Due to Clock Drifts</vt:lpstr>
      <vt:lpstr>PowerPoint Presentation</vt:lpstr>
      <vt:lpstr>PowerPoint Presentation</vt:lpstr>
      <vt:lpstr>PowerPoint Presentation</vt:lpstr>
      <vt:lpstr>PowerPoint Presentation</vt:lpstr>
      <vt:lpstr>Ranging Primer</vt:lpstr>
      <vt:lpstr>Ranging Primer</vt:lpstr>
      <vt:lpstr>Ranging Primer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Here</dc:title>
  <dc:creator>Ziemer, Mark</dc:creator>
  <cp:lastModifiedBy>Chen, Haige</cp:lastModifiedBy>
  <cp:revision>448</cp:revision>
  <dcterms:created xsi:type="dcterms:W3CDTF">2021-10-26T21:29:37Z</dcterms:created>
  <dcterms:modified xsi:type="dcterms:W3CDTF">2022-09-02T02:43:32Z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0x0101006FEDEBCCDB481B4694A285E4CF88153D</vt:lpwstr>
  </property>
</Properties>
</file>