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90" r:id="rId11"/>
    <p:sldId id="265" r:id="rId12"/>
    <p:sldId id="266" r:id="rId13"/>
    <p:sldId id="267" r:id="rId14"/>
    <p:sldId id="268" r:id="rId15"/>
    <p:sldId id="269" r:id="rId16"/>
    <p:sldId id="270" r:id="rId17"/>
    <p:sldId id="291" r:id="rId18"/>
    <p:sldId id="292" r:id="rId19"/>
    <p:sldId id="293"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3554" r:id="rId38"/>
    <p:sldId id="288" r:id="rId39"/>
    <p:sldId id="289" r:id="rId40"/>
  </p:sldIdLst>
  <p:sldSz cx="9144000" cy="5143500" type="screen16x9"/>
  <p:notesSz cx="6858000" cy="9144000"/>
  <p:embeddedFontLst>
    <p:embeddedFont>
      <p:font typeface="Montserrat" pitchFamily="2" charset="77"/>
      <p:regular r:id="rId42"/>
      <p:bold r:id="rId43"/>
      <p:italic r:id="rId44"/>
      <p:boldItalic r:id="rId45"/>
    </p:embeddedFont>
    <p:embeddedFont>
      <p:font typeface="Roboto" panose="02000000000000000000" pitchFamily="2"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0082"/>
  </p:normalViewPr>
  <p:slideViewPr>
    <p:cSldViewPr snapToGrid="0">
      <p:cViewPr varScale="1">
        <p:scale>
          <a:sx n="179" d="100"/>
          <a:sy n="179" d="100"/>
        </p:scale>
        <p:origin x="264"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89ad949d8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89ad949d8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rPr>
              <a:t>So now when we summarize our first version of the high-level takeaways, we start from these four goals that were initially drawn from existing literature. </a:t>
            </a:r>
          </a:p>
          <a:p>
            <a:pPr marL="0" lvl="0" indent="0" algn="l" rtl="0">
              <a:spcBef>
                <a:spcPts val="0"/>
              </a:spcBef>
              <a:spcAft>
                <a:spcPts val="0"/>
              </a:spcAft>
              <a:buClr>
                <a:schemeClr val="dk1"/>
              </a:buClr>
              <a:buSzPts val="1100"/>
              <a:buFont typeface="Arial"/>
              <a:buNone/>
            </a:pPr>
            <a:r>
              <a:rPr lang="en-US" dirty="0">
                <a:solidFill>
                  <a:schemeClr val="dk1"/>
                </a:solidFill>
              </a:rPr>
              <a:t>We've further refined these goals based on the insights I've just discussed as the high-level takeaways.</a:t>
            </a:r>
          </a:p>
          <a:p>
            <a:pPr marL="0" lvl="0" indent="0" algn="l" rtl="0">
              <a:spcBef>
                <a:spcPts val="0"/>
              </a:spcBef>
              <a:spcAft>
                <a:spcPts val="0"/>
              </a:spcAft>
              <a:buClr>
                <a:schemeClr val="dk1"/>
              </a:buClr>
              <a:buSzPts val="1100"/>
              <a:buFont typeface="Arial"/>
              <a:buNone/>
            </a:pPr>
            <a:endParaRPr lang="en-US" dirty="0">
              <a:solidFill>
                <a:schemeClr val="dk1"/>
              </a:solidFill>
            </a:endParaRPr>
          </a:p>
          <a:p>
            <a:pPr marL="0" lvl="0" indent="0" algn="l" rtl="0">
              <a:spcBef>
                <a:spcPts val="0"/>
              </a:spcBef>
              <a:spcAft>
                <a:spcPts val="0"/>
              </a:spcAft>
              <a:buClr>
                <a:schemeClr val="dk1"/>
              </a:buClr>
              <a:buSzPts val="1100"/>
              <a:buFont typeface="Arial"/>
              <a:buNone/>
            </a:pPr>
            <a:r>
              <a:rPr lang="en-US" dirty="0">
                <a:solidFill>
                  <a:schemeClr val="dk1"/>
                </a:solidFill>
              </a:rPr>
              <a:t>We should report movement and daily activities, especially for those that are crucial or customized. We shouldn’t share any private and casual activities, and we should avoid capturing any visual information.</a:t>
            </a:r>
          </a:p>
          <a:p>
            <a:pPr marL="0" lvl="0" indent="0" algn="l" rtl="0">
              <a:spcBef>
                <a:spcPts val="0"/>
              </a:spcBef>
              <a:spcAft>
                <a:spcPts val="0"/>
              </a:spcAft>
              <a:buNone/>
            </a:pPr>
            <a:endParaRPr dirty="0">
              <a:solidFill>
                <a:schemeClr val="dk1"/>
              </a:solidFill>
            </a:endParaRPr>
          </a:p>
        </p:txBody>
      </p:sp>
    </p:spTree>
    <p:extLst>
      <p:ext uri="{BB962C8B-B14F-4D97-AF65-F5344CB8AC3E}">
        <p14:creationId xmlns:p14="http://schemas.microsoft.com/office/powerpoint/2010/main" val="2057318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8904afd155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28904afd155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We've further refined these goals based on the insights I've just discussed as the high-level takeaways.</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We should report movement and daily activities, especially for those that are crucial or customized. We shouldn’t share any private and casual activities, and we should avoid capturing any visual information.</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87dc0dc328_1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287dc0dc328_1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We've further refined these goals based on the insights I've just discussed as the high-level takeaways.</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We should report movement and daily activities, especially for those that are crucial or customized. We shouldn’t share any private and casual activities, and we should avoid capturing any visual information.</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86998e0678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286998e0678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Now that we've got a grasp of what information to share, it's equally important to consider how we share it because that can significantly influence people's perception of that information. To tackle this aspect, we organized a designer workshop to translate our high-level takeaways into practical design insights.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In the workshop, we began by presenting the high-level takeaways we got in the earlier sessions to the designers using scenarios, personas, and storyboards. Each designer was then given an hour to individually craft a prototype based on these insights. Following this, we held a group discussion to explore and evaluate each designer's unique ideas and approaches.</a:t>
            </a:r>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86998e0678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286998e0678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These are the six ideas from our designers, we won’t go deeper in this presentation, but please check our paper if you are interested in. One thing to note is that a floorplan based design dominate, which becomes the basis of our iFloor design.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89ad949d8d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289ad949d8d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rPr>
              <a:t>After the designer workshop, we have some interesting ideas and findings to refine our list. So again, these are the previous high-level takeaways</a:t>
            </a:r>
          </a:p>
          <a:p>
            <a:pPr marL="0" lvl="0" indent="0" algn="l" rtl="0">
              <a:spcBef>
                <a:spcPts val="0"/>
              </a:spcBef>
              <a:spcAft>
                <a:spcPts val="0"/>
              </a:spcAft>
              <a:buNone/>
            </a:pPr>
            <a:endParaRPr lang="en" dirty="0">
              <a:solidFill>
                <a:schemeClr val="dk1"/>
              </a:solidFill>
            </a:endParaRPr>
          </a:p>
          <a:p>
            <a:pPr marL="0" lvl="0" indent="0" algn="l" rtl="0">
              <a:spcBef>
                <a:spcPts val="0"/>
              </a:spcBef>
              <a:spcAft>
                <a:spcPts val="0"/>
              </a:spcAft>
              <a:buClr>
                <a:schemeClr val="dk1"/>
              </a:buClr>
              <a:buSzPts val="1100"/>
              <a:buFont typeface="Arial"/>
              <a:buNone/>
            </a:pPr>
            <a:r>
              <a:rPr lang="en-US" dirty="0">
                <a:solidFill>
                  <a:schemeClr val="dk1"/>
                </a:solidFill>
              </a:rPr>
              <a:t>This is the refined version. I know these are a lot, but let’s go through each of them using our final design, </a:t>
            </a:r>
            <a:r>
              <a:rPr lang="en-US" dirty="0" err="1">
                <a:solidFill>
                  <a:schemeClr val="dk1"/>
                </a:solidFill>
              </a:rPr>
              <a:t>iFloor</a:t>
            </a:r>
            <a:r>
              <a:rPr lang="en-US" dirty="0">
                <a:solidFill>
                  <a:schemeClr val="dk1"/>
                </a:solidFill>
              </a:rPr>
              <a:t>, which is a visualization that the researchers designed based on all these detailed insights.</a:t>
            </a:r>
          </a:p>
          <a:p>
            <a:pPr marL="0" lvl="0" indent="0" algn="l" rtl="0">
              <a:spcBef>
                <a:spcPts val="0"/>
              </a:spcBef>
              <a:spcAft>
                <a:spcPts val="0"/>
              </a:spcAft>
              <a:buClr>
                <a:schemeClr val="dk1"/>
              </a:buClr>
              <a:buSzPts val="1100"/>
              <a:buFont typeface="Arial"/>
              <a:buNone/>
            </a:pPr>
            <a:endParaRPr lang="en-US"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On the right is </a:t>
            </a:r>
            <a:r>
              <a:rPr lang="en" dirty="0" err="1">
                <a:solidFill>
                  <a:schemeClr val="dk1"/>
                </a:solidFill>
              </a:rPr>
              <a:t>iFloor</a:t>
            </a:r>
            <a:r>
              <a:rPr lang="en" dirty="0">
                <a:solidFill>
                  <a:schemeClr val="dk1"/>
                </a:solidFill>
              </a:rPr>
              <a:t>, a visualization that's based on the indoor location of older adults. </a:t>
            </a:r>
            <a:endParaRPr lang="en-US" dirty="0">
              <a:solidFill>
                <a:schemeClr val="dk1"/>
              </a:solidFill>
            </a:endParaRPr>
          </a:p>
          <a:p>
            <a:pPr marL="0" lvl="0" indent="0" algn="l" rtl="0">
              <a:spcBef>
                <a:spcPts val="0"/>
              </a:spcBef>
              <a:spcAft>
                <a:spcPts val="0"/>
              </a:spcAft>
              <a:buNone/>
            </a:pPr>
            <a:endParaRPr lang="en-US"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89ad949d8d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289ad949d8d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This is the refined version. I know these are a lot, but let’s go through each of them using our final design, </a:t>
            </a:r>
            <a:r>
              <a:rPr lang="en" dirty="0" err="1">
                <a:solidFill>
                  <a:schemeClr val="dk1"/>
                </a:solidFill>
              </a:rPr>
              <a:t>iFloor</a:t>
            </a:r>
            <a:r>
              <a:rPr lang="en" dirty="0">
                <a:solidFill>
                  <a:schemeClr val="dk1"/>
                </a:solidFill>
              </a:rPr>
              <a:t>, which is a visualization that the researchers designed based on all these detailed insights.</a:t>
            </a:r>
            <a:endParaRPr dirty="0">
              <a:solidFill>
                <a:schemeClr val="dk1"/>
              </a:solidFill>
            </a:endParaRPr>
          </a:p>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solidFill>
                  <a:schemeClr val="dk1"/>
                </a:solidFill>
              </a:rPr>
              <a:t>The main part of it shows a simplified floor plan of their home, specific areas such as medication were highlighted. </a:t>
            </a:r>
          </a:p>
          <a:p>
            <a:pPr marL="0" lvl="0" indent="0" algn="l" rtl="0">
              <a:spcBef>
                <a:spcPts val="0"/>
              </a:spcBef>
              <a:spcAft>
                <a:spcPts val="0"/>
              </a:spcAft>
              <a:buNone/>
            </a:pPr>
            <a:r>
              <a:rPr lang="en-US" dirty="0">
                <a:solidFill>
                  <a:schemeClr val="dk1"/>
                </a:solidFill>
              </a:rPr>
              <a:t>Only essential furniture items are included and are represent in a vague manner to safeguard the privacy of older adults.</a:t>
            </a:r>
          </a:p>
        </p:txBody>
      </p:sp>
    </p:spTree>
    <p:extLst>
      <p:ext uri="{BB962C8B-B14F-4D97-AF65-F5344CB8AC3E}">
        <p14:creationId xmlns:p14="http://schemas.microsoft.com/office/powerpoint/2010/main" val="983153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solidFill>
                  <a:schemeClr val="dk1"/>
                </a:solidFill>
              </a:rPr>
              <a:t>On top of the floor plan, there’s a panel highlighting older adult’s status and important activities.</a:t>
            </a:r>
          </a:p>
        </p:txBody>
      </p:sp>
    </p:spTree>
    <p:extLst>
      <p:ext uri="{BB962C8B-B14F-4D97-AF65-F5344CB8AC3E}">
        <p14:creationId xmlns:p14="http://schemas.microsoft.com/office/powerpoint/2010/main" val="7277798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solidFill>
                  <a:schemeClr val="dk1"/>
                </a:solidFill>
              </a:rPr>
              <a:t>You might also notice some gray dots scattered across the map; these represent the person's historical movements. </a:t>
            </a:r>
          </a:p>
        </p:txBody>
      </p:sp>
    </p:spTree>
    <p:extLst>
      <p:ext uri="{BB962C8B-B14F-4D97-AF65-F5344CB8AC3E}">
        <p14:creationId xmlns:p14="http://schemas.microsoft.com/office/powerpoint/2010/main" val="2230696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86998e0678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86998e0678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As we all know, older adults is a large and growing populations, and the majority of them are and prefer to stay in their own homes instead of nursing homes and living facilities. </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This leads us to a concept that receives significant attention in research—aging in place. </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89ad949d8d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289ad949d8d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This is the refined version. I know these are a lot, but let’s go through each of them using our final design, </a:t>
            </a:r>
            <a:r>
              <a:rPr lang="en" dirty="0" err="1">
                <a:solidFill>
                  <a:schemeClr val="dk1"/>
                </a:solidFill>
              </a:rPr>
              <a:t>iFloor</a:t>
            </a:r>
            <a:r>
              <a:rPr lang="en" dirty="0">
                <a:solidFill>
                  <a:schemeClr val="dk1"/>
                </a:solidFill>
              </a:rPr>
              <a:t>, which is a visualization that the researchers designed based on all these detailed insights.</a:t>
            </a:r>
            <a:endParaRPr dirty="0">
              <a:solidFill>
                <a:schemeClr val="dk1"/>
              </a:solidFill>
            </a:endParaRPr>
          </a:p>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89ad949d8d_0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289ad949d8d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rPr>
              <a:t>On the right is </a:t>
            </a:r>
            <a:r>
              <a:rPr lang="en" dirty="0" err="1">
                <a:solidFill>
                  <a:schemeClr val="dk1"/>
                </a:solidFill>
              </a:rPr>
              <a:t>iFloor</a:t>
            </a:r>
            <a:r>
              <a:rPr lang="en" dirty="0">
                <a:solidFill>
                  <a:schemeClr val="dk1"/>
                </a:solidFill>
              </a:rPr>
              <a:t>, a visualization that's based on the indoor location of older adults. The main part of it shows a simplified floor plan of their home, specific areas such as medication were highlighted. </a:t>
            </a:r>
            <a:endParaRPr dirty="0">
              <a:solidFill>
                <a:schemeClr val="dk1"/>
              </a:solidFill>
            </a:endParaRPr>
          </a:p>
          <a:p>
            <a:pPr marL="0" lvl="0" indent="0" algn="l" rtl="0">
              <a:spcBef>
                <a:spcPts val="0"/>
              </a:spcBef>
              <a:spcAft>
                <a:spcPts val="0"/>
              </a:spcAft>
              <a:buNone/>
            </a:pPr>
            <a:r>
              <a:rPr lang="en" dirty="0">
                <a:solidFill>
                  <a:schemeClr val="dk1"/>
                </a:solidFill>
              </a:rPr>
              <a:t>Only essential furniture items are included and are represent in a vague manner to safeguard the privacy of older adults.</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289ad949d8d_0_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289ad949d8d_0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rPr>
              <a:t>On top of the floor plan, there’s a panel highlighting older adult’s status and important activities.</a:t>
            </a:r>
            <a:endParaRPr dirty="0">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289ad949d8d_0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289ad949d8d_0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rPr>
              <a:t>You might also notice some gray dots scattered across the map; these represent the person's historical movements. </a:t>
            </a:r>
            <a:endParaRPr dirty="0">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286998e0678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286998e0678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Now that we have our iFloor prototype, which embodies our design insights, our next step was to test and see how well it balances the tradeoff between privacy and awareness. To do this, we conducted a user testing, comparing iFloor with two other formats.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The first format is called "Travelogue," which is a prototype created by Li et al. in previous research. On top of the black background, the light gray geographics are generated based on the locations one has visited. We view it as an abstract version of iFloor.</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The second format we used is video recording, which provides very detailed information but raises potential privacy concerns. To create these visualizations, we simulated a 30 speed day in fast-forward testing scenario in a studio-like mock-up room to mimic the 14 possible daily activities in a 24-hour period. We captured data based on how the visualization was designed, primarily tracking the locations of researchers to create these representations.</a:t>
            </a:r>
            <a:endParaRPr/>
          </a:p>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286998e0678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286998e0678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Following the data collection, we ended up with three 30-speed video clips for the three different visualizations. When we presented these visualizations to the older adults, we did it in two ways: by showing a short video clip of an activity and by displaying a snapshot, which is essentially an image of </a:t>
            </a:r>
            <a:r>
              <a:rPr lang="en" dirty="0" err="1"/>
              <a:t>iFloor</a:t>
            </a:r>
            <a:r>
              <a:rPr lang="en" dirty="0"/>
              <a:t> at a specific moment. </a:t>
            </a:r>
            <a:endParaRPr dirty="0"/>
          </a:p>
          <a:p>
            <a:pPr marL="0" lvl="0" indent="0" algn="l" rtl="0">
              <a:spcBef>
                <a:spcPts val="0"/>
              </a:spcBef>
              <a:spcAft>
                <a:spcPts val="0"/>
              </a:spcAft>
              <a:buClr>
                <a:schemeClr val="dk1"/>
              </a:buClr>
              <a:buSzPts val="1100"/>
              <a:buFont typeface="Arial"/>
              <a:buNone/>
            </a:pPr>
            <a:endParaRPr lang="en" dirty="0"/>
          </a:p>
          <a:p>
            <a:pPr marL="0" lvl="0" indent="0" algn="l" rtl="0">
              <a:spcBef>
                <a:spcPts val="0"/>
              </a:spcBef>
              <a:spcAft>
                <a:spcPts val="0"/>
              </a:spcAft>
              <a:buClr>
                <a:schemeClr val="dk1"/>
              </a:buClr>
              <a:buSzPts val="1100"/>
              <a:buFont typeface="Arial"/>
              <a:buNone/>
            </a:pPr>
            <a:r>
              <a:rPr lang="en" dirty="0"/>
              <a:t>The questions we asked during the testing fell into three categories: correctness, usefulness, and comfort level. If you're interested in a more detailed breakdown, you can find it in the paper.</a:t>
            </a:r>
            <a:endParaRPr dirty="0"/>
          </a:p>
          <a:p>
            <a:pPr marL="0" lvl="0" indent="0" algn="l"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287dc0dc328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287dc0dc328_1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Let's talk about correctness first. When it comes to raw video, it had the highest correctness rate, with adult children correctly interpreting the activities 100% of the time. iFloor also performed quite well, with a good level of correctness.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However, when it comes to the abstract art, even after we explained it in detail, none of the adult children were able to successfully interpret any of the three activities presented. The only activity some of them could figure out was sleeping, which was relatively easier to identify as it showed a single pattern of no movement on the screen.</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286998e0678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286998e0678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Regarding the usefulness. as you can see, the trends are consistent. Video which is green, remains the highest-rated format, visualization, blue is quite good, and the abstract art, red fares poorly in terms of perceived usefulness.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When it comes to the comfort level, represented in the two rows on the right side, video turns out to be the least comfortable format for older adults. On the other hand, iFloor is the most comfortable option for them. Interestingly, the abstract art isn't as comfortable for older adults to share with their children as we initially thought it might be.</a:t>
            </a:r>
            <a:endParaRPr/>
          </a:p>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286998e0678_0_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286998e0678_0_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Generally, more concrete leads to more accurate and useful. However, does being more abstract leads to more privacy preserved? Not really.</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286998e0678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286998e0678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00">
                <a:solidFill>
                  <a:schemeClr val="dk1"/>
                </a:solidFill>
              </a:rPr>
              <a:t>In our follow-up interviews, we discussed these findings with our participants to understand why these outcomes occurred. It became clear that even though explained it very well, older adults didn't grasp their meanings. This lack of understanding made them feel suspicious.</a:t>
            </a:r>
            <a:endParaRPr sz="1000">
              <a:solidFill>
                <a:schemeClr val="dk1"/>
              </a:solidFill>
            </a:endParaRPr>
          </a:p>
          <a:p>
            <a:pPr marL="0" lvl="0" indent="0" algn="l" rtl="0">
              <a:spcBef>
                <a:spcPts val="0"/>
              </a:spcBef>
              <a:spcAft>
                <a:spcPts val="0"/>
              </a:spcAft>
              <a:buClr>
                <a:schemeClr val="dk1"/>
              </a:buClr>
              <a:buSzPts val="1100"/>
              <a:buFont typeface="Arial"/>
              <a:buNone/>
            </a:pPr>
            <a:endParaRPr sz="1000">
              <a:solidFill>
                <a:schemeClr val="dk1"/>
              </a:solidFill>
            </a:endParaRPr>
          </a:p>
          <a:p>
            <a:pPr marL="0" lvl="0" indent="0" algn="l" rtl="0">
              <a:spcBef>
                <a:spcPts val="0"/>
              </a:spcBef>
              <a:spcAft>
                <a:spcPts val="0"/>
              </a:spcAft>
              <a:buClr>
                <a:schemeClr val="dk1"/>
              </a:buClr>
              <a:buSzPts val="1100"/>
              <a:buFont typeface="Arial"/>
              <a:buNone/>
            </a:pPr>
            <a:r>
              <a:rPr lang="en" sz="1000">
                <a:solidFill>
                  <a:schemeClr val="dk1"/>
                </a:solidFill>
              </a:rPr>
              <a:t>Imagine someone tells you that certain information won't violate your privacy, but you simply can't comprehend it. Would you feel comfortable sharing it with others? This concern gets even more pronounced when there's a disparity in tech literacy between you and the people you're sharing with. In our case, older adults worried that their more tech-savvy children might interpret more information than they could, leading them to hesitate sharing until they fully understood.</a:t>
            </a:r>
            <a:endParaRPr sz="1000">
              <a:solidFill>
                <a:schemeClr val="dk1"/>
              </a:solidFill>
            </a:endParaRPr>
          </a:p>
          <a:p>
            <a:pPr marL="0" lvl="0" indent="0" algn="l" rtl="0">
              <a:spcBef>
                <a:spcPts val="0"/>
              </a:spcBef>
              <a:spcAft>
                <a:spcPts val="0"/>
              </a:spcAft>
              <a:buClr>
                <a:schemeClr val="dk1"/>
              </a:buClr>
              <a:buSzPts val="1100"/>
              <a:buFont typeface="Arial"/>
              <a:buNone/>
            </a:pPr>
            <a:endParaRPr sz="1000">
              <a:solidFill>
                <a:schemeClr val="dk1"/>
              </a:solidFill>
            </a:endParaRPr>
          </a:p>
          <a:p>
            <a:pPr marL="0" lvl="0" indent="0" algn="l" rtl="0">
              <a:spcBef>
                <a:spcPts val="0"/>
              </a:spcBef>
              <a:spcAft>
                <a:spcPts val="0"/>
              </a:spcAft>
              <a:buClr>
                <a:schemeClr val="dk1"/>
              </a:buClr>
              <a:buSzPts val="1100"/>
              <a:buFont typeface="Arial"/>
              <a:buNone/>
            </a:pPr>
            <a:r>
              <a:rPr lang="en" sz="1000">
                <a:solidFill>
                  <a:schemeClr val="dk1"/>
                </a:solidFill>
              </a:rPr>
              <a:t>This issue is particularly significant in the older adult population, as many of them have some level of cognitive impairment, which can hinder their ability to learn new things. Even as time goes on and they become more familiar with the system, they still might not be able to understand it. So, we can't simply rely on time to solve this challenge.</a:t>
            </a:r>
            <a:endParaRPr sz="1000">
              <a:solidFill>
                <a:schemeClr val="dk1"/>
              </a:solidFill>
            </a:endParaRPr>
          </a:p>
          <a:p>
            <a:pPr marL="0" lvl="0" indent="0" algn="l" rtl="0">
              <a:spcBef>
                <a:spcPts val="0"/>
              </a:spcBef>
              <a:spcAft>
                <a:spcPts val="0"/>
              </a:spcAft>
              <a:buClr>
                <a:schemeClr val="dk1"/>
              </a:buClr>
              <a:buSzPts val="1100"/>
              <a:buFont typeface="Arial"/>
              <a:buNone/>
            </a:pPr>
            <a:endParaRPr sz="1000">
              <a:solidFill>
                <a:schemeClr val="dk1"/>
              </a:solidFill>
            </a:endParaRPr>
          </a:p>
          <a:p>
            <a:pPr marL="0" lvl="0" indent="0" algn="l" rtl="0">
              <a:spcBef>
                <a:spcPts val="0"/>
              </a:spcBef>
              <a:spcAft>
                <a:spcPts val="0"/>
              </a:spcAft>
              <a:buClr>
                <a:schemeClr val="dk1"/>
              </a:buClr>
              <a:buSzPts val="1100"/>
              <a:buFont typeface="Arial"/>
              <a:buNone/>
            </a:pPr>
            <a:r>
              <a:rPr lang="en" sz="1000">
                <a:solidFill>
                  <a:schemeClr val="dk1"/>
                </a:solidFill>
              </a:rPr>
              <a:t>We recognized that privacy is not just data privacy or security, but the perception of privacy</a:t>
            </a:r>
            <a:endParaRPr sz="1000">
              <a:solidFill>
                <a:schemeClr val="dk1"/>
              </a:solidFill>
            </a:endParaRPr>
          </a:p>
          <a:p>
            <a:pPr marL="0" lvl="0" indent="0" algn="l" rtl="0">
              <a:spcBef>
                <a:spcPts val="0"/>
              </a:spcBef>
              <a:spcAft>
                <a:spcPts val="0"/>
              </a:spcAft>
              <a:buClr>
                <a:schemeClr val="dk1"/>
              </a:buClr>
              <a:buSzPts val="1100"/>
              <a:buFont typeface="Arial"/>
              <a:buNone/>
            </a:pPr>
            <a:endParaRPr sz="1000">
              <a:solidFill>
                <a:schemeClr val="dk1"/>
              </a:solidFill>
            </a:endParaRPr>
          </a:p>
          <a:p>
            <a:pPr marL="0" lvl="0" indent="0" algn="l" rtl="0">
              <a:spcBef>
                <a:spcPts val="0"/>
              </a:spcBef>
              <a:spcAft>
                <a:spcPts val="0"/>
              </a:spcAft>
              <a:buClr>
                <a:schemeClr val="dk1"/>
              </a:buClr>
              <a:buSzPts val="1100"/>
              <a:buFont typeface="Arial"/>
              <a:buNone/>
            </a:pPr>
            <a:endParaRPr sz="1000">
              <a:solidFill>
                <a:schemeClr val="dk1"/>
              </a:solidFill>
            </a:endParaRPr>
          </a:p>
          <a:p>
            <a:pPr marL="0" lvl="0" indent="0" algn="l" rtl="0">
              <a:spcBef>
                <a:spcPts val="0"/>
              </a:spcBef>
              <a:spcAft>
                <a:spcPts val="0"/>
              </a:spcAft>
              <a:buClr>
                <a:schemeClr val="dk1"/>
              </a:buClr>
              <a:buSzPts val="1100"/>
              <a:buFont typeface="Arial"/>
              <a:buNone/>
            </a:pPr>
            <a:endParaRPr sz="1000">
              <a:solidFill>
                <a:schemeClr val="dk1"/>
              </a:solidFill>
            </a:endParaRPr>
          </a:p>
          <a:p>
            <a:pPr marL="0" lvl="0" indent="0" algn="l" rtl="0">
              <a:spcBef>
                <a:spcPts val="0"/>
              </a:spcBef>
              <a:spcAft>
                <a:spcPts val="0"/>
              </a:spcAft>
              <a:buClr>
                <a:schemeClr val="dk1"/>
              </a:buClr>
              <a:buSzPts val="1100"/>
              <a:buFont typeface="Arial"/>
              <a:buNone/>
            </a:pPr>
            <a:endParaRPr sz="1000">
              <a:solidFill>
                <a:schemeClr val="dk1"/>
              </a:solidFill>
            </a:endParaRPr>
          </a:p>
          <a:p>
            <a:pPr marL="0" lvl="0" indent="0" algn="l" rtl="0">
              <a:spcBef>
                <a:spcPts val="0"/>
              </a:spcBef>
              <a:spcAft>
                <a:spcPts val="0"/>
              </a:spcAft>
              <a:buClr>
                <a:schemeClr val="dk1"/>
              </a:buClr>
              <a:buSzPts val="1100"/>
              <a:buFont typeface="Arial"/>
              <a:buNone/>
            </a:pPr>
            <a:endParaRPr sz="1000">
              <a:solidFill>
                <a:schemeClr val="dk1"/>
              </a:solidFill>
            </a:endParaRPr>
          </a:p>
          <a:p>
            <a:pPr marL="0" lvl="0" indent="0" algn="l" rtl="0">
              <a:spcBef>
                <a:spcPts val="0"/>
              </a:spcBef>
              <a:spcAft>
                <a:spcPts val="0"/>
              </a:spcAft>
              <a:buClr>
                <a:schemeClr val="dk1"/>
              </a:buClr>
              <a:buSzPts val="1100"/>
              <a:buFont typeface="Arial"/>
              <a:buNone/>
            </a:pPr>
            <a:endParaRPr sz="1000">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87dc0dc328_1_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87dc0dc328_1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 researchers, our aim is to assist older adults in successfully aging in place. However, numerous challenges exist, and one of the primary concerns stems from their adult children.</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287dc0dc328_1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287dc0dc328_1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00">
                <a:solidFill>
                  <a:schemeClr val="dk1"/>
                </a:solidFill>
              </a:rPr>
              <a:t>Let's explore some additional points from our paper.</a:t>
            </a:r>
            <a:endParaRPr sz="1000">
              <a:solidFill>
                <a:schemeClr val="dk1"/>
              </a:solidFill>
            </a:endParaRPr>
          </a:p>
          <a:p>
            <a:pPr marL="0" lvl="0" indent="0" algn="l" rtl="0">
              <a:spcBef>
                <a:spcPts val="0"/>
              </a:spcBef>
              <a:spcAft>
                <a:spcPts val="0"/>
              </a:spcAft>
              <a:buClr>
                <a:schemeClr val="dk1"/>
              </a:buClr>
              <a:buSzPts val="1100"/>
              <a:buFont typeface="Arial"/>
              <a:buNone/>
            </a:pPr>
            <a:endParaRPr sz="1000">
              <a:solidFill>
                <a:schemeClr val="dk1"/>
              </a:solidFill>
            </a:endParaRPr>
          </a:p>
          <a:p>
            <a:pPr marL="0" lvl="0" indent="0" algn="l" rtl="0">
              <a:spcBef>
                <a:spcPts val="0"/>
              </a:spcBef>
              <a:spcAft>
                <a:spcPts val="0"/>
              </a:spcAft>
              <a:buClr>
                <a:schemeClr val="dk1"/>
              </a:buClr>
              <a:buSzPts val="1100"/>
              <a:buFont typeface="Arial"/>
              <a:buNone/>
            </a:pPr>
            <a:r>
              <a:rPr lang="en" sz="1000">
                <a:solidFill>
                  <a:schemeClr val="dk1"/>
                </a:solidFill>
              </a:rPr>
              <a:t>When we consider the aspect of awareness, we often think about practical matters like receiving safety alerts. However, this isn't always the primary concern, especially when older adults still maintain a high level of autonomy. As my advisor Beth pointed out in her paper from years ago, sometimes what children seek is simply peace of mind. Even in the absence of safety alerts, they might just want to check in on how their parents are doing.</a:t>
            </a:r>
            <a:endParaRPr sz="1000">
              <a:solidFill>
                <a:schemeClr val="dk1"/>
              </a:solidFill>
            </a:endParaRPr>
          </a:p>
          <a:p>
            <a:pPr marL="0" lvl="0" indent="0" algn="l" rtl="0">
              <a:spcBef>
                <a:spcPts val="0"/>
              </a:spcBef>
              <a:spcAft>
                <a:spcPts val="0"/>
              </a:spcAft>
              <a:buClr>
                <a:schemeClr val="dk1"/>
              </a:buClr>
              <a:buSzPts val="1100"/>
              <a:buFont typeface="Arial"/>
              <a:buNone/>
            </a:pPr>
            <a:endParaRPr sz="1000">
              <a:solidFill>
                <a:schemeClr val="dk1"/>
              </a:solidFill>
            </a:endParaRPr>
          </a:p>
          <a:p>
            <a:pPr marL="0" lvl="0" indent="0" algn="l" rtl="0">
              <a:spcBef>
                <a:spcPts val="0"/>
              </a:spcBef>
              <a:spcAft>
                <a:spcPts val="0"/>
              </a:spcAft>
              <a:buClr>
                <a:schemeClr val="dk1"/>
              </a:buClr>
              <a:buSzPts val="1100"/>
              <a:buFont typeface="Arial"/>
              <a:buNone/>
            </a:pPr>
            <a:r>
              <a:rPr lang="en" sz="1000">
                <a:solidFill>
                  <a:schemeClr val="dk1"/>
                </a:solidFill>
              </a:rPr>
              <a:t>Now, discussing the level of autonomy, it's a crucial factor in the tension between the two parties, particularly when they have different perspectives. Older adults may believe they're perfectly fine, while their children worry about potential accidents. As designers, we should recognize that easing this tension isn't solely about comparing quantitative results from questions. It's more about fostering communication and reaching an agreement that satisfies both parties.</a:t>
            </a:r>
            <a:endParaRPr sz="1000">
              <a:solidFill>
                <a:schemeClr val="dk1"/>
              </a:solidFill>
            </a:endParaRPr>
          </a:p>
          <a:p>
            <a:pPr marL="0" lvl="0" indent="0" algn="l" rtl="0">
              <a:spcBef>
                <a:spcPts val="0"/>
              </a:spcBef>
              <a:spcAft>
                <a:spcPts val="0"/>
              </a:spcAft>
              <a:buClr>
                <a:schemeClr val="dk1"/>
              </a:buClr>
              <a:buSzPts val="1100"/>
              <a:buFont typeface="Arial"/>
              <a:buNone/>
            </a:pPr>
            <a:endParaRPr sz="1000">
              <a:solidFill>
                <a:schemeClr val="dk1"/>
              </a:solidFill>
            </a:endParaRPr>
          </a:p>
          <a:p>
            <a:pPr marL="0" lvl="0" indent="0" algn="l" rtl="0">
              <a:spcBef>
                <a:spcPts val="0"/>
              </a:spcBef>
              <a:spcAft>
                <a:spcPts val="0"/>
              </a:spcAft>
              <a:buClr>
                <a:schemeClr val="dk1"/>
              </a:buClr>
              <a:buSzPts val="1100"/>
              <a:buFont typeface="Arial"/>
              <a:buNone/>
            </a:pPr>
            <a:endParaRPr sz="1000">
              <a:solidFill>
                <a:schemeClr val="dk1"/>
              </a:solidFill>
            </a:endParaRPr>
          </a:p>
          <a:p>
            <a:pPr marL="0" lvl="0" indent="0" algn="l" rtl="0">
              <a:spcBef>
                <a:spcPts val="0"/>
              </a:spcBef>
              <a:spcAft>
                <a:spcPts val="0"/>
              </a:spcAft>
              <a:buClr>
                <a:schemeClr val="dk1"/>
              </a:buClr>
              <a:buSzPts val="1100"/>
              <a:buFont typeface="Arial"/>
              <a:buNone/>
            </a:pPr>
            <a:r>
              <a:rPr lang="en" sz="1000">
                <a:solidFill>
                  <a:schemeClr val="dk1"/>
                </a:solidFill>
              </a:rPr>
              <a:t>Another valuable insight is that adult children's trust in the system largely depends on how well they understand how it works. For example, when one participant learned that our judgments about daily activities were based on location information, she became more inclined to look for relevant historical location data and determine whether her mother was taking her medication independently, rather than relying solely on the summarized data we provided. This highlights the importance of respecting people's thought processes and understanding of the system.</a:t>
            </a:r>
            <a:endParaRPr sz="1000">
              <a:solidFill>
                <a:schemeClr val="dk1"/>
              </a:solidFill>
            </a:endParaRPr>
          </a:p>
          <a:p>
            <a:pPr marL="0" lvl="0" indent="0" algn="l" rtl="0">
              <a:spcBef>
                <a:spcPts val="0"/>
              </a:spcBef>
              <a:spcAft>
                <a:spcPts val="0"/>
              </a:spcAft>
              <a:buClr>
                <a:schemeClr val="dk1"/>
              </a:buClr>
              <a:buSzPts val="1100"/>
              <a:buFont typeface="Arial"/>
              <a:buNone/>
            </a:pPr>
            <a:endParaRPr sz="1000">
              <a:solidFill>
                <a:schemeClr val="dk1"/>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28ccfa03d5c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28ccfa03d5c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Finally, here’s our initial design insights.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dirty="0">
                <a:solidFill>
                  <a:schemeClr val="dk1"/>
                </a:solidFill>
              </a:rPr>
              <a:t>The first 3 do not change</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dirty="0">
                <a:solidFill>
                  <a:schemeClr val="dk1"/>
                </a:solidFill>
              </a:rPr>
              <a:t>We added one point to the fourth goal, and added a fifth goal, design for trust</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dirty="0">
              <a:solidFill>
                <a:schemeClr val="dk1"/>
              </a:solidFill>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289ad949d8d_0_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289ad949d8d_0_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rPr>
              <a:t>The first 3 do not change</a:t>
            </a:r>
            <a:endParaRPr dirty="0">
              <a:solidFill>
                <a:schemeClr val="dk1"/>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28ccfa03d5c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28ccfa03d5c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We added one point to the fourth goal, and added a fifth goal, design for trust</a:t>
            </a:r>
            <a:endParaRPr dirty="0">
              <a:solidFill>
                <a:schemeClr val="dk1"/>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286998e0678_0_2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 name="Google Shape;520;g286998e0678_0_2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286998e0678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286998e0678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In summary, we delved into the tradeoffs between privacy and awareness in the context of older adults and their children sharing in-home activity data. We conducted a series of iterative user design and research sessions, which led us to create iFloor. We then tested it with users and distilled a set of valuable design insights, which is our main contribution.</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We believe that iFloor strikes a balance by offering adequate information while safeguarding seniors' privacy. </a:t>
            </a:r>
            <a:endParaRPr/>
          </a:p>
          <a:p>
            <a:pPr marL="0" lvl="0" indent="0" algn="l" rtl="0">
              <a:spcBef>
                <a:spcPts val="0"/>
              </a:spcBef>
              <a:spcAft>
                <a:spcPts val="0"/>
              </a:spcAft>
              <a:buClr>
                <a:schemeClr val="dk1"/>
              </a:buClr>
              <a:buSzPts val="1100"/>
              <a:buFont typeface="Arial"/>
              <a:buNone/>
            </a:pPr>
            <a:r>
              <a:rPr lang="en"/>
              <a:t>It's crucial to note that making the visualization abstract doesn't necessarily make people feel comfortable sharing their data, and we should include the level of trust and the perception of privacy into our design considerations.</a:t>
            </a:r>
            <a:endParaRPr/>
          </a:p>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286998e0678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286998e0678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Our paper does have a few limitations worth mentioning. Firstly, we collected and generated data in a controlled lab setting. In real-life situations, the behavior of older adults and researchers can vary, and the hardware sensing data may not be as accurate or pristine as what we obtained in the lab.</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Additionally, it's important to note that all our participants are 100% comfortable to share their indoor location information with their children, which formed the basis of our design. However, there might be older adults, particularly those with higher autonomy, who may be reluctant to share even their location within their own homes. In such cases, we would need to develop an alternative set of design principles.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Another limitation is that there is an imbalance between the number of female and other gender identity participants. However, it's worth acknowledging that in real-life caregiving situations, female caregivers do tend to outnumber individuals of other gender identities.</a:t>
            </a:r>
            <a:endParaRPr/>
          </a:p>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zh-CN" dirty="0"/>
              <a:t>Before</a:t>
            </a:r>
            <a:r>
              <a:rPr lang="zh-CN" altLang="en-US" dirty="0"/>
              <a:t> </a:t>
            </a:r>
            <a:r>
              <a:rPr lang="en-US" altLang="zh-CN" dirty="0"/>
              <a:t>the</a:t>
            </a:r>
            <a:r>
              <a:rPr lang="zh-CN" altLang="en-US" dirty="0"/>
              <a:t> </a:t>
            </a:r>
            <a:r>
              <a:rPr lang="en-US" altLang="zh-CN" dirty="0"/>
              <a:t>Q&amp;A,</a:t>
            </a:r>
            <a:r>
              <a:rPr lang="zh-CN" altLang="en-US" dirty="0"/>
              <a:t> </a:t>
            </a:r>
            <a:r>
              <a:rPr lang="en-US" altLang="zh-CN" dirty="0"/>
              <a:t>I</a:t>
            </a:r>
            <a:r>
              <a:rPr lang="zh-CN" altLang="en-US" dirty="0"/>
              <a:t> </a:t>
            </a:r>
            <a:r>
              <a:rPr lang="en-US" altLang="zh-CN" dirty="0"/>
              <a:t>would</a:t>
            </a:r>
            <a:r>
              <a:rPr lang="zh-CN" altLang="en-US" dirty="0"/>
              <a:t> </a:t>
            </a:r>
            <a:r>
              <a:rPr lang="en-US" altLang="zh-CN" dirty="0"/>
              <a:t>like</a:t>
            </a:r>
            <a:r>
              <a:rPr lang="zh-CN" altLang="en-US" dirty="0"/>
              <a:t> </a:t>
            </a:r>
            <a:r>
              <a:rPr lang="en-US" altLang="zh-CN" dirty="0"/>
              <a:t>to</a:t>
            </a:r>
            <a:r>
              <a:rPr lang="zh-CN" altLang="en-US" dirty="0"/>
              <a:t> </a:t>
            </a:r>
            <a:r>
              <a:rPr lang="en-US" altLang="zh-CN" dirty="0"/>
              <a:t>introduce</a:t>
            </a:r>
            <a:r>
              <a:rPr lang="zh-CN" altLang="en-US" dirty="0"/>
              <a:t> </a:t>
            </a:r>
            <a:r>
              <a:rPr lang="en-US" altLang="zh-CN" dirty="0"/>
              <a:t>this</a:t>
            </a:r>
            <a:r>
              <a:rPr lang="zh-CN" altLang="en-US" dirty="0"/>
              <a:t> </a:t>
            </a:r>
            <a:r>
              <a:rPr lang="en-US" altLang="zh-CN" dirty="0"/>
              <a:t>wonderful</a:t>
            </a:r>
            <a:r>
              <a:rPr lang="zh-CN" altLang="en-US" dirty="0"/>
              <a:t> </a:t>
            </a:r>
            <a:r>
              <a:rPr lang="en-US" altLang="zh-CN" dirty="0"/>
              <a:t>opportunity</a:t>
            </a:r>
            <a:r>
              <a:rPr lang="zh-CN" altLang="en-US" dirty="0"/>
              <a:t> </a:t>
            </a:r>
            <a:r>
              <a:rPr lang="en-US" altLang="zh-CN" dirty="0"/>
              <a:t>on</a:t>
            </a:r>
            <a:r>
              <a:rPr lang="zh-CN" altLang="en-US" dirty="0"/>
              <a:t> </a:t>
            </a:r>
            <a:r>
              <a:rPr lang="en-US" altLang="zh-CN" dirty="0"/>
              <a:t>behalf</a:t>
            </a:r>
            <a:r>
              <a:rPr lang="zh-CN" altLang="en-US" dirty="0"/>
              <a:t> </a:t>
            </a:r>
            <a:r>
              <a:rPr lang="en-US" altLang="zh-CN" dirty="0"/>
              <a:t>of</a:t>
            </a:r>
            <a:r>
              <a:rPr lang="zh-CN" altLang="en-US" dirty="0"/>
              <a:t> </a:t>
            </a:r>
            <a:r>
              <a:rPr lang="en-US" altLang="zh-CN" dirty="0"/>
              <a:t>my</a:t>
            </a:r>
            <a:r>
              <a:rPr lang="zh-CN" altLang="en-US" dirty="0"/>
              <a:t> </a:t>
            </a:r>
            <a:r>
              <a:rPr lang="en-US" altLang="zh-CN" dirty="0"/>
              <a:t>advisor,</a:t>
            </a:r>
            <a:r>
              <a:rPr lang="zh-CN" altLang="en-US" dirty="0"/>
              <a:t> </a:t>
            </a:r>
            <a:r>
              <a:rPr lang="en-US" altLang="zh-CN" dirty="0"/>
              <a:t>Dean</a:t>
            </a:r>
            <a:r>
              <a:rPr lang="zh-CN" altLang="en-US" dirty="0"/>
              <a:t> </a:t>
            </a:r>
            <a:r>
              <a:rPr lang="en-US" altLang="zh-CN" dirty="0"/>
              <a:t>Beth.</a:t>
            </a:r>
            <a:r>
              <a:rPr lang="zh-CN" altLang="en-US" dirty="0"/>
              <a:t> </a:t>
            </a:r>
            <a:r>
              <a:rPr lang="en-US" altLang="zh-CN" dirty="0"/>
              <a:t>Khoury</a:t>
            </a:r>
            <a:r>
              <a:rPr lang="zh-CN" altLang="en-US" dirty="0"/>
              <a:t> </a:t>
            </a:r>
            <a:r>
              <a:rPr lang="en-US" altLang="zh-CN" dirty="0"/>
              <a:t>college</a:t>
            </a:r>
            <a:r>
              <a:rPr lang="zh-CN" altLang="en-US" dirty="0"/>
              <a:t> </a:t>
            </a:r>
            <a:r>
              <a:rPr lang="en-US" altLang="zh-CN" dirty="0"/>
              <a:t>at</a:t>
            </a:r>
            <a:r>
              <a:rPr lang="zh-CN" altLang="en-US" dirty="0"/>
              <a:t> </a:t>
            </a:r>
            <a:r>
              <a:rPr lang="en-US" altLang="zh-CN" dirty="0"/>
              <a:t>Northeastern</a:t>
            </a:r>
            <a:r>
              <a:rPr lang="zh-CN" altLang="en-US" dirty="0"/>
              <a:t> </a:t>
            </a:r>
            <a:r>
              <a:rPr lang="en-US" altLang="zh-CN" dirty="0"/>
              <a:t>University</a:t>
            </a:r>
            <a:r>
              <a:rPr lang="zh-CN" altLang="en-US" dirty="0"/>
              <a:t> </a:t>
            </a:r>
            <a:r>
              <a:rPr lang="en-US" altLang="zh-CN" dirty="0"/>
              <a:t>is</a:t>
            </a:r>
            <a:r>
              <a:rPr lang="zh-CN" altLang="en-US" dirty="0"/>
              <a:t> </a:t>
            </a:r>
            <a:r>
              <a:rPr lang="en-US" altLang="zh-CN" dirty="0"/>
              <a:t>hiring</a:t>
            </a:r>
            <a:r>
              <a:rPr lang="zh-CN" altLang="en-US" dirty="0"/>
              <a:t> </a:t>
            </a:r>
            <a:r>
              <a:rPr lang="en-US" altLang="zh-CN" dirty="0"/>
              <a:t>post-doc</a:t>
            </a:r>
            <a:r>
              <a:rPr lang="zh-CN" altLang="en-US" dirty="0"/>
              <a:t> </a:t>
            </a:r>
            <a:r>
              <a:rPr lang="en-US" altLang="zh-CN" dirty="0"/>
              <a:t>and</a:t>
            </a:r>
            <a:r>
              <a:rPr lang="zh-CN" altLang="en-US" dirty="0"/>
              <a:t> </a:t>
            </a:r>
            <a:r>
              <a:rPr lang="en-US" altLang="zh-CN" dirty="0"/>
              <a:t>faculties</a:t>
            </a:r>
            <a:r>
              <a:rPr lang="zh-CN" altLang="en-US" dirty="0"/>
              <a:t> </a:t>
            </a:r>
            <a:r>
              <a:rPr lang="en-US" altLang="zh-CN" dirty="0"/>
              <a:t>in</a:t>
            </a:r>
            <a:r>
              <a:rPr lang="zh-CN" altLang="en-US" dirty="0"/>
              <a:t> </a:t>
            </a:r>
            <a:r>
              <a:rPr lang="en-US" altLang="zh-CN" dirty="0"/>
              <a:t>different</a:t>
            </a:r>
            <a:r>
              <a:rPr lang="zh-CN" altLang="en-US" dirty="0"/>
              <a:t> </a:t>
            </a:r>
            <a:r>
              <a:rPr lang="en-US" altLang="zh-CN" dirty="0"/>
              <a:t>areas.</a:t>
            </a:r>
            <a:r>
              <a:rPr lang="zh-CN" altLang="en-US" dirty="0"/>
              <a:t> </a:t>
            </a:r>
            <a:r>
              <a:rPr lang="en-US" altLang="zh-CN" dirty="0"/>
              <a:t>Please</a:t>
            </a:r>
            <a:r>
              <a:rPr lang="zh-CN" altLang="en-US" dirty="0"/>
              <a:t> </a:t>
            </a:r>
            <a:r>
              <a:rPr lang="en-US" altLang="zh-CN" dirty="0"/>
              <a:t>definitely</a:t>
            </a:r>
            <a:r>
              <a:rPr lang="zh-CN" altLang="en-US" dirty="0"/>
              <a:t> </a:t>
            </a:r>
            <a:r>
              <a:rPr lang="en-US" altLang="zh-CN" dirty="0"/>
              <a:t>check</a:t>
            </a:r>
            <a:r>
              <a:rPr lang="zh-CN" altLang="en-US" dirty="0"/>
              <a:t> </a:t>
            </a:r>
            <a:r>
              <a:rPr lang="en-US" altLang="zh-CN" dirty="0"/>
              <a:t>it</a:t>
            </a:r>
            <a:r>
              <a:rPr lang="zh-CN" altLang="en-US" dirty="0"/>
              <a:t> </a:t>
            </a:r>
            <a:r>
              <a:rPr lang="en-US" altLang="zh-CN" dirty="0"/>
              <a:t>out</a:t>
            </a:r>
            <a:r>
              <a:rPr lang="zh-CN" altLang="en-US" dirty="0"/>
              <a:t> </a:t>
            </a:r>
            <a:r>
              <a:rPr lang="en-US" altLang="zh-CN" dirty="0"/>
              <a:t>if</a:t>
            </a:r>
            <a:r>
              <a:rPr lang="zh-CN" altLang="en-US" dirty="0"/>
              <a:t> </a:t>
            </a:r>
            <a:r>
              <a:rPr lang="en-US" altLang="zh-CN" dirty="0"/>
              <a:t>you</a:t>
            </a:r>
            <a:r>
              <a:rPr lang="zh-CN" altLang="en-US" dirty="0"/>
              <a:t> </a:t>
            </a:r>
            <a:r>
              <a:rPr lang="en-US" altLang="zh-CN" dirty="0"/>
              <a:t>are</a:t>
            </a:r>
            <a:r>
              <a:rPr lang="zh-CN" altLang="en-US" dirty="0"/>
              <a:t> </a:t>
            </a:r>
            <a:r>
              <a:rPr lang="en-US" altLang="zh-CN" dirty="0"/>
              <a:t>on</a:t>
            </a:r>
            <a:r>
              <a:rPr lang="zh-CN" altLang="en-US" dirty="0"/>
              <a:t> </a:t>
            </a:r>
            <a:r>
              <a:rPr lang="en-US" altLang="zh-CN" dirty="0"/>
              <a:t>the</a:t>
            </a:r>
            <a:r>
              <a:rPr lang="zh-CN" altLang="en-US" dirty="0"/>
              <a:t> </a:t>
            </a:r>
            <a:r>
              <a:rPr lang="en-US" altLang="zh-CN" dirty="0"/>
              <a:t>job</a:t>
            </a:r>
            <a:r>
              <a:rPr lang="zh-CN" altLang="en-US" dirty="0"/>
              <a:t> </a:t>
            </a:r>
            <a:r>
              <a:rPr lang="en-US" altLang="zh-CN" dirty="0"/>
              <a:t>market.</a:t>
            </a:r>
            <a:r>
              <a:rPr lang="zh-CN" altLang="en-US" dirty="0"/>
              <a:t> </a:t>
            </a:r>
            <a:endParaRPr lang="en-US" dirty="0"/>
          </a:p>
        </p:txBody>
      </p:sp>
    </p:spTree>
    <p:extLst>
      <p:ext uri="{BB962C8B-B14F-4D97-AF65-F5344CB8AC3E}">
        <p14:creationId xmlns:p14="http://schemas.microsoft.com/office/powerpoint/2010/main" val="32136691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289ad949d8d_0_3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289ad949d8d_0_3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rPr>
              <a:t>I will leave it here, and please feel free to ask any questions, thanks!</a:t>
            </a:r>
          </a:p>
          <a:p>
            <a:pPr marL="0" lvl="0" indent="0" algn="l" rtl="0">
              <a:spcBef>
                <a:spcPts val="0"/>
              </a:spcBef>
              <a:spcAft>
                <a:spcPts val="0"/>
              </a:spcAft>
              <a:buNone/>
            </a:pPr>
            <a:endParaRPr lang="en" dirty="0">
              <a:solidFill>
                <a:schemeClr val="dk1"/>
              </a:solidFill>
            </a:endParaRPr>
          </a:p>
          <a:p>
            <a:pPr marL="0" lvl="0" indent="0" algn="l" rtl="0">
              <a:spcBef>
                <a:spcPts val="0"/>
              </a:spcBef>
              <a:spcAft>
                <a:spcPts val="0"/>
              </a:spcAft>
              <a:buNone/>
            </a:pPr>
            <a:r>
              <a:rPr lang="en-US" altLang="zh-CN" dirty="0">
                <a:solidFill>
                  <a:schemeClr val="dk1"/>
                </a:solidFill>
              </a:rPr>
              <a:t>ADL</a:t>
            </a:r>
            <a:r>
              <a:rPr lang="zh-CN" altLang="en-US" dirty="0">
                <a:solidFill>
                  <a:schemeClr val="dk1"/>
                </a:solidFill>
              </a:rPr>
              <a:t> </a:t>
            </a:r>
            <a:r>
              <a:rPr lang="en-US" altLang="zh-CN" dirty="0">
                <a:solidFill>
                  <a:schemeClr val="dk1"/>
                </a:solidFill>
              </a:rPr>
              <a:t>activities</a:t>
            </a:r>
            <a:r>
              <a:rPr lang="zh-CN" altLang="en-US" dirty="0">
                <a:solidFill>
                  <a:schemeClr val="dk1"/>
                </a:solidFill>
              </a:rPr>
              <a:t> </a:t>
            </a:r>
            <a:r>
              <a:rPr lang="en-US" altLang="zh-CN" dirty="0">
                <a:solidFill>
                  <a:schemeClr val="dk1"/>
                </a:solidFill>
              </a:rPr>
              <a:t>of</a:t>
            </a:r>
            <a:r>
              <a:rPr lang="zh-CN" altLang="en-US" dirty="0">
                <a:solidFill>
                  <a:schemeClr val="dk1"/>
                </a:solidFill>
              </a:rPr>
              <a:t> </a:t>
            </a:r>
            <a:r>
              <a:rPr lang="en-US" altLang="zh-CN" dirty="0">
                <a:solidFill>
                  <a:schemeClr val="dk1"/>
                </a:solidFill>
              </a:rPr>
              <a:t>daily</a:t>
            </a:r>
            <a:r>
              <a:rPr lang="zh-CN" altLang="en-US" dirty="0">
                <a:solidFill>
                  <a:schemeClr val="dk1"/>
                </a:solidFill>
              </a:rPr>
              <a:t> </a:t>
            </a:r>
            <a:r>
              <a:rPr lang="en-US" altLang="zh-CN" dirty="0">
                <a:solidFill>
                  <a:schemeClr val="dk1"/>
                </a:solidFill>
              </a:rPr>
              <a:t>livings:</a:t>
            </a:r>
            <a:r>
              <a:rPr lang="zh-CN" altLang="en-US" dirty="0">
                <a:solidFill>
                  <a:schemeClr val="dk1"/>
                </a:solidFill>
              </a:rPr>
              <a:t> </a:t>
            </a:r>
            <a:r>
              <a:rPr lang="en-US" dirty="0">
                <a:solidFill>
                  <a:srgbClr val="040C28"/>
                </a:solidFill>
                <a:effectLst/>
                <a:latin typeface="Arial" panose="020B0604020202020204" pitchFamily="34" charset="0"/>
              </a:rPr>
              <a:t>bathing, dressing, toileting, transferring (getting in and out of bed or chair), eating, and continence</a:t>
            </a:r>
            <a:r>
              <a:rPr lang="en-US" dirty="0">
                <a:solidFill>
                  <a:srgbClr val="474747"/>
                </a:solidFill>
                <a:effectLst/>
                <a:latin typeface="Arial" panose="020B0604020202020204" pitchFamily="34" charset="0"/>
              </a:rPr>
              <a:t>.</a:t>
            </a:r>
          </a:p>
          <a:p>
            <a:pPr marL="0" lvl="0" indent="0" algn="l" rtl="0">
              <a:spcBef>
                <a:spcPts val="0"/>
              </a:spcBef>
              <a:spcAft>
                <a:spcPts val="0"/>
              </a:spcAft>
              <a:buNone/>
            </a:pPr>
            <a:r>
              <a:rPr lang="en-US" dirty="0">
                <a:solidFill>
                  <a:srgbClr val="040C28"/>
                </a:solidFill>
                <a:effectLst/>
                <a:latin typeface="Arial" panose="020B0604020202020204" pitchFamily="34" charset="0"/>
              </a:rPr>
              <a:t>Instrumental activities of daily living (IADLs)</a:t>
            </a:r>
            <a:r>
              <a:rPr lang="en-US" altLang="zh-CN" dirty="0">
                <a:solidFill>
                  <a:srgbClr val="040C28"/>
                </a:solidFill>
                <a:effectLst/>
                <a:latin typeface="Arial" panose="020B0604020202020204" pitchFamily="34" charset="0"/>
              </a:rPr>
              <a:t>:</a:t>
            </a:r>
            <a:r>
              <a:rPr lang="zh-CN" altLang="en-US" dirty="0">
                <a:solidFill>
                  <a:srgbClr val="040C28"/>
                </a:solidFill>
                <a:effectLst/>
                <a:latin typeface="Arial" panose="020B0604020202020204" pitchFamily="34" charset="0"/>
              </a:rPr>
              <a:t> </a:t>
            </a:r>
            <a:r>
              <a:rPr lang="en-US" b="0" i="0" dirty="0">
                <a:solidFill>
                  <a:srgbClr val="000000"/>
                </a:solidFill>
                <a:effectLst/>
                <a:latin typeface="Times New Roman" panose="02020603050405020304" pitchFamily="18" charset="0"/>
              </a:rPr>
              <a:t>activities that allow an individual to live independently in a community. Although not necessary for functional living, the ability to perform IADLs can significantly improve the quality of life. The major domains of IADLs include cooking, cleaning, transportation, laundry, and managing finances.</a:t>
            </a:r>
            <a:endParaRPr lang="en-US" b="0" i="0" dirty="0">
              <a:solidFill>
                <a:srgbClr val="202124"/>
              </a:solidFill>
              <a:effectLst/>
              <a:latin typeface="Roboto" panose="02000000000000000000" pitchFamily="2" charset="0"/>
            </a:endParaRPr>
          </a:p>
          <a:p>
            <a:pPr marL="0" lvl="0" indent="0" algn="l" rtl="0">
              <a:spcBef>
                <a:spcPts val="0"/>
              </a:spcBef>
              <a:spcAft>
                <a:spcPts val="0"/>
              </a:spcAft>
              <a:buNone/>
            </a:pPr>
            <a:endParaRPr lang="en-US" dirty="0">
              <a:solidFill>
                <a:schemeClr val="dk1"/>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287dc0dc328_1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287dc0dc328_1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86998e0678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86998e0678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t>Many adult children, especially those who don't live with their parents, always have this question in mind: "Are my parents safe?" Some of them think, what about installing a monitor camera at my parents home? </a:t>
            </a:r>
          </a:p>
          <a:p>
            <a:pPr marL="0" lvl="0" indent="0" algn="l" rtl="0">
              <a:spcBef>
                <a:spcPts val="0"/>
              </a:spcBef>
              <a:spcAft>
                <a:spcPts val="0"/>
              </a:spcAft>
              <a:buClr>
                <a:schemeClr val="dk1"/>
              </a:buClr>
              <a:buSzPts val="1100"/>
              <a:buFont typeface="Arial"/>
              <a:buNone/>
            </a:pPr>
            <a:endParaRPr lang="en" dirty="0"/>
          </a:p>
          <a:p>
            <a:pPr marL="0" lvl="0" indent="0" algn="l" rtl="0">
              <a:spcBef>
                <a:spcPts val="0"/>
              </a:spcBef>
              <a:spcAft>
                <a:spcPts val="0"/>
              </a:spcAft>
              <a:buClr>
                <a:schemeClr val="dk1"/>
              </a:buClr>
              <a:buSzPts val="1100"/>
              <a:buFont typeface="Arial"/>
              <a:buNone/>
            </a:pPr>
            <a:r>
              <a:rPr lang="en" dirty="0"/>
              <a:t>The issue here is quite evident – no one like to be monitored. So many of them still end up using the traditional way: a phone call to check if everything’s okay, which does not meet all their needs, such as getting an immediate notice after their parents slip. As we can see this situation creates a tension between both parties involved.</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 dirty="0"/>
              <a:t>In our research, we aim to examine the tradeoff between privacy and awareness, seeking a solution that can ease this tension.</a:t>
            </a:r>
            <a:endParaRPr dirty="0"/>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86998e0678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286998e0678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 summarize, our approach involves two main steps. First, we aim to understand the tradeoffs involved. Then, we plan to dive deeper into the practical design insights using a technology probe we've developed called "iFloor."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86998e0678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86998e0678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t>We used an iterative design approach in our study</a:t>
            </a:r>
            <a:endParaRPr dirty="0"/>
          </a:p>
          <a:p>
            <a:pPr marL="0" lvl="0" indent="0" algn="l" rtl="0">
              <a:spcBef>
                <a:spcPts val="0"/>
              </a:spcBef>
              <a:spcAft>
                <a:spcPts val="0"/>
              </a:spcAft>
              <a:buClr>
                <a:schemeClr val="dk1"/>
              </a:buClr>
              <a:buSzPts val="1100"/>
              <a:buFont typeface="Arial"/>
              <a:buNone/>
            </a:pPr>
            <a:r>
              <a:rPr lang="en" dirty="0"/>
              <a:t>we began by conducting interviews and focus group sessions with 14 older adults and 13 adult children to gather some high-level takeaways.</a:t>
            </a:r>
            <a:endParaRPr dirty="0"/>
          </a:p>
          <a:p>
            <a:pPr marL="0" lvl="0" indent="0" algn="l" rtl="0">
              <a:spcBef>
                <a:spcPts val="0"/>
              </a:spcBef>
              <a:spcAft>
                <a:spcPts val="0"/>
              </a:spcAft>
              <a:buClr>
                <a:schemeClr val="dk1"/>
              </a:buClr>
              <a:buSzPts val="1100"/>
              <a:buFont typeface="Arial"/>
              <a:buNone/>
            </a:pPr>
            <a:endParaRPr lang="en" dirty="0"/>
          </a:p>
          <a:p>
            <a:pPr marL="0" lvl="0" indent="0" algn="l" rtl="0">
              <a:spcBef>
                <a:spcPts val="0"/>
              </a:spcBef>
              <a:spcAft>
                <a:spcPts val="0"/>
              </a:spcAft>
              <a:buClr>
                <a:schemeClr val="dk1"/>
              </a:buClr>
              <a:buSzPts val="1100"/>
              <a:buFont typeface="Arial"/>
              <a:buNone/>
            </a:pPr>
            <a:r>
              <a:rPr lang="en" dirty="0"/>
              <a:t>Using these takeaways as a foundation, we organized a designer workshop involving 5 designers to generate initial design insights.</a:t>
            </a:r>
            <a:endParaRPr dirty="0"/>
          </a:p>
          <a:p>
            <a:pPr marL="0" lvl="0" indent="0" algn="l" rtl="0">
              <a:spcBef>
                <a:spcPts val="0"/>
              </a:spcBef>
              <a:spcAft>
                <a:spcPts val="0"/>
              </a:spcAft>
              <a:buClr>
                <a:schemeClr val="dk1"/>
              </a:buClr>
              <a:buSzPts val="1100"/>
              <a:buFont typeface="Arial"/>
              <a:buNone/>
            </a:pPr>
            <a:endParaRPr lang="en" dirty="0"/>
          </a:p>
          <a:p>
            <a:pPr marL="0" lvl="0" indent="0" algn="l" rtl="0">
              <a:spcBef>
                <a:spcPts val="0"/>
              </a:spcBef>
              <a:spcAft>
                <a:spcPts val="0"/>
              </a:spcAft>
              <a:buClr>
                <a:schemeClr val="dk1"/>
              </a:buClr>
              <a:buSzPts val="1100"/>
              <a:buFont typeface="Arial"/>
              <a:buNone/>
            </a:pPr>
            <a:r>
              <a:rPr lang="en" dirty="0"/>
              <a:t>From those ideas, our team created </a:t>
            </a:r>
            <a:r>
              <a:rPr lang="en" dirty="0" err="1"/>
              <a:t>iFloor</a:t>
            </a:r>
            <a:r>
              <a:rPr lang="en" dirty="0"/>
              <a:t> as a concrete embodiment of these insights.</a:t>
            </a:r>
            <a:endParaRPr dirty="0"/>
          </a:p>
          <a:p>
            <a:pPr marL="0" lvl="0" indent="0" algn="l" rtl="0">
              <a:spcBef>
                <a:spcPts val="0"/>
              </a:spcBef>
              <a:spcAft>
                <a:spcPts val="0"/>
              </a:spcAft>
              <a:buClr>
                <a:schemeClr val="dk1"/>
              </a:buClr>
              <a:buSzPts val="1100"/>
              <a:buFont typeface="Arial"/>
              <a:buNone/>
            </a:pPr>
            <a:endParaRPr lang="en" dirty="0"/>
          </a:p>
          <a:p>
            <a:pPr marL="0" lvl="0" indent="0" algn="l" rtl="0">
              <a:spcBef>
                <a:spcPts val="0"/>
              </a:spcBef>
              <a:spcAft>
                <a:spcPts val="0"/>
              </a:spcAft>
              <a:buClr>
                <a:schemeClr val="dk1"/>
              </a:buClr>
              <a:buSzPts val="1100"/>
              <a:buFont typeface="Arial"/>
              <a:buNone/>
            </a:pPr>
            <a:r>
              <a:rPr lang="en" dirty="0"/>
              <a:t>Next, we conducted user testing with 5 older adults and 5 children to see if </a:t>
            </a:r>
            <a:r>
              <a:rPr lang="en" dirty="0" err="1"/>
              <a:t>iFloor</a:t>
            </a:r>
            <a:r>
              <a:rPr lang="en" dirty="0"/>
              <a:t> effectively balanced the tradeoffs between privacy and awareness. </a:t>
            </a:r>
            <a:r>
              <a:rPr lang="en-US" altLang="zh-CN" dirty="0"/>
              <a:t>(</a:t>
            </a:r>
            <a:r>
              <a:rPr lang="en" dirty="0"/>
              <a:t>We compared it with abstract art and video recording, which we considered as two extremes on the privacy and awareness spectrum.</a:t>
            </a:r>
            <a:r>
              <a:rPr lang="en-US" altLang="zh-CN" dirty="0"/>
              <a:t>)</a:t>
            </a:r>
            <a:endParaRPr dirty="0"/>
          </a:p>
          <a:p>
            <a:pPr marL="0" lvl="0" indent="0" algn="l" rtl="0">
              <a:spcBef>
                <a:spcPts val="0"/>
              </a:spcBef>
              <a:spcAft>
                <a:spcPts val="0"/>
              </a:spcAft>
              <a:buClr>
                <a:schemeClr val="dk1"/>
              </a:buClr>
              <a:buSzPts val="1100"/>
              <a:buFont typeface="Arial"/>
              <a:buNone/>
            </a:pPr>
            <a:endParaRPr lang="en" dirty="0"/>
          </a:p>
          <a:p>
            <a:pPr marL="0" lvl="0" indent="0" algn="l" rtl="0">
              <a:spcBef>
                <a:spcPts val="0"/>
              </a:spcBef>
              <a:spcAft>
                <a:spcPts val="0"/>
              </a:spcAft>
              <a:buClr>
                <a:schemeClr val="dk1"/>
              </a:buClr>
              <a:buSzPts val="1100"/>
              <a:buFont typeface="Arial"/>
              <a:buNone/>
            </a:pPr>
            <a:r>
              <a:rPr lang="en" dirty="0"/>
              <a:t>Using the results from this testing, we made further refinements to our final design insights.</a:t>
            </a:r>
            <a:endParaRPr dirty="0"/>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86998e0678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86998e0678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t>Now, let's dive into our insights. During our sessions with both older adults and their children, we explored their needs and concerns.</a:t>
            </a:r>
            <a:endParaRPr dirty="0"/>
          </a:p>
          <a:p>
            <a:pPr marL="0" lvl="0" indent="0" algn="l" rtl="0">
              <a:spcBef>
                <a:spcPts val="0"/>
              </a:spcBef>
              <a:spcAft>
                <a:spcPts val="0"/>
              </a:spcAft>
              <a:buClr>
                <a:schemeClr val="dk1"/>
              </a:buClr>
              <a:buSzPts val="1100"/>
              <a:buFont typeface="Arial"/>
              <a:buNone/>
            </a:pPr>
            <a:endParaRPr lang="en" dirty="0"/>
          </a:p>
          <a:p>
            <a:pPr marL="0" lvl="0" indent="0" algn="l" rtl="0">
              <a:spcBef>
                <a:spcPts val="0"/>
              </a:spcBef>
              <a:spcAft>
                <a:spcPts val="0"/>
              </a:spcAft>
              <a:buClr>
                <a:schemeClr val="dk1"/>
              </a:buClr>
              <a:buSzPts val="1100"/>
              <a:buFont typeface="Arial"/>
              <a:buNone/>
            </a:pPr>
            <a:r>
              <a:rPr lang="en" dirty="0"/>
              <a:t>First of all, we discovered that movement and daily activities are two important categories for both groups, even older adults themselves agreed on that. </a:t>
            </a:r>
            <a:endParaRPr dirty="0"/>
          </a:p>
          <a:p>
            <a:pPr marL="0" lvl="0" indent="0" algn="l" rtl="0">
              <a:spcBef>
                <a:spcPts val="0"/>
              </a:spcBef>
              <a:spcAft>
                <a:spcPts val="0"/>
              </a:spcAft>
              <a:buClr>
                <a:schemeClr val="dk1"/>
              </a:buClr>
              <a:buSzPts val="1100"/>
              <a:buFont typeface="Arial"/>
              <a:buNone/>
            </a:pPr>
            <a:endParaRPr lang="en" dirty="0"/>
          </a:p>
          <a:p>
            <a:pPr marL="0" lvl="0" indent="0" algn="l" rtl="0">
              <a:spcBef>
                <a:spcPts val="0"/>
              </a:spcBef>
              <a:spcAft>
                <a:spcPts val="0"/>
              </a:spcAft>
              <a:buClr>
                <a:schemeClr val="dk1"/>
              </a:buClr>
              <a:buSzPts val="1100"/>
              <a:buFont typeface="Arial"/>
              <a:buNone/>
            </a:pPr>
            <a:r>
              <a:rPr lang="en" dirty="0"/>
              <a:t>However, we also recognized that various daily activities come with different levels of importance and privacy considerations. To quantify this, we conducted a survey during our user research sessions, asking both parties to rate the importance and privacy levels of 14 different daily activities. This allowed us to categorize these activities into four distinct groups: crucial, private, casual, and customized.</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86998e0678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86998e0678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t>Animation! Now, let's take a look at the 4 categories. Starting with the leftmost one, the private activities, they were rated as significantly private for older adults, such as relieving. There could be a potential tension here such as taking a shower also has relatively high importance, however, to respect the privacy of older adults, as long as an activity is considered very private by them, we categorize it as a private activity.</a:t>
            </a:r>
            <a:endParaRPr dirty="0"/>
          </a:p>
          <a:p>
            <a:pPr marL="0" lvl="0" indent="0" algn="l" rtl="0">
              <a:spcBef>
                <a:spcPts val="0"/>
              </a:spcBef>
              <a:spcAft>
                <a:spcPts val="0"/>
              </a:spcAft>
              <a:buClr>
                <a:schemeClr val="dk1"/>
              </a:buClr>
              <a:buSzPts val="1100"/>
              <a:buFont typeface="Arial"/>
              <a:buNone/>
            </a:pPr>
            <a:endParaRPr lang="en" dirty="0"/>
          </a:p>
          <a:p>
            <a:pPr marL="0" lvl="0" indent="0" algn="l" rtl="0">
              <a:spcBef>
                <a:spcPts val="0"/>
              </a:spcBef>
              <a:spcAft>
                <a:spcPts val="0"/>
              </a:spcAft>
              <a:buClr>
                <a:schemeClr val="dk1"/>
              </a:buClr>
              <a:buSzPts val="1100"/>
              <a:buFont typeface="Arial"/>
              <a:buNone/>
            </a:pPr>
            <a:r>
              <a:rPr lang="en" dirty="0"/>
              <a:t>Moving on to crucial activities, these are quite straightforward: they have a very high importance level but a low privacy level, which makes their deviation higher than 1, such as taking medication. </a:t>
            </a:r>
            <a:endParaRPr dirty="0"/>
          </a:p>
          <a:p>
            <a:pPr marL="0" lvl="0" indent="0" algn="l" rtl="0">
              <a:spcBef>
                <a:spcPts val="0"/>
              </a:spcBef>
              <a:spcAft>
                <a:spcPts val="0"/>
              </a:spcAft>
              <a:buClr>
                <a:schemeClr val="dk1"/>
              </a:buClr>
              <a:buSzPts val="1100"/>
              <a:buFont typeface="Arial"/>
              <a:buNone/>
            </a:pPr>
            <a:endParaRPr lang="en" dirty="0"/>
          </a:p>
          <a:p>
            <a:pPr marL="0" lvl="0" indent="0" algn="l" rtl="0">
              <a:spcBef>
                <a:spcPts val="0"/>
              </a:spcBef>
              <a:spcAft>
                <a:spcPts val="0"/>
              </a:spcAft>
              <a:buClr>
                <a:schemeClr val="dk1"/>
              </a:buClr>
              <a:buSzPts val="1100"/>
              <a:buFont typeface="Arial"/>
              <a:buNone/>
            </a:pPr>
            <a:r>
              <a:rPr lang="en" dirty="0"/>
              <a:t>Now, the gray category, casual activities, have very low values in both privacy and importance, which means they are generally not that important.</a:t>
            </a:r>
            <a:endParaRPr dirty="0"/>
          </a:p>
          <a:p>
            <a:pPr marL="0" lvl="0" indent="0" algn="l" rtl="0">
              <a:spcBef>
                <a:spcPts val="0"/>
              </a:spcBef>
              <a:spcAft>
                <a:spcPts val="0"/>
              </a:spcAft>
              <a:buClr>
                <a:schemeClr val="dk1"/>
              </a:buClr>
              <a:buSzPts val="1100"/>
              <a:buFont typeface="Arial"/>
              <a:buNone/>
            </a:pPr>
            <a:r>
              <a:rPr lang="en" dirty="0"/>
              <a:t>Lastly, we have the customized activities, which don't neatly fit into the private, crucial, or casual categories. They typically have a high standard deviation among all participants, suggesting that these activities are important but need to be customized according to each user's preference.</a:t>
            </a:r>
            <a:endParaRPr dirty="0"/>
          </a:p>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89ad949d8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89ad949d8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So now when we summarize our first version of the high-level takeaways, we start from these four goals that were initially drawn from existing literature. </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_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69001"/>
            <a:ext cx="7886700" cy="3263504"/>
          </a:xfrm>
        </p:spPr>
        <p:txBody>
          <a:bodyPr/>
          <a:lstStyle>
            <a:lvl1pPr>
              <a:defRPr b="0" i="0">
                <a:latin typeface="Arial" panose="020B0604020202020204" pitchFamily="34" charset="0"/>
                <a:ea typeface="Arial" panose="020B0604020202020204" pitchFamily="34" charset="0"/>
                <a:cs typeface="Arial" panose="020B0604020202020204" pitchFamily="34" charset="0"/>
              </a:defRPr>
            </a:lvl1pPr>
            <a:lvl2pPr>
              <a:defRPr b="0" i="0">
                <a:latin typeface="Arial" panose="020B0604020202020204" pitchFamily="34" charset="0"/>
                <a:ea typeface="Arial" panose="020B0604020202020204" pitchFamily="34" charset="0"/>
                <a:cs typeface="Arial" panose="020B0604020202020204" pitchFamily="34" charset="0"/>
              </a:defRPr>
            </a:lvl2pPr>
            <a:lvl3pPr>
              <a:defRPr b="0" i="0">
                <a:latin typeface="Arial" panose="020B0604020202020204" pitchFamily="34" charset="0"/>
                <a:ea typeface="Arial" panose="020B0604020202020204" pitchFamily="34" charset="0"/>
                <a:cs typeface="Arial" panose="020B0604020202020204" pitchFamily="34" charset="0"/>
              </a:defRPr>
            </a:lvl3pPr>
            <a:lvl4pPr>
              <a:defRPr b="0" i="0">
                <a:latin typeface="Arial" panose="020B0604020202020204" pitchFamily="34" charset="0"/>
                <a:ea typeface="Arial" panose="020B0604020202020204" pitchFamily="34" charset="0"/>
                <a:cs typeface="Arial" panose="020B0604020202020204" pitchFamily="34" charset="0"/>
              </a:defRPr>
            </a:lvl4pPr>
            <a:lvl5pPr>
              <a:defRPr b="0" i="0">
                <a:latin typeface="Arial" panose="020B0604020202020204" pitchFamily="34" charset="0"/>
                <a:ea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628651" y="999067"/>
            <a:ext cx="7357533" cy="0"/>
          </a:xfrm>
          <a:prstGeom prst="line">
            <a:avLst/>
          </a:prstGeom>
          <a:ln w="25400">
            <a:solidFill>
              <a:srgbClr val="E1192B"/>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628650" y="226815"/>
            <a:ext cx="7886700" cy="994172"/>
          </a:xfrm>
        </p:spPr>
        <p:txBody>
          <a:bodyPr/>
          <a:lstStyle>
            <a:lvl1pPr>
              <a:defRPr b="0" i="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title style</a:t>
            </a:r>
          </a:p>
        </p:txBody>
      </p:sp>
      <p:pic>
        <p:nvPicPr>
          <p:cNvPr id="9" name="Picture 8"/>
          <p:cNvPicPr>
            <a:picLocks noChangeAspect="1"/>
          </p:cNvPicPr>
          <p:nvPr userDrawn="1"/>
        </p:nvPicPr>
        <p:blipFill>
          <a:blip r:embed="rId2"/>
          <a:stretch>
            <a:fillRect/>
          </a:stretch>
        </p:blipFill>
        <p:spPr>
          <a:xfrm>
            <a:off x="7953578" y="4169569"/>
            <a:ext cx="809625" cy="623094"/>
          </a:xfrm>
          <a:prstGeom prst="rect">
            <a:avLst/>
          </a:prstGeom>
        </p:spPr>
      </p:pic>
      <p:sp>
        <p:nvSpPr>
          <p:cNvPr id="4" name="Slide Number Placeholder 3"/>
          <p:cNvSpPr>
            <a:spLocks noGrp="1"/>
          </p:cNvSpPr>
          <p:nvPr>
            <p:ph type="sldNum" sz="quarter" idx="10"/>
          </p:nvPr>
        </p:nvSpPr>
        <p:spPr/>
        <p:txBody>
          <a:bodyPr/>
          <a:lstStyle>
            <a:lvl1pPr>
              <a:defRPr>
                <a:solidFill>
                  <a:schemeClr val="bg1">
                    <a:lumMod val="75000"/>
                  </a:schemeClr>
                </a:solidFill>
              </a:defRPr>
            </a:lvl1pPr>
          </a:lstStyle>
          <a:p>
            <a:fld id="{2BE017B6-6466-CA44-A203-DCC007137B39}" type="slidenum">
              <a:rPr lang="en-US" smtClean="0"/>
              <a:pPr/>
              <a:t>‹#›</a:t>
            </a:fld>
            <a:endParaRPr lang="en-US" dirty="0"/>
          </a:p>
        </p:txBody>
      </p:sp>
    </p:spTree>
    <p:extLst>
      <p:ext uri="{BB962C8B-B14F-4D97-AF65-F5344CB8AC3E}">
        <p14:creationId xmlns:p14="http://schemas.microsoft.com/office/powerpoint/2010/main" val="523630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5.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0.pn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5.png"/><Relationship Id="rId7"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5.png"/><Relationship Id="rId7"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7.png"/><Relationship Id="rId7"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438900"/>
            <a:ext cx="8520600" cy="205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SzPts val="990"/>
              <a:buNone/>
            </a:pPr>
            <a:r>
              <a:rPr lang="en" sz="2700" b="1" dirty="0">
                <a:latin typeface="Montserrat"/>
                <a:ea typeface="Montserrat"/>
                <a:cs typeface="Montserrat"/>
                <a:sym typeface="Montserrat"/>
              </a:rPr>
              <a:t>Privacy vs. Awareness: Relieving the Tension between Older Adults and Adult Children When Sharing In-home Activity Data</a:t>
            </a:r>
            <a:endParaRPr sz="2700" b="1" dirty="0">
              <a:latin typeface="Montserrat"/>
              <a:ea typeface="Montserrat"/>
              <a:cs typeface="Montserrat"/>
              <a:sym typeface="Montserrat"/>
            </a:endParaRPr>
          </a:p>
        </p:txBody>
      </p:sp>
      <p:sp>
        <p:nvSpPr>
          <p:cNvPr id="55" name="Google Shape;55;p13"/>
          <p:cNvSpPr txBox="1">
            <a:spLocks noGrp="1"/>
          </p:cNvSpPr>
          <p:nvPr>
            <p:ph type="subTitle" idx="1"/>
          </p:nvPr>
        </p:nvSpPr>
        <p:spPr>
          <a:xfrm>
            <a:off x="311700" y="2571750"/>
            <a:ext cx="8520600" cy="792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r>
              <a:rPr lang="en" sz="2000" dirty="0">
                <a:latin typeface="Montserrat"/>
                <a:ea typeface="Montserrat"/>
                <a:cs typeface="Montserrat"/>
                <a:sym typeface="Montserrat"/>
              </a:rPr>
              <a:t>Jiachen Li, </a:t>
            </a:r>
            <a:r>
              <a:rPr lang="en" sz="2000" dirty="0" err="1">
                <a:latin typeface="Montserrat"/>
                <a:ea typeface="Montserrat"/>
                <a:cs typeface="Montserrat"/>
                <a:sym typeface="Montserrat"/>
              </a:rPr>
              <a:t>Bingrui</a:t>
            </a:r>
            <a:r>
              <a:rPr lang="en" sz="2000" dirty="0">
                <a:latin typeface="Montserrat"/>
                <a:ea typeface="Montserrat"/>
                <a:cs typeface="Montserrat"/>
                <a:sym typeface="Montserrat"/>
              </a:rPr>
              <a:t> </a:t>
            </a:r>
            <a:r>
              <a:rPr lang="en" sz="2000" dirty="0" err="1">
                <a:latin typeface="Montserrat"/>
                <a:ea typeface="Montserrat"/>
                <a:cs typeface="Montserrat"/>
                <a:sym typeface="Montserrat"/>
              </a:rPr>
              <a:t>Zong</a:t>
            </a:r>
            <a:r>
              <a:rPr lang="en" sz="2000" dirty="0">
                <a:latin typeface="Montserrat"/>
                <a:ea typeface="Montserrat"/>
                <a:cs typeface="Montserrat"/>
                <a:sym typeface="Montserrat"/>
              </a:rPr>
              <a:t>, Tingyu Cheng, </a:t>
            </a:r>
            <a:r>
              <a:rPr lang="en" sz="2000" dirty="0" err="1">
                <a:latin typeface="Montserrat"/>
                <a:ea typeface="Montserrat"/>
                <a:cs typeface="Montserrat"/>
                <a:sym typeface="Montserrat"/>
              </a:rPr>
              <a:t>Yunzhi</a:t>
            </a:r>
            <a:r>
              <a:rPr lang="en" sz="2000" dirty="0">
                <a:latin typeface="Montserrat"/>
                <a:ea typeface="Montserrat"/>
                <a:cs typeface="Montserrat"/>
                <a:sym typeface="Montserrat"/>
              </a:rPr>
              <a:t> Li</a:t>
            </a:r>
          </a:p>
          <a:p>
            <a:pPr marL="0" lvl="0" indent="0" algn="r" rtl="0">
              <a:spcBef>
                <a:spcPts val="0"/>
              </a:spcBef>
              <a:spcAft>
                <a:spcPts val="0"/>
              </a:spcAft>
              <a:buNone/>
            </a:pPr>
            <a:r>
              <a:rPr lang="en" sz="2000" dirty="0">
                <a:latin typeface="Montserrat"/>
                <a:ea typeface="Montserrat"/>
                <a:cs typeface="Montserrat"/>
                <a:sym typeface="Montserrat"/>
              </a:rPr>
              <a:t>Elizabeth </a:t>
            </a:r>
            <a:r>
              <a:rPr lang="en" sz="2000" dirty="0" err="1">
                <a:latin typeface="Montserrat"/>
                <a:ea typeface="Montserrat"/>
                <a:cs typeface="Montserrat"/>
                <a:sym typeface="Montserrat"/>
              </a:rPr>
              <a:t>Mynatt</a:t>
            </a:r>
            <a:r>
              <a:rPr lang="en" sz="2000" dirty="0">
                <a:latin typeface="Montserrat"/>
                <a:ea typeface="Montserrat"/>
                <a:cs typeface="Montserrat"/>
                <a:sym typeface="Montserrat"/>
              </a:rPr>
              <a:t>, Ashutosh </a:t>
            </a:r>
            <a:r>
              <a:rPr lang="en" sz="2000" dirty="0" err="1">
                <a:latin typeface="Montserrat"/>
                <a:ea typeface="Montserrat"/>
                <a:cs typeface="Montserrat"/>
                <a:sym typeface="Montserrat"/>
              </a:rPr>
              <a:t>Dhekne</a:t>
            </a:r>
            <a:endParaRPr sz="2000" dirty="0">
              <a:latin typeface="Montserrat"/>
              <a:ea typeface="Montserrat"/>
              <a:cs typeface="Montserrat"/>
              <a:sym typeface="Montserrat"/>
            </a:endParaRPr>
          </a:p>
        </p:txBody>
      </p:sp>
      <p:pic>
        <p:nvPicPr>
          <p:cNvPr id="56" name="Google Shape;56;p13"/>
          <p:cNvPicPr preferRelativeResize="0"/>
          <p:nvPr/>
        </p:nvPicPr>
        <p:blipFill>
          <a:blip r:embed="rId3">
            <a:alphaModFix/>
          </a:blip>
          <a:stretch>
            <a:fillRect/>
          </a:stretch>
        </p:blipFill>
        <p:spPr>
          <a:xfrm>
            <a:off x="420375" y="3787500"/>
            <a:ext cx="2736600" cy="976975"/>
          </a:xfrm>
          <a:prstGeom prst="rect">
            <a:avLst/>
          </a:prstGeom>
          <a:noFill/>
          <a:ln>
            <a:noFill/>
          </a:ln>
        </p:spPr>
      </p:pic>
      <p:pic>
        <p:nvPicPr>
          <p:cNvPr id="57" name="Google Shape;57;p13"/>
          <p:cNvPicPr preferRelativeResize="0"/>
          <p:nvPr/>
        </p:nvPicPr>
        <p:blipFill>
          <a:blip r:embed="rId4">
            <a:alphaModFix/>
          </a:blip>
          <a:stretch>
            <a:fillRect/>
          </a:stretch>
        </p:blipFill>
        <p:spPr>
          <a:xfrm>
            <a:off x="4735400" y="3852775"/>
            <a:ext cx="2758518" cy="9769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latin typeface="Montserrat"/>
                <a:ea typeface="Montserrat"/>
                <a:cs typeface="Montserrat"/>
                <a:sym typeface="Montserrat"/>
              </a:rPr>
              <a:t>10</a:t>
            </a:fld>
            <a:endParaRPr>
              <a:latin typeface="Montserrat"/>
              <a:ea typeface="Montserrat"/>
              <a:cs typeface="Montserrat"/>
              <a:sym typeface="Montserrat"/>
            </a:endParaRPr>
          </a:p>
        </p:txBody>
      </p:sp>
      <p:sp>
        <p:nvSpPr>
          <p:cNvPr id="163" name="Google Shape;163;p21"/>
          <p:cNvSpPr txBox="1">
            <a:spLocks noGrp="1"/>
          </p:cNvSpPr>
          <p:nvPr>
            <p:ph type="body" idx="1"/>
          </p:nvPr>
        </p:nvSpPr>
        <p:spPr>
          <a:xfrm>
            <a:off x="866775" y="1500226"/>
            <a:ext cx="8038500" cy="4908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Clr>
                <a:schemeClr val="dk1"/>
              </a:buClr>
              <a:buSzPts val="1100"/>
              <a:buFont typeface="Arial"/>
              <a:buNone/>
            </a:pPr>
            <a:r>
              <a:rPr lang="en" sz="1450" dirty="0">
                <a:solidFill>
                  <a:schemeClr val="dk1"/>
                </a:solidFill>
                <a:latin typeface="Montserrat"/>
                <a:ea typeface="Montserrat"/>
                <a:cs typeface="Montserrat"/>
                <a:sym typeface="Montserrat"/>
              </a:rPr>
              <a:t>Support </a:t>
            </a:r>
            <a:r>
              <a:rPr lang="en" sz="1450" b="1" dirty="0">
                <a:solidFill>
                  <a:schemeClr val="dk1"/>
                </a:solidFill>
                <a:latin typeface="Montserrat"/>
                <a:ea typeface="Montserrat"/>
                <a:cs typeface="Montserrat"/>
                <a:sym typeface="Montserrat"/>
              </a:rPr>
              <a:t>low-level awareness</a:t>
            </a:r>
            <a:r>
              <a:rPr lang="en" sz="1450" dirty="0">
                <a:solidFill>
                  <a:schemeClr val="dk1"/>
                </a:solidFill>
                <a:latin typeface="Montserrat"/>
                <a:ea typeface="Montserrat"/>
                <a:cs typeface="Montserrat"/>
                <a:sym typeface="Montserrat"/>
              </a:rPr>
              <a:t> </a:t>
            </a:r>
            <a:endParaRPr sz="1450" b="1" dirty="0">
              <a:solidFill>
                <a:schemeClr val="dk1"/>
              </a:solidFill>
              <a:latin typeface="Montserrat"/>
              <a:ea typeface="Montserrat"/>
              <a:cs typeface="Montserrat"/>
              <a:sym typeface="Montserrat"/>
            </a:endParaRPr>
          </a:p>
        </p:txBody>
      </p:sp>
      <p:sp>
        <p:nvSpPr>
          <p:cNvPr id="164" name="Google Shape;164;p21"/>
          <p:cNvSpPr txBox="1">
            <a:spLocks noGrp="1"/>
          </p:cNvSpPr>
          <p:nvPr>
            <p:ph type="body" idx="1"/>
          </p:nvPr>
        </p:nvSpPr>
        <p:spPr>
          <a:xfrm>
            <a:off x="866775" y="2067375"/>
            <a:ext cx="8038500" cy="4908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sz="1450" dirty="0">
                <a:solidFill>
                  <a:schemeClr val="dk1"/>
                </a:solidFill>
                <a:latin typeface="Montserrat"/>
                <a:ea typeface="Montserrat"/>
                <a:cs typeface="Montserrat"/>
                <a:sym typeface="Montserrat"/>
              </a:rPr>
              <a:t>Trends </a:t>
            </a:r>
            <a:r>
              <a:rPr lang="en" sz="1450" b="1" dirty="0">
                <a:solidFill>
                  <a:schemeClr val="dk1"/>
                </a:solidFill>
                <a:latin typeface="Montserrat"/>
                <a:ea typeface="Montserrat"/>
                <a:cs typeface="Montserrat"/>
                <a:sym typeface="Montserrat"/>
              </a:rPr>
              <a:t>over time</a:t>
            </a:r>
            <a:r>
              <a:rPr lang="en" sz="1450" dirty="0">
                <a:solidFill>
                  <a:schemeClr val="dk1"/>
                </a:solidFill>
                <a:latin typeface="Montserrat"/>
                <a:ea typeface="Montserrat"/>
                <a:cs typeface="Montserrat"/>
                <a:sym typeface="Montserrat"/>
              </a:rPr>
              <a:t> </a:t>
            </a:r>
            <a:endParaRPr sz="1450" dirty="0">
              <a:solidFill>
                <a:schemeClr val="dk1"/>
              </a:solidFill>
              <a:latin typeface="Montserrat"/>
              <a:ea typeface="Montserrat"/>
              <a:cs typeface="Montserrat"/>
              <a:sym typeface="Montserrat"/>
            </a:endParaRPr>
          </a:p>
        </p:txBody>
      </p:sp>
      <p:sp>
        <p:nvSpPr>
          <p:cNvPr id="165" name="Google Shape;165;p21"/>
          <p:cNvSpPr txBox="1">
            <a:spLocks noGrp="1"/>
          </p:cNvSpPr>
          <p:nvPr>
            <p:ph type="body" idx="1"/>
          </p:nvPr>
        </p:nvSpPr>
        <p:spPr>
          <a:xfrm>
            <a:off x="866775" y="2595063"/>
            <a:ext cx="8038500" cy="4908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sz="1450" dirty="0">
                <a:solidFill>
                  <a:schemeClr val="dk1"/>
                </a:solidFill>
                <a:latin typeface="Montserrat"/>
                <a:ea typeface="Montserrat"/>
                <a:cs typeface="Montserrat"/>
                <a:sym typeface="Montserrat"/>
              </a:rPr>
              <a:t>Respecting </a:t>
            </a:r>
            <a:r>
              <a:rPr lang="en" sz="1450" b="1" dirty="0">
                <a:solidFill>
                  <a:schemeClr val="dk1"/>
                </a:solidFill>
                <a:latin typeface="Montserrat"/>
                <a:ea typeface="Montserrat"/>
                <a:cs typeface="Montserrat"/>
                <a:sym typeface="Montserrat"/>
              </a:rPr>
              <a:t>privacy</a:t>
            </a:r>
            <a:r>
              <a:rPr lang="en" sz="1450" dirty="0">
                <a:solidFill>
                  <a:schemeClr val="dk1"/>
                </a:solidFill>
                <a:latin typeface="Montserrat"/>
                <a:ea typeface="Montserrat"/>
                <a:cs typeface="Montserrat"/>
                <a:sym typeface="Montserrat"/>
              </a:rPr>
              <a:t> concerns</a:t>
            </a:r>
            <a:endParaRPr sz="1450" dirty="0">
              <a:solidFill>
                <a:schemeClr val="dk1"/>
              </a:solidFill>
              <a:latin typeface="Montserrat"/>
              <a:ea typeface="Montserrat"/>
              <a:cs typeface="Montserrat"/>
              <a:sym typeface="Montserrat"/>
            </a:endParaRPr>
          </a:p>
        </p:txBody>
      </p:sp>
      <p:sp>
        <p:nvSpPr>
          <p:cNvPr id="166" name="Google Shape;166;p21"/>
          <p:cNvSpPr txBox="1">
            <a:spLocks noGrp="1"/>
          </p:cNvSpPr>
          <p:nvPr>
            <p:ph type="body" idx="1"/>
          </p:nvPr>
        </p:nvSpPr>
        <p:spPr>
          <a:xfrm>
            <a:off x="866775" y="3122775"/>
            <a:ext cx="8038500" cy="4908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sz="1450" dirty="0">
                <a:solidFill>
                  <a:schemeClr val="dk1"/>
                </a:solidFill>
                <a:latin typeface="Montserrat"/>
                <a:ea typeface="Montserrat"/>
                <a:cs typeface="Montserrat"/>
                <a:sym typeface="Montserrat"/>
              </a:rPr>
              <a:t>Reduce </a:t>
            </a:r>
            <a:r>
              <a:rPr lang="en" sz="1450" b="1" dirty="0">
                <a:solidFill>
                  <a:schemeClr val="dk1"/>
                </a:solidFill>
                <a:latin typeface="Montserrat"/>
                <a:ea typeface="Montserrat"/>
                <a:cs typeface="Montserrat"/>
                <a:sym typeface="Montserrat"/>
              </a:rPr>
              <a:t>complexity</a:t>
            </a:r>
            <a:endParaRPr sz="1450" dirty="0">
              <a:solidFill>
                <a:schemeClr val="dk1"/>
              </a:solidFill>
              <a:latin typeface="Montserrat"/>
              <a:ea typeface="Montserrat"/>
              <a:cs typeface="Montserrat"/>
              <a:sym typeface="Montserrat"/>
            </a:endParaRPr>
          </a:p>
        </p:txBody>
      </p:sp>
      <p:sp>
        <p:nvSpPr>
          <p:cNvPr id="167" name="Google Shape;167;p21"/>
          <p:cNvSpPr txBox="1">
            <a:spLocks noGrp="1"/>
          </p:cNvSpPr>
          <p:nvPr>
            <p:ph type="title"/>
          </p:nvPr>
        </p:nvSpPr>
        <p:spPr>
          <a:xfrm>
            <a:off x="311700" y="445025"/>
            <a:ext cx="83553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Montserrat"/>
                <a:ea typeface="Montserrat"/>
                <a:cs typeface="Montserrat"/>
                <a:sym typeface="Montserrat"/>
              </a:rPr>
              <a:t>4 Goals </a:t>
            </a:r>
            <a:r>
              <a:rPr lang="en">
                <a:solidFill>
                  <a:srgbClr val="B7B7B7"/>
                </a:solidFill>
                <a:latin typeface="Montserrat"/>
                <a:ea typeface="Montserrat"/>
                <a:cs typeface="Montserrat"/>
                <a:sym typeface="Montserrat"/>
              </a:rPr>
              <a:t>[2]</a:t>
            </a:r>
            <a:endParaRPr>
              <a:solidFill>
                <a:srgbClr val="B7B7B7"/>
              </a:solidFill>
              <a:latin typeface="Montserrat"/>
              <a:ea typeface="Montserrat"/>
              <a:cs typeface="Montserrat"/>
              <a:sym typeface="Montserrat"/>
            </a:endParaRPr>
          </a:p>
        </p:txBody>
      </p:sp>
      <p:sp>
        <p:nvSpPr>
          <p:cNvPr id="168" name="Google Shape;168;p21"/>
          <p:cNvSpPr txBox="1"/>
          <p:nvPr/>
        </p:nvSpPr>
        <p:spPr>
          <a:xfrm>
            <a:off x="311700" y="4663217"/>
            <a:ext cx="8312700" cy="49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dirty="0">
                <a:solidFill>
                  <a:schemeClr val="dk1"/>
                </a:solidFill>
                <a:latin typeface="Montserrat"/>
                <a:ea typeface="Montserrat"/>
                <a:cs typeface="Montserrat"/>
                <a:sym typeface="Montserrat"/>
              </a:rPr>
              <a:t>[2] Elizabeth D </a:t>
            </a:r>
            <a:r>
              <a:rPr lang="en" sz="900" dirty="0" err="1">
                <a:solidFill>
                  <a:schemeClr val="dk1"/>
                </a:solidFill>
                <a:latin typeface="Montserrat"/>
                <a:ea typeface="Montserrat"/>
                <a:cs typeface="Montserrat"/>
                <a:sym typeface="Montserrat"/>
              </a:rPr>
              <a:t>Mynatt</a:t>
            </a:r>
            <a:r>
              <a:rPr lang="en" sz="900" dirty="0">
                <a:solidFill>
                  <a:schemeClr val="dk1"/>
                </a:solidFill>
                <a:latin typeface="Montserrat"/>
                <a:ea typeface="Montserrat"/>
                <a:cs typeface="Montserrat"/>
                <a:sym typeface="Montserrat"/>
              </a:rPr>
              <a:t>, Jim Rowan, Sarah </a:t>
            </a:r>
            <a:r>
              <a:rPr lang="en" sz="900" dirty="0" err="1">
                <a:solidFill>
                  <a:schemeClr val="dk1"/>
                </a:solidFill>
                <a:latin typeface="Montserrat"/>
                <a:ea typeface="Montserrat"/>
                <a:cs typeface="Montserrat"/>
                <a:sym typeface="Montserrat"/>
              </a:rPr>
              <a:t>Craighill</a:t>
            </a:r>
            <a:r>
              <a:rPr lang="en" sz="900" dirty="0">
                <a:solidFill>
                  <a:schemeClr val="dk1"/>
                </a:solidFill>
                <a:latin typeface="Montserrat"/>
                <a:ea typeface="Montserrat"/>
                <a:cs typeface="Montserrat"/>
                <a:sym typeface="Montserrat"/>
              </a:rPr>
              <a:t>, and Annie Jacobs. 2001. Digital family portraits: supporting peace of mind for extended family members. In Proceedings of the SIGCHI conference on Human factors in computing systems. 333–340.</a:t>
            </a:r>
            <a:endParaRPr sz="900" dirty="0">
              <a:solidFill>
                <a:schemeClr val="dk1"/>
              </a:solidFill>
              <a:latin typeface="Montserrat"/>
              <a:ea typeface="Montserrat"/>
              <a:cs typeface="Montserrat"/>
              <a:sym typeface="Montserrat"/>
            </a:endParaRPr>
          </a:p>
        </p:txBody>
      </p:sp>
      <p:pic>
        <p:nvPicPr>
          <p:cNvPr id="169" name="Google Shape;169;p21"/>
          <p:cNvPicPr preferRelativeResize="0"/>
          <p:nvPr/>
        </p:nvPicPr>
        <p:blipFill>
          <a:blip r:embed="rId3">
            <a:alphaModFix/>
          </a:blip>
          <a:stretch>
            <a:fillRect/>
          </a:stretch>
        </p:blipFill>
        <p:spPr>
          <a:xfrm>
            <a:off x="419200" y="2098425"/>
            <a:ext cx="278100" cy="278100"/>
          </a:xfrm>
          <a:prstGeom prst="rect">
            <a:avLst/>
          </a:prstGeom>
          <a:noFill/>
          <a:ln>
            <a:noFill/>
          </a:ln>
        </p:spPr>
      </p:pic>
      <p:pic>
        <p:nvPicPr>
          <p:cNvPr id="170" name="Google Shape;170;p21"/>
          <p:cNvPicPr preferRelativeResize="0"/>
          <p:nvPr/>
        </p:nvPicPr>
        <p:blipFill>
          <a:blip r:embed="rId4">
            <a:alphaModFix/>
          </a:blip>
          <a:stretch>
            <a:fillRect/>
          </a:stretch>
        </p:blipFill>
        <p:spPr>
          <a:xfrm>
            <a:off x="399550" y="1528275"/>
            <a:ext cx="340200" cy="340200"/>
          </a:xfrm>
          <a:prstGeom prst="rect">
            <a:avLst/>
          </a:prstGeom>
          <a:noFill/>
          <a:ln>
            <a:noFill/>
          </a:ln>
        </p:spPr>
      </p:pic>
      <p:pic>
        <p:nvPicPr>
          <p:cNvPr id="171" name="Google Shape;171;p21"/>
          <p:cNvPicPr preferRelativeResize="0"/>
          <p:nvPr/>
        </p:nvPicPr>
        <p:blipFill>
          <a:blip r:embed="rId5">
            <a:alphaModFix/>
          </a:blip>
          <a:stretch>
            <a:fillRect/>
          </a:stretch>
        </p:blipFill>
        <p:spPr>
          <a:xfrm>
            <a:off x="399550" y="2606475"/>
            <a:ext cx="317400" cy="317400"/>
          </a:xfrm>
          <a:prstGeom prst="rect">
            <a:avLst/>
          </a:prstGeom>
          <a:noFill/>
          <a:ln>
            <a:noFill/>
          </a:ln>
        </p:spPr>
      </p:pic>
      <p:pic>
        <p:nvPicPr>
          <p:cNvPr id="172" name="Google Shape;172;p21"/>
          <p:cNvPicPr preferRelativeResize="0"/>
          <p:nvPr/>
        </p:nvPicPr>
        <p:blipFill>
          <a:blip r:embed="rId6">
            <a:alphaModFix/>
          </a:blip>
          <a:stretch>
            <a:fillRect/>
          </a:stretch>
        </p:blipFill>
        <p:spPr>
          <a:xfrm>
            <a:off x="399550" y="3160900"/>
            <a:ext cx="317400" cy="317400"/>
          </a:xfrm>
          <a:prstGeom prst="rect">
            <a:avLst/>
          </a:prstGeom>
          <a:noFill/>
          <a:ln>
            <a:noFill/>
          </a:ln>
        </p:spPr>
      </p:pic>
      <p:sp>
        <p:nvSpPr>
          <p:cNvPr id="2" name="Google Shape;177;p22">
            <a:extLst>
              <a:ext uri="{FF2B5EF4-FFF2-40B4-BE49-F238E27FC236}">
                <a16:creationId xmlns:a16="http://schemas.microsoft.com/office/drawing/2014/main" id="{17553FAE-0549-E037-2C6B-FAC97E76729D}"/>
              </a:ext>
            </a:extLst>
          </p:cNvPr>
          <p:cNvSpPr txBox="1">
            <a:spLocks/>
          </p:cNvSpPr>
          <p:nvPr/>
        </p:nvSpPr>
        <p:spPr>
          <a:xfrm>
            <a:off x="290400" y="448151"/>
            <a:ext cx="8355300" cy="572700"/>
          </a:xfrm>
          <a:prstGeom prst="rect">
            <a:avLst/>
          </a:prstGeom>
          <a:noFill/>
          <a:ln>
            <a:noFill/>
          </a:ln>
        </p:spPr>
        <p:txBody>
          <a:bodyPr spcFirstLastPara="1" wrap="square" lIns="91425" tIns="91425" rIns="91425" bIns="91425" anchor="t" anchorCtr="0">
            <a:normAutofit fontScale="97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dirty="0">
                <a:latin typeface="Montserrat"/>
                <a:ea typeface="Montserrat"/>
                <a:cs typeface="Montserrat"/>
                <a:sym typeface="Montserrat"/>
              </a:rPr>
              <a:t>High-level Takeaways</a:t>
            </a:r>
          </a:p>
        </p:txBody>
      </p:sp>
      <p:sp>
        <p:nvSpPr>
          <p:cNvPr id="3" name="Google Shape;197;p23">
            <a:extLst>
              <a:ext uri="{FF2B5EF4-FFF2-40B4-BE49-F238E27FC236}">
                <a16:creationId xmlns:a16="http://schemas.microsoft.com/office/drawing/2014/main" id="{DA41CAA8-3E1A-48DC-ED4A-7D3319BD1E7E}"/>
              </a:ext>
            </a:extLst>
          </p:cNvPr>
          <p:cNvSpPr txBox="1">
            <a:spLocks/>
          </p:cNvSpPr>
          <p:nvPr/>
        </p:nvSpPr>
        <p:spPr>
          <a:xfrm>
            <a:off x="1184175" y="1462213"/>
            <a:ext cx="8038500" cy="490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spcAft>
                <a:spcPts val="1200"/>
              </a:spcAft>
              <a:buClr>
                <a:schemeClr val="dk1"/>
              </a:buClr>
              <a:buSzPts val="770"/>
              <a:buFont typeface="Arial"/>
              <a:buNone/>
            </a:pPr>
            <a:r>
              <a:rPr lang="en-US" sz="1450" b="1" dirty="0">
                <a:solidFill>
                  <a:schemeClr val="dk1"/>
                </a:solidFill>
                <a:latin typeface="Montserrat"/>
                <a:ea typeface="Montserrat"/>
                <a:cs typeface="Montserrat"/>
                <a:sym typeface="Montserrat"/>
              </a:rPr>
              <a:t>Movement</a:t>
            </a:r>
            <a:r>
              <a:rPr lang="en-US" sz="1450" dirty="0">
                <a:solidFill>
                  <a:schemeClr val="dk1"/>
                </a:solidFill>
                <a:latin typeface="Montserrat"/>
                <a:ea typeface="Montserrat"/>
                <a:cs typeface="Montserrat"/>
                <a:sym typeface="Montserrat"/>
              </a:rPr>
              <a:t> and </a:t>
            </a:r>
            <a:r>
              <a:rPr lang="en-US" sz="1450" b="1" dirty="0">
                <a:solidFill>
                  <a:schemeClr val="dk1"/>
                </a:solidFill>
                <a:latin typeface="Montserrat"/>
                <a:ea typeface="Montserrat"/>
                <a:cs typeface="Montserrat"/>
                <a:sym typeface="Montserrat"/>
              </a:rPr>
              <a:t>daily activities</a:t>
            </a:r>
            <a:endParaRPr lang="en-US" sz="1450" b="1" dirty="0">
              <a:solidFill>
                <a:srgbClr val="CCCCCC"/>
              </a:solidFill>
              <a:latin typeface="Montserrat"/>
              <a:ea typeface="Montserrat"/>
              <a:cs typeface="Montserrat"/>
              <a:sym typeface="Montserrat"/>
            </a:endParaRPr>
          </a:p>
        </p:txBody>
      </p:sp>
      <p:sp>
        <p:nvSpPr>
          <p:cNvPr id="4" name="Google Shape;198;p23">
            <a:extLst>
              <a:ext uri="{FF2B5EF4-FFF2-40B4-BE49-F238E27FC236}">
                <a16:creationId xmlns:a16="http://schemas.microsoft.com/office/drawing/2014/main" id="{30AE9D1A-BA1F-1A42-59F2-5E938116A73F}"/>
              </a:ext>
            </a:extLst>
          </p:cNvPr>
          <p:cNvSpPr txBox="1">
            <a:spLocks/>
          </p:cNvSpPr>
          <p:nvPr/>
        </p:nvSpPr>
        <p:spPr>
          <a:xfrm>
            <a:off x="1184175" y="2973675"/>
            <a:ext cx="8038500" cy="490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spcAft>
                <a:spcPts val="1200"/>
              </a:spcAft>
              <a:buClr>
                <a:schemeClr val="dk1"/>
              </a:buClr>
              <a:buSzPts val="770"/>
              <a:buFont typeface="Arial"/>
              <a:buNone/>
            </a:pPr>
            <a:r>
              <a:rPr lang="en-US" sz="1450" b="1" dirty="0">
                <a:solidFill>
                  <a:schemeClr val="dk1"/>
                </a:solidFill>
                <a:latin typeface="Montserrat"/>
                <a:ea typeface="Montserrat"/>
                <a:cs typeface="Montserrat"/>
                <a:sym typeface="Montserrat"/>
              </a:rPr>
              <a:t>Crucial and customized</a:t>
            </a:r>
            <a:r>
              <a:rPr lang="en-US" sz="1450" dirty="0">
                <a:solidFill>
                  <a:schemeClr val="dk1"/>
                </a:solidFill>
                <a:latin typeface="Montserrat"/>
                <a:ea typeface="Montserrat"/>
                <a:cs typeface="Montserrat"/>
                <a:sym typeface="Montserrat"/>
              </a:rPr>
              <a:t> activities </a:t>
            </a:r>
            <a:endParaRPr lang="en-US" sz="1450" b="1" dirty="0">
              <a:solidFill>
                <a:srgbClr val="CCCCCC"/>
              </a:solidFill>
              <a:latin typeface="Montserrat"/>
              <a:ea typeface="Montserrat"/>
              <a:cs typeface="Montserrat"/>
              <a:sym typeface="Montserrat"/>
            </a:endParaRPr>
          </a:p>
        </p:txBody>
      </p:sp>
      <p:sp>
        <p:nvSpPr>
          <p:cNvPr id="5" name="Google Shape;199;p23">
            <a:extLst>
              <a:ext uri="{FF2B5EF4-FFF2-40B4-BE49-F238E27FC236}">
                <a16:creationId xmlns:a16="http://schemas.microsoft.com/office/drawing/2014/main" id="{6283A4A7-DE4E-AABE-0CC2-D66DEE851E24}"/>
              </a:ext>
            </a:extLst>
          </p:cNvPr>
          <p:cNvSpPr txBox="1">
            <a:spLocks/>
          </p:cNvSpPr>
          <p:nvPr/>
        </p:nvSpPr>
        <p:spPr>
          <a:xfrm>
            <a:off x="1184175" y="3365300"/>
            <a:ext cx="8038500" cy="490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spcAft>
                <a:spcPts val="1200"/>
              </a:spcAft>
              <a:buClr>
                <a:schemeClr val="dk1"/>
              </a:buClr>
              <a:buSzPts val="770"/>
              <a:buFont typeface="Arial"/>
              <a:buNone/>
            </a:pPr>
            <a:r>
              <a:rPr lang="en-US" sz="1460" dirty="0">
                <a:solidFill>
                  <a:schemeClr val="dk1"/>
                </a:solidFill>
                <a:latin typeface="Montserrat"/>
                <a:ea typeface="Montserrat"/>
                <a:cs typeface="Montserrat"/>
                <a:sym typeface="Montserrat"/>
              </a:rPr>
              <a:t>Private and casual activities </a:t>
            </a:r>
            <a:endParaRPr lang="en-US" sz="1450" b="1" dirty="0">
              <a:solidFill>
                <a:srgbClr val="CCCCCC"/>
              </a:solidFill>
              <a:latin typeface="Montserrat"/>
              <a:ea typeface="Montserrat"/>
              <a:cs typeface="Montserrat"/>
              <a:sym typeface="Montserrat"/>
            </a:endParaRPr>
          </a:p>
        </p:txBody>
      </p:sp>
      <p:sp>
        <p:nvSpPr>
          <p:cNvPr id="6" name="Google Shape;200;p23">
            <a:extLst>
              <a:ext uri="{FF2B5EF4-FFF2-40B4-BE49-F238E27FC236}">
                <a16:creationId xmlns:a16="http://schemas.microsoft.com/office/drawing/2014/main" id="{A234F561-3D51-4027-6A9D-0A75CEE20FFD}"/>
              </a:ext>
            </a:extLst>
          </p:cNvPr>
          <p:cNvSpPr txBox="1">
            <a:spLocks/>
          </p:cNvSpPr>
          <p:nvPr/>
        </p:nvSpPr>
        <p:spPr>
          <a:xfrm>
            <a:off x="1184175" y="3789113"/>
            <a:ext cx="8038500" cy="490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spcAft>
                <a:spcPts val="1200"/>
              </a:spcAft>
              <a:buClr>
                <a:schemeClr val="dk1"/>
              </a:buClr>
              <a:buSzPts val="770"/>
              <a:buFont typeface="Arial"/>
              <a:buNone/>
            </a:pPr>
            <a:r>
              <a:rPr lang="en-US" sz="1460" b="1" dirty="0">
                <a:solidFill>
                  <a:schemeClr val="dk1"/>
                </a:solidFill>
                <a:latin typeface="Montserrat"/>
                <a:ea typeface="Montserrat"/>
                <a:cs typeface="Montserrat"/>
                <a:sym typeface="Montserrat"/>
              </a:rPr>
              <a:t>Visual</a:t>
            </a:r>
            <a:r>
              <a:rPr lang="en-US" sz="1460" dirty="0">
                <a:solidFill>
                  <a:schemeClr val="dk1"/>
                </a:solidFill>
                <a:latin typeface="Montserrat"/>
                <a:ea typeface="Montserrat"/>
                <a:cs typeface="Montserrat"/>
                <a:sym typeface="Montserrat"/>
              </a:rPr>
              <a:t> information </a:t>
            </a:r>
            <a:endParaRPr lang="en-US" sz="1450" b="1" dirty="0">
              <a:solidFill>
                <a:srgbClr val="CCCCCC"/>
              </a:solidFill>
              <a:latin typeface="Montserrat"/>
              <a:ea typeface="Montserrat"/>
              <a:cs typeface="Montserrat"/>
              <a:sym typeface="Montserrat"/>
            </a:endParaRPr>
          </a:p>
        </p:txBody>
      </p:sp>
      <p:pic>
        <p:nvPicPr>
          <p:cNvPr id="7" name="Google Shape;201;p23">
            <a:extLst>
              <a:ext uri="{FF2B5EF4-FFF2-40B4-BE49-F238E27FC236}">
                <a16:creationId xmlns:a16="http://schemas.microsoft.com/office/drawing/2014/main" id="{B9B4D2BD-BDAF-F1F9-211C-6F570848DE19}"/>
              </a:ext>
            </a:extLst>
          </p:cNvPr>
          <p:cNvPicPr preferRelativeResize="0"/>
          <p:nvPr/>
        </p:nvPicPr>
        <p:blipFill>
          <a:blip r:embed="rId7">
            <a:alphaModFix/>
          </a:blip>
          <a:stretch>
            <a:fillRect/>
          </a:stretch>
        </p:blipFill>
        <p:spPr>
          <a:xfrm>
            <a:off x="883950" y="1462213"/>
            <a:ext cx="317400" cy="317400"/>
          </a:xfrm>
          <a:prstGeom prst="rect">
            <a:avLst/>
          </a:prstGeom>
          <a:noFill/>
          <a:ln>
            <a:noFill/>
          </a:ln>
        </p:spPr>
      </p:pic>
      <p:pic>
        <p:nvPicPr>
          <p:cNvPr id="8" name="Google Shape;202;p23">
            <a:extLst>
              <a:ext uri="{FF2B5EF4-FFF2-40B4-BE49-F238E27FC236}">
                <a16:creationId xmlns:a16="http://schemas.microsoft.com/office/drawing/2014/main" id="{6690604D-21FE-82AF-BDB0-0E1924B5A1B7}"/>
              </a:ext>
            </a:extLst>
          </p:cNvPr>
          <p:cNvPicPr preferRelativeResize="0"/>
          <p:nvPr/>
        </p:nvPicPr>
        <p:blipFill>
          <a:blip r:embed="rId7">
            <a:alphaModFix/>
          </a:blip>
          <a:stretch>
            <a:fillRect/>
          </a:stretch>
        </p:blipFill>
        <p:spPr>
          <a:xfrm>
            <a:off x="883950" y="3012290"/>
            <a:ext cx="317400" cy="317400"/>
          </a:xfrm>
          <a:prstGeom prst="rect">
            <a:avLst/>
          </a:prstGeom>
          <a:noFill/>
          <a:ln>
            <a:noFill/>
          </a:ln>
        </p:spPr>
      </p:pic>
      <p:pic>
        <p:nvPicPr>
          <p:cNvPr id="9" name="Google Shape;203;p23">
            <a:extLst>
              <a:ext uri="{FF2B5EF4-FFF2-40B4-BE49-F238E27FC236}">
                <a16:creationId xmlns:a16="http://schemas.microsoft.com/office/drawing/2014/main" id="{E3F07F25-13EC-051D-043A-620C2DBD9FA5}"/>
              </a:ext>
            </a:extLst>
          </p:cNvPr>
          <p:cNvPicPr preferRelativeResize="0"/>
          <p:nvPr/>
        </p:nvPicPr>
        <p:blipFill>
          <a:blip r:embed="rId8">
            <a:alphaModFix/>
          </a:blip>
          <a:stretch>
            <a:fillRect/>
          </a:stretch>
        </p:blipFill>
        <p:spPr>
          <a:xfrm>
            <a:off x="919975" y="3431362"/>
            <a:ext cx="245350" cy="245350"/>
          </a:xfrm>
          <a:prstGeom prst="rect">
            <a:avLst/>
          </a:prstGeom>
          <a:noFill/>
          <a:ln>
            <a:noFill/>
          </a:ln>
        </p:spPr>
      </p:pic>
      <p:pic>
        <p:nvPicPr>
          <p:cNvPr id="10" name="Google Shape;204;p23">
            <a:extLst>
              <a:ext uri="{FF2B5EF4-FFF2-40B4-BE49-F238E27FC236}">
                <a16:creationId xmlns:a16="http://schemas.microsoft.com/office/drawing/2014/main" id="{47C1AE76-5A6B-31BA-E399-CA8BB99DCC01}"/>
              </a:ext>
            </a:extLst>
          </p:cNvPr>
          <p:cNvPicPr preferRelativeResize="0"/>
          <p:nvPr/>
        </p:nvPicPr>
        <p:blipFill>
          <a:blip r:embed="rId8">
            <a:alphaModFix/>
          </a:blip>
          <a:stretch>
            <a:fillRect/>
          </a:stretch>
        </p:blipFill>
        <p:spPr>
          <a:xfrm>
            <a:off x="919975" y="3836688"/>
            <a:ext cx="245350" cy="245350"/>
          </a:xfrm>
          <a:prstGeom prst="rect">
            <a:avLst/>
          </a:prstGeom>
          <a:noFill/>
          <a:ln>
            <a:noFill/>
          </a:ln>
        </p:spPr>
      </p:pic>
      <p:pic>
        <p:nvPicPr>
          <p:cNvPr id="11" name="Picture 10">
            <a:extLst>
              <a:ext uri="{FF2B5EF4-FFF2-40B4-BE49-F238E27FC236}">
                <a16:creationId xmlns:a16="http://schemas.microsoft.com/office/drawing/2014/main" id="{944CB6A3-26D8-73D2-CDAC-EA910546B154}"/>
              </a:ext>
            </a:extLst>
          </p:cNvPr>
          <p:cNvPicPr>
            <a:picLocks noChangeAspect="1"/>
          </p:cNvPicPr>
          <p:nvPr/>
        </p:nvPicPr>
        <p:blipFill>
          <a:blip r:embed="rId9"/>
          <a:srcRect/>
          <a:stretch/>
        </p:blipFill>
        <p:spPr>
          <a:xfrm>
            <a:off x="6434254" y="138444"/>
            <a:ext cx="2586904" cy="3377733"/>
          </a:xfrm>
          <a:prstGeom prst="rect">
            <a:avLst/>
          </a:prstGeom>
        </p:spPr>
      </p:pic>
    </p:spTree>
    <p:extLst>
      <p:ext uri="{BB962C8B-B14F-4D97-AF65-F5344CB8AC3E}">
        <p14:creationId xmlns:p14="http://schemas.microsoft.com/office/powerpoint/2010/main" val="107419860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2000"/>
                                        <p:tgtEl>
                                          <p:spTgt spid="167"/>
                                        </p:tgtEl>
                                      </p:cBhvr>
                                    </p:animEffect>
                                    <p:set>
                                      <p:cBhvr>
                                        <p:cTn id="7" dur="1" fill="hold">
                                          <p:stCondLst>
                                            <p:cond delay="1999"/>
                                          </p:stCondLst>
                                        </p:cTn>
                                        <p:tgtEl>
                                          <p:spTgt spid="167"/>
                                        </p:tgtEl>
                                        <p:attrNameLst>
                                          <p:attrName>style.visibility</p:attrName>
                                        </p:attrNameLst>
                                      </p:cBhvr>
                                      <p:to>
                                        <p:strVal val="hidden"/>
                                      </p:to>
                                    </p:set>
                                  </p:childTnLst>
                                </p:cTn>
                              </p:par>
                              <p:par>
                                <p:cTn id="8" presetID="42" presetClass="path" presetSubtype="0" accel="50000" decel="50000" fill="hold" grpId="0" nodeType="withEffect">
                                  <p:stCondLst>
                                    <p:cond delay="0"/>
                                  </p:stCondLst>
                                  <p:childTnLst>
                                    <p:animMotion origin="layout" path="M -4.72222E-6 -4.07407E-6 L -4.72222E-6 -0.09691 " pathEditMode="relative" rAng="0" ptsTypes="AA">
                                      <p:cBhvr>
                                        <p:cTn id="9" dur="2000" fill="hold"/>
                                        <p:tgtEl>
                                          <p:spTgt spid="163">
                                            <p:txEl>
                                              <p:pRg st="0" end="0"/>
                                            </p:txEl>
                                          </p:spTgt>
                                        </p:tgtEl>
                                        <p:attrNameLst>
                                          <p:attrName>ppt_x</p:attrName>
                                          <p:attrName>ppt_y</p:attrName>
                                        </p:attrNameLst>
                                      </p:cBhvr>
                                      <p:rCtr x="0" y="-4846"/>
                                    </p:animMotion>
                                  </p:childTnLst>
                                </p:cTn>
                              </p:par>
                              <p:par>
                                <p:cTn id="10" presetID="42" presetClass="path" presetSubtype="0" accel="50000" decel="50000" fill="hold" nodeType="withEffect">
                                  <p:stCondLst>
                                    <p:cond delay="0"/>
                                  </p:stCondLst>
                                  <p:childTnLst>
                                    <p:animMotion origin="layout" path="M 3.61111E-6 3.08642E-6 L 3.61111E-6 -0.09908 " pathEditMode="relative" rAng="0" ptsTypes="AA">
                                      <p:cBhvr>
                                        <p:cTn id="11" dur="2000" fill="hold"/>
                                        <p:tgtEl>
                                          <p:spTgt spid="170"/>
                                        </p:tgtEl>
                                        <p:attrNameLst>
                                          <p:attrName>ppt_x</p:attrName>
                                          <p:attrName>ppt_y</p:attrName>
                                        </p:attrNameLst>
                                      </p:cBhvr>
                                      <p:rCtr x="0" y="-4969"/>
                                    </p:animMotion>
                                  </p:childTnLst>
                                </p:cTn>
                              </p:par>
                              <p:par>
                                <p:cTn id="12" presetID="42" presetClass="path" presetSubtype="0" accel="50000" decel="50000" fill="hold" nodeType="withEffect">
                                  <p:stCondLst>
                                    <p:cond delay="0"/>
                                  </p:stCondLst>
                                  <p:childTnLst>
                                    <p:animMotion origin="layout" path="M -1.11111E-6 -3.7037E-7 L -1.11111E-6 0.22654 " pathEditMode="relative" rAng="0" ptsTypes="AA">
                                      <p:cBhvr>
                                        <p:cTn id="13" dur="2000" fill="hold"/>
                                        <p:tgtEl>
                                          <p:spTgt spid="172"/>
                                        </p:tgtEl>
                                        <p:attrNameLst>
                                          <p:attrName>ppt_x</p:attrName>
                                          <p:attrName>ppt_y</p:attrName>
                                        </p:attrNameLst>
                                      </p:cBhvr>
                                      <p:rCtr x="0" y="11327"/>
                                    </p:animMotion>
                                  </p:childTnLst>
                                </p:cTn>
                              </p:par>
                              <p:par>
                                <p:cTn id="14" presetID="42" presetClass="path" presetSubtype="0" accel="50000" decel="50000" fill="hold" grpId="0" nodeType="withEffect">
                                  <p:stCondLst>
                                    <p:cond delay="0"/>
                                  </p:stCondLst>
                                  <p:childTnLst>
                                    <p:animMotion origin="layout" path="M 1.11111E-6 3.7037E-7 L 1.11111E-6 0.22932 " pathEditMode="relative" rAng="0" ptsTypes="AA">
                                      <p:cBhvr>
                                        <p:cTn id="15" dur="2000" fill="hold"/>
                                        <p:tgtEl>
                                          <p:spTgt spid="166">
                                            <p:txEl>
                                              <p:pRg st="0" end="0"/>
                                            </p:txEl>
                                          </p:spTgt>
                                        </p:tgtEl>
                                        <p:attrNameLst>
                                          <p:attrName>ppt_x</p:attrName>
                                          <p:attrName>ppt_y</p:attrName>
                                        </p:attrNameLst>
                                      </p:cBhvr>
                                      <p:rCtr x="0" y="11481"/>
                                    </p:animMotion>
                                  </p:childTnLst>
                                </p:cTn>
                              </p:par>
                              <p:par>
                                <p:cTn id="16" presetID="1" presetClass="exit" presetSubtype="0" fill="hold" grpId="0" nodeType="withEffect">
                                  <p:stCondLst>
                                    <p:cond delay="0"/>
                                  </p:stCondLst>
                                  <p:childTnLst>
                                    <p:set>
                                      <p:cBhvr>
                                        <p:cTn id="17" dur="1" fill="hold">
                                          <p:stCondLst>
                                            <p:cond delay="0"/>
                                          </p:stCondLst>
                                        </p:cTn>
                                        <p:tgtEl>
                                          <p:spTgt spid="16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2000"/>
                                        <p:tgtEl>
                                          <p:spTgt spid="2"/>
                                        </p:tgtEl>
                                      </p:cBhvr>
                                    </p:animEffect>
                                  </p:childTnLst>
                                </p:cTn>
                              </p:par>
                              <p:par>
                                <p:cTn id="23" presetID="9" presetClass="emph" presetSubtype="0" grpId="1" nodeType="withEffect">
                                  <p:stCondLst>
                                    <p:cond delay="0"/>
                                  </p:stCondLst>
                                  <p:childTnLst>
                                    <p:set>
                                      <p:cBhvr>
                                        <p:cTn id="24" dur="indefinite"/>
                                        <p:tgtEl>
                                          <p:spTgt spid="163">
                                            <p:txEl>
                                              <p:pRg st="0" end="0"/>
                                            </p:txEl>
                                          </p:spTgt>
                                        </p:tgtEl>
                                        <p:attrNameLst>
                                          <p:attrName>style.opacity</p:attrName>
                                        </p:attrNameLst>
                                      </p:cBhvr>
                                      <p:to>
                                        <p:strVal val="0.25"/>
                                      </p:to>
                                    </p:set>
                                    <p:animEffect filter="image" prLst="opacity: 0.25">
                                      <p:cBhvr rctx="IE">
                                        <p:cTn id="25" dur="indefinite"/>
                                        <p:tgtEl>
                                          <p:spTgt spid="163">
                                            <p:txEl>
                                              <p:pRg st="0" end="0"/>
                                            </p:txEl>
                                          </p:spTgt>
                                        </p:tgtEl>
                                      </p:cBhvr>
                                    </p:animEffect>
                                  </p:childTnLst>
                                </p:cTn>
                              </p:par>
                              <p:par>
                                <p:cTn id="26" presetID="9" presetClass="emph" presetSubtype="0" nodeType="withEffect">
                                  <p:stCondLst>
                                    <p:cond delay="0"/>
                                  </p:stCondLst>
                                  <p:childTnLst>
                                    <p:set>
                                      <p:cBhvr>
                                        <p:cTn id="27" dur="indefinite"/>
                                        <p:tgtEl>
                                          <p:spTgt spid="170"/>
                                        </p:tgtEl>
                                        <p:attrNameLst>
                                          <p:attrName>style.opacity</p:attrName>
                                        </p:attrNameLst>
                                      </p:cBhvr>
                                      <p:to>
                                        <p:strVal val="0.25"/>
                                      </p:to>
                                    </p:set>
                                    <p:animEffect filter="image" prLst="opacity: 0.25">
                                      <p:cBhvr rctx="IE">
                                        <p:cTn id="28" dur="indefinite"/>
                                        <p:tgtEl>
                                          <p:spTgt spid="170"/>
                                        </p:tgtEl>
                                      </p:cBhvr>
                                    </p:animEffect>
                                  </p:childTnLst>
                                </p:cTn>
                              </p:par>
                              <p:par>
                                <p:cTn id="29" presetID="9" presetClass="emph" presetSubtype="0" grpId="0" nodeType="withEffect">
                                  <p:stCondLst>
                                    <p:cond delay="0"/>
                                  </p:stCondLst>
                                  <p:childTnLst>
                                    <p:set>
                                      <p:cBhvr>
                                        <p:cTn id="30" dur="indefinite"/>
                                        <p:tgtEl>
                                          <p:spTgt spid="164">
                                            <p:txEl>
                                              <p:pRg st="0" end="0"/>
                                            </p:txEl>
                                          </p:spTgt>
                                        </p:tgtEl>
                                        <p:attrNameLst>
                                          <p:attrName>style.opacity</p:attrName>
                                        </p:attrNameLst>
                                      </p:cBhvr>
                                      <p:to>
                                        <p:strVal val="0.25"/>
                                      </p:to>
                                    </p:set>
                                    <p:animEffect filter="image" prLst="opacity: 0.25">
                                      <p:cBhvr rctx="IE">
                                        <p:cTn id="31" dur="indefinite"/>
                                        <p:tgtEl>
                                          <p:spTgt spid="164">
                                            <p:txEl>
                                              <p:pRg st="0" end="0"/>
                                            </p:txEl>
                                          </p:spTgt>
                                        </p:tgtEl>
                                      </p:cBhvr>
                                    </p:animEffect>
                                  </p:childTnLst>
                                </p:cTn>
                              </p:par>
                              <p:par>
                                <p:cTn id="32" presetID="9" presetClass="emph" presetSubtype="0" nodeType="withEffect">
                                  <p:stCondLst>
                                    <p:cond delay="0"/>
                                  </p:stCondLst>
                                  <p:childTnLst>
                                    <p:set>
                                      <p:cBhvr>
                                        <p:cTn id="33" dur="indefinite"/>
                                        <p:tgtEl>
                                          <p:spTgt spid="169"/>
                                        </p:tgtEl>
                                        <p:attrNameLst>
                                          <p:attrName>style.opacity</p:attrName>
                                        </p:attrNameLst>
                                      </p:cBhvr>
                                      <p:to>
                                        <p:strVal val="0.25"/>
                                      </p:to>
                                    </p:set>
                                    <p:animEffect filter="image" prLst="opacity: 0.25">
                                      <p:cBhvr rctx="IE">
                                        <p:cTn id="34" dur="indefinite"/>
                                        <p:tgtEl>
                                          <p:spTgt spid="169"/>
                                        </p:tgtEl>
                                      </p:cBhvr>
                                    </p:animEffect>
                                  </p:childTnLst>
                                </p:cTn>
                              </p:par>
                              <p:par>
                                <p:cTn id="35" presetID="9" presetClass="emph" presetSubtype="0" grpId="0" nodeType="withEffect">
                                  <p:stCondLst>
                                    <p:cond delay="0"/>
                                  </p:stCondLst>
                                  <p:childTnLst>
                                    <p:set>
                                      <p:cBhvr>
                                        <p:cTn id="36" dur="indefinite"/>
                                        <p:tgtEl>
                                          <p:spTgt spid="165">
                                            <p:txEl>
                                              <p:pRg st="0" end="0"/>
                                            </p:txEl>
                                          </p:spTgt>
                                        </p:tgtEl>
                                        <p:attrNameLst>
                                          <p:attrName>style.opacity</p:attrName>
                                        </p:attrNameLst>
                                      </p:cBhvr>
                                      <p:to>
                                        <p:strVal val="0.25"/>
                                      </p:to>
                                    </p:set>
                                    <p:animEffect filter="image" prLst="opacity: 0.25">
                                      <p:cBhvr rctx="IE">
                                        <p:cTn id="37" dur="indefinite"/>
                                        <p:tgtEl>
                                          <p:spTgt spid="165">
                                            <p:txEl>
                                              <p:pRg st="0" end="0"/>
                                            </p:txEl>
                                          </p:spTgt>
                                        </p:tgtEl>
                                      </p:cBhvr>
                                    </p:animEffect>
                                  </p:childTnLst>
                                </p:cTn>
                              </p:par>
                              <p:par>
                                <p:cTn id="38" presetID="9" presetClass="emph" presetSubtype="0" nodeType="withEffect">
                                  <p:stCondLst>
                                    <p:cond delay="0"/>
                                  </p:stCondLst>
                                  <p:childTnLst>
                                    <p:set>
                                      <p:cBhvr>
                                        <p:cTn id="39" dur="indefinite"/>
                                        <p:tgtEl>
                                          <p:spTgt spid="171"/>
                                        </p:tgtEl>
                                        <p:attrNameLst>
                                          <p:attrName>style.opacity</p:attrName>
                                        </p:attrNameLst>
                                      </p:cBhvr>
                                      <p:to>
                                        <p:strVal val="0.25"/>
                                      </p:to>
                                    </p:set>
                                    <p:animEffect filter="image" prLst="opacity: 0.25">
                                      <p:cBhvr rctx="IE">
                                        <p:cTn id="40" dur="indefinite"/>
                                        <p:tgtEl>
                                          <p:spTgt spid="171"/>
                                        </p:tgtEl>
                                      </p:cBhvr>
                                    </p:animEffect>
                                  </p:childTnLst>
                                </p:cTn>
                              </p:par>
                              <p:par>
                                <p:cTn id="41" presetID="9" presetClass="emph" presetSubtype="0" grpId="1" nodeType="withEffect">
                                  <p:stCondLst>
                                    <p:cond delay="0"/>
                                  </p:stCondLst>
                                  <p:childTnLst>
                                    <p:set>
                                      <p:cBhvr>
                                        <p:cTn id="42" dur="indefinite"/>
                                        <p:tgtEl>
                                          <p:spTgt spid="166">
                                            <p:txEl>
                                              <p:pRg st="0" end="0"/>
                                            </p:txEl>
                                          </p:spTgt>
                                        </p:tgtEl>
                                        <p:attrNameLst>
                                          <p:attrName>style.opacity</p:attrName>
                                        </p:attrNameLst>
                                      </p:cBhvr>
                                      <p:to>
                                        <p:strVal val="0.25"/>
                                      </p:to>
                                    </p:set>
                                    <p:animEffect filter="image" prLst="opacity: 0.25">
                                      <p:cBhvr rctx="IE">
                                        <p:cTn id="43" dur="indefinite"/>
                                        <p:tgtEl>
                                          <p:spTgt spid="166">
                                            <p:txEl>
                                              <p:pRg st="0" end="0"/>
                                            </p:txEl>
                                          </p:spTgt>
                                        </p:tgtEl>
                                      </p:cBhvr>
                                    </p:animEffect>
                                  </p:childTnLst>
                                </p:cTn>
                              </p:par>
                              <p:par>
                                <p:cTn id="44" presetID="9" presetClass="emph" presetSubtype="0" nodeType="withEffect">
                                  <p:stCondLst>
                                    <p:cond delay="0"/>
                                  </p:stCondLst>
                                  <p:childTnLst>
                                    <p:set>
                                      <p:cBhvr>
                                        <p:cTn id="45" dur="indefinite"/>
                                        <p:tgtEl>
                                          <p:spTgt spid="172"/>
                                        </p:tgtEl>
                                        <p:attrNameLst>
                                          <p:attrName>style.opacity</p:attrName>
                                        </p:attrNameLst>
                                      </p:cBhvr>
                                      <p:to>
                                        <p:strVal val="0.25"/>
                                      </p:to>
                                    </p:set>
                                    <p:animEffect filter="image" prLst="opacity: 0.25">
                                      <p:cBhvr rctx="IE">
                                        <p:cTn id="46" dur="indefinite"/>
                                        <p:tgtEl>
                                          <p:spTgt spid="172"/>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dissolve">
                                      <p:cBhvr>
                                        <p:cTn id="49" dur="2000"/>
                                        <p:tgtEl>
                                          <p:spTgt spid="3"/>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dissolve">
                                      <p:cBhvr>
                                        <p:cTn id="52" dur="2000"/>
                                        <p:tgtEl>
                                          <p:spTgt spid="4"/>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dissolve">
                                      <p:cBhvr>
                                        <p:cTn id="55" dur="2000"/>
                                        <p:tgtEl>
                                          <p:spTgt spid="5"/>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dissolve">
                                      <p:cBhvr>
                                        <p:cTn id="58" dur="2000"/>
                                        <p:tgtEl>
                                          <p:spTgt spid="6"/>
                                        </p:tgtEl>
                                      </p:cBhvr>
                                    </p:animEffect>
                                  </p:childTnLst>
                                </p:cTn>
                              </p:par>
                              <p:par>
                                <p:cTn id="59" presetID="9" presetClass="entr" presetSubtype="0" fill="hold" nodeType="with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dissolve">
                                      <p:cBhvr>
                                        <p:cTn id="61" dur="2000"/>
                                        <p:tgtEl>
                                          <p:spTgt spid="7"/>
                                        </p:tgtEl>
                                      </p:cBhvr>
                                    </p:animEffect>
                                  </p:childTnLst>
                                </p:cTn>
                              </p:par>
                              <p:par>
                                <p:cTn id="62" presetID="9" presetClass="entr" presetSubtype="0" fill="hold" nodeType="with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dissolve">
                                      <p:cBhvr>
                                        <p:cTn id="64" dur="2000"/>
                                        <p:tgtEl>
                                          <p:spTgt spid="8"/>
                                        </p:tgtEl>
                                      </p:cBhvr>
                                    </p:animEffect>
                                  </p:childTnLst>
                                </p:cTn>
                              </p:par>
                              <p:par>
                                <p:cTn id="65" presetID="9" presetClass="entr" presetSubtype="0" fill="hold" nodeType="with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dissolve">
                                      <p:cBhvr>
                                        <p:cTn id="67" dur="2000"/>
                                        <p:tgtEl>
                                          <p:spTgt spid="9"/>
                                        </p:tgtEl>
                                      </p:cBhvr>
                                    </p:animEffect>
                                  </p:childTnLst>
                                </p:cTn>
                              </p:par>
                              <p:par>
                                <p:cTn id="68" presetID="9" presetClass="entr" presetSubtype="0" fill="hold" nodeType="with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dissolve">
                                      <p:cBhvr>
                                        <p:cTn id="7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build="p"/>
      <p:bldP spid="163" grpId="1" build="p"/>
      <p:bldP spid="164" grpId="0" build="p"/>
      <p:bldP spid="165" grpId="0" build="p"/>
      <p:bldP spid="166" grpId="0" build="p"/>
      <p:bldP spid="166" grpId="1" build="p"/>
      <p:bldP spid="167" grpId="0"/>
      <p:bldP spid="168" grpId="0"/>
      <p:bldP spid="2" grpId="0"/>
      <p:bldP spid="3" grpId="0"/>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Shape 176"/>
        <p:cNvGrpSpPr/>
        <p:nvPr/>
      </p:nvGrpSpPr>
      <p:grpSpPr>
        <a:xfrm>
          <a:off x="0" y="0"/>
          <a:ext cx="0" cy="0"/>
          <a:chOff x="0" y="0"/>
          <a:chExt cx="0" cy="0"/>
        </a:xfrm>
      </p:grpSpPr>
      <p:sp>
        <p:nvSpPr>
          <p:cNvPr id="177" name="Google Shape;177;p22"/>
          <p:cNvSpPr txBox="1">
            <a:spLocks noGrp="1"/>
          </p:cNvSpPr>
          <p:nvPr>
            <p:ph type="title"/>
          </p:nvPr>
        </p:nvSpPr>
        <p:spPr>
          <a:xfrm>
            <a:off x="311700" y="445025"/>
            <a:ext cx="83553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Montserrat"/>
                <a:ea typeface="Montserrat"/>
                <a:cs typeface="Montserrat"/>
                <a:sym typeface="Montserrat"/>
              </a:rPr>
              <a:t>High-level Takeaways</a:t>
            </a:r>
            <a:endParaRPr>
              <a:latin typeface="Montserrat"/>
              <a:ea typeface="Montserrat"/>
              <a:cs typeface="Montserrat"/>
              <a:sym typeface="Montserrat"/>
            </a:endParaRPr>
          </a:p>
        </p:txBody>
      </p:sp>
      <p:sp>
        <p:nvSpPr>
          <p:cNvPr id="178" name="Google Shape;178;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latin typeface="Montserrat"/>
                <a:ea typeface="Montserrat"/>
                <a:cs typeface="Montserrat"/>
                <a:sym typeface="Montserrat"/>
              </a:rPr>
              <a:t>11</a:t>
            </a:fld>
            <a:endParaRPr>
              <a:latin typeface="Montserrat"/>
              <a:ea typeface="Montserrat"/>
              <a:cs typeface="Montserrat"/>
              <a:sym typeface="Montserrat"/>
            </a:endParaRPr>
          </a:p>
        </p:txBody>
      </p:sp>
      <p:sp>
        <p:nvSpPr>
          <p:cNvPr id="179" name="Google Shape;179;p22"/>
          <p:cNvSpPr txBox="1">
            <a:spLocks noGrp="1"/>
          </p:cNvSpPr>
          <p:nvPr>
            <p:ph type="body" idx="1"/>
          </p:nvPr>
        </p:nvSpPr>
        <p:spPr>
          <a:xfrm>
            <a:off x="866775" y="1097650"/>
            <a:ext cx="8038500" cy="4908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sz="1450" dirty="0">
                <a:solidFill>
                  <a:schemeClr val="dk1"/>
                </a:solidFill>
                <a:latin typeface="Montserrat"/>
                <a:ea typeface="Montserrat"/>
                <a:cs typeface="Montserrat"/>
                <a:sym typeface="Montserrat"/>
              </a:rPr>
              <a:t>Support </a:t>
            </a:r>
            <a:r>
              <a:rPr lang="en" sz="1450" b="1" dirty="0">
                <a:solidFill>
                  <a:schemeClr val="dk1"/>
                </a:solidFill>
                <a:latin typeface="Montserrat"/>
                <a:ea typeface="Montserrat"/>
                <a:cs typeface="Montserrat"/>
                <a:sym typeface="Montserrat"/>
              </a:rPr>
              <a:t>low-level awareness</a:t>
            </a:r>
            <a:r>
              <a:rPr lang="en" sz="1450" dirty="0">
                <a:solidFill>
                  <a:schemeClr val="dk1"/>
                </a:solidFill>
                <a:latin typeface="Montserrat"/>
                <a:ea typeface="Montserrat"/>
                <a:cs typeface="Montserrat"/>
                <a:sym typeface="Montserrat"/>
              </a:rPr>
              <a:t> </a:t>
            </a:r>
            <a:endParaRPr sz="1450" b="1" dirty="0">
              <a:solidFill>
                <a:schemeClr val="dk1"/>
              </a:solidFill>
              <a:latin typeface="Montserrat"/>
              <a:ea typeface="Montserrat"/>
              <a:cs typeface="Montserrat"/>
              <a:sym typeface="Montserrat"/>
            </a:endParaRPr>
          </a:p>
        </p:txBody>
      </p:sp>
      <p:sp>
        <p:nvSpPr>
          <p:cNvPr id="180" name="Google Shape;180;p22"/>
          <p:cNvSpPr txBox="1">
            <a:spLocks noGrp="1"/>
          </p:cNvSpPr>
          <p:nvPr>
            <p:ph type="body" idx="1"/>
          </p:nvPr>
        </p:nvSpPr>
        <p:spPr>
          <a:xfrm>
            <a:off x="866775" y="2067375"/>
            <a:ext cx="8038500" cy="4908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sz="1450" dirty="0">
                <a:solidFill>
                  <a:schemeClr val="dk1"/>
                </a:solidFill>
                <a:latin typeface="Montserrat"/>
                <a:ea typeface="Montserrat"/>
                <a:cs typeface="Montserrat"/>
                <a:sym typeface="Montserrat"/>
              </a:rPr>
              <a:t>Trends </a:t>
            </a:r>
            <a:r>
              <a:rPr lang="en" sz="1450" b="1" dirty="0">
                <a:solidFill>
                  <a:schemeClr val="dk1"/>
                </a:solidFill>
                <a:latin typeface="Montserrat"/>
                <a:ea typeface="Montserrat"/>
                <a:cs typeface="Montserrat"/>
                <a:sym typeface="Montserrat"/>
              </a:rPr>
              <a:t>over time</a:t>
            </a:r>
            <a:r>
              <a:rPr lang="en" sz="1450" dirty="0">
                <a:solidFill>
                  <a:schemeClr val="dk1"/>
                </a:solidFill>
                <a:latin typeface="Montserrat"/>
                <a:ea typeface="Montserrat"/>
                <a:cs typeface="Montserrat"/>
                <a:sym typeface="Montserrat"/>
              </a:rPr>
              <a:t> </a:t>
            </a:r>
            <a:endParaRPr sz="1450" dirty="0">
              <a:solidFill>
                <a:schemeClr val="dk1"/>
              </a:solidFill>
              <a:latin typeface="Montserrat"/>
              <a:ea typeface="Montserrat"/>
              <a:cs typeface="Montserrat"/>
              <a:sym typeface="Montserrat"/>
            </a:endParaRPr>
          </a:p>
        </p:txBody>
      </p:sp>
      <p:sp>
        <p:nvSpPr>
          <p:cNvPr id="181" name="Google Shape;181;p22"/>
          <p:cNvSpPr txBox="1">
            <a:spLocks noGrp="1"/>
          </p:cNvSpPr>
          <p:nvPr>
            <p:ph type="body" idx="1"/>
          </p:nvPr>
        </p:nvSpPr>
        <p:spPr>
          <a:xfrm>
            <a:off x="866775" y="2595063"/>
            <a:ext cx="8038500" cy="4908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sz="1450" dirty="0">
                <a:solidFill>
                  <a:schemeClr val="dk1"/>
                </a:solidFill>
                <a:latin typeface="Montserrat"/>
                <a:ea typeface="Montserrat"/>
                <a:cs typeface="Montserrat"/>
                <a:sym typeface="Montserrat"/>
              </a:rPr>
              <a:t>Respecting </a:t>
            </a:r>
            <a:r>
              <a:rPr lang="en" sz="1450" b="1" dirty="0">
                <a:solidFill>
                  <a:schemeClr val="dk1"/>
                </a:solidFill>
                <a:latin typeface="Montserrat"/>
                <a:ea typeface="Montserrat"/>
                <a:cs typeface="Montserrat"/>
                <a:sym typeface="Montserrat"/>
              </a:rPr>
              <a:t>privacy</a:t>
            </a:r>
            <a:r>
              <a:rPr lang="en" sz="1450" dirty="0">
                <a:solidFill>
                  <a:schemeClr val="dk1"/>
                </a:solidFill>
                <a:latin typeface="Montserrat"/>
                <a:ea typeface="Montserrat"/>
                <a:cs typeface="Montserrat"/>
                <a:sym typeface="Montserrat"/>
              </a:rPr>
              <a:t> concerns</a:t>
            </a:r>
            <a:endParaRPr sz="1450" dirty="0">
              <a:solidFill>
                <a:schemeClr val="dk1"/>
              </a:solidFill>
              <a:latin typeface="Montserrat"/>
              <a:ea typeface="Montserrat"/>
              <a:cs typeface="Montserrat"/>
              <a:sym typeface="Montserrat"/>
            </a:endParaRPr>
          </a:p>
        </p:txBody>
      </p:sp>
      <p:sp>
        <p:nvSpPr>
          <p:cNvPr id="182" name="Google Shape;182;p22"/>
          <p:cNvSpPr txBox="1">
            <a:spLocks noGrp="1"/>
          </p:cNvSpPr>
          <p:nvPr>
            <p:ph type="body" idx="1"/>
          </p:nvPr>
        </p:nvSpPr>
        <p:spPr>
          <a:xfrm>
            <a:off x="866775" y="4337975"/>
            <a:ext cx="8038500" cy="4908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sz="1450" dirty="0">
                <a:solidFill>
                  <a:schemeClr val="dk1"/>
                </a:solidFill>
                <a:latin typeface="Montserrat"/>
                <a:ea typeface="Montserrat"/>
                <a:cs typeface="Montserrat"/>
                <a:sym typeface="Montserrat"/>
              </a:rPr>
              <a:t>Reduce </a:t>
            </a:r>
            <a:r>
              <a:rPr lang="en" sz="1450" b="1" dirty="0">
                <a:solidFill>
                  <a:schemeClr val="dk1"/>
                </a:solidFill>
                <a:latin typeface="Montserrat"/>
                <a:ea typeface="Montserrat"/>
                <a:cs typeface="Montserrat"/>
                <a:sym typeface="Montserrat"/>
              </a:rPr>
              <a:t>complexity</a:t>
            </a:r>
            <a:endParaRPr sz="1450" dirty="0">
              <a:solidFill>
                <a:schemeClr val="dk1"/>
              </a:solidFill>
              <a:latin typeface="Montserrat"/>
              <a:ea typeface="Montserrat"/>
              <a:cs typeface="Montserrat"/>
              <a:sym typeface="Montserrat"/>
            </a:endParaRPr>
          </a:p>
        </p:txBody>
      </p:sp>
      <p:pic>
        <p:nvPicPr>
          <p:cNvPr id="183" name="Google Shape;183;p22"/>
          <p:cNvPicPr preferRelativeResize="0"/>
          <p:nvPr/>
        </p:nvPicPr>
        <p:blipFill>
          <a:blip r:embed="rId3">
            <a:alphaModFix/>
          </a:blip>
          <a:stretch>
            <a:fillRect/>
          </a:stretch>
        </p:blipFill>
        <p:spPr>
          <a:xfrm>
            <a:off x="419200" y="2094867"/>
            <a:ext cx="278100" cy="278100"/>
          </a:xfrm>
          <a:prstGeom prst="rect">
            <a:avLst/>
          </a:prstGeom>
          <a:noFill/>
          <a:ln>
            <a:noFill/>
          </a:ln>
        </p:spPr>
      </p:pic>
      <p:pic>
        <p:nvPicPr>
          <p:cNvPr id="184" name="Google Shape;184;p22"/>
          <p:cNvPicPr preferRelativeResize="0"/>
          <p:nvPr/>
        </p:nvPicPr>
        <p:blipFill>
          <a:blip r:embed="rId4">
            <a:alphaModFix/>
          </a:blip>
          <a:stretch>
            <a:fillRect/>
          </a:stretch>
        </p:blipFill>
        <p:spPr>
          <a:xfrm>
            <a:off x="388150" y="1094092"/>
            <a:ext cx="340200" cy="340200"/>
          </a:xfrm>
          <a:prstGeom prst="rect">
            <a:avLst/>
          </a:prstGeom>
          <a:noFill/>
          <a:ln>
            <a:noFill/>
          </a:ln>
        </p:spPr>
      </p:pic>
      <p:pic>
        <p:nvPicPr>
          <p:cNvPr id="185" name="Google Shape;185;p22"/>
          <p:cNvPicPr preferRelativeResize="0"/>
          <p:nvPr/>
        </p:nvPicPr>
        <p:blipFill>
          <a:blip r:embed="rId5">
            <a:alphaModFix/>
          </a:blip>
          <a:stretch>
            <a:fillRect/>
          </a:stretch>
        </p:blipFill>
        <p:spPr>
          <a:xfrm>
            <a:off x="399550" y="2602917"/>
            <a:ext cx="317400" cy="317400"/>
          </a:xfrm>
          <a:prstGeom prst="rect">
            <a:avLst/>
          </a:prstGeom>
          <a:noFill/>
          <a:ln>
            <a:noFill/>
          </a:ln>
        </p:spPr>
      </p:pic>
      <p:pic>
        <p:nvPicPr>
          <p:cNvPr id="186" name="Google Shape;186;p22"/>
          <p:cNvPicPr preferRelativeResize="0"/>
          <p:nvPr/>
        </p:nvPicPr>
        <p:blipFill>
          <a:blip r:embed="rId6">
            <a:alphaModFix/>
          </a:blip>
          <a:stretch>
            <a:fillRect/>
          </a:stretch>
        </p:blipFill>
        <p:spPr>
          <a:xfrm>
            <a:off x="399550" y="4345817"/>
            <a:ext cx="317400" cy="317400"/>
          </a:xfrm>
          <a:prstGeom prst="rect">
            <a:avLst/>
          </a:prstGeom>
          <a:noFill/>
          <a:ln>
            <a:noFill/>
          </a:ln>
        </p:spPr>
      </p:pic>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Shape 190"/>
        <p:cNvGrpSpPr/>
        <p:nvPr/>
      </p:nvGrpSpPr>
      <p:grpSpPr>
        <a:xfrm>
          <a:off x="0" y="0"/>
          <a:ext cx="0" cy="0"/>
          <a:chOff x="0" y="0"/>
          <a:chExt cx="0" cy="0"/>
        </a:xfrm>
      </p:grpSpPr>
      <p:sp>
        <p:nvSpPr>
          <p:cNvPr id="191" name="Google Shape;191;p23"/>
          <p:cNvSpPr txBox="1">
            <a:spLocks noGrp="1"/>
          </p:cNvSpPr>
          <p:nvPr>
            <p:ph type="title"/>
          </p:nvPr>
        </p:nvSpPr>
        <p:spPr>
          <a:xfrm>
            <a:off x="311700" y="445025"/>
            <a:ext cx="83553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Montserrat"/>
                <a:ea typeface="Montserrat"/>
                <a:cs typeface="Montserrat"/>
                <a:sym typeface="Montserrat"/>
              </a:rPr>
              <a:t>High-level Takeaways</a:t>
            </a:r>
            <a:endParaRPr>
              <a:latin typeface="Montserrat"/>
              <a:ea typeface="Montserrat"/>
              <a:cs typeface="Montserrat"/>
              <a:sym typeface="Montserrat"/>
            </a:endParaRPr>
          </a:p>
        </p:txBody>
      </p:sp>
      <p:sp>
        <p:nvSpPr>
          <p:cNvPr id="192" name="Google Shape;192;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latin typeface="Montserrat"/>
                <a:ea typeface="Montserrat"/>
                <a:cs typeface="Montserrat"/>
                <a:sym typeface="Montserrat"/>
              </a:rPr>
              <a:t>12</a:t>
            </a:fld>
            <a:endParaRPr>
              <a:latin typeface="Montserrat"/>
              <a:ea typeface="Montserrat"/>
              <a:cs typeface="Montserrat"/>
              <a:sym typeface="Montserrat"/>
            </a:endParaRPr>
          </a:p>
        </p:txBody>
      </p:sp>
      <p:sp>
        <p:nvSpPr>
          <p:cNvPr id="193" name="Google Shape;193;p23"/>
          <p:cNvSpPr txBox="1">
            <a:spLocks noGrp="1"/>
          </p:cNvSpPr>
          <p:nvPr>
            <p:ph type="body" idx="1"/>
          </p:nvPr>
        </p:nvSpPr>
        <p:spPr>
          <a:xfrm>
            <a:off x="866775" y="1097650"/>
            <a:ext cx="8038500" cy="4908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sz="1450" dirty="0">
                <a:solidFill>
                  <a:srgbClr val="CCCCCC"/>
                </a:solidFill>
                <a:latin typeface="Montserrat"/>
                <a:ea typeface="Montserrat"/>
                <a:cs typeface="Montserrat"/>
                <a:sym typeface="Montserrat"/>
              </a:rPr>
              <a:t>Support </a:t>
            </a:r>
            <a:r>
              <a:rPr lang="en" sz="1450" b="1" dirty="0">
                <a:solidFill>
                  <a:srgbClr val="CCCCCC"/>
                </a:solidFill>
                <a:latin typeface="Montserrat"/>
                <a:ea typeface="Montserrat"/>
                <a:cs typeface="Montserrat"/>
                <a:sym typeface="Montserrat"/>
              </a:rPr>
              <a:t>low-level awareness</a:t>
            </a:r>
            <a:r>
              <a:rPr lang="en" sz="1450" dirty="0">
                <a:solidFill>
                  <a:srgbClr val="CCCCCC"/>
                </a:solidFill>
                <a:latin typeface="Montserrat"/>
                <a:ea typeface="Montserrat"/>
                <a:cs typeface="Montserrat"/>
                <a:sym typeface="Montserrat"/>
              </a:rPr>
              <a:t> </a:t>
            </a:r>
            <a:endParaRPr sz="1450" b="1" dirty="0">
              <a:solidFill>
                <a:srgbClr val="CCCCCC"/>
              </a:solidFill>
              <a:latin typeface="Montserrat"/>
              <a:ea typeface="Montserrat"/>
              <a:cs typeface="Montserrat"/>
              <a:sym typeface="Montserrat"/>
            </a:endParaRPr>
          </a:p>
        </p:txBody>
      </p:sp>
      <p:sp>
        <p:nvSpPr>
          <p:cNvPr id="194" name="Google Shape;194;p23"/>
          <p:cNvSpPr txBox="1">
            <a:spLocks noGrp="1"/>
          </p:cNvSpPr>
          <p:nvPr>
            <p:ph type="body" idx="1"/>
          </p:nvPr>
        </p:nvSpPr>
        <p:spPr>
          <a:xfrm>
            <a:off x="866775" y="2067375"/>
            <a:ext cx="8038500" cy="4908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sz="1450" dirty="0">
                <a:solidFill>
                  <a:srgbClr val="CCCCCC"/>
                </a:solidFill>
                <a:latin typeface="Montserrat"/>
                <a:ea typeface="Montserrat"/>
                <a:cs typeface="Montserrat"/>
                <a:sym typeface="Montserrat"/>
              </a:rPr>
              <a:t>Trends </a:t>
            </a:r>
            <a:r>
              <a:rPr lang="en" sz="1450" b="1" dirty="0">
                <a:solidFill>
                  <a:srgbClr val="CCCCCC"/>
                </a:solidFill>
                <a:latin typeface="Montserrat"/>
                <a:ea typeface="Montserrat"/>
                <a:cs typeface="Montserrat"/>
                <a:sym typeface="Montserrat"/>
              </a:rPr>
              <a:t>over time</a:t>
            </a:r>
            <a:r>
              <a:rPr lang="en" sz="1450" dirty="0">
                <a:solidFill>
                  <a:srgbClr val="CCCCCC"/>
                </a:solidFill>
                <a:latin typeface="Montserrat"/>
                <a:ea typeface="Montserrat"/>
                <a:cs typeface="Montserrat"/>
                <a:sym typeface="Montserrat"/>
              </a:rPr>
              <a:t> </a:t>
            </a:r>
            <a:endParaRPr sz="1450" dirty="0">
              <a:solidFill>
                <a:srgbClr val="CCCCCC"/>
              </a:solidFill>
              <a:latin typeface="Montserrat"/>
              <a:ea typeface="Montserrat"/>
              <a:cs typeface="Montserrat"/>
              <a:sym typeface="Montserrat"/>
            </a:endParaRPr>
          </a:p>
        </p:txBody>
      </p:sp>
      <p:sp>
        <p:nvSpPr>
          <p:cNvPr id="195" name="Google Shape;195;p23"/>
          <p:cNvSpPr txBox="1">
            <a:spLocks noGrp="1"/>
          </p:cNvSpPr>
          <p:nvPr>
            <p:ph type="body" idx="1"/>
          </p:nvPr>
        </p:nvSpPr>
        <p:spPr>
          <a:xfrm>
            <a:off x="866775" y="2595063"/>
            <a:ext cx="8038500" cy="4908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sz="1450" dirty="0">
                <a:solidFill>
                  <a:srgbClr val="CCCCCC"/>
                </a:solidFill>
                <a:latin typeface="Montserrat"/>
                <a:ea typeface="Montserrat"/>
                <a:cs typeface="Montserrat"/>
                <a:sym typeface="Montserrat"/>
              </a:rPr>
              <a:t>Respecting </a:t>
            </a:r>
            <a:r>
              <a:rPr lang="en" sz="1450" b="1" dirty="0">
                <a:solidFill>
                  <a:srgbClr val="CCCCCC"/>
                </a:solidFill>
                <a:latin typeface="Montserrat"/>
                <a:ea typeface="Montserrat"/>
                <a:cs typeface="Montserrat"/>
                <a:sym typeface="Montserrat"/>
              </a:rPr>
              <a:t>privacy</a:t>
            </a:r>
            <a:r>
              <a:rPr lang="en" sz="1450" dirty="0">
                <a:solidFill>
                  <a:srgbClr val="CCCCCC"/>
                </a:solidFill>
                <a:latin typeface="Montserrat"/>
                <a:ea typeface="Montserrat"/>
                <a:cs typeface="Montserrat"/>
                <a:sym typeface="Montserrat"/>
              </a:rPr>
              <a:t> concerns</a:t>
            </a:r>
            <a:endParaRPr sz="1450" dirty="0">
              <a:solidFill>
                <a:srgbClr val="CCCCCC"/>
              </a:solidFill>
              <a:latin typeface="Montserrat"/>
              <a:ea typeface="Montserrat"/>
              <a:cs typeface="Montserrat"/>
              <a:sym typeface="Montserrat"/>
            </a:endParaRPr>
          </a:p>
        </p:txBody>
      </p:sp>
      <p:sp>
        <p:nvSpPr>
          <p:cNvPr id="196" name="Google Shape;196;p23"/>
          <p:cNvSpPr txBox="1">
            <a:spLocks noGrp="1"/>
          </p:cNvSpPr>
          <p:nvPr>
            <p:ph type="body" idx="1"/>
          </p:nvPr>
        </p:nvSpPr>
        <p:spPr>
          <a:xfrm>
            <a:off x="866775" y="4337975"/>
            <a:ext cx="8038500" cy="4908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sz="1450" dirty="0">
                <a:solidFill>
                  <a:srgbClr val="CCCCCC"/>
                </a:solidFill>
                <a:latin typeface="Montserrat"/>
                <a:ea typeface="Montserrat"/>
                <a:cs typeface="Montserrat"/>
                <a:sym typeface="Montserrat"/>
              </a:rPr>
              <a:t>Reduce </a:t>
            </a:r>
            <a:r>
              <a:rPr lang="en" sz="1450" b="1" dirty="0">
                <a:solidFill>
                  <a:srgbClr val="CCCCCC"/>
                </a:solidFill>
                <a:latin typeface="Montserrat"/>
                <a:ea typeface="Montserrat"/>
                <a:cs typeface="Montserrat"/>
                <a:sym typeface="Montserrat"/>
              </a:rPr>
              <a:t>complexity</a:t>
            </a:r>
            <a:endParaRPr sz="1450" dirty="0">
              <a:solidFill>
                <a:srgbClr val="CCCCCC"/>
              </a:solidFill>
              <a:latin typeface="Montserrat"/>
              <a:ea typeface="Montserrat"/>
              <a:cs typeface="Montserrat"/>
              <a:sym typeface="Montserrat"/>
            </a:endParaRPr>
          </a:p>
        </p:txBody>
      </p:sp>
      <p:sp>
        <p:nvSpPr>
          <p:cNvPr id="197" name="Google Shape;197;p23"/>
          <p:cNvSpPr txBox="1">
            <a:spLocks noGrp="1"/>
          </p:cNvSpPr>
          <p:nvPr>
            <p:ph type="body" idx="1"/>
          </p:nvPr>
        </p:nvSpPr>
        <p:spPr>
          <a:xfrm>
            <a:off x="1184175" y="1504900"/>
            <a:ext cx="8038500" cy="4908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770"/>
              <a:buFont typeface="Arial"/>
              <a:buNone/>
            </a:pPr>
            <a:r>
              <a:rPr lang="en" sz="1450" b="1" dirty="0">
                <a:solidFill>
                  <a:schemeClr val="dk1"/>
                </a:solidFill>
                <a:latin typeface="Montserrat"/>
                <a:ea typeface="Montserrat"/>
                <a:cs typeface="Montserrat"/>
                <a:sym typeface="Montserrat"/>
              </a:rPr>
              <a:t>Movement</a:t>
            </a:r>
            <a:r>
              <a:rPr lang="en" sz="1450" dirty="0">
                <a:solidFill>
                  <a:schemeClr val="dk1"/>
                </a:solidFill>
                <a:latin typeface="Montserrat"/>
                <a:ea typeface="Montserrat"/>
                <a:cs typeface="Montserrat"/>
                <a:sym typeface="Montserrat"/>
              </a:rPr>
              <a:t> and </a:t>
            </a:r>
            <a:r>
              <a:rPr lang="en" sz="1450" b="1" dirty="0">
                <a:solidFill>
                  <a:schemeClr val="dk1"/>
                </a:solidFill>
                <a:latin typeface="Montserrat"/>
                <a:ea typeface="Montserrat"/>
                <a:cs typeface="Montserrat"/>
                <a:sym typeface="Montserrat"/>
              </a:rPr>
              <a:t>daily activities</a:t>
            </a:r>
            <a:endParaRPr sz="1450" b="1" dirty="0">
              <a:solidFill>
                <a:srgbClr val="CCCCCC"/>
              </a:solidFill>
              <a:latin typeface="Montserrat"/>
              <a:ea typeface="Montserrat"/>
              <a:cs typeface="Montserrat"/>
              <a:sym typeface="Montserrat"/>
            </a:endParaRPr>
          </a:p>
        </p:txBody>
      </p:sp>
      <p:sp>
        <p:nvSpPr>
          <p:cNvPr id="198" name="Google Shape;198;p23"/>
          <p:cNvSpPr txBox="1">
            <a:spLocks noGrp="1"/>
          </p:cNvSpPr>
          <p:nvPr>
            <p:ph type="body" idx="1"/>
          </p:nvPr>
        </p:nvSpPr>
        <p:spPr>
          <a:xfrm>
            <a:off x="1184175" y="2973675"/>
            <a:ext cx="8038500" cy="4908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770"/>
              <a:buFont typeface="Arial"/>
              <a:buNone/>
            </a:pPr>
            <a:r>
              <a:rPr lang="en" sz="1450" b="1" dirty="0">
                <a:solidFill>
                  <a:schemeClr val="dk1"/>
                </a:solidFill>
                <a:latin typeface="Montserrat"/>
                <a:ea typeface="Montserrat"/>
                <a:cs typeface="Montserrat"/>
                <a:sym typeface="Montserrat"/>
              </a:rPr>
              <a:t>Crucial and customized</a:t>
            </a:r>
            <a:r>
              <a:rPr lang="en" sz="1450" dirty="0">
                <a:solidFill>
                  <a:schemeClr val="dk1"/>
                </a:solidFill>
                <a:latin typeface="Montserrat"/>
                <a:ea typeface="Montserrat"/>
                <a:cs typeface="Montserrat"/>
                <a:sym typeface="Montserrat"/>
              </a:rPr>
              <a:t> activities </a:t>
            </a:r>
            <a:endParaRPr sz="1450" b="1" dirty="0">
              <a:solidFill>
                <a:srgbClr val="CCCCCC"/>
              </a:solidFill>
              <a:latin typeface="Montserrat"/>
              <a:ea typeface="Montserrat"/>
              <a:cs typeface="Montserrat"/>
              <a:sym typeface="Montserrat"/>
            </a:endParaRPr>
          </a:p>
        </p:txBody>
      </p:sp>
      <p:sp>
        <p:nvSpPr>
          <p:cNvPr id="199" name="Google Shape;199;p23"/>
          <p:cNvSpPr txBox="1">
            <a:spLocks noGrp="1"/>
          </p:cNvSpPr>
          <p:nvPr>
            <p:ph type="body" idx="1"/>
          </p:nvPr>
        </p:nvSpPr>
        <p:spPr>
          <a:xfrm>
            <a:off x="1184175" y="3365300"/>
            <a:ext cx="8038500" cy="4908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770"/>
              <a:buFont typeface="Arial"/>
              <a:buNone/>
            </a:pPr>
            <a:r>
              <a:rPr lang="en" sz="1460">
                <a:solidFill>
                  <a:schemeClr val="dk1"/>
                </a:solidFill>
                <a:latin typeface="Montserrat"/>
                <a:ea typeface="Montserrat"/>
                <a:cs typeface="Montserrat"/>
                <a:sym typeface="Montserrat"/>
              </a:rPr>
              <a:t>Private and casual activities </a:t>
            </a:r>
            <a:endParaRPr sz="1450" b="1">
              <a:solidFill>
                <a:srgbClr val="CCCCCC"/>
              </a:solidFill>
              <a:latin typeface="Montserrat"/>
              <a:ea typeface="Montserrat"/>
              <a:cs typeface="Montserrat"/>
              <a:sym typeface="Montserrat"/>
            </a:endParaRPr>
          </a:p>
        </p:txBody>
      </p:sp>
      <p:sp>
        <p:nvSpPr>
          <p:cNvPr id="200" name="Google Shape;200;p23"/>
          <p:cNvSpPr txBox="1">
            <a:spLocks noGrp="1"/>
          </p:cNvSpPr>
          <p:nvPr>
            <p:ph type="body" idx="1"/>
          </p:nvPr>
        </p:nvSpPr>
        <p:spPr>
          <a:xfrm>
            <a:off x="1184175" y="3789113"/>
            <a:ext cx="8038500" cy="4908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770"/>
              <a:buFont typeface="Arial"/>
              <a:buNone/>
            </a:pPr>
            <a:r>
              <a:rPr lang="en" sz="1460" b="1" dirty="0">
                <a:solidFill>
                  <a:schemeClr val="dk1"/>
                </a:solidFill>
                <a:latin typeface="Montserrat"/>
                <a:ea typeface="Montserrat"/>
                <a:cs typeface="Montserrat"/>
                <a:sym typeface="Montserrat"/>
              </a:rPr>
              <a:t>Visual</a:t>
            </a:r>
            <a:r>
              <a:rPr lang="en" sz="1460" dirty="0">
                <a:solidFill>
                  <a:schemeClr val="dk1"/>
                </a:solidFill>
                <a:latin typeface="Montserrat"/>
                <a:ea typeface="Montserrat"/>
                <a:cs typeface="Montserrat"/>
                <a:sym typeface="Montserrat"/>
              </a:rPr>
              <a:t> information </a:t>
            </a:r>
            <a:endParaRPr sz="1450" b="1" dirty="0">
              <a:solidFill>
                <a:srgbClr val="CCCCCC"/>
              </a:solidFill>
              <a:latin typeface="Montserrat"/>
              <a:ea typeface="Montserrat"/>
              <a:cs typeface="Montserrat"/>
              <a:sym typeface="Montserrat"/>
            </a:endParaRPr>
          </a:p>
        </p:txBody>
      </p:sp>
      <p:pic>
        <p:nvPicPr>
          <p:cNvPr id="201" name="Google Shape;201;p23"/>
          <p:cNvPicPr preferRelativeResize="0"/>
          <p:nvPr/>
        </p:nvPicPr>
        <p:blipFill>
          <a:blip r:embed="rId3">
            <a:alphaModFix/>
          </a:blip>
          <a:stretch>
            <a:fillRect/>
          </a:stretch>
        </p:blipFill>
        <p:spPr>
          <a:xfrm>
            <a:off x="883950" y="1504900"/>
            <a:ext cx="317400" cy="317400"/>
          </a:xfrm>
          <a:prstGeom prst="rect">
            <a:avLst/>
          </a:prstGeom>
          <a:noFill/>
          <a:ln>
            <a:noFill/>
          </a:ln>
        </p:spPr>
      </p:pic>
      <p:pic>
        <p:nvPicPr>
          <p:cNvPr id="202" name="Google Shape;202;p23"/>
          <p:cNvPicPr preferRelativeResize="0"/>
          <p:nvPr/>
        </p:nvPicPr>
        <p:blipFill>
          <a:blip r:embed="rId3">
            <a:alphaModFix/>
          </a:blip>
          <a:stretch>
            <a:fillRect/>
          </a:stretch>
        </p:blipFill>
        <p:spPr>
          <a:xfrm>
            <a:off x="883950" y="3012290"/>
            <a:ext cx="317400" cy="317400"/>
          </a:xfrm>
          <a:prstGeom prst="rect">
            <a:avLst/>
          </a:prstGeom>
          <a:noFill/>
          <a:ln>
            <a:noFill/>
          </a:ln>
        </p:spPr>
      </p:pic>
      <p:pic>
        <p:nvPicPr>
          <p:cNvPr id="203" name="Google Shape;203;p23"/>
          <p:cNvPicPr preferRelativeResize="0"/>
          <p:nvPr/>
        </p:nvPicPr>
        <p:blipFill>
          <a:blip r:embed="rId4">
            <a:alphaModFix/>
          </a:blip>
          <a:stretch>
            <a:fillRect/>
          </a:stretch>
        </p:blipFill>
        <p:spPr>
          <a:xfrm>
            <a:off x="919975" y="3431362"/>
            <a:ext cx="245350" cy="245350"/>
          </a:xfrm>
          <a:prstGeom prst="rect">
            <a:avLst/>
          </a:prstGeom>
          <a:noFill/>
          <a:ln>
            <a:noFill/>
          </a:ln>
        </p:spPr>
      </p:pic>
      <p:pic>
        <p:nvPicPr>
          <p:cNvPr id="204" name="Google Shape;204;p23"/>
          <p:cNvPicPr preferRelativeResize="0"/>
          <p:nvPr/>
        </p:nvPicPr>
        <p:blipFill>
          <a:blip r:embed="rId4">
            <a:alphaModFix/>
          </a:blip>
          <a:stretch>
            <a:fillRect/>
          </a:stretch>
        </p:blipFill>
        <p:spPr>
          <a:xfrm>
            <a:off x="919975" y="3836688"/>
            <a:ext cx="245350" cy="245350"/>
          </a:xfrm>
          <a:prstGeom prst="rect">
            <a:avLst/>
          </a:prstGeom>
          <a:noFill/>
          <a:ln>
            <a:noFill/>
          </a:ln>
        </p:spPr>
      </p:pic>
      <p:pic>
        <p:nvPicPr>
          <p:cNvPr id="205" name="Google Shape;205;p23"/>
          <p:cNvPicPr preferRelativeResize="0"/>
          <p:nvPr/>
        </p:nvPicPr>
        <p:blipFill>
          <a:blip r:embed="rId5">
            <a:alphaModFix amt="12000"/>
          </a:blip>
          <a:stretch>
            <a:fillRect/>
          </a:stretch>
        </p:blipFill>
        <p:spPr>
          <a:xfrm>
            <a:off x="419200" y="2098425"/>
            <a:ext cx="278100" cy="278100"/>
          </a:xfrm>
          <a:prstGeom prst="rect">
            <a:avLst/>
          </a:prstGeom>
          <a:noFill/>
          <a:ln>
            <a:noFill/>
          </a:ln>
        </p:spPr>
      </p:pic>
      <p:pic>
        <p:nvPicPr>
          <p:cNvPr id="206" name="Google Shape;206;p23"/>
          <p:cNvPicPr preferRelativeResize="0"/>
          <p:nvPr/>
        </p:nvPicPr>
        <p:blipFill>
          <a:blip r:embed="rId6">
            <a:alphaModFix amt="12000"/>
          </a:blip>
          <a:stretch>
            <a:fillRect/>
          </a:stretch>
        </p:blipFill>
        <p:spPr>
          <a:xfrm>
            <a:off x="388150" y="1097650"/>
            <a:ext cx="340200" cy="340200"/>
          </a:xfrm>
          <a:prstGeom prst="rect">
            <a:avLst/>
          </a:prstGeom>
          <a:noFill/>
          <a:ln>
            <a:noFill/>
          </a:ln>
        </p:spPr>
      </p:pic>
      <p:pic>
        <p:nvPicPr>
          <p:cNvPr id="207" name="Google Shape;207;p23"/>
          <p:cNvPicPr preferRelativeResize="0"/>
          <p:nvPr/>
        </p:nvPicPr>
        <p:blipFill>
          <a:blip r:embed="rId7">
            <a:alphaModFix amt="12000"/>
          </a:blip>
          <a:stretch>
            <a:fillRect/>
          </a:stretch>
        </p:blipFill>
        <p:spPr>
          <a:xfrm>
            <a:off x="399550" y="2606475"/>
            <a:ext cx="317400" cy="317400"/>
          </a:xfrm>
          <a:prstGeom prst="rect">
            <a:avLst/>
          </a:prstGeom>
          <a:noFill/>
          <a:ln>
            <a:noFill/>
          </a:ln>
        </p:spPr>
      </p:pic>
      <p:pic>
        <p:nvPicPr>
          <p:cNvPr id="208" name="Google Shape;208;p23"/>
          <p:cNvPicPr preferRelativeResize="0"/>
          <p:nvPr/>
        </p:nvPicPr>
        <p:blipFill>
          <a:blip r:embed="rId8">
            <a:alphaModFix amt="12000"/>
          </a:blip>
          <a:stretch>
            <a:fillRect/>
          </a:stretch>
        </p:blipFill>
        <p:spPr>
          <a:xfrm>
            <a:off x="399550" y="4349375"/>
            <a:ext cx="317400" cy="317400"/>
          </a:xfrm>
          <a:prstGeom prst="rect">
            <a:avLst/>
          </a:prstGeom>
          <a:noFill/>
          <a:ln>
            <a:noFill/>
          </a:ln>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13</a:t>
            </a:fld>
            <a:endParaRPr/>
          </a:p>
        </p:txBody>
      </p:sp>
      <p:sp>
        <p:nvSpPr>
          <p:cNvPr id="214" name="Google Shape;214;p24"/>
          <p:cNvSpPr txBox="1">
            <a:spLocks noGrp="1"/>
          </p:cNvSpPr>
          <p:nvPr>
            <p:ph type="title"/>
          </p:nvPr>
        </p:nvSpPr>
        <p:spPr>
          <a:xfrm>
            <a:off x="311700" y="445025"/>
            <a:ext cx="83553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Montserrat"/>
                <a:ea typeface="Montserrat"/>
                <a:cs typeface="Montserrat"/>
                <a:sym typeface="Montserrat"/>
              </a:rPr>
              <a:t>Designer workshop</a:t>
            </a:r>
            <a:endParaRPr>
              <a:latin typeface="Montserrat"/>
              <a:ea typeface="Montserrat"/>
              <a:cs typeface="Montserrat"/>
              <a:sym typeface="Montserrat"/>
            </a:endParaRPr>
          </a:p>
        </p:txBody>
      </p:sp>
      <p:pic>
        <p:nvPicPr>
          <p:cNvPr id="215" name="Google Shape;215;p24"/>
          <p:cNvPicPr preferRelativeResize="0"/>
          <p:nvPr/>
        </p:nvPicPr>
        <p:blipFill>
          <a:blip r:embed="rId3">
            <a:alphaModFix/>
          </a:blip>
          <a:stretch>
            <a:fillRect/>
          </a:stretch>
        </p:blipFill>
        <p:spPr>
          <a:xfrm>
            <a:off x="1399325" y="1575025"/>
            <a:ext cx="1119124" cy="1119124"/>
          </a:xfrm>
          <a:prstGeom prst="rect">
            <a:avLst/>
          </a:prstGeom>
          <a:noFill/>
          <a:ln>
            <a:noFill/>
          </a:ln>
        </p:spPr>
      </p:pic>
      <p:pic>
        <p:nvPicPr>
          <p:cNvPr id="216" name="Google Shape;216;p24"/>
          <p:cNvPicPr preferRelativeResize="0"/>
          <p:nvPr/>
        </p:nvPicPr>
        <p:blipFill>
          <a:blip r:embed="rId4">
            <a:alphaModFix/>
          </a:blip>
          <a:stretch>
            <a:fillRect/>
          </a:stretch>
        </p:blipFill>
        <p:spPr>
          <a:xfrm>
            <a:off x="4056975" y="1702200"/>
            <a:ext cx="864774" cy="864774"/>
          </a:xfrm>
          <a:prstGeom prst="rect">
            <a:avLst/>
          </a:prstGeom>
          <a:noFill/>
          <a:ln>
            <a:noFill/>
          </a:ln>
        </p:spPr>
      </p:pic>
      <p:pic>
        <p:nvPicPr>
          <p:cNvPr id="217" name="Google Shape;217;p24"/>
          <p:cNvPicPr preferRelativeResize="0"/>
          <p:nvPr/>
        </p:nvPicPr>
        <p:blipFill>
          <a:blip r:embed="rId5">
            <a:alphaModFix/>
          </a:blip>
          <a:stretch>
            <a:fillRect/>
          </a:stretch>
        </p:blipFill>
        <p:spPr>
          <a:xfrm>
            <a:off x="6739450" y="1730838"/>
            <a:ext cx="807500" cy="807500"/>
          </a:xfrm>
          <a:prstGeom prst="rect">
            <a:avLst/>
          </a:prstGeom>
          <a:noFill/>
          <a:ln>
            <a:noFill/>
          </a:ln>
        </p:spPr>
      </p:pic>
      <p:sp>
        <p:nvSpPr>
          <p:cNvPr id="218" name="Google Shape;218;p24"/>
          <p:cNvSpPr txBox="1">
            <a:spLocks noGrp="1"/>
          </p:cNvSpPr>
          <p:nvPr>
            <p:ph type="body" idx="1"/>
          </p:nvPr>
        </p:nvSpPr>
        <p:spPr>
          <a:xfrm>
            <a:off x="1054840" y="2830550"/>
            <a:ext cx="1808100" cy="49080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Clr>
                <a:schemeClr val="dk1"/>
              </a:buClr>
              <a:buSzPts val="770"/>
              <a:buFont typeface="Arial"/>
              <a:buNone/>
            </a:pPr>
            <a:r>
              <a:rPr lang="en" sz="1960">
                <a:solidFill>
                  <a:schemeClr val="dk1"/>
                </a:solidFill>
                <a:latin typeface="Montserrat"/>
                <a:ea typeface="Montserrat"/>
                <a:cs typeface="Montserrat"/>
                <a:sym typeface="Montserrat"/>
              </a:rPr>
              <a:t>Presentation</a:t>
            </a:r>
            <a:endParaRPr sz="2300" b="1">
              <a:solidFill>
                <a:srgbClr val="CCCCCC"/>
              </a:solidFill>
              <a:latin typeface="Montserrat"/>
              <a:ea typeface="Montserrat"/>
              <a:cs typeface="Montserrat"/>
              <a:sym typeface="Montserrat"/>
            </a:endParaRPr>
          </a:p>
        </p:txBody>
      </p:sp>
      <p:sp>
        <p:nvSpPr>
          <p:cNvPr id="219" name="Google Shape;219;p24"/>
          <p:cNvSpPr txBox="1">
            <a:spLocks noGrp="1"/>
          </p:cNvSpPr>
          <p:nvPr>
            <p:ph type="body" idx="1"/>
          </p:nvPr>
        </p:nvSpPr>
        <p:spPr>
          <a:xfrm>
            <a:off x="3429300" y="2830575"/>
            <a:ext cx="2120100" cy="49080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Clr>
                <a:schemeClr val="dk1"/>
              </a:buClr>
              <a:buSzPts val="770"/>
              <a:buFont typeface="Arial"/>
              <a:buNone/>
            </a:pPr>
            <a:r>
              <a:rPr lang="en" sz="1950">
                <a:solidFill>
                  <a:schemeClr val="dk1"/>
                </a:solidFill>
                <a:latin typeface="Montserrat"/>
                <a:ea typeface="Montserrat"/>
                <a:cs typeface="Montserrat"/>
                <a:sym typeface="Montserrat"/>
              </a:rPr>
              <a:t>1-hour Prototyping</a:t>
            </a:r>
            <a:endParaRPr sz="1950" b="1">
              <a:solidFill>
                <a:srgbClr val="CCCCCC"/>
              </a:solidFill>
              <a:latin typeface="Montserrat"/>
              <a:ea typeface="Montserrat"/>
              <a:cs typeface="Montserrat"/>
              <a:sym typeface="Montserrat"/>
            </a:endParaRPr>
          </a:p>
        </p:txBody>
      </p:sp>
      <p:sp>
        <p:nvSpPr>
          <p:cNvPr id="220" name="Google Shape;220;p24"/>
          <p:cNvSpPr txBox="1">
            <a:spLocks noGrp="1"/>
          </p:cNvSpPr>
          <p:nvPr>
            <p:ph type="body" idx="1"/>
          </p:nvPr>
        </p:nvSpPr>
        <p:spPr>
          <a:xfrm>
            <a:off x="6181250" y="2830550"/>
            <a:ext cx="1923900" cy="49080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Clr>
                <a:schemeClr val="dk1"/>
              </a:buClr>
              <a:buSzPts val="770"/>
              <a:buFont typeface="Arial"/>
              <a:buNone/>
            </a:pPr>
            <a:r>
              <a:rPr lang="en" sz="1950">
                <a:solidFill>
                  <a:schemeClr val="dk1"/>
                </a:solidFill>
                <a:latin typeface="Montserrat"/>
                <a:ea typeface="Montserrat"/>
                <a:cs typeface="Montserrat"/>
                <a:sym typeface="Montserrat"/>
              </a:rPr>
              <a:t>Group Discussion</a:t>
            </a:r>
            <a:endParaRPr sz="1950" b="1">
              <a:solidFill>
                <a:srgbClr val="CCCCCC"/>
              </a:solidFill>
              <a:latin typeface="Montserrat"/>
              <a:ea typeface="Montserrat"/>
              <a:cs typeface="Montserrat"/>
              <a:sym typeface="Montserrat"/>
            </a:endParaRPr>
          </a:p>
        </p:txBody>
      </p:sp>
      <p:sp>
        <p:nvSpPr>
          <p:cNvPr id="221" name="Google Shape;221;p24"/>
          <p:cNvSpPr txBox="1">
            <a:spLocks noGrp="1"/>
          </p:cNvSpPr>
          <p:nvPr>
            <p:ph type="body" idx="1"/>
          </p:nvPr>
        </p:nvSpPr>
        <p:spPr>
          <a:xfrm>
            <a:off x="1214888" y="3457750"/>
            <a:ext cx="1488000" cy="1123500"/>
          </a:xfrm>
          <a:prstGeom prst="rect">
            <a:avLst/>
          </a:prstGeom>
        </p:spPr>
        <p:txBody>
          <a:bodyPr spcFirstLastPara="1" wrap="square" lIns="0" tIns="0" rIns="0" bIns="0" anchor="ctr" anchorCtr="0">
            <a:spAutoFit/>
          </a:bodyPr>
          <a:lstStyle/>
          <a:p>
            <a:pPr marL="0" lvl="0" indent="0" algn="ctr" rtl="0">
              <a:lnSpc>
                <a:spcPct val="100000"/>
              </a:lnSpc>
              <a:spcBef>
                <a:spcPts val="0"/>
              </a:spcBef>
              <a:spcAft>
                <a:spcPts val="0"/>
              </a:spcAft>
              <a:buClr>
                <a:schemeClr val="dk1"/>
              </a:buClr>
              <a:buSzPts val="770"/>
              <a:buFont typeface="Arial"/>
              <a:buNone/>
            </a:pPr>
            <a:r>
              <a:rPr lang="en" sz="1460">
                <a:solidFill>
                  <a:schemeClr val="dk1"/>
                </a:solidFill>
                <a:latin typeface="Montserrat"/>
                <a:ea typeface="Montserrat"/>
                <a:cs typeface="Montserrat"/>
                <a:sym typeface="Montserrat"/>
              </a:rPr>
              <a:t>Scenario </a:t>
            </a:r>
            <a:endParaRPr sz="1460">
              <a:solidFill>
                <a:schemeClr val="dk1"/>
              </a:solidFill>
              <a:latin typeface="Montserrat"/>
              <a:ea typeface="Montserrat"/>
              <a:cs typeface="Montserrat"/>
              <a:sym typeface="Montserrat"/>
            </a:endParaRPr>
          </a:p>
          <a:p>
            <a:pPr marL="0" lvl="0" indent="457200" algn="ctr" rtl="0">
              <a:lnSpc>
                <a:spcPct val="100000"/>
              </a:lnSpc>
              <a:spcBef>
                <a:spcPts val="0"/>
              </a:spcBef>
              <a:spcAft>
                <a:spcPts val="0"/>
              </a:spcAft>
              <a:buClr>
                <a:schemeClr val="dk1"/>
              </a:buClr>
              <a:buSzPts val="770"/>
              <a:buFont typeface="Arial"/>
              <a:buNone/>
            </a:pPr>
            <a:endParaRPr sz="1460">
              <a:solidFill>
                <a:schemeClr val="dk1"/>
              </a:solidFill>
              <a:latin typeface="Montserrat"/>
              <a:ea typeface="Montserrat"/>
              <a:cs typeface="Montserrat"/>
              <a:sym typeface="Montserrat"/>
            </a:endParaRPr>
          </a:p>
          <a:p>
            <a:pPr marL="0" lvl="0" indent="0" algn="ctr" rtl="0">
              <a:lnSpc>
                <a:spcPct val="100000"/>
              </a:lnSpc>
              <a:spcBef>
                <a:spcPts val="0"/>
              </a:spcBef>
              <a:spcAft>
                <a:spcPts val="0"/>
              </a:spcAft>
              <a:buClr>
                <a:schemeClr val="dk1"/>
              </a:buClr>
              <a:buSzPts val="770"/>
              <a:buFont typeface="Arial"/>
              <a:buNone/>
            </a:pPr>
            <a:r>
              <a:rPr lang="en" sz="1460">
                <a:solidFill>
                  <a:schemeClr val="dk1"/>
                </a:solidFill>
                <a:latin typeface="Montserrat"/>
                <a:ea typeface="Montserrat"/>
                <a:cs typeface="Montserrat"/>
                <a:sym typeface="Montserrat"/>
              </a:rPr>
              <a:t>Personas </a:t>
            </a:r>
            <a:endParaRPr sz="1460">
              <a:solidFill>
                <a:schemeClr val="dk1"/>
              </a:solidFill>
              <a:latin typeface="Montserrat"/>
              <a:ea typeface="Montserrat"/>
              <a:cs typeface="Montserrat"/>
              <a:sym typeface="Montserrat"/>
            </a:endParaRPr>
          </a:p>
          <a:p>
            <a:pPr marL="0" lvl="0" indent="0" algn="ctr" rtl="0">
              <a:lnSpc>
                <a:spcPct val="100000"/>
              </a:lnSpc>
              <a:spcBef>
                <a:spcPts val="0"/>
              </a:spcBef>
              <a:spcAft>
                <a:spcPts val="0"/>
              </a:spcAft>
              <a:buClr>
                <a:schemeClr val="dk1"/>
              </a:buClr>
              <a:buSzPts val="770"/>
              <a:buFont typeface="Arial"/>
              <a:buNone/>
            </a:pPr>
            <a:endParaRPr sz="1460">
              <a:solidFill>
                <a:schemeClr val="dk1"/>
              </a:solidFill>
              <a:latin typeface="Montserrat"/>
              <a:ea typeface="Montserrat"/>
              <a:cs typeface="Montserrat"/>
              <a:sym typeface="Montserrat"/>
            </a:endParaRPr>
          </a:p>
          <a:p>
            <a:pPr marL="0" lvl="0" indent="0" algn="ctr" rtl="0">
              <a:lnSpc>
                <a:spcPct val="100000"/>
              </a:lnSpc>
              <a:spcBef>
                <a:spcPts val="0"/>
              </a:spcBef>
              <a:spcAft>
                <a:spcPts val="0"/>
              </a:spcAft>
              <a:buClr>
                <a:schemeClr val="dk1"/>
              </a:buClr>
              <a:buSzPts val="770"/>
              <a:buFont typeface="Arial"/>
              <a:buNone/>
            </a:pPr>
            <a:r>
              <a:rPr lang="en" sz="1460">
                <a:solidFill>
                  <a:schemeClr val="dk1"/>
                </a:solidFill>
                <a:latin typeface="Montserrat"/>
                <a:ea typeface="Montserrat"/>
                <a:cs typeface="Montserrat"/>
                <a:sym typeface="Montserrat"/>
              </a:rPr>
              <a:t>Storyboards</a:t>
            </a:r>
            <a:endParaRPr b="1">
              <a:solidFill>
                <a:srgbClr val="CCCCCC"/>
              </a:solidFill>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p25"/>
          <p:cNvPicPr preferRelativeResize="0"/>
          <p:nvPr/>
        </p:nvPicPr>
        <p:blipFill>
          <a:blip r:embed="rId3">
            <a:alphaModFix/>
          </a:blip>
          <a:stretch>
            <a:fillRect/>
          </a:stretch>
        </p:blipFill>
        <p:spPr>
          <a:xfrm>
            <a:off x="152400" y="152400"/>
            <a:ext cx="8839201" cy="4694814"/>
          </a:xfrm>
          <a:prstGeom prst="rect">
            <a:avLst/>
          </a:prstGeom>
          <a:noFill/>
          <a:ln>
            <a:noFill/>
          </a:ln>
        </p:spPr>
      </p:pic>
      <p:sp>
        <p:nvSpPr>
          <p:cNvPr id="227" name="Google Shape;227;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14</a:t>
            </a:fld>
            <a:endParaRPr/>
          </a:p>
        </p:txBody>
      </p:sp>
      <p:sp>
        <p:nvSpPr>
          <p:cNvPr id="228" name="Google Shape;228;p25"/>
          <p:cNvSpPr/>
          <p:nvPr/>
        </p:nvSpPr>
        <p:spPr>
          <a:xfrm>
            <a:off x="196025" y="68575"/>
            <a:ext cx="3072900" cy="2637000"/>
          </a:xfrm>
          <a:prstGeom prst="ellipse">
            <a:avLst/>
          </a:prstGeom>
          <a:noFill/>
          <a:ln w="381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9" name="Google Shape;229;p25"/>
          <p:cNvSpPr/>
          <p:nvPr/>
        </p:nvSpPr>
        <p:spPr>
          <a:xfrm>
            <a:off x="5918700" y="0"/>
            <a:ext cx="3072900" cy="2637000"/>
          </a:xfrm>
          <a:prstGeom prst="ellipse">
            <a:avLst/>
          </a:prstGeom>
          <a:noFill/>
          <a:ln w="381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0" name="Google Shape;230;p25"/>
          <p:cNvSpPr/>
          <p:nvPr/>
        </p:nvSpPr>
        <p:spPr>
          <a:xfrm>
            <a:off x="196025" y="2637000"/>
            <a:ext cx="8839200" cy="2210100"/>
          </a:xfrm>
          <a:prstGeom prst="ellipse">
            <a:avLst/>
          </a:prstGeom>
          <a:noFill/>
          <a:ln w="381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6"/>
          <p:cNvSpPr txBox="1">
            <a:spLocks noGrp="1"/>
          </p:cNvSpPr>
          <p:nvPr>
            <p:ph type="title"/>
          </p:nvPr>
        </p:nvSpPr>
        <p:spPr>
          <a:xfrm>
            <a:off x="180625" y="132300"/>
            <a:ext cx="83553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120" dirty="0">
                <a:latin typeface="Montserrat"/>
                <a:ea typeface="Montserrat"/>
                <a:cs typeface="Montserrat"/>
                <a:sym typeface="Montserrat"/>
              </a:rPr>
              <a:t>High-level takeaways</a:t>
            </a:r>
            <a:endParaRPr sz="2120" dirty="0">
              <a:latin typeface="Montserrat"/>
              <a:ea typeface="Montserrat"/>
              <a:cs typeface="Montserrat"/>
              <a:sym typeface="Montserrat"/>
            </a:endParaRPr>
          </a:p>
        </p:txBody>
      </p:sp>
      <p:sp>
        <p:nvSpPr>
          <p:cNvPr id="236" name="Google Shape;236;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latin typeface="Montserrat"/>
                <a:ea typeface="Montserrat"/>
                <a:cs typeface="Montserrat"/>
                <a:sym typeface="Montserrat"/>
              </a:rPr>
              <a:t>15</a:t>
            </a:fld>
            <a:endParaRPr>
              <a:latin typeface="Montserrat"/>
              <a:ea typeface="Montserrat"/>
              <a:cs typeface="Montserrat"/>
              <a:sym typeface="Montserrat"/>
            </a:endParaRPr>
          </a:p>
        </p:txBody>
      </p:sp>
      <p:sp>
        <p:nvSpPr>
          <p:cNvPr id="237" name="Google Shape;237;p26"/>
          <p:cNvSpPr txBox="1">
            <a:spLocks noGrp="1"/>
          </p:cNvSpPr>
          <p:nvPr>
            <p:ph type="body" idx="1"/>
          </p:nvPr>
        </p:nvSpPr>
        <p:spPr>
          <a:xfrm>
            <a:off x="527295" y="1134800"/>
            <a:ext cx="8038500" cy="4908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sz="1170" dirty="0">
                <a:solidFill>
                  <a:schemeClr val="dk1"/>
                </a:solidFill>
                <a:latin typeface="Montserrat"/>
                <a:ea typeface="Montserrat"/>
                <a:cs typeface="Montserrat"/>
                <a:sym typeface="Montserrat"/>
              </a:rPr>
              <a:t>Support low-level awareness </a:t>
            </a:r>
            <a:endParaRPr sz="1170" dirty="0">
              <a:solidFill>
                <a:schemeClr val="dk1"/>
              </a:solidFill>
              <a:latin typeface="Montserrat"/>
              <a:ea typeface="Montserrat"/>
              <a:cs typeface="Montserrat"/>
              <a:sym typeface="Montserrat"/>
            </a:endParaRPr>
          </a:p>
        </p:txBody>
      </p:sp>
      <p:sp>
        <p:nvSpPr>
          <p:cNvPr id="238" name="Google Shape;238;p26"/>
          <p:cNvSpPr txBox="1">
            <a:spLocks noGrp="1"/>
          </p:cNvSpPr>
          <p:nvPr>
            <p:ph type="body" idx="1"/>
          </p:nvPr>
        </p:nvSpPr>
        <p:spPr>
          <a:xfrm>
            <a:off x="527295" y="1914363"/>
            <a:ext cx="8038500" cy="4908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sz="1170" dirty="0">
                <a:solidFill>
                  <a:schemeClr val="dk1"/>
                </a:solidFill>
                <a:latin typeface="Montserrat"/>
                <a:ea typeface="Montserrat"/>
                <a:cs typeface="Montserrat"/>
                <a:sym typeface="Montserrat"/>
              </a:rPr>
              <a:t>Trends over time </a:t>
            </a:r>
            <a:endParaRPr sz="1170" dirty="0">
              <a:solidFill>
                <a:schemeClr val="dk1"/>
              </a:solidFill>
              <a:latin typeface="Montserrat"/>
              <a:ea typeface="Montserrat"/>
              <a:cs typeface="Montserrat"/>
              <a:sym typeface="Montserrat"/>
            </a:endParaRPr>
          </a:p>
        </p:txBody>
      </p:sp>
      <p:sp>
        <p:nvSpPr>
          <p:cNvPr id="239" name="Google Shape;239;p26"/>
          <p:cNvSpPr txBox="1">
            <a:spLocks noGrp="1"/>
          </p:cNvSpPr>
          <p:nvPr>
            <p:ph type="body" idx="1"/>
          </p:nvPr>
        </p:nvSpPr>
        <p:spPr>
          <a:xfrm>
            <a:off x="527295" y="2510975"/>
            <a:ext cx="8038500" cy="4908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sz="1170" dirty="0">
                <a:solidFill>
                  <a:schemeClr val="dk1"/>
                </a:solidFill>
                <a:latin typeface="Montserrat"/>
                <a:ea typeface="Montserrat"/>
                <a:cs typeface="Montserrat"/>
                <a:sym typeface="Montserrat"/>
              </a:rPr>
              <a:t>Respecting privacy concerns</a:t>
            </a:r>
            <a:endParaRPr sz="1170" dirty="0">
              <a:solidFill>
                <a:schemeClr val="dk1"/>
              </a:solidFill>
              <a:latin typeface="Montserrat"/>
              <a:ea typeface="Montserrat"/>
              <a:cs typeface="Montserrat"/>
              <a:sym typeface="Montserrat"/>
            </a:endParaRPr>
          </a:p>
        </p:txBody>
      </p:sp>
      <p:sp>
        <p:nvSpPr>
          <p:cNvPr id="240" name="Google Shape;240;p26"/>
          <p:cNvSpPr txBox="1">
            <a:spLocks noGrp="1"/>
          </p:cNvSpPr>
          <p:nvPr>
            <p:ph type="body" idx="1"/>
          </p:nvPr>
        </p:nvSpPr>
        <p:spPr>
          <a:xfrm>
            <a:off x="527295" y="3988875"/>
            <a:ext cx="8038500" cy="4908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sz="1170" dirty="0">
                <a:solidFill>
                  <a:schemeClr val="dk1"/>
                </a:solidFill>
                <a:latin typeface="Montserrat"/>
                <a:ea typeface="Montserrat"/>
                <a:cs typeface="Montserrat"/>
                <a:sym typeface="Montserrat"/>
              </a:rPr>
              <a:t>Reduce complexity</a:t>
            </a:r>
            <a:endParaRPr sz="1170" dirty="0">
              <a:solidFill>
                <a:schemeClr val="dk1"/>
              </a:solidFill>
              <a:latin typeface="Montserrat"/>
              <a:ea typeface="Montserrat"/>
              <a:cs typeface="Montserrat"/>
              <a:sym typeface="Montserrat"/>
            </a:endParaRPr>
          </a:p>
        </p:txBody>
      </p:sp>
      <p:sp>
        <p:nvSpPr>
          <p:cNvPr id="241" name="Google Shape;241;p26"/>
          <p:cNvSpPr txBox="1">
            <a:spLocks noGrp="1"/>
          </p:cNvSpPr>
          <p:nvPr>
            <p:ph type="body" idx="1"/>
          </p:nvPr>
        </p:nvSpPr>
        <p:spPr>
          <a:xfrm>
            <a:off x="708308" y="1466856"/>
            <a:ext cx="8038500" cy="340200"/>
          </a:xfrm>
          <a:prstGeom prst="rect">
            <a:avLst/>
          </a:prstGeom>
        </p:spPr>
        <p:txBody>
          <a:bodyPr spcFirstLastPara="1" wrap="square" lIns="91425" tIns="91425" rIns="91425" bIns="91425" anchor="ctr" anchorCtr="0">
            <a:noAutofit/>
          </a:bodyPr>
          <a:lstStyle/>
          <a:p>
            <a:pPr marL="0" lvl="0" indent="0" algn="l" rtl="0">
              <a:lnSpc>
                <a:spcPct val="95000"/>
              </a:lnSpc>
              <a:spcBef>
                <a:spcPts val="0"/>
              </a:spcBef>
              <a:spcAft>
                <a:spcPts val="1200"/>
              </a:spcAft>
              <a:buClr>
                <a:schemeClr val="dk1"/>
              </a:buClr>
              <a:buSzPts val="712"/>
              <a:buFont typeface="Arial"/>
              <a:buNone/>
            </a:pPr>
            <a:r>
              <a:rPr lang="en" sz="1173" dirty="0">
                <a:solidFill>
                  <a:schemeClr val="dk1"/>
                </a:solidFill>
                <a:latin typeface="Montserrat"/>
                <a:ea typeface="Montserrat"/>
                <a:cs typeface="Montserrat"/>
                <a:sym typeface="Montserrat"/>
              </a:rPr>
              <a:t>Movement and daily activities</a:t>
            </a:r>
            <a:endParaRPr sz="1487" dirty="0">
              <a:solidFill>
                <a:schemeClr val="dk1"/>
              </a:solidFill>
              <a:latin typeface="Montserrat"/>
              <a:ea typeface="Montserrat"/>
              <a:cs typeface="Montserrat"/>
              <a:sym typeface="Montserrat"/>
            </a:endParaRPr>
          </a:p>
        </p:txBody>
      </p:sp>
      <p:sp>
        <p:nvSpPr>
          <p:cNvPr id="242" name="Google Shape;242;p26"/>
          <p:cNvSpPr txBox="1">
            <a:spLocks noGrp="1"/>
          </p:cNvSpPr>
          <p:nvPr>
            <p:ph type="body" idx="1"/>
          </p:nvPr>
        </p:nvSpPr>
        <p:spPr>
          <a:xfrm>
            <a:off x="708308" y="2909113"/>
            <a:ext cx="8038500" cy="285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770"/>
              <a:buFont typeface="Arial"/>
              <a:buNone/>
            </a:pPr>
            <a:r>
              <a:rPr lang="en" sz="1150" dirty="0">
                <a:solidFill>
                  <a:schemeClr val="dk1"/>
                </a:solidFill>
                <a:latin typeface="Montserrat"/>
                <a:ea typeface="Montserrat"/>
                <a:cs typeface="Montserrat"/>
                <a:sym typeface="Montserrat"/>
              </a:rPr>
              <a:t>Crucial and customized activities </a:t>
            </a:r>
            <a:endParaRPr sz="1150" dirty="0">
              <a:solidFill>
                <a:srgbClr val="CCCCCC"/>
              </a:solidFill>
              <a:latin typeface="Montserrat"/>
              <a:ea typeface="Montserrat"/>
              <a:cs typeface="Montserrat"/>
              <a:sym typeface="Montserrat"/>
            </a:endParaRPr>
          </a:p>
        </p:txBody>
      </p:sp>
      <p:sp>
        <p:nvSpPr>
          <p:cNvPr id="243" name="Google Shape;243;p26"/>
          <p:cNvSpPr txBox="1">
            <a:spLocks noGrp="1"/>
          </p:cNvSpPr>
          <p:nvPr>
            <p:ph type="body" idx="1"/>
          </p:nvPr>
        </p:nvSpPr>
        <p:spPr>
          <a:xfrm>
            <a:off x="708308" y="3193650"/>
            <a:ext cx="8038500" cy="285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770"/>
              <a:buFont typeface="Arial"/>
              <a:buNone/>
            </a:pPr>
            <a:r>
              <a:rPr lang="en" sz="1160" dirty="0">
                <a:solidFill>
                  <a:schemeClr val="dk1"/>
                </a:solidFill>
                <a:latin typeface="Montserrat"/>
                <a:ea typeface="Montserrat"/>
                <a:cs typeface="Montserrat"/>
                <a:sym typeface="Montserrat"/>
              </a:rPr>
              <a:t>No private and casual activities </a:t>
            </a:r>
            <a:endParaRPr sz="1150" b="1" dirty="0">
              <a:solidFill>
                <a:srgbClr val="CCCCCC"/>
              </a:solidFill>
              <a:latin typeface="Montserrat"/>
              <a:ea typeface="Montserrat"/>
              <a:cs typeface="Montserrat"/>
              <a:sym typeface="Montserrat"/>
            </a:endParaRPr>
          </a:p>
        </p:txBody>
      </p:sp>
      <p:sp>
        <p:nvSpPr>
          <p:cNvPr id="244" name="Google Shape;244;p26"/>
          <p:cNvSpPr txBox="1">
            <a:spLocks noGrp="1"/>
          </p:cNvSpPr>
          <p:nvPr>
            <p:ph type="body" idx="1"/>
          </p:nvPr>
        </p:nvSpPr>
        <p:spPr>
          <a:xfrm>
            <a:off x="708308" y="3491957"/>
            <a:ext cx="8038500" cy="285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770"/>
              <a:buFont typeface="Arial"/>
              <a:buNone/>
            </a:pPr>
            <a:r>
              <a:rPr lang="en" sz="1160" dirty="0">
                <a:solidFill>
                  <a:schemeClr val="dk1"/>
                </a:solidFill>
                <a:latin typeface="Montserrat"/>
                <a:ea typeface="Montserrat"/>
                <a:cs typeface="Montserrat"/>
                <a:sym typeface="Montserrat"/>
              </a:rPr>
              <a:t>No visual information </a:t>
            </a:r>
            <a:endParaRPr sz="1150" dirty="0">
              <a:solidFill>
                <a:srgbClr val="CCCCCC"/>
              </a:solidFill>
              <a:latin typeface="Montserrat"/>
              <a:ea typeface="Montserrat"/>
              <a:cs typeface="Montserrat"/>
              <a:sym typeface="Montserrat"/>
            </a:endParaRPr>
          </a:p>
        </p:txBody>
      </p:sp>
      <p:pic>
        <p:nvPicPr>
          <p:cNvPr id="245" name="Google Shape;245;p26"/>
          <p:cNvPicPr preferRelativeResize="0"/>
          <p:nvPr/>
        </p:nvPicPr>
        <p:blipFill>
          <a:blip r:embed="rId3">
            <a:alphaModFix/>
          </a:blip>
          <a:stretch>
            <a:fillRect/>
          </a:stretch>
        </p:blipFill>
        <p:spPr>
          <a:xfrm>
            <a:off x="296707" y="2001710"/>
            <a:ext cx="143775" cy="143775"/>
          </a:xfrm>
          <a:prstGeom prst="rect">
            <a:avLst/>
          </a:prstGeom>
          <a:noFill/>
          <a:ln>
            <a:noFill/>
          </a:ln>
        </p:spPr>
      </p:pic>
      <p:pic>
        <p:nvPicPr>
          <p:cNvPr id="246" name="Google Shape;246;p26"/>
          <p:cNvPicPr preferRelativeResize="0"/>
          <p:nvPr/>
        </p:nvPicPr>
        <p:blipFill>
          <a:blip r:embed="rId4">
            <a:alphaModFix/>
          </a:blip>
          <a:stretch>
            <a:fillRect/>
          </a:stretch>
        </p:blipFill>
        <p:spPr>
          <a:xfrm>
            <a:off x="274320" y="1191650"/>
            <a:ext cx="188550" cy="188550"/>
          </a:xfrm>
          <a:prstGeom prst="rect">
            <a:avLst/>
          </a:prstGeom>
          <a:noFill/>
          <a:ln>
            <a:noFill/>
          </a:ln>
        </p:spPr>
      </p:pic>
      <p:pic>
        <p:nvPicPr>
          <p:cNvPr id="247" name="Google Shape;247;p26"/>
          <p:cNvPicPr preferRelativeResize="0"/>
          <p:nvPr/>
        </p:nvPicPr>
        <p:blipFill>
          <a:blip r:embed="rId5">
            <a:alphaModFix/>
          </a:blip>
          <a:stretch>
            <a:fillRect/>
          </a:stretch>
        </p:blipFill>
        <p:spPr>
          <a:xfrm>
            <a:off x="296719" y="2607386"/>
            <a:ext cx="143750" cy="143750"/>
          </a:xfrm>
          <a:prstGeom prst="rect">
            <a:avLst/>
          </a:prstGeom>
          <a:noFill/>
          <a:ln>
            <a:noFill/>
          </a:ln>
        </p:spPr>
      </p:pic>
      <p:pic>
        <p:nvPicPr>
          <p:cNvPr id="248" name="Google Shape;248;p26"/>
          <p:cNvPicPr preferRelativeResize="0"/>
          <p:nvPr/>
        </p:nvPicPr>
        <p:blipFill>
          <a:blip r:embed="rId6">
            <a:alphaModFix/>
          </a:blip>
          <a:stretch>
            <a:fillRect/>
          </a:stretch>
        </p:blipFill>
        <p:spPr>
          <a:xfrm>
            <a:off x="274320" y="4062227"/>
            <a:ext cx="188550" cy="188550"/>
          </a:xfrm>
          <a:prstGeom prst="rect">
            <a:avLst/>
          </a:prstGeom>
          <a:noFill/>
          <a:ln>
            <a:noFill/>
          </a:ln>
        </p:spPr>
      </p:pic>
      <p:sp>
        <p:nvSpPr>
          <p:cNvPr id="11" name="Google Shape;281;p28">
            <a:extLst>
              <a:ext uri="{FF2B5EF4-FFF2-40B4-BE49-F238E27FC236}">
                <a16:creationId xmlns:a16="http://schemas.microsoft.com/office/drawing/2014/main" id="{E2C9DF58-B2BC-A97E-FBED-57EB1F1C8C49}"/>
              </a:ext>
            </a:extLst>
          </p:cNvPr>
          <p:cNvSpPr txBox="1">
            <a:spLocks/>
          </p:cNvSpPr>
          <p:nvPr/>
        </p:nvSpPr>
        <p:spPr>
          <a:xfrm>
            <a:off x="1105500" y="1207338"/>
            <a:ext cx="8038500" cy="340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95000"/>
              </a:lnSpc>
              <a:spcAft>
                <a:spcPts val="1200"/>
              </a:spcAft>
              <a:buClr>
                <a:schemeClr val="dk1"/>
              </a:buClr>
              <a:buSzPts val="712"/>
              <a:buFont typeface="Arial"/>
              <a:buNone/>
            </a:pPr>
            <a:r>
              <a:rPr lang="en-US" sz="1173" dirty="0">
                <a:solidFill>
                  <a:schemeClr val="dk1"/>
                </a:solidFill>
                <a:latin typeface="Montserrat"/>
                <a:ea typeface="Montserrat"/>
                <a:cs typeface="Montserrat"/>
                <a:sym typeface="Montserrat"/>
              </a:rPr>
              <a:t>Particular areas</a:t>
            </a:r>
            <a:endParaRPr lang="en-US" sz="1487" dirty="0">
              <a:solidFill>
                <a:schemeClr val="dk1"/>
              </a:solidFill>
              <a:latin typeface="Montserrat"/>
              <a:ea typeface="Montserrat"/>
              <a:cs typeface="Montserrat"/>
              <a:sym typeface="Montserrat"/>
            </a:endParaRPr>
          </a:p>
        </p:txBody>
      </p:sp>
      <p:sp>
        <p:nvSpPr>
          <p:cNvPr id="12" name="Google Shape;282;p28">
            <a:extLst>
              <a:ext uri="{FF2B5EF4-FFF2-40B4-BE49-F238E27FC236}">
                <a16:creationId xmlns:a16="http://schemas.microsoft.com/office/drawing/2014/main" id="{4E01C0DD-0FA4-EE07-2421-E1DFFDA1558F}"/>
              </a:ext>
            </a:extLst>
          </p:cNvPr>
          <p:cNvSpPr txBox="1">
            <a:spLocks/>
          </p:cNvSpPr>
          <p:nvPr/>
        </p:nvSpPr>
        <p:spPr>
          <a:xfrm>
            <a:off x="1105500" y="1434825"/>
            <a:ext cx="8038500" cy="340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95000"/>
              </a:lnSpc>
              <a:spcAft>
                <a:spcPts val="1200"/>
              </a:spcAft>
              <a:buClr>
                <a:schemeClr val="dk1"/>
              </a:buClr>
              <a:buSzPts val="712"/>
              <a:buFont typeface="Arial"/>
              <a:buNone/>
            </a:pPr>
            <a:r>
              <a:rPr lang="en-US" sz="1173" dirty="0">
                <a:solidFill>
                  <a:schemeClr val="dk1"/>
                </a:solidFill>
                <a:latin typeface="Montserrat"/>
                <a:ea typeface="Montserrat"/>
                <a:cs typeface="Montserrat"/>
                <a:sym typeface="Montserrat"/>
              </a:rPr>
              <a:t>Avatar has different stages</a:t>
            </a:r>
            <a:endParaRPr lang="en-US" sz="1487" dirty="0">
              <a:solidFill>
                <a:schemeClr val="dk1"/>
              </a:solidFill>
              <a:latin typeface="Montserrat"/>
              <a:ea typeface="Montserrat"/>
              <a:cs typeface="Montserrat"/>
              <a:sym typeface="Montserrat"/>
            </a:endParaRPr>
          </a:p>
        </p:txBody>
      </p:sp>
      <p:sp>
        <p:nvSpPr>
          <p:cNvPr id="13" name="Google Shape;283;p28">
            <a:extLst>
              <a:ext uri="{FF2B5EF4-FFF2-40B4-BE49-F238E27FC236}">
                <a16:creationId xmlns:a16="http://schemas.microsoft.com/office/drawing/2014/main" id="{E9F09A46-D862-448C-EE53-468BE2C09807}"/>
              </a:ext>
            </a:extLst>
          </p:cNvPr>
          <p:cNvSpPr txBox="1">
            <a:spLocks/>
          </p:cNvSpPr>
          <p:nvPr/>
        </p:nvSpPr>
        <p:spPr>
          <a:xfrm>
            <a:off x="1105500" y="1730746"/>
            <a:ext cx="8038500" cy="222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95000"/>
              </a:lnSpc>
              <a:spcAft>
                <a:spcPts val="1200"/>
              </a:spcAft>
              <a:buClr>
                <a:schemeClr val="dk1"/>
              </a:buClr>
              <a:buSzPts val="712"/>
              <a:buFont typeface="Arial"/>
              <a:buNone/>
            </a:pPr>
            <a:r>
              <a:rPr lang="en-US" sz="1173" dirty="0">
                <a:solidFill>
                  <a:schemeClr val="dk1"/>
                </a:solidFill>
                <a:latin typeface="Montserrat"/>
                <a:ea typeface="Montserrat"/>
                <a:cs typeface="Montserrat"/>
                <a:sym typeface="Montserrat"/>
              </a:rPr>
              <a:t>Highlight important status/activities </a:t>
            </a:r>
            <a:endParaRPr lang="en-US" sz="1487" dirty="0">
              <a:solidFill>
                <a:schemeClr val="dk1"/>
              </a:solidFill>
              <a:latin typeface="Montserrat"/>
              <a:ea typeface="Montserrat"/>
              <a:cs typeface="Montserrat"/>
              <a:sym typeface="Montserrat"/>
            </a:endParaRPr>
          </a:p>
        </p:txBody>
      </p:sp>
      <p:sp>
        <p:nvSpPr>
          <p:cNvPr id="14" name="Google Shape;284;p28">
            <a:extLst>
              <a:ext uri="{FF2B5EF4-FFF2-40B4-BE49-F238E27FC236}">
                <a16:creationId xmlns:a16="http://schemas.microsoft.com/office/drawing/2014/main" id="{91BB5C00-F929-8555-9C73-E5278EB5301F}"/>
              </a:ext>
            </a:extLst>
          </p:cNvPr>
          <p:cNvSpPr txBox="1">
            <a:spLocks/>
          </p:cNvSpPr>
          <p:nvPr/>
        </p:nvSpPr>
        <p:spPr>
          <a:xfrm>
            <a:off x="1105500" y="2371284"/>
            <a:ext cx="3320100" cy="188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95000"/>
              </a:lnSpc>
              <a:spcAft>
                <a:spcPts val="1200"/>
              </a:spcAft>
              <a:buClr>
                <a:schemeClr val="dk1"/>
              </a:buClr>
              <a:buSzPts val="712"/>
              <a:buFont typeface="Arial"/>
              <a:buNone/>
            </a:pPr>
            <a:r>
              <a:rPr lang="en-US" sz="1173" dirty="0">
                <a:solidFill>
                  <a:schemeClr val="dk1"/>
                </a:solidFill>
                <a:latin typeface="Montserrat"/>
                <a:ea typeface="Montserrat"/>
                <a:cs typeface="Montserrat"/>
                <a:sym typeface="Montserrat"/>
              </a:rPr>
              <a:t>Visual cues -&gt; time spent in an area</a:t>
            </a:r>
            <a:endParaRPr lang="en-US" sz="1487" dirty="0">
              <a:solidFill>
                <a:schemeClr val="dk1"/>
              </a:solidFill>
              <a:latin typeface="Montserrat"/>
              <a:ea typeface="Montserrat"/>
              <a:cs typeface="Montserrat"/>
              <a:sym typeface="Montserrat"/>
            </a:endParaRPr>
          </a:p>
        </p:txBody>
      </p:sp>
      <p:sp>
        <p:nvSpPr>
          <p:cNvPr id="15" name="Google Shape;285;p28">
            <a:extLst>
              <a:ext uri="{FF2B5EF4-FFF2-40B4-BE49-F238E27FC236}">
                <a16:creationId xmlns:a16="http://schemas.microsoft.com/office/drawing/2014/main" id="{78959055-94F8-EC7B-6D0F-94C7DC263D5E}"/>
              </a:ext>
            </a:extLst>
          </p:cNvPr>
          <p:cNvSpPr txBox="1">
            <a:spLocks/>
          </p:cNvSpPr>
          <p:nvPr/>
        </p:nvSpPr>
        <p:spPr>
          <a:xfrm>
            <a:off x="1105500" y="3263454"/>
            <a:ext cx="8038500" cy="222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95000"/>
              </a:lnSpc>
              <a:spcAft>
                <a:spcPts val="1200"/>
              </a:spcAft>
              <a:buClr>
                <a:schemeClr val="dk1"/>
              </a:buClr>
              <a:buSzPts val="712"/>
              <a:buFont typeface="Arial"/>
              <a:buNone/>
            </a:pPr>
            <a:r>
              <a:rPr lang="en-US" sz="1173" dirty="0">
                <a:solidFill>
                  <a:schemeClr val="dk1"/>
                </a:solidFill>
                <a:latin typeface="Montserrat"/>
                <a:ea typeface="Montserrat"/>
                <a:cs typeface="Montserrat"/>
                <a:sym typeface="Montserrat"/>
              </a:rPr>
              <a:t>Activity panels</a:t>
            </a:r>
            <a:endParaRPr lang="en-US" sz="1487" dirty="0">
              <a:solidFill>
                <a:schemeClr val="dk1"/>
              </a:solidFill>
              <a:latin typeface="Montserrat"/>
              <a:ea typeface="Montserrat"/>
              <a:cs typeface="Montserrat"/>
              <a:sym typeface="Montserrat"/>
            </a:endParaRPr>
          </a:p>
        </p:txBody>
      </p:sp>
      <p:sp>
        <p:nvSpPr>
          <p:cNvPr id="16" name="Google Shape;286;p28">
            <a:extLst>
              <a:ext uri="{FF2B5EF4-FFF2-40B4-BE49-F238E27FC236}">
                <a16:creationId xmlns:a16="http://schemas.microsoft.com/office/drawing/2014/main" id="{B667D9A5-65CD-1693-A8DE-33B6043EA7AE}"/>
              </a:ext>
            </a:extLst>
          </p:cNvPr>
          <p:cNvSpPr txBox="1">
            <a:spLocks/>
          </p:cNvSpPr>
          <p:nvPr/>
        </p:nvSpPr>
        <p:spPr>
          <a:xfrm>
            <a:off x="1105500" y="3928780"/>
            <a:ext cx="8038500" cy="222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95000"/>
              </a:lnSpc>
              <a:spcAft>
                <a:spcPts val="1200"/>
              </a:spcAft>
              <a:buClr>
                <a:schemeClr val="dk1"/>
              </a:buClr>
              <a:buSzPts val="712"/>
              <a:buFont typeface="Arial"/>
              <a:buNone/>
            </a:pPr>
            <a:r>
              <a:rPr lang="en-US" sz="1173" dirty="0">
                <a:solidFill>
                  <a:schemeClr val="dk1"/>
                </a:solidFill>
                <a:latin typeface="Montserrat"/>
                <a:ea typeface="Montserrat"/>
                <a:cs typeface="Montserrat"/>
                <a:sym typeface="Montserrat"/>
              </a:rPr>
              <a:t>Only vague necessary furniture</a:t>
            </a:r>
            <a:endParaRPr lang="en-US" sz="1487" dirty="0">
              <a:solidFill>
                <a:schemeClr val="dk1"/>
              </a:solidFill>
              <a:latin typeface="Montserrat"/>
              <a:ea typeface="Montserrat"/>
              <a:cs typeface="Montserrat"/>
              <a:sym typeface="Montserrat"/>
            </a:endParaRPr>
          </a:p>
        </p:txBody>
      </p:sp>
      <p:sp>
        <p:nvSpPr>
          <p:cNvPr id="17" name="Google Shape;287;p28">
            <a:extLst>
              <a:ext uri="{FF2B5EF4-FFF2-40B4-BE49-F238E27FC236}">
                <a16:creationId xmlns:a16="http://schemas.microsoft.com/office/drawing/2014/main" id="{DBDF2904-EE3C-EB70-45CB-9D3734809B32}"/>
              </a:ext>
            </a:extLst>
          </p:cNvPr>
          <p:cNvSpPr txBox="1">
            <a:spLocks/>
          </p:cNvSpPr>
          <p:nvPr/>
        </p:nvSpPr>
        <p:spPr>
          <a:xfrm>
            <a:off x="1105500" y="4860017"/>
            <a:ext cx="8038500" cy="222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95000"/>
              </a:lnSpc>
              <a:spcAft>
                <a:spcPts val="1200"/>
              </a:spcAft>
              <a:buClr>
                <a:schemeClr val="dk1"/>
              </a:buClr>
              <a:buSzPts val="712"/>
              <a:buFont typeface="Arial"/>
              <a:buNone/>
            </a:pPr>
            <a:r>
              <a:rPr lang="en-US" sz="1173" dirty="0">
                <a:solidFill>
                  <a:schemeClr val="dk1"/>
                </a:solidFill>
                <a:latin typeface="Montserrat"/>
                <a:ea typeface="Montserrat"/>
                <a:cs typeface="Montserrat"/>
                <a:sym typeface="Montserrat"/>
              </a:rPr>
              <a:t>Ambient historical data</a:t>
            </a:r>
            <a:endParaRPr lang="en-US" sz="1487" dirty="0">
              <a:solidFill>
                <a:schemeClr val="dk1"/>
              </a:solidFill>
              <a:latin typeface="Montserrat"/>
              <a:ea typeface="Montserrat"/>
              <a:cs typeface="Montserrat"/>
              <a:sym typeface="Montserrat"/>
            </a:endParaRPr>
          </a:p>
        </p:txBody>
      </p:sp>
      <p:sp>
        <p:nvSpPr>
          <p:cNvPr id="18" name="Google Shape;271;p28">
            <a:extLst>
              <a:ext uri="{FF2B5EF4-FFF2-40B4-BE49-F238E27FC236}">
                <a16:creationId xmlns:a16="http://schemas.microsoft.com/office/drawing/2014/main" id="{87B7D21A-9ECD-DA55-540B-19F21ACD3AC8}"/>
              </a:ext>
            </a:extLst>
          </p:cNvPr>
          <p:cNvSpPr txBox="1">
            <a:spLocks/>
          </p:cNvSpPr>
          <p:nvPr/>
        </p:nvSpPr>
        <p:spPr>
          <a:xfrm>
            <a:off x="180625" y="130003"/>
            <a:ext cx="8355300" cy="5727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SzPts val="990"/>
            </a:pPr>
            <a:r>
              <a:rPr lang="en-US" sz="2120" dirty="0">
                <a:latin typeface="Montserrat"/>
                <a:ea typeface="Montserrat"/>
                <a:cs typeface="Montserrat"/>
                <a:sym typeface="Montserrat"/>
              </a:rPr>
              <a:t>Initial design insights</a:t>
            </a:r>
          </a:p>
        </p:txBody>
      </p:sp>
      <p:pic>
        <p:nvPicPr>
          <p:cNvPr id="19" name="Google Shape;292;p28">
            <a:extLst>
              <a:ext uri="{FF2B5EF4-FFF2-40B4-BE49-F238E27FC236}">
                <a16:creationId xmlns:a16="http://schemas.microsoft.com/office/drawing/2014/main" id="{5A11F60A-0FD8-64CA-CD13-A06064BC1F34}"/>
              </a:ext>
            </a:extLst>
          </p:cNvPr>
          <p:cNvPicPr preferRelativeResize="0"/>
          <p:nvPr/>
        </p:nvPicPr>
        <p:blipFill rotWithShape="1">
          <a:blip r:embed="rId7">
            <a:alphaModFix/>
          </a:blip>
          <a:srcRect l="4464" r="4419" b="3892"/>
          <a:stretch/>
        </p:blipFill>
        <p:spPr>
          <a:xfrm>
            <a:off x="4120316" y="2187"/>
            <a:ext cx="4900842" cy="5009013"/>
          </a:xfrm>
          <a:prstGeom prst="rect">
            <a:avLst/>
          </a:prstGeom>
          <a:noFill/>
          <a:ln>
            <a:noFill/>
          </a:ln>
        </p:spPr>
      </p:pic>
      <p:pic>
        <p:nvPicPr>
          <p:cNvPr id="2" name="Picture 1">
            <a:extLst>
              <a:ext uri="{FF2B5EF4-FFF2-40B4-BE49-F238E27FC236}">
                <a16:creationId xmlns:a16="http://schemas.microsoft.com/office/drawing/2014/main" id="{950AF640-9787-99D1-436A-88DC3F437C9B}"/>
              </a:ext>
            </a:extLst>
          </p:cNvPr>
          <p:cNvPicPr>
            <a:picLocks noChangeAspect="1"/>
          </p:cNvPicPr>
          <p:nvPr/>
        </p:nvPicPr>
        <p:blipFill>
          <a:blip r:embed="rId8"/>
          <a:srcRect/>
          <a:stretch/>
        </p:blipFill>
        <p:spPr>
          <a:xfrm>
            <a:off x="6434254" y="138444"/>
            <a:ext cx="2586904" cy="3377733"/>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0 L 0 -0.09444 " pathEditMode="relative" ptsTypes="AA">
                                      <p:cBhvr>
                                        <p:cTn id="6" dur="2000" fill="hold"/>
                                        <p:tgtEl>
                                          <p:spTgt spid="246"/>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 L 0 -0.09444 " pathEditMode="relative" ptsTypes="AA">
                                      <p:cBhvr>
                                        <p:cTn id="8" dur="2000" fill="hold"/>
                                        <p:tgtEl>
                                          <p:spTgt spid="237">
                                            <p:txEl>
                                              <p:pRg st="0" end="0"/>
                                            </p:txEl>
                                          </p:spTgt>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0 0 L 0 -0.09444 " pathEditMode="relative" ptsTypes="AA">
                                      <p:cBhvr>
                                        <p:cTn id="10" dur="2000" fill="hold"/>
                                        <p:tgtEl>
                                          <p:spTgt spid="241">
                                            <p:txEl>
                                              <p:pRg st="0" end="0"/>
                                            </p:txEl>
                                          </p:spTgt>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0 0 L 0 0.10123 " pathEditMode="relative" ptsTypes="AA">
                                      <p:cBhvr>
                                        <p:cTn id="12" dur="2000" fill="hold"/>
                                        <p:tgtEl>
                                          <p:spTgt spid="240">
                                            <p:txEl>
                                              <p:pRg st="0" end="0"/>
                                            </p:txEl>
                                          </p:spTgt>
                                        </p:tgtEl>
                                        <p:attrNameLst>
                                          <p:attrName>ppt_x</p:attrName>
                                          <p:attrName>ppt_y</p:attrName>
                                        </p:attrNameLst>
                                      </p:cBhvr>
                                    </p:animMotion>
                                  </p:childTnLst>
                                </p:cTn>
                              </p:par>
                              <p:par>
                                <p:cTn id="13" presetID="0" presetClass="path" presetSubtype="0" accel="50000" decel="50000" fill="hold" nodeType="withEffect">
                                  <p:stCondLst>
                                    <p:cond delay="0"/>
                                  </p:stCondLst>
                                  <p:childTnLst>
                                    <p:animMotion origin="layout" path="M 0 0 L 0 0.10123 " pathEditMode="relative" ptsTypes="AA">
                                      <p:cBhvr>
                                        <p:cTn id="14" dur="2000" fill="hold"/>
                                        <p:tgtEl>
                                          <p:spTgt spid="248"/>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0 0 L 0 0.17068 " pathEditMode="relative" ptsTypes="AA">
                                      <p:cBhvr>
                                        <p:cTn id="16" dur="2000" fill="hold"/>
                                        <p:tgtEl>
                                          <p:spTgt spid="244">
                                            <p:txEl>
                                              <p:pRg st="0" end="0"/>
                                            </p:txEl>
                                          </p:spTgt>
                                        </p:tgtEl>
                                        <p:attrNameLst>
                                          <p:attrName>ppt_x</p:attrName>
                                          <p:attrName>ppt_y</p:attrName>
                                        </p:attrNameLst>
                                      </p:cBhvr>
                                    </p:animMotion>
                                  </p:childTnLst>
                                </p:cTn>
                              </p:par>
                              <p:par>
                                <p:cTn id="17" presetID="0" presetClass="path" presetSubtype="0" accel="50000" decel="50000" fill="hold" grpId="0" nodeType="withEffect">
                                  <p:stCondLst>
                                    <p:cond delay="0"/>
                                  </p:stCondLst>
                                  <p:childTnLst>
                                    <p:animMotion origin="layout" path="M -3.05556E-6 4.5679E-6 L -3.05556E-6 0.0858 " pathEditMode="relative" rAng="0" ptsTypes="AA">
                                      <p:cBhvr>
                                        <p:cTn id="18" dur="2000" fill="hold"/>
                                        <p:tgtEl>
                                          <p:spTgt spid="243">
                                            <p:txEl>
                                              <p:pRg st="0" end="0"/>
                                            </p:txEl>
                                          </p:spTgt>
                                        </p:tgtEl>
                                        <p:attrNameLst>
                                          <p:attrName>ppt_x</p:attrName>
                                          <p:attrName>ppt_y</p:attrName>
                                        </p:attrNameLst>
                                      </p:cBhvr>
                                      <p:rCtr x="0" y="4290"/>
                                    </p:animMotion>
                                  </p:childTnLst>
                                </p:cTn>
                              </p:par>
                              <p:par>
                                <p:cTn id="19" presetID="9" presetClass="exit" presetSubtype="0" fill="hold" grpId="0" nodeType="withEffect">
                                  <p:stCondLst>
                                    <p:cond delay="0"/>
                                  </p:stCondLst>
                                  <p:childTnLst>
                                    <p:animEffect transition="out" filter="dissolve">
                                      <p:cBhvr>
                                        <p:cTn id="20" dur="2000"/>
                                        <p:tgtEl>
                                          <p:spTgt spid="235"/>
                                        </p:tgtEl>
                                      </p:cBhvr>
                                    </p:animEffect>
                                    <p:set>
                                      <p:cBhvr>
                                        <p:cTn id="21" dur="1" fill="hold">
                                          <p:stCondLst>
                                            <p:cond delay="1999"/>
                                          </p:stCondLst>
                                        </p:cTn>
                                        <p:tgtEl>
                                          <p:spTgt spid="23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9" presetClass="emph" presetSubtype="0" grpId="0" nodeType="clickEffect">
                                  <p:stCondLst>
                                    <p:cond delay="0"/>
                                  </p:stCondLst>
                                  <p:childTnLst>
                                    <p:set>
                                      <p:cBhvr>
                                        <p:cTn id="25" dur="indefinite"/>
                                        <p:tgtEl>
                                          <p:spTgt spid="236"/>
                                        </p:tgtEl>
                                        <p:attrNameLst>
                                          <p:attrName>style.opacity</p:attrName>
                                        </p:attrNameLst>
                                      </p:cBhvr>
                                      <p:to>
                                        <p:strVal val="0.25"/>
                                      </p:to>
                                    </p:set>
                                    <p:animEffect filter="image" prLst="opacity: 0.25">
                                      <p:cBhvr rctx="IE">
                                        <p:cTn id="26" dur="indefinite"/>
                                        <p:tgtEl>
                                          <p:spTgt spid="236"/>
                                        </p:tgtEl>
                                      </p:cBhvr>
                                    </p:animEffect>
                                  </p:childTnLst>
                                </p:cTn>
                              </p:par>
                              <p:par>
                                <p:cTn id="27" presetID="9" presetClass="emph" presetSubtype="0" grpId="1" nodeType="withEffect">
                                  <p:stCondLst>
                                    <p:cond delay="0"/>
                                  </p:stCondLst>
                                  <p:childTnLst>
                                    <p:set>
                                      <p:cBhvr>
                                        <p:cTn id="28" dur="indefinite"/>
                                        <p:tgtEl>
                                          <p:spTgt spid="237">
                                            <p:txEl>
                                              <p:pRg st="0" end="0"/>
                                            </p:txEl>
                                          </p:spTgt>
                                        </p:tgtEl>
                                        <p:attrNameLst>
                                          <p:attrName>style.opacity</p:attrName>
                                        </p:attrNameLst>
                                      </p:cBhvr>
                                      <p:to>
                                        <p:strVal val="0.25"/>
                                      </p:to>
                                    </p:set>
                                    <p:animEffect filter="image" prLst="opacity: 0.25">
                                      <p:cBhvr rctx="IE">
                                        <p:cTn id="29" dur="indefinite"/>
                                        <p:tgtEl>
                                          <p:spTgt spid="237">
                                            <p:txEl>
                                              <p:pRg st="0" end="0"/>
                                            </p:txEl>
                                          </p:spTgt>
                                        </p:tgtEl>
                                      </p:cBhvr>
                                    </p:animEffect>
                                  </p:childTnLst>
                                </p:cTn>
                              </p:par>
                              <p:par>
                                <p:cTn id="30" presetID="9" presetClass="emph" presetSubtype="0" grpId="0" nodeType="withEffect">
                                  <p:stCondLst>
                                    <p:cond delay="0"/>
                                  </p:stCondLst>
                                  <p:childTnLst>
                                    <p:set>
                                      <p:cBhvr>
                                        <p:cTn id="31" dur="indefinite"/>
                                        <p:tgtEl>
                                          <p:spTgt spid="238">
                                            <p:txEl>
                                              <p:pRg st="0" end="0"/>
                                            </p:txEl>
                                          </p:spTgt>
                                        </p:tgtEl>
                                        <p:attrNameLst>
                                          <p:attrName>style.opacity</p:attrName>
                                        </p:attrNameLst>
                                      </p:cBhvr>
                                      <p:to>
                                        <p:strVal val="0.25"/>
                                      </p:to>
                                    </p:set>
                                    <p:animEffect filter="image" prLst="opacity: 0.25">
                                      <p:cBhvr rctx="IE">
                                        <p:cTn id="32" dur="indefinite"/>
                                        <p:tgtEl>
                                          <p:spTgt spid="238">
                                            <p:txEl>
                                              <p:pRg st="0" end="0"/>
                                            </p:txEl>
                                          </p:spTgt>
                                        </p:tgtEl>
                                      </p:cBhvr>
                                    </p:animEffect>
                                  </p:childTnLst>
                                </p:cTn>
                              </p:par>
                              <p:par>
                                <p:cTn id="33" presetID="9" presetClass="emph" presetSubtype="0" grpId="0" nodeType="withEffect">
                                  <p:stCondLst>
                                    <p:cond delay="0"/>
                                  </p:stCondLst>
                                  <p:childTnLst>
                                    <p:set>
                                      <p:cBhvr>
                                        <p:cTn id="34" dur="indefinite"/>
                                        <p:tgtEl>
                                          <p:spTgt spid="239">
                                            <p:txEl>
                                              <p:pRg st="0" end="0"/>
                                            </p:txEl>
                                          </p:spTgt>
                                        </p:tgtEl>
                                        <p:attrNameLst>
                                          <p:attrName>style.opacity</p:attrName>
                                        </p:attrNameLst>
                                      </p:cBhvr>
                                      <p:to>
                                        <p:strVal val="0.25"/>
                                      </p:to>
                                    </p:set>
                                    <p:animEffect filter="image" prLst="opacity: 0.25">
                                      <p:cBhvr rctx="IE">
                                        <p:cTn id="35" dur="indefinite"/>
                                        <p:tgtEl>
                                          <p:spTgt spid="239">
                                            <p:txEl>
                                              <p:pRg st="0" end="0"/>
                                            </p:txEl>
                                          </p:spTgt>
                                        </p:tgtEl>
                                      </p:cBhvr>
                                    </p:animEffect>
                                  </p:childTnLst>
                                </p:cTn>
                              </p:par>
                              <p:par>
                                <p:cTn id="36" presetID="9" presetClass="emph" presetSubtype="0" grpId="1" nodeType="withEffect">
                                  <p:stCondLst>
                                    <p:cond delay="0"/>
                                  </p:stCondLst>
                                  <p:childTnLst>
                                    <p:set>
                                      <p:cBhvr>
                                        <p:cTn id="37" dur="indefinite"/>
                                        <p:tgtEl>
                                          <p:spTgt spid="240">
                                            <p:txEl>
                                              <p:pRg st="0" end="0"/>
                                            </p:txEl>
                                          </p:spTgt>
                                        </p:tgtEl>
                                        <p:attrNameLst>
                                          <p:attrName>style.opacity</p:attrName>
                                        </p:attrNameLst>
                                      </p:cBhvr>
                                      <p:to>
                                        <p:strVal val="0.25"/>
                                      </p:to>
                                    </p:set>
                                    <p:animEffect filter="image" prLst="opacity: 0.25">
                                      <p:cBhvr rctx="IE">
                                        <p:cTn id="38" dur="indefinite"/>
                                        <p:tgtEl>
                                          <p:spTgt spid="240">
                                            <p:txEl>
                                              <p:pRg st="0" end="0"/>
                                            </p:txEl>
                                          </p:spTgt>
                                        </p:tgtEl>
                                      </p:cBhvr>
                                    </p:animEffect>
                                  </p:childTnLst>
                                </p:cTn>
                              </p:par>
                              <p:par>
                                <p:cTn id="39" presetID="9" presetClass="emph" presetSubtype="0" grpId="1" nodeType="withEffect">
                                  <p:stCondLst>
                                    <p:cond delay="0"/>
                                  </p:stCondLst>
                                  <p:childTnLst>
                                    <p:set>
                                      <p:cBhvr>
                                        <p:cTn id="40" dur="indefinite"/>
                                        <p:tgtEl>
                                          <p:spTgt spid="241">
                                            <p:txEl>
                                              <p:pRg st="0" end="0"/>
                                            </p:txEl>
                                          </p:spTgt>
                                        </p:tgtEl>
                                        <p:attrNameLst>
                                          <p:attrName>style.opacity</p:attrName>
                                        </p:attrNameLst>
                                      </p:cBhvr>
                                      <p:to>
                                        <p:strVal val="0.25"/>
                                      </p:to>
                                    </p:set>
                                    <p:animEffect filter="image" prLst="opacity: 0.25">
                                      <p:cBhvr rctx="IE">
                                        <p:cTn id="41" dur="indefinite"/>
                                        <p:tgtEl>
                                          <p:spTgt spid="241">
                                            <p:txEl>
                                              <p:pRg st="0" end="0"/>
                                            </p:txEl>
                                          </p:spTgt>
                                        </p:tgtEl>
                                      </p:cBhvr>
                                    </p:animEffect>
                                  </p:childTnLst>
                                </p:cTn>
                              </p:par>
                              <p:par>
                                <p:cTn id="42" presetID="9" presetClass="emph" presetSubtype="0" grpId="0" nodeType="withEffect">
                                  <p:stCondLst>
                                    <p:cond delay="0"/>
                                  </p:stCondLst>
                                  <p:childTnLst>
                                    <p:set>
                                      <p:cBhvr>
                                        <p:cTn id="43" dur="indefinite"/>
                                        <p:tgtEl>
                                          <p:spTgt spid="242">
                                            <p:txEl>
                                              <p:pRg st="0" end="0"/>
                                            </p:txEl>
                                          </p:spTgt>
                                        </p:tgtEl>
                                        <p:attrNameLst>
                                          <p:attrName>style.opacity</p:attrName>
                                        </p:attrNameLst>
                                      </p:cBhvr>
                                      <p:to>
                                        <p:strVal val="0.25"/>
                                      </p:to>
                                    </p:set>
                                    <p:animEffect filter="image" prLst="opacity: 0.25">
                                      <p:cBhvr rctx="IE">
                                        <p:cTn id="44" dur="indefinite"/>
                                        <p:tgtEl>
                                          <p:spTgt spid="242">
                                            <p:txEl>
                                              <p:pRg st="0" end="0"/>
                                            </p:txEl>
                                          </p:spTgt>
                                        </p:tgtEl>
                                      </p:cBhvr>
                                    </p:animEffect>
                                  </p:childTnLst>
                                </p:cTn>
                              </p:par>
                              <p:par>
                                <p:cTn id="45" presetID="9" presetClass="emph" presetSubtype="0" grpId="1" nodeType="withEffect">
                                  <p:stCondLst>
                                    <p:cond delay="0"/>
                                  </p:stCondLst>
                                  <p:childTnLst>
                                    <p:set>
                                      <p:cBhvr>
                                        <p:cTn id="46" dur="indefinite"/>
                                        <p:tgtEl>
                                          <p:spTgt spid="243">
                                            <p:txEl>
                                              <p:pRg st="0" end="0"/>
                                            </p:txEl>
                                          </p:spTgt>
                                        </p:tgtEl>
                                        <p:attrNameLst>
                                          <p:attrName>style.opacity</p:attrName>
                                        </p:attrNameLst>
                                      </p:cBhvr>
                                      <p:to>
                                        <p:strVal val="0.25"/>
                                      </p:to>
                                    </p:set>
                                    <p:animEffect filter="image" prLst="opacity: 0.25">
                                      <p:cBhvr rctx="IE">
                                        <p:cTn id="47" dur="indefinite"/>
                                        <p:tgtEl>
                                          <p:spTgt spid="243">
                                            <p:txEl>
                                              <p:pRg st="0" end="0"/>
                                            </p:txEl>
                                          </p:spTgt>
                                        </p:tgtEl>
                                      </p:cBhvr>
                                    </p:animEffect>
                                  </p:childTnLst>
                                </p:cTn>
                              </p:par>
                              <p:par>
                                <p:cTn id="48" presetID="9" presetClass="emph" presetSubtype="0" grpId="1" nodeType="withEffect">
                                  <p:stCondLst>
                                    <p:cond delay="0"/>
                                  </p:stCondLst>
                                  <p:childTnLst>
                                    <p:set>
                                      <p:cBhvr>
                                        <p:cTn id="49" dur="indefinite"/>
                                        <p:tgtEl>
                                          <p:spTgt spid="244">
                                            <p:txEl>
                                              <p:pRg st="0" end="0"/>
                                            </p:txEl>
                                          </p:spTgt>
                                        </p:tgtEl>
                                        <p:attrNameLst>
                                          <p:attrName>style.opacity</p:attrName>
                                        </p:attrNameLst>
                                      </p:cBhvr>
                                      <p:to>
                                        <p:strVal val="0.25"/>
                                      </p:to>
                                    </p:set>
                                    <p:animEffect filter="image" prLst="opacity: 0.25">
                                      <p:cBhvr rctx="IE">
                                        <p:cTn id="50" dur="indefinite"/>
                                        <p:tgtEl>
                                          <p:spTgt spid="244">
                                            <p:txEl>
                                              <p:pRg st="0" end="0"/>
                                            </p:txEl>
                                          </p:spTgt>
                                        </p:tgtEl>
                                      </p:cBhvr>
                                    </p:animEffect>
                                  </p:childTnLst>
                                </p:cTn>
                              </p:par>
                              <p:par>
                                <p:cTn id="51" presetID="9" presetClass="emph" presetSubtype="0" nodeType="withEffect">
                                  <p:stCondLst>
                                    <p:cond delay="0"/>
                                  </p:stCondLst>
                                  <p:childTnLst>
                                    <p:set>
                                      <p:cBhvr>
                                        <p:cTn id="52" dur="indefinite"/>
                                        <p:tgtEl>
                                          <p:spTgt spid="245"/>
                                        </p:tgtEl>
                                        <p:attrNameLst>
                                          <p:attrName>style.opacity</p:attrName>
                                        </p:attrNameLst>
                                      </p:cBhvr>
                                      <p:to>
                                        <p:strVal val="0.25"/>
                                      </p:to>
                                    </p:set>
                                    <p:animEffect filter="image" prLst="opacity: 0.25">
                                      <p:cBhvr rctx="IE">
                                        <p:cTn id="53" dur="indefinite"/>
                                        <p:tgtEl>
                                          <p:spTgt spid="245"/>
                                        </p:tgtEl>
                                      </p:cBhvr>
                                    </p:animEffect>
                                  </p:childTnLst>
                                </p:cTn>
                              </p:par>
                              <p:par>
                                <p:cTn id="54" presetID="9" presetClass="emph" presetSubtype="0" nodeType="withEffect">
                                  <p:stCondLst>
                                    <p:cond delay="0"/>
                                  </p:stCondLst>
                                  <p:childTnLst>
                                    <p:set>
                                      <p:cBhvr>
                                        <p:cTn id="55" dur="indefinite"/>
                                        <p:tgtEl>
                                          <p:spTgt spid="246"/>
                                        </p:tgtEl>
                                        <p:attrNameLst>
                                          <p:attrName>style.opacity</p:attrName>
                                        </p:attrNameLst>
                                      </p:cBhvr>
                                      <p:to>
                                        <p:strVal val="0.25"/>
                                      </p:to>
                                    </p:set>
                                    <p:animEffect filter="image" prLst="opacity: 0.25">
                                      <p:cBhvr rctx="IE">
                                        <p:cTn id="56" dur="indefinite"/>
                                        <p:tgtEl>
                                          <p:spTgt spid="246"/>
                                        </p:tgtEl>
                                      </p:cBhvr>
                                    </p:animEffect>
                                  </p:childTnLst>
                                </p:cTn>
                              </p:par>
                              <p:par>
                                <p:cTn id="57" presetID="9" presetClass="emph" presetSubtype="0" nodeType="withEffect">
                                  <p:stCondLst>
                                    <p:cond delay="0"/>
                                  </p:stCondLst>
                                  <p:childTnLst>
                                    <p:set>
                                      <p:cBhvr>
                                        <p:cTn id="58" dur="indefinite"/>
                                        <p:tgtEl>
                                          <p:spTgt spid="247"/>
                                        </p:tgtEl>
                                        <p:attrNameLst>
                                          <p:attrName>style.opacity</p:attrName>
                                        </p:attrNameLst>
                                      </p:cBhvr>
                                      <p:to>
                                        <p:strVal val="0.25"/>
                                      </p:to>
                                    </p:set>
                                    <p:animEffect filter="image" prLst="opacity: 0.25">
                                      <p:cBhvr rctx="IE">
                                        <p:cTn id="59" dur="indefinite"/>
                                        <p:tgtEl>
                                          <p:spTgt spid="247"/>
                                        </p:tgtEl>
                                      </p:cBhvr>
                                    </p:animEffect>
                                  </p:childTnLst>
                                </p:cTn>
                              </p:par>
                              <p:par>
                                <p:cTn id="60" presetID="9" presetClass="emph" presetSubtype="0" nodeType="withEffect">
                                  <p:stCondLst>
                                    <p:cond delay="0"/>
                                  </p:stCondLst>
                                  <p:childTnLst>
                                    <p:set>
                                      <p:cBhvr>
                                        <p:cTn id="61" dur="indefinite"/>
                                        <p:tgtEl>
                                          <p:spTgt spid="248"/>
                                        </p:tgtEl>
                                        <p:attrNameLst>
                                          <p:attrName>style.opacity</p:attrName>
                                        </p:attrNameLst>
                                      </p:cBhvr>
                                      <p:to>
                                        <p:strVal val="0.25"/>
                                      </p:to>
                                    </p:set>
                                    <p:animEffect filter="image" prLst="opacity: 0.25">
                                      <p:cBhvr rctx="IE">
                                        <p:cTn id="62" dur="indefinite"/>
                                        <p:tgtEl>
                                          <p:spTgt spid="248"/>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dissolve">
                                      <p:cBhvr>
                                        <p:cTn id="65" dur="2000"/>
                                        <p:tgtEl>
                                          <p:spTgt spid="13"/>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dissolve">
                                      <p:cBhvr>
                                        <p:cTn id="68" dur="2000"/>
                                        <p:tgtEl>
                                          <p:spTgt spid="14"/>
                                        </p:tgtEl>
                                      </p:cBhvr>
                                    </p:animEffect>
                                  </p:childTnLst>
                                </p:cTn>
                              </p:par>
                              <p:par>
                                <p:cTn id="69" presetID="9" presetClass="entr" presetSubtype="0" fill="hold" grpId="0" nodeType="with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dissolve">
                                      <p:cBhvr>
                                        <p:cTn id="71" dur="2000"/>
                                        <p:tgtEl>
                                          <p:spTgt spid="15"/>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dissolve">
                                      <p:cBhvr>
                                        <p:cTn id="74" dur="2000"/>
                                        <p:tgtEl>
                                          <p:spTgt spid="16"/>
                                        </p:tgtEl>
                                      </p:cBhvr>
                                    </p:animEffect>
                                  </p:childTnLst>
                                </p:cTn>
                              </p:par>
                              <p:par>
                                <p:cTn id="75" presetID="9" presetClass="entr" presetSubtype="0" fill="hold" grpId="0" nodeType="with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dissolve">
                                      <p:cBhvr>
                                        <p:cTn id="77" dur="2000"/>
                                        <p:tgtEl>
                                          <p:spTgt spid="17"/>
                                        </p:tgtEl>
                                      </p:cBhvr>
                                    </p:animEffect>
                                  </p:childTnLst>
                                </p:cTn>
                              </p:par>
                              <p:par>
                                <p:cTn id="78" presetID="9" presetClass="entr" presetSubtype="0" fill="hold" grpId="0" nodeType="with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dissolve">
                                      <p:cBhvr>
                                        <p:cTn id="80" dur="2000"/>
                                        <p:tgtEl>
                                          <p:spTgt spid="12"/>
                                        </p:tgtEl>
                                      </p:cBhvr>
                                    </p:animEffect>
                                  </p:childTnLst>
                                </p:cTn>
                              </p:par>
                              <p:par>
                                <p:cTn id="81" presetID="9" presetClass="entr" presetSubtype="0" fill="hold" grpId="0" nodeType="with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dissolve">
                                      <p:cBhvr>
                                        <p:cTn id="83" dur="2000"/>
                                        <p:tgtEl>
                                          <p:spTgt spid="11"/>
                                        </p:tgtEl>
                                      </p:cBhvr>
                                    </p:animEffect>
                                  </p:childTnLst>
                                </p:cTn>
                              </p:par>
                              <p:par>
                                <p:cTn id="84" presetID="9" presetClass="entr" presetSubtype="0" fill="hold" grpId="0" nodeType="with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dissolve">
                                      <p:cBhvr>
                                        <p:cTn id="86" dur="2000"/>
                                        <p:tgtEl>
                                          <p:spTgt spid="18"/>
                                        </p:tgtEl>
                                      </p:cBhvr>
                                    </p:animEffect>
                                  </p:childTnLst>
                                </p:cTn>
                              </p:par>
                            </p:childTnLst>
                          </p:cTn>
                        </p:par>
                      </p:childTnLst>
                    </p:cTn>
                  </p:par>
                  <p:par>
                    <p:cTn id="87" fill="hold">
                      <p:stCondLst>
                        <p:cond delay="indefinite"/>
                      </p:stCondLst>
                      <p:childTnLst>
                        <p:par>
                          <p:cTn id="88" fill="hold">
                            <p:stCondLst>
                              <p:cond delay="0"/>
                            </p:stCondLst>
                            <p:childTnLst>
                              <p:par>
                                <p:cTn id="89" presetID="9" presetClass="exit" presetSubtype="0" fill="hold" nodeType="clickEffect">
                                  <p:stCondLst>
                                    <p:cond delay="0"/>
                                  </p:stCondLst>
                                  <p:childTnLst>
                                    <p:animEffect transition="out" filter="dissolve">
                                      <p:cBhvr>
                                        <p:cTn id="90" dur="500"/>
                                        <p:tgtEl>
                                          <p:spTgt spid="2"/>
                                        </p:tgtEl>
                                      </p:cBhvr>
                                    </p:animEffect>
                                    <p:set>
                                      <p:cBhvr>
                                        <p:cTn id="91" dur="1" fill="hold">
                                          <p:stCondLst>
                                            <p:cond delay="499"/>
                                          </p:stCondLst>
                                        </p:cTn>
                                        <p:tgtEl>
                                          <p:spTgt spid="2"/>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9" presetClass="entr" presetSubtype="0" fill="hold" nodeType="clickEffect">
                                  <p:stCondLst>
                                    <p:cond delay="0"/>
                                  </p:stCondLst>
                                  <p:childTnLst>
                                    <p:set>
                                      <p:cBhvr>
                                        <p:cTn id="95" dur="1" fill="hold">
                                          <p:stCondLst>
                                            <p:cond delay="0"/>
                                          </p:stCondLst>
                                        </p:cTn>
                                        <p:tgtEl>
                                          <p:spTgt spid="19"/>
                                        </p:tgtEl>
                                        <p:attrNameLst>
                                          <p:attrName>style.visibility</p:attrName>
                                        </p:attrNameLst>
                                      </p:cBhvr>
                                      <p:to>
                                        <p:strVal val="visible"/>
                                      </p:to>
                                    </p:set>
                                    <p:animEffect transition="in" filter="dissolve">
                                      <p:cBhvr>
                                        <p:cTn id="9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 grpId="0"/>
      <p:bldP spid="236" grpId="0"/>
      <p:bldP spid="237" grpId="0" build="p"/>
      <p:bldP spid="237" grpId="1" build="p"/>
      <p:bldP spid="238" grpId="0" build="p"/>
      <p:bldP spid="239" grpId="0" build="p"/>
      <p:bldP spid="240" grpId="0" build="p"/>
      <p:bldP spid="240" grpId="1" build="p"/>
      <p:bldP spid="241" grpId="0" build="p"/>
      <p:bldP spid="241" grpId="1" build="p"/>
      <p:bldP spid="242" grpId="0" build="p"/>
      <p:bldP spid="243" grpId="0" build="p"/>
      <p:bldP spid="243" grpId="1" build="p"/>
      <p:bldP spid="244" grpId="0" build="p"/>
      <p:bldP spid="244" grpId="1" build="p"/>
      <p:bldP spid="11" grpId="0"/>
      <p:bldP spid="12" grpId="0"/>
      <p:bldP spid="13" grpId="0"/>
      <p:bldP spid="14" grpId="0"/>
      <p:bldP spid="15" grpId="0"/>
      <p:bldP spid="16" grpId="0"/>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252"/>
        <p:cNvGrpSpPr/>
        <p:nvPr/>
      </p:nvGrpSpPr>
      <p:grpSpPr>
        <a:xfrm>
          <a:off x="0" y="0"/>
          <a:ext cx="0" cy="0"/>
          <a:chOff x="0" y="0"/>
          <a:chExt cx="0" cy="0"/>
        </a:xfrm>
      </p:grpSpPr>
      <p:sp>
        <p:nvSpPr>
          <p:cNvPr id="253" name="Google Shape;253;p27"/>
          <p:cNvSpPr txBox="1">
            <a:spLocks noGrp="1"/>
          </p:cNvSpPr>
          <p:nvPr>
            <p:ph type="title"/>
          </p:nvPr>
        </p:nvSpPr>
        <p:spPr>
          <a:xfrm>
            <a:off x="180625" y="132300"/>
            <a:ext cx="83553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ct val="46698"/>
              <a:buFont typeface="Arial"/>
              <a:buNone/>
            </a:pPr>
            <a:r>
              <a:rPr lang="en" sz="2120">
                <a:latin typeface="Montserrat"/>
                <a:ea typeface="Montserrat"/>
                <a:cs typeface="Montserrat"/>
                <a:sym typeface="Montserrat"/>
              </a:rPr>
              <a:t>High-level takeaways</a:t>
            </a:r>
            <a:endParaRPr sz="2120">
              <a:latin typeface="Montserrat"/>
              <a:ea typeface="Montserrat"/>
              <a:cs typeface="Montserrat"/>
              <a:sym typeface="Montserrat"/>
            </a:endParaRPr>
          </a:p>
          <a:p>
            <a:pPr marL="0" lvl="0" indent="0" algn="l" rtl="0">
              <a:spcBef>
                <a:spcPts val="0"/>
              </a:spcBef>
              <a:spcAft>
                <a:spcPts val="0"/>
              </a:spcAft>
              <a:buSzPct val="46698"/>
              <a:buNone/>
            </a:pPr>
            <a:endParaRPr sz="2120">
              <a:latin typeface="Montserrat"/>
              <a:ea typeface="Montserrat"/>
              <a:cs typeface="Montserrat"/>
              <a:sym typeface="Montserrat"/>
            </a:endParaRPr>
          </a:p>
        </p:txBody>
      </p:sp>
      <p:sp>
        <p:nvSpPr>
          <p:cNvPr id="254" name="Google Shape;254;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latin typeface="Montserrat"/>
                <a:ea typeface="Montserrat"/>
                <a:cs typeface="Montserrat"/>
                <a:sym typeface="Montserrat"/>
              </a:rPr>
              <a:t>16</a:t>
            </a:fld>
            <a:endParaRPr>
              <a:latin typeface="Montserrat"/>
              <a:ea typeface="Montserrat"/>
              <a:cs typeface="Montserrat"/>
              <a:sym typeface="Montserrat"/>
            </a:endParaRPr>
          </a:p>
        </p:txBody>
      </p:sp>
      <p:sp>
        <p:nvSpPr>
          <p:cNvPr id="42" name="Google Shape;273;p28">
            <a:extLst>
              <a:ext uri="{FF2B5EF4-FFF2-40B4-BE49-F238E27FC236}">
                <a16:creationId xmlns:a16="http://schemas.microsoft.com/office/drawing/2014/main" id="{F7F1C2B4-C8CF-72E7-7DEC-30550DC4385D}"/>
              </a:ext>
            </a:extLst>
          </p:cNvPr>
          <p:cNvSpPr txBox="1">
            <a:spLocks/>
          </p:cNvSpPr>
          <p:nvPr/>
        </p:nvSpPr>
        <p:spPr>
          <a:xfrm>
            <a:off x="580995" y="599275"/>
            <a:ext cx="8038500" cy="490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spcAft>
                <a:spcPts val="1200"/>
              </a:spcAft>
              <a:buClr>
                <a:schemeClr val="dk1"/>
              </a:buClr>
              <a:buSzPts val="1100"/>
              <a:buFont typeface="Arial"/>
              <a:buNone/>
            </a:pPr>
            <a:r>
              <a:rPr lang="en-US" sz="1170" dirty="0">
                <a:solidFill>
                  <a:schemeClr val="tx1"/>
                </a:solidFill>
                <a:latin typeface="Montserrat"/>
                <a:ea typeface="Montserrat"/>
                <a:cs typeface="Montserrat"/>
                <a:sym typeface="Montserrat"/>
              </a:rPr>
              <a:t>Support low-level awareness </a:t>
            </a:r>
          </a:p>
        </p:txBody>
      </p:sp>
      <p:sp>
        <p:nvSpPr>
          <p:cNvPr id="43" name="Google Shape;274;p28">
            <a:extLst>
              <a:ext uri="{FF2B5EF4-FFF2-40B4-BE49-F238E27FC236}">
                <a16:creationId xmlns:a16="http://schemas.microsoft.com/office/drawing/2014/main" id="{7063B75A-BEF0-790F-CA4D-43301F91584F}"/>
              </a:ext>
            </a:extLst>
          </p:cNvPr>
          <p:cNvSpPr txBox="1">
            <a:spLocks/>
          </p:cNvSpPr>
          <p:nvPr/>
        </p:nvSpPr>
        <p:spPr>
          <a:xfrm>
            <a:off x="527295" y="1914363"/>
            <a:ext cx="8038500" cy="490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spcAft>
                <a:spcPts val="1200"/>
              </a:spcAft>
              <a:buClr>
                <a:schemeClr val="dk1"/>
              </a:buClr>
              <a:buSzPts val="1100"/>
              <a:buFont typeface="Arial"/>
              <a:buNone/>
            </a:pPr>
            <a:r>
              <a:rPr lang="en-US" sz="1170">
                <a:solidFill>
                  <a:schemeClr val="tx1"/>
                </a:solidFill>
                <a:latin typeface="Montserrat"/>
                <a:ea typeface="Montserrat"/>
                <a:cs typeface="Montserrat"/>
                <a:sym typeface="Montserrat"/>
              </a:rPr>
              <a:t>Trends over time </a:t>
            </a:r>
            <a:endParaRPr lang="en-US" sz="1170" dirty="0">
              <a:solidFill>
                <a:schemeClr val="tx1"/>
              </a:solidFill>
              <a:latin typeface="Montserrat"/>
              <a:ea typeface="Montserrat"/>
              <a:cs typeface="Montserrat"/>
              <a:sym typeface="Montserrat"/>
            </a:endParaRPr>
          </a:p>
        </p:txBody>
      </p:sp>
      <p:sp>
        <p:nvSpPr>
          <p:cNvPr id="44" name="Google Shape;275;p28">
            <a:extLst>
              <a:ext uri="{FF2B5EF4-FFF2-40B4-BE49-F238E27FC236}">
                <a16:creationId xmlns:a16="http://schemas.microsoft.com/office/drawing/2014/main" id="{6505293A-6FE1-0B76-7396-AAE46AA91809}"/>
              </a:ext>
            </a:extLst>
          </p:cNvPr>
          <p:cNvSpPr txBox="1">
            <a:spLocks/>
          </p:cNvSpPr>
          <p:nvPr/>
        </p:nvSpPr>
        <p:spPr>
          <a:xfrm>
            <a:off x="527295" y="2510975"/>
            <a:ext cx="8038500" cy="490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spcAft>
                <a:spcPts val="1200"/>
              </a:spcAft>
              <a:buClr>
                <a:schemeClr val="dk1"/>
              </a:buClr>
              <a:buSzPts val="1100"/>
              <a:buFont typeface="Arial"/>
              <a:buNone/>
            </a:pPr>
            <a:r>
              <a:rPr lang="en-US" sz="1170">
                <a:solidFill>
                  <a:schemeClr val="tx1"/>
                </a:solidFill>
                <a:latin typeface="Montserrat"/>
                <a:ea typeface="Montserrat"/>
                <a:cs typeface="Montserrat"/>
                <a:sym typeface="Montserrat"/>
              </a:rPr>
              <a:t>Respecting privacy concerns</a:t>
            </a:r>
            <a:endParaRPr lang="en-US" sz="1170" dirty="0">
              <a:solidFill>
                <a:schemeClr val="tx1"/>
              </a:solidFill>
              <a:latin typeface="Montserrat"/>
              <a:ea typeface="Montserrat"/>
              <a:cs typeface="Montserrat"/>
              <a:sym typeface="Montserrat"/>
            </a:endParaRPr>
          </a:p>
        </p:txBody>
      </p:sp>
      <p:sp>
        <p:nvSpPr>
          <p:cNvPr id="45" name="Google Shape;276;p28">
            <a:extLst>
              <a:ext uri="{FF2B5EF4-FFF2-40B4-BE49-F238E27FC236}">
                <a16:creationId xmlns:a16="http://schemas.microsoft.com/office/drawing/2014/main" id="{3B9E4566-0DC4-A3A9-E983-CBD230370929}"/>
              </a:ext>
            </a:extLst>
          </p:cNvPr>
          <p:cNvSpPr txBox="1">
            <a:spLocks/>
          </p:cNvSpPr>
          <p:nvPr/>
        </p:nvSpPr>
        <p:spPr>
          <a:xfrm>
            <a:off x="527295" y="4268050"/>
            <a:ext cx="8038500" cy="490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spcAft>
                <a:spcPts val="1200"/>
              </a:spcAft>
              <a:buClr>
                <a:schemeClr val="dk1"/>
              </a:buClr>
              <a:buSzPts val="1100"/>
              <a:buFont typeface="Arial"/>
              <a:buNone/>
            </a:pPr>
            <a:r>
              <a:rPr lang="en-US" sz="1170">
                <a:solidFill>
                  <a:schemeClr val="tx1"/>
                </a:solidFill>
                <a:latin typeface="Montserrat"/>
                <a:ea typeface="Montserrat"/>
                <a:cs typeface="Montserrat"/>
                <a:sym typeface="Montserrat"/>
              </a:rPr>
              <a:t>Reduce complexity</a:t>
            </a:r>
            <a:endParaRPr lang="en-US" sz="1170" dirty="0">
              <a:solidFill>
                <a:schemeClr val="tx1"/>
              </a:solidFill>
              <a:latin typeface="Montserrat"/>
              <a:ea typeface="Montserrat"/>
              <a:cs typeface="Montserrat"/>
              <a:sym typeface="Montserrat"/>
            </a:endParaRPr>
          </a:p>
        </p:txBody>
      </p:sp>
      <p:sp>
        <p:nvSpPr>
          <p:cNvPr id="46" name="Google Shape;277;p28">
            <a:extLst>
              <a:ext uri="{FF2B5EF4-FFF2-40B4-BE49-F238E27FC236}">
                <a16:creationId xmlns:a16="http://schemas.microsoft.com/office/drawing/2014/main" id="{D4104084-C294-38FE-19BF-2EB516A530D0}"/>
              </a:ext>
            </a:extLst>
          </p:cNvPr>
          <p:cNvSpPr txBox="1">
            <a:spLocks/>
          </p:cNvSpPr>
          <p:nvPr/>
        </p:nvSpPr>
        <p:spPr>
          <a:xfrm>
            <a:off x="580995" y="932850"/>
            <a:ext cx="8038500" cy="340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95000"/>
              </a:lnSpc>
              <a:spcAft>
                <a:spcPts val="1200"/>
              </a:spcAft>
              <a:buClr>
                <a:schemeClr val="dk1"/>
              </a:buClr>
              <a:buSzPts val="712"/>
              <a:buFont typeface="Arial"/>
              <a:buNone/>
            </a:pPr>
            <a:r>
              <a:rPr lang="en-US" sz="1173" dirty="0">
                <a:solidFill>
                  <a:schemeClr val="tx1"/>
                </a:solidFill>
                <a:latin typeface="Montserrat"/>
                <a:ea typeface="Montserrat"/>
                <a:cs typeface="Montserrat"/>
                <a:sym typeface="Montserrat"/>
              </a:rPr>
              <a:t>Movement and daily activities</a:t>
            </a:r>
            <a:endParaRPr lang="en-US" sz="1487" dirty="0">
              <a:solidFill>
                <a:schemeClr val="tx1"/>
              </a:solidFill>
              <a:latin typeface="Montserrat"/>
              <a:ea typeface="Montserrat"/>
              <a:cs typeface="Montserrat"/>
              <a:sym typeface="Montserrat"/>
            </a:endParaRPr>
          </a:p>
        </p:txBody>
      </p:sp>
      <p:sp>
        <p:nvSpPr>
          <p:cNvPr id="47" name="Google Shape;278;p28">
            <a:extLst>
              <a:ext uri="{FF2B5EF4-FFF2-40B4-BE49-F238E27FC236}">
                <a16:creationId xmlns:a16="http://schemas.microsoft.com/office/drawing/2014/main" id="{C4D64339-F4E0-7A3A-6669-B98A12AEBB98}"/>
              </a:ext>
            </a:extLst>
          </p:cNvPr>
          <p:cNvSpPr txBox="1">
            <a:spLocks/>
          </p:cNvSpPr>
          <p:nvPr/>
        </p:nvSpPr>
        <p:spPr>
          <a:xfrm>
            <a:off x="527295" y="2909113"/>
            <a:ext cx="8038500" cy="285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spcAft>
                <a:spcPts val="1200"/>
              </a:spcAft>
              <a:buClr>
                <a:schemeClr val="dk1"/>
              </a:buClr>
              <a:buSzPts val="770"/>
              <a:buFont typeface="Arial"/>
              <a:buNone/>
            </a:pPr>
            <a:r>
              <a:rPr lang="en-US" sz="1150">
                <a:solidFill>
                  <a:schemeClr val="tx1"/>
                </a:solidFill>
                <a:latin typeface="Montserrat"/>
                <a:ea typeface="Montserrat"/>
                <a:cs typeface="Montserrat"/>
                <a:sym typeface="Montserrat"/>
              </a:rPr>
              <a:t>Crucial and customized activities </a:t>
            </a:r>
          </a:p>
        </p:txBody>
      </p:sp>
      <p:sp>
        <p:nvSpPr>
          <p:cNvPr id="48" name="Google Shape;279;p28">
            <a:extLst>
              <a:ext uri="{FF2B5EF4-FFF2-40B4-BE49-F238E27FC236}">
                <a16:creationId xmlns:a16="http://schemas.microsoft.com/office/drawing/2014/main" id="{2CBAB1B9-B306-3BEA-438E-3899D07CC3CA}"/>
              </a:ext>
            </a:extLst>
          </p:cNvPr>
          <p:cNvSpPr txBox="1">
            <a:spLocks/>
          </p:cNvSpPr>
          <p:nvPr/>
        </p:nvSpPr>
        <p:spPr>
          <a:xfrm>
            <a:off x="527295" y="3432338"/>
            <a:ext cx="8038500" cy="285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spcAft>
                <a:spcPts val="1200"/>
              </a:spcAft>
              <a:buClr>
                <a:schemeClr val="dk1"/>
              </a:buClr>
              <a:buSzPts val="770"/>
              <a:buFont typeface="Arial"/>
              <a:buNone/>
            </a:pPr>
            <a:r>
              <a:rPr lang="en-US" sz="1160">
                <a:solidFill>
                  <a:schemeClr val="tx1"/>
                </a:solidFill>
                <a:latin typeface="Montserrat"/>
                <a:ea typeface="Montserrat"/>
                <a:cs typeface="Montserrat"/>
                <a:sym typeface="Montserrat"/>
              </a:rPr>
              <a:t>No private and casual activities </a:t>
            </a:r>
            <a:endParaRPr lang="en-US" sz="1150" b="1">
              <a:solidFill>
                <a:schemeClr val="tx1"/>
              </a:solidFill>
              <a:latin typeface="Montserrat"/>
              <a:ea typeface="Montserrat"/>
              <a:cs typeface="Montserrat"/>
              <a:sym typeface="Montserrat"/>
            </a:endParaRPr>
          </a:p>
        </p:txBody>
      </p:sp>
      <p:sp>
        <p:nvSpPr>
          <p:cNvPr id="49" name="Google Shape;280;p28">
            <a:extLst>
              <a:ext uri="{FF2B5EF4-FFF2-40B4-BE49-F238E27FC236}">
                <a16:creationId xmlns:a16="http://schemas.microsoft.com/office/drawing/2014/main" id="{55F4CC8E-A304-3DEF-8605-C4B616B3DE33}"/>
              </a:ext>
            </a:extLst>
          </p:cNvPr>
          <p:cNvSpPr txBox="1">
            <a:spLocks/>
          </p:cNvSpPr>
          <p:nvPr/>
        </p:nvSpPr>
        <p:spPr>
          <a:xfrm>
            <a:off x="527295" y="3949769"/>
            <a:ext cx="8038500" cy="285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spcAft>
                <a:spcPts val="1200"/>
              </a:spcAft>
              <a:buClr>
                <a:schemeClr val="dk1"/>
              </a:buClr>
              <a:buSzPts val="770"/>
              <a:buFont typeface="Arial"/>
              <a:buNone/>
            </a:pPr>
            <a:r>
              <a:rPr lang="en-US" sz="1160">
                <a:solidFill>
                  <a:schemeClr val="tx1"/>
                </a:solidFill>
                <a:latin typeface="Montserrat"/>
                <a:ea typeface="Montserrat"/>
                <a:cs typeface="Montserrat"/>
                <a:sym typeface="Montserrat"/>
              </a:rPr>
              <a:t>No visual information </a:t>
            </a:r>
            <a:endParaRPr lang="en-US" sz="1150">
              <a:solidFill>
                <a:schemeClr val="tx1"/>
              </a:solidFill>
              <a:latin typeface="Montserrat"/>
              <a:ea typeface="Montserrat"/>
              <a:cs typeface="Montserrat"/>
              <a:sym typeface="Montserrat"/>
            </a:endParaRPr>
          </a:p>
        </p:txBody>
      </p:sp>
      <p:pic>
        <p:nvPicPr>
          <p:cNvPr id="50" name="Google Shape;368;p31">
            <a:extLst>
              <a:ext uri="{FF2B5EF4-FFF2-40B4-BE49-F238E27FC236}">
                <a16:creationId xmlns:a16="http://schemas.microsoft.com/office/drawing/2014/main" id="{538A1438-2F1C-5D17-AA1A-713BB0EDD240}"/>
              </a:ext>
            </a:extLst>
          </p:cNvPr>
          <p:cNvPicPr preferRelativeResize="0"/>
          <p:nvPr/>
        </p:nvPicPr>
        <p:blipFill>
          <a:blip r:embed="rId3">
            <a:alphaModFix/>
          </a:blip>
          <a:stretch>
            <a:fillRect/>
          </a:stretch>
        </p:blipFill>
        <p:spPr>
          <a:xfrm>
            <a:off x="296707" y="1996781"/>
            <a:ext cx="143775" cy="143775"/>
          </a:xfrm>
          <a:prstGeom prst="rect">
            <a:avLst/>
          </a:prstGeom>
          <a:noFill/>
          <a:ln>
            <a:noFill/>
          </a:ln>
        </p:spPr>
      </p:pic>
      <p:pic>
        <p:nvPicPr>
          <p:cNvPr id="51" name="Google Shape;369;p31">
            <a:extLst>
              <a:ext uri="{FF2B5EF4-FFF2-40B4-BE49-F238E27FC236}">
                <a16:creationId xmlns:a16="http://schemas.microsoft.com/office/drawing/2014/main" id="{1899B6E6-D53D-1E59-E51B-F48D77C76D57}"/>
              </a:ext>
            </a:extLst>
          </p:cNvPr>
          <p:cNvPicPr preferRelativeResize="0"/>
          <p:nvPr/>
        </p:nvPicPr>
        <p:blipFill>
          <a:blip r:embed="rId4">
            <a:alphaModFix/>
          </a:blip>
          <a:stretch>
            <a:fillRect/>
          </a:stretch>
        </p:blipFill>
        <p:spPr>
          <a:xfrm>
            <a:off x="274320" y="634084"/>
            <a:ext cx="188550" cy="188550"/>
          </a:xfrm>
          <a:prstGeom prst="rect">
            <a:avLst/>
          </a:prstGeom>
          <a:noFill/>
          <a:ln>
            <a:noFill/>
          </a:ln>
        </p:spPr>
      </p:pic>
      <p:pic>
        <p:nvPicPr>
          <p:cNvPr id="52" name="Google Shape;370;p31">
            <a:extLst>
              <a:ext uri="{FF2B5EF4-FFF2-40B4-BE49-F238E27FC236}">
                <a16:creationId xmlns:a16="http://schemas.microsoft.com/office/drawing/2014/main" id="{858E3606-24D1-02F8-5BC4-89390B5C7FAD}"/>
              </a:ext>
            </a:extLst>
          </p:cNvPr>
          <p:cNvPicPr preferRelativeResize="0"/>
          <p:nvPr/>
        </p:nvPicPr>
        <p:blipFill>
          <a:blip r:embed="rId5">
            <a:alphaModFix/>
          </a:blip>
          <a:stretch>
            <a:fillRect/>
          </a:stretch>
        </p:blipFill>
        <p:spPr>
          <a:xfrm>
            <a:off x="296719" y="2612218"/>
            <a:ext cx="143750" cy="143750"/>
          </a:xfrm>
          <a:prstGeom prst="rect">
            <a:avLst/>
          </a:prstGeom>
          <a:noFill/>
          <a:ln>
            <a:noFill/>
          </a:ln>
        </p:spPr>
      </p:pic>
      <p:pic>
        <p:nvPicPr>
          <p:cNvPr id="53" name="Google Shape;371;p31">
            <a:extLst>
              <a:ext uri="{FF2B5EF4-FFF2-40B4-BE49-F238E27FC236}">
                <a16:creationId xmlns:a16="http://schemas.microsoft.com/office/drawing/2014/main" id="{650E5863-DB84-288B-B195-B7CDD77A0E40}"/>
              </a:ext>
            </a:extLst>
          </p:cNvPr>
          <p:cNvPicPr preferRelativeResize="0"/>
          <p:nvPr/>
        </p:nvPicPr>
        <p:blipFill>
          <a:blip r:embed="rId6">
            <a:alphaModFix/>
          </a:blip>
          <a:stretch>
            <a:fillRect/>
          </a:stretch>
        </p:blipFill>
        <p:spPr>
          <a:xfrm>
            <a:off x="274320" y="4348162"/>
            <a:ext cx="188550" cy="188550"/>
          </a:xfrm>
          <a:prstGeom prst="rect">
            <a:avLst/>
          </a:prstGeom>
          <a:noFill/>
          <a:ln>
            <a:noFill/>
          </a:ln>
        </p:spPr>
      </p:pic>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A0E6681-D493-AFD4-C22D-155D5E1F542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pic>
        <p:nvPicPr>
          <p:cNvPr id="6" name="Picture 5">
            <a:extLst>
              <a:ext uri="{FF2B5EF4-FFF2-40B4-BE49-F238E27FC236}">
                <a16:creationId xmlns:a16="http://schemas.microsoft.com/office/drawing/2014/main" id="{843475FB-A248-AF77-B289-077074ADB74A}"/>
              </a:ext>
            </a:extLst>
          </p:cNvPr>
          <p:cNvPicPr>
            <a:picLocks noChangeAspect="1"/>
          </p:cNvPicPr>
          <p:nvPr/>
        </p:nvPicPr>
        <p:blipFill rotWithShape="1">
          <a:blip r:embed="rId3">
            <a:alphaModFix amt="25000"/>
          </a:blip>
          <a:srcRect t="8043" b="5190"/>
          <a:stretch/>
        </p:blipFill>
        <p:spPr>
          <a:xfrm>
            <a:off x="0" y="14853"/>
            <a:ext cx="9144000" cy="5128647"/>
          </a:xfrm>
          <a:prstGeom prst="rect">
            <a:avLst/>
          </a:prstGeom>
        </p:spPr>
      </p:pic>
      <p:sp>
        <p:nvSpPr>
          <p:cNvPr id="7" name="Google Shape;281;p28">
            <a:extLst>
              <a:ext uri="{FF2B5EF4-FFF2-40B4-BE49-F238E27FC236}">
                <a16:creationId xmlns:a16="http://schemas.microsoft.com/office/drawing/2014/main" id="{1111DAFB-6287-1504-8AC7-8BA836368C47}"/>
              </a:ext>
            </a:extLst>
          </p:cNvPr>
          <p:cNvSpPr txBox="1">
            <a:spLocks/>
          </p:cNvSpPr>
          <p:nvPr/>
        </p:nvSpPr>
        <p:spPr>
          <a:xfrm>
            <a:off x="1105500" y="1207338"/>
            <a:ext cx="8038500" cy="340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95000"/>
              </a:lnSpc>
              <a:spcAft>
                <a:spcPts val="1200"/>
              </a:spcAft>
              <a:buClr>
                <a:schemeClr val="dk1"/>
              </a:buClr>
              <a:buSzPts val="712"/>
              <a:buFont typeface="Arial"/>
              <a:buNone/>
            </a:pPr>
            <a:r>
              <a:rPr lang="en-US" sz="1173" dirty="0">
                <a:solidFill>
                  <a:schemeClr val="dk1"/>
                </a:solidFill>
                <a:latin typeface="Montserrat"/>
                <a:ea typeface="Montserrat"/>
                <a:cs typeface="Montserrat"/>
                <a:sym typeface="Montserrat"/>
              </a:rPr>
              <a:t>Particular areas</a:t>
            </a:r>
            <a:endParaRPr lang="en-US" sz="1487" dirty="0">
              <a:solidFill>
                <a:schemeClr val="dk1"/>
              </a:solidFill>
              <a:latin typeface="Montserrat"/>
              <a:ea typeface="Montserrat"/>
              <a:cs typeface="Montserrat"/>
              <a:sym typeface="Montserrat"/>
            </a:endParaRPr>
          </a:p>
        </p:txBody>
      </p:sp>
      <p:sp>
        <p:nvSpPr>
          <p:cNvPr id="8" name="Google Shape;282;p28">
            <a:extLst>
              <a:ext uri="{FF2B5EF4-FFF2-40B4-BE49-F238E27FC236}">
                <a16:creationId xmlns:a16="http://schemas.microsoft.com/office/drawing/2014/main" id="{EC24BBC4-9FAD-AD8E-9D1A-6B03BC6DDEB7}"/>
              </a:ext>
            </a:extLst>
          </p:cNvPr>
          <p:cNvSpPr txBox="1">
            <a:spLocks/>
          </p:cNvSpPr>
          <p:nvPr/>
        </p:nvSpPr>
        <p:spPr>
          <a:xfrm>
            <a:off x="1105500" y="1434825"/>
            <a:ext cx="8038500" cy="340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95000"/>
              </a:lnSpc>
              <a:spcAft>
                <a:spcPts val="1200"/>
              </a:spcAft>
              <a:buClr>
                <a:schemeClr val="dk1"/>
              </a:buClr>
              <a:buSzPts val="712"/>
              <a:buFont typeface="Arial"/>
              <a:buNone/>
            </a:pPr>
            <a:r>
              <a:rPr lang="en-US" sz="1173" dirty="0">
                <a:solidFill>
                  <a:schemeClr val="dk1"/>
                </a:solidFill>
                <a:latin typeface="Montserrat"/>
                <a:ea typeface="Montserrat"/>
                <a:cs typeface="Montserrat"/>
                <a:sym typeface="Montserrat"/>
              </a:rPr>
              <a:t>Avatar has different stages</a:t>
            </a:r>
            <a:endParaRPr lang="en-US" sz="1487" dirty="0">
              <a:solidFill>
                <a:schemeClr val="dk1"/>
              </a:solidFill>
              <a:latin typeface="Montserrat"/>
              <a:ea typeface="Montserrat"/>
              <a:cs typeface="Montserrat"/>
              <a:sym typeface="Montserrat"/>
            </a:endParaRPr>
          </a:p>
        </p:txBody>
      </p:sp>
      <p:sp>
        <p:nvSpPr>
          <p:cNvPr id="9" name="Google Shape;283;p28">
            <a:extLst>
              <a:ext uri="{FF2B5EF4-FFF2-40B4-BE49-F238E27FC236}">
                <a16:creationId xmlns:a16="http://schemas.microsoft.com/office/drawing/2014/main" id="{7F6738EF-6068-CDDE-985F-49A5F190EE23}"/>
              </a:ext>
            </a:extLst>
          </p:cNvPr>
          <p:cNvSpPr txBox="1">
            <a:spLocks/>
          </p:cNvSpPr>
          <p:nvPr/>
        </p:nvSpPr>
        <p:spPr>
          <a:xfrm>
            <a:off x="1105500" y="1730746"/>
            <a:ext cx="8038500" cy="222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95000"/>
              </a:lnSpc>
              <a:spcAft>
                <a:spcPts val="1200"/>
              </a:spcAft>
              <a:buClr>
                <a:schemeClr val="dk1"/>
              </a:buClr>
              <a:buSzPts val="712"/>
              <a:buFont typeface="Arial"/>
              <a:buNone/>
            </a:pPr>
            <a:r>
              <a:rPr lang="en-US" sz="1173" dirty="0">
                <a:solidFill>
                  <a:schemeClr val="dk1"/>
                </a:solidFill>
                <a:latin typeface="Montserrat"/>
                <a:ea typeface="Montserrat"/>
                <a:cs typeface="Montserrat"/>
                <a:sym typeface="Montserrat"/>
              </a:rPr>
              <a:t>Highlight important status/activities </a:t>
            </a:r>
            <a:endParaRPr lang="en-US" sz="1487" dirty="0">
              <a:solidFill>
                <a:schemeClr val="dk1"/>
              </a:solidFill>
              <a:latin typeface="Montserrat"/>
              <a:ea typeface="Montserrat"/>
              <a:cs typeface="Montserrat"/>
              <a:sym typeface="Montserrat"/>
            </a:endParaRPr>
          </a:p>
        </p:txBody>
      </p:sp>
      <p:sp>
        <p:nvSpPr>
          <p:cNvPr id="10" name="Google Shape;284;p28">
            <a:extLst>
              <a:ext uri="{FF2B5EF4-FFF2-40B4-BE49-F238E27FC236}">
                <a16:creationId xmlns:a16="http://schemas.microsoft.com/office/drawing/2014/main" id="{E8E1FD30-2A75-D4F5-7F30-DA09F803C9CB}"/>
              </a:ext>
            </a:extLst>
          </p:cNvPr>
          <p:cNvSpPr txBox="1">
            <a:spLocks/>
          </p:cNvSpPr>
          <p:nvPr/>
        </p:nvSpPr>
        <p:spPr>
          <a:xfrm>
            <a:off x="1105500" y="2371284"/>
            <a:ext cx="3320100" cy="188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95000"/>
              </a:lnSpc>
              <a:spcAft>
                <a:spcPts val="1200"/>
              </a:spcAft>
              <a:buClr>
                <a:schemeClr val="dk1"/>
              </a:buClr>
              <a:buSzPts val="712"/>
              <a:buFont typeface="Arial"/>
              <a:buNone/>
            </a:pPr>
            <a:r>
              <a:rPr lang="en-US" sz="1173" dirty="0">
                <a:solidFill>
                  <a:schemeClr val="dk1"/>
                </a:solidFill>
                <a:latin typeface="Montserrat"/>
                <a:ea typeface="Montserrat"/>
                <a:cs typeface="Montserrat"/>
                <a:sym typeface="Montserrat"/>
              </a:rPr>
              <a:t>Visual cues -&gt; time spent in an area</a:t>
            </a:r>
            <a:endParaRPr lang="en-US" sz="1487" dirty="0">
              <a:solidFill>
                <a:schemeClr val="dk1"/>
              </a:solidFill>
              <a:latin typeface="Montserrat"/>
              <a:ea typeface="Montserrat"/>
              <a:cs typeface="Montserrat"/>
              <a:sym typeface="Montserrat"/>
            </a:endParaRPr>
          </a:p>
        </p:txBody>
      </p:sp>
      <p:sp>
        <p:nvSpPr>
          <p:cNvPr id="11" name="Google Shape;285;p28">
            <a:extLst>
              <a:ext uri="{FF2B5EF4-FFF2-40B4-BE49-F238E27FC236}">
                <a16:creationId xmlns:a16="http://schemas.microsoft.com/office/drawing/2014/main" id="{522DF8D3-262C-E533-280E-A5097FA3FAE4}"/>
              </a:ext>
            </a:extLst>
          </p:cNvPr>
          <p:cNvSpPr txBox="1">
            <a:spLocks/>
          </p:cNvSpPr>
          <p:nvPr/>
        </p:nvSpPr>
        <p:spPr>
          <a:xfrm>
            <a:off x="1105500" y="3263454"/>
            <a:ext cx="8038500" cy="222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95000"/>
              </a:lnSpc>
              <a:spcAft>
                <a:spcPts val="1200"/>
              </a:spcAft>
              <a:buClr>
                <a:schemeClr val="dk1"/>
              </a:buClr>
              <a:buSzPts val="712"/>
              <a:buFont typeface="Arial"/>
              <a:buNone/>
            </a:pPr>
            <a:r>
              <a:rPr lang="en-US" sz="1173" dirty="0">
                <a:solidFill>
                  <a:schemeClr val="dk1"/>
                </a:solidFill>
                <a:latin typeface="Montserrat"/>
                <a:ea typeface="Montserrat"/>
                <a:cs typeface="Montserrat"/>
                <a:sym typeface="Montserrat"/>
              </a:rPr>
              <a:t>Activity panels</a:t>
            </a:r>
            <a:endParaRPr lang="en-US" sz="1487" dirty="0">
              <a:solidFill>
                <a:schemeClr val="dk1"/>
              </a:solidFill>
              <a:latin typeface="Montserrat"/>
              <a:ea typeface="Montserrat"/>
              <a:cs typeface="Montserrat"/>
              <a:sym typeface="Montserrat"/>
            </a:endParaRPr>
          </a:p>
        </p:txBody>
      </p:sp>
      <p:sp>
        <p:nvSpPr>
          <p:cNvPr id="12" name="Google Shape;286;p28">
            <a:extLst>
              <a:ext uri="{FF2B5EF4-FFF2-40B4-BE49-F238E27FC236}">
                <a16:creationId xmlns:a16="http://schemas.microsoft.com/office/drawing/2014/main" id="{42C0F290-C999-4E76-0599-BB4AE087103D}"/>
              </a:ext>
            </a:extLst>
          </p:cNvPr>
          <p:cNvSpPr txBox="1">
            <a:spLocks/>
          </p:cNvSpPr>
          <p:nvPr/>
        </p:nvSpPr>
        <p:spPr>
          <a:xfrm>
            <a:off x="1105500" y="3928780"/>
            <a:ext cx="8038500" cy="222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95000"/>
              </a:lnSpc>
              <a:spcAft>
                <a:spcPts val="1200"/>
              </a:spcAft>
              <a:buClr>
                <a:schemeClr val="dk1"/>
              </a:buClr>
              <a:buSzPts val="712"/>
              <a:buFont typeface="Arial"/>
              <a:buNone/>
            </a:pPr>
            <a:r>
              <a:rPr lang="en-US" sz="1173" dirty="0">
                <a:solidFill>
                  <a:schemeClr val="dk1"/>
                </a:solidFill>
                <a:latin typeface="Montserrat"/>
                <a:ea typeface="Montserrat"/>
                <a:cs typeface="Montserrat"/>
                <a:sym typeface="Montserrat"/>
              </a:rPr>
              <a:t>Only vague necessary furniture</a:t>
            </a:r>
            <a:endParaRPr lang="en-US" sz="1487" dirty="0">
              <a:solidFill>
                <a:schemeClr val="dk1"/>
              </a:solidFill>
              <a:latin typeface="Montserrat"/>
              <a:ea typeface="Montserrat"/>
              <a:cs typeface="Montserrat"/>
              <a:sym typeface="Montserrat"/>
            </a:endParaRPr>
          </a:p>
        </p:txBody>
      </p:sp>
      <p:sp>
        <p:nvSpPr>
          <p:cNvPr id="13" name="Google Shape;287;p28">
            <a:extLst>
              <a:ext uri="{FF2B5EF4-FFF2-40B4-BE49-F238E27FC236}">
                <a16:creationId xmlns:a16="http://schemas.microsoft.com/office/drawing/2014/main" id="{A4540FA8-8BAA-4230-39FC-2BFFD49B0DF7}"/>
              </a:ext>
            </a:extLst>
          </p:cNvPr>
          <p:cNvSpPr txBox="1">
            <a:spLocks/>
          </p:cNvSpPr>
          <p:nvPr/>
        </p:nvSpPr>
        <p:spPr>
          <a:xfrm>
            <a:off x="1105500" y="4860017"/>
            <a:ext cx="8038500" cy="222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95000"/>
              </a:lnSpc>
              <a:spcAft>
                <a:spcPts val="1200"/>
              </a:spcAft>
              <a:buClr>
                <a:schemeClr val="dk1"/>
              </a:buClr>
              <a:buSzPts val="712"/>
              <a:buFont typeface="Arial"/>
              <a:buNone/>
            </a:pPr>
            <a:r>
              <a:rPr lang="en-US" sz="1173" dirty="0">
                <a:solidFill>
                  <a:schemeClr val="dk1"/>
                </a:solidFill>
                <a:latin typeface="Montserrat"/>
                <a:ea typeface="Montserrat"/>
                <a:cs typeface="Montserrat"/>
                <a:sym typeface="Montserrat"/>
              </a:rPr>
              <a:t>Ambient historical data</a:t>
            </a:r>
            <a:endParaRPr lang="en-US" sz="1487" dirty="0">
              <a:solidFill>
                <a:schemeClr val="dk1"/>
              </a:solidFill>
              <a:latin typeface="Montserrat"/>
              <a:ea typeface="Montserrat"/>
              <a:cs typeface="Montserrat"/>
              <a:sym typeface="Montserrat"/>
            </a:endParaRPr>
          </a:p>
        </p:txBody>
      </p:sp>
      <p:sp>
        <p:nvSpPr>
          <p:cNvPr id="14" name="Google Shape;271;p28">
            <a:extLst>
              <a:ext uri="{FF2B5EF4-FFF2-40B4-BE49-F238E27FC236}">
                <a16:creationId xmlns:a16="http://schemas.microsoft.com/office/drawing/2014/main" id="{7A2F84B6-E8DE-BB20-0DA4-8E2734AED3DD}"/>
              </a:ext>
            </a:extLst>
          </p:cNvPr>
          <p:cNvSpPr txBox="1">
            <a:spLocks/>
          </p:cNvSpPr>
          <p:nvPr/>
        </p:nvSpPr>
        <p:spPr>
          <a:xfrm>
            <a:off x="180625" y="130003"/>
            <a:ext cx="8355300" cy="5727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SzPts val="990"/>
            </a:pPr>
            <a:r>
              <a:rPr lang="en-US" sz="2120" dirty="0">
                <a:latin typeface="Montserrat"/>
                <a:ea typeface="Montserrat"/>
                <a:cs typeface="Montserrat"/>
                <a:sym typeface="Montserrat"/>
              </a:rPr>
              <a:t>Initial design insights</a:t>
            </a:r>
          </a:p>
        </p:txBody>
      </p:sp>
      <p:pic>
        <p:nvPicPr>
          <p:cNvPr id="15" name="Google Shape;292;p28">
            <a:extLst>
              <a:ext uri="{FF2B5EF4-FFF2-40B4-BE49-F238E27FC236}">
                <a16:creationId xmlns:a16="http://schemas.microsoft.com/office/drawing/2014/main" id="{2D43782A-913E-35DA-716C-AE71C9B1043C}"/>
              </a:ext>
            </a:extLst>
          </p:cNvPr>
          <p:cNvPicPr preferRelativeResize="0"/>
          <p:nvPr/>
        </p:nvPicPr>
        <p:blipFill rotWithShape="1">
          <a:blip r:embed="rId4">
            <a:alphaModFix/>
          </a:blip>
          <a:srcRect l="4464" r="4419" b="3892"/>
          <a:stretch/>
        </p:blipFill>
        <p:spPr>
          <a:xfrm>
            <a:off x="4120316" y="2187"/>
            <a:ext cx="4900842" cy="5009013"/>
          </a:xfrm>
          <a:prstGeom prst="rect">
            <a:avLst/>
          </a:prstGeom>
          <a:noFill/>
          <a:ln>
            <a:noFill/>
          </a:ln>
        </p:spPr>
      </p:pic>
      <p:sp>
        <p:nvSpPr>
          <p:cNvPr id="16" name="Google Shape;319;p29">
            <a:extLst>
              <a:ext uri="{FF2B5EF4-FFF2-40B4-BE49-F238E27FC236}">
                <a16:creationId xmlns:a16="http://schemas.microsoft.com/office/drawing/2014/main" id="{2B717EC7-C9E0-81AC-7977-AEBBC2FA2EBD}"/>
              </a:ext>
            </a:extLst>
          </p:cNvPr>
          <p:cNvSpPr/>
          <p:nvPr/>
        </p:nvSpPr>
        <p:spPr>
          <a:xfrm>
            <a:off x="7201250" y="2855450"/>
            <a:ext cx="1131600" cy="1439700"/>
          </a:xfrm>
          <a:prstGeom prst="ellipse">
            <a:avLst/>
          </a:prstGeom>
          <a:noFill/>
          <a:ln w="381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extLst>
      <p:ext uri="{BB962C8B-B14F-4D97-AF65-F5344CB8AC3E}">
        <p14:creationId xmlns:p14="http://schemas.microsoft.com/office/powerpoint/2010/main" val="179842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7"/>
                                        </p:tgtEl>
                                        <p:attrNameLst>
                                          <p:attrName>style.fontWeight</p:attrName>
                                        </p:attrNameLst>
                                      </p:cBhvr>
                                      <p:to>
                                        <p:strVal val="bold"/>
                                      </p:to>
                                    </p:set>
                                  </p:childTnLst>
                                </p:cTn>
                              </p:par>
                              <p:par>
                                <p:cTn id="7" presetID="15" presetClass="emph" presetSubtype="0" grpId="0" nodeType="withEffect">
                                  <p:stCondLst>
                                    <p:cond delay="0"/>
                                  </p:stCondLst>
                                  <p:iterate type="lt">
                                    <p:tmAbs val="25"/>
                                  </p:iterate>
                                  <p:childTnLst>
                                    <p:set>
                                      <p:cBhvr override="childStyle">
                                        <p:cTn id="8" dur="indefinite"/>
                                        <p:tgtEl>
                                          <p:spTgt spid="12"/>
                                        </p:tgtEl>
                                        <p:attrNameLst>
                                          <p:attrName>style.fontWeight</p:attrName>
                                        </p:attrNameLst>
                                      </p:cBhvr>
                                      <p:to>
                                        <p:strVal val="bold"/>
                                      </p:to>
                                    </p:set>
                                  </p:childTnLst>
                                </p:cTn>
                              </p:par>
                              <p:par>
                                <p:cTn id="9" presetID="9"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dissolve">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A0E6681-D493-AFD4-C22D-155D5E1F542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pic>
        <p:nvPicPr>
          <p:cNvPr id="6" name="Picture 5">
            <a:extLst>
              <a:ext uri="{FF2B5EF4-FFF2-40B4-BE49-F238E27FC236}">
                <a16:creationId xmlns:a16="http://schemas.microsoft.com/office/drawing/2014/main" id="{843475FB-A248-AF77-B289-077074ADB74A}"/>
              </a:ext>
            </a:extLst>
          </p:cNvPr>
          <p:cNvPicPr>
            <a:picLocks noChangeAspect="1"/>
          </p:cNvPicPr>
          <p:nvPr/>
        </p:nvPicPr>
        <p:blipFill rotWithShape="1">
          <a:blip r:embed="rId3">
            <a:alphaModFix amt="25000"/>
          </a:blip>
          <a:srcRect t="8043" b="5190"/>
          <a:stretch/>
        </p:blipFill>
        <p:spPr>
          <a:xfrm>
            <a:off x="0" y="14853"/>
            <a:ext cx="9144000" cy="5128647"/>
          </a:xfrm>
          <a:prstGeom prst="rect">
            <a:avLst/>
          </a:prstGeom>
        </p:spPr>
      </p:pic>
      <p:sp>
        <p:nvSpPr>
          <p:cNvPr id="7" name="Google Shape;281;p28">
            <a:extLst>
              <a:ext uri="{FF2B5EF4-FFF2-40B4-BE49-F238E27FC236}">
                <a16:creationId xmlns:a16="http://schemas.microsoft.com/office/drawing/2014/main" id="{1111DAFB-6287-1504-8AC7-8BA836368C47}"/>
              </a:ext>
            </a:extLst>
          </p:cNvPr>
          <p:cNvSpPr txBox="1">
            <a:spLocks/>
          </p:cNvSpPr>
          <p:nvPr/>
        </p:nvSpPr>
        <p:spPr>
          <a:xfrm>
            <a:off x="1105500" y="1207338"/>
            <a:ext cx="8038500" cy="340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95000"/>
              </a:lnSpc>
              <a:spcAft>
                <a:spcPts val="1200"/>
              </a:spcAft>
              <a:buClr>
                <a:schemeClr val="dk1"/>
              </a:buClr>
              <a:buSzPts val="712"/>
              <a:buFont typeface="Arial"/>
              <a:buNone/>
            </a:pPr>
            <a:r>
              <a:rPr lang="en-US" sz="1173" dirty="0">
                <a:solidFill>
                  <a:schemeClr val="dk1"/>
                </a:solidFill>
                <a:latin typeface="Montserrat"/>
                <a:ea typeface="Montserrat"/>
                <a:cs typeface="Montserrat"/>
                <a:sym typeface="Montserrat"/>
              </a:rPr>
              <a:t>Particular areas</a:t>
            </a:r>
            <a:endParaRPr lang="en-US" sz="1487" dirty="0">
              <a:solidFill>
                <a:schemeClr val="dk1"/>
              </a:solidFill>
              <a:latin typeface="Montserrat"/>
              <a:ea typeface="Montserrat"/>
              <a:cs typeface="Montserrat"/>
              <a:sym typeface="Montserrat"/>
            </a:endParaRPr>
          </a:p>
        </p:txBody>
      </p:sp>
      <p:sp>
        <p:nvSpPr>
          <p:cNvPr id="8" name="Google Shape;282;p28">
            <a:extLst>
              <a:ext uri="{FF2B5EF4-FFF2-40B4-BE49-F238E27FC236}">
                <a16:creationId xmlns:a16="http://schemas.microsoft.com/office/drawing/2014/main" id="{EC24BBC4-9FAD-AD8E-9D1A-6B03BC6DDEB7}"/>
              </a:ext>
            </a:extLst>
          </p:cNvPr>
          <p:cNvSpPr txBox="1">
            <a:spLocks/>
          </p:cNvSpPr>
          <p:nvPr/>
        </p:nvSpPr>
        <p:spPr>
          <a:xfrm>
            <a:off x="1105500" y="1434825"/>
            <a:ext cx="8038500" cy="340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95000"/>
              </a:lnSpc>
              <a:spcAft>
                <a:spcPts val="1200"/>
              </a:spcAft>
              <a:buClr>
                <a:schemeClr val="dk1"/>
              </a:buClr>
              <a:buSzPts val="712"/>
              <a:buFont typeface="Arial"/>
              <a:buNone/>
            </a:pPr>
            <a:r>
              <a:rPr lang="en-US" sz="1173" dirty="0">
                <a:solidFill>
                  <a:schemeClr val="dk1"/>
                </a:solidFill>
                <a:latin typeface="Montserrat"/>
                <a:ea typeface="Montserrat"/>
                <a:cs typeface="Montserrat"/>
                <a:sym typeface="Montserrat"/>
              </a:rPr>
              <a:t>Avatar has different stages</a:t>
            </a:r>
            <a:endParaRPr lang="en-US" sz="1487" dirty="0">
              <a:solidFill>
                <a:schemeClr val="dk1"/>
              </a:solidFill>
              <a:latin typeface="Montserrat"/>
              <a:ea typeface="Montserrat"/>
              <a:cs typeface="Montserrat"/>
              <a:sym typeface="Montserrat"/>
            </a:endParaRPr>
          </a:p>
        </p:txBody>
      </p:sp>
      <p:sp>
        <p:nvSpPr>
          <p:cNvPr id="9" name="Google Shape;283;p28">
            <a:extLst>
              <a:ext uri="{FF2B5EF4-FFF2-40B4-BE49-F238E27FC236}">
                <a16:creationId xmlns:a16="http://schemas.microsoft.com/office/drawing/2014/main" id="{7F6738EF-6068-CDDE-985F-49A5F190EE23}"/>
              </a:ext>
            </a:extLst>
          </p:cNvPr>
          <p:cNvSpPr txBox="1">
            <a:spLocks/>
          </p:cNvSpPr>
          <p:nvPr/>
        </p:nvSpPr>
        <p:spPr>
          <a:xfrm>
            <a:off x="1105500" y="1730746"/>
            <a:ext cx="8038500" cy="222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95000"/>
              </a:lnSpc>
              <a:spcAft>
                <a:spcPts val="1200"/>
              </a:spcAft>
              <a:buClr>
                <a:schemeClr val="dk1"/>
              </a:buClr>
              <a:buSzPts val="712"/>
              <a:buFont typeface="Arial"/>
              <a:buNone/>
            </a:pPr>
            <a:r>
              <a:rPr lang="en-US" sz="1173" dirty="0">
                <a:solidFill>
                  <a:schemeClr val="dk1"/>
                </a:solidFill>
                <a:latin typeface="Montserrat"/>
                <a:ea typeface="Montserrat"/>
                <a:cs typeface="Montserrat"/>
                <a:sym typeface="Montserrat"/>
              </a:rPr>
              <a:t>Highlight important status/activities </a:t>
            </a:r>
            <a:endParaRPr lang="en-US" sz="1487" dirty="0">
              <a:solidFill>
                <a:schemeClr val="dk1"/>
              </a:solidFill>
              <a:latin typeface="Montserrat"/>
              <a:ea typeface="Montserrat"/>
              <a:cs typeface="Montserrat"/>
              <a:sym typeface="Montserrat"/>
            </a:endParaRPr>
          </a:p>
        </p:txBody>
      </p:sp>
      <p:sp>
        <p:nvSpPr>
          <p:cNvPr id="10" name="Google Shape;284;p28">
            <a:extLst>
              <a:ext uri="{FF2B5EF4-FFF2-40B4-BE49-F238E27FC236}">
                <a16:creationId xmlns:a16="http://schemas.microsoft.com/office/drawing/2014/main" id="{E8E1FD30-2A75-D4F5-7F30-DA09F803C9CB}"/>
              </a:ext>
            </a:extLst>
          </p:cNvPr>
          <p:cNvSpPr txBox="1">
            <a:spLocks/>
          </p:cNvSpPr>
          <p:nvPr/>
        </p:nvSpPr>
        <p:spPr>
          <a:xfrm>
            <a:off x="1105500" y="2371284"/>
            <a:ext cx="3320100" cy="188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95000"/>
              </a:lnSpc>
              <a:spcAft>
                <a:spcPts val="1200"/>
              </a:spcAft>
              <a:buClr>
                <a:schemeClr val="dk1"/>
              </a:buClr>
              <a:buSzPts val="712"/>
              <a:buFont typeface="Arial"/>
              <a:buNone/>
            </a:pPr>
            <a:r>
              <a:rPr lang="en-US" sz="1173" dirty="0">
                <a:solidFill>
                  <a:schemeClr val="dk1"/>
                </a:solidFill>
                <a:latin typeface="Montserrat"/>
                <a:ea typeface="Montserrat"/>
                <a:cs typeface="Montserrat"/>
                <a:sym typeface="Montserrat"/>
              </a:rPr>
              <a:t>Visual cues -&gt; time spent in an area</a:t>
            </a:r>
            <a:endParaRPr lang="en-US" sz="1487" dirty="0">
              <a:solidFill>
                <a:schemeClr val="dk1"/>
              </a:solidFill>
              <a:latin typeface="Montserrat"/>
              <a:ea typeface="Montserrat"/>
              <a:cs typeface="Montserrat"/>
              <a:sym typeface="Montserrat"/>
            </a:endParaRPr>
          </a:p>
        </p:txBody>
      </p:sp>
      <p:sp>
        <p:nvSpPr>
          <p:cNvPr id="11" name="Google Shape;285;p28">
            <a:extLst>
              <a:ext uri="{FF2B5EF4-FFF2-40B4-BE49-F238E27FC236}">
                <a16:creationId xmlns:a16="http://schemas.microsoft.com/office/drawing/2014/main" id="{522DF8D3-262C-E533-280E-A5097FA3FAE4}"/>
              </a:ext>
            </a:extLst>
          </p:cNvPr>
          <p:cNvSpPr txBox="1">
            <a:spLocks/>
          </p:cNvSpPr>
          <p:nvPr/>
        </p:nvSpPr>
        <p:spPr>
          <a:xfrm>
            <a:off x="1105500" y="3263454"/>
            <a:ext cx="8038500" cy="222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95000"/>
              </a:lnSpc>
              <a:spcAft>
                <a:spcPts val="1200"/>
              </a:spcAft>
              <a:buClr>
                <a:schemeClr val="dk1"/>
              </a:buClr>
              <a:buSzPts val="712"/>
              <a:buFont typeface="Arial"/>
              <a:buNone/>
            </a:pPr>
            <a:r>
              <a:rPr lang="en-US" sz="1173" dirty="0">
                <a:solidFill>
                  <a:schemeClr val="dk1"/>
                </a:solidFill>
                <a:latin typeface="Montserrat"/>
                <a:ea typeface="Montserrat"/>
                <a:cs typeface="Montserrat"/>
                <a:sym typeface="Montserrat"/>
              </a:rPr>
              <a:t>Activity panels</a:t>
            </a:r>
            <a:endParaRPr lang="en-US" sz="1487" dirty="0">
              <a:solidFill>
                <a:schemeClr val="dk1"/>
              </a:solidFill>
              <a:latin typeface="Montserrat"/>
              <a:ea typeface="Montserrat"/>
              <a:cs typeface="Montserrat"/>
              <a:sym typeface="Montserrat"/>
            </a:endParaRPr>
          </a:p>
        </p:txBody>
      </p:sp>
      <p:sp>
        <p:nvSpPr>
          <p:cNvPr id="12" name="Google Shape;286;p28">
            <a:extLst>
              <a:ext uri="{FF2B5EF4-FFF2-40B4-BE49-F238E27FC236}">
                <a16:creationId xmlns:a16="http://schemas.microsoft.com/office/drawing/2014/main" id="{42C0F290-C999-4E76-0599-BB4AE087103D}"/>
              </a:ext>
            </a:extLst>
          </p:cNvPr>
          <p:cNvSpPr txBox="1">
            <a:spLocks/>
          </p:cNvSpPr>
          <p:nvPr/>
        </p:nvSpPr>
        <p:spPr>
          <a:xfrm>
            <a:off x="1105500" y="3928780"/>
            <a:ext cx="8038500" cy="222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95000"/>
              </a:lnSpc>
              <a:spcAft>
                <a:spcPts val="1200"/>
              </a:spcAft>
              <a:buClr>
                <a:schemeClr val="dk1"/>
              </a:buClr>
              <a:buSzPts val="712"/>
              <a:buFont typeface="Arial"/>
              <a:buNone/>
            </a:pPr>
            <a:r>
              <a:rPr lang="en-US" sz="1173" dirty="0">
                <a:solidFill>
                  <a:schemeClr val="dk1"/>
                </a:solidFill>
                <a:latin typeface="Montserrat"/>
                <a:ea typeface="Montserrat"/>
                <a:cs typeface="Montserrat"/>
                <a:sym typeface="Montserrat"/>
              </a:rPr>
              <a:t>Only vague necessary furniture</a:t>
            </a:r>
            <a:endParaRPr lang="en-US" sz="1487" dirty="0">
              <a:solidFill>
                <a:schemeClr val="dk1"/>
              </a:solidFill>
              <a:latin typeface="Montserrat"/>
              <a:ea typeface="Montserrat"/>
              <a:cs typeface="Montserrat"/>
              <a:sym typeface="Montserrat"/>
            </a:endParaRPr>
          </a:p>
        </p:txBody>
      </p:sp>
      <p:sp>
        <p:nvSpPr>
          <p:cNvPr id="13" name="Google Shape;287;p28">
            <a:extLst>
              <a:ext uri="{FF2B5EF4-FFF2-40B4-BE49-F238E27FC236}">
                <a16:creationId xmlns:a16="http://schemas.microsoft.com/office/drawing/2014/main" id="{A4540FA8-8BAA-4230-39FC-2BFFD49B0DF7}"/>
              </a:ext>
            </a:extLst>
          </p:cNvPr>
          <p:cNvSpPr txBox="1">
            <a:spLocks/>
          </p:cNvSpPr>
          <p:nvPr/>
        </p:nvSpPr>
        <p:spPr>
          <a:xfrm>
            <a:off x="1105500" y="4860017"/>
            <a:ext cx="8038500" cy="222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95000"/>
              </a:lnSpc>
              <a:spcAft>
                <a:spcPts val="1200"/>
              </a:spcAft>
              <a:buClr>
                <a:schemeClr val="dk1"/>
              </a:buClr>
              <a:buSzPts val="712"/>
              <a:buFont typeface="Arial"/>
              <a:buNone/>
            </a:pPr>
            <a:r>
              <a:rPr lang="en-US" sz="1173" dirty="0">
                <a:solidFill>
                  <a:schemeClr val="dk1"/>
                </a:solidFill>
                <a:latin typeface="Montserrat"/>
                <a:ea typeface="Montserrat"/>
                <a:cs typeface="Montserrat"/>
                <a:sym typeface="Montserrat"/>
              </a:rPr>
              <a:t>Ambient historical data</a:t>
            </a:r>
            <a:endParaRPr lang="en-US" sz="1487" dirty="0">
              <a:solidFill>
                <a:schemeClr val="dk1"/>
              </a:solidFill>
              <a:latin typeface="Montserrat"/>
              <a:ea typeface="Montserrat"/>
              <a:cs typeface="Montserrat"/>
              <a:sym typeface="Montserrat"/>
            </a:endParaRPr>
          </a:p>
        </p:txBody>
      </p:sp>
      <p:sp>
        <p:nvSpPr>
          <p:cNvPr id="14" name="Google Shape;271;p28">
            <a:extLst>
              <a:ext uri="{FF2B5EF4-FFF2-40B4-BE49-F238E27FC236}">
                <a16:creationId xmlns:a16="http://schemas.microsoft.com/office/drawing/2014/main" id="{7A2F84B6-E8DE-BB20-0DA4-8E2734AED3DD}"/>
              </a:ext>
            </a:extLst>
          </p:cNvPr>
          <p:cNvSpPr txBox="1">
            <a:spLocks/>
          </p:cNvSpPr>
          <p:nvPr/>
        </p:nvSpPr>
        <p:spPr>
          <a:xfrm>
            <a:off x="180625" y="130003"/>
            <a:ext cx="8355300" cy="5727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SzPts val="990"/>
            </a:pPr>
            <a:r>
              <a:rPr lang="en-US" sz="2120" dirty="0">
                <a:latin typeface="Montserrat"/>
                <a:ea typeface="Montserrat"/>
                <a:cs typeface="Montserrat"/>
                <a:sym typeface="Montserrat"/>
              </a:rPr>
              <a:t>Initial design insights</a:t>
            </a:r>
          </a:p>
        </p:txBody>
      </p:sp>
      <p:pic>
        <p:nvPicPr>
          <p:cNvPr id="15" name="Google Shape;292;p28">
            <a:extLst>
              <a:ext uri="{FF2B5EF4-FFF2-40B4-BE49-F238E27FC236}">
                <a16:creationId xmlns:a16="http://schemas.microsoft.com/office/drawing/2014/main" id="{2D43782A-913E-35DA-716C-AE71C9B1043C}"/>
              </a:ext>
            </a:extLst>
          </p:cNvPr>
          <p:cNvPicPr preferRelativeResize="0"/>
          <p:nvPr/>
        </p:nvPicPr>
        <p:blipFill rotWithShape="1">
          <a:blip r:embed="rId4">
            <a:alphaModFix/>
          </a:blip>
          <a:srcRect l="4464" r="4419" b="3892"/>
          <a:stretch/>
        </p:blipFill>
        <p:spPr>
          <a:xfrm>
            <a:off x="4120316" y="2187"/>
            <a:ext cx="4900842" cy="5009013"/>
          </a:xfrm>
          <a:prstGeom prst="rect">
            <a:avLst/>
          </a:prstGeom>
          <a:noFill/>
          <a:ln>
            <a:noFill/>
          </a:ln>
        </p:spPr>
      </p:pic>
      <p:sp>
        <p:nvSpPr>
          <p:cNvPr id="2" name="Google Shape;346;p30">
            <a:extLst>
              <a:ext uri="{FF2B5EF4-FFF2-40B4-BE49-F238E27FC236}">
                <a16:creationId xmlns:a16="http://schemas.microsoft.com/office/drawing/2014/main" id="{B60C5A0C-89EE-00B6-9429-AEA59A2A5432}"/>
              </a:ext>
            </a:extLst>
          </p:cNvPr>
          <p:cNvSpPr/>
          <p:nvPr/>
        </p:nvSpPr>
        <p:spPr>
          <a:xfrm>
            <a:off x="4868858" y="455"/>
            <a:ext cx="4275142" cy="1145700"/>
          </a:xfrm>
          <a:prstGeom prst="ellipse">
            <a:avLst/>
          </a:prstGeom>
          <a:noFill/>
          <a:ln w="381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extLst>
      <p:ext uri="{BB962C8B-B14F-4D97-AF65-F5344CB8AC3E}">
        <p14:creationId xmlns:p14="http://schemas.microsoft.com/office/powerpoint/2010/main" val="4078722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8"/>
                                        </p:tgtEl>
                                        <p:attrNameLst>
                                          <p:attrName>style.fontWeight</p:attrName>
                                        </p:attrNameLst>
                                      </p:cBhvr>
                                      <p:to>
                                        <p:strVal val="bold"/>
                                      </p:to>
                                    </p:set>
                                  </p:childTnLst>
                                </p:cTn>
                              </p:par>
                              <p:par>
                                <p:cTn id="7" presetID="15" presetClass="emph" presetSubtype="0" grpId="0" nodeType="withEffect">
                                  <p:stCondLst>
                                    <p:cond delay="0"/>
                                  </p:stCondLst>
                                  <p:iterate type="lt">
                                    <p:tmAbs val="25"/>
                                  </p:iterate>
                                  <p:childTnLst>
                                    <p:set>
                                      <p:cBhvr override="childStyle">
                                        <p:cTn id="8" dur="indefinite"/>
                                        <p:tgtEl>
                                          <p:spTgt spid="9"/>
                                        </p:tgtEl>
                                        <p:attrNameLst>
                                          <p:attrName>style.fontWeight</p:attrName>
                                        </p:attrNameLst>
                                      </p:cBhvr>
                                      <p:to>
                                        <p:strVal val="bold"/>
                                      </p:to>
                                    </p:set>
                                  </p:childTnLst>
                                </p:cTn>
                              </p:par>
                              <p:par>
                                <p:cTn id="9" presetID="15" presetClass="emph" presetSubtype="0" grpId="0" nodeType="withEffect">
                                  <p:stCondLst>
                                    <p:cond delay="0"/>
                                  </p:stCondLst>
                                  <p:iterate type="lt">
                                    <p:tmAbs val="25"/>
                                  </p:iterate>
                                  <p:childTnLst>
                                    <p:set>
                                      <p:cBhvr override="childStyle">
                                        <p:cTn id="10" dur="indefinite"/>
                                        <p:tgtEl>
                                          <p:spTgt spid="11"/>
                                        </p:tgtEl>
                                        <p:attrNameLst>
                                          <p:attrName>style.fontWeight</p:attrName>
                                        </p:attrNameLst>
                                      </p:cBhvr>
                                      <p:to>
                                        <p:strVal val="bold"/>
                                      </p:to>
                                    </p:set>
                                  </p:childTnLst>
                                </p:cTn>
                              </p:par>
                              <p:par>
                                <p:cTn id="11" presetID="9"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A0E6681-D493-AFD4-C22D-155D5E1F542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pic>
        <p:nvPicPr>
          <p:cNvPr id="6" name="Picture 5">
            <a:extLst>
              <a:ext uri="{FF2B5EF4-FFF2-40B4-BE49-F238E27FC236}">
                <a16:creationId xmlns:a16="http://schemas.microsoft.com/office/drawing/2014/main" id="{843475FB-A248-AF77-B289-077074ADB74A}"/>
              </a:ext>
            </a:extLst>
          </p:cNvPr>
          <p:cNvPicPr>
            <a:picLocks noChangeAspect="1"/>
          </p:cNvPicPr>
          <p:nvPr/>
        </p:nvPicPr>
        <p:blipFill rotWithShape="1">
          <a:blip r:embed="rId3">
            <a:alphaModFix amt="25000"/>
          </a:blip>
          <a:srcRect t="8043" b="5190"/>
          <a:stretch/>
        </p:blipFill>
        <p:spPr>
          <a:xfrm>
            <a:off x="0" y="14853"/>
            <a:ext cx="9144000" cy="5128647"/>
          </a:xfrm>
          <a:prstGeom prst="rect">
            <a:avLst/>
          </a:prstGeom>
        </p:spPr>
      </p:pic>
      <p:sp>
        <p:nvSpPr>
          <p:cNvPr id="7" name="Google Shape;281;p28">
            <a:extLst>
              <a:ext uri="{FF2B5EF4-FFF2-40B4-BE49-F238E27FC236}">
                <a16:creationId xmlns:a16="http://schemas.microsoft.com/office/drawing/2014/main" id="{1111DAFB-6287-1504-8AC7-8BA836368C47}"/>
              </a:ext>
            </a:extLst>
          </p:cNvPr>
          <p:cNvSpPr txBox="1">
            <a:spLocks/>
          </p:cNvSpPr>
          <p:nvPr/>
        </p:nvSpPr>
        <p:spPr>
          <a:xfrm>
            <a:off x="1105500" y="1207338"/>
            <a:ext cx="8038500" cy="340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95000"/>
              </a:lnSpc>
              <a:spcAft>
                <a:spcPts val="1200"/>
              </a:spcAft>
              <a:buClr>
                <a:schemeClr val="dk1"/>
              </a:buClr>
              <a:buSzPts val="712"/>
              <a:buFont typeface="Arial"/>
              <a:buNone/>
            </a:pPr>
            <a:r>
              <a:rPr lang="en-US" sz="1173" dirty="0">
                <a:solidFill>
                  <a:schemeClr val="dk1"/>
                </a:solidFill>
                <a:latin typeface="Montserrat"/>
                <a:ea typeface="Montserrat"/>
                <a:cs typeface="Montserrat"/>
                <a:sym typeface="Montserrat"/>
              </a:rPr>
              <a:t>Particular areas</a:t>
            </a:r>
            <a:endParaRPr lang="en-US" sz="1487" dirty="0">
              <a:solidFill>
                <a:schemeClr val="dk1"/>
              </a:solidFill>
              <a:latin typeface="Montserrat"/>
              <a:ea typeface="Montserrat"/>
              <a:cs typeface="Montserrat"/>
              <a:sym typeface="Montserrat"/>
            </a:endParaRPr>
          </a:p>
        </p:txBody>
      </p:sp>
      <p:sp>
        <p:nvSpPr>
          <p:cNvPr id="8" name="Google Shape;282;p28">
            <a:extLst>
              <a:ext uri="{FF2B5EF4-FFF2-40B4-BE49-F238E27FC236}">
                <a16:creationId xmlns:a16="http://schemas.microsoft.com/office/drawing/2014/main" id="{EC24BBC4-9FAD-AD8E-9D1A-6B03BC6DDEB7}"/>
              </a:ext>
            </a:extLst>
          </p:cNvPr>
          <p:cNvSpPr txBox="1">
            <a:spLocks/>
          </p:cNvSpPr>
          <p:nvPr/>
        </p:nvSpPr>
        <p:spPr>
          <a:xfrm>
            <a:off x="1105500" y="1434825"/>
            <a:ext cx="8038500" cy="340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95000"/>
              </a:lnSpc>
              <a:spcAft>
                <a:spcPts val="1200"/>
              </a:spcAft>
              <a:buClr>
                <a:schemeClr val="dk1"/>
              </a:buClr>
              <a:buSzPts val="712"/>
              <a:buFont typeface="Arial"/>
              <a:buNone/>
            </a:pPr>
            <a:r>
              <a:rPr lang="en-US" sz="1173" dirty="0">
                <a:solidFill>
                  <a:schemeClr val="dk1"/>
                </a:solidFill>
                <a:latin typeface="Montserrat"/>
                <a:ea typeface="Montserrat"/>
                <a:cs typeface="Montserrat"/>
                <a:sym typeface="Montserrat"/>
              </a:rPr>
              <a:t>Avatar has different stages</a:t>
            </a:r>
            <a:endParaRPr lang="en-US" sz="1487" dirty="0">
              <a:solidFill>
                <a:schemeClr val="dk1"/>
              </a:solidFill>
              <a:latin typeface="Montserrat"/>
              <a:ea typeface="Montserrat"/>
              <a:cs typeface="Montserrat"/>
              <a:sym typeface="Montserrat"/>
            </a:endParaRPr>
          </a:p>
        </p:txBody>
      </p:sp>
      <p:sp>
        <p:nvSpPr>
          <p:cNvPr id="9" name="Google Shape;283;p28">
            <a:extLst>
              <a:ext uri="{FF2B5EF4-FFF2-40B4-BE49-F238E27FC236}">
                <a16:creationId xmlns:a16="http://schemas.microsoft.com/office/drawing/2014/main" id="{7F6738EF-6068-CDDE-985F-49A5F190EE23}"/>
              </a:ext>
            </a:extLst>
          </p:cNvPr>
          <p:cNvSpPr txBox="1">
            <a:spLocks/>
          </p:cNvSpPr>
          <p:nvPr/>
        </p:nvSpPr>
        <p:spPr>
          <a:xfrm>
            <a:off x="1105500" y="1730746"/>
            <a:ext cx="8038500" cy="222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95000"/>
              </a:lnSpc>
              <a:spcAft>
                <a:spcPts val="1200"/>
              </a:spcAft>
              <a:buClr>
                <a:schemeClr val="dk1"/>
              </a:buClr>
              <a:buSzPts val="712"/>
              <a:buFont typeface="Arial"/>
              <a:buNone/>
            </a:pPr>
            <a:r>
              <a:rPr lang="en-US" sz="1173" dirty="0">
                <a:solidFill>
                  <a:schemeClr val="dk1"/>
                </a:solidFill>
                <a:latin typeface="Montserrat"/>
                <a:ea typeface="Montserrat"/>
                <a:cs typeface="Montserrat"/>
                <a:sym typeface="Montserrat"/>
              </a:rPr>
              <a:t>Highlight important status/activities </a:t>
            </a:r>
            <a:endParaRPr lang="en-US" sz="1487" dirty="0">
              <a:solidFill>
                <a:schemeClr val="dk1"/>
              </a:solidFill>
              <a:latin typeface="Montserrat"/>
              <a:ea typeface="Montserrat"/>
              <a:cs typeface="Montserrat"/>
              <a:sym typeface="Montserrat"/>
            </a:endParaRPr>
          </a:p>
        </p:txBody>
      </p:sp>
      <p:sp>
        <p:nvSpPr>
          <p:cNvPr id="10" name="Google Shape;284;p28">
            <a:extLst>
              <a:ext uri="{FF2B5EF4-FFF2-40B4-BE49-F238E27FC236}">
                <a16:creationId xmlns:a16="http://schemas.microsoft.com/office/drawing/2014/main" id="{E8E1FD30-2A75-D4F5-7F30-DA09F803C9CB}"/>
              </a:ext>
            </a:extLst>
          </p:cNvPr>
          <p:cNvSpPr txBox="1">
            <a:spLocks/>
          </p:cNvSpPr>
          <p:nvPr/>
        </p:nvSpPr>
        <p:spPr>
          <a:xfrm>
            <a:off x="1105500" y="2371284"/>
            <a:ext cx="3320100" cy="188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95000"/>
              </a:lnSpc>
              <a:spcAft>
                <a:spcPts val="1200"/>
              </a:spcAft>
              <a:buClr>
                <a:schemeClr val="dk1"/>
              </a:buClr>
              <a:buSzPts val="712"/>
              <a:buFont typeface="Arial"/>
              <a:buNone/>
            </a:pPr>
            <a:r>
              <a:rPr lang="en-US" sz="1173" dirty="0">
                <a:solidFill>
                  <a:schemeClr val="dk1"/>
                </a:solidFill>
                <a:latin typeface="Montserrat"/>
                <a:ea typeface="Montserrat"/>
                <a:cs typeface="Montserrat"/>
                <a:sym typeface="Montserrat"/>
              </a:rPr>
              <a:t>Visual cues -&gt; time spent in an area</a:t>
            </a:r>
            <a:endParaRPr lang="en-US" sz="1487" dirty="0">
              <a:solidFill>
                <a:schemeClr val="dk1"/>
              </a:solidFill>
              <a:latin typeface="Montserrat"/>
              <a:ea typeface="Montserrat"/>
              <a:cs typeface="Montserrat"/>
              <a:sym typeface="Montserrat"/>
            </a:endParaRPr>
          </a:p>
        </p:txBody>
      </p:sp>
      <p:sp>
        <p:nvSpPr>
          <p:cNvPr id="11" name="Google Shape;285;p28">
            <a:extLst>
              <a:ext uri="{FF2B5EF4-FFF2-40B4-BE49-F238E27FC236}">
                <a16:creationId xmlns:a16="http://schemas.microsoft.com/office/drawing/2014/main" id="{522DF8D3-262C-E533-280E-A5097FA3FAE4}"/>
              </a:ext>
            </a:extLst>
          </p:cNvPr>
          <p:cNvSpPr txBox="1">
            <a:spLocks/>
          </p:cNvSpPr>
          <p:nvPr/>
        </p:nvSpPr>
        <p:spPr>
          <a:xfrm>
            <a:off x="1105500" y="3263454"/>
            <a:ext cx="8038500" cy="222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95000"/>
              </a:lnSpc>
              <a:spcAft>
                <a:spcPts val="1200"/>
              </a:spcAft>
              <a:buClr>
                <a:schemeClr val="dk1"/>
              </a:buClr>
              <a:buSzPts val="712"/>
              <a:buFont typeface="Arial"/>
              <a:buNone/>
            </a:pPr>
            <a:r>
              <a:rPr lang="en-US" sz="1173" dirty="0">
                <a:solidFill>
                  <a:schemeClr val="dk1"/>
                </a:solidFill>
                <a:latin typeface="Montserrat"/>
                <a:ea typeface="Montserrat"/>
                <a:cs typeface="Montserrat"/>
                <a:sym typeface="Montserrat"/>
              </a:rPr>
              <a:t>Activity panels</a:t>
            </a:r>
            <a:endParaRPr lang="en-US" sz="1487" dirty="0">
              <a:solidFill>
                <a:schemeClr val="dk1"/>
              </a:solidFill>
              <a:latin typeface="Montserrat"/>
              <a:ea typeface="Montserrat"/>
              <a:cs typeface="Montserrat"/>
              <a:sym typeface="Montserrat"/>
            </a:endParaRPr>
          </a:p>
        </p:txBody>
      </p:sp>
      <p:sp>
        <p:nvSpPr>
          <p:cNvPr id="12" name="Google Shape;286;p28">
            <a:extLst>
              <a:ext uri="{FF2B5EF4-FFF2-40B4-BE49-F238E27FC236}">
                <a16:creationId xmlns:a16="http://schemas.microsoft.com/office/drawing/2014/main" id="{42C0F290-C999-4E76-0599-BB4AE087103D}"/>
              </a:ext>
            </a:extLst>
          </p:cNvPr>
          <p:cNvSpPr txBox="1">
            <a:spLocks/>
          </p:cNvSpPr>
          <p:nvPr/>
        </p:nvSpPr>
        <p:spPr>
          <a:xfrm>
            <a:off x="1105500" y="3928780"/>
            <a:ext cx="8038500" cy="222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95000"/>
              </a:lnSpc>
              <a:spcAft>
                <a:spcPts val="1200"/>
              </a:spcAft>
              <a:buClr>
                <a:schemeClr val="dk1"/>
              </a:buClr>
              <a:buSzPts val="712"/>
              <a:buFont typeface="Arial"/>
              <a:buNone/>
            </a:pPr>
            <a:r>
              <a:rPr lang="en-US" sz="1173" dirty="0">
                <a:solidFill>
                  <a:schemeClr val="dk1"/>
                </a:solidFill>
                <a:latin typeface="Montserrat"/>
                <a:ea typeface="Montserrat"/>
                <a:cs typeface="Montserrat"/>
                <a:sym typeface="Montserrat"/>
              </a:rPr>
              <a:t>Only vague necessary furniture</a:t>
            </a:r>
            <a:endParaRPr lang="en-US" sz="1487" dirty="0">
              <a:solidFill>
                <a:schemeClr val="dk1"/>
              </a:solidFill>
              <a:latin typeface="Montserrat"/>
              <a:ea typeface="Montserrat"/>
              <a:cs typeface="Montserrat"/>
              <a:sym typeface="Montserrat"/>
            </a:endParaRPr>
          </a:p>
        </p:txBody>
      </p:sp>
      <p:sp>
        <p:nvSpPr>
          <p:cNvPr id="13" name="Google Shape;287;p28">
            <a:extLst>
              <a:ext uri="{FF2B5EF4-FFF2-40B4-BE49-F238E27FC236}">
                <a16:creationId xmlns:a16="http://schemas.microsoft.com/office/drawing/2014/main" id="{A4540FA8-8BAA-4230-39FC-2BFFD49B0DF7}"/>
              </a:ext>
            </a:extLst>
          </p:cNvPr>
          <p:cNvSpPr txBox="1">
            <a:spLocks/>
          </p:cNvSpPr>
          <p:nvPr/>
        </p:nvSpPr>
        <p:spPr>
          <a:xfrm>
            <a:off x="1105500" y="4860017"/>
            <a:ext cx="8038500" cy="222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95000"/>
              </a:lnSpc>
              <a:spcAft>
                <a:spcPts val="1200"/>
              </a:spcAft>
              <a:buClr>
                <a:schemeClr val="dk1"/>
              </a:buClr>
              <a:buSzPts val="712"/>
              <a:buFont typeface="Arial"/>
              <a:buNone/>
            </a:pPr>
            <a:r>
              <a:rPr lang="en-US" sz="1173" dirty="0">
                <a:solidFill>
                  <a:schemeClr val="dk1"/>
                </a:solidFill>
                <a:latin typeface="Montserrat"/>
                <a:ea typeface="Montserrat"/>
                <a:cs typeface="Montserrat"/>
                <a:sym typeface="Montserrat"/>
              </a:rPr>
              <a:t>Ambient historical data</a:t>
            </a:r>
            <a:endParaRPr lang="en-US" sz="1487" dirty="0">
              <a:solidFill>
                <a:schemeClr val="dk1"/>
              </a:solidFill>
              <a:latin typeface="Montserrat"/>
              <a:ea typeface="Montserrat"/>
              <a:cs typeface="Montserrat"/>
              <a:sym typeface="Montserrat"/>
            </a:endParaRPr>
          </a:p>
        </p:txBody>
      </p:sp>
      <p:sp>
        <p:nvSpPr>
          <p:cNvPr id="14" name="Google Shape;271;p28">
            <a:extLst>
              <a:ext uri="{FF2B5EF4-FFF2-40B4-BE49-F238E27FC236}">
                <a16:creationId xmlns:a16="http://schemas.microsoft.com/office/drawing/2014/main" id="{7A2F84B6-E8DE-BB20-0DA4-8E2734AED3DD}"/>
              </a:ext>
            </a:extLst>
          </p:cNvPr>
          <p:cNvSpPr txBox="1">
            <a:spLocks/>
          </p:cNvSpPr>
          <p:nvPr/>
        </p:nvSpPr>
        <p:spPr>
          <a:xfrm>
            <a:off x="180625" y="130003"/>
            <a:ext cx="8355300" cy="5727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SzPts val="990"/>
            </a:pPr>
            <a:r>
              <a:rPr lang="en-US" sz="2120" dirty="0">
                <a:latin typeface="Montserrat"/>
                <a:ea typeface="Montserrat"/>
                <a:cs typeface="Montserrat"/>
                <a:sym typeface="Montserrat"/>
              </a:rPr>
              <a:t>Initial design insights</a:t>
            </a:r>
          </a:p>
        </p:txBody>
      </p:sp>
      <p:pic>
        <p:nvPicPr>
          <p:cNvPr id="15" name="Google Shape;292;p28">
            <a:extLst>
              <a:ext uri="{FF2B5EF4-FFF2-40B4-BE49-F238E27FC236}">
                <a16:creationId xmlns:a16="http://schemas.microsoft.com/office/drawing/2014/main" id="{2D43782A-913E-35DA-716C-AE71C9B1043C}"/>
              </a:ext>
            </a:extLst>
          </p:cNvPr>
          <p:cNvPicPr preferRelativeResize="0"/>
          <p:nvPr/>
        </p:nvPicPr>
        <p:blipFill rotWithShape="1">
          <a:blip r:embed="rId4">
            <a:alphaModFix/>
          </a:blip>
          <a:srcRect l="4464" r="4419" b="3892"/>
          <a:stretch/>
        </p:blipFill>
        <p:spPr>
          <a:xfrm>
            <a:off x="4120316" y="2187"/>
            <a:ext cx="4900842" cy="5009013"/>
          </a:xfrm>
          <a:prstGeom prst="rect">
            <a:avLst/>
          </a:prstGeom>
          <a:noFill/>
          <a:ln>
            <a:noFill/>
          </a:ln>
        </p:spPr>
      </p:pic>
      <p:sp>
        <p:nvSpPr>
          <p:cNvPr id="3" name="Google Shape;373;p31">
            <a:extLst>
              <a:ext uri="{FF2B5EF4-FFF2-40B4-BE49-F238E27FC236}">
                <a16:creationId xmlns:a16="http://schemas.microsoft.com/office/drawing/2014/main" id="{DB3EA357-B900-619F-17C9-3819E3CC10F4}"/>
              </a:ext>
            </a:extLst>
          </p:cNvPr>
          <p:cNvSpPr/>
          <p:nvPr/>
        </p:nvSpPr>
        <p:spPr>
          <a:xfrm>
            <a:off x="4608392" y="1652470"/>
            <a:ext cx="1568400" cy="1439700"/>
          </a:xfrm>
          <a:prstGeom prst="ellipse">
            <a:avLst/>
          </a:prstGeom>
          <a:noFill/>
          <a:ln w="381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 name="Google Shape;374;p31">
            <a:extLst>
              <a:ext uri="{FF2B5EF4-FFF2-40B4-BE49-F238E27FC236}">
                <a16:creationId xmlns:a16="http://schemas.microsoft.com/office/drawing/2014/main" id="{2E361303-54F5-D285-888F-6B9914253AAA}"/>
              </a:ext>
            </a:extLst>
          </p:cNvPr>
          <p:cNvSpPr/>
          <p:nvPr/>
        </p:nvSpPr>
        <p:spPr>
          <a:xfrm>
            <a:off x="7452750" y="1094275"/>
            <a:ext cx="1568400" cy="1439700"/>
          </a:xfrm>
          <a:prstGeom prst="ellipse">
            <a:avLst/>
          </a:prstGeom>
          <a:noFill/>
          <a:ln w="381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extLst>
      <p:ext uri="{BB962C8B-B14F-4D97-AF65-F5344CB8AC3E}">
        <p14:creationId xmlns:p14="http://schemas.microsoft.com/office/powerpoint/2010/main" val="313421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10"/>
                                        </p:tgtEl>
                                        <p:attrNameLst>
                                          <p:attrName>style.fontWeight</p:attrName>
                                        </p:attrNameLst>
                                      </p:cBhvr>
                                      <p:to>
                                        <p:strVal val="bold"/>
                                      </p:to>
                                    </p:set>
                                  </p:childTnLst>
                                </p:cTn>
                              </p:par>
                              <p:par>
                                <p:cTn id="7" presetID="15" presetClass="emph" presetSubtype="0" grpId="0" nodeType="withEffect">
                                  <p:stCondLst>
                                    <p:cond delay="0"/>
                                  </p:stCondLst>
                                  <p:iterate type="lt">
                                    <p:tmAbs val="25"/>
                                  </p:iterate>
                                  <p:childTnLst>
                                    <p:set>
                                      <p:cBhvr override="childStyle">
                                        <p:cTn id="8" dur="indefinite"/>
                                        <p:tgtEl>
                                          <p:spTgt spid="13"/>
                                        </p:tgtEl>
                                        <p:attrNameLst>
                                          <p:attrName>style.fontWeight</p:attrName>
                                        </p:attrNameLst>
                                      </p:cBhvr>
                                      <p:to>
                                        <p:strVal val="bold"/>
                                      </p:to>
                                    </p:set>
                                  </p:childTnLst>
                                </p:cTn>
                              </p:par>
                              <p:par>
                                <p:cTn id="9" presetID="9"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dissolv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3"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body" idx="1"/>
          </p:nvPr>
        </p:nvSpPr>
        <p:spPr>
          <a:xfrm>
            <a:off x="1311225" y="937675"/>
            <a:ext cx="72240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dirty="0">
                <a:solidFill>
                  <a:schemeClr val="dk1"/>
                </a:solidFill>
                <a:latin typeface="Montserrat"/>
                <a:ea typeface="Montserrat"/>
                <a:cs typeface="Montserrat"/>
                <a:sym typeface="Montserrat"/>
              </a:rPr>
              <a:t>56 million</a:t>
            </a:r>
            <a:r>
              <a:rPr lang="en" dirty="0">
                <a:solidFill>
                  <a:schemeClr val="dk1"/>
                </a:solidFill>
                <a:latin typeface="Montserrat"/>
                <a:ea typeface="Montserrat"/>
                <a:cs typeface="Montserrat"/>
                <a:sym typeface="Montserrat"/>
              </a:rPr>
              <a:t> people aged </a:t>
            </a:r>
            <a:r>
              <a:rPr lang="en" b="1" dirty="0">
                <a:solidFill>
                  <a:schemeClr val="dk1"/>
                </a:solidFill>
                <a:latin typeface="Montserrat"/>
                <a:ea typeface="Montserrat"/>
                <a:cs typeface="Montserrat"/>
                <a:sym typeface="Montserrat"/>
              </a:rPr>
              <a:t>65 and over</a:t>
            </a:r>
            <a:r>
              <a:rPr lang="en" dirty="0">
                <a:solidFill>
                  <a:schemeClr val="dk1"/>
                </a:solidFill>
                <a:latin typeface="Montserrat"/>
                <a:ea typeface="Montserrat"/>
                <a:cs typeface="Montserrat"/>
                <a:sym typeface="Montserrat"/>
              </a:rPr>
              <a:t> lived in the United States</a:t>
            </a:r>
            <a:endParaRPr dirty="0">
              <a:solidFill>
                <a:schemeClr val="dk1"/>
              </a:solidFill>
              <a:latin typeface="Montserrat"/>
              <a:ea typeface="Montserrat"/>
              <a:cs typeface="Montserrat"/>
              <a:sym typeface="Montserrat"/>
            </a:endParaRPr>
          </a:p>
          <a:p>
            <a:pPr marL="0" lvl="0" indent="0" algn="l" rtl="0">
              <a:spcBef>
                <a:spcPts val="1200"/>
              </a:spcBef>
              <a:spcAft>
                <a:spcPts val="0"/>
              </a:spcAft>
              <a:buNone/>
            </a:pPr>
            <a:endParaRPr dirty="0">
              <a:solidFill>
                <a:schemeClr val="dk1"/>
              </a:solidFill>
              <a:latin typeface="Montserrat"/>
              <a:ea typeface="Montserrat"/>
              <a:cs typeface="Montserrat"/>
              <a:sym typeface="Montserrat"/>
            </a:endParaRPr>
          </a:p>
          <a:p>
            <a:pPr marL="0" lvl="0" indent="0" algn="l" rtl="0">
              <a:spcBef>
                <a:spcPts val="1200"/>
              </a:spcBef>
              <a:spcAft>
                <a:spcPts val="0"/>
              </a:spcAft>
              <a:buNone/>
            </a:pPr>
            <a:r>
              <a:rPr lang="en" dirty="0">
                <a:solidFill>
                  <a:schemeClr val="dk1"/>
                </a:solidFill>
                <a:latin typeface="Montserrat"/>
                <a:ea typeface="Montserrat"/>
                <a:cs typeface="Montserrat"/>
                <a:sym typeface="Montserrat"/>
              </a:rPr>
              <a:t>The majority of older adults </a:t>
            </a:r>
            <a:r>
              <a:rPr lang="en" b="1" dirty="0">
                <a:solidFill>
                  <a:schemeClr val="dk1"/>
                </a:solidFill>
                <a:latin typeface="Montserrat"/>
                <a:ea typeface="Montserrat"/>
                <a:cs typeface="Montserrat"/>
                <a:sym typeface="Montserrat"/>
              </a:rPr>
              <a:t>live in the community</a:t>
            </a:r>
            <a:r>
              <a:rPr lang="en" dirty="0">
                <a:solidFill>
                  <a:schemeClr val="dk1"/>
                </a:solidFill>
                <a:latin typeface="Montserrat"/>
                <a:ea typeface="Montserrat"/>
                <a:cs typeface="Montserrat"/>
                <a:sym typeface="Montserrat"/>
              </a:rPr>
              <a:t> instead of nursing home or elder living facilities</a:t>
            </a:r>
            <a:endParaRPr dirty="0">
              <a:solidFill>
                <a:schemeClr val="dk1"/>
              </a:solidFill>
              <a:latin typeface="Montserrat"/>
              <a:ea typeface="Montserrat"/>
              <a:cs typeface="Montserrat"/>
              <a:sym typeface="Montserrat"/>
            </a:endParaRPr>
          </a:p>
          <a:p>
            <a:pPr marL="0" lvl="0" indent="0" algn="l" rtl="0">
              <a:spcBef>
                <a:spcPts val="1200"/>
              </a:spcBef>
              <a:spcAft>
                <a:spcPts val="0"/>
              </a:spcAft>
              <a:buNone/>
            </a:pPr>
            <a:endParaRPr dirty="0">
              <a:solidFill>
                <a:schemeClr val="dk1"/>
              </a:solidFill>
              <a:latin typeface="Montserrat"/>
              <a:ea typeface="Montserrat"/>
              <a:cs typeface="Montserrat"/>
              <a:sym typeface="Montserrat"/>
            </a:endParaRPr>
          </a:p>
          <a:p>
            <a:pPr marL="0" lvl="0" indent="0" algn="l" rtl="0">
              <a:spcBef>
                <a:spcPts val="1200"/>
              </a:spcBef>
              <a:spcAft>
                <a:spcPts val="0"/>
              </a:spcAft>
              <a:buNone/>
            </a:pPr>
            <a:r>
              <a:rPr lang="en" b="1" dirty="0">
                <a:solidFill>
                  <a:schemeClr val="dk1"/>
                </a:solidFill>
                <a:latin typeface="Montserrat"/>
                <a:ea typeface="Montserrat"/>
                <a:cs typeface="Montserrat"/>
                <a:sym typeface="Montserrat"/>
              </a:rPr>
              <a:t>90%</a:t>
            </a:r>
            <a:r>
              <a:rPr lang="en" dirty="0">
                <a:solidFill>
                  <a:schemeClr val="dk1"/>
                </a:solidFill>
                <a:latin typeface="Montserrat"/>
                <a:ea typeface="Montserrat"/>
                <a:cs typeface="Montserrat"/>
                <a:sym typeface="Montserrat"/>
              </a:rPr>
              <a:t> of seniors express their </a:t>
            </a:r>
            <a:r>
              <a:rPr lang="en" b="1" dirty="0">
                <a:solidFill>
                  <a:schemeClr val="dk1"/>
                </a:solidFill>
                <a:latin typeface="Montserrat"/>
                <a:ea typeface="Montserrat"/>
                <a:cs typeface="Montserrat"/>
                <a:sym typeface="Montserrat"/>
              </a:rPr>
              <a:t>willingness</a:t>
            </a:r>
            <a:r>
              <a:rPr lang="en" dirty="0">
                <a:solidFill>
                  <a:schemeClr val="dk1"/>
                </a:solidFill>
                <a:latin typeface="Montserrat"/>
                <a:ea typeface="Montserrat"/>
                <a:cs typeface="Montserrat"/>
                <a:sym typeface="Montserrat"/>
              </a:rPr>
              <a:t> to stay in their </a:t>
            </a:r>
            <a:r>
              <a:rPr lang="en" b="1" dirty="0">
                <a:solidFill>
                  <a:schemeClr val="dk1"/>
                </a:solidFill>
                <a:latin typeface="Montserrat"/>
                <a:ea typeface="Montserrat"/>
                <a:cs typeface="Montserrat"/>
                <a:sym typeface="Montserrat"/>
              </a:rPr>
              <a:t>own homes</a:t>
            </a:r>
            <a:r>
              <a:rPr lang="en" dirty="0">
                <a:solidFill>
                  <a:schemeClr val="dk1"/>
                </a:solidFill>
                <a:latin typeface="Montserrat"/>
                <a:ea typeface="Montserrat"/>
                <a:cs typeface="Montserrat"/>
                <a:sym typeface="Montserrat"/>
              </a:rPr>
              <a:t> and community as they age</a:t>
            </a:r>
            <a:endParaRPr dirty="0">
              <a:solidFill>
                <a:schemeClr val="dk1"/>
              </a:solidFill>
              <a:latin typeface="Montserrat"/>
              <a:ea typeface="Montserrat"/>
              <a:cs typeface="Montserrat"/>
              <a:sym typeface="Montserrat"/>
            </a:endParaRPr>
          </a:p>
          <a:p>
            <a:pPr marL="0" lvl="0" indent="0" algn="l" rtl="0">
              <a:spcBef>
                <a:spcPts val="1200"/>
              </a:spcBef>
              <a:spcAft>
                <a:spcPts val="1200"/>
              </a:spcAft>
              <a:buNone/>
            </a:pPr>
            <a:endParaRPr dirty="0">
              <a:solidFill>
                <a:schemeClr val="dk1"/>
              </a:solidFill>
              <a:latin typeface="Montserrat"/>
              <a:ea typeface="Montserrat"/>
              <a:cs typeface="Montserrat"/>
              <a:sym typeface="Montserrat"/>
            </a:endParaRPr>
          </a:p>
        </p:txBody>
      </p:sp>
      <p:sp>
        <p:nvSpPr>
          <p:cNvPr id="63" name="Google Shape;63;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latin typeface="Montserrat"/>
                <a:ea typeface="Montserrat"/>
                <a:cs typeface="Montserrat"/>
                <a:sym typeface="Montserrat"/>
              </a:rPr>
              <a:t>2</a:t>
            </a:fld>
            <a:endParaRPr>
              <a:latin typeface="Montserrat"/>
              <a:ea typeface="Montserrat"/>
              <a:cs typeface="Montserrat"/>
              <a:sym typeface="Montserrat"/>
            </a:endParaRPr>
          </a:p>
        </p:txBody>
      </p:sp>
      <p:pic>
        <p:nvPicPr>
          <p:cNvPr id="64" name="Google Shape;64;p14"/>
          <p:cNvPicPr preferRelativeResize="0"/>
          <p:nvPr/>
        </p:nvPicPr>
        <p:blipFill>
          <a:blip r:embed="rId3">
            <a:alphaModFix/>
          </a:blip>
          <a:stretch>
            <a:fillRect/>
          </a:stretch>
        </p:blipFill>
        <p:spPr>
          <a:xfrm>
            <a:off x="460175" y="1098675"/>
            <a:ext cx="548700" cy="548700"/>
          </a:xfrm>
          <a:prstGeom prst="rect">
            <a:avLst/>
          </a:prstGeom>
          <a:noFill/>
          <a:ln>
            <a:noFill/>
          </a:ln>
        </p:spPr>
      </p:pic>
      <p:pic>
        <p:nvPicPr>
          <p:cNvPr id="65" name="Google Shape;65;p14"/>
          <p:cNvPicPr preferRelativeResize="0"/>
          <p:nvPr/>
        </p:nvPicPr>
        <p:blipFill>
          <a:blip r:embed="rId4">
            <a:alphaModFix/>
          </a:blip>
          <a:stretch>
            <a:fillRect/>
          </a:stretch>
        </p:blipFill>
        <p:spPr>
          <a:xfrm>
            <a:off x="460175" y="2297400"/>
            <a:ext cx="548700" cy="548700"/>
          </a:xfrm>
          <a:prstGeom prst="rect">
            <a:avLst/>
          </a:prstGeom>
          <a:noFill/>
          <a:ln>
            <a:noFill/>
          </a:ln>
        </p:spPr>
      </p:pic>
      <p:pic>
        <p:nvPicPr>
          <p:cNvPr id="66" name="Google Shape;66;p14"/>
          <p:cNvPicPr preferRelativeResize="0"/>
          <p:nvPr/>
        </p:nvPicPr>
        <p:blipFill>
          <a:blip r:embed="rId5">
            <a:alphaModFix/>
          </a:blip>
          <a:stretch>
            <a:fillRect/>
          </a:stretch>
        </p:blipFill>
        <p:spPr>
          <a:xfrm>
            <a:off x="486387" y="3584784"/>
            <a:ext cx="496275" cy="4962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Shape 270"/>
        <p:cNvGrpSpPr/>
        <p:nvPr/>
      </p:nvGrpSpPr>
      <p:grpSpPr>
        <a:xfrm>
          <a:off x="0" y="0"/>
          <a:ext cx="0" cy="0"/>
          <a:chOff x="0" y="0"/>
          <a:chExt cx="0" cy="0"/>
        </a:xfrm>
      </p:grpSpPr>
      <p:sp>
        <p:nvSpPr>
          <p:cNvPr id="271" name="Google Shape;271;p28"/>
          <p:cNvSpPr txBox="1">
            <a:spLocks noGrp="1"/>
          </p:cNvSpPr>
          <p:nvPr>
            <p:ph type="title"/>
          </p:nvPr>
        </p:nvSpPr>
        <p:spPr>
          <a:xfrm>
            <a:off x="180625" y="132300"/>
            <a:ext cx="83553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120" dirty="0">
                <a:latin typeface="Montserrat"/>
                <a:ea typeface="Montserrat"/>
                <a:cs typeface="Montserrat"/>
                <a:sym typeface="Montserrat"/>
              </a:rPr>
              <a:t>Initial design insights</a:t>
            </a:r>
            <a:endParaRPr sz="2120" dirty="0">
              <a:latin typeface="Montserrat"/>
              <a:ea typeface="Montserrat"/>
              <a:cs typeface="Montserrat"/>
              <a:sym typeface="Montserrat"/>
            </a:endParaRPr>
          </a:p>
        </p:txBody>
      </p:sp>
      <p:sp>
        <p:nvSpPr>
          <p:cNvPr id="272" name="Google Shape;272;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latin typeface="Montserrat"/>
                <a:ea typeface="Montserrat"/>
                <a:cs typeface="Montserrat"/>
                <a:sym typeface="Montserrat"/>
              </a:rPr>
              <a:t>20</a:t>
            </a:fld>
            <a:endParaRPr>
              <a:latin typeface="Montserrat"/>
              <a:ea typeface="Montserrat"/>
              <a:cs typeface="Montserrat"/>
              <a:sym typeface="Montserrat"/>
            </a:endParaRPr>
          </a:p>
        </p:txBody>
      </p:sp>
      <p:sp>
        <p:nvSpPr>
          <p:cNvPr id="273" name="Google Shape;273;p28"/>
          <p:cNvSpPr txBox="1">
            <a:spLocks noGrp="1"/>
          </p:cNvSpPr>
          <p:nvPr>
            <p:ph type="body" idx="1"/>
          </p:nvPr>
        </p:nvSpPr>
        <p:spPr>
          <a:xfrm>
            <a:off x="580995" y="599275"/>
            <a:ext cx="8038500" cy="4908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sz="1170" dirty="0">
                <a:solidFill>
                  <a:srgbClr val="CCCCCC"/>
                </a:solidFill>
                <a:latin typeface="Montserrat"/>
                <a:ea typeface="Montserrat"/>
                <a:cs typeface="Montserrat"/>
                <a:sym typeface="Montserrat"/>
              </a:rPr>
              <a:t>Support low-level awareness </a:t>
            </a:r>
            <a:endParaRPr sz="1170" dirty="0">
              <a:solidFill>
                <a:srgbClr val="CCCCCC"/>
              </a:solidFill>
              <a:latin typeface="Montserrat"/>
              <a:ea typeface="Montserrat"/>
              <a:cs typeface="Montserrat"/>
              <a:sym typeface="Montserrat"/>
            </a:endParaRPr>
          </a:p>
        </p:txBody>
      </p:sp>
      <p:sp>
        <p:nvSpPr>
          <p:cNvPr id="274" name="Google Shape;274;p28"/>
          <p:cNvSpPr txBox="1">
            <a:spLocks noGrp="1"/>
          </p:cNvSpPr>
          <p:nvPr>
            <p:ph type="body" idx="1"/>
          </p:nvPr>
        </p:nvSpPr>
        <p:spPr>
          <a:xfrm>
            <a:off x="527295" y="1914363"/>
            <a:ext cx="8038500" cy="4908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sz="1170" dirty="0">
                <a:solidFill>
                  <a:srgbClr val="CCCCCC"/>
                </a:solidFill>
                <a:latin typeface="Montserrat"/>
                <a:ea typeface="Montserrat"/>
                <a:cs typeface="Montserrat"/>
                <a:sym typeface="Montserrat"/>
              </a:rPr>
              <a:t>Trends over time </a:t>
            </a:r>
            <a:endParaRPr sz="1170" dirty="0">
              <a:solidFill>
                <a:srgbClr val="CCCCCC"/>
              </a:solidFill>
              <a:latin typeface="Montserrat"/>
              <a:ea typeface="Montserrat"/>
              <a:cs typeface="Montserrat"/>
              <a:sym typeface="Montserrat"/>
            </a:endParaRPr>
          </a:p>
        </p:txBody>
      </p:sp>
      <p:sp>
        <p:nvSpPr>
          <p:cNvPr id="275" name="Google Shape;275;p28"/>
          <p:cNvSpPr txBox="1">
            <a:spLocks noGrp="1"/>
          </p:cNvSpPr>
          <p:nvPr>
            <p:ph type="body" idx="1"/>
          </p:nvPr>
        </p:nvSpPr>
        <p:spPr>
          <a:xfrm>
            <a:off x="527295" y="2510975"/>
            <a:ext cx="8038500" cy="4908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sz="1170" dirty="0">
                <a:solidFill>
                  <a:srgbClr val="CCCCCC"/>
                </a:solidFill>
                <a:latin typeface="Montserrat"/>
                <a:ea typeface="Montserrat"/>
                <a:cs typeface="Montserrat"/>
                <a:sym typeface="Montserrat"/>
              </a:rPr>
              <a:t>Respecting privacy concerns</a:t>
            </a:r>
            <a:endParaRPr sz="1170" dirty="0">
              <a:solidFill>
                <a:srgbClr val="CCCCCC"/>
              </a:solidFill>
              <a:latin typeface="Montserrat"/>
              <a:ea typeface="Montserrat"/>
              <a:cs typeface="Montserrat"/>
              <a:sym typeface="Montserrat"/>
            </a:endParaRPr>
          </a:p>
        </p:txBody>
      </p:sp>
      <p:sp>
        <p:nvSpPr>
          <p:cNvPr id="276" name="Google Shape;276;p28"/>
          <p:cNvSpPr txBox="1">
            <a:spLocks noGrp="1"/>
          </p:cNvSpPr>
          <p:nvPr>
            <p:ph type="body" idx="1"/>
          </p:nvPr>
        </p:nvSpPr>
        <p:spPr>
          <a:xfrm>
            <a:off x="527295" y="4268050"/>
            <a:ext cx="8038500" cy="4908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sz="1170" dirty="0">
                <a:solidFill>
                  <a:srgbClr val="CCCCCC"/>
                </a:solidFill>
                <a:latin typeface="Montserrat"/>
                <a:ea typeface="Montserrat"/>
                <a:cs typeface="Montserrat"/>
                <a:sym typeface="Montserrat"/>
              </a:rPr>
              <a:t>Reduce complexity</a:t>
            </a:r>
            <a:endParaRPr sz="1170" dirty="0">
              <a:solidFill>
                <a:srgbClr val="CCCCCC"/>
              </a:solidFill>
              <a:latin typeface="Montserrat"/>
              <a:ea typeface="Montserrat"/>
              <a:cs typeface="Montserrat"/>
              <a:sym typeface="Montserrat"/>
            </a:endParaRPr>
          </a:p>
        </p:txBody>
      </p:sp>
      <p:sp>
        <p:nvSpPr>
          <p:cNvPr id="277" name="Google Shape;277;p28"/>
          <p:cNvSpPr txBox="1">
            <a:spLocks noGrp="1"/>
          </p:cNvSpPr>
          <p:nvPr>
            <p:ph type="body" idx="1"/>
          </p:nvPr>
        </p:nvSpPr>
        <p:spPr>
          <a:xfrm>
            <a:off x="580995" y="932850"/>
            <a:ext cx="8038500" cy="340200"/>
          </a:xfrm>
          <a:prstGeom prst="rect">
            <a:avLst/>
          </a:prstGeom>
        </p:spPr>
        <p:txBody>
          <a:bodyPr spcFirstLastPara="1" wrap="square" lIns="91425" tIns="91425" rIns="91425" bIns="91425" anchor="ctr" anchorCtr="0">
            <a:noAutofit/>
          </a:bodyPr>
          <a:lstStyle/>
          <a:p>
            <a:pPr marL="0" lvl="0" indent="0" algn="l" rtl="0">
              <a:lnSpc>
                <a:spcPct val="95000"/>
              </a:lnSpc>
              <a:spcBef>
                <a:spcPts val="0"/>
              </a:spcBef>
              <a:spcAft>
                <a:spcPts val="1200"/>
              </a:spcAft>
              <a:buClr>
                <a:schemeClr val="dk1"/>
              </a:buClr>
              <a:buSzPts val="712"/>
              <a:buFont typeface="Arial"/>
              <a:buNone/>
            </a:pPr>
            <a:r>
              <a:rPr lang="en" sz="1173" dirty="0">
                <a:solidFill>
                  <a:srgbClr val="CCCCCC"/>
                </a:solidFill>
                <a:latin typeface="Montserrat"/>
                <a:ea typeface="Montserrat"/>
                <a:cs typeface="Montserrat"/>
                <a:sym typeface="Montserrat"/>
              </a:rPr>
              <a:t>Movement and daily activities</a:t>
            </a:r>
            <a:endParaRPr sz="1487" dirty="0">
              <a:solidFill>
                <a:srgbClr val="CCCCCC"/>
              </a:solidFill>
              <a:latin typeface="Montserrat"/>
              <a:ea typeface="Montserrat"/>
              <a:cs typeface="Montserrat"/>
              <a:sym typeface="Montserrat"/>
            </a:endParaRPr>
          </a:p>
        </p:txBody>
      </p:sp>
      <p:sp>
        <p:nvSpPr>
          <p:cNvPr id="278" name="Google Shape;278;p28"/>
          <p:cNvSpPr txBox="1">
            <a:spLocks noGrp="1"/>
          </p:cNvSpPr>
          <p:nvPr>
            <p:ph type="body" idx="1"/>
          </p:nvPr>
        </p:nvSpPr>
        <p:spPr>
          <a:xfrm>
            <a:off x="527295" y="2909113"/>
            <a:ext cx="8038500" cy="285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770"/>
              <a:buFont typeface="Arial"/>
              <a:buNone/>
            </a:pPr>
            <a:r>
              <a:rPr lang="en" sz="1150">
                <a:solidFill>
                  <a:srgbClr val="CCCCCC"/>
                </a:solidFill>
                <a:latin typeface="Montserrat"/>
                <a:ea typeface="Montserrat"/>
                <a:cs typeface="Montserrat"/>
                <a:sym typeface="Montserrat"/>
              </a:rPr>
              <a:t>Crucial and customized activities </a:t>
            </a:r>
            <a:endParaRPr sz="1150">
              <a:solidFill>
                <a:srgbClr val="CCCCCC"/>
              </a:solidFill>
              <a:latin typeface="Montserrat"/>
              <a:ea typeface="Montserrat"/>
              <a:cs typeface="Montserrat"/>
              <a:sym typeface="Montserrat"/>
            </a:endParaRPr>
          </a:p>
        </p:txBody>
      </p:sp>
      <p:sp>
        <p:nvSpPr>
          <p:cNvPr id="279" name="Google Shape;279;p28"/>
          <p:cNvSpPr txBox="1">
            <a:spLocks noGrp="1"/>
          </p:cNvSpPr>
          <p:nvPr>
            <p:ph type="body" idx="1"/>
          </p:nvPr>
        </p:nvSpPr>
        <p:spPr>
          <a:xfrm>
            <a:off x="527295" y="3432338"/>
            <a:ext cx="8038500" cy="285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770"/>
              <a:buFont typeface="Arial"/>
              <a:buNone/>
            </a:pPr>
            <a:r>
              <a:rPr lang="en" sz="1160">
                <a:solidFill>
                  <a:srgbClr val="CCCCCC"/>
                </a:solidFill>
                <a:latin typeface="Montserrat"/>
                <a:ea typeface="Montserrat"/>
                <a:cs typeface="Montserrat"/>
                <a:sym typeface="Montserrat"/>
              </a:rPr>
              <a:t>No private and casual activities </a:t>
            </a:r>
            <a:endParaRPr sz="1150" b="1">
              <a:solidFill>
                <a:srgbClr val="CCCCCC"/>
              </a:solidFill>
              <a:latin typeface="Montserrat"/>
              <a:ea typeface="Montserrat"/>
              <a:cs typeface="Montserrat"/>
              <a:sym typeface="Montserrat"/>
            </a:endParaRPr>
          </a:p>
        </p:txBody>
      </p:sp>
      <p:sp>
        <p:nvSpPr>
          <p:cNvPr id="280" name="Google Shape;280;p28"/>
          <p:cNvSpPr txBox="1">
            <a:spLocks noGrp="1"/>
          </p:cNvSpPr>
          <p:nvPr>
            <p:ph type="body" idx="1"/>
          </p:nvPr>
        </p:nvSpPr>
        <p:spPr>
          <a:xfrm>
            <a:off x="527295" y="3949769"/>
            <a:ext cx="8038500" cy="285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770"/>
              <a:buFont typeface="Arial"/>
              <a:buNone/>
            </a:pPr>
            <a:r>
              <a:rPr lang="en" sz="1160">
                <a:solidFill>
                  <a:srgbClr val="CCCCCC"/>
                </a:solidFill>
                <a:latin typeface="Montserrat"/>
                <a:ea typeface="Montserrat"/>
                <a:cs typeface="Montserrat"/>
                <a:sym typeface="Montserrat"/>
              </a:rPr>
              <a:t>No visual information </a:t>
            </a:r>
            <a:endParaRPr sz="1150">
              <a:solidFill>
                <a:srgbClr val="CCCCCC"/>
              </a:solidFill>
              <a:latin typeface="Montserrat"/>
              <a:ea typeface="Montserrat"/>
              <a:cs typeface="Montserrat"/>
              <a:sym typeface="Montserrat"/>
            </a:endParaRPr>
          </a:p>
        </p:txBody>
      </p:sp>
      <p:sp>
        <p:nvSpPr>
          <p:cNvPr id="281" name="Google Shape;281;p28"/>
          <p:cNvSpPr txBox="1">
            <a:spLocks noGrp="1"/>
          </p:cNvSpPr>
          <p:nvPr>
            <p:ph type="body" idx="1"/>
          </p:nvPr>
        </p:nvSpPr>
        <p:spPr>
          <a:xfrm>
            <a:off x="792995" y="1207338"/>
            <a:ext cx="8038500" cy="340200"/>
          </a:xfrm>
          <a:prstGeom prst="rect">
            <a:avLst/>
          </a:prstGeom>
        </p:spPr>
        <p:txBody>
          <a:bodyPr spcFirstLastPara="1" wrap="square" lIns="91425" tIns="91425" rIns="91425" bIns="91425" anchor="ctr" anchorCtr="0">
            <a:noAutofit/>
          </a:bodyPr>
          <a:lstStyle/>
          <a:p>
            <a:pPr marL="0" lvl="0" indent="0" algn="l" rtl="0">
              <a:lnSpc>
                <a:spcPct val="95000"/>
              </a:lnSpc>
              <a:spcBef>
                <a:spcPts val="0"/>
              </a:spcBef>
              <a:spcAft>
                <a:spcPts val="1200"/>
              </a:spcAft>
              <a:buClr>
                <a:schemeClr val="dk1"/>
              </a:buClr>
              <a:buSzPts val="712"/>
              <a:buFont typeface="Arial"/>
              <a:buNone/>
            </a:pPr>
            <a:r>
              <a:rPr lang="en" sz="1173" dirty="0">
                <a:solidFill>
                  <a:schemeClr val="dk1"/>
                </a:solidFill>
                <a:latin typeface="Montserrat"/>
                <a:ea typeface="Montserrat"/>
                <a:cs typeface="Montserrat"/>
                <a:sym typeface="Montserrat"/>
              </a:rPr>
              <a:t>Particular areas</a:t>
            </a:r>
            <a:endParaRPr sz="1487" dirty="0">
              <a:solidFill>
                <a:schemeClr val="dk1"/>
              </a:solidFill>
              <a:latin typeface="Montserrat"/>
              <a:ea typeface="Montserrat"/>
              <a:cs typeface="Montserrat"/>
              <a:sym typeface="Montserrat"/>
            </a:endParaRPr>
          </a:p>
        </p:txBody>
      </p:sp>
      <p:sp>
        <p:nvSpPr>
          <p:cNvPr id="282" name="Google Shape;282;p28"/>
          <p:cNvSpPr txBox="1">
            <a:spLocks noGrp="1"/>
          </p:cNvSpPr>
          <p:nvPr>
            <p:ph type="body" idx="1"/>
          </p:nvPr>
        </p:nvSpPr>
        <p:spPr>
          <a:xfrm>
            <a:off x="792995" y="1434825"/>
            <a:ext cx="8038500" cy="340200"/>
          </a:xfrm>
          <a:prstGeom prst="rect">
            <a:avLst/>
          </a:prstGeom>
        </p:spPr>
        <p:txBody>
          <a:bodyPr spcFirstLastPara="1" wrap="square" lIns="91425" tIns="91425" rIns="91425" bIns="91425" anchor="ctr" anchorCtr="0">
            <a:noAutofit/>
          </a:bodyPr>
          <a:lstStyle/>
          <a:p>
            <a:pPr marL="0" lvl="0" indent="0" algn="l" rtl="0">
              <a:lnSpc>
                <a:spcPct val="95000"/>
              </a:lnSpc>
              <a:spcBef>
                <a:spcPts val="0"/>
              </a:spcBef>
              <a:spcAft>
                <a:spcPts val="1200"/>
              </a:spcAft>
              <a:buClr>
                <a:schemeClr val="dk1"/>
              </a:buClr>
              <a:buSzPts val="712"/>
              <a:buFont typeface="Arial"/>
              <a:buNone/>
            </a:pPr>
            <a:r>
              <a:rPr lang="en" sz="1173" dirty="0">
                <a:solidFill>
                  <a:schemeClr val="dk1"/>
                </a:solidFill>
                <a:latin typeface="Montserrat"/>
                <a:ea typeface="Montserrat"/>
                <a:cs typeface="Montserrat"/>
                <a:sym typeface="Montserrat"/>
              </a:rPr>
              <a:t>Avatar has different stages</a:t>
            </a:r>
            <a:endParaRPr sz="1487" dirty="0">
              <a:solidFill>
                <a:schemeClr val="dk1"/>
              </a:solidFill>
              <a:latin typeface="Montserrat"/>
              <a:ea typeface="Montserrat"/>
              <a:cs typeface="Montserrat"/>
              <a:sym typeface="Montserrat"/>
            </a:endParaRPr>
          </a:p>
        </p:txBody>
      </p:sp>
      <p:sp>
        <p:nvSpPr>
          <p:cNvPr id="283" name="Google Shape;283;p28"/>
          <p:cNvSpPr txBox="1">
            <a:spLocks noGrp="1"/>
          </p:cNvSpPr>
          <p:nvPr>
            <p:ph type="body" idx="1"/>
          </p:nvPr>
        </p:nvSpPr>
        <p:spPr>
          <a:xfrm>
            <a:off x="792995" y="1730746"/>
            <a:ext cx="8038500" cy="222300"/>
          </a:xfrm>
          <a:prstGeom prst="rect">
            <a:avLst/>
          </a:prstGeom>
        </p:spPr>
        <p:txBody>
          <a:bodyPr spcFirstLastPara="1" wrap="square" lIns="91425" tIns="91425" rIns="91425" bIns="91425" anchor="ctr" anchorCtr="0">
            <a:noAutofit/>
          </a:bodyPr>
          <a:lstStyle/>
          <a:p>
            <a:pPr marL="0" lvl="0" indent="0" algn="l" rtl="0">
              <a:lnSpc>
                <a:spcPct val="95000"/>
              </a:lnSpc>
              <a:spcBef>
                <a:spcPts val="0"/>
              </a:spcBef>
              <a:spcAft>
                <a:spcPts val="1200"/>
              </a:spcAft>
              <a:buClr>
                <a:schemeClr val="dk1"/>
              </a:buClr>
              <a:buSzPts val="712"/>
              <a:buFont typeface="Arial"/>
              <a:buNone/>
            </a:pPr>
            <a:r>
              <a:rPr lang="en" sz="1173" dirty="0">
                <a:solidFill>
                  <a:schemeClr val="dk1"/>
                </a:solidFill>
                <a:latin typeface="Montserrat"/>
                <a:ea typeface="Montserrat"/>
                <a:cs typeface="Montserrat"/>
                <a:sym typeface="Montserrat"/>
              </a:rPr>
              <a:t>Highlight important status/accidents/activities </a:t>
            </a:r>
            <a:endParaRPr sz="1487" dirty="0">
              <a:solidFill>
                <a:schemeClr val="dk1"/>
              </a:solidFill>
              <a:latin typeface="Montserrat"/>
              <a:ea typeface="Montserrat"/>
              <a:cs typeface="Montserrat"/>
              <a:sym typeface="Montserrat"/>
            </a:endParaRPr>
          </a:p>
        </p:txBody>
      </p:sp>
      <p:sp>
        <p:nvSpPr>
          <p:cNvPr id="284" name="Google Shape;284;p28"/>
          <p:cNvSpPr txBox="1">
            <a:spLocks noGrp="1"/>
          </p:cNvSpPr>
          <p:nvPr>
            <p:ph type="body" idx="1"/>
          </p:nvPr>
        </p:nvSpPr>
        <p:spPr>
          <a:xfrm>
            <a:off x="792995" y="2325663"/>
            <a:ext cx="3320100" cy="188400"/>
          </a:xfrm>
          <a:prstGeom prst="rect">
            <a:avLst/>
          </a:prstGeom>
        </p:spPr>
        <p:txBody>
          <a:bodyPr spcFirstLastPara="1" wrap="square" lIns="91425" tIns="91425" rIns="91425" bIns="91425" anchor="ctr" anchorCtr="0">
            <a:noAutofit/>
          </a:bodyPr>
          <a:lstStyle/>
          <a:p>
            <a:pPr marL="0" lvl="0" indent="0" algn="l" rtl="0">
              <a:lnSpc>
                <a:spcPct val="95000"/>
              </a:lnSpc>
              <a:spcBef>
                <a:spcPts val="0"/>
              </a:spcBef>
              <a:spcAft>
                <a:spcPts val="1200"/>
              </a:spcAft>
              <a:buClr>
                <a:schemeClr val="dk1"/>
              </a:buClr>
              <a:buSzPts val="712"/>
              <a:buFont typeface="Arial"/>
              <a:buNone/>
            </a:pPr>
            <a:r>
              <a:rPr lang="en" sz="1173">
                <a:solidFill>
                  <a:schemeClr val="dk1"/>
                </a:solidFill>
                <a:latin typeface="Montserrat"/>
                <a:ea typeface="Montserrat"/>
                <a:cs typeface="Montserrat"/>
                <a:sym typeface="Montserrat"/>
              </a:rPr>
              <a:t>Visual cues -&gt; time spent in an area</a:t>
            </a:r>
            <a:endParaRPr sz="1487">
              <a:solidFill>
                <a:schemeClr val="dk1"/>
              </a:solidFill>
              <a:latin typeface="Montserrat"/>
              <a:ea typeface="Montserrat"/>
              <a:cs typeface="Montserrat"/>
              <a:sym typeface="Montserrat"/>
            </a:endParaRPr>
          </a:p>
        </p:txBody>
      </p:sp>
      <p:sp>
        <p:nvSpPr>
          <p:cNvPr id="285" name="Google Shape;285;p28"/>
          <p:cNvSpPr txBox="1">
            <a:spLocks noGrp="1"/>
          </p:cNvSpPr>
          <p:nvPr>
            <p:ph type="body" idx="1"/>
          </p:nvPr>
        </p:nvSpPr>
        <p:spPr>
          <a:xfrm>
            <a:off x="792995" y="3177683"/>
            <a:ext cx="8038500" cy="222300"/>
          </a:xfrm>
          <a:prstGeom prst="rect">
            <a:avLst/>
          </a:prstGeom>
        </p:spPr>
        <p:txBody>
          <a:bodyPr spcFirstLastPara="1" wrap="square" lIns="91425" tIns="91425" rIns="91425" bIns="91425" anchor="ctr" anchorCtr="0">
            <a:noAutofit/>
          </a:bodyPr>
          <a:lstStyle/>
          <a:p>
            <a:pPr marL="0" lvl="0" indent="0" algn="l" rtl="0">
              <a:lnSpc>
                <a:spcPct val="95000"/>
              </a:lnSpc>
              <a:spcBef>
                <a:spcPts val="0"/>
              </a:spcBef>
              <a:spcAft>
                <a:spcPts val="1200"/>
              </a:spcAft>
              <a:buClr>
                <a:schemeClr val="dk1"/>
              </a:buClr>
              <a:buSzPts val="712"/>
              <a:buFont typeface="Arial"/>
              <a:buNone/>
            </a:pPr>
            <a:r>
              <a:rPr lang="en" sz="1173">
                <a:solidFill>
                  <a:schemeClr val="dk1"/>
                </a:solidFill>
                <a:latin typeface="Montserrat"/>
                <a:ea typeface="Montserrat"/>
                <a:cs typeface="Montserrat"/>
                <a:sym typeface="Montserrat"/>
              </a:rPr>
              <a:t>Activity panels</a:t>
            </a:r>
            <a:endParaRPr sz="1487">
              <a:solidFill>
                <a:schemeClr val="dk1"/>
              </a:solidFill>
              <a:latin typeface="Montserrat"/>
              <a:ea typeface="Montserrat"/>
              <a:cs typeface="Montserrat"/>
              <a:sym typeface="Montserrat"/>
            </a:endParaRPr>
          </a:p>
        </p:txBody>
      </p:sp>
      <p:sp>
        <p:nvSpPr>
          <p:cNvPr id="286" name="Google Shape;286;p28"/>
          <p:cNvSpPr txBox="1">
            <a:spLocks noGrp="1"/>
          </p:cNvSpPr>
          <p:nvPr>
            <p:ph type="body" idx="1"/>
          </p:nvPr>
        </p:nvSpPr>
        <p:spPr>
          <a:xfrm>
            <a:off x="792995" y="3722859"/>
            <a:ext cx="8038500" cy="222300"/>
          </a:xfrm>
          <a:prstGeom prst="rect">
            <a:avLst/>
          </a:prstGeom>
        </p:spPr>
        <p:txBody>
          <a:bodyPr spcFirstLastPara="1" wrap="square" lIns="91425" tIns="91425" rIns="91425" bIns="91425" anchor="ctr" anchorCtr="0">
            <a:noAutofit/>
          </a:bodyPr>
          <a:lstStyle/>
          <a:p>
            <a:pPr marL="0" lvl="0" indent="0" algn="l" rtl="0">
              <a:lnSpc>
                <a:spcPct val="95000"/>
              </a:lnSpc>
              <a:spcBef>
                <a:spcPts val="0"/>
              </a:spcBef>
              <a:spcAft>
                <a:spcPts val="1200"/>
              </a:spcAft>
              <a:buClr>
                <a:schemeClr val="dk1"/>
              </a:buClr>
              <a:buSzPts val="712"/>
              <a:buFont typeface="Arial"/>
              <a:buNone/>
            </a:pPr>
            <a:r>
              <a:rPr lang="en" sz="1173">
                <a:solidFill>
                  <a:schemeClr val="dk1"/>
                </a:solidFill>
                <a:latin typeface="Montserrat"/>
                <a:ea typeface="Montserrat"/>
                <a:cs typeface="Montserrat"/>
                <a:sym typeface="Montserrat"/>
              </a:rPr>
              <a:t>Only vague necessary furnitures</a:t>
            </a:r>
            <a:endParaRPr sz="1487">
              <a:solidFill>
                <a:schemeClr val="dk1"/>
              </a:solidFill>
              <a:latin typeface="Montserrat"/>
              <a:ea typeface="Montserrat"/>
              <a:cs typeface="Montserrat"/>
              <a:sym typeface="Montserrat"/>
            </a:endParaRPr>
          </a:p>
        </p:txBody>
      </p:sp>
      <p:sp>
        <p:nvSpPr>
          <p:cNvPr id="287" name="Google Shape;287;p28"/>
          <p:cNvSpPr txBox="1">
            <a:spLocks noGrp="1"/>
          </p:cNvSpPr>
          <p:nvPr>
            <p:ph type="body" idx="1"/>
          </p:nvPr>
        </p:nvSpPr>
        <p:spPr>
          <a:xfrm>
            <a:off x="792995" y="4616625"/>
            <a:ext cx="8038500" cy="222300"/>
          </a:xfrm>
          <a:prstGeom prst="rect">
            <a:avLst/>
          </a:prstGeom>
        </p:spPr>
        <p:txBody>
          <a:bodyPr spcFirstLastPara="1" wrap="square" lIns="91425" tIns="91425" rIns="91425" bIns="91425" anchor="ctr" anchorCtr="0">
            <a:noAutofit/>
          </a:bodyPr>
          <a:lstStyle/>
          <a:p>
            <a:pPr marL="0" lvl="0" indent="0" algn="l" rtl="0">
              <a:lnSpc>
                <a:spcPct val="95000"/>
              </a:lnSpc>
              <a:spcBef>
                <a:spcPts val="0"/>
              </a:spcBef>
              <a:spcAft>
                <a:spcPts val="1200"/>
              </a:spcAft>
              <a:buClr>
                <a:schemeClr val="dk1"/>
              </a:buClr>
              <a:buSzPts val="712"/>
              <a:buFont typeface="Arial"/>
              <a:buNone/>
            </a:pPr>
            <a:r>
              <a:rPr lang="en" sz="1173" dirty="0">
                <a:solidFill>
                  <a:schemeClr val="dk1"/>
                </a:solidFill>
                <a:latin typeface="Montserrat"/>
                <a:ea typeface="Montserrat"/>
                <a:cs typeface="Montserrat"/>
                <a:sym typeface="Montserrat"/>
              </a:rPr>
              <a:t>Ambient historical data</a:t>
            </a:r>
            <a:endParaRPr sz="1487" dirty="0">
              <a:solidFill>
                <a:schemeClr val="dk1"/>
              </a:solidFill>
              <a:latin typeface="Montserrat"/>
              <a:ea typeface="Montserrat"/>
              <a:cs typeface="Montserrat"/>
              <a:sym typeface="Montserrat"/>
            </a:endParaRPr>
          </a:p>
        </p:txBody>
      </p:sp>
      <p:pic>
        <p:nvPicPr>
          <p:cNvPr id="292" name="Google Shape;292;p28"/>
          <p:cNvPicPr preferRelativeResize="0"/>
          <p:nvPr/>
        </p:nvPicPr>
        <p:blipFill rotWithShape="1">
          <a:blip r:embed="rId3">
            <a:alphaModFix/>
          </a:blip>
          <a:srcRect l="4464" r="4419" b="3892"/>
          <a:stretch/>
        </p:blipFill>
        <p:spPr>
          <a:xfrm>
            <a:off x="4504223" y="222313"/>
            <a:ext cx="4516927" cy="4616624"/>
          </a:xfrm>
          <a:prstGeom prst="rect">
            <a:avLst/>
          </a:prstGeom>
          <a:noFill/>
          <a:ln>
            <a:noFill/>
          </a:ln>
        </p:spPr>
      </p:pic>
      <p:pic>
        <p:nvPicPr>
          <p:cNvPr id="2" name="Google Shape;368;p31">
            <a:extLst>
              <a:ext uri="{FF2B5EF4-FFF2-40B4-BE49-F238E27FC236}">
                <a16:creationId xmlns:a16="http://schemas.microsoft.com/office/drawing/2014/main" id="{D3584E5B-2AE9-4EA2-3D7A-52AF0A319BE3}"/>
              </a:ext>
            </a:extLst>
          </p:cNvPr>
          <p:cNvPicPr preferRelativeResize="0"/>
          <p:nvPr/>
        </p:nvPicPr>
        <p:blipFill>
          <a:blip r:embed="rId4">
            <a:alphaModFix amt="12000"/>
          </a:blip>
          <a:stretch>
            <a:fillRect/>
          </a:stretch>
        </p:blipFill>
        <p:spPr>
          <a:xfrm>
            <a:off x="296707" y="1996781"/>
            <a:ext cx="143775" cy="143775"/>
          </a:xfrm>
          <a:prstGeom prst="rect">
            <a:avLst/>
          </a:prstGeom>
          <a:noFill/>
          <a:ln>
            <a:noFill/>
          </a:ln>
        </p:spPr>
      </p:pic>
      <p:pic>
        <p:nvPicPr>
          <p:cNvPr id="3" name="Google Shape;369;p31">
            <a:extLst>
              <a:ext uri="{FF2B5EF4-FFF2-40B4-BE49-F238E27FC236}">
                <a16:creationId xmlns:a16="http://schemas.microsoft.com/office/drawing/2014/main" id="{83697D73-728F-4A6C-12C1-2E91DB33A04C}"/>
              </a:ext>
            </a:extLst>
          </p:cNvPr>
          <p:cNvPicPr preferRelativeResize="0"/>
          <p:nvPr/>
        </p:nvPicPr>
        <p:blipFill>
          <a:blip r:embed="rId5">
            <a:alphaModFix amt="12000"/>
          </a:blip>
          <a:stretch>
            <a:fillRect/>
          </a:stretch>
        </p:blipFill>
        <p:spPr>
          <a:xfrm>
            <a:off x="274320" y="634084"/>
            <a:ext cx="188550" cy="188550"/>
          </a:xfrm>
          <a:prstGeom prst="rect">
            <a:avLst/>
          </a:prstGeom>
          <a:noFill/>
          <a:ln>
            <a:noFill/>
          </a:ln>
        </p:spPr>
      </p:pic>
      <p:pic>
        <p:nvPicPr>
          <p:cNvPr id="4" name="Google Shape;370;p31">
            <a:extLst>
              <a:ext uri="{FF2B5EF4-FFF2-40B4-BE49-F238E27FC236}">
                <a16:creationId xmlns:a16="http://schemas.microsoft.com/office/drawing/2014/main" id="{E9A4A38D-644E-AB45-6D45-1611952C860F}"/>
              </a:ext>
            </a:extLst>
          </p:cNvPr>
          <p:cNvPicPr preferRelativeResize="0"/>
          <p:nvPr/>
        </p:nvPicPr>
        <p:blipFill>
          <a:blip r:embed="rId6">
            <a:alphaModFix amt="12000"/>
          </a:blip>
          <a:stretch>
            <a:fillRect/>
          </a:stretch>
        </p:blipFill>
        <p:spPr>
          <a:xfrm>
            <a:off x="296719" y="2612218"/>
            <a:ext cx="143750" cy="143750"/>
          </a:xfrm>
          <a:prstGeom prst="rect">
            <a:avLst/>
          </a:prstGeom>
          <a:noFill/>
          <a:ln>
            <a:noFill/>
          </a:ln>
        </p:spPr>
      </p:pic>
      <p:pic>
        <p:nvPicPr>
          <p:cNvPr id="5" name="Google Shape;371;p31">
            <a:extLst>
              <a:ext uri="{FF2B5EF4-FFF2-40B4-BE49-F238E27FC236}">
                <a16:creationId xmlns:a16="http://schemas.microsoft.com/office/drawing/2014/main" id="{9F5805AC-0847-B72C-A3F9-C67A12FB2CAD}"/>
              </a:ext>
            </a:extLst>
          </p:cNvPr>
          <p:cNvPicPr preferRelativeResize="0"/>
          <p:nvPr/>
        </p:nvPicPr>
        <p:blipFill>
          <a:blip r:embed="rId7">
            <a:alphaModFix amt="12000"/>
          </a:blip>
          <a:stretch>
            <a:fillRect/>
          </a:stretch>
        </p:blipFill>
        <p:spPr>
          <a:xfrm>
            <a:off x="274320" y="4348162"/>
            <a:ext cx="188550" cy="188550"/>
          </a:xfrm>
          <a:prstGeom prst="rect">
            <a:avLst/>
          </a:prstGeom>
          <a:noFill/>
          <a:ln>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Shape 296"/>
        <p:cNvGrpSpPr/>
        <p:nvPr/>
      </p:nvGrpSpPr>
      <p:grpSpPr>
        <a:xfrm>
          <a:off x="0" y="0"/>
          <a:ext cx="0" cy="0"/>
          <a:chOff x="0" y="0"/>
          <a:chExt cx="0" cy="0"/>
        </a:xfrm>
      </p:grpSpPr>
      <p:sp>
        <p:nvSpPr>
          <p:cNvPr id="297" name="Google Shape;297;p29"/>
          <p:cNvSpPr txBox="1">
            <a:spLocks noGrp="1"/>
          </p:cNvSpPr>
          <p:nvPr>
            <p:ph type="title"/>
          </p:nvPr>
        </p:nvSpPr>
        <p:spPr>
          <a:xfrm>
            <a:off x="180625" y="132300"/>
            <a:ext cx="83553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120">
                <a:latin typeface="Montserrat"/>
                <a:ea typeface="Montserrat"/>
                <a:cs typeface="Montserrat"/>
                <a:sym typeface="Montserrat"/>
              </a:rPr>
              <a:t>Initial design insights</a:t>
            </a:r>
            <a:endParaRPr sz="2120">
              <a:latin typeface="Montserrat"/>
              <a:ea typeface="Montserrat"/>
              <a:cs typeface="Montserrat"/>
              <a:sym typeface="Montserrat"/>
            </a:endParaRPr>
          </a:p>
        </p:txBody>
      </p:sp>
      <p:sp>
        <p:nvSpPr>
          <p:cNvPr id="298" name="Google Shape;298;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latin typeface="Montserrat"/>
                <a:ea typeface="Montserrat"/>
                <a:cs typeface="Montserrat"/>
                <a:sym typeface="Montserrat"/>
              </a:rPr>
              <a:t>21</a:t>
            </a:fld>
            <a:endParaRPr>
              <a:latin typeface="Montserrat"/>
              <a:ea typeface="Montserrat"/>
              <a:cs typeface="Montserrat"/>
              <a:sym typeface="Montserrat"/>
            </a:endParaRPr>
          </a:p>
        </p:txBody>
      </p:sp>
      <p:sp>
        <p:nvSpPr>
          <p:cNvPr id="299" name="Google Shape;299;p29"/>
          <p:cNvSpPr txBox="1">
            <a:spLocks noGrp="1"/>
          </p:cNvSpPr>
          <p:nvPr>
            <p:ph type="body" idx="1"/>
          </p:nvPr>
        </p:nvSpPr>
        <p:spPr>
          <a:xfrm>
            <a:off x="580995" y="599275"/>
            <a:ext cx="8038500" cy="4908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sz="1170" dirty="0">
                <a:solidFill>
                  <a:srgbClr val="CCCCCC"/>
                </a:solidFill>
                <a:latin typeface="Montserrat"/>
                <a:ea typeface="Montserrat"/>
                <a:cs typeface="Montserrat"/>
                <a:sym typeface="Montserrat"/>
              </a:rPr>
              <a:t>Support low-level awareness </a:t>
            </a:r>
            <a:endParaRPr sz="1170" dirty="0">
              <a:solidFill>
                <a:srgbClr val="CCCCCC"/>
              </a:solidFill>
              <a:latin typeface="Montserrat"/>
              <a:ea typeface="Montserrat"/>
              <a:cs typeface="Montserrat"/>
              <a:sym typeface="Montserrat"/>
            </a:endParaRPr>
          </a:p>
        </p:txBody>
      </p:sp>
      <p:sp>
        <p:nvSpPr>
          <p:cNvPr id="300" name="Google Shape;300;p29"/>
          <p:cNvSpPr txBox="1">
            <a:spLocks noGrp="1"/>
          </p:cNvSpPr>
          <p:nvPr>
            <p:ph type="body" idx="1"/>
          </p:nvPr>
        </p:nvSpPr>
        <p:spPr>
          <a:xfrm>
            <a:off x="527295" y="1914363"/>
            <a:ext cx="8038500" cy="4908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sz="1170" dirty="0">
                <a:solidFill>
                  <a:srgbClr val="CCCCCC"/>
                </a:solidFill>
                <a:latin typeface="Montserrat"/>
                <a:ea typeface="Montserrat"/>
                <a:cs typeface="Montserrat"/>
                <a:sym typeface="Montserrat"/>
              </a:rPr>
              <a:t>Trends over time </a:t>
            </a:r>
            <a:endParaRPr sz="1170" dirty="0">
              <a:solidFill>
                <a:srgbClr val="CCCCCC"/>
              </a:solidFill>
              <a:latin typeface="Montserrat"/>
              <a:ea typeface="Montserrat"/>
              <a:cs typeface="Montserrat"/>
              <a:sym typeface="Montserrat"/>
            </a:endParaRPr>
          </a:p>
        </p:txBody>
      </p:sp>
      <p:sp>
        <p:nvSpPr>
          <p:cNvPr id="301" name="Google Shape;301;p29"/>
          <p:cNvSpPr txBox="1">
            <a:spLocks noGrp="1"/>
          </p:cNvSpPr>
          <p:nvPr>
            <p:ph type="body" idx="1"/>
          </p:nvPr>
        </p:nvSpPr>
        <p:spPr>
          <a:xfrm>
            <a:off x="527295" y="2510975"/>
            <a:ext cx="8038500" cy="490800"/>
          </a:xfrm>
          <a:prstGeom prst="rect">
            <a:avLst/>
          </a:prstGeom>
        </p:spPr>
        <p:txBody>
          <a:bodyPr spcFirstLastPara="1" wrap="square" lIns="91425" tIns="91425" rIns="91425" bIns="91425" anchor="ctr" anchorCtr="0">
            <a:normAutofit fontScale="85000" lnSpcReduction="20000"/>
          </a:bodyPr>
          <a:lstStyle/>
          <a:p>
            <a:pPr marL="0" lvl="0" indent="0" algn="l" rtl="0">
              <a:spcBef>
                <a:spcPts val="0"/>
              </a:spcBef>
              <a:spcAft>
                <a:spcPts val="1200"/>
              </a:spcAft>
              <a:buClr>
                <a:schemeClr val="dk1"/>
              </a:buClr>
              <a:buSzPts val="1100"/>
              <a:buFont typeface="Arial"/>
              <a:buNone/>
            </a:pPr>
            <a:r>
              <a:rPr lang="en" sz="1150">
                <a:solidFill>
                  <a:srgbClr val="CCCCCC"/>
                </a:solidFill>
                <a:latin typeface="Montserrat"/>
                <a:ea typeface="Montserrat"/>
                <a:cs typeface="Montserrat"/>
                <a:sym typeface="Montserrat"/>
              </a:rPr>
              <a:t>Respecting privacy concerns</a:t>
            </a:r>
            <a:endParaRPr sz="1150">
              <a:solidFill>
                <a:srgbClr val="CCCCCC"/>
              </a:solidFill>
              <a:latin typeface="Montserrat"/>
              <a:ea typeface="Montserrat"/>
              <a:cs typeface="Montserrat"/>
              <a:sym typeface="Montserrat"/>
            </a:endParaRPr>
          </a:p>
        </p:txBody>
      </p:sp>
      <p:sp>
        <p:nvSpPr>
          <p:cNvPr id="302" name="Google Shape;302;p29"/>
          <p:cNvSpPr txBox="1">
            <a:spLocks noGrp="1"/>
          </p:cNvSpPr>
          <p:nvPr>
            <p:ph type="body" idx="1"/>
          </p:nvPr>
        </p:nvSpPr>
        <p:spPr>
          <a:xfrm>
            <a:off x="527295" y="4268050"/>
            <a:ext cx="8038500" cy="4908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sz="1170" dirty="0">
                <a:solidFill>
                  <a:srgbClr val="CCCCCC"/>
                </a:solidFill>
                <a:latin typeface="Montserrat"/>
                <a:ea typeface="Montserrat"/>
                <a:cs typeface="Montserrat"/>
                <a:sym typeface="Montserrat"/>
              </a:rPr>
              <a:t>Reduce complexity</a:t>
            </a:r>
            <a:endParaRPr sz="1170" dirty="0">
              <a:solidFill>
                <a:srgbClr val="CCCCCC"/>
              </a:solidFill>
              <a:latin typeface="Montserrat"/>
              <a:ea typeface="Montserrat"/>
              <a:cs typeface="Montserrat"/>
              <a:sym typeface="Montserrat"/>
            </a:endParaRPr>
          </a:p>
        </p:txBody>
      </p:sp>
      <p:sp>
        <p:nvSpPr>
          <p:cNvPr id="303" name="Google Shape;303;p29"/>
          <p:cNvSpPr txBox="1">
            <a:spLocks noGrp="1"/>
          </p:cNvSpPr>
          <p:nvPr>
            <p:ph type="body" idx="1"/>
          </p:nvPr>
        </p:nvSpPr>
        <p:spPr>
          <a:xfrm>
            <a:off x="580995" y="932850"/>
            <a:ext cx="8038500" cy="340200"/>
          </a:xfrm>
          <a:prstGeom prst="rect">
            <a:avLst/>
          </a:prstGeom>
        </p:spPr>
        <p:txBody>
          <a:bodyPr spcFirstLastPara="1" wrap="square" lIns="91425" tIns="91425" rIns="91425" bIns="91425" anchor="ctr" anchorCtr="0">
            <a:noAutofit/>
          </a:bodyPr>
          <a:lstStyle/>
          <a:p>
            <a:pPr marL="0" lvl="0" indent="0" algn="l" rtl="0">
              <a:lnSpc>
                <a:spcPct val="95000"/>
              </a:lnSpc>
              <a:spcBef>
                <a:spcPts val="0"/>
              </a:spcBef>
              <a:spcAft>
                <a:spcPts val="1200"/>
              </a:spcAft>
              <a:buClr>
                <a:schemeClr val="dk1"/>
              </a:buClr>
              <a:buSzPts val="712"/>
              <a:buFont typeface="Arial"/>
              <a:buNone/>
            </a:pPr>
            <a:r>
              <a:rPr lang="en" sz="1173">
                <a:solidFill>
                  <a:srgbClr val="CCCCCC"/>
                </a:solidFill>
                <a:latin typeface="Montserrat"/>
                <a:ea typeface="Montserrat"/>
                <a:cs typeface="Montserrat"/>
                <a:sym typeface="Montserrat"/>
              </a:rPr>
              <a:t>Movement and daily activities</a:t>
            </a:r>
            <a:endParaRPr sz="1487">
              <a:solidFill>
                <a:srgbClr val="CCCCCC"/>
              </a:solidFill>
              <a:latin typeface="Montserrat"/>
              <a:ea typeface="Montserrat"/>
              <a:cs typeface="Montserrat"/>
              <a:sym typeface="Montserrat"/>
            </a:endParaRPr>
          </a:p>
        </p:txBody>
      </p:sp>
      <p:sp>
        <p:nvSpPr>
          <p:cNvPr id="304" name="Google Shape;304;p29"/>
          <p:cNvSpPr txBox="1">
            <a:spLocks noGrp="1"/>
          </p:cNvSpPr>
          <p:nvPr>
            <p:ph type="body" idx="1"/>
          </p:nvPr>
        </p:nvSpPr>
        <p:spPr>
          <a:xfrm>
            <a:off x="527295" y="2909113"/>
            <a:ext cx="8038500" cy="285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770"/>
              <a:buFont typeface="Arial"/>
              <a:buNone/>
            </a:pPr>
            <a:r>
              <a:rPr lang="en" sz="1150">
                <a:solidFill>
                  <a:srgbClr val="CCCCCC"/>
                </a:solidFill>
                <a:latin typeface="Montserrat"/>
                <a:ea typeface="Montserrat"/>
                <a:cs typeface="Montserrat"/>
                <a:sym typeface="Montserrat"/>
              </a:rPr>
              <a:t>Crucial and customized activities </a:t>
            </a:r>
            <a:endParaRPr sz="1150">
              <a:solidFill>
                <a:srgbClr val="CCCCCC"/>
              </a:solidFill>
              <a:latin typeface="Montserrat"/>
              <a:ea typeface="Montserrat"/>
              <a:cs typeface="Montserrat"/>
              <a:sym typeface="Montserrat"/>
            </a:endParaRPr>
          </a:p>
        </p:txBody>
      </p:sp>
      <p:sp>
        <p:nvSpPr>
          <p:cNvPr id="305" name="Google Shape;305;p29"/>
          <p:cNvSpPr txBox="1">
            <a:spLocks noGrp="1"/>
          </p:cNvSpPr>
          <p:nvPr>
            <p:ph type="body" idx="1"/>
          </p:nvPr>
        </p:nvSpPr>
        <p:spPr>
          <a:xfrm>
            <a:off x="527295" y="3432338"/>
            <a:ext cx="8038500" cy="285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770"/>
              <a:buFont typeface="Arial"/>
              <a:buNone/>
            </a:pPr>
            <a:r>
              <a:rPr lang="en" sz="1160">
                <a:solidFill>
                  <a:srgbClr val="CCCCCC"/>
                </a:solidFill>
                <a:latin typeface="Montserrat"/>
                <a:ea typeface="Montserrat"/>
                <a:cs typeface="Montserrat"/>
                <a:sym typeface="Montserrat"/>
              </a:rPr>
              <a:t>No private and casual activities </a:t>
            </a:r>
            <a:endParaRPr sz="1150" b="1">
              <a:solidFill>
                <a:srgbClr val="CCCCCC"/>
              </a:solidFill>
              <a:latin typeface="Montserrat"/>
              <a:ea typeface="Montserrat"/>
              <a:cs typeface="Montserrat"/>
              <a:sym typeface="Montserrat"/>
            </a:endParaRPr>
          </a:p>
        </p:txBody>
      </p:sp>
      <p:sp>
        <p:nvSpPr>
          <p:cNvPr id="306" name="Google Shape;306;p29"/>
          <p:cNvSpPr txBox="1">
            <a:spLocks noGrp="1"/>
          </p:cNvSpPr>
          <p:nvPr>
            <p:ph type="body" idx="1"/>
          </p:nvPr>
        </p:nvSpPr>
        <p:spPr>
          <a:xfrm>
            <a:off x="527295" y="3949769"/>
            <a:ext cx="8038500" cy="285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770"/>
              <a:buFont typeface="Arial"/>
              <a:buNone/>
            </a:pPr>
            <a:r>
              <a:rPr lang="en" sz="1160">
                <a:solidFill>
                  <a:srgbClr val="CCCCCC"/>
                </a:solidFill>
                <a:latin typeface="Montserrat"/>
                <a:ea typeface="Montserrat"/>
                <a:cs typeface="Montserrat"/>
                <a:sym typeface="Montserrat"/>
              </a:rPr>
              <a:t>No visual information </a:t>
            </a:r>
            <a:endParaRPr sz="1150">
              <a:solidFill>
                <a:srgbClr val="CCCCCC"/>
              </a:solidFill>
              <a:latin typeface="Montserrat"/>
              <a:ea typeface="Montserrat"/>
              <a:cs typeface="Montserrat"/>
              <a:sym typeface="Montserrat"/>
            </a:endParaRPr>
          </a:p>
        </p:txBody>
      </p:sp>
      <p:sp>
        <p:nvSpPr>
          <p:cNvPr id="307" name="Google Shape;307;p29"/>
          <p:cNvSpPr txBox="1">
            <a:spLocks noGrp="1"/>
          </p:cNvSpPr>
          <p:nvPr>
            <p:ph type="body" idx="1"/>
          </p:nvPr>
        </p:nvSpPr>
        <p:spPr>
          <a:xfrm>
            <a:off x="792995" y="1207338"/>
            <a:ext cx="8038500" cy="340200"/>
          </a:xfrm>
          <a:prstGeom prst="rect">
            <a:avLst/>
          </a:prstGeom>
        </p:spPr>
        <p:txBody>
          <a:bodyPr spcFirstLastPara="1" wrap="square" lIns="91425" tIns="91425" rIns="91425" bIns="91425" anchor="ctr" anchorCtr="0">
            <a:noAutofit/>
          </a:bodyPr>
          <a:lstStyle/>
          <a:p>
            <a:pPr marL="0" lvl="0" indent="0" algn="l" rtl="0">
              <a:lnSpc>
                <a:spcPct val="95000"/>
              </a:lnSpc>
              <a:spcBef>
                <a:spcPts val="0"/>
              </a:spcBef>
              <a:spcAft>
                <a:spcPts val="1200"/>
              </a:spcAft>
              <a:buClr>
                <a:schemeClr val="dk1"/>
              </a:buClr>
              <a:buSzPts val="712"/>
              <a:buFont typeface="Arial"/>
              <a:buNone/>
            </a:pPr>
            <a:r>
              <a:rPr lang="en" sz="1173" b="1">
                <a:solidFill>
                  <a:schemeClr val="dk1"/>
                </a:solidFill>
                <a:latin typeface="Montserrat"/>
                <a:ea typeface="Montserrat"/>
                <a:cs typeface="Montserrat"/>
                <a:sym typeface="Montserrat"/>
              </a:rPr>
              <a:t>Particular areas</a:t>
            </a:r>
            <a:endParaRPr sz="1487" b="1">
              <a:solidFill>
                <a:schemeClr val="dk1"/>
              </a:solidFill>
              <a:latin typeface="Montserrat"/>
              <a:ea typeface="Montserrat"/>
              <a:cs typeface="Montserrat"/>
              <a:sym typeface="Montserrat"/>
            </a:endParaRPr>
          </a:p>
        </p:txBody>
      </p:sp>
      <p:sp>
        <p:nvSpPr>
          <p:cNvPr id="308" name="Google Shape;308;p29"/>
          <p:cNvSpPr txBox="1">
            <a:spLocks noGrp="1"/>
          </p:cNvSpPr>
          <p:nvPr>
            <p:ph type="body" idx="1"/>
          </p:nvPr>
        </p:nvSpPr>
        <p:spPr>
          <a:xfrm>
            <a:off x="792995" y="1434825"/>
            <a:ext cx="8038500" cy="340200"/>
          </a:xfrm>
          <a:prstGeom prst="rect">
            <a:avLst/>
          </a:prstGeom>
        </p:spPr>
        <p:txBody>
          <a:bodyPr spcFirstLastPara="1" wrap="square" lIns="91425" tIns="91425" rIns="91425" bIns="91425" anchor="ctr" anchorCtr="0">
            <a:noAutofit/>
          </a:bodyPr>
          <a:lstStyle/>
          <a:p>
            <a:pPr marL="0" lvl="0" indent="0" algn="l" rtl="0">
              <a:lnSpc>
                <a:spcPct val="95000"/>
              </a:lnSpc>
              <a:spcBef>
                <a:spcPts val="0"/>
              </a:spcBef>
              <a:spcAft>
                <a:spcPts val="1200"/>
              </a:spcAft>
              <a:buClr>
                <a:schemeClr val="dk1"/>
              </a:buClr>
              <a:buSzPts val="712"/>
              <a:buFont typeface="Arial"/>
              <a:buNone/>
            </a:pPr>
            <a:r>
              <a:rPr lang="en" sz="1173">
                <a:solidFill>
                  <a:schemeClr val="dk1"/>
                </a:solidFill>
                <a:latin typeface="Montserrat"/>
                <a:ea typeface="Montserrat"/>
                <a:cs typeface="Montserrat"/>
                <a:sym typeface="Montserrat"/>
              </a:rPr>
              <a:t>Avatar has different stages</a:t>
            </a:r>
            <a:endParaRPr sz="1487">
              <a:solidFill>
                <a:schemeClr val="dk1"/>
              </a:solidFill>
              <a:latin typeface="Montserrat"/>
              <a:ea typeface="Montserrat"/>
              <a:cs typeface="Montserrat"/>
              <a:sym typeface="Montserrat"/>
            </a:endParaRPr>
          </a:p>
        </p:txBody>
      </p:sp>
      <p:sp>
        <p:nvSpPr>
          <p:cNvPr id="309" name="Google Shape;309;p29"/>
          <p:cNvSpPr txBox="1">
            <a:spLocks noGrp="1"/>
          </p:cNvSpPr>
          <p:nvPr>
            <p:ph type="body" idx="1"/>
          </p:nvPr>
        </p:nvSpPr>
        <p:spPr>
          <a:xfrm>
            <a:off x="792995" y="1730746"/>
            <a:ext cx="8038500" cy="222300"/>
          </a:xfrm>
          <a:prstGeom prst="rect">
            <a:avLst/>
          </a:prstGeom>
        </p:spPr>
        <p:txBody>
          <a:bodyPr spcFirstLastPara="1" wrap="square" lIns="91425" tIns="91425" rIns="91425" bIns="91425" anchor="ctr" anchorCtr="0">
            <a:noAutofit/>
          </a:bodyPr>
          <a:lstStyle/>
          <a:p>
            <a:pPr marL="0" lvl="0" indent="0" algn="l" rtl="0">
              <a:lnSpc>
                <a:spcPct val="95000"/>
              </a:lnSpc>
              <a:spcBef>
                <a:spcPts val="0"/>
              </a:spcBef>
              <a:spcAft>
                <a:spcPts val="1200"/>
              </a:spcAft>
              <a:buClr>
                <a:schemeClr val="dk1"/>
              </a:buClr>
              <a:buSzPts val="712"/>
              <a:buFont typeface="Arial"/>
              <a:buNone/>
            </a:pPr>
            <a:r>
              <a:rPr lang="en" sz="1173">
                <a:solidFill>
                  <a:schemeClr val="dk1"/>
                </a:solidFill>
                <a:latin typeface="Montserrat"/>
                <a:ea typeface="Montserrat"/>
                <a:cs typeface="Montserrat"/>
                <a:sym typeface="Montserrat"/>
              </a:rPr>
              <a:t>Highlight important status/accidents/activities </a:t>
            </a:r>
            <a:endParaRPr sz="1487">
              <a:solidFill>
                <a:schemeClr val="dk1"/>
              </a:solidFill>
              <a:latin typeface="Montserrat"/>
              <a:ea typeface="Montserrat"/>
              <a:cs typeface="Montserrat"/>
              <a:sym typeface="Montserrat"/>
            </a:endParaRPr>
          </a:p>
        </p:txBody>
      </p:sp>
      <p:sp>
        <p:nvSpPr>
          <p:cNvPr id="310" name="Google Shape;310;p29"/>
          <p:cNvSpPr txBox="1">
            <a:spLocks noGrp="1"/>
          </p:cNvSpPr>
          <p:nvPr>
            <p:ph type="body" idx="1"/>
          </p:nvPr>
        </p:nvSpPr>
        <p:spPr>
          <a:xfrm>
            <a:off x="792995" y="2325663"/>
            <a:ext cx="3320100" cy="188400"/>
          </a:xfrm>
          <a:prstGeom prst="rect">
            <a:avLst/>
          </a:prstGeom>
        </p:spPr>
        <p:txBody>
          <a:bodyPr spcFirstLastPara="1" wrap="square" lIns="91425" tIns="91425" rIns="91425" bIns="91425" anchor="ctr" anchorCtr="0">
            <a:noAutofit/>
          </a:bodyPr>
          <a:lstStyle/>
          <a:p>
            <a:pPr marL="0" lvl="0" indent="0" algn="l" rtl="0">
              <a:lnSpc>
                <a:spcPct val="95000"/>
              </a:lnSpc>
              <a:spcBef>
                <a:spcPts val="0"/>
              </a:spcBef>
              <a:spcAft>
                <a:spcPts val="1200"/>
              </a:spcAft>
              <a:buClr>
                <a:schemeClr val="dk1"/>
              </a:buClr>
              <a:buSzPts val="712"/>
              <a:buFont typeface="Arial"/>
              <a:buNone/>
            </a:pPr>
            <a:r>
              <a:rPr lang="en" sz="1173">
                <a:solidFill>
                  <a:schemeClr val="dk1"/>
                </a:solidFill>
                <a:latin typeface="Montserrat"/>
                <a:ea typeface="Montserrat"/>
                <a:cs typeface="Montserrat"/>
                <a:sym typeface="Montserrat"/>
              </a:rPr>
              <a:t>Visual cues -&gt; time spent in an area</a:t>
            </a:r>
            <a:endParaRPr sz="1487">
              <a:solidFill>
                <a:schemeClr val="dk1"/>
              </a:solidFill>
              <a:latin typeface="Montserrat"/>
              <a:ea typeface="Montserrat"/>
              <a:cs typeface="Montserrat"/>
              <a:sym typeface="Montserrat"/>
            </a:endParaRPr>
          </a:p>
        </p:txBody>
      </p:sp>
      <p:sp>
        <p:nvSpPr>
          <p:cNvPr id="311" name="Google Shape;311;p29"/>
          <p:cNvSpPr txBox="1">
            <a:spLocks noGrp="1"/>
          </p:cNvSpPr>
          <p:nvPr>
            <p:ph type="body" idx="1"/>
          </p:nvPr>
        </p:nvSpPr>
        <p:spPr>
          <a:xfrm>
            <a:off x="792995" y="3177683"/>
            <a:ext cx="8038500" cy="222300"/>
          </a:xfrm>
          <a:prstGeom prst="rect">
            <a:avLst/>
          </a:prstGeom>
        </p:spPr>
        <p:txBody>
          <a:bodyPr spcFirstLastPara="1" wrap="square" lIns="91425" tIns="91425" rIns="91425" bIns="91425" anchor="ctr" anchorCtr="0">
            <a:noAutofit/>
          </a:bodyPr>
          <a:lstStyle/>
          <a:p>
            <a:pPr marL="0" lvl="0" indent="0" algn="l" rtl="0">
              <a:lnSpc>
                <a:spcPct val="95000"/>
              </a:lnSpc>
              <a:spcBef>
                <a:spcPts val="0"/>
              </a:spcBef>
              <a:spcAft>
                <a:spcPts val="1200"/>
              </a:spcAft>
              <a:buClr>
                <a:schemeClr val="dk1"/>
              </a:buClr>
              <a:buSzPts val="712"/>
              <a:buFont typeface="Arial"/>
              <a:buNone/>
            </a:pPr>
            <a:r>
              <a:rPr lang="en" sz="1173">
                <a:solidFill>
                  <a:schemeClr val="dk1"/>
                </a:solidFill>
                <a:latin typeface="Montserrat"/>
                <a:ea typeface="Montserrat"/>
                <a:cs typeface="Montserrat"/>
                <a:sym typeface="Montserrat"/>
              </a:rPr>
              <a:t>Activity panels</a:t>
            </a:r>
            <a:endParaRPr sz="1487">
              <a:solidFill>
                <a:schemeClr val="dk1"/>
              </a:solidFill>
              <a:latin typeface="Montserrat"/>
              <a:ea typeface="Montserrat"/>
              <a:cs typeface="Montserrat"/>
              <a:sym typeface="Montserrat"/>
            </a:endParaRPr>
          </a:p>
        </p:txBody>
      </p:sp>
      <p:sp>
        <p:nvSpPr>
          <p:cNvPr id="312" name="Google Shape;312;p29"/>
          <p:cNvSpPr txBox="1">
            <a:spLocks noGrp="1"/>
          </p:cNvSpPr>
          <p:nvPr>
            <p:ph type="body" idx="1"/>
          </p:nvPr>
        </p:nvSpPr>
        <p:spPr>
          <a:xfrm>
            <a:off x="792995" y="3722859"/>
            <a:ext cx="8038500" cy="222300"/>
          </a:xfrm>
          <a:prstGeom prst="rect">
            <a:avLst/>
          </a:prstGeom>
        </p:spPr>
        <p:txBody>
          <a:bodyPr spcFirstLastPara="1" wrap="square" lIns="91425" tIns="91425" rIns="91425" bIns="91425" anchor="ctr" anchorCtr="0">
            <a:noAutofit/>
          </a:bodyPr>
          <a:lstStyle/>
          <a:p>
            <a:pPr marL="0" lvl="0" indent="0" algn="l" rtl="0">
              <a:lnSpc>
                <a:spcPct val="95000"/>
              </a:lnSpc>
              <a:spcBef>
                <a:spcPts val="0"/>
              </a:spcBef>
              <a:spcAft>
                <a:spcPts val="1200"/>
              </a:spcAft>
              <a:buClr>
                <a:schemeClr val="dk1"/>
              </a:buClr>
              <a:buSzPts val="712"/>
              <a:buFont typeface="Arial"/>
              <a:buNone/>
            </a:pPr>
            <a:r>
              <a:rPr lang="en" sz="1173" b="1">
                <a:solidFill>
                  <a:schemeClr val="dk1"/>
                </a:solidFill>
                <a:latin typeface="Montserrat"/>
                <a:ea typeface="Montserrat"/>
                <a:cs typeface="Montserrat"/>
                <a:sym typeface="Montserrat"/>
              </a:rPr>
              <a:t>Only vague necessary furnitures</a:t>
            </a:r>
            <a:endParaRPr sz="1487" b="1">
              <a:solidFill>
                <a:schemeClr val="dk1"/>
              </a:solidFill>
              <a:latin typeface="Montserrat"/>
              <a:ea typeface="Montserrat"/>
              <a:cs typeface="Montserrat"/>
              <a:sym typeface="Montserrat"/>
            </a:endParaRPr>
          </a:p>
        </p:txBody>
      </p:sp>
      <p:sp>
        <p:nvSpPr>
          <p:cNvPr id="313" name="Google Shape;313;p29"/>
          <p:cNvSpPr txBox="1">
            <a:spLocks noGrp="1"/>
          </p:cNvSpPr>
          <p:nvPr>
            <p:ph type="body" idx="1"/>
          </p:nvPr>
        </p:nvSpPr>
        <p:spPr>
          <a:xfrm>
            <a:off x="792995" y="4616625"/>
            <a:ext cx="8038500" cy="222300"/>
          </a:xfrm>
          <a:prstGeom prst="rect">
            <a:avLst/>
          </a:prstGeom>
        </p:spPr>
        <p:txBody>
          <a:bodyPr spcFirstLastPara="1" wrap="square" lIns="91425" tIns="91425" rIns="91425" bIns="91425" anchor="ctr" anchorCtr="0">
            <a:noAutofit/>
          </a:bodyPr>
          <a:lstStyle/>
          <a:p>
            <a:pPr marL="0" lvl="0" indent="0" algn="l" rtl="0">
              <a:lnSpc>
                <a:spcPct val="95000"/>
              </a:lnSpc>
              <a:spcBef>
                <a:spcPts val="0"/>
              </a:spcBef>
              <a:spcAft>
                <a:spcPts val="1200"/>
              </a:spcAft>
              <a:buClr>
                <a:schemeClr val="dk1"/>
              </a:buClr>
              <a:buSzPts val="712"/>
              <a:buFont typeface="Arial"/>
              <a:buNone/>
            </a:pPr>
            <a:r>
              <a:rPr lang="en" sz="1173">
                <a:solidFill>
                  <a:schemeClr val="dk1"/>
                </a:solidFill>
                <a:latin typeface="Montserrat"/>
                <a:ea typeface="Montserrat"/>
                <a:cs typeface="Montserrat"/>
                <a:sym typeface="Montserrat"/>
              </a:rPr>
              <a:t>Ambient historical data</a:t>
            </a:r>
            <a:endParaRPr sz="1487">
              <a:solidFill>
                <a:schemeClr val="dk1"/>
              </a:solidFill>
              <a:latin typeface="Montserrat"/>
              <a:ea typeface="Montserrat"/>
              <a:cs typeface="Montserrat"/>
              <a:sym typeface="Montserrat"/>
            </a:endParaRPr>
          </a:p>
        </p:txBody>
      </p:sp>
      <p:pic>
        <p:nvPicPr>
          <p:cNvPr id="318" name="Google Shape;318;p29"/>
          <p:cNvPicPr preferRelativeResize="0"/>
          <p:nvPr/>
        </p:nvPicPr>
        <p:blipFill rotWithShape="1">
          <a:blip r:embed="rId3">
            <a:alphaModFix/>
          </a:blip>
          <a:srcRect l="4464" r="4419" b="3892"/>
          <a:stretch/>
        </p:blipFill>
        <p:spPr>
          <a:xfrm>
            <a:off x="3354873" y="218269"/>
            <a:ext cx="4516927" cy="4616624"/>
          </a:xfrm>
          <a:prstGeom prst="rect">
            <a:avLst/>
          </a:prstGeom>
          <a:noFill/>
          <a:ln>
            <a:noFill/>
          </a:ln>
        </p:spPr>
      </p:pic>
      <p:sp>
        <p:nvSpPr>
          <p:cNvPr id="319" name="Google Shape;319;p29"/>
          <p:cNvSpPr/>
          <p:nvPr/>
        </p:nvSpPr>
        <p:spPr>
          <a:xfrm>
            <a:off x="7201250" y="2855450"/>
            <a:ext cx="1131600" cy="1439700"/>
          </a:xfrm>
          <a:prstGeom prst="ellipse">
            <a:avLst/>
          </a:prstGeom>
          <a:noFill/>
          <a:ln w="381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 name="Google Shape;368;p31">
            <a:extLst>
              <a:ext uri="{FF2B5EF4-FFF2-40B4-BE49-F238E27FC236}">
                <a16:creationId xmlns:a16="http://schemas.microsoft.com/office/drawing/2014/main" id="{7C9D5370-9DD2-09F7-FBD3-2CB06EE951E2}"/>
              </a:ext>
            </a:extLst>
          </p:cNvPr>
          <p:cNvPicPr preferRelativeResize="0"/>
          <p:nvPr/>
        </p:nvPicPr>
        <p:blipFill>
          <a:blip r:embed="rId4">
            <a:alphaModFix amt="12000"/>
          </a:blip>
          <a:stretch>
            <a:fillRect/>
          </a:stretch>
        </p:blipFill>
        <p:spPr>
          <a:xfrm>
            <a:off x="296707" y="1996781"/>
            <a:ext cx="143775" cy="143775"/>
          </a:xfrm>
          <a:prstGeom prst="rect">
            <a:avLst/>
          </a:prstGeom>
          <a:noFill/>
          <a:ln>
            <a:noFill/>
          </a:ln>
        </p:spPr>
      </p:pic>
      <p:pic>
        <p:nvPicPr>
          <p:cNvPr id="3" name="Google Shape;369;p31">
            <a:extLst>
              <a:ext uri="{FF2B5EF4-FFF2-40B4-BE49-F238E27FC236}">
                <a16:creationId xmlns:a16="http://schemas.microsoft.com/office/drawing/2014/main" id="{8F0413BA-A396-9063-C29D-ACB3783BB7BC}"/>
              </a:ext>
            </a:extLst>
          </p:cNvPr>
          <p:cNvPicPr preferRelativeResize="0"/>
          <p:nvPr/>
        </p:nvPicPr>
        <p:blipFill>
          <a:blip r:embed="rId5">
            <a:alphaModFix amt="12000"/>
          </a:blip>
          <a:stretch>
            <a:fillRect/>
          </a:stretch>
        </p:blipFill>
        <p:spPr>
          <a:xfrm>
            <a:off x="274320" y="634084"/>
            <a:ext cx="188550" cy="188550"/>
          </a:xfrm>
          <a:prstGeom prst="rect">
            <a:avLst/>
          </a:prstGeom>
          <a:noFill/>
          <a:ln>
            <a:noFill/>
          </a:ln>
        </p:spPr>
      </p:pic>
      <p:pic>
        <p:nvPicPr>
          <p:cNvPr id="4" name="Google Shape;370;p31">
            <a:extLst>
              <a:ext uri="{FF2B5EF4-FFF2-40B4-BE49-F238E27FC236}">
                <a16:creationId xmlns:a16="http://schemas.microsoft.com/office/drawing/2014/main" id="{209FA6A1-34DE-8A84-DFED-45BB1D13578E}"/>
              </a:ext>
            </a:extLst>
          </p:cNvPr>
          <p:cNvPicPr preferRelativeResize="0"/>
          <p:nvPr/>
        </p:nvPicPr>
        <p:blipFill>
          <a:blip r:embed="rId6">
            <a:alphaModFix amt="12000"/>
          </a:blip>
          <a:stretch>
            <a:fillRect/>
          </a:stretch>
        </p:blipFill>
        <p:spPr>
          <a:xfrm>
            <a:off x="296719" y="2612218"/>
            <a:ext cx="143750" cy="143750"/>
          </a:xfrm>
          <a:prstGeom prst="rect">
            <a:avLst/>
          </a:prstGeom>
          <a:noFill/>
          <a:ln>
            <a:noFill/>
          </a:ln>
        </p:spPr>
      </p:pic>
      <p:pic>
        <p:nvPicPr>
          <p:cNvPr id="5" name="Google Shape;371;p31">
            <a:extLst>
              <a:ext uri="{FF2B5EF4-FFF2-40B4-BE49-F238E27FC236}">
                <a16:creationId xmlns:a16="http://schemas.microsoft.com/office/drawing/2014/main" id="{53E97FE6-184F-8367-3B3E-3D21386A7239}"/>
              </a:ext>
            </a:extLst>
          </p:cNvPr>
          <p:cNvPicPr preferRelativeResize="0"/>
          <p:nvPr/>
        </p:nvPicPr>
        <p:blipFill>
          <a:blip r:embed="rId7">
            <a:alphaModFix amt="12000"/>
          </a:blip>
          <a:stretch>
            <a:fillRect/>
          </a:stretch>
        </p:blipFill>
        <p:spPr>
          <a:xfrm>
            <a:off x="274320" y="4348162"/>
            <a:ext cx="188550" cy="1885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Shape 323"/>
        <p:cNvGrpSpPr/>
        <p:nvPr/>
      </p:nvGrpSpPr>
      <p:grpSpPr>
        <a:xfrm>
          <a:off x="0" y="0"/>
          <a:ext cx="0" cy="0"/>
          <a:chOff x="0" y="0"/>
          <a:chExt cx="0" cy="0"/>
        </a:xfrm>
      </p:grpSpPr>
      <p:sp>
        <p:nvSpPr>
          <p:cNvPr id="324" name="Google Shape;324;p30"/>
          <p:cNvSpPr txBox="1">
            <a:spLocks noGrp="1"/>
          </p:cNvSpPr>
          <p:nvPr>
            <p:ph type="title"/>
          </p:nvPr>
        </p:nvSpPr>
        <p:spPr>
          <a:xfrm>
            <a:off x="180625" y="132300"/>
            <a:ext cx="83553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120">
                <a:latin typeface="Montserrat"/>
                <a:ea typeface="Montserrat"/>
                <a:cs typeface="Montserrat"/>
                <a:sym typeface="Montserrat"/>
              </a:rPr>
              <a:t>Initial design insights</a:t>
            </a:r>
            <a:endParaRPr sz="2120">
              <a:latin typeface="Montserrat"/>
              <a:ea typeface="Montserrat"/>
              <a:cs typeface="Montserrat"/>
              <a:sym typeface="Montserrat"/>
            </a:endParaRPr>
          </a:p>
        </p:txBody>
      </p:sp>
      <p:sp>
        <p:nvSpPr>
          <p:cNvPr id="325" name="Google Shape;325;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latin typeface="Montserrat"/>
                <a:ea typeface="Montserrat"/>
                <a:cs typeface="Montserrat"/>
                <a:sym typeface="Montserrat"/>
              </a:rPr>
              <a:t>22</a:t>
            </a:fld>
            <a:endParaRPr>
              <a:latin typeface="Montserrat"/>
              <a:ea typeface="Montserrat"/>
              <a:cs typeface="Montserrat"/>
              <a:sym typeface="Montserrat"/>
            </a:endParaRPr>
          </a:p>
        </p:txBody>
      </p:sp>
      <p:sp>
        <p:nvSpPr>
          <p:cNvPr id="326" name="Google Shape;326;p30"/>
          <p:cNvSpPr txBox="1">
            <a:spLocks noGrp="1"/>
          </p:cNvSpPr>
          <p:nvPr>
            <p:ph type="body" idx="1"/>
          </p:nvPr>
        </p:nvSpPr>
        <p:spPr>
          <a:xfrm>
            <a:off x="580995" y="599275"/>
            <a:ext cx="8038500" cy="4908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sz="1170" dirty="0">
                <a:solidFill>
                  <a:srgbClr val="CCCCCC"/>
                </a:solidFill>
                <a:latin typeface="Montserrat"/>
                <a:ea typeface="Montserrat"/>
                <a:cs typeface="Montserrat"/>
                <a:sym typeface="Montserrat"/>
              </a:rPr>
              <a:t>Support low-level awareness </a:t>
            </a:r>
            <a:endParaRPr sz="1170" dirty="0">
              <a:solidFill>
                <a:srgbClr val="CCCCCC"/>
              </a:solidFill>
              <a:latin typeface="Montserrat"/>
              <a:ea typeface="Montserrat"/>
              <a:cs typeface="Montserrat"/>
              <a:sym typeface="Montserrat"/>
            </a:endParaRPr>
          </a:p>
        </p:txBody>
      </p:sp>
      <p:sp>
        <p:nvSpPr>
          <p:cNvPr id="327" name="Google Shape;327;p30"/>
          <p:cNvSpPr txBox="1">
            <a:spLocks noGrp="1"/>
          </p:cNvSpPr>
          <p:nvPr>
            <p:ph type="body" idx="1"/>
          </p:nvPr>
        </p:nvSpPr>
        <p:spPr>
          <a:xfrm>
            <a:off x="527295" y="1914363"/>
            <a:ext cx="8038500" cy="4908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sz="1170" dirty="0">
                <a:solidFill>
                  <a:srgbClr val="CCCCCC"/>
                </a:solidFill>
                <a:latin typeface="Montserrat"/>
                <a:ea typeface="Montserrat"/>
                <a:cs typeface="Montserrat"/>
                <a:sym typeface="Montserrat"/>
              </a:rPr>
              <a:t>Trends over time </a:t>
            </a:r>
            <a:endParaRPr sz="1170" dirty="0">
              <a:solidFill>
                <a:srgbClr val="CCCCCC"/>
              </a:solidFill>
              <a:latin typeface="Montserrat"/>
              <a:ea typeface="Montserrat"/>
              <a:cs typeface="Montserrat"/>
              <a:sym typeface="Montserrat"/>
            </a:endParaRPr>
          </a:p>
        </p:txBody>
      </p:sp>
      <p:sp>
        <p:nvSpPr>
          <p:cNvPr id="328" name="Google Shape;328;p30"/>
          <p:cNvSpPr txBox="1">
            <a:spLocks noGrp="1"/>
          </p:cNvSpPr>
          <p:nvPr>
            <p:ph type="body" idx="1"/>
          </p:nvPr>
        </p:nvSpPr>
        <p:spPr>
          <a:xfrm>
            <a:off x="527295" y="2510975"/>
            <a:ext cx="8038500" cy="4908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sz="1170" dirty="0">
                <a:solidFill>
                  <a:srgbClr val="CCCCCC"/>
                </a:solidFill>
                <a:latin typeface="Montserrat"/>
                <a:ea typeface="Montserrat"/>
                <a:cs typeface="Montserrat"/>
                <a:sym typeface="Montserrat"/>
              </a:rPr>
              <a:t>Respecting privacy concerns</a:t>
            </a:r>
            <a:endParaRPr sz="1170" dirty="0">
              <a:solidFill>
                <a:srgbClr val="CCCCCC"/>
              </a:solidFill>
              <a:latin typeface="Montserrat"/>
              <a:ea typeface="Montserrat"/>
              <a:cs typeface="Montserrat"/>
              <a:sym typeface="Montserrat"/>
            </a:endParaRPr>
          </a:p>
        </p:txBody>
      </p:sp>
      <p:sp>
        <p:nvSpPr>
          <p:cNvPr id="329" name="Google Shape;329;p30"/>
          <p:cNvSpPr txBox="1">
            <a:spLocks noGrp="1"/>
          </p:cNvSpPr>
          <p:nvPr>
            <p:ph type="body" idx="1"/>
          </p:nvPr>
        </p:nvSpPr>
        <p:spPr>
          <a:xfrm>
            <a:off x="527295" y="4268050"/>
            <a:ext cx="8038500" cy="4908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sz="1170" dirty="0">
                <a:solidFill>
                  <a:srgbClr val="CCCCCC"/>
                </a:solidFill>
                <a:latin typeface="Montserrat"/>
                <a:ea typeface="Montserrat"/>
                <a:cs typeface="Montserrat"/>
                <a:sym typeface="Montserrat"/>
              </a:rPr>
              <a:t>Reduce complexity</a:t>
            </a:r>
            <a:endParaRPr sz="1170" dirty="0">
              <a:solidFill>
                <a:srgbClr val="CCCCCC"/>
              </a:solidFill>
              <a:latin typeface="Montserrat"/>
              <a:ea typeface="Montserrat"/>
              <a:cs typeface="Montserrat"/>
              <a:sym typeface="Montserrat"/>
            </a:endParaRPr>
          </a:p>
        </p:txBody>
      </p:sp>
      <p:sp>
        <p:nvSpPr>
          <p:cNvPr id="330" name="Google Shape;330;p30"/>
          <p:cNvSpPr txBox="1">
            <a:spLocks noGrp="1"/>
          </p:cNvSpPr>
          <p:nvPr>
            <p:ph type="body" idx="1"/>
          </p:nvPr>
        </p:nvSpPr>
        <p:spPr>
          <a:xfrm>
            <a:off x="580995" y="932850"/>
            <a:ext cx="8038500" cy="340200"/>
          </a:xfrm>
          <a:prstGeom prst="rect">
            <a:avLst/>
          </a:prstGeom>
        </p:spPr>
        <p:txBody>
          <a:bodyPr spcFirstLastPara="1" wrap="square" lIns="91425" tIns="91425" rIns="91425" bIns="91425" anchor="ctr" anchorCtr="0">
            <a:noAutofit/>
          </a:bodyPr>
          <a:lstStyle/>
          <a:p>
            <a:pPr marL="0" lvl="0" indent="0" algn="l" rtl="0">
              <a:lnSpc>
                <a:spcPct val="95000"/>
              </a:lnSpc>
              <a:spcBef>
                <a:spcPts val="0"/>
              </a:spcBef>
              <a:spcAft>
                <a:spcPts val="1200"/>
              </a:spcAft>
              <a:buClr>
                <a:schemeClr val="dk1"/>
              </a:buClr>
              <a:buSzPts val="712"/>
              <a:buFont typeface="Arial"/>
              <a:buNone/>
            </a:pPr>
            <a:r>
              <a:rPr lang="en" sz="1173">
                <a:solidFill>
                  <a:srgbClr val="CCCCCC"/>
                </a:solidFill>
                <a:latin typeface="Montserrat"/>
                <a:ea typeface="Montserrat"/>
                <a:cs typeface="Montserrat"/>
                <a:sym typeface="Montserrat"/>
              </a:rPr>
              <a:t>Movement and daily activities</a:t>
            </a:r>
            <a:endParaRPr sz="1487">
              <a:solidFill>
                <a:srgbClr val="CCCCCC"/>
              </a:solidFill>
              <a:latin typeface="Montserrat"/>
              <a:ea typeface="Montserrat"/>
              <a:cs typeface="Montserrat"/>
              <a:sym typeface="Montserrat"/>
            </a:endParaRPr>
          </a:p>
        </p:txBody>
      </p:sp>
      <p:sp>
        <p:nvSpPr>
          <p:cNvPr id="331" name="Google Shape;331;p30"/>
          <p:cNvSpPr txBox="1">
            <a:spLocks noGrp="1"/>
          </p:cNvSpPr>
          <p:nvPr>
            <p:ph type="body" idx="1"/>
          </p:nvPr>
        </p:nvSpPr>
        <p:spPr>
          <a:xfrm>
            <a:off x="527295" y="2909113"/>
            <a:ext cx="8038500" cy="285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770"/>
              <a:buFont typeface="Arial"/>
              <a:buNone/>
            </a:pPr>
            <a:r>
              <a:rPr lang="en" sz="1150">
                <a:solidFill>
                  <a:srgbClr val="CCCCCC"/>
                </a:solidFill>
                <a:latin typeface="Montserrat"/>
                <a:ea typeface="Montserrat"/>
                <a:cs typeface="Montserrat"/>
                <a:sym typeface="Montserrat"/>
              </a:rPr>
              <a:t>Crucial and customized activities </a:t>
            </a:r>
            <a:endParaRPr sz="1150">
              <a:solidFill>
                <a:srgbClr val="CCCCCC"/>
              </a:solidFill>
              <a:latin typeface="Montserrat"/>
              <a:ea typeface="Montserrat"/>
              <a:cs typeface="Montserrat"/>
              <a:sym typeface="Montserrat"/>
            </a:endParaRPr>
          </a:p>
        </p:txBody>
      </p:sp>
      <p:sp>
        <p:nvSpPr>
          <p:cNvPr id="332" name="Google Shape;332;p30"/>
          <p:cNvSpPr txBox="1">
            <a:spLocks noGrp="1"/>
          </p:cNvSpPr>
          <p:nvPr>
            <p:ph type="body" idx="1"/>
          </p:nvPr>
        </p:nvSpPr>
        <p:spPr>
          <a:xfrm>
            <a:off x="527295" y="3432338"/>
            <a:ext cx="8038500" cy="285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770"/>
              <a:buFont typeface="Arial"/>
              <a:buNone/>
            </a:pPr>
            <a:r>
              <a:rPr lang="en" sz="1160">
                <a:solidFill>
                  <a:srgbClr val="CCCCCC"/>
                </a:solidFill>
                <a:latin typeface="Montserrat"/>
                <a:ea typeface="Montserrat"/>
                <a:cs typeface="Montserrat"/>
                <a:sym typeface="Montserrat"/>
              </a:rPr>
              <a:t>No private and casual activities </a:t>
            </a:r>
            <a:endParaRPr sz="1150" b="1">
              <a:solidFill>
                <a:srgbClr val="CCCCCC"/>
              </a:solidFill>
              <a:latin typeface="Montserrat"/>
              <a:ea typeface="Montserrat"/>
              <a:cs typeface="Montserrat"/>
              <a:sym typeface="Montserrat"/>
            </a:endParaRPr>
          </a:p>
        </p:txBody>
      </p:sp>
      <p:sp>
        <p:nvSpPr>
          <p:cNvPr id="333" name="Google Shape;333;p30"/>
          <p:cNvSpPr txBox="1">
            <a:spLocks noGrp="1"/>
          </p:cNvSpPr>
          <p:nvPr>
            <p:ph type="body" idx="1"/>
          </p:nvPr>
        </p:nvSpPr>
        <p:spPr>
          <a:xfrm>
            <a:off x="527295" y="3949769"/>
            <a:ext cx="8038500" cy="285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770"/>
              <a:buFont typeface="Arial"/>
              <a:buNone/>
            </a:pPr>
            <a:r>
              <a:rPr lang="en" sz="1160">
                <a:solidFill>
                  <a:srgbClr val="CCCCCC"/>
                </a:solidFill>
                <a:latin typeface="Montserrat"/>
                <a:ea typeface="Montserrat"/>
                <a:cs typeface="Montserrat"/>
                <a:sym typeface="Montserrat"/>
              </a:rPr>
              <a:t>No visual information </a:t>
            </a:r>
            <a:endParaRPr sz="1150">
              <a:solidFill>
                <a:srgbClr val="CCCCCC"/>
              </a:solidFill>
              <a:latin typeface="Montserrat"/>
              <a:ea typeface="Montserrat"/>
              <a:cs typeface="Montserrat"/>
              <a:sym typeface="Montserrat"/>
            </a:endParaRPr>
          </a:p>
        </p:txBody>
      </p:sp>
      <p:sp>
        <p:nvSpPr>
          <p:cNvPr id="334" name="Google Shape;334;p30"/>
          <p:cNvSpPr txBox="1">
            <a:spLocks noGrp="1"/>
          </p:cNvSpPr>
          <p:nvPr>
            <p:ph type="body" idx="1"/>
          </p:nvPr>
        </p:nvSpPr>
        <p:spPr>
          <a:xfrm>
            <a:off x="792995" y="1207338"/>
            <a:ext cx="8038500" cy="340200"/>
          </a:xfrm>
          <a:prstGeom prst="rect">
            <a:avLst/>
          </a:prstGeom>
        </p:spPr>
        <p:txBody>
          <a:bodyPr spcFirstLastPara="1" wrap="square" lIns="91425" tIns="91425" rIns="91425" bIns="91425" anchor="ctr" anchorCtr="0">
            <a:noAutofit/>
          </a:bodyPr>
          <a:lstStyle/>
          <a:p>
            <a:pPr marL="0" lvl="0" indent="0" algn="l" rtl="0">
              <a:lnSpc>
                <a:spcPct val="95000"/>
              </a:lnSpc>
              <a:spcBef>
                <a:spcPts val="0"/>
              </a:spcBef>
              <a:spcAft>
                <a:spcPts val="1200"/>
              </a:spcAft>
              <a:buClr>
                <a:schemeClr val="dk1"/>
              </a:buClr>
              <a:buSzPts val="712"/>
              <a:buFont typeface="Arial"/>
              <a:buNone/>
            </a:pPr>
            <a:r>
              <a:rPr lang="en" sz="1173">
                <a:solidFill>
                  <a:schemeClr val="dk1"/>
                </a:solidFill>
                <a:latin typeface="Montserrat"/>
                <a:ea typeface="Montserrat"/>
                <a:cs typeface="Montserrat"/>
                <a:sym typeface="Montserrat"/>
              </a:rPr>
              <a:t>Particular areas</a:t>
            </a:r>
            <a:endParaRPr sz="1487">
              <a:solidFill>
                <a:schemeClr val="dk1"/>
              </a:solidFill>
              <a:latin typeface="Montserrat"/>
              <a:ea typeface="Montserrat"/>
              <a:cs typeface="Montserrat"/>
              <a:sym typeface="Montserrat"/>
            </a:endParaRPr>
          </a:p>
        </p:txBody>
      </p:sp>
      <p:sp>
        <p:nvSpPr>
          <p:cNvPr id="335" name="Google Shape;335;p30"/>
          <p:cNvSpPr txBox="1">
            <a:spLocks noGrp="1"/>
          </p:cNvSpPr>
          <p:nvPr>
            <p:ph type="body" idx="1"/>
          </p:nvPr>
        </p:nvSpPr>
        <p:spPr>
          <a:xfrm>
            <a:off x="792995" y="1434825"/>
            <a:ext cx="8038500" cy="340200"/>
          </a:xfrm>
          <a:prstGeom prst="rect">
            <a:avLst/>
          </a:prstGeom>
        </p:spPr>
        <p:txBody>
          <a:bodyPr spcFirstLastPara="1" wrap="square" lIns="91425" tIns="91425" rIns="91425" bIns="91425" anchor="ctr" anchorCtr="0">
            <a:noAutofit/>
          </a:bodyPr>
          <a:lstStyle/>
          <a:p>
            <a:pPr marL="0" lvl="0" indent="0" algn="l" rtl="0">
              <a:lnSpc>
                <a:spcPct val="95000"/>
              </a:lnSpc>
              <a:spcBef>
                <a:spcPts val="0"/>
              </a:spcBef>
              <a:spcAft>
                <a:spcPts val="1200"/>
              </a:spcAft>
              <a:buClr>
                <a:schemeClr val="dk1"/>
              </a:buClr>
              <a:buSzPts val="712"/>
              <a:buFont typeface="Arial"/>
              <a:buNone/>
            </a:pPr>
            <a:r>
              <a:rPr lang="en" sz="1173" b="1">
                <a:solidFill>
                  <a:schemeClr val="dk1"/>
                </a:solidFill>
                <a:latin typeface="Montserrat"/>
                <a:ea typeface="Montserrat"/>
                <a:cs typeface="Montserrat"/>
                <a:sym typeface="Montserrat"/>
              </a:rPr>
              <a:t>Avatar has different stages</a:t>
            </a:r>
            <a:endParaRPr sz="1487" b="1">
              <a:solidFill>
                <a:schemeClr val="dk1"/>
              </a:solidFill>
              <a:latin typeface="Montserrat"/>
              <a:ea typeface="Montserrat"/>
              <a:cs typeface="Montserrat"/>
              <a:sym typeface="Montserrat"/>
            </a:endParaRPr>
          </a:p>
        </p:txBody>
      </p:sp>
      <p:sp>
        <p:nvSpPr>
          <p:cNvPr id="336" name="Google Shape;336;p30"/>
          <p:cNvSpPr txBox="1">
            <a:spLocks noGrp="1"/>
          </p:cNvSpPr>
          <p:nvPr>
            <p:ph type="body" idx="1"/>
          </p:nvPr>
        </p:nvSpPr>
        <p:spPr>
          <a:xfrm>
            <a:off x="792995" y="1730746"/>
            <a:ext cx="8038500" cy="222300"/>
          </a:xfrm>
          <a:prstGeom prst="rect">
            <a:avLst/>
          </a:prstGeom>
        </p:spPr>
        <p:txBody>
          <a:bodyPr spcFirstLastPara="1" wrap="square" lIns="91425" tIns="91425" rIns="91425" bIns="91425" anchor="ctr" anchorCtr="0">
            <a:noAutofit/>
          </a:bodyPr>
          <a:lstStyle/>
          <a:p>
            <a:pPr marL="0" lvl="0" indent="0" algn="l" rtl="0">
              <a:lnSpc>
                <a:spcPct val="95000"/>
              </a:lnSpc>
              <a:spcBef>
                <a:spcPts val="0"/>
              </a:spcBef>
              <a:spcAft>
                <a:spcPts val="1200"/>
              </a:spcAft>
              <a:buClr>
                <a:schemeClr val="dk1"/>
              </a:buClr>
              <a:buSzPts val="712"/>
              <a:buFont typeface="Arial"/>
              <a:buNone/>
            </a:pPr>
            <a:r>
              <a:rPr lang="en" sz="1173" b="1">
                <a:solidFill>
                  <a:schemeClr val="dk1"/>
                </a:solidFill>
                <a:latin typeface="Montserrat"/>
                <a:ea typeface="Montserrat"/>
                <a:cs typeface="Montserrat"/>
                <a:sym typeface="Montserrat"/>
              </a:rPr>
              <a:t>Highlight important status/accidents/activity </a:t>
            </a:r>
            <a:endParaRPr sz="1487" b="1">
              <a:solidFill>
                <a:schemeClr val="dk1"/>
              </a:solidFill>
              <a:latin typeface="Montserrat"/>
              <a:ea typeface="Montserrat"/>
              <a:cs typeface="Montserrat"/>
              <a:sym typeface="Montserrat"/>
            </a:endParaRPr>
          </a:p>
        </p:txBody>
      </p:sp>
      <p:sp>
        <p:nvSpPr>
          <p:cNvPr id="337" name="Google Shape;337;p30"/>
          <p:cNvSpPr txBox="1">
            <a:spLocks noGrp="1"/>
          </p:cNvSpPr>
          <p:nvPr>
            <p:ph type="body" idx="1"/>
          </p:nvPr>
        </p:nvSpPr>
        <p:spPr>
          <a:xfrm>
            <a:off x="792995" y="2325663"/>
            <a:ext cx="3320100" cy="188400"/>
          </a:xfrm>
          <a:prstGeom prst="rect">
            <a:avLst/>
          </a:prstGeom>
        </p:spPr>
        <p:txBody>
          <a:bodyPr spcFirstLastPara="1" wrap="square" lIns="91425" tIns="91425" rIns="91425" bIns="91425" anchor="ctr" anchorCtr="0">
            <a:noAutofit/>
          </a:bodyPr>
          <a:lstStyle/>
          <a:p>
            <a:pPr marL="0" lvl="0" indent="0" algn="l" rtl="0">
              <a:lnSpc>
                <a:spcPct val="95000"/>
              </a:lnSpc>
              <a:spcBef>
                <a:spcPts val="0"/>
              </a:spcBef>
              <a:spcAft>
                <a:spcPts val="1200"/>
              </a:spcAft>
              <a:buClr>
                <a:schemeClr val="dk1"/>
              </a:buClr>
              <a:buSzPts val="712"/>
              <a:buFont typeface="Arial"/>
              <a:buNone/>
            </a:pPr>
            <a:r>
              <a:rPr lang="en" sz="1173">
                <a:solidFill>
                  <a:schemeClr val="dk1"/>
                </a:solidFill>
                <a:latin typeface="Montserrat"/>
                <a:ea typeface="Montserrat"/>
                <a:cs typeface="Montserrat"/>
                <a:sym typeface="Montserrat"/>
              </a:rPr>
              <a:t>Visual cues -&gt; time spent in an area</a:t>
            </a:r>
            <a:endParaRPr sz="1487">
              <a:solidFill>
                <a:schemeClr val="dk1"/>
              </a:solidFill>
              <a:latin typeface="Montserrat"/>
              <a:ea typeface="Montserrat"/>
              <a:cs typeface="Montserrat"/>
              <a:sym typeface="Montserrat"/>
            </a:endParaRPr>
          </a:p>
        </p:txBody>
      </p:sp>
      <p:sp>
        <p:nvSpPr>
          <p:cNvPr id="338" name="Google Shape;338;p30"/>
          <p:cNvSpPr txBox="1">
            <a:spLocks noGrp="1"/>
          </p:cNvSpPr>
          <p:nvPr>
            <p:ph type="body" idx="1"/>
          </p:nvPr>
        </p:nvSpPr>
        <p:spPr>
          <a:xfrm>
            <a:off x="792995" y="3177683"/>
            <a:ext cx="8038500" cy="222300"/>
          </a:xfrm>
          <a:prstGeom prst="rect">
            <a:avLst/>
          </a:prstGeom>
        </p:spPr>
        <p:txBody>
          <a:bodyPr spcFirstLastPara="1" wrap="square" lIns="91425" tIns="91425" rIns="91425" bIns="91425" anchor="ctr" anchorCtr="0">
            <a:noAutofit/>
          </a:bodyPr>
          <a:lstStyle/>
          <a:p>
            <a:pPr marL="0" lvl="0" indent="0" algn="l" rtl="0">
              <a:lnSpc>
                <a:spcPct val="95000"/>
              </a:lnSpc>
              <a:spcBef>
                <a:spcPts val="0"/>
              </a:spcBef>
              <a:spcAft>
                <a:spcPts val="1200"/>
              </a:spcAft>
              <a:buClr>
                <a:schemeClr val="dk1"/>
              </a:buClr>
              <a:buSzPts val="712"/>
              <a:buFont typeface="Arial"/>
              <a:buNone/>
            </a:pPr>
            <a:r>
              <a:rPr lang="en" sz="1173" b="1">
                <a:solidFill>
                  <a:schemeClr val="dk1"/>
                </a:solidFill>
                <a:latin typeface="Montserrat"/>
                <a:ea typeface="Montserrat"/>
                <a:cs typeface="Montserrat"/>
                <a:sym typeface="Montserrat"/>
              </a:rPr>
              <a:t>Activity panels</a:t>
            </a:r>
            <a:endParaRPr sz="1487" b="1">
              <a:solidFill>
                <a:schemeClr val="dk1"/>
              </a:solidFill>
              <a:latin typeface="Montserrat"/>
              <a:ea typeface="Montserrat"/>
              <a:cs typeface="Montserrat"/>
              <a:sym typeface="Montserrat"/>
            </a:endParaRPr>
          </a:p>
        </p:txBody>
      </p:sp>
      <p:sp>
        <p:nvSpPr>
          <p:cNvPr id="339" name="Google Shape;339;p30"/>
          <p:cNvSpPr txBox="1">
            <a:spLocks noGrp="1"/>
          </p:cNvSpPr>
          <p:nvPr>
            <p:ph type="body" idx="1"/>
          </p:nvPr>
        </p:nvSpPr>
        <p:spPr>
          <a:xfrm>
            <a:off x="792995" y="3722859"/>
            <a:ext cx="8038500" cy="222300"/>
          </a:xfrm>
          <a:prstGeom prst="rect">
            <a:avLst/>
          </a:prstGeom>
        </p:spPr>
        <p:txBody>
          <a:bodyPr spcFirstLastPara="1" wrap="square" lIns="91425" tIns="91425" rIns="91425" bIns="91425" anchor="ctr" anchorCtr="0">
            <a:noAutofit/>
          </a:bodyPr>
          <a:lstStyle/>
          <a:p>
            <a:pPr marL="0" lvl="0" indent="0" algn="l" rtl="0">
              <a:lnSpc>
                <a:spcPct val="95000"/>
              </a:lnSpc>
              <a:spcBef>
                <a:spcPts val="0"/>
              </a:spcBef>
              <a:spcAft>
                <a:spcPts val="1200"/>
              </a:spcAft>
              <a:buClr>
                <a:schemeClr val="dk1"/>
              </a:buClr>
              <a:buSzPts val="712"/>
              <a:buFont typeface="Arial"/>
              <a:buNone/>
            </a:pPr>
            <a:r>
              <a:rPr lang="en" sz="1173">
                <a:solidFill>
                  <a:schemeClr val="dk1"/>
                </a:solidFill>
                <a:latin typeface="Montserrat"/>
                <a:ea typeface="Montserrat"/>
                <a:cs typeface="Montserrat"/>
                <a:sym typeface="Montserrat"/>
              </a:rPr>
              <a:t>Only vague necessary furnitures</a:t>
            </a:r>
            <a:endParaRPr sz="1487">
              <a:solidFill>
                <a:schemeClr val="dk1"/>
              </a:solidFill>
              <a:latin typeface="Montserrat"/>
              <a:ea typeface="Montserrat"/>
              <a:cs typeface="Montserrat"/>
              <a:sym typeface="Montserrat"/>
            </a:endParaRPr>
          </a:p>
        </p:txBody>
      </p:sp>
      <p:sp>
        <p:nvSpPr>
          <p:cNvPr id="340" name="Google Shape;340;p30"/>
          <p:cNvSpPr txBox="1">
            <a:spLocks noGrp="1"/>
          </p:cNvSpPr>
          <p:nvPr>
            <p:ph type="body" idx="1"/>
          </p:nvPr>
        </p:nvSpPr>
        <p:spPr>
          <a:xfrm>
            <a:off x="792995" y="4616625"/>
            <a:ext cx="8038500" cy="222300"/>
          </a:xfrm>
          <a:prstGeom prst="rect">
            <a:avLst/>
          </a:prstGeom>
        </p:spPr>
        <p:txBody>
          <a:bodyPr spcFirstLastPara="1" wrap="square" lIns="91425" tIns="91425" rIns="91425" bIns="91425" anchor="ctr" anchorCtr="0">
            <a:noAutofit/>
          </a:bodyPr>
          <a:lstStyle/>
          <a:p>
            <a:pPr marL="0" lvl="0" indent="0" algn="l" rtl="0">
              <a:lnSpc>
                <a:spcPct val="95000"/>
              </a:lnSpc>
              <a:spcBef>
                <a:spcPts val="0"/>
              </a:spcBef>
              <a:spcAft>
                <a:spcPts val="1200"/>
              </a:spcAft>
              <a:buClr>
                <a:schemeClr val="dk1"/>
              </a:buClr>
              <a:buSzPts val="712"/>
              <a:buFont typeface="Arial"/>
              <a:buNone/>
            </a:pPr>
            <a:r>
              <a:rPr lang="en" sz="1173">
                <a:solidFill>
                  <a:schemeClr val="dk1"/>
                </a:solidFill>
                <a:latin typeface="Montserrat"/>
                <a:ea typeface="Montserrat"/>
                <a:cs typeface="Montserrat"/>
                <a:sym typeface="Montserrat"/>
              </a:rPr>
              <a:t>Ambient historical data</a:t>
            </a:r>
            <a:endParaRPr sz="1487">
              <a:solidFill>
                <a:schemeClr val="dk1"/>
              </a:solidFill>
              <a:latin typeface="Montserrat"/>
              <a:ea typeface="Montserrat"/>
              <a:cs typeface="Montserrat"/>
              <a:sym typeface="Montserrat"/>
            </a:endParaRPr>
          </a:p>
        </p:txBody>
      </p:sp>
      <p:pic>
        <p:nvPicPr>
          <p:cNvPr id="345" name="Google Shape;345;p30"/>
          <p:cNvPicPr preferRelativeResize="0"/>
          <p:nvPr/>
        </p:nvPicPr>
        <p:blipFill rotWithShape="1">
          <a:blip r:embed="rId3">
            <a:alphaModFix/>
          </a:blip>
          <a:srcRect l="4464" r="4419" b="3892"/>
          <a:stretch/>
        </p:blipFill>
        <p:spPr>
          <a:xfrm>
            <a:off x="4504223" y="222313"/>
            <a:ext cx="4516927" cy="4616624"/>
          </a:xfrm>
          <a:prstGeom prst="rect">
            <a:avLst/>
          </a:prstGeom>
          <a:noFill/>
          <a:ln>
            <a:noFill/>
          </a:ln>
        </p:spPr>
      </p:pic>
      <p:sp>
        <p:nvSpPr>
          <p:cNvPr id="346" name="Google Shape;346;p30"/>
          <p:cNvSpPr/>
          <p:nvPr/>
        </p:nvSpPr>
        <p:spPr>
          <a:xfrm>
            <a:off x="5008825" y="99000"/>
            <a:ext cx="4135200" cy="1145700"/>
          </a:xfrm>
          <a:prstGeom prst="ellipse">
            <a:avLst/>
          </a:prstGeom>
          <a:noFill/>
          <a:ln w="381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 name="Google Shape;368;p31">
            <a:extLst>
              <a:ext uri="{FF2B5EF4-FFF2-40B4-BE49-F238E27FC236}">
                <a16:creationId xmlns:a16="http://schemas.microsoft.com/office/drawing/2014/main" id="{C613E859-2046-142A-93AD-6849FFF31D86}"/>
              </a:ext>
            </a:extLst>
          </p:cNvPr>
          <p:cNvPicPr preferRelativeResize="0"/>
          <p:nvPr/>
        </p:nvPicPr>
        <p:blipFill>
          <a:blip r:embed="rId4">
            <a:alphaModFix amt="12000"/>
          </a:blip>
          <a:stretch>
            <a:fillRect/>
          </a:stretch>
        </p:blipFill>
        <p:spPr>
          <a:xfrm>
            <a:off x="296707" y="1996781"/>
            <a:ext cx="143775" cy="143775"/>
          </a:xfrm>
          <a:prstGeom prst="rect">
            <a:avLst/>
          </a:prstGeom>
          <a:noFill/>
          <a:ln>
            <a:noFill/>
          </a:ln>
        </p:spPr>
      </p:pic>
      <p:pic>
        <p:nvPicPr>
          <p:cNvPr id="3" name="Google Shape;369;p31">
            <a:extLst>
              <a:ext uri="{FF2B5EF4-FFF2-40B4-BE49-F238E27FC236}">
                <a16:creationId xmlns:a16="http://schemas.microsoft.com/office/drawing/2014/main" id="{56BE21A6-472A-4DD9-385F-0D3C3E553D53}"/>
              </a:ext>
            </a:extLst>
          </p:cNvPr>
          <p:cNvPicPr preferRelativeResize="0"/>
          <p:nvPr/>
        </p:nvPicPr>
        <p:blipFill>
          <a:blip r:embed="rId5">
            <a:alphaModFix amt="12000"/>
          </a:blip>
          <a:stretch>
            <a:fillRect/>
          </a:stretch>
        </p:blipFill>
        <p:spPr>
          <a:xfrm>
            <a:off x="274320" y="634084"/>
            <a:ext cx="188550" cy="188550"/>
          </a:xfrm>
          <a:prstGeom prst="rect">
            <a:avLst/>
          </a:prstGeom>
          <a:noFill/>
          <a:ln>
            <a:noFill/>
          </a:ln>
        </p:spPr>
      </p:pic>
      <p:pic>
        <p:nvPicPr>
          <p:cNvPr id="4" name="Google Shape;370;p31">
            <a:extLst>
              <a:ext uri="{FF2B5EF4-FFF2-40B4-BE49-F238E27FC236}">
                <a16:creationId xmlns:a16="http://schemas.microsoft.com/office/drawing/2014/main" id="{F7204014-4CC4-3DD7-5582-7B60CB15E510}"/>
              </a:ext>
            </a:extLst>
          </p:cNvPr>
          <p:cNvPicPr preferRelativeResize="0"/>
          <p:nvPr/>
        </p:nvPicPr>
        <p:blipFill>
          <a:blip r:embed="rId6">
            <a:alphaModFix amt="12000"/>
          </a:blip>
          <a:stretch>
            <a:fillRect/>
          </a:stretch>
        </p:blipFill>
        <p:spPr>
          <a:xfrm>
            <a:off x="296719" y="2612218"/>
            <a:ext cx="143750" cy="143750"/>
          </a:xfrm>
          <a:prstGeom prst="rect">
            <a:avLst/>
          </a:prstGeom>
          <a:noFill/>
          <a:ln>
            <a:noFill/>
          </a:ln>
        </p:spPr>
      </p:pic>
      <p:pic>
        <p:nvPicPr>
          <p:cNvPr id="5" name="Google Shape;371;p31">
            <a:extLst>
              <a:ext uri="{FF2B5EF4-FFF2-40B4-BE49-F238E27FC236}">
                <a16:creationId xmlns:a16="http://schemas.microsoft.com/office/drawing/2014/main" id="{05EDD776-FEAB-AFBF-FF8F-954B0E0549E5}"/>
              </a:ext>
            </a:extLst>
          </p:cNvPr>
          <p:cNvPicPr preferRelativeResize="0"/>
          <p:nvPr/>
        </p:nvPicPr>
        <p:blipFill>
          <a:blip r:embed="rId7">
            <a:alphaModFix amt="12000"/>
          </a:blip>
          <a:stretch>
            <a:fillRect/>
          </a:stretch>
        </p:blipFill>
        <p:spPr>
          <a:xfrm>
            <a:off x="274320" y="4348162"/>
            <a:ext cx="188550" cy="1885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350"/>
        <p:cNvGrpSpPr/>
        <p:nvPr/>
      </p:nvGrpSpPr>
      <p:grpSpPr>
        <a:xfrm>
          <a:off x="0" y="0"/>
          <a:ext cx="0" cy="0"/>
          <a:chOff x="0" y="0"/>
          <a:chExt cx="0" cy="0"/>
        </a:xfrm>
      </p:grpSpPr>
      <p:sp>
        <p:nvSpPr>
          <p:cNvPr id="351" name="Google Shape;351;p31"/>
          <p:cNvSpPr txBox="1">
            <a:spLocks noGrp="1"/>
          </p:cNvSpPr>
          <p:nvPr>
            <p:ph type="title"/>
          </p:nvPr>
        </p:nvSpPr>
        <p:spPr>
          <a:xfrm>
            <a:off x="180625" y="132300"/>
            <a:ext cx="83553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120">
                <a:latin typeface="Montserrat"/>
                <a:ea typeface="Montserrat"/>
                <a:cs typeface="Montserrat"/>
                <a:sym typeface="Montserrat"/>
              </a:rPr>
              <a:t>Initial design insights</a:t>
            </a:r>
            <a:endParaRPr sz="2120">
              <a:latin typeface="Montserrat"/>
              <a:ea typeface="Montserrat"/>
              <a:cs typeface="Montserrat"/>
              <a:sym typeface="Montserrat"/>
            </a:endParaRPr>
          </a:p>
        </p:txBody>
      </p:sp>
      <p:sp>
        <p:nvSpPr>
          <p:cNvPr id="352" name="Google Shape;352;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latin typeface="Montserrat"/>
                <a:ea typeface="Montserrat"/>
                <a:cs typeface="Montserrat"/>
                <a:sym typeface="Montserrat"/>
              </a:rPr>
              <a:t>23</a:t>
            </a:fld>
            <a:endParaRPr>
              <a:latin typeface="Montserrat"/>
              <a:ea typeface="Montserrat"/>
              <a:cs typeface="Montserrat"/>
              <a:sym typeface="Montserrat"/>
            </a:endParaRPr>
          </a:p>
        </p:txBody>
      </p:sp>
      <p:sp>
        <p:nvSpPr>
          <p:cNvPr id="353" name="Google Shape;353;p31"/>
          <p:cNvSpPr txBox="1">
            <a:spLocks noGrp="1"/>
          </p:cNvSpPr>
          <p:nvPr>
            <p:ph type="body" idx="1"/>
          </p:nvPr>
        </p:nvSpPr>
        <p:spPr>
          <a:xfrm>
            <a:off x="580995" y="599275"/>
            <a:ext cx="8038500" cy="4908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sz="1170" dirty="0">
                <a:solidFill>
                  <a:srgbClr val="CCCCCC"/>
                </a:solidFill>
                <a:latin typeface="Montserrat"/>
                <a:ea typeface="Montserrat"/>
                <a:cs typeface="Montserrat"/>
                <a:sym typeface="Montserrat"/>
              </a:rPr>
              <a:t>Support low-level awareness </a:t>
            </a:r>
            <a:endParaRPr sz="1170" dirty="0">
              <a:solidFill>
                <a:srgbClr val="CCCCCC"/>
              </a:solidFill>
              <a:latin typeface="Montserrat"/>
              <a:ea typeface="Montserrat"/>
              <a:cs typeface="Montserrat"/>
              <a:sym typeface="Montserrat"/>
            </a:endParaRPr>
          </a:p>
        </p:txBody>
      </p:sp>
      <p:sp>
        <p:nvSpPr>
          <p:cNvPr id="354" name="Google Shape;354;p31"/>
          <p:cNvSpPr txBox="1">
            <a:spLocks noGrp="1"/>
          </p:cNvSpPr>
          <p:nvPr>
            <p:ph type="body" idx="1"/>
          </p:nvPr>
        </p:nvSpPr>
        <p:spPr>
          <a:xfrm>
            <a:off x="527295" y="1914363"/>
            <a:ext cx="8038500" cy="4908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sz="1170" dirty="0">
                <a:solidFill>
                  <a:srgbClr val="CCCCCC"/>
                </a:solidFill>
                <a:latin typeface="Montserrat"/>
                <a:ea typeface="Montserrat"/>
                <a:cs typeface="Montserrat"/>
                <a:sym typeface="Montserrat"/>
              </a:rPr>
              <a:t>Trends over time </a:t>
            </a:r>
            <a:endParaRPr sz="1170" dirty="0">
              <a:solidFill>
                <a:srgbClr val="CCCCCC"/>
              </a:solidFill>
              <a:latin typeface="Montserrat"/>
              <a:ea typeface="Montserrat"/>
              <a:cs typeface="Montserrat"/>
              <a:sym typeface="Montserrat"/>
            </a:endParaRPr>
          </a:p>
        </p:txBody>
      </p:sp>
      <p:sp>
        <p:nvSpPr>
          <p:cNvPr id="355" name="Google Shape;355;p31"/>
          <p:cNvSpPr txBox="1">
            <a:spLocks noGrp="1"/>
          </p:cNvSpPr>
          <p:nvPr>
            <p:ph type="body" idx="1"/>
          </p:nvPr>
        </p:nvSpPr>
        <p:spPr>
          <a:xfrm>
            <a:off x="527295" y="2510975"/>
            <a:ext cx="8038500" cy="4908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sz="1170" dirty="0">
                <a:solidFill>
                  <a:srgbClr val="CCCCCC"/>
                </a:solidFill>
                <a:latin typeface="Montserrat"/>
                <a:ea typeface="Montserrat"/>
                <a:cs typeface="Montserrat"/>
                <a:sym typeface="Montserrat"/>
              </a:rPr>
              <a:t>Respecting privacy concerns</a:t>
            </a:r>
            <a:endParaRPr sz="1170" dirty="0">
              <a:solidFill>
                <a:srgbClr val="CCCCCC"/>
              </a:solidFill>
              <a:latin typeface="Montserrat"/>
              <a:ea typeface="Montserrat"/>
              <a:cs typeface="Montserrat"/>
              <a:sym typeface="Montserrat"/>
            </a:endParaRPr>
          </a:p>
        </p:txBody>
      </p:sp>
      <p:sp>
        <p:nvSpPr>
          <p:cNvPr id="356" name="Google Shape;356;p31"/>
          <p:cNvSpPr txBox="1">
            <a:spLocks noGrp="1"/>
          </p:cNvSpPr>
          <p:nvPr>
            <p:ph type="body" idx="1"/>
          </p:nvPr>
        </p:nvSpPr>
        <p:spPr>
          <a:xfrm>
            <a:off x="527295" y="4268050"/>
            <a:ext cx="8038500" cy="4908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sz="1170" dirty="0">
                <a:solidFill>
                  <a:srgbClr val="CCCCCC"/>
                </a:solidFill>
                <a:latin typeface="Montserrat"/>
                <a:ea typeface="Montserrat"/>
                <a:cs typeface="Montserrat"/>
                <a:sym typeface="Montserrat"/>
              </a:rPr>
              <a:t>Reduce complexity</a:t>
            </a:r>
            <a:endParaRPr sz="1170" dirty="0">
              <a:solidFill>
                <a:srgbClr val="CCCCCC"/>
              </a:solidFill>
              <a:latin typeface="Montserrat"/>
              <a:ea typeface="Montserrat"/>
              <a:cs typeface="Montserrat"/>
              <a:sym typeface="Montserrat"/>
            </a:endParaRPr>
          </a:p>
        </p:txBody>
      </p:sp>
      <p:sp>
        <p:nvSpPr>
          <p:cNvPr id="357" name="Google Shape;357;p31"/>
          <p:cNvSpPr txBox="1">
            <a:spLocks noGrp="1"/>
          </p:cNvSpPr>
          <p:nvPr>
            <p:ph type="body" idx="1"/>
          </p:nvPr>
        </p:nvSpPr>
        <p:spPr>
          <a:xfrm>
            <a:off x="580995" y="932850"/>
            <a:ext cx="8038500" cy="340200"/>
          </a:xfrm>
          <a:prstGeom prst="rect">
            <a:avLst/>
          </a:prstGeom>
        </p:spPr>
        <p:txBody>
          <a:bodyPr spcFirstLastPara="1" wrap="square" lIns="91425" tIns="91425" rIns="91425" bIns="91425" anchor="ctr" anchorCtr="0">
            <a:noAutofit/>
          </a:bodyPr>
          <a:lstStyle/>
          <a:p>
            <a:pPr marL="0" lvl="0" indent="0" algn="l" rtl="0">
              <a:lnSpc>
                <a:spcPct val="95000"/>
              </a:lnSpc>
              <a:spcBef>
                <a:spcPts val="0"/>
              </a:spcBef>
              <a:spcAft>
                <a:spcPts val="1200"/>
              </a:spcAft>
              <a:buClr>
                <a:schemeClr val="dk1"/>
              </a:buClr>
              <a:buSzPts val="712"/>
              <a:buFont typeface="Arial"/>
              <a:buNone/>
            </a:pPr>
            <a:r>
              <a:rPr lang="en" sz="1173">
                <a:solidFill>
                  <a:srgbClr val="CCCCCC"/>
                </a:solidFill>
                <a:latin typeface="Montserrat"/>
                <a:ea typeface="Montserrat"/>
                <a:cs typeface="Montserrat"/>
                <a:sym typeface="Montserrat"/>
              </a:rPr>
              <a:t>Movement and daily activities</a:t>
            </a:r>
            <a:endParaRPr sz="1487">
              <a:solidFill>
                <a:srgbClr val="CCCCCC"/>
              </a:solidFill>
              <a:latin typeface="Montserrat"/>
              <a:ea typeface="Montserrat"/>
              <a:cs typeface="Montserrat"/>
              <a:sym typeface="Montserrat"/>
            </a:endParaRPr>
          </a:p>
        </p:txBody>
      </p:sp>
      <p:sp>
        <p:nvSpPr>
          <p:cNvPr id="358" name="Google Shape;358;p31"/>
          <p:cNvSpPr txBox="1">
            <a:spLocks noGrp="1"/>
          </p:cNvSpPr>
          <p:nvPr>
            <p:ph type="body" idx="1"/>
          </p:nvPr>
        </p:nvSpPr>
        <p:spPr>
          <a:xfrm>
            <a:off x="527295" y="2909113"/>
            <a:ext cx="8038500" cy="285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770"/>
              <a:buFont typeface="Arial"/>
              <a:buNone/>
            </a:pPr>
            <a:r>
              <a:rPr lang="en" sz="1150">
                <a:solidFill>
                  <a:srgbClr val="CCCCCC"/>
                </a:solidFill>
                <a:latin typeface="Montserrat"/>
                <a:ea typeface="Montserrat"/>
                <a:cs typeface="Montserrat"/>
                <a:sym typeface="Montserrat"/>
              </a:rPr>
              <a:t>Crucial and customized activities </a:t>
            </a:r>
            <a:endParaRPr sz="1150">
              <a:solidFill>
                <a:srgbClr val="CCCCCC"/>
              </a:solidFill>
              <a:latin typeface="Montserrat"/>
              <a:ea typeface="Montserrat"/>
              <a:cs typeface="Montserrat"/>
              <a:sym typeface="Montserrat"/>
            </a:endParaRPr>
          </a:p>
        </p:txBody>
      </p:sp>
      <p:sp>
        <p:nvSpPr>
          <p:cNvPr id="359" name="Google Shape;359;p31"/>
          <p:cNvSpPr txBox="1">
            <a:spLocks noGrp="1"/>
          </p:cNvSpPr>
          <p:nvPr>
            <p:ph type="body" idx="1"/>
          </p:nvPr>
        </p:nvSpPr>
        <p:spPr>
          <a:xfrm>
            <a:off x="527295" y="3432338"/>
            <a:ext cx="8038500" cy="285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770"/>
              <a:buFont typeface="Arial"/>
              <a:buNone/>
            </a:pPr>
            <a:r>
              <a:rPr lang="en" sz="1160">
                <a:solidFill>
                  <a:srgbClr val="CCCCCC"/>
                </a:solidFill>
                <a:latin typeface="Montserrat"/>
                <a:ea typeface="Montserrat"/>
                <a:cs typeface="Montserrat"/>
                <a:sym typeface="Montserrat"/>
              </a:rPr>
              <a:t>No private and casual activities </a:t>
            </a:r>
            <a:endParaRPr sz="1150" b="1">
              <a:solidFill>
                <a:srgbClr val="CCCCCC"/>
              </a:solidFill>
              <a:latin typeface="Montserrat"/>
              <a:ea typeface="Montserrat"/>
              <a:cs typeface="Montserrat"/>
              <a:sym typeface="Montserrat"/>
            </a:endParaRPr>
          </a:p>
        </p:txBody>
      </p:sp>
      <p:sp>
        <p:nvSpPr>
          <p:cNvPr id="360" name="Google Shape;360;p31"/>
          <p:cNvSpPr txBox="1">
            <a:spLocks noGrp="1"/>
          </p:cNvSpPr>
          <p:nvPr>
            <p:ph type="body" idx="1"/>
          </p:nvPr>
        </p:nvSpPr>
        <p:spPr>
          <a:xfrm>
            <a:off x="527295" y="3949769"/>
            <a:ext cx="8038500" cy="285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770"/>
              <a:buFont typeface="Arial"/>
              <a:buNone/>
            </a:pPr>
            <a:r>
              <a:rPr lang="en" sz="1160">
                <a:solidFill>
                  <a:srgbClr val="CCCCCC"/>
                </a:solidFill>
                <a:latin typeface="Montserrat"/>
                <a:ea typeface="Montserrat"/>
                <a:cs typeface="Montserrat"/>
                <a:sym typeface="Montserrat"/>
              </a:rPr>
              <a:t>No visual information </a:t>
            </a:r>
            <a:endParaRPr sz="1150">
              <a:solidFill>
                <a:srgbClr val="CCCCCC"/>
              </a:solidFill>
              <a:latin typeface="Montserrat"/>
              <a:ea typeface="Montserrat"/>
              <a:cs typeface="Montserrat"/>
              <a:sym typeface="Montserrat"/>
            </a:endParaRPr>
          </a:p>
        </p:txBody>
      </p:sp>
      <p:sp>
        <p:nvSpPr>
          <p:cNvPr id="361" name="Google Shape;361;p31"/>
          <p:cNvSpPr txBox="1">
            <a:spLocks noGrp="1"/>
          </p:cNvSpPr>
          <p:nvPr>
            <p:ph type="body" idx="1"/>
          </p:nvPr>
        </p:nvSpPr>
        <p:spPr>
          <a:xfrm>
            <a:off x="792995" y="1207338"/>
            <a:ext cx="8038500" cy="340200"/>
          </a:xfrm>
          <a:prstGeom prst="rect">
            <a:avLst/>
          </a:prstGeom>
        </p:spPr>
        <p:txBody>
          <a:bodyPr spcFirstLastPara="1" wrap="square" lIns="91425" tIns="91425" rIns="91425" bIns="91425" anchor="ctr" anchorCtr="0">
            <a:noAutofit/>
          </a:bodyPr>
          <a:lstStyle/>
          <a:p>
            <a:pPr marL="0" lvl="0" indent="0" algn="l" rtl="0">
              <a:lnSpc>
                <a:spcPct val="95000"/>
              </a:lnSpc>
              <a:spcBef>
                <a:spcPts val="0"/>
              </a:spcBef>
              <a:spcAft>
                <a:spcPts val="1200"/>
              </a:spcAft>
              <a:buClr>
                <a:schemeClr val="dk1"/>
              </a:buClr>
              <a:buSzPts val="712"/>
              <a:buFont typeface="Arial"/>
              <a:buNone/>
            </a:pPr>
            <a:r>
              <a:rPr lang="en" sz="1173">
                <a:solidFill>
                  <a:schemeClr val="dk1"/>
                </a:solidFill>
                <a:latin typeface="Montserrat"/>
                <a:ea typeface="Montserrat"/>
                <a:cs typeface="Montserrat"/>
                <a:sym typeface="Montserrat"/>
              </a:rPr>
              <a:t>Particular areas</a:t>
            </a:r>
            <a:endParaRPr sz="1487">
              <a:solidFill>
                <a:schemeClr val="dk1"/>
              </a:solidFill>
              <a:latin typeface="Montserrat"/>
              <a:ea typeface="Montserrat"/>
              <a:cs typeface="Montserrat"/>
              <a:sym typeface="Montserrat"/>
            </a:endParaRPr>
          </a:p>
        </p:txBody>
      </p:sp>
      <p:sp>
        <p:nvSpPr>
          <p:cNvPr id="362" name="Google Shape;362;p31"/>
          <p:cNvSpPr txBox="1">
            <a:spLocks noGrp="1"/>
          </p:cNvSpPr>
          <p:nvPr>
            <p:ph type="body" idx="1"/>
          </p:nvPr>
        </p:nvSpPr>
        <p:spPr>
          <a:xfrm>
            <a:off x="792995" y="1434825"/>
            <a:ext cx="8038500" cy="340200"/>
          </a:xfrm>
          <a:prstGeom prst="rect">
            <a:avLst/>
          </a:prstGeom>
        </p:spPr>
        <p:txBody>
          <a:bodyPr spcFirstLastPara="1" wrap="square" lIns="91425" tIns="91425" rIns="91425" bIns="91425" anchor="ctr" anchorCtr="0">
            <a:noAutofit/>
          </a:bodyPr>
          <a:lstStyle/>
          <a:p>
            <a:pPr marL="0" lvl="0" indent="0" algn="l" rtl="0">
              <a:lnSpc>
                <a:spcPct val="95000"/>
              </a:lnSpc>
              <a:spcBef>
                <a:spcPts val="0"/>
              </a:spcBef>
              <a:spcAft>
                <a:spcPts val="1200"/>
              </a:spcAft>
              <a:buClr>
                <a:schemeClr val="dk1"/>
              </a:buClr>
              <a:buSzPts val="712"/>
              <a:buFont typeface="Arial"/>
              <a:buNone/>
            </a:pPr>
            <a:r>
              <a:rPr lang="en" sz="1173">
                <a:solidFill>
                  <a:schemeClr val="dk1"/>
                </a:solidFill>
                <a:latin typeface="Montserrat"/>
                <a:ea typeface="Montserrat"/>
                <a:cs typeface="Montserrat"/>
                <a:sym typeface="Montserrat"/>
              </a:rPr>
              <a:t>Avatar has different stages</a:t>
            </a:r>
            <a:endParaRPr sz="1487">
              <a:solidFill>
                <a:schemeClr val="dk1"/>
              </a:solidFill>
              <a:latin typeface="Montserrat"/>
              <a:ea typeface="Montserrat"/>
              <a:cs typeface="Montserrat"/>
              <a:sym typeface="Montserrat"/>
            </a:endParaRPr>
          </a:p>
        </p:txBody>
      </p:sp>
      <p:sp>
        <p:nvSpPr>
          <p:cNvPr id="363" name="Google Shape;363;p31"/>
          <p:cNvSpPr txBox="1">
            <a:spLocks noGrp="1"/>
          </p:cNvSpPr>
          <p:nvPr>
            <p:ph type="body" idx="1"/>
          </p:nvPr>
        </p:nvSpPr>
        <p:spPr>
          <a:xfrm>
            <a:off x="792995" y="1730746"/>
            <a:ext cx="8038500" cy="222300"/>
          </a:xfrm>
          <a:prstGeom prst="rect">
            <a:avLst/>
          </a:prstGeom>
        </p:spPr>
        <p:txBody>
          <a:bodyPr spcFirstLastPara="1" wrap="square" lIns="91425" tIns="91425" rIns="91425" bIns="91425" anchor="ctr" anchorCtr="0">
            <a:noAutofit/>
          </a:bodyPr>
          <a:lstStyle/>
          <a:p>
            <a:pPr marL="0" lvl="0" indent="0" algn="l" rtl="0">
              <a:lnSpc>
                <a:spcPct val="95000"/>
              </a:lnSpc>
              <a:spcBef>
                <a:spcPts val="0"/>
              </a:spcBef>
              <a:spcAft>
                <a:spcPts val="1200"/>
              </a:spcAft>
              <a:buClr>
                <a:schemeClr val="dk1"/>
              </a:buClr>
              <a:buSzPts val="712"/>
              <a:buFont typeface="Arial"/>
              <a:buNone/>
            </a:pPr>
            <a:r>
              <a:rPr lang="en" sz="1173">
                <a:solidFill>
                  <a:schemeClr val="dk1"/>
                </a:solidFill>
                <a:latin typeface="Montserrat"/>
                <a:ea typeface="Montserrat"/>
                <a:cs typeface="Montserrat"/>
                <a:sym typeface="Montserrat"/>
              </a:rPr>
              <a:t>Highlight important status/accidents/activities </a:t>
            </a:r>
            <a:endParaRPr sz="1487">
              <a:solidFill>
                <a:schemeClr val="dk1"/>
              </a:solidFill>
              <a:latin typeface="Montserrat"/>
              <a:ea typeface="Montserrat"/>
              <a:cs typeface="Montserrat"/>
              <a:sym typeface="Montserrat"/>
            </a:endParaRPr>
          </a:p>
        </p:txBody>
      </p:sp>
      <p:sp>
        <p:nvSpPr>
          <p:cNvPr id="364" name="Google Shape;364;p31"/>
          <p:cNvSpPr txBox="1">
            <a:spLocks noGrp="1"/>
          </p:cNvSpPr>
          <p:nvPr>
            <p:ph type="body" idx="1"/>
          </p:nvPr>
        </p:nvSpPr>
        <p:spPr>
          <a:xfrm>
            <a:off x="792995" y="2325663"/>
            <a:ext cx="3320100" cy="188400"/>
          </a:xfrm>
          <a:prstGeom prst="rect">
            <a:avLst/>
          </a:prstGeom>
        </p:spPr>
        <p:txBody>
          <a:bodyPr spcFirstLastPara="1" wrap="square" lIns="91425" tIns="91425" rIns="91425" bIns="91425" anchor="ctr" anchorCtr="0">
            <a:noAutofit/>
          </a:bodyPr>
          <a:lstStyle/>
          <a:p>
            <a:pPr marL="0" lvl="0" indent="0" algn="l" rtl="0">
              <a:lnSpc>
                <a:spcPct val="95000"/>
              </a:lnSpc>
              <a:spcBef>
                <a:spcPts val="0"/>
              </a:spcBef>
              <a:spcAft>
                <a:spcPts val="1200"/>
              </a:spcAft>
              <a:buClr>
                <a:schemeClr val="dk1"/>
              </a:buClr>
              <a:buSzPts val="712"/>
              <a:buFont typeface="Arial"/>
              <a:buNone/>
            </a:pPr>
            <a:r>
              <a:rPr lang="en" sz="1173" b="1">
                <a:solidFill>
                  <a:schemeClr val="dk1"/>
                </a:solidFill>
                <a:latin typeface="Montserrat"/>
                <a:ea typeface="Montserrat"/>
                <a:cs typeface="Montserrat"/>
                <a:sym typeface="Montserrat"/>
              </a:rPr>
              <a:t>Visual cues -&gt; time spent in an area</a:t>
            </a:r>
            <a:endParaRPr sz="1487" b="1">
              <a:solidFill>
                <a:schemeClr val="dk1"/>
              </a:solidFill>
              <a:latin typeface="Montserrat"/>
              <a:ea typeface="Montserrat"/>
              <a:cs typeface="Montserrat"/>
              <a:sym typeface="Montserrat"/>
            </a:endParaRPr>
          </a:p>
        </p:txBody>
      </p:sp>
      <p:sp>
        <p:nvSpPr>
          <p:cNvPr id="365" name="Google Shape;365;p31"/>
          <p:cNvSpPr txBox="1">
            <a:spLocks noGrp="1"/>
          </p:cNvSpPr>
          <p:nvPr>
            <p:ph type="body" idx="1"/>
          </p:nvPr>
        </p:nvSpPr>
        <p:spPr>
          <a:xfrm>
            <a:off x="792995" y="3177683"/>
            <a:ext cx="8038500" cy="222300"/>
          </a:xfrm>
          <a:prstGeom prst="rect">
            <a:avLst/>
          </a:prstGeom>
        </p:spPr>
        <p:txBody>
          <a:bodyPr spcFirstLastPara="1" wrap="square" lIns="91425" tIns="91425" rIns="91425" bIns="91425" anchor="ctr" anchorCtr="0">
            <a:noAutofit/>
          </a:bodyPr>
          <a:lstStyle/>
          <a:p>
            <a:pPr marL="0" lvl="0" indent="0" algn="l" rtl="0">
              <a:lnSpc>
                <a:spcPct val="95000"/>
              </a:lnSpc>
              <a:spcBef>
                <a:spcPts val="0"/>
              </a:spcBef>
              <a:spcAft>
                <a:spcPts val="1200"/>
              </a:spcAft>
              <a:buClr>
                <a:schemeClr val="dk1"/>
              </a:buClr>
              <a:buSzPts val="712"/>
              <a:buFont typeface="Arial"/>
              <a:buNone/>
            </a:pPr>
            <a:r>
              <a:rPr lang="en" sz="1173">
                <a:solidFill>
                  <a:schemeClr val="dk1"/>
                </a:solidFill>
                <a:latin typeface="Montserrat"/>
                <a:ea typeface="Montserrat"/>
                <a:cs typeface="Montserrat"/>
                <a:sym typeface="Montserrat"/>
              </a:rPr>
              <a:t>Activity panels</a:t>
            </a:r>
            <a:endParaRPr sz="1487">
              <a:solidFill>
                <a:schemeClr val="dk1"/>
              </a:solidFill>
              <a:latin typeface="Montserrat"/>
              <a:ea typeface="Montserrat"/>
              <a:cs typeface="Montserrat"/>
              <a:sym typeface="Montserrat"/>
            </a:endParaRPr>
          </a:p>
        </p:txBody>
      </p:sp>
      <p:sp>
        <p:nvSpPr>
          <p:cNvPr id="366" name="Google Shape;366;p31"/>
          <p:cNvSpPr txBox="1">
            <a:spLocks noGrp="1"/>
          </p:cNvSpPr>
          <p:nvPr>
            <p:ph type="body" idx="1"/>
          </p:nvPr>
        </p:nvSpPr>
        <p:spPr>
          <a:xfrm>
            <a:off x="792995" y="3722859"/>
            <a:ext cx="8038500" cy="222300"/>
          </a:xfrm>
          <a:prstGeom prst="rect">
            <a:avLst/>
          </a:prstGeom>
        </p:spPr>
        <p:txBody>
          <a:bodyPr spcFirstLastPara="1" wrap="square" lIns="91425" tIns="91425" rIns="91425" bIns="91425" anchor="ctr" anchorCtr="0">
            <a:noAutofit/>
          </a:bodyPr>
          <a:lstStyle/>
          <a:p>
            <a:pPr marL="0" lvl="0" indent="0" algn="l" rtl="0">
              <a:lnSpc>
                <a:spcPct val="95000"/>
              </a:lnSpc>
              <a:spcBef>
                <a:spcPts val="0"/>
              </a:spcBef>
              <a:spcAft>
                <a:spcPts val="1200"/>
              </a:spcAft>
              <a:buClr>
                <a:schemeClr val="dk1"/>
              </a:buClr>
              <a:buSzPts val="712"/>
              <a:buFont typeface="Arial"/>
              <a:buNone/>
            </a:pPr>
            <a:r>
              <a:rPr lang="en" sz="1173">
                <a:solidFill>
                  <a:schemeClr val="dk1"/>
                </a:solidFill>
                <a:latin typeface="Montserrat"/>
                <a:ea typeface="Montserrat"/>
                <a:cs typeface="Montserrat"/>
                <a:sym typeface="Montserrat"/>
              </a:rPr>
              <a:t>Only vague necessary furnitures</a:t>
            </a:r>
            <a:endParaRPr sz="1487">
              <a:solidFill>
                <a:schemeClr val="dk1"/>
              </a:solidFill>
              <a:latin typeface="Montserrat"/>
              <a:ea typeface="Montserrat"/>
              <a:cs typeface="Montserrat"/>
              <a:sym typeface="Montserrat"/>
            </a:endParaRPr>
          </a:p>
        </p:txBody>
      </p:sp>
      <p:sp>
        <p:nvSpPr>
          <p:cNvPr id="367" name="Google Shape;367;p31"/>
          <p:cNvSpPr txBox="1">
            <a:spLocks noGrp="1"/>
          </p:cNvSpPr>
          <p:nvPr>
            <p:ph type="body" idx="1"/>
          </p:nvPr>
        </p:nvSpPr>
        <p:spPr>
          <a:xfrm>
            <a:off x="792995" y="4616625"/>
            <a:ext cx="8038500" cy="222300"/>
          </a:xfrm>
          <a:prstGeom prst="rect">
            <a:avLst/>
          </a:prstGeom>
        </p:spPr>
        <p:txBody>
          <a:bodyPr spcFirstLastPara="1" wrap="square" lIns="91425" tIns="91425" rIns="91425" bIns="91425" anchor="ctr" anchorCtr="0">
            <a:noAutofit/>
          </a:bodyPr>
          <a:lstStyle/>
          <a:p>
            <a:pPr marL="0" lvl="0" indent="0" algn="l" rtl="0">
              <a:lnSpc>
                <a:spcPct val="95000"/>
              </a:lnSpc>
              <a:spcBef>
                <a:spcPts val="0"/>
              </a:spcBef>
              <a:spcAft>
                <a:spcPts val="1200"/>
              </a:spcAft>
              <a:buClr>
                <a:schemeClr val="dk1"/>
              </a:buClr>
              <a:buSzPts val="712"/>
              <a:buFont typeface="Arial"/>
              <a:buNone/>
            </a:pPr>
            <a:r>
              <a:rPr lang="en" sz="1173" b="1">
                <a:solidFill>
                  <a:schemeClr val="dk1"/>
                </a:solidFill>
                <a:latin typeface="Montserrat"/>
                <a:ea typeface="Montserrat"/>
                <a:cs typeface="Montserrat"/>
                <a:sym typeface="Montserrat"/>
              </a:rPr>
              <a:t>Ambient historical data</a:t>
            </a:r>
            <a:endParaRPr sz="1487" b="1">
              <a:solidFill>
                <a:schemeClr val="dk1"/>
              </a:solidFill>
              <a:latin typeface="Montserrat"/>
              <a:ea typeface="Montserrat"/>
              <a:cs typeface="Montserrat"/>
              <a:sym typeface="Montserrat"/>
            </a:endParaRPr>
          </a:p>
        </p:txBody>
      </p:sp>
      <p:pic>
        <p:nvPicPr>
          <p:cNvPr id="368" name="Google Shape;368;p31"/>
          <p:cNvPicPr preferRelativeResize="0"/>
          <p:nvPr/>
        </p:nvPicPr>
        <p:blipFill>
          <a:blip r:embed="rId3">
            <a:alphaModFix amt="12000"/>
          </a:blip>
          <a:stretch>
            <a:fillRect/>
          </a:stretch>
        </p:blipFill>
        <p:spPr>
          <a:xfrm>
            <a:off x="296707" y="1996781"/>
            <a:ext cx="143775" cy="143775"/>
          </a:xfrm>
          <a:prstGeom prst="rect">
            <a:avLst/>
          </a:prstGeom>
          <a:noFill/>
          <a:ln>
            <a:noFill/>
          </a:ln>
        </p:spPr>
      </p:pic>
      <p:pic>
        <p:nvPicPr>
          <p:cNvPr id="369" name="Google Shape;369;p31"/>
          <p:cNvPicPr preferRelativeResize="0"/>
          <p:nvPr/>
        </p:nvPicPr>
        <p:blipFill>
          <a:blip r:embed="rId4">
            <a:alphaModFix amt="12000"/>
          </a:blip>
          <a:stretch>
            <a:fillRect/>
          </a:stretch>
        </p:blipFill>
        <p:spPr>
          <a:xfrm>
            <a:off x="274320" y="634084"/>
            <a:ext cx="188550" cy="188550"/>
          </a:xfrm>
          <a:prstGeom prst="rect">
            <a:avLst/>
          </a:prstGeom>
          <a:noFill/>
          <a:ln>
            <a:noFill/>
          </a:ln>
        </p:spPr>
      </p:pic>
      <p:pic>
        <p:nvPicPr>
          <p:cNvPr id="370" name="Google Shape;370;p31"/>
          <p:cNvPicPr preferRelativeResize="0"/>
          <p:nvPr/>
        </p:nvPicPr>
        <p:blipFill>
          <a:blip r:embed="rId5">
            <a:alphaModFix amt="12000"/>
          </a:blip>
          <a:stretch>
            <a:fillRect/>
          </a:stretch>
        </p:blipFill>
        <p:spPr>
          <a:xfrm>
            <a:off x="296719" y="2612218"/>
            <a:ext cx="143750" cy="143750"/>
          </a:xfrm>
          <a:prstGeom prst="rect">
            <a:avLst/>
          </a:prstGeom>
          <a:noFill/>
          <a:ln>
            <a:noFill/>
          </a:ln>
        </p:spPr>
      </p:pic>
      <p:pic>
        <p:nvPicPr>
          <p:cNvPr id="371" name="Google Shape;371;p31"/>
          <p:cNvPicPr preferRelativeResize="0"/>
          <p:nvPr/>
        </p:nvPicPr>
        <p:blipFill>
          <a:blip r:embed="rId6">
            <a:alphaModFix amt="12000"/>
          </a:blip>
          <a:stretch>
            <a:fillRect/>
          </a:stretch>
        </p:blipFill>
        <p:spPr>
          <a:xfrm>
            <a:off x="274320" y="4348162"/>
            <a:ext cx="188550" cy="188550"/>
          </a:xfrm>
          <a:prstGeom prst="rect">
            <a:avLst/>
          </a:prstGeom>
          <a:noFill/>
          <a:ln>
            <a:noFill/>
          </a:ln>
        </p:spPr>
      </p:pic>
      <p:pic>
        <p:nvPicPr>
          <p:cNvPr id="372" name="Google Shape;372;p31"/>
          <p:cNvPicPr preferRelativeResize="0"/>
          <p:nvPr/>
        </p:nvPicPr>
        <p:blipFill rotWithShape="1">
          <a:blip r:embed="rId7">
            <a:alphaModFix/>
          </a:blip>
          <a:srcRect l="4464" r="4419" b="3892"/>
          <a:stretch/>
        </p:blipFill>
        <p:spPr>
          <a:xfrm>
            <a:off x="4504223" y="222313"/>
            <a:ext cx="4516927" cy="4616624"/>
          </a:xfrm>
          <a:prstGeom prst="rect">
            <a:avLst/>
          </a:prstGeom>
          <a:noFill/>
          <a:ln>
            <a:noFill/>
          </a:ln>
        </p:spPr>
      </p:pic>
      <p:sp>
        <p:nvSpPr>
          <p:cNvPr id="373" name="Google Shape;373;p31"/>
          <p:cNvSpPr/>
          <p:nvPr/>
        </p:nvSpPr>
        <p:spPr>
          <a:xfrm>
            <a:off x="4902100" y="1642775"/>
            <a:ext cx="1568400" cy="1439700"/>
          </a:xfrm>
          <a:prstGeom prst="ellipse">
            <a:avLst/>
          </a:prstGeom>
          <a:noFill/>
          <a:ln w="381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74" name="Google Shape;374;p31"/>
          <p:cNvSpPr/>
          <p:nvPr/>
        </p:nvSpPr>
        <p:spPr>
          <a:xfrm>
            <a:off x="7452750" y="1094275"/>
            <a:ext cx="1568400" cy="1439700"/>
          </a:xfrm>
          <a:prstGeom prst="ellipse">
            <a:avLst/>
          </a:prstGeom>
          <a:noFill/>
          <a:ln w="381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32"/>
          <p:cNvSpPr txBox="1">
            <a:spLocks noGrp="1"/>
          </p:cNvSpPr>
          <p:nvPr>
            <p:ph type="title"/>
          </p:nvPr>
        </p:nvSpPr>
        <p:spPr>
          <a:xfrm>
            <a:off x="311700" y="185250"/>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220">
                <a:latin typeface="Montserrat"/>
                <a:ea typeface="Montserrat"/>
                <a:cs typeface="Montserrat"/>
                <a:sym typeface="Montserrat"/>
              </a:rPr>
              <a:t>User Testing -</a:t>
            </a:r>
            <a:r>
              <a:rPr lang="en" sz="2220" i="1">
                <a:latin typeface="Montserrat"/>
                <a:ea typeface="Montserrat"/>
                <a:cs typeface="Montserrat"/>
                <a:sym typeface="Montserrat"/>
              </a:rPr>
              <a:t> iFloor on the tradeoff spectrum</a:t>
            </a:r>
            <a:endParaRPr sz="2220" i="1">
              <a:latin typeface="Montserrat"/>
              <a:ea typeface="Montserrat"/>
              <a:cs typeface="Montserrat"/>
              <a:sym typeface="Montserrat"/>
            </a:endParaRPr>
          </a:p>
        </p:txBody>
      </p:sp>
      <p:pic>
        <p:nvPicPr>
          <p:cNvPr id="380" name="Google Shape;380;p32"/>
          <p:cNvPicPr preferRelativeResize="0"/>
          <p:nvPr/>
        </p:nvPicPr>
        <p:blipFill>
          <a:blip r:embed="rId3">
            <a:alphaModFix/>
          </a:blip>
          <a:stretch>
            <a:fillRect/>
          </a:stretch>
        </p:blipFill>
        <p:spPr>
          <a:xfrm>
            <a:off x="385850" y="979450"/>
            <a:ext cx="8341950" cy="2215675"/>
          </a:xfrm>
          <a:prstGeom prst="rect">
            <a:avLst/>
          </a:prstGeom>
          <a:noFill/>
          <a:ln>
            <a:noFill/>
          </a:ln>
        </p:spPr>
      </p:pic>
      <p:sp>
        <p:nvSpPr>
          <p:cNvPr id="381" name="Google Shape;381;p32"/>
          <p:cNvSpPr txBox="1"/>
          <p:nvPr/>
        </p:nvSpPr>
        <p:spPr>
          <a:xfrm>
            <a:off x="410225" y="3671875"/>
            <a:ext cx="82932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latin typeface="Montserrat"/>
                <a:ea typeface="Montserrat"/>
                <a:cs typeface="Montserrat"/>
                <a:sym typeface="Montserrat"/>
              </a:rPr>
              <a:t>Day-in-fast- forward testing (30x) in a mock-up room</a:t>
            </a:r>
            <a:endParaRPr sz="1600">
              <a:latin typeface="Montserrat"/>
              <a:ea typeface="Montserrat"/>
              <a:cs typeface="Montserrat"/>
              <a:sym typeface="Montserrat"/>
            </a:endParaRPr>
          </a:p>
          <a:p>
            <a:pPr marL="0" lvl="0" indent="0" algn="l" rtl="0">
              <a:spcBef>
                <a:spcPts val="0"/>
              </a:spcBef>
              <a:spcAft>
                <a:spcPts val="0"/>
              </a:spcAft>
              <a:buNone/>
            </a:pPr>
            <a:endParaRPr sz="1600">
              <a:latin typeface="Montserrat"/>
              <a:ea typeface="Montserrat"/>
              <a:cs typeface="Montserrat"/>
              <a:sym typeface="Montserrat"/>
            </a:endParaRPr>
          </a:p>
          <a:p>
            <a:pPr marL="0" lvl="0" indent="0" algn="ctr" rtl="0">
              <a:spcBef>
                <a:spcPts val="0"/>
              </a:spcBef>
              <a:spcAft>
                <a:spcPts val="0"/>
              </a:spcAft>
              <a:buNone/>
            </a:pPr>
            <a:r>
              <a:rPr lang="en" sz="1600">
                <a:latin typeface="Montserrat"/>
                <a:ea typeface="Montserrat"/>
                <a:cs typeface="Montserrat"/>
                <a:sym typeface="Montserrat"/>
              </a:rPr>
              <a:t>Location -&gt; Visualization (</a:t>
            </a:r>
            <a:r>
              <a:rPr lang="en" sz="1600" i="1">
                <a:latin typeface="Montserrat"/>
                <a:ea typeface="Montserrat"/>
                <a:cs typeface="Montserrat"/>
                <a:sym typeface="Montserrat"/>
              </a:rPr>
              <a:t>iFloor</a:t>
            </a:r>
            <a:r>
              <a:rPr lang="en" sz="1600">
                <a:latin typeface="Montserrat"/>
                <a:ea typeface="Montserrat"/>
                <a:cs typeface="Montserrat"/>
                <a:sym typeface="Montserrat"/>
              </a:rPr>
              <a:t>)</a:t>
            </a:r>
            <a:endParaRPr sz="1600">
              <a:latin typeface="Montserrat"/>
              <a:ea typeface="Montserrat"/>
              <a:cs typeface="Montserrat"/>
              <a:sym typeface="Montserrat"/>
            </a:endParaRPr>
          </a:p>
        </p:txBody>
      </p:sp>
      <p:cxnSp>
        <p:nvCxnSpPr>
          <p:cNvPr id="382" name="Google Shape;382;p32"/>
          <p:cNvCxnSpPr/>
          <p:nvPr/>
        </p:nvCxnSpPr>
        <p:spPr>
          <a:xfrm>
            <a:off x="446850" y="3271675"/>
            <a:ext cx="8232300" cy="0"/>
          </a:xfrm>
          <a:prstGeom prst="straightConnector1">
            <a:avLst/>
          </a:prstGeom>
          <a:noFill/>
          <a:ln w="9525" cap="flat" cmpd="sng">
            <a:solidFill>
              <a:schemeClr val="dk2"/>
            </a:solidFill>
            <a:prstDash val="solid"/>
            <a:round/>
            <a:headEnd type="triangle" w="med" len="med"/>
            <a:tailEnd type="triangle" w="med" len="med"/>
          </a:ln>
        </p:spPr>
      </p:cxnSp>
      <p:sp>
        <p:nvSpPr>
          <p:cNvPr id="383" name="Google Shape;383;p32"/>
          <p:cNvSpPr txBox="1"/>
          <p:nvPr/>
        </p:nvSpPr>
        <p:spPr>
          <a:xfrm>
            <a:off x="135775" y="3285250"/>
            <a:ext cx="1005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Montserrat"/>
                <a:ea typeface="Montserrat"/>
                <a:cs typeface="Montserrat"/>
                <a:sym typeface="Montserrat"/>
              </a:rPr>
              <a:t>abstract</a:t>
            </a:r>
            <a:endParaRPr>
              <a:latin typeface="Montserrat"/>
              <a:ea typeface="Montserrat"/>
              <a:cs typeface="Montserrat"/>
              <a:sym typeface="Montserrat"/>
            </a:endParaRPr>
          </a:p>
        </p:txBody>
      </p:sp>
      <p:sp>
        <p:nvSpPr>
          <p:cNvPr id="384" name="Google Shape;384;p32"/>
          <p:cNvSpPr txBox="1"/>
          <p:nvPr/>
        </p:nvSpPr>
        <p:spPr>
          <a:xfrm>
            <a:off x="8065750" y="3271675"/>
            <a:ext cx="1005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Montserrat"/>
                <a:ea typeface="Montserrat"/>
                <a:cs typeface="Montserrat"/>
                <a:sym typeface="Montserrat"/>
              </a:rPr>
              <a:t>detailed</a:t>
            </a:r>
            <a:endParaRPr>
              <a:latin typeface="Montserrat"/>
              <a:ea typeface="Montserrat"/>
              <a:cs typeface="Montserrat"/>
              <a:sym typeface="Montserrat"/>
            </a:endParaRPr>
          </a:p>
        </p:txBody>
      </p:sp>
      <p:sp>
        <p:nvSpPr>
          <p:cNvPr id="385" name="Google Shape;385;p32"/>
          <p:cNvSpPr txBox="1"/>
          <p:nvPr/>
        </p:nvSpPr>
        <p:spPr>
          <a:xfrm>
            <a:off x="812400" y="691475"/>
            <a:ext cx="15687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i="1">
                <a:latin typeface="Montserrat"/>
                <a:ea typeface="Montserrat"/>
                <a:cs typeface="Montserrat"/>
                <a:sym typeface="Montserrat"/>
              </a:rPr>
              <a:t>Travelogue </a:t>
            </a:r>
            <a:r>
              <a:rPr lang="en" i="1">
                <a:solidFill>
                  <a:srgbClr val="B7B7B7"/>
                </a:solidFill>
                <a:latin typeface="Montserrat"/>
                <a:ea typeface="Montserrat"/>
                <a:cs typeface="Montserrat"/>
                <a:sym typeface="Montserrat"/>
              </a:rPr>
              <a:t>[3]</a:t>
            </a:r>
            <a:endParaRPr i="1">
              <a:solidFill>
                <a:srgbClr val="B7B7B7"/>
              </a:solidFill>
              <a:latin typeface="Montserrat"/>
              <a:ea typeface="Montserrat"/>
              <a:cs typeface="Montserrat"/>
              <a:sym typeface="Montserrat"/>
            </a:endParaRPr>
          </a:p>
        </p:txBody>
      </p:sp>
      <p:sp>
        <p:nvSpPr>
          <p:cNvPr id="386" name="Google Shape;386;p32"/>
          <p:cNvSpPr txBox="1"/>
          <p:nvPr/>
        </p:nvSpPr>
        <p:spPr>
          <a:xfrm>
            <a:off x="3170725" y="691475"/>
            <a:ext cx="12807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i="1">
                <a:latin typeface="Montserrat"/>
                <a:ea typeface="Montserrat"/>
                <a:cs typeface="Montserrat"/>
                <a:sym typeface="Montserrat"/>
              </a:rPr>
              <a:t>iFloor</a:t>
            </a:r>
            <a:endParaRPr i="1">
              <a:latin typeface="Montserrat"/>
              <a:ea typeface="Montserrat"/>
              <a:cs typeface="Montserrat"/>
              <a:sym typeface="Montserrat"/>
            </a:endParaRPr>
          </a:p>
        </p:txBody>
      </p:sp>
      <p:sp>
        <p:nvSpPr>
          <p:cNvPr id="387" name="Google Shape;387;p32"/>
          <p:cNvSpPr txBox="1"/>
          <p:nvPr/>
        </p:nvSpPr>
        <p:spPr>
          <a:xfrm>
            <a:off x="5896100" y="691475"/>
            <a:ext cx="12807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i="1">
                <a:latin typeface="Montserrat"/>
                <a:ea typeface="Montserrat"/>
                <a:cs typeface="Montserrat"/>
                <a:sym typeface="Montserrat"/>
              </a:rPr>
              <a:t>video</a:t>
            </a:r>
            <a:endParaRPr i="1">
              <a:latin typeface="Montserrat"/>
              <a:ea typeface="Montserrat"/>
              <a:cs typeface="Montserrat"/>
              <a:sym typeface="Montserrat"/>
            </a:endParaRPr>
          </a:p>
        </p:txBody>
      </p:sp>
      <p:sp>
        <p:nvSpPr>
          <p:cNvPr id="388" name="Google Shape;388;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24</a:t>
            </a:fld>
            <a:endParaRPr/>
          </a:p>
        </p:txBody>
      </p:sp>
      <p:sp>
        <p:nvSpPr>
          <p:cNvPr id="389" name="Google Shape;389;p32"/>
          <p:cNvSpPr txBox="1"/>
          <p:nvPr/>
        </p:nvSpPr>
        <p:spPr>
          <a:xfrm>
            <a:off x="0" y="4743300"/>
            <a:ext cx="8624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latin typeface="Montserrat"/>
                <a:ea typeface="Montserrat"/>
                <a:cs typeface="Montserrat"/>
                <a:sym typeface="Montserrat"/>
              </a:rPr>
              <a:t>[3] Yunzhi Li, Tingyu Cheng, and Ashutosh Dhekne. 2022. Travelogue: Representing Indoor Trajectories as Informative Art. In Extended Abstracts of the 2022 CHI Conference on Human Factors in Computing Systems (New Orleans, LA, USA) (CHI EA ’22). Association for Computing Machinery, New York, NY, USA, Article 387, 7 pages. https://doi.org/10. 1145/3491101.3519834</a:t>
            </a:r>
            <a:endParaRPr sz="700">
              <a:latin typeface="Montserrat"/>
              <a:ea typeface="Montserrat"/>
              <a:cs typeface="Montserrat"/>
              <a:sym typeface="Montserrat"/>
            </a:endParaRPr>
          </a:p>
        </p:txBody>
      </p:sp>
      <p:sp>
        <p:nvSpPr>
          <p:cNvPr id="390" name="Google Shape;390;p32"/>
          <p:cNvSpPr/>
          <p:nvPr/>
        </p:nvSpPr>
        <p:spPr>
          <a:xfrm>
            <a:off x="1858575" y="979450"/>
            <a:ext cx="1131600" cy="742800"/>
          </a:xfrm>
          <a:prstGeom prst="ellipse">
            <a:avLst/>
          </a:prstGeom>
          <a:noFill/>
          <a:ln w="381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 name="Google Shape;373;p31">
            <a:extLst>
              <a:ext uri="{FF2B5EF4-FFF2-40B4-BE49-F238E27FC236}">
                <a16:creationId xmlns:a16="http://schemas.microsoft.com/office/drawing/2014/main" id="{C1A4A6FE-2820-5564-85DB-52C152832ED8}"/>
              </a:ext>
            </a:extLst>
          </p:cNvPr>
          <p:cNvSpPr/>
          <p:nvPr/>
        </p:nvSpPr>
        <p:spPr>
          <a:xfrm>
            <a:off x="4730612" y="709824"/>
            <a:ext cx="4340138" cy="2662757"/>
          </a:xfrm>
          <a:prstGeom prst="ellipse">
            <a:avLst/>
          </a:prstGeom>
          <a:noFill/>
          <a:ln w="381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9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grpId="1" nodeType="clickEffect">
                                  <p:stCondLst>
                                    <p:cond delay="0"/>
                                  </p:stCondLst>
                                  <p:childTnLst>
                                    <p:animEffect transition="out" filter="dissolve">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33"/>
          <p:cNvSpPr txBox="1"/>
          <p:nvPr/>
        </p:nvSpPr>
        <p:spPr>
          <a:xfrm>
            <a:off x="2323500" y="2492000"/>
            <a:ext cx="2766300" cy="39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a:latin typeface="Montserrat"/>
                <a:ea typeface="Montserrat"/>
                <a:cs typeface="Montserrat"/>
                <a:sym typeface="Montserrat"/>
              </a:rPr>
              <a:t>Correctness</a:t>
            </a:r>
            <a:endParaRPr sz="1700" b="1">
              <a:latin typeface="Montserrat"/>
              <a:ea typeface="Montserrat"/>
              <a:cs typeface="Montserrat"/>
              <a:sym typeface="Montserrat"/>
            </a:endParaRPr>
          </a:p>
        </p:txBody>
      </p:sp>
      <p:sp>
        <p:nvSpPr>
          <p:cNvPr id="396" name="Google Shape;396;p33"/>
          <p:cNvSpPr txBox="1"/>
          <p:nvPr/>
        </p:nvSpPr>
        <p:spPr>
          <a:xfrm>
            <a:off x="2323500" y="3925275"/>
            <a:ext cx="1827600" cy="39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a:latin typeface="Montserrat"/>
                <a:ea typeface="Montserrat"/>
                <a:cs typeface="Montserrat"/>
                <a:sym typeface="Montserrat"/>
              </a:rPr>
              <a:t>Comfort level</a:t>
            </a:r>
            <a:endParaRPr sz="1700" b="1">
              <a:latin typeface="Montserrat"/>
              <a:ea typeface="Montserrat"/>
              <a:cs typeface="Montserrat"/>
              <a:sym typeface="Montserrat"/>
            </a:endParaRPr>
          </a:p>
        </p:txBody>
      </p:sp>
      <p:sp>
        <p:nvSpPr>
          <p:cNvPr id="397" name="Google Shape;397;p33"/>
          <p:cNvSpPr txBox="1"/>
          <p:nvPr/>
        </p:nvSpPr>
        <p:spPr>
          <a:xfrm>
            <a:off x="2323500" y="1102850"/>
            <a:ext cx="4224900" cy="63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latin typeface="Montserrat"/>
                <a:ea typeface="Montserrat"/>
                <a:cs typeface="Montserrat"/>
                <a:sym typeface="Montserrat"/>
              </a:rPr>
              <a:t>Short </a:t>
            </a:r>
            <a:r>
              <a:rPr lang="en" sz="1700" b="1">
                <a:latin typeface="Montserrat"/>
                <a:ea typeface="Montserrat"/>
                <a:cs typeface="Montserrat"/>
                <a:sym typeface="Montserrat"/>
              </a:rPr>
              <a:t>fragment video</a:t>
            </a:r>
            <a:r>
              <a:rPr lang="en" sz="1700">
                <a:latin typeface="Montserrat"/>
                <a:ea typeface="Montserrat"/>
                <a:cs typeface="Montserrat"/>
                <a:sym typeface="Montserrat"/>
              </a:rPr>
              <a:t> of an activity</a:t>
            </a:r>
            <a:endParaRPr sz="1700">
              <a:latin typeface="Montserrat"/>
              <a:ea typeface="Montserrat"/>
              <a:cs typeface="Montserrat"/>
              <a:sym typeface="Montserrat"/>
            </a:endParaRPr>
          </a:p>
        </p:txBody>
      </p:sp>
      <p:sp>
        <p:nvSpPr>
          <p:cNvPr id="398" name="Google Shape;398;p33"/>
          <p:cNvSpPr txBox="1"/>
          <p:nvPr/>
        </p:nvSpPr>
        <p:spPr>
          <a:xfrm>
            <a:off x="2323500" y="1631150"/>
            <a:ext cx="3542700" cy="39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a:latin typeface="Montserrat"/>
                <a:ea typeface="Montserrat"/>
                <a:cs typeface="Montserrat"/>
                <a:sym typeface="Montserrat"/>
              </a:rPr>
              <a:t>Snapshot</a:t>
            </a:r>
            <a:r>
              <a:rPr lang="en" sz="1700">
                <a:latin typeface="Montserrat"/>
                <a:ea typeface="Montserrat"/>
                <a:cs typeface="Montserrat"/>
                <a:sym typeface="Montserrat"/>
              </a:rPr>
              <a:t> at a certain time </a:t>
            </a:r>
            <a:endParaRPr sz="1700">
              <a:latin typeface="Montserrat"/>
              <a:ea typeface="Montserrat"/>
              <a:cs typeface="Montserrat"/>
              <a:sym typeface="Montserrat"/>
            </a:endParaRPr>
          </a:p>
        </p:txBody>
      </p:sp>
      <p:sp>
        <p:nvSpPr>
          <p:cNvPr id="399" name="Google Shape;399;p33"/>
          <p:cNvSpPr txBox="1"/>
          <p:nvPr/>
        </p:nvSpPr>
        <p:spPr>
          <a:xfrm>
            <a:off x="4519600" y="2492000"/>
            <a:ext cx="3542700" cy="39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i="1">
                <a:latin typeface="Montserrat"/>
                <a:ea typeface="Montserrat"/>
                <a:cs typeface="Montserrat"/>
                <a:sym typeface="Montserrat"/>
              </a:rPr>
              <a:t>What is Jasmine doing right now?</a:t>
            </a:r>
            <a:endParaRPr i="1">
              <a:latin typeface="Montserrat"/>
              <a:ea typeface="Montserrat"/>
              <a:cs typeface="Montserrat"/>
              <a:sym typeface="Montserrat"/>
            </a:endParaRPr>
          </a:p>
        </p:txBody>
      </p:sp>
      <p:sp>
        <p:nvSpPr>
          <p:cNvPr id="400" name="Google Shape;400;p33"/>
          <p:cNvSpPr txBox="1"/>
          <p:nvPr/>
        </p:nvSpPr>
        <p:spPr>
          <a:xfrm>
            <a:off x="4519600" y="3925275"/>
            <a:ext cx="4067400" cy="93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i="1">
                <a:latin typeface="Montserrat"/>
                <a:ea typeface="Montserrat"/>
                <a:cs typeface="Montserrat"/>
                <a:sym typeface="Montserrat"/>
              </a:rPr>
              <a:t>Will you feel comfortable sharing this to your children?</a:t>
            </a:r>
            <a:endParaRPr i="1">
              <a:latin typeface="Montserrat"/>
              <a:ea typeface="Montserrat"/>
              <a:cs typeface="Montserrat"/>
              <a:sym typeface="Montserrat"/>
            </a:endParaRPr>
          </a:p>
        </p:txBody>
      </p:sp>
      <p:sp>
        <p:nvSpPr>
          <p:cNvPr id="401" name="Google Shape;401;p33"/>
          <p:cNvSpPr txBox="1"/>
          <p:nvPr/>
        </p:nvSpPr>
        <p:spPr>
          <a:xfrm>
            <a:off x="311700" y="1102850"/>
            <a:ext cx="2011800" cy="39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i="1">
                <a:latin typeface="Montserrat"/>
                <a:ea typeface="Montserrat"/>
                <a:cs typeface="Montserrat"/>
                <a:sym typeface="Montserrat"/>
              </a:rPr>
              <a:t>we show them..</a:t>
            </a:r>
            <a:endParaRPr sz="1700" i="1">
              <a:latin typeface="Montserrat"/>
              <a:ea typeface="Montserrat"/>
              <a:cs typeface="Montserrat"/>
              <a:sym typeface="Montserrat"/>
            </a:endParaRPr>
          </a:p>
        </p:txBody>
      </p:sp>
      <p:sp>
        <p:nvSpPr>
          <p:cNvPr id="402" name="Google Shape;402;p33"/>
          <p:cNvSpPr txBox="1"/>
          <p:nvPr/>
        </p:nvSpPr>
        <p:spPr>
          <a:xfrm>
            <a:off x="311700" y="2492000"/>
            <a:ext cx="1910700" cy="39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i="1">
                <a:latin typeface="Montserrat"/>
                <a:ea typeface="Montserrat"/>
                <a:cs typeface="Montserrat"/>
                <a:sym typeface="Montserrat"/>
              </a:rPr>
              <a:t>we ask them..</a:t>
            </a:r>
            <a:endParaRPr sz="1700" i="1">
              <a:latin typeface="Montserrat"/>
              <a:ea typeface="Montserrat"/>
              <a:cs typeface="Montserrat"/>
              <a:sym typeface="Montserrat"/>
            </a:endParaRPr>
          </a:p>
        </p:txBody>
      </p:sp>
      <p:sp>
        <p:nvSpPr>
          <p:cNvPr id="403" name="Google Shape;403;p33"/>
          <p:cNvSpPr txBox="1"/>
          <p:nvPr/>
        </p:nvSpPr>
        <p:spPr>
          <a:xfrm>
            <a:off x="2323500" y="2952263"/>
            <a:ext cx="2630700" cy="39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700" b="1">
                <a:solidFill>
                  <a:schemeClr val="dk1"/>
                </a:solidFill>
                <a:latin typeface="Montserrat"/>
                <a:ea typeface="Montserrat"/>
                <a:cs typeface="Montserrat"/>
                <a:sym typeface="Montserrat"/>
              </a:rPr>
              <a:t>Usefulness</a:t>
            </a:r>
            <a:endParaRPr sz="1700" b="1">
              <a:latin typeface="Montserrat"/>
              <a:ea typeface="Montserrat"/>
              <a:cs typeface="Montserrat"/>
              <a:sym typeface="Montserrat"/>
            </a:endParaRPr>
          </a:p>
        </p:txBody>
      </p:sp>
      <p:sp>
        <p:nvSpPr>
          <p:cNvPr id="404" name="Google Shape;404;p33"/>
          <p:cNvSpPr txBox="1"/>
          <p:nvPr/>
        </p:nvSpPr>
        <p:spPr>
          <a:xfrm>
            <a:off x="4519600" y="2952275"/>
            <a:ext cx="4360500" cy="39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i="1">
                <a:latin typeface="Montserrat"/>
                <a:ea typeface="Montserrat"/>
                <a:cs typeface="Montserrat"/>
                <a:sym typeface="Montserrat"/>
              </a:rPr>
              <a:t>Do you think it’s useful to get this video/visualization?</a:t>
            </a:r>
            <a:endParaRPr i="1">
              <a:latin typeface="Montserrat"/>
              <a:ea typeface="Montserrat"/>
              <a:cs typeface="Montserrat"/>
              <a:sym typeface="Montserrat"/>
            </a:endParaRPr>
          </a:p>
        </p:txBody>
      </p:sp>
      <p:sp>
        <p:nvSpPr>
          <p:cNvPr id="405" name="Google Shape;405;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25</a:t>
            </a:fld>
            <a:endParaRPr/>
          </a:p>
        </p:txBody>
      </p:sp>
      <p:sp>
        <p:nvSpPr>
          <p:cNvPr id="406" name="Google Shape;406;p33"/>
          <p:cNvSpPr txBox="1">
            <a:spLocks noGrp="1"/>
          </p:cNvSpPr>
          <p:nvPr>
            <p:ph type="title"/>
          </p:nvPr>
        </p:nvSpPr>
        <p:spPr>
          <a:xfrm>
            <a:off x="311700" y="185250"/>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220">
                <a:latin typeface="Montserrat"/>
                <a:ea typeface="Montserrat"/>
                <a:cs typeface="Montserrat"/>
                <a:sym typeface="Montserrat"/>
              </a:rPr>
              <a:t>User Testing -</a:t>
            </a:r>
            <a:r>
              <a:rPr lang="en" sz="2220" i="1">
                <a:latin typeface="Montserrat"/>
                <a:ea typeface="Montserrat"/>
                <a:cs typeface="Montserrat"/>
                <a:sym typeface="Montserrat"/>
              </a:rPr>
              <a:t> iFloor on the tradeoff spectrum</a:t>
            </a:r>
            <a:endParaRPr sz="2220" i="1">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9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0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pic>
        <p:nvPicPr>
          <p:cNvPr id="411" name="Google Shape;411;p34"/>
          <p:cNvPicPr preferRelativeResize="0"/>
          <p:nvPr/>
        </p:nvPicPr>
        <p:blipFill>
          <a:blip r:embed="rId3">
            <a:alphaModFix/>
          </a:blip>
          <a:stretch>
            <a:fillRect/>
          </a:stretch>
        </p:blipFill>
        <p:spPr>
          <a:xfrm>
            <a:off x="80950" y="1051713"/>
            <a:ext cx="8982075" cy="2219325"/>
          </a:xfrm>
          <a:prstGeom prst="rect">
            <a:avLst/>
          </a:prstGeom>
          <a:noFill/>
          <a:ln>
            <a:noFill/>
          </a:ln>
        </p:spPr>
      </p:pic>
      <p:sp>
        <p:nvSpPr>
          <p:cNvPr id="412" name="Google Shape;412;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26</a:t>
            </a:fld>
            <a:endParaRPr/>
          </a:p>
        </p:txBody>
      </p:sp>
      <p:sp>
        <p:nvSpPr>
          <p:cNvPr id="413" name="Google Shape;413;p34"/>
          <p:cNvSpPr/>
          <p:nvPr/>
        </p:nvSpPr>
        <p:spPr>
          <a:xfrm>
            <a:off x="3677700" y="489002"/>
            <a:ext cx="1788600" cy="3103500"/>
          </a:xfrm>
          <a:prstGeom prst="ellipse">
            <a:avLst/>
          </a:prstGeom>
          <a:noFill/>
          <a:ln w="381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14" name="Google Shape;414;p34"/>
          <p:cNvSpPr/>
          <p:nvPr/>
        </p:nvSpPr>
        <p:spPr>
          <a:xfrm>
            <a:off x="5409525" y="489002"/>
            <a:ext cx="1788600" cy="3103500"/>
          </a:xfrm>
          <a:prstGeom prst="ellipse">
            <a:avLst/>
          </a:prstGeom>
          <a:noFill/>
          <a:ln w="381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15" name="Google Shape;415;p34"/>
          <p:cNvSpPr/>
          <p:nvPr/>
        </p:nvSpPr>
        <p:spPr>
          <a:xfrm>
            <a:off x="7232550" y="489002"/>
            <a:ext cx="1788600" cy="3103500"/>
          </a:xfrm>
          <a:prstGeom prst="ellipse">
            <a:avLst/>
          </a:prstGeom>
          <a:noFill/>
          <a:ln w="381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16" name="Google Shape;416;p34"/>
          <p:cNvSpPr txBox="1"/>
          <p:nvPr/>
        </p:nvSpPr>
        <p:spPr>
          <a:xfrm>
            <a:off x="3188850" y="3918525"/>
            <a:ext cx="2766300" cy="394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700" b="1">
                <a:latin typeface="Montserrat"/>
                <a:ea typeface="Montserrat"/>
                <a:cs typeface="Montserrat"/>
                <a:sym typeface="Montserrat"/>
              </a:rPr>
              <a:t>Correctness</a:t>
            </a:r>
            <a:endParaRPr sz="2700" b="1">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13"/>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4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414"/>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4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420"/>
        <p:cNvGrpSpPr/>
        <p:nvPr/>
      </p:nvGrpSpPr>
      <p:grpSpPr>
        <a:xfrm>
          <a:off x="0" y="0"/>
          <a:ext cx="0" cy="0"/>
          <a:chOff x="0" y="0"/>
          <a:chExt cx="0" cy="0"/>
        </a:xfrm>
      </p:grpSpPr>
      <p:pic>
        <p:nvPicPr>
          <p:cNvPr id="421" name="Google Shape;421;p35"/>
          <p:cNvPicPr preferRelativeResize="0"/>
          <p:nvPr/>
        </p:nvPicPr>
        <p:blipFill>
          <a:blip r:embed="rId3">
            <a:alphaModFix/>
          </a:blip>
          <a:stretch>
            <a:fillRect/>
          </a:stretch>
        </p:blipFill>
        <p:spPr>
          <a:xfrm>
            <a:off x="365450" y="412575"/>
            <a:ext cx="8296351" cy="4800376"/>
          </a:xfrm>
          <a:prstGeom prst="rect">
            <a:avLst/>
          </a:prstGeom>
          <a:noFill/>
          <a:ln>
            <a:noFill/>
          </a:ln>
        </p:spPr>
      </p:pic>
      <p:sp>
        <p:nvSpPr>
          <p:cNvPr id="422" name="Google Shape;422;p35"/>
          <p:cNvSpPr/>
          <p:nvPr/>
        </p:nvSpPr>
        <p:spPr>
          <a:xfrm>
            <a:off x="270925" y="816500"/>
            <a:ext cx="5414400" cy="4045200"/>
          </a:xfrm>
          <a:prstGeom prst="roundRect">
            <a:avLst>
              <a:gd name="adj" fmla="val 16667"/>
            </a:avLst>
          </a:prstGeom>
          <a:noFill/>
          <a:ln w="3810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5"/>
          <p:cNvSpPr txBox="1"/>
          <p:nvPr/>
        </p:nvSpPr>
        <p:spPr>
          <a:xfrm>
            <a:off x="201475" y="483800"/>
            <a:ext cx="1346400" cy="33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Usefulness</a:t>
            </a:r>
            <a:endParaRPr b="1">
              <a:latin typeface="Montserrat"/>
              <a:ea typeface="Montserrat"/>
              <a:cs typeface="Montserrat"/>
              <a:sym typeface="Montserrat"/>
            </a:endParaRPr>
          </a:p>
        </p:txBody>
      </p:sp>
      <p:sp>
        <p:nvSpPr>
          <p:cNvPr id="424" name="Google Shape;424;p35"/>
          <p:cNvSpPr/>
          <p:nvPr/>
        </p:nvSpPr>
        <p:spPr>
          <a:xfrm>
            <a:off x="5746325" y="816500"/>
            <a:ext cx="2607000" cy="4045200"/>
          </a:xfrm>
          <a:prstGeom prst="roundRect">
            <a:avLst>
              <a:gd name="adj" fmla="val 16667"/>
            </a:avLst>
          </a:prstGeom>
          <a:noFill/>
          <a:ln w="3810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5"/>
          <p:cNvSpPr txBox="1"/>
          <p:nvPr/>
        </p:nvSpPr>
        <p:spPr>
          <a:xfrm>
            <a:off x="6904650" y="483803"/>
            <a:ext cx="1567800" cy="33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Comfort level</a:t>
            </a:r>
            <a:endParaRPr b="1">
              <a:latin typeface="Montserrat"/>
              <a:ea typeface="Montserrat"/>
              <a:cs typeface="Montserrat"/>
              <a:sym typeface="Montserrat"/>
            </a:endParaRPr>
          </a:p>
        </p:txBody>
      </p:sp>
      <p:sp>
        <p:nvSpPr>
          <p:cNvPr id="426" name="Google Shape;426;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27</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423"/>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422"/>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4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36"/>
          <p:cNvSpPr txBox="1">
            <a:spLocks noGrp="1"/>
          </p:cNvSpPr>
          <p:nvPr>
            <p:ph type="body" idx="1"/>
          </p:nvPr>
        </p:nvSpPr>
        <p:spPr>
          <a:xfrm>
            <a:off x="1750375" y="1036250"/>
            <a:ext cx="55323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i="1">
                <a:solidFill>
                  <a:schemeClr val="dk1"/>
                </a:solidFill>
                <a:latin typeface="Montserrat"/>
                <a:ea typeface="Montserrat"/>
                <a:cs typeface="Montserrat"/>
                <a:sym typeface="Montserrat"/>
              </a:rPr>
              <a:t>More concrete -&gt; More accurate and useful?</a:t>
            </a:r>
            <a:endParaRPr i="1">
              <a:solidFill>
                <a:schemeClr val="dk1"/>
              </a:solidFill>
              <a:latin typeface="Montserrat"/>
              <a:ea typeface="Montserrat"/>
              <a:cs typeface="Montserrat"/>
              <a:sym typeface="Montserrat"/>
            </a:endParaRPr>
          </a:p>
          <a:p>
            <a:pPr marL="0" lvl="0" indent="0" algn="l" rtl="0">
              <a:spcBef>
                <a:spcPts val="1200"/>
              </a:spcBef>
              <a:spcAft>
                <a:spcPts val="0"/>
              </a:spcAft>
              <a:buNone/>
            </a:pPr>
            <a:r>
              <a:rPr lang="en">
                <a:solidFill>
                  <a:schemeClr val="dk1"/>
                </a:solidFill>
                <a:latin typeface="Montserrat"/>
                <a:ea typeface="Montserrat"/>
                <a:cs typeface="Montserrat"/>
                <a:sym typeface="Montserrat"/>
              </a:rPr>
              <a:t>Generally correct.</a:t>
            </a:r>
            <a:endParaRPr>
              <a:solidFill>
                <a:schemeClr val="dk1"/>
              </a:solidFill>
              <a:latin typeface="Montserrat"/>
              <a:ea typeface="Montserrat"/>
              <a:cs typeface="Montserrat"/>
              <a:sym typeface="Montserrat"/>
            </a:endParaRPr>
          </a:p>
          <a:p>
            <a:pPr marL="0" lvl="0" indent="0" algn="l" rtl="0">
              <a:spcBef>
                <a:spcPts val="1200"/>
              </a:spcBef>
              <a:spcAft>
                <a:spcPts val="0"/>
              </a:spcAft>
              <a:buNone/>
            </a:pPr>
            <a:endParaRPr>
              <a:solidFill>
                <a:schemeClr val="dk1"/>
              </a:solidFill>
              <a:latin typeface="Montserrat"/>
              <a:ea typeface="Montserrat"/>
              <a:cs typeface="Montserrat"/>
              <a:sym typeface="Montserrat"/>
            </a:endParaRPr>
          </a:p>
          <a:p>
            <a:pPr marL="0" lvl="0" indent="0" algn="l" rtl="0">
              <a:spcBef>
                <a:spcPts val="1200"/>
              </a:spcBef>
              <a:spcAft>
                <a:spcPts val="0"/>
              </a:spcAft>
              <a:buNone/>
            </a:pPr>
            <a:endParaRPr>
              <a:solidFill>
                <a:schemeClr val="dk1"/>
              </a:solidFill>
              <a:latin typeface="Montserrat"/>
              <a:ea typeface="Montserrat"/>
              <a:cs typeface="Montserrat"/>
              <a:sym typeface="Montserrat"/>
            </a:endParaRPr>
          </a:p>
          <a:p>
            <a:pPr marL="0" lvl="0" indent="0" algn="l" rtl="0">
              <a:spcBef>
                <a:spcPts val="1200"/>
              </a:spcBef>
              <a:spcAft>
                <a:spcPts val="0"/>
              </a:spcAft>
              <a:buNone/>
            </a:pPr>
            <a:r>
              <a:rPr lang="en" i="1">
                <a:solidFill>
                  <a:schemeClr val="dk1"/>
                </a:solidFill>
                <a:latin typeface="Montserrat"/>
                <a:ea typeface="Montserrat"/>
                <a:cs typeface="Montserrat"/>
                <a:sym typeface="Montserrat"/>
              </a:rPr>
              <a:t>More abstract -&gt; More privacy preserved?</a:t>
            </a:r>
            <a:endParaRPr i="1">
              <a:solidFill>
                <a:schemeClr val="dk1"/>
              </a:solidFill>
              <a:latin typeface="Montserrat"/>
              <a:ea typeface="Montserrat"/>
              <a:cs typeface="Montserrat"/>
              <a:sym typeface="Montserrat"/>
            </a:endParaRPr>
          </a:p>
          <a:p>
            <a:pPr marL="0" lvl="0" indent="0" algn="l" rtl="0">
              <a:spcBef>
                <a:spcPts val="1200"/>
              </a:spcBef>
              <a:spcAft>
                <a:spcPts val="1200"/>
              </a:spcAft>
              <a:buNone/>
            </a:pPr>
            <a:r>
              <a:rPr lang="en">
                <a:solidFill>
                  <a:schemeClr val="dk1"/>
                </a:solidFill>
                <a:latin typeface="Montserrat"/>
                <a:ea typeface="Montserrat"/>
                <a:cs typeface="Montserrat"/>
                <a:sym typeface="Montserrat"/>
              </a:rPr>
              <a:t>Not really!</a:t>
            </a:r>
            <a:endParaRPr>
              <a:solidFill>
                <a:schemeClr val="dk1"/>
              </a:solidFill>
              <a:latin typeface="Montserrat"/>
              <a:ea typeface="Montserrat"/>
              <a:cs typeface="Montserrat"/>
              <a:sym typeface="Montserrat"/>
            </a:endParaRPr>
          </a:p>
        </p:txBody>
      </p:sp>
      <p:sp>
        <p:nvSpPr>
          <p:cNvPr id="432" name="Google Shape;432;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28</a:t>
            </a:fld>
            <a:endParaRPr/>
          </a:p>
        </p:txBody>
      </p:sp>
      <p:sp>
        <p:nvSpPr>
          <p:cNvPr id="433" name="Google Shape;433;p36"/>
          <p:cNvSpPr txBox="1">
            <a:spLocks noGrp="1"/>
          </p:cNvSpPr>
          <p:nvPr>
            <p:ph type="body" idx="1"/>
          </p:nvPr>
        </p:nvSpPr>
        <p:spPr>
          <a:xfrm>
            <a:off x="1002700" y="968950"/>
            <a:ext cx="673200" cy="64770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n" sz="3400" b="1" i="1">
                <a:solidFill>
                  <a:schemeClr val="dk1"/>
                </a:solidFill>
                <a:latin typeface="Montserrat"/>
                <a:ea typeface="Montserrat"/>
                <a:cs typeface="Montserrat"/>
                <a:sym typeface="Montserrat"/>
              </a:rPr>
              <a:t>?</a:t>
            </a:r>
            <a:endParaRPr sz="3200" b="1">
              <a:solidFill>
                <a:schemeClr val="dk1"/>
              </a:solidFill>
              <a:latin typeface="Montserrat"/>
              <a:ea typeface="Montserrat"/>
              <a:cs typeface="Montserrat"/>
              <a:sym typeface="Montserrat"/>
            </a:endParaRPr>
          </a:p>
        </p:txBody>
      </p:sp>
      <p:sp>
        <p:nvSpPr>
          <p:cNvPr id="434" name="Google Shape;434;p36"/>
          <p:cNvSpPr txBox="1">
            <a:spLocks noGrp="1"/>
          </p:cNvSpPr>
          <p:nvPr>
            <p:ph type="body" idx="1"/>
          </p:nvPr>
        </p:nvSpPr>
        <p:spPr>
          <a:xfrm>
            <a:off x="1002700" y="2818525"/>
            <a:ext cx="673200" cy="64770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n" sz="3400" b="1" i="1">
                <a:solidFill>
                  <a:schemeClr val="dk1"/>
                </a:solidFill>
                <a:latin typeface="Montserrat"/>
                <a:ea typeface="Montserrat"/>
                <a:cs typeface="Montserrat"/>
                <a:sym typeface="Montserrat"/>
              </a:rPr>
              <a:t>?</a:t>
            </a:r>
            <a:endParaRPr sz="3200" b="1">
              <a:solidFill>
                <a:schemeClr val="dk1"/>
              </a:solidFill>
              <a:latin typeface="Montserrat"/>
              <a:ea typeface="Montserrat"/>
              <a:cs typeface="Montserrat"/>
              <a:sym typeface="Montserrat"/>
            </a:endParaRPr>
          </a:p>
        </p:txBody>
      </p:sp>
      <p:pic>
        <p:nvPicPr>
          <p:cNvPr id="435" name="Google Shape;435;p36"/>
          <p:cNvPicPr preferRelativeResize="0"/>
          <p:nvPr/>
        </p:nvPicPr>
        <p:blipFill>
          <a:blip r:embed="rId3">
            <a:alphaModFix/>
          </a:blip>
          <a:stretch>
            <a:fillRect/>
          </a:stretch>
        </p:blipFill>
        <p:spPr>
          <a:xfrm>
            <a:off x="1180600" y="1616645"/>
            <a:ext cx="317400" cy="317400"/>
          </a:xfrm>
          <a:prstGeom prst="rect">
            <a:avLst/>
          </a:prstGeom>
          <a:noFill/>
          <a:ln>
            <a:noFill/>
          </a:ln>
        </p:spPr>
      </p:pic>
      <p:pic>
        <p:nvPicPr>
          <p:cNvPr id="436" name="Google Shape;436;p36"/>
          <p:cNvPicPr preferRelativeResize="0"/>
          <p:nvPr/>
        </p:nvPicPr>
        <p:blipFill>
          <a:blip r:embed="rId4">
            <a:alphaModFix/>
          </a:blip>
          <a:stretch>
            <a:fillRect/>
          </a:stretch>
        </p:blipFill>
        <p:spPr>
          <a:xfrm>
            <a:off x="1216625" y="3520414"/>
            <a:ext cx="245350" cy="2453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37"/>
          <p:cNvSpPr txBox="1">
            <a:spLocks noGrp="1"/>
          </p:cNvSpPr>
          <p:nvPr>
            <p:ph type="body" idx="1"/>
          </p:nvPr>
        </p:nvSpPr>
        <p:spPr>
          <a:xfrm>
            <a:off x="827000" y="683475"/>
            <a:ext cx="8076300" cy="5727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1200"/>
              </a:spcAft>
              <a:buNone/>
            </a:pPr>
            <a:r>
              <a:rPr lang="en" sz="2000" i="1">
                <a:solidFill>
                  <a:schemeClr val="dk1"/>
                </a:solidFill>
                <a:latin typeface="Montserrat"/>
                <a:ea typeface="Montserrat"/>
                <a:cs typeface="Montserrat"/>
                <a:sym typeface="Montserrat"/>
              </a:rPr>
              <a:t>Why abstract art is </a:t>
            </a:r>
            <a:r>
              <a:rPr lang="en" sz="2000" b="1" i="1">
                <a:solidFill>
                  <a:schemeClr val="dk1"/>
                </a:solidFill>
                <a:latin typeface="Montserrat"/>
                <a:ea typeface="Montserrat"/>
                <a:cs typeface="Montserrat"/>
                <a:sym typeface="Montserrat"/>
              </a:rPr>
              <a:t>NOT</a:t>
            </a:r>
            <a:r>
              <a:rPr lang="en" sz="2000" i="1">
                <a:solidFill>
                  <a:schemeClr val="dk1"/>
                </a:solidFill>
                <a:latin typeface="Montserrat"/>
                <a:ea typeface="Montserrat"/>
                <a:cs typeface="Montserrat"/>
                <a:sym typeface="Montserrat"/>
              </a:rPr>
              <a:t> the most privacy-preserved method?</a:t>
            </a:r>
            <a:endParaRPr>
              <a:solidFill>
                <a:schemeClr val="dk1"/>
              </a:solidFill>
              <a:latin typeface="Montserrat"/>
              <a:ea typeface="Montserrat"/>
              <a:cs typeface="Montserrat"/>
              <a:sym typeface="Montserrat"/>
            </a:endParaRPr>
          </a:p>
        </p:txBody>
      </p:sp>
      <p:sp>
        <p:nvSpPr>
          <p:cNvPr id="442" name="Google Shape;442;p37"/>
          <p:cNvSpPr txBox="1">
            <a:spLocks noGrp="1"/>
          </p:cNvSpPr>
          <p:nvPr>
            <p:ph type="sldNum" idx="12"/>
          </p:nvPr>
        </p:nvSpPr>
        <p:spPr>
          <a:xfrm>
            <a:off x="8472458" y="4355642"/>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29</a:t>
            </a:fld>
            <a:endParaRPr/>
          </a:p>
        </p:txBody>
      </p:sp>
      <p:sp>
        <p:nvSpPr>
          <p:cNvPr id="443" name="Google Shape;443;p37"/>
          <p:cNvSpPr txBox="1"/>
          <p:nvPr/>
        </p:nvSpPr>
        <p:spPr>
          <a:xfrm>
            <a:off x="1292850" y="3353625"/>
            <a:ext cx="6558300" cy="6312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1200"/>
              </a:spcAft>
              <a:buNone/>
            </a:pPr>
            <a:r>
              <a:rPr lang="en" sz="1800">
                <a:solidFill>
                  <a:schemeClr val="dk1"/>
                </a:solidFill>
                <a:latin typeface="Montserrat"/>
                <a:ea typeface="Montserrat"/>
                <a:cs typeface="Montserrat"/>
                <a:sym typeface="Montserrat"/>
              </a:rPr>
              <a:t>Privacy       </a:t>
            </a:r>
            <a:r>
              <a:rPr lang="en" sz="2400">
                <a:solidFill>
                  <a:schemeClr val="dk1"/>
                </a:solidFill>
                <a:latin typeface="Montserrat"/>
                <a:ea typeface="Montserrat"/>
                <a:cs typeface="Montserrat"/>
                <a:sym typeface="Montserrat"/>
              </a:rPr>
              <a:t>≠</a:t>
            </a:r>
            <a:r>
              <a:rPr lang="en" sz="2900">
                <a:solidFill>
                  <a:schemeClr val="dk1"/>
                </a:solidFill>
              </a:rPr>
              <a:t>    </a:t>
            </a:r>
            <a:r>
              <a:rPr lang="en" sz="1800">
                <a:solidFill>
                  <a:schemeClr val="dk1"/>
                </a:solidFill>
                <a:latin typeface="Montserrat"/>
                <a:ea typeface="Montserrat"/>
                <a:cs typeface="Montserrat"/>
                <a:sym typeface="Montserrat"/>
              </a:rPr>
              <a:t>Data privacy/security</a:t>
            </a:r>
            <a:endParaRPr sz="1800">
              <a:solidFill>
                <a:schemeClr val="dk1"/>
              </a:solidFill>
              <a:latin typeface="Montserrat"/>
              <a:ea typeface="Montserrat"/>
              <a:cs typeface="Montserrat"/>
              <a:sym typeface="Montserrat"/>
            </a:endParaRPr>
          </a:p>
        </p:txBody>
      </p:sp>
      <p:sp>
        <p:nvSpPr>
          <p:cNvPr id="444" name="Google Shape;444;p37"/>
          <p:cNvSpPr txBox="1"/>
          <p:nvPr/>
        </p:nvSpPr>
        <p:spPr>
          <a:xfrm>
            <a:off x="913900" y="1403700"/>
            <a:ext cx="8520600" cy="46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1800" b="1">
                <a:solidFill>
                  <a:schemeClr val="dk1"/>
                </a:solidFill>
                <a:latin typeface="Montserrat"/>
                <a:ea typeface="Montserrat"/>
                <a:cs typeface="Montserrat"/>
                <a:sym typeface="Montserrat"/>
              </a:rPr>
              <a:t>Distrust</a:t>
            </a:r>
            <a:r>
              <a:rPr lang="en" sz="1800">
                <a:solidFill>
                  <a:schemeClr val="dk1"/>
                </a:solidFill>
                <a:latin typeface="Montserrat"/>
                <a:ea typeface="Montserrat"/>
                <a:cs typeface="Montserrat"/>
                <a:sym typeface="Montserrat"/>
              </a:rPr>
              <a:t> in technology</a:t>
            </a:r>
            <a:endParaRPr>
              <a:solidFill>
                <a:schemeClr val="dk1"/>
              </a:solidFill>
              <a:latin typeface="Montserrat"/>
              <a:ea typeface="Montserrat"/>
              <a:cs typeface="Montserrat"/>
              <a:sym typeface="Montserrat"/>
            </a:endParaRPr>
          </a:p>
        </p:txBody>
      </p:sp>
      <p:sp>
        <p:nvSpPr>
          <p:cNvPr id="445" name="Google Shape;445;p37"/>
          <p:cNvSpPr txBox="1"/>
          <p:nvPr/>
        </p:nvSpPr>
        <p:spPr>
          <a:xfrm>
            <a:off x="913900" y="1943475"/>
            <a:ext cx="8520600" cy="46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1800" b="1">
                <a:solidFill>
                  <a:schemeClr val="dk1"/>
                </a:solidFill>
                <a:latin typeface="Montserrat"/>
                <a:ea typeface="Montserrat"/>
                <a:cs typeface="Montserrat"/>
                <a:sym typeface="Montserrat"/>
              </a:rPr>
              <a:t>Different</a:t>
            </a:r>
            <a:r>
              <a:rPr lang="en" sz="1800">
                <a:solidFill>
                  <a:schemeClr val="dk1"/>
                </a:solidFill>
                <a:latin typeface="Montserrat"/>
                <a:ea typeface="Montserrat"/>
                <a:cs typeface="Montserrat"/>
                <a:sym typeface="Montserrat"/>
              </a:rPr>
              <a:t> level of </a:t>
            </a:r>
            <a:r>
              <a:rPr lang="en" sz="1800" b="1">
                <a:solidFill>
                  <a:schemeClr val="dk1"/>
                </a:solidFill>
                <a:latin typeface="Montserrat"/>
                <a:ea typeface="Montserrat"/>
                <a:cs typeface="Montserrat"/>
                <a:sym typeface="Montserrat"/>
              </a:rPr>
              <a:t>tech literacy</a:t>
            </a:r>
            <a:r>
              <a:rPr lang="en" sz="1800">
                <a:solidFill>
                  <a:schemeClr val="dk1"/>
                </a:solidFill>
                <a:latin typeface="Montserrat"/>
                <a:ea typeface="Montserrat"/>
                <a:cs typeface="Montserrat"/>
                <a:sym typeface="Montserrat"/>
              </a:rPr>
              <a:t> between older adults and children</a:t>
            </a:r>
            <a:endParaRPr>
              <a:solidFill>
                <a:schemeClr val="dk1"/>
              </a:solidFill>
              <a:latin typeface="Montserrat"/>
              <a:ea typeface="Montserrat"/>
              <a:cs typeface="Montserrat"/>
              <a:sym typeface="Montserrat"/>
            </a:endParaRPr>
          </a:p>
        </p:txBody>
      </p:sp>
      <p:sp>
        <p:nvSpPr>
          <p:cNvPr id="446" name="Google Shape;446;p37"/>
          <p:cNvSpPr txBox="1"/>
          <p:nvPr/>
        </p:nvSpPr>
        <p:spPr>
          <a:xfrm>
            <a:off x="913900" y="2483250"/>
            <a:ext cx="8520600" cy="46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1800">
                <a:solidFill>
                  <a:schemeClr val="dk1"/>
                </a:solidFill>
                <a:latin typeface="Montserrat"/>
                <a:ea typeface="Montserrat"/>
                <a:cs typeface="Montserrat"/>
                <a:sym typeface="Montserrat"/>
              </a:rPr>
              <a:t>Cognitive impairment - &gt; </a:t>
            </a:r>
            <a:r>
              <a:rPr lang="en" sz="1800" b="1">
                <a:solidFill>
                  <a:schemeClr val="dk1"/>
                </a:solidFill>
                <a:latin typeface="Montserrat"/>
                <a:ea typeface="Montserrat"/>
                <a:cs typeface="Montserrat"/>
                <a:sym typeface="Montserrat"/>
              </a:rPr>
              <a:t>Declined</a:t>
            </a:r>
            <a:r>
              <a:rPr lang="en" sz="1800">
                <a:solidFill>
                  <a:schemeClr val="dk1"/>
                </a:solidFill>
                <a:latin typeface="Montserrat"/>
                <a:ea typeface="Montserrat"/>
                <a:cs typeface="Montserrat"/>
                <a:sym typeface="Montserrat"/>
              </a:rPr>
              <a:t> learning ability</a:t>
            </a:r>
            <a:endParaRPr>
              <a:solidFill>
                <a:schemeClr val="dk1"/>
              </a:solidFill>
              <a:latin typeface="Montserrat"/>
              <a:ea typeface="Montserrat"/>
              <a:cs typeface="Montserrat"/>
              <a:sym typeface="Montserrat"/>
            </a:endParaRPr>
          </a:p>
        </p:txBody>
      </p:sp>
      <p:sp>
        <p:nvSpPr>
          <p:cNvPr id="447" name="Google Shape;447;p37"/>
          <p:cNvSpPr txBox="1">
            <a:spLocks noGrp="1"/>
          </p:cNvSpPr>
          <p:nvPr>
            <p:ph type="body" idx="1"/>
          </p:nvPr>
        </p:nvSpPr>
        <p:spPr>
          <a:xfrm>
            <a:off x="240700" y="605250"/>
            <a:ext cx="673200" cy="64770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n" sz="3400" b="1" i="1">
                <a:solidFill>
                  <a:schemeClr val="dk1"/>
                </a:solidFill>
                <a:latin typeface="Montserrat"/>
                <a:ea typeface="Montserrat"/>
                <a:cs typeface="Montserrat"/>
                <a:sym typeface="Montserrat"/>
              </a:rPr>
              <a:t>?</a:t>
            </a:r>
            <a:endParaRPr sz="3200" b="1">
              <a:solidFill>
                <a:schemeClr val="dk1"/>
              </a:solidFill>
              <a:latin typeface="Montserrat"/>
              <a:ea typeface="Montserrat"/>
              <a:cs typeface="Montserrat"/>
              <a:sym typeface="Montserrat"/>
            </a:endParaRPr>
          </a:p>
        </p:txBody>
      </p:sp>
      <p:sp>
        <p:nvSpPr>
          <p:cNvPr id="448" name="Google Shape;448;p37"/>
          <p:cNvSpPr txBox="1"/>
          <p:nvPr/>
        </p:nvSpPr>
        <p:spPr>
          <a:xfrm>
            <a:off x="1085025" y="4060225"/>
            <a:ext cx="6558300" cy="461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200"/>
              </a:spcAft>
              <a:buNone/>
            </a:pPr>
            <a:r>
              <a:rPr lang="en" sz="1800">
                <a:solidFill>
                  <a:schemeClr val="dk1"/>
                </a:solidFill>
                <a:latin typeface="Montserrat"/>
                <a:ea typeface="Montserrat"/>
                <a:cs typeface="Montserrat"/>
                <a:sym typeface="Montserrat"/>
              </a:rPr>
              <a:t>Perception of Privacy!</a:t>
            </a:r>
            <a:endParaRPr sz="1800">
              <a:solidFill>
                <a:schemeClr val="dk1"/>
              </a:solidFill>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p:nvPr/>
        </p:nvSpPr>
        <p:spPr>
          <a:xfrm>
            <a:off x="586775" y="1516575"/>
            <a:ext cx="7327200" cy="63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700" b="1">
                <a:latin typeface="Montserrat"/>
                <a:ea typeface="Montserrat"/>
                <a:cs typeface="Montserrat"/>
                <a:sym typeface="Montserrat"/>
              </a:rPr>
              <a:t>Aging in place</a:t>
            </a:r>
            <a:endParaRPr sz="2700">
              <a:latin typeface="Montserrat"/>
              <a:ea typeface="Montserrat"/>
              <a:cs typeface="Montserrat"/>
              <a:sym typeface="Montserrat"/>
            </a:endParaRPr>
          </a:p>
          <a:p>
            <a:pPr marL="0" lvl="0" indent="0" algn="l" rtl="0">
              <a:spcBef>
                <a:spcPts val="0"/>
              </a:spcBef>
              <a:spcAft>
                <a:spcPts val="0"/>
              </a:spcAft>
              <a:buNone/>
            </a:pPr>
            <a:endParaRPr sz="2700">
              <a:latin typeface="Montserrat"/>
              <a:ea typeface="Montserrat"/>
              <a:cs typeface="Montserrat"/>
              <a:sym typeface="Montserrat"/>
            </a:endParaRPr>
          </a:p>
        </p:txBody>
      </p:sp>
      <p:sp>
        <p:nvSpPr>
          <p:cNvPr id="72" name="Google Shape;72;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latin typeface="Montserrat"/>
                <a:ea typeface="Montserrat"/>
                <a:cs typeface="Montserrat"/>
                <a:sym typeface="Montserrat"/>
              </a:rPr>
              <a:t>3</a:t>
            </a:fld>
            <a:endParaRPr>
              <a:latin typeface="Montserrat"/>
              <a:ea typeface="Montserrat"/>
              <a:cs typeface="Montserrat"/>
              <a:sym typeface="Montserrat"/>
            </a:endParaRPr>
          </a:p>
        </p:txBody>
      </p:sp>
      <p:sp>
        <p:nvSpPr>
          <p:cNvPr id="73" name="Google Shape;73;p15"/>
          <p:cNvSpPr txBox="1"/>
          <p:nvPr/>
        </p:nvSpPr>
        <p:spPr>
          <a:xfrm>
            <a:off x="586775" y="2052475"/>
            <a:ext cx="7885800" cy="158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a:latin typeface="Montserrat"/>
                <a:ea typeface="Montserrat"/>
                <a:cs typeface="Montserrat"/>
                <a:sym typeface="Montserrat"/>
              </a:rPr>
              <a:t>“ The ability to live in one’s own home and community safely, independently, and comfortably, regardless of age, income, or ability level. </a:t>
            </a:r>
            <a:r>
              <a:rPr lang="en" sz="2200">
                <a:solidFill>
                  <a:srgbClr val="B7B7B7"/>
                </a:solidFill>
                <a:latin typeface="Montserrat"/>
                <a:ea typeface="Montserrat"/>
                <a:cs typeface="Montserrat"/>
                <a:sym typeface="Montserrat"/>
              </a:rPr>
              <a:t>[1]</a:t>
            </a:r>
            <a:r>
              <a:rPr lang="en" sz="2200">
                <a:latin typeface="Montserrat"/>
                <a:ea typeface="Montserrat"/>
                <a:cs typeface="Montserrat"/>
                <a:sym typeface="Montserrat"/>
              </a:rPr>
              <a:t>”</a:t>
            </a:r>
            <a:endParaRPr sz="2200">
              <a:latin typeface="Montserrat"/>
              <a:ea typeface="Montserrat"/>
              <a:cs typeface="Montserrat"/>
              <a:sym typeface="Montserrat"/>
            </a:endParaRPr>
          </a:p>
        </p:txBody>
      </p:sp>
      <p:sp>
        <p:nvSpPr>
          <p:cNvPr id="74" name="Google Shape;74;p15"/>
          <p:cNvSpPr txBox="1"/>
          <p:nvPr/>
        </p:nvSpPr>
        <p:spPr>
          <a:xfrm>
            <a:off x="586775" y="4613725"/>
            <a:ext cx="80028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Montserrat"/>
                <a:ea typeface="Montserrat"/>
                <a:cs typeface="Montserrat"/>
                <a:sym typeface="Montserrat"/>
              </a:rPr>
              <a:t>[1] Centers for Disease Control, Prevention, et al. 2013. Public health terms for planners and planning terms for public health professionals.</a:t>
            </a:r>
            <a:endParaRPr sz="1000">
              <a:latin typeface="Montserrat"/>
              <a:ea typeface="Montserrat"/>
              <a:cs typeface="Montserrat"/>
              <a:sym typeface="Montserra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Montserrat"/>
                <a:ea typeface="Montserrat"/>
                <a:cs typeface="Montserrat"/>
                <a:sym typeface="Montserrat"/>
              </a:rPr>
              <a:t>Discussion</a:t>
            </a:r>
            <a:endParaRPr>
              <a:latin typeface="Montserrat"/>
              <a:ea typeface="Montserrat"/>
              <a:cs typeface="Montserrat"/>
              <a:sym typeface="Montserrat"/>
            </a:endParaRPr>
          </a:p>
        </p:txBody>
      </p:sp>
      <p:sp>
        <p:nvSpPr>
          <p:cNvPr id="454" name="Google Shape;454;p38"/>
          <p:cNvSpPr txBox="1">
            <a:spLocks noGrp="1"/>
          </p:cNvSpPr>
          <p:nvPr>
            <p:ph type="body" idx="1"/>
          </p:nvPr>
        </p:nvSpPr>
        <p:spPr>
          <a:xfrm>
            <a:off x="311700" y="1199025"/>
            <a:ext cx="8520600" cy="4605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1700" dirty="0">
                <a:solidFill>
                  <a:schemeClr val="dk1"/>
                </a:solidFill>
                <a:latin typeface="Montserrat"/>
                <a:ea typeface="Montserrat"/>
                <a:cs typeface="Montserrat"/>
                <a:sym typeface="Montserrat"/>
              </a:rPr>
              <a:t>Awareness ≠ Safety alerts</a:t>
            </a:r>
            <a:endParaRPr sz="1700" dirty="0">
              <a:solidFill>
                <a:schemeClr val="dk1"/>
              </a:solidFill>
              <a:latin typeface="Montserrat"/>
              <a:ea typeface="Montserrat"/>
              <a:cs typeface="Montserrat"/>
              <a:sym typeface="Montserrat"/>
            </a:endParaRPr>
          </a:p>
        </p:txBody>
      </p:sp>
      <p:sp>
        <p:nvSpPr>
          <p:cNvPr id="455" name="Google Shape;455;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30</a:t>
            </a:fld>
            <a:endParaRPr/>
          </a:p>
        </p:txBody>
      </p:sp>
      <p:sp>
        <p:nvSpPr>
          <p:cNvPr id="456" name="Google Shape;456;p38"/>
          <p:cNvSpPr txBox="1">
            <a:spLocks noGrp="1"/>
          </p:cNvSpPr>
          <p:nvPr>
            <p:ph type="body" idx="1"/>
          </p:nvPr>
        </p:nvSpPr>
        <p:spPr>
          <a:xfrm>
            <a:off x="311700" y="2077613"/>
            <a:ext cx="8520600" cy="497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1700" dirty="0">
                <a:solidFill>
                  <a:schemeClr val="dk1"/>
                </a:solidFill>
                <a:latin typeface="Montserrat"/>
                <a:ea typeface="Montserrat"/>
                <a:cs typeface="Montserrat"/>
                <a:sym typeface="Montserrat"/>
              </a:rPr>
              <a:t>Disagreement regarding the </a:t>
            </a:r>
            <a:r>
              <a:rPr lang="en" sz="1700" b="1" dirty="0">
                <a:solidFill>
                  <a:schemeClr val="dk1"/>
                </a:solidFill>
                <a:latin typeface="Montserrat"/>
                <a:ea typeface="Montserrat"/>
                <a:cs typeface="Montserrat"/>
                <a:sym typeface="Montserrat"/>
              </a:rPr>
              <a:t>level of autonomy</a:t>
            </a:r>
            <a:r>
              <a:rPr lang="en" sz="1700" dirty="0">
                <a:solidFill>
                  <a:schemeClr val="dk1"/>
                </a:solidFill>
                <a:latin typeface="Montserrat"/>
                <a:ea typeface="Montserrat"/>
                <a:cs typeface="Montserrat"/>
                <a:sym typeface="Montserrat"/>
              </a:rPr>
              <a:t> of the elderly</a:t>
            </a:r>
            <a:endParaRPr sz="1700" dirty="0">
              <a:solidFill>
                <a:schemeClr val="dk1"/>
              </a:solidFill>
              <a:latin typeface="Montserrat"/>
              <a:ea typeface="Montserrat"/>
              <a:cs typeface="Montserrat"/>
              <a:sym typeface="Montserrat"/>
            </a:endParaRPr>
          </a:p>
        </p:txBody>
      </p:sp>
      <p:sp>
        <p:nvSpPr>
          <p:cNvPr id="457" name="Google Shape;457;p38"/>
          <p:cNvSpPr txBox="1">
            <a:spLocks noGrp="1"/>
          </p:cNvSpPr>
          <p:nvPr>
            <p:ph type="body" idx="1"/>
          </p:nvPr>
        </p:nvSpPr>
        <p:spPr>
          <a:xfrm>
            <a:off x="311700" y="2993125"/>
            <a:ext cx="8520600" cy="6186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1200"/>
              </a:spcAft>
              <a:buNone/>
            </a:pPr>
            <a:r>
              <a:rPr lang="en" dirty="0">
                <a:solidFill>
                  <a:schemeClr val="dk1"/>
                </a:solidFill>
                <a:latin typeface="Montserrat"/>
                <a:ea typeface="Montserrat"/>
                <a:cs typeface="Montserrat"/>
                <a:sym typeface="Montserrat"/>
              </a:rPr>
              <a:t>More trust in </a:t>
            </a:r>
            <a:r>
              <a:rPr lang="en" b="1" dirty="0">
                <a:solidFill>
                  <a:schemeClr val="dk1"/>
                </a:solidFill>
                <a:latin typeface="Montserrat"/>
                <a:ea typeface="Montserrat"/>
                <a:cs typeface="Montserrat"/>
                <a:sym typeface="Montserrat"/>
              </a:rPr>
              <a:t>raw data</a:t>
            </a:r>
            <a:r>
              <a:rPr lang="en" dirty="0">
                <a:solidFill>
                  <a:schemeClr val="dk1"/>
                </a:solidFill>
                <a:latin typeface="Montserrat"/>
                <a:ea typeface="Montserrat"/>
                <a:cs typeface="Montserrat"/>
                <a:sym typeface="Montserrat"/>
              </a:rPr>
              <a:t> resources</a:t>
            </a:r>
            <a:endParaRPr dirty="0">
              <a:solidFill>
                <a:schemeClr val="dk1"/>
              </a:solidFill>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39"/>
          <p:cNvSpPr txBox="1">
            <a:spLocks noGrp="1"/>
          </p:cNvSpPr>
          <p:nvPr>
            <p:ph type="title"/>
          </p:nvPr>
        </p:nvSpPr>
        <p:spPr>
          <a:xfrm>
            <a:off x="180625" y="132300"/>
            <a:ext cx="83553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120" dirty="0">
                <a:latin typeface="Montserrat"/>
                <a:ea typeface="Montserrat"/>
                <a:cs typeface="Montserrat"/>
                <a:sym typeface="Montserrat"/>
              </a:rPr>
              <a:t>Initial design insights</a:t>
            </a:r>
            <a:endParaRPr sz="2120" dirty="0">
              <a:latin typeface="Montserrat"/>
              <a:ea typeface="Montserrat"/>
              <a:cs typeface="Montserrat"/>
              <a:sym typeface="Montserrat"/>
            </a:endParaRPr>
          </a:p>
        </p:txBody>
      </p:sp>
      <p:sp>
        <p:nvSpPr>
          <p:cNvPr id="463" name="Google Shape;463;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latin typeface="Montserrat"/>
                <a:ea typeface="Montserrat"/>
                <a:cs typeface="Montserrat"/>
                <a:sym typeface="Montserrat"/>
              </a:rPr>
              <a:t>31</a:t>
            </a:fld>
            <a:endParaRPr>
              <a:latin typeface="Montserrat"/>
              <a:ea typeface="Montserrat"/>
              <a:cs typeface="Montserrat"/>
              <a:sym typeface="Montserrat"/>
            </a:endParaRPr>
          </a:p>
        </p:txBody>
      </p:sp>
      <p:sp>
        <p:nvSpPr>
          <p:cNvPr id="464" name="Google Shape;464;p39"/>
          <p:cNvSpPr txBox="1">
            <a:spLocks noGrp="1"/>
          </p:cNvSpPr>
          <p:nvPr>
            <p:ph type="body" idx="1"/>
          </p:nvPr>
        </p:nvSpPr>
        <p:spPr>
          <a:xfrm>
            <a:off x="1188070" y="716423"/>
            <a:ext cx="8038500" cy="4908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sz="1970" dirty="0">
                <a:solidFill>
                  <a:schemeClr val="dk1"/>
                </a:solidFill>
                <a:latin typeface="Montserrat"/>
                <a:ea typeface="Montserrat"/>
                <a:cs typeface="Montserrat"/>
                <a:sym typeface="Montserrat"/>
              </a:rPr>
              <a:t>Support low-level awareness </a:t>
            </a:r>
            <a:endParaRPr sz="1970" dirty="0">
              <a:solidFill>
                <a:schemeClr val="dk1"/>
              </a:solidFill>
              <a:latin typeface="Montserrat"/>
              <a:ea typeface="Montserrat"/>
              <a:cs typeface="Montserrat"/>
              <a:sym typeface="Montserrat"/>
            </a:endParaRPr>
          </a:p>
        </p:txBody>
      </p:sp>
      <p:sp>
        <p:nvSpPr>
          <p:cNvPr id="465" name="Google Shape;465;p39"/>
          <p:cNvSpPr txBox="1">
            <a:spLocks noGrp="1"/>
          </p:cNvSpPr>
          <p:nvPr>
            <p:ph type="body" idx="1"/>
          </p:nvPr>
        </p:nvSpPr>
        <p:spPr>
          <a:xfrm>
            <a:off x="1165332" y="2099748"/>
            <a:ext cx="8038500" cy="4908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sz="1970" dirty="0">
                <a:solidFill>
                  <a:schemeClr val="dk1"/>
                </a:solidFill>
                <a:latin typeface="Montserrat"/>
                <a:ea typeface="Montserrat"/>
                <a:cs typeface="Montserrat"/>
                <a:sym typeface="Montserrat"/>
              </a:rPr>
              <a:t>Trends over time </a:t>
            </a:r>
            <a:endParaRPr sz="1970" dirty="0">
              <a:solidFill>
                <a:schemeClr val="dk1"/>
              </a:solidFill>
              <a:latin typeface="Montserrat"/>
              <a:ea typeface="Montserrat"/>
              <a:cs typeface="Montserrat"/>
              <a:sym typeface="Montserrat"/>
            </a:endParaRPr>
          </a:p>
        </p:txBody>
      </p:sp>
      <p:sp>
        <p:nvSpPr>
          <p:cNvPr id="466" name="Google Shape;466;p39"/>
          <p:cNvSpPr txBox="1">
            <a:spLocks noGrp="1"/>
          </p:cNvSpPr>
          <p:nvPr>
            <p:ph type="body" idx="1"/>
          </p:nvPr>
        </p:nvSpPr>
        <p:spPr>
          <a:xfrm>
            <a:off x="1165332" y="2702398"/>
            <a:ext cx="8038500" cy="4908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sz="1970" dirty="0">
                <a:solidFill>
                  <a:schemeClr val="dk1"/>
                </a:solidFill>
                <a:latin typeface="Montserrat"/>
                <a:ea typeface="Montserrat"/>
                <a:cs typeface="Montserrat"/>
                <a:sym typeface="Montserrat"/>
              </a:rPr>
              <a:t>Respecting privacy concerns</a:t>
            </a:r>
            <a:endParaRPr sz="1970" dirty="0">
              <a:solidFill>
                <a:schemeClr val="dk1"/>
              </a:solidFill>
              <a:latin typeface="Montserrat"/>
              <a:ea typeface="Montserrat"/>
              <a:cs typeface="Montserrat"/>
              <a:sym typeface="Montserrat"/>
            </a:endParaRPr>
          </a:p>
        </p:txBody>
      </p:sp>
      <p:sp>
        <p:nvSpPr>
          <p:cNvPr id="467" name="Google Shape;467;p39"/>
          <p:cNvSpPr txBox="1">
            <a:spLocks noGrp="1"/>
          </p:cNvSpPr>
          <p:nvPr>
            <p:ph type="body" idx="1"/>
          </p:nvPr>
        </p:nvSpPr>
        <p:spPr>
          <a:xfrm>
            <a:off x="1158957" y="4392073"/>
            <a:ext cx="8038500" cy="4908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sz="1970" dirty="0">
                <a:solidFill>
                  <a:schemeClr val="dk1"/>
                </a:solidFill>
                <a:latin typeface="Montserrat"/>
                <a:ea typeface="Montserrat"/>
                <a:cs typeface="Montserrat"/>
                <a:sym typeface="Montserrat"/>
              </a:rPr>
              <a:t>Reduce complexity</a:t>
            </a:r>
            <a:endParaRPr sz="1970" dirty="0">
              <a:solidFill>
                <a:schemeClr val="dk1"/>
              </a:solidFill>
              <a:latin typeface="Montserrat"/>
              <a:ea typeface="Montserrat"/>
              <a:cs typeface="Montserrat"/>
              <a:sym typeface="Montserrat"/>
            </a:endParaRPr>
          </a:p>
        </p:txBody>
      </p:sp>
      <p:pic>
        <p:nvPicPr>
          <p:cNvPr id="468" name="Google Shape;468;p39"/>
          <p:cNvPicPr preferRelativeResize="0"/>
          <p:nvPr/>
        </p:nvPicPr>
        <p:blipFill>
          <a:blip r:embed="rId3">
            <a:alphaModFix/>
          </a:blip>
          <a:stretch>
            <a:fillRect/>
          </a:stretch>
        </p:blipFill>
        <p:spPr>
          <a:xfrm>
            <a:off x="819829" y="2145700"/>
            <a:ext cx="275875" cy="275875"/>
          </a:xfrm>
          <a:prstGeom prst="rect">
            <a:avLst/>
          </a:prstGeom>
          <a:noFill/>
          <a:ln>
            <a:noFill/>
          </a:ln>
        </p:spPr>
      </p:pic>
      <p:pic>
        <p:nvPicPr>
          <p:cNvPr id="469" name="Google Shape;469;p39"/>
          <p:cNvPicPr preferRelativeResize="0"/>
          <p:nvPr/>
        </p:nvPicPr>
        <p:blipFill>
          <a:blip r:embed="rId4">
            <a:alphaModFix/>
          </a:blip>
          <a:stretch>
            <a:fillRect/>
          </a:stretch>
        </p:blipFill>
        <p:spPr>
          <a:xfrm>
            <a:off x="837545" y="707687"/>
            <a:ext cx="321400" cy="321400"/>
          </a:xfrm>
          <a:prstGeom prst="rect">
            <a:avLst/>
          </a:prstGeom>
          <a:noFill/>
          <a:ln>
            <a:noFill/>
          </a:ln>
        </p:spPr>
      </p:pic>
      <p:pic>
        <p:nvPicPr>
          <p:cNvPr id="470" name="Google Shape;470;p39"/>
          <p:cNvPicPr preferRelativeResize="0"/>
          <p:nvPr/>
        </p:nvPicPr>
        <p:blipFill>
          <a:blip r:embed="rId5">
            <a:alphaModFix/>
          </a:blip>
          <a:stretch>
            <a:fillRect/>
          </a:stretch>
        </p:blipFill>
        <p:spPr>
          <a:xfrm>
            <a:off x="819829" y="2732923"/>
            <a:ext cx="275875" cy="275875"/>
          </a:xfrm>
          <a:prstGeom prst="rect">
            <a:avLst/>
          </a:prstGeom>
          <a:noFill/>
          <a:ln>
            <a:noFill/>
          </a:ln>
        </p:spPr>
      </p:pic>
      <p:pic>
        <p:nvPicPr>
          <p:cNvPr id="471" name="Google Shape;471;p39"/>
          <p:cNvPicPr preferRelativeResize="0"/>
          <p:nvPr/>
        </p:nvPicPr>
        <p:blipFill>
          <a:blip r:embed="rId6">
            <a:alphaModFix/>
          </a:blip>
          <a:stretch>
            <a:fillRect/>
          </a:stretch>
        </p:blipFill>
        <p:spPr>
          <a:xfrm>
            <a:off x="819829" y="4426192"/>
            <a:ext cx="275875" cy="275875"/>
          </a:xfrm>
          <a:prstGeom prst="rect">
            <a:avLst/>
          </a:prstGeom>
          <a:noFill/>
          <a:ln>
            <a:noFill/>
          </a:ln>
        </p:spPr>
      </p:pic>
      <p:sp>
        <p:nvSpPr>
          <p:cNvPr id="472" name="Google Shape;472;p39"/>
          <p:cNvSpPr txBox="1">
            <a:spLocks noGrp="1"/>
          </p:cNvSpPr>
          <p:nvPr>
            <p:ph type="body" idx="1"/>
          </p:nvPr>
        </p:nvSpPr>
        <p:spPr>
          <a:xfrm>
            <a:off x="1401826" y="1064873"/>
            <a:ext cx="8038500" cy="340200"/>
          </a:xfrm>
          <a:prstGeom prst="rect">
            <a:avLst/>
          </a:prstGeom>
        </p:spPr>
        <p:txBody>
          <a:bodyPr spcFirstLastPara="1" wrap="square" lIns="91425" tIns="91425" rIns="91425" bIns="91425" anchor="ctr" anchorCtr="0">
            <a:noAutofit/>
          </a:bodyPr>
          <a:lstStyle/>
          <a:p>
            <a:pPr marL="0" lvl="0" indent="0" algn="l" rtl="0">
              <a:lnSpc>
                <a:spcPct val="95000"/>
              </a:lnSpc>
              <a:spcBef>
                <a:spcPts val="0"/>
              </a:spcBef>
              <a:spcAft>
                <a:spcPts val="1200"/>
              </a:spcAft>
              <a:buClr>
                <a:schemeClr val="dk1"/>
              </a:buClr>
              <a:buSzPts val="712"/>
              <a:buFont typeface="Arial"/>
              <a:buNone/>
            </a:pPr>
            <a:r>
              <a:rPr lang="en" sz="1173" dirty="0">
                <a:solidFill>
                  <a:schemeClr val="dk1"/>
                </a:solidFill>
                <a:latin typeface="Montserrat"/>
                <a:ea typeface="Montserrat"/>
                <a:cs typeface="Montserrat"/>
                <a:sym typeface="Montserrat"/>
              </a:rPr>
              <a:t>Movement and daily activities</a:t>
            </a:r>
            <a:endParaRPr sz="1487" dirty="0">
              <a:solidFill>
                <a:schemeClr val="dk1"/>
              </a:solidFill>
              <a:latin typeface="Montserrat"/>
              <a:ea typeface="Montserrat"/>
              <a:cs typeface="Montserrat"/>
              <a:sym typeface="Montserrat"/>
            </a:endParaRPr>
          </a:p>
        </p:txBody>
      </p:sp>
      <p:sp>
        <p:nvSpPr>
          <p:cNvPr id="473" name="Google Shape;473;p39"/>
          <p:cNvSpPr txBox="1">
            <a:spLocks noGrp="1"/>
          </p:cNvSpPr>
          <p:nvPr>
            <p:ph type="body" idx="1"/>
          </p:nvPr>
        </p:nvSpPr>
        <p:spPr>
          <a:xfrm>
            <a:off x="1667526" y="1316936"/>
            <a:ext cx="8038500" cy="340200"/>
          </a:xfrm>
          <a:prstGeom prst="rect">
            <a:avLst/>
          </a:prstGeom>
        </p:spPr>
        <p:txBody>
          <a:bodyPr spcFirstLastPara="1" wrap="square" lIns="91425" tIns="91425" rIns="91425" bIns="91425" anchor="ctr" anchorCtr="0">
            <a:noAutofit/>
          </a:bodyPr>
          <a:lstStyle/>
          <a:p>
            <a:pPr marL="0" lvl="0" indent="0" algn="l" rtl="0">
              <a:lnSpc>
                <a:spcPct val="95000"/>
              </a:lnSpc>
              <a:spcBef>
                <a:spcPts val="0"/>
              </a:spcBef>
              <a:spcAft>
                <a:spcPts val="1200"/>
              </a:spcAft>
              <a:buClr>
                <a:schemeClr val="dk1"/>
              </a:buClr>
              <a:buSzPts val="712"/>
              <a:buFont typeface="Arial"/>
              <a:buNone/>
            </a:pPr>
            <a:r>
              <a:rPr lang="en" sz="1173" dirty="0">
                <a:solidFill>
                  <a:schemeClr val="dk1"/>
                </a:solidFill>
                <a:latin typeface="Montserrat"/>
                <a:ea typeface="Montserrat"/>
                <a:cs typeface="Montserrat"/>
                <a:sym typeface="Montserrat"/>
              </a:rPr>
              <a:t>Particular areas</a:t>
            </a:r>
            <a:endParaRPr sz="1487" dirty="0">
              <a:solidFill>
                <a:schemeClr val="dk1"/>
              </a:solidFill>
              <a:latin typeface="Montserrat"/>
              <a:ea typeface="Montserrat"/>
              <a:cs typeface="Montserrat"/>
              <a:sym typeface="Montserrat"/>
            </a:endParaRPr>
          </a:p>
        </p:txBody>
      </p:sp>
      <p:sp>
        <p:nvSpPr>
          <p:cNvPr id="474" name="Google Shape;474;p39"/>
          <p:cNvSpPr txBox="1">
            <a:spLocks noGrp="1"/>
          </p:cNvSpPr>
          <p:nvPr>
            <p:ph type="body" idx="1"/>
          </p:nvPr>
        </p:nvSpPr>
        <p:spPr>
          <a:xfrm>
            <a:off x="1667526" y="1544423"/>
            <a:ext cx="8038500" cy="340200"/>
          </a:xfrm>
          <a:prstGeom prst="rect">
            <a:avLst/>
          </a:prstGeom>
        </p:spPr>
        <p:txBody>
          <a:bodyPr spcFirstLastPara="1" wrap="square" lIns="91425" tIns="91425" rIns="91425" bIns="91425" anchor="ctr" anchorCtr="0">
            <a:noAutofit/>
          </a:bodyPr>
          <a:lstStyle/>
          <a:p>
            <a:pPr marL="0" lvl="0" indent="0" algn="l" rtl="0">
              <a:lnSpc>
                <a:spcPct val="95000"/>
              </a:lnSpc>
              <a:spcBef>
                <a:spcPts val="0"/>
              </a:spcBef>
              <a:spcAft>
                <a:spcPts val="1200"/>
              </a:spcAft>
              <a:buClr>
                <a:schemeClr val="dk1"/>
              </a:buClr>
              <a:buSzPts val="712"/>
              <a:buFont typeface="Arial"/>
              <a:buNone/>
            </a:pPr>
            <a:r>
              <a:rPr lang="en" sz="1173" dirty="0">
                <a:solidFill>
                  <a:schemeClr val="dk1"/>
                </a:solidFill>
                <a:latin typeface="Montserrat"/>
                <a:ea typeface="Montserrat"/>
                <a:cs typeface="Montserrat"/>
                <a:sym typeface="Montserrat"/>
              </a:rPr>
              <a:t>Avatar has different stages</a:t>
            </a:r>
            <a:endParaRPr sz="1487" dirty="0">
              <a:solidFill>
                <a:schemeClr val="dk1"/>
              </a:solidFill>
              <a:latin typeface="Montserrat"/>
              <a:ea typeface="Montserrat"/>
              <a:cs typeface="Montserrat"/>
              <a:sym typeface="Montserrat"/>
            </a:endParaRPr>
          </a:p>
        </p:txBody>
      </p:sp>
      <p:sp>
        <p:nvSpPr>
          <p:cNvPr id="475" name="Google Shape;475;p39"/>
          <p:cNvSpPr txBox="1">
            <a:spLocks noGrp="1"/>
          </p:cNvSpPr>
          <p:nvPr>
            <p:ph type="body" idx="1"/>
          </p:nvPr>
        </p:nvSpPr>
        <p:spPr>
          <a:xfrm>
            <a:off x="1667526" y="1840344"/>
            <a:ext cx="8038500" cy="222300"/>
          </a:xfrm>
          <a:prstGeom prst="rect">
            <a:avLst/>
          </a:prstGeom>
        </p:spPr>
        <p:txBody>
          <a:bodyPr spcFirstLastPara="1" wrap="square" lIns="91425" tIns="91425" rIns="91425" bIns="91425" anchor="ctr" anchorCtr="0">
            <a:noAutofit/>
          </a:bodyPr>
          <a:lstStyle/>
          <a:p>
            <a:pPr marL="0" lvl="0" indent="0" algn="l" rtl="0">
              <a:lnSpc>
                <a:spcPct val="95000"/>
              </a:lnSpc>
              <a:spcBef>
                <a:spcPts val="0"/>
              </a:spcBef>
              <a:spcAft>
                <a:spcPts val="1200"/>
              </a:spcAft>
              <a:buClr>
                <a:schemeClr val="dk1"/>
              </a:buClr>
              <a:buSzPts val="712"/>
              <a:buFont typeface="Arial"/>
              <a:buNone/>
            </a:pPr>
            <a:r>
              <a:rPr lang="en" sz="1173" dirty="0">
                <a:solidFill>
                  <a:schemeClr val="dk1"/>
                </a:solidFill>
                <a:latin typeface="Montserrat"/>
                <a:ea typeface="Montserrat"/>
                <a:cs typeface="Montserrat"/>
                <a:sym typeface="Montserrat"/>
              </a:rPr>
              <a:t>Highlight important status/accidents/activities </a:t>
            </a:r>
            <a:endParaRPr sz="1487" dirty="0">
              <a:solidFill>
                <a:schemeClr val="dk1"/>
              </a:solidFill>
              <a:latin typeface="Montserrat"/>
              <a:ea typeface="Montserrat"/>
              <a:cs typeface="Montserrat"/>
              <a:sym typeface="Montserrat"/>
            </a:endParaRPr>
          </a:p>
        </p:txBody>
      </p:sp>
      <p:sp>
        <p:nvSpPr>
          <p:cNvPr id="476" name="Google Shape;476;p39"/>
          <p:cNvSpPr txBox="1">
            <a:spLocks noGrp="1"/>
          </p:cNvSpPr>
          <p:nvPr>
            <p:ph type="body" idx="1"/>
          </p:nvPr>
        </p:nvSpPr>
        <p:spPr>
          <a:xfrm>
            <a:off x="1401826" y="2544523"/>
            <a:ext cx="3320100" cy="188400"/>
          </a:xfrm>
          <a:prstGeom prst="rect">
            <a:avLst/>
          </a:prstGeom>
        </p:spPr>
        <p:txBody>
          <a:bodyPr spcFirstLastPara="1" wrap="square" lIns="91425" tIns="91425" rIns="91425" bIns="91425" anchor="ctr" anchorCtr="0">
            <a:noAutofit/>
          </a:bodyPr>
          <a:lstStyle/>
          <a:p>
            <a:pPr marL="0" lvl="0" indent="0" algn="l" rtl="0">
              <a:lnSpc>
                <a:spcPct val="95000"/>
              </a:lnSpc>
              <a:spcBef>
                <a:spcPts val="0"/>
              </a:spcBef>
              <a:spcAft>
                <a:spcPts val="1200"/>
              </a:spcAft>
              <a:buClr>
                <a:schemeClr val="dk1"/>
              </a:buClr>
              <a:buSzPts val="712"/>
              <a:buFont typeface="Arial"/>
              <a:buNone/>
            </a:pPr>
            <a:r>
              <a:rPr lang="en" sz="1173">
                <a:solidFill>
                  <a:schemeClr val="dk1"/>
                </a:solidFill>
                <a:latin typeface="Montserrat"/>
                <a:ea typeface="Montserrat"/>
                <a:cs typeface="Montserrat"/>
                <a:sym typeface="Montserrat"/>
              </a:rPr>
              <a:t>Visual cues -&gt; time spent in an area</a:t>
            </a:r>
            <a:endParaRPr sz="1487">
              <a:solidFill>
                <a:schemeClr val="dk1"/>
              </a:solidFill>
              <a:latin typeface="Montserrat"/>
              <a:ea typeface="Montserrat"/>
              <a:cs typeface="Montserrat"/>
              <a:sym typeface="Montserrat"/>
            </a:endParaRPr>
          </a:p>
        </p:txBody>
      </p:sp>
      <p:sp>
        <p:nvSpPr>
          <p:cNvPr id="477" name="Google Shape;477;p39"/>
          <p:cNvSpPr txBox="1">
            <a:spLocks noGrp="1"/>
          </p:cNvSpPr>
          <p:nvPr>
            <p:ph type="body" idx="1"/>
          </p:nvPr>
        </p:nvSpPr>
        <p:spPr>
          <a:xfrm>
            <a:off x="1401826" y="3085748"/>
            <a:ext cx="8038500" cy="285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770"/>
              <a:buFont typeface="Arial"/>
              <a:buNone/>
            </a:pPr>
            <a:r>
              <a:rPr lang="en" sz="1150">
                <a:solidFill>
                  <a:schemeClr val="dk1"/>
                </a:solidFill>
                <a:latin typeface="Montserrat"/>
                <a:ea typeface="Montserrat"/>
                <a:cs typeface="Montserrat"/>
                <a:sym typeface="Montserrat"/>
              </a:rPr>
              <a:t>Crucial and customized activities </a:t>
            </a:r>
            <a:endParaRPr sz="1150">
              <a:solidFill>
                <a:schemeClr val="dk1"/>
              </a:solidFill>
              <a:latin typeface="Montserrat"/>
              <a:ea typeface="Montserrat"/>
              <a:cs typeface="Montserrat"/>
              <a:sym typeface="Montserrat"/>
            </a:endParaRPr>
          </a:p>
        </p:txBody>
      </p:sp>
      <p:sp>
        <p:nvSpPr>
          <p:cNvPr id="478" name="Google Shape;478;p39"/>
          <p:cNvSpPr txBox="1">
            <a:spLocks noGrp="1"/>
          </p:cNvSpPr>
          <p:nvPr>
            <p:ph type="body" idx="1"/>
          </p:nvPr>
        </p:nvSpPr>
        <p:spPr>
          <a:xfrm>
            <a:off x="1401826" y="3608973"/>
            <a:ext cx="8038500" cy="285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770"/>
              <a:buFont typeface="Arial"/>
              <a:buNone/>
            </a:pPr>
            <a:r>
              <a:rPr lang="en" sz="1160">
                <a:solidFill>
                  <a:schemeClr val="dk1"/>
                </a:solidFill>
                <a:latin typeface="Montserrat"/>
                <a:ea typeface="Montserrat"/>
                <a:cs typeface="Montserrat"/>
                <a:sym typeface="Montserrat"/>
              </a:rPr>
              <a:t>No private and casual activities </a:t>
            </a:r>
            <a:endParaRPr sz="1150" b="1">
              <a:solidFill>
                <a:schemeClr val="dk1"/>
              </a:solidFill>
              <a:latin typeface="Montserrat"/>
              <a:ea typeface="Montserrat"/>
              <a:cs typeface="Montserrat"/>
              <a:sym typeface="Montserrat"/>
            </a:endParaRPr>
          </a:p>
        </p:txBody>
      </p:sp>
      <p:sp>
        <p:nvSpPr>
          <p:cNvPr id="479" name="Google Shape;479;p39"/>
          <p:cNvSpPr txBox="1">
            <a:spLocks noGrp="1"/>
          </p:cNvSpPr>
          <p:nvPr>
            <p:ph type="body" idx="1"/>
          </p:nvPr>
        </p:nvSpPr>
        <p:spPr>
          <a:xfrm>
            <a:off x="1401826" y="4140292"/>
            <a:ext cx="8038500" cy="285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770"/>
              <a:buFont typeface="Arial"/>
              <a:buNone/>
            </a:pPr>
            <a:r>
              <a:rPr lang="en" sz="1160">
                <a:solidFill>
                  <a:schemeClr val="dk1"/>
                </a:solidFill>
                <a:latin typeface="Montserrat"/>
                <a:ea typeface="Montserrat"/>
                <a:cs typeface="Montserrat"/>
                <a:sym typeface="Montserrat"/>
              </a:rPr>
              <a:t>No visual information </a:t>
            </a:r>
            <a:endParaRPr sz="1150">
              <a:solidFill>
                <a:schemeClr val="dk1"/>
              </a:solidFill>
              <a:latin typeface="Montserrat"/>
              <a:ea typeface="Montserrat"/>
              <a:cs typeface="Montserrat"/>
              <a:sym typeface="Montserrat"/>
            </a:endParaRPr>
          </a:p>
        </p:txBody>
      </p:sp>
      <p:sp>
        <p:nvSpPr>
          <p:cNvPr id="480" name="Google Shape;480;p39"/>
          <p:cNvSpPr txBox="1">
            <a:spLocks noGrp="1"/>
          </p:cNvSpPr>
          <p:nvPr>
            <p:ph type="body" idx="1"/>
          </p:nvPr>
        </p:nvSpPr>
        <p:spPr>
          <a:xfrm>
            <a:off x="1667526" y="3354319"/>
            <a:ext cx="8038500" cy="222300"/>
          </a:xfrm>
          <a:prstGeom prst="rect">
            <a:avLst/>
          </a:prstGeom>
        </p:spPr>
        <p:txBody>
          <a:bodyPr spcFirstLastPara="1" wrap="square" lIns="91425" tIns="91425" rIns="91425" bIns="91425" anchor="ctr" anchorCtr="0">
            <a:noAutofit/>
          </a:bodyPr>
          <a:lstStyle/>
          <a:p>
            <a:pPr marL="0" lvl="0" indent="0" algn="l" rtl="0">
              <a:lnSpc>
                <a:spcPct val="95000"/>
              </a:lnSpc>
              <a:spcBef>
                <a:spcPts val="0"/>
              </a:spcBef>
              <a:spcAft>
                <a:spcPts val="1200"/>
              </a:spcAft>
              <a:buClr>
                <a:schemeClr val="dk1"/>
              </a:buClr>
              <a:buSzPts val="712"/>
              <a:buFont typeface="Arial"/>
              <a:buNone/>
            </a:pPr>
            <a:r>
              <a:rPr lang="en" sz="1173">
                <a:solidFill>
                  <a:schemeClr val="dk1"/>
                </a:solidFill>
                <a:latin typeface="Montserrat"/>
                <a:ea typeface="Montserrat"/>
                <a:cs typeface="Montserrat"/>
                <a:sym typeface="Montserrat"/>
              </a:rPr>
              <a:t>Activity panels</a:t>
            </a:r>
            <a:endParaRPr sz="1487">
              <a:solidFill>
                <a:schemeClr val="dk1"/>
              </a:solidFill>
              <a:latin typeface="Montserrat"/>
              <a:ea typeface="Montserrat"/>
              <a:cs typeface="Montserrat"/>
              <a:sym typeface="Montserrat"/>
            </a:endParaRPr>
          </a:p>
        </p:txBody>
      </p:sp>
      <p:sp>
        <p:nvSpPr>
          <p:cNvPr id="481" name="Google Shape;481;p39"/>
          <p:cNvSpPr txBox="1">
            <a:spLocks noGrp="1"/>
          </p:cNvSpPr>
          <p:nvPr>
            <p:ph type="body" idx="1"/>
          </p:nvPr>
        </p:nvSpPr>
        <p:spPr>
          <a:xfrm>
            <a:off x="1667526" y="3899494"/>
            <a:ext cx="8038500" cy="222300"/>
          </a:xfrm>
          <a:prstGeom prst="rect">
            <a:avLst/>
          </a:prstGeom>
        </p:spPr>
        <p:txBody>
          <a:bodyPr spcFirstLastPara="1" wrap="square" lIns="91425" tIns="91425" rIns="91425" bIns="91425" anchor="ctr" anchorCtr="0">
            <a:noAutofit/>
          </a:bodyPr>
          <a:lstStyle/>
          <a:p>
            <a:pPr marL="0" lvl="0" indent="0" algn="l" rtl="0">
              <a:lnSpc>
                <a:spcPct val="95000"/>
              </a:lnSpc>
              <a:spcBef>
                <a:spcPts val="0"/>
              </a:spcBef>
              <a:spcAft>
                <a:spcPts val="1200"/>
              </a:spcAft>
              <a:buClr>
                <a:schemeClr val="dk1"/>
              </a:buClr>
              <a:buSzPts val="712"/>
              <a:buFont typeface="Arial"/>
              <a:buNone/>
            </a:pPr>
            <a:r>
              <a:rPr lang="en" sz="1173">
                <a:solidFill>
                  <a:schemeClr val="dk1"/>
                </a:solidFill>
                <a:latin typeface="Montserrat"/>
                <a:ea typeface="Montserrat"/>
                <a:cs typeface="Montserrat"/>
                <a:sym typeface="Montserrat"/>
              </a:rPr>
              <a:t>Only vague necessary furnitures</a:t>
            </a:r>
            <a:endParaRPr sz="1487">
              <a:solidFill>
                <a:schemeClr val="dk1"/>
              </a:solidFill>
              <a:latin typeface="Montserrat"/>
              <a:ea typeface="Montserrat"/>
              <a:cs typeface="Montserrat"/>
              <a:sym typeface="Montserrat"/>
            </a:endParaRPr>
          </a:p>
        </p:txBody>
      </p:sp>
      <p:sp>
        <p:nvSpPr>
          <p:cNvPr id="482" name="Google Shape;482;p39"/>
          <p:cNvSpPr txBox="1">
            <a:spLocks noGrp="1"/>
          </p:cNvSpPr>
          <p:nvPr>
            <p:ph type="body" idx="1"/>
          </p:nvPr>
        </p:nvSpPr>
        <p:spPr>
          <a:xfrm>
            <a:off x="1372701" y="4770917"/>
            <a:ext cx="8038500" cy="285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770"/>
              <a:buFont typeface="Arial"/>
              <a:buNone/>
            </a:pPr>
            <a:r>
              <a:rPr lang="en" sz="1160">
                <a:solidFill>
                  <a:schemeClr val="dk1"/>
                </a:solidFill>
                <a:latin typeface="Montserrat"/>
                <a:ea typeface="Montserrat"/>
                <a:cs typeface="Montserrat"/>
                <a:sym typeface="Montserrat"/>
              </a:rPr>
              <a:t>Ambient historical data</a:t>
            </a:r>
            <a:endParaRPr sz="1150">
              <a:solidFill>
                <a:schemeClr val="dk1"/>
              </a:solidFill>
              <a:latin typeface="Montserrat"/>
              <a:ea typeface="Montserrat"/>
              <a:cs typeface="Montserrat"/>
              <a:sym typeface="Montserrat"/>
            </a:endParaRPr>
          </a:p>
        </p:txBody>
      </p:sp>
      <p:sp>
        <p:nvSpPr>
          <p:cNvPr id="2" name="Google Shape;513;p41">
            <a:extLst>
              <a:ext uri="{FF2B5EF4-FFF2-40B4-BE49-F238E27FC236}">
                <a16:creationId xmlns:a16="http://schemas.microsoft.com/office/drawing/2014/main" id="{071E7B95-316B-216E-A0D4-B66C7ED82E90}"/>
              </a:ext>
            </a:extLst>
          </p:cNvPr>
          <p:cNvSpPr txBox="1">
            <a:spLocks/>
          </p:cNvSpPr>
          <p:nvPr/>
        </p:nvSpPr>
        <p:spPr>
          <a:xfrm>
            <a:off x="1464980" y="2826978"/>
            <a:ext cx="8038500" cy="222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95000"/>
              </a:lnSpc>
              <a:spcAft>
                <a:spcPts val="1200"/>
              </a:spcAft>
              <a:buClr>
                <a:schemeClr val="dk1"/>
              </a:buClr>
              <a:buSzPts val="712"/>
              <a:buFont typeface="Arial"/>
              <a:buNone/>
            </a:pPr>
            <a:r>
              <a:rPr lang="en-US" sz="1973" b="1" dirty="0">
                <a:solidFill>
                  <a:schemeClr val="dk1"/>
                </a:solidFill>
                <a:latin typeface="Montserrat"/>
                <a:ea typeface="Montserrat"/>
                <a:cs typeface="Montserrat"/>
                <a:sym typeface="Montserrat"/>
              </a:rPr>
              <a:t>Learning curve</a:t>
            </a:r>
            <a:r>
              <a:rPr lang="en-US" sz="1973" dirty="0">
                <a:solidFill>
                  <a:schemeClr val="dk1"/>
                </a:solidFill>
                <a:latin typeface="Montserrat"/>
                <a:ea typeface="Montserrat"/>
                <a:cs typeface="Montserrat"/>
                <a:sym typeface="Montserrat"/>
              </a:rPr>
              <a:t> for non tech-savvy</a:t>
            </a:r>
            <a:endParaRPr lang="en-US" sz="2287" dirty="0">
              <a:solidFill>
                <a:schemeClr val="dk1"/>
              </a:solidFill>
              <a:latin typeface="Montserrat"/>
              <a:ea typeface="Montserrat"/>
              <a:cs typeface="Montserrat"/>
              <a:sym typeface="Montserrat"/>
            </a:endParaRPr>
          </a:p>
        </p:txBody>
      </p:sp>
      <p:sp>
        <p:nvSpPr>
          <p:cNvPr id="3" name="Google Shape;514;p41">
            <a:extLst>
              <a:ext uri="{FF2B5EF4-FFF2-40B4-BE49-F238E27FC236}">
                <a16:creationId xmlns:a16="http://schemas.microsoft.com/office/drawing/2014/main" id="{7D32921B-A8CC-932E-8FCE-9E03DABB5F53}"/>
              </a:ext>
            </a:extLst>
          </p:cNvPr>
          <p:cNvSpPr txBox="1">
            <a:spLocks/>
          </p:cNvSpPr>
          <p:nvPr/>
        </p:nvSpPr>
        <p:spPr>
          <a:xfrm>
            <a:off x="1205668" y="3218178"/>
            <a:ext cx="8038500" cy="490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spcAft>
                <a:spcPts val="1200"/>
              </a:spcAft>
              <a:buClr>
                <a:schemeClr val="dk1"/>
              </a:buClr>
              <a:buSzPts val="1100"/>
              <a:buFont typeface="Arial"/>
              <a:buNone/>
            </a:pPr>
            <a:r>
              <a:rPr lang="en-US" sz="1970">
                <a:solidFill>
                  <a:schemeClr val="dk1"/>
                </a:solidFill>
                <a:latin typeface="Montserrat"/>
                <a:ea typeface="Montserrat"/>
                <a:cs typeface="Montserrat"/>
                <a:sym typeface="Montserrat"/>
              </a:rPr>
              <a:t>Design for </a:t>
            </a:r>
            <a:r>
              <a:rPr lang="en-US" sz="1970" b="1">
                <a:solidFill>
                  <a:schemeClr val="dk1"/>
                </a:solidFill>
                <a:latin typeface="Montserrat"/>
                <a:ea typeface="Montserrat"/>
                <a:cs typeface="Montserrat"/>
                <a:sym typeface="Montserrat"/>
              </a:rPr>
              <a:t>Trust</a:t>
            </a:r>
            <a:endParaRPr lang="en-US" sz="1970" b="1" dirty="0">
              <a:solidFill>
                <a:schemeClr val="dk1"/>
              </a:solidFill>
              <a:latin typeface="Montserrat"/>
              <a:ea typeface="Montserrat"/>
              <a:cs typeface="Montserrat"/>
              <a:sym typeface="Montserrat"/>
            </a:endParaRPr>
          </a:p>
        </p:txBody>
      </p:sp>
      <p:sp>
        <p:nvSpPr>
          <p:cNvPr id="4" name="Google Shape;515;p41">
            <a:extLst>
              <a:ext uri="{FF2B5EF4-FFF2-40B4-BE49-F238E27FC236}">
                <a16:creationId xmlns:a16="http://schemas.microsoft.com/office/drawing/2014/main" id="{D31E817F-B147-A214-958D-039F2D8F3A46}"/>
              </a:ext>
            </a:extLst>
          </p:cNvPr>
          <p:cNvSpPr txBox="1">
            <a:spLocks/>
          </p:cNvSpPr>
          <p:nvPr/>
        </p:nvSpPr>
        <p:spPr>
          <a:xfrm>
            <a:off x="1464993" y="3765353"/>
            <a:ext cx="8038500" cy="222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95000"/>
              </a:lnSpc>
              <a:spcAft>
                <a:spcPts val="1200"/>
              </a:spcAft>
              <a:buClr>
                <a:schemeClr val="dk1"/>
              </a:buClr>
              <a:buSzPts val="712"/>
              <a:buFont typeface="Arial"/>
              <a:buNone/>
            </a:pPr>
            <a:r>
              <a:rPr lang="en-US" sz="1973">
                <a:solidFill>
                  <a:schemeClr val="dk1"/>
                </a:solidFill>
                <a:latin typeface="Montserrat"/>
                <a:ea typeface="Montserrat"/>
                <a:cs typeface="Montserrat"/>
                <a:sym typeface="Montserrat"/>
              </a:rPr>
              <a:t>Align with </a:t>
            </a:r>
            <a:r>
              <a:rPr lang="en-US" sz="1973" b="1">
                <a:solidFill>
                  <a:schemeClr val="dk1"/>
                </a:solidFill>
                <a:latin typeface="Montserrat"/>
                <a:ea typeface="Montserrat"/>
                <a:cs typeface="Montserrat"/>
                <a:sym typeface="Montserrat"/>
              </a:rPr>
              <a:t>original data</a:t>
            </a:r>
            <a:r>
              <a:rPr lang="en-US" sz="1973">
                <a:solidFill>
                  <a:schemeClr val="dk1"/>
                </a:solidFill>
                <a:latin typeface="Montserrat"/>
                <a:ea typeface="Montserrat"/>
                <a:cs typeface="Montserrat"/>
                <a:sym typeface="Montserrat"/>
              </a:rPr>
              <a:t> resources</a:t>
            </a:r>
            <a:endParaRPr lang="en-US" sz="2287">
              <a:solidFill>
                <a:schemeClr val="dk1"/>
              </a:solidFill>
              <a:latin typeface="Montserrat"/>
              <a:ea typeface="Montserrat"/>
              <a:cs typeface="Montserrat"/>
              <a:sym typeface="Montserrat"/>
            </a:endParaRPr>
          </a:p>
        </p:txBody>
      </p:sp>
      <p:sp>
        <p:nvSpPr>
          <p:cNvPr id="5" name="Google Shape;516;p41">
            <a:extLst>
              <a:ext uri="{FF2B5EF4-FFF2-40B4-BE49-F238E27FC236}">
                <a16:creationId xmlns:a16="http://schemas.microsoft.com/office/drawing/2014/main" id="{508D7A3E-6151-77AB-742F-F39BBD7C49C8}"/>
              </a:ext>
            </a:extLst>
          </p:cNvPr>
          <p:cNvSpPr txBox="1">
            <a:spLocks/>
          </p:cNvSpPr>
          <p:nvPr/>
        </p:nvSpPr>
        <p:spPr>
          <a:xfrm>
            <a:off x="1464993" y="4148066"/>
            <a:ext cx="8038500" cy="222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95000"/>
              </a:lnSpc>
              <a:spcAft>
                <a:spcPts val="1200"/>
              </a:spcAft>
              <a:buClr>
                <a:schemeClr val="dk1"/>
              </a:buClr>
              <a:buSzPts val="712"/>
              <a:buFont typeface="Arial"/>
              <a:buNone/>
            </a:pPr>
            <a:r>
              <a:rPr lang="en-US" sz="1973">
                <a:solidFill>
                  <a:schemeClr val="dk1"/>
                </a:solidFill>
                <a:latin typeface="Montserrat"/>
                <a:ea typeface="Montserrat"/>
                <a:cs typeface="Montserrat"/>
                <a:sym typeface="Montserrat"/>
              </a:rPr>
              <a:t>A basic level of </a:t>
            </a:r>
            <a:r>
              <a:rPr lang="en-US" sz="1973" b="1">
                <a:solidFill>
                  <a:schemeClr val="dk1"/>
                </a:solidFill>
                <a:latin typeface="Montserrat"/>
                <a:ea typeface="Montserrat"/>
                <a:cs typeface="Montserrat"/>
                <a:sym typeface="Montserrat"/>
              </a:rPr>
              <a:t>trust &amp; understanding</a:t>
            </a:r>
            <a:r>
              <a:rPr lang="en-US" sz="1973">
                <a:solidFill>
                  <a:schemeClr val="dk1"/>
                </a:solidFill>
                <a:latin typeface="Montserrat"/>
                <a:ea typeface="Montserrat"/>
                <a:cs typeface="Montserrat"/>
                <a:sym typeface="Montserrat"/>
              </a:rPr>
              <a:t> as the basis</a:t>
            </a:r>
            <a:endParaRPr lang="en-US" sz="2287">
              <a:solidFill>
                <a:schemeClr val="dk1"/>
              </a:solidFill>
              <a:latin typeface="Montserrat"/>
              <a:ea typeface="Montserrat"/>
              <a:cs typeface="Montserrat"/>
              <a:sym typeface="Montserrat"/>
            </a:endParaRPr>
          </a:p>
        </p:txBody>
      </p:sp>
      <p:pic>
        <p:nvPicPr>
          <p:cNvPr id="6" name="Google Shape;517;p41">
            <a:extLst>
              <a:ext uri="{FF2B5EF4-FFF2-40B4-BE49-F238E27FC236}">
                <a16:creationId xmlns:a16="http://schemas.microsoft.com/office/drawing/2014/main" id="{0C346717-768E-A5CD-F3B0-BB718060B395}"/>
              </a:ext>
            </a:extLst>
          </p:cNvPr>
          <p:cNvPicPr preferRelativeResize="0"/>
          <p:nvPr/>
        </p:nvPicPr>
        <p:blipFill>
          <a:blip r:embed="rId7">
            <a:alphaModFix/>
          </a:blip>
          <a:stretch>
            <a:fillRect/>
          </a:stretch>
        </p:blipFill>
        <p:spPr>
          <a:xfrm>
            <a:off x="819829" y="3200603"/>
            <a:ext cx="356550" cy="356550"/>
          </a:xfrm>
          <a:prstGeom prst="rect">
            <a:avLst/>
          </a:prstGeom>
          <a:noFill/>
          <a:ln>
            <a:noFill/>
          </a:ln>
        </p:spPr>
      </p:pic>
      <p:sp>
        <p:nvSpPr>
          <p:cNvPr id="8" name="Google Shape;462;p39">
            <a:extLst>
              <a:ext uri="{FF2B5EF4-FFF2-40B4-BE49-F238E27FC236}">
                <a16:creationId xmlns:a16="http://schemas.microsoft.com/office/drawing/2014/main" id="{4B2AFFE0-37DF-864A-4CA5-6C143CB420DF}"/>
              </a:ext>
            </a:extLst>
          </p:cNvPr>
          <p:cNvSpPr txBox="1">
            <a:spLocks/>
          </p:cNvSpPr>
          <p:nvPr/>
        </p:nvSpPr>
        <p:spPr>
          <a:xfrm>
            <a:off x="180625" y="138753"/>
            <a:ext cx="8355300" cy="5727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SzPts val="990"/>
            </a:pPr>
            <a:r>
              <a:rPr lang="en-US" altLang="zh-CN" sz="2120" dirty="0">
                <a:latin typeface="Montserrat"/>
                <a:ea typeface="Montserrat"/>
                <a:cs typeface="Montserrat"/>
                <a:sym typeface="Montserrat"/>
              </a:rPr>
              <a:t>Final</a:t>
            </a:r>
            <a:r>
              <a:rPr lang="zh-CN" altLang="en-US" sz="2120" dirty="0">
                <a:latin typeface="Montserrat"/>
                <a:ea typeface="Montserrat"/>
                <a:cs typeface="Montserrat"/>
                <a:sym typeface="Montserrat"/>
              </a:rPr>
              <a:t> </a:t>
            </a:r>
            <a:r>
              <a:rPr lang="en-US" altLang="zh-CN" sz="2120" dirty="0">
                <a:latin typeface="Montserrat"/>
                <a:ea typeface="Montserrat"/>
                <a:cs typeface="Montserrat"/>
                <a:sym typeface="Montserrat"/>
              </a:rPr>
              <a:t>design</a:t>
            </a:r>
            <a:r>
              <a:rPr lang="zh-CN" altLang="en-US" sz="2120" dirty="0">
                <a:latin typeface="Montserrat"/>
                <a:ea typeface="Montserrat"/>
                <a:cs typeface="Montserrat"/>
                <a:sym typeface="Montserrat"/>
              </a:rPr>
              <a:t> </a:t>
            </a:r>
            <a:r>
              <a:rPr lang="en-US" altLang="zh-CN" sz="2120" dirty="0">
                <a:latin typeface="Montserrat"/>
                <a:ea typeface="Montserrat"/>
                <a:cs typeface="Montserrat"/>
                <a:sym typeface="Montserrat"/>
              </a:rPr>
              <a:t>insights</a:t>
            </a:r>
            <a:endParaRPr lang="en-US" sz="2120" dirty="0">
              <a:latin typeface="Montserrat"/>
              <a:ea typeface="Montserrat"/>
              <a:cs typeface="Montserrat"/>
              <a:sym typeface="Montserrat"/>
            </a:endParaRPr>
          </a:p>
        </p:txBody>
      </p:sp>
      <p:pic>
        <p:nvPicPr>
          <p:cNvPr id="7" name="Picture 6">
            <a:extLst>
              <a:ext uri="{FF2B5EF4-FFF2-40B4-BE49-F238E27FC236}">
                <a16:creationId xmlns:a16="http://schemas.microsoft.com/office/drawing/2014/main" id="{EFB7CA8D-AE14-5420-C960-EA108387504B}"/>
              </a:ext>
            </a:extLst>
          </p:cNvPr>
          <p:cNvPicPr>
            <a:picLocks noChangeAspect="1"/>
          </p:cNvPicPr>
          <p:nvPr/>
        </p:nvPicPr>
        <p:blipFill>
          <a:blip r:embed="rId8"/>
          <a:srcRect/>
          <a:stretch/>
        </p:blipFill>
        <p:spPr>
          <a:xfrm>
            <a:off x="6434254" y="138444"/>
            <a:ext cx="2586903" cy="3377733"/>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462"/>
                                        </p:tgtEl>
                                      </p:cBhvr>
                                    </p:animEffect>
                                    <p:set>
                                      <p:cBhvr>
                                        <p:cTn id="7" dur="1" fill="hold">
                                          <p:stCondLst>
                                            <p:cond delay="499"/>
                                          </p:stCondLst>
                                        </p:cTn>
                                        <p:tgtEl>
                                          <p:spTgt spid="462"/>
                                        </p:tgtEl>
                                        <p:attrNameLst>
                                          <p:attrName>style.visibility</p:attrName>
                                        </p:attrNameLst>
                                      </p:cBhvr>
                                      <p:to>
                                        <p:strVal val="hidden"/>
                                      </p:to>
                                    </p:set>
                                  </p:childTnLst>
                                </p:cTn>
                              </p:par>
                              <p:par>
                                <p:cTn id="8" presetID="9" presetClass="entr" presetSubtype="0" fill="hold" grpId="0" nodeType="withEffect">
                                  <p:stCondLst>
                                    <p:cond delay="100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xit" presetSubtype="0" fill="hold" grpId="0" nodeType="withEffect">
                                  <p:stCondLst>
                                    <p:cond delay="0"/>
                                  </p:stCondLst>
                                  <p:childTnLst>
                                    <p:animEffect transition="out" filter="dissolve">
                                      <p:cBhvr>
                                        <p:cTn id="12" dur="500"/>
                                        <p:tgtEl>
                                          <p:spTgt spid="472">
                                            <p:txEl>
                                              <p:pRg st="0" end="0"/>
                                            </p:txEl>
                                          </p:spTgt>
                                        </p:tgtEl>
                                      </p:cBhvr>
                                    </p:animEffect>
                                    <p:set>
                                      <p:cBhvr>
                                        <p:cTn id="13" dur="1" fill="hold">
                                          <p:stCondLst>
                                            <p:cond delay="499"/>
                                          </p:stCondLst>
                                        </p:cTn>
                                        <p:tgtEl>
                                          <p:spTgt spid="472">
                                            <p:txEl>
                                              <p:pRg st="0" end="0"/>
                                            </p:txEl>
                                          </p:spTgt>
                                        </p:tgtEl>
                                        <p:attrNameLst>
                                          <p:attrName>style.visibility</p:attrName>
                                        </p:attrNameLst>
                                      </p:cBhvr>
                                      <p:to>
                                        <p:strVal val="hidden"/>
                                      </p:to>
                                    </p:set>
                                  </p:childTnLst>
                                </p:cTn>
                              </p:par>
                              <p:par>
                                <p:cTn id="14" presetID="9" presetClass="exit" presetSubtype="0" fill="hold" grpId="0" nodeType="withEffect">
                                  <p:stCondLst>
                                    <p:cond delay="0"/>
                                  </p:stCondLst>
                                  <p:childTnLst>
                                    <p:animEffect transition="out" filter="dissolve">
                                      <p:cBhvr>
                                        <p:cTn id="15" dur="500"/>
                                        <p:tgtEl>
                                          <p:spTgt spid="473">
                                            <p:txEl>
                                              <p:pRg st="0" end="0"/>
                                            </p:txEl>
                                          </p:spTgt>
                                        </p:tgtEl>
                                      </p:cBhvr>
                                    </p:animEffect>
                                    <p:set>
                                      <p:cBhvr>
                                        <p:cTn id="16" dur="1" fill="hold">
                                          <p:stCondLst>
                                            <p:cond delay="499"/>
                                          </p:stCondLst>
                                        </p:cTn>
                                        <p:tgtEl>
                                          <p:spTgt spid="473">
                                            <p:txEl>
                                              <p:pRg st="0" end="0"/>
                                            </p:txEl>
                                          </p:spTgt>
                                        </p:tgtEl>
                                        <p:attrNameLst>
                                          <p:attrName>style.visibility</p:attrName>
                                        </p:attrNameLst>
                                      </p:cBhvr>
                                      <p:to>
                                        <p:strVal val="hidden"/>
                                      </p:to>
                                    </p:set>
                                  </p:childTnLst>
                                </p:cTn>
                              </p:par>
                              <p:par>
                                <p:cTn id="17" presetID="9" presetClass="exit" presetSubtype="0" fill="hold" grpId="0" nodeType="withEffect">
                                  <p:stCondLst>
                                    <p:cond delay="0"/>
                                  </p:stCondLst>
                                  <p:childTnLst>
                                    <p:animEffect transition="out" filter="dissolve">
                                      <p:cBhvr>
                                        <p:cTn id="18" dur="500"/>
                                        <p:tgtEl>
                                          <p:spTgt spid="475">
                                            <p:txEl>
                                              <p:pRg st="0" end="0"/>
                                            </p:txEl>
                                          </p:spTgt>
                                        </p:tgtEl>
                                      </p:cBhvr>
                                    </p:animEffect>
                                    <p:set>
                                      <p:cBhvr>
                                        <p:cTn id="19" dur="1" fill="hold">
                                          <p:stCondLst>
                                            <p:cond delay="499"/>
                                          </p:stCondLst>
                                        </p:cTn>
                                        <p:tgtEl>
                                          <p:spTgt spid="475">
                                            <p:txEl>
                                              <p:pRg st="0" end="0"/>
                                            </p:txEl>
                                          </p:spTgt>
                                        </p:tgtEl>
                                        <p:attrNameLst>
                                          <p:attrName>style.visibility</p:attrName>
                                        </p:attrNameLst>
                                      </p:cBhvr>
                                      <p:to>
                                        <p:strVal val="hidden"/>
                                      </p:to>
                                    </p:set>
                                  </p:childTnLst>
                                </p:cTn>
                              </p:par>
                              <p:par>
                                <p:cTn id="20" presetID="9" presetClass="exit" presetSubtype="0" fill="hold" grpId="0" nodeType="withEffect">
                                  <p:stCondLst>
                                    <p:cond delay="0"/>
                                  </p:stCondLst>
                                  <p:childTnLst>
                                    <p:animEffect transition="out" filter="dissolve">
                                      <p:cBhvr>
                                        <p:cTn id="21" dur="500"/>
                                        <p:tgtEl>
                                          <p:spTgt spid="474">
                                            <p:txEl>
                                              <p:pRg st="0" end="0"/>
                                            </p:txEl>
                                          </p:spTgt>
                                        </p:tgtEl>
                                      </p:cBhvr>
                                    </p:animEffect>
                                    <p:set>
                                      <p:cBhvr>
                                        <p:cTn id="22" dur="1" fill="hold">
                                          <p:stCondLst>
                                            <p:cond delay="499"/>
                                          </p:stCondLst>
                                        </p:cTn>
                                        <p:tgtEl>
                                          <p:spTgt spid="474">
                                            <p:txEl>
                                              <p:pRg st="0" end="0"/>
                                            </p:txEl>
                                          </p:spTgt>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476">
                                            <p:txEl>
                                              <p:pRg st="0" end="0"/>
                                            </p:txEl>
                                          </p:spTgt>
                                        </p:tgtEl>
                                      </p:cBhvr>
                                    </p:animEffect>
                                    <p:set>
                                      <p:cBhvr>
                                        <p:cTn id="25" dur="1" fill="hold">
                                          <p:stCondLst>
                                            <p:cond delay="499"/>
                                          </p:stCondLst>
                                        </p:cTn>
                                        <p:tgtEl>
                                          <p:spTgt spid="476">
                                            <p:txEl>
                                              <p:pRg st="0" end="0"/>
                                            </p:txEl>
                                          </p:spTgt>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477">
                                            <p:txEl>
                                              <p:pRg st="0" end="0"/>
                                            </p:txEl>
                                          </p:spTgt>
                                        </p:tgtEl>
                                      </p:cBhvr>
                                    </p:animEffect>
                                    <p:set>
                                      <p:cBhvr>
                                        <p:cTn id="28" dur="1" fill="hold">
                                          <p:stCondLst>
                                            <p:cond delay="499"/>
                                          </p:stCondLst>
                                        </p:cTn>
                                        <p:tgtEl>
                                          <p:spTgt spid="477">
                                            <p:txEl>
                                              <p:pRg st="0" end="0"/>
                                            </p:txEl>
                                          </p:spTgt>
                                        </p:tgtEl>
                                        <p:attrNameLst>
                                          <p:attrName>style.visibility</p:attrName>
                                        </p:attrNameLst>
                                      </p:cBhvr>
                                      <p:to>
                                        <p:strVal val="hidden"/>
                                      </p:to>
                                    </p:set>
                                  </p:childTnLst>
                                </p:cTn>
                              </p:par>
                              <p:par>
                                <p:cTn id="29" presetID="9" presetClass="exit" presetSubtype="0" fill="hold" grpId="0" nodeType="withEffect">
                                  <p:stCondLst>
                                    <p:cond delay="0"/>
                                  </p:stCondLst>
                                  <p:childTnLst>
                                    <p:animEffect transition="out" filter="dissolve">
                                      <p:cBhvr>
                                        <p:cTn id="30" dur="500"/>
                                        <p:tgtEl>
                                          <p:spTgt spid="480">
                                            <p:txEl>
                                              <p:pRg st="0" end="0"/>
                                            </p:txEl>
                                          </p:spTgt>
                                        </p:tgtEl>
                                      </p:cBhvr>
                                    </p:animEffect>
                                    <p:set>
                                      <p:cBhvr>
                                        <p:cTn id="31" dur="1" fill="hold">
                                          <p:stCondLst>
                                            <p:cond delay="499"/>
                                          </p:stCondLst>
                                        </p:cTn>
                                        <p:tgtEl>
                                          <p:spTgt spid="480">
                                            <p:txEl>
                                              <p:pRg st="0" end="0"/>
                                            </p:txEl>
                                          </p:spTgt>
                                        </p:tgtEl>
                                        <p:attrNameLst>
                                          <p:attrName>style.visibility</p:attrName>
                                        </p:attrNameLst>
                                      </p:cBhvr>
                                      <p:to>
                                        <p:strVal val="hidden"/>
                                      </p:to>
                                    </p:set>
                                  </p:childTnLst>
                                </p:cTn>
                              </p:par>
                              <p:par>
                                <p:cTn id="32" presetID="9" presetClass="exit" presetSubtype="0" fill="hold" grpId="0" nodeType="withEffect">
                                  <p:stCondLst>
                                    <p:cond delay="0"/>
                                  </p:stCondLst>
                                  <p:childTnLst>
                                    <p:animEffect transition="out" filter="dissolve">
                                      <p:cBhvr>
                                        <p:cTn id="33" dur="500"/>
                                        <p:tgtEl>
                                          <p:spTgt spid="478">
                                            <p:txEl>
                                              <p:pRg st="0" end="0"/>
                                            </p:txEl>
                                          </p:spTgt>
                                        </p:tgtEl>
                                      </p:cBhvr>
                                    </p:animEffect>
                                    <p:set>
                                      <p:cBhvr>
                                        <p:cTn id="34" dur="1" fill="hold">
                                          <p:stCondLst>
                                            <p:cond delay="499"/>
                                          </p:stCondLst>
                                        </p:cTn>
                                        <p:tgtEl>
                                          <p:spTgt spid="478">
                                            <p:txEl>
                                              <p:pRg st="0" end="0"/>
                                            </p:txEl>
                                          </p:spTgt>
                                        </p:tgtEl>
                                        <p:attrNameLst>
                                          <p:attrName>style.visibility</p:attrName>
                                        </p:attrNameLst>
                                      </p:cBhvr>
                                      <p:to>
                                        <p:strVal val="hidden"/>
                                      </p:to>
                                    </p:set>
                                  </p:childTnLst>
                                </p:cTn>
                              </p:par>
                              <p:par>
                                <p:cTn id="35" presetID="9" presetClass="exit" presetSubtype="0" fill="hold" grpId="0" nodeType="withEffect">
                                  <p:stCondLst>
                                    <p:cond delay="0"/>
                                  </p:stCondLst>
                                  <p:childTnLst>
                                    <p:animEffect transition="out" filter="dissolve">
                                      <p:cBhvr>
                                        <p:cTn id="36" dur="500"/>
                                        <p:tgtEl>
                                          <p:spTgt spid="481">
                                            <p:txEl>
                                              <p:pRg st="0" end="0"/>
                                            </p:txEl>
                                          </p:spTgt>
                                        </p:tgtEl>
                                      </p:cBhvr>
                                    </p:animEffect>
                                    <p:set>
                                      <p:cBhvr>
                                        <p:cTn id="37" dur="1" fill="hold">
                                          <p:stCondLst>
                                            <p:cond delay="499"/>
                                          </p:stCondLst>
                                        </p:cTn>
                                        <p:tgtEl>
                                          <p:spTgt spid="481">
                                            <p:txEl>
                                              <p:pRg st="0" end="0"/>
                                            </p:txEl>
                                          </p:spTgt>
                                        </p:tgtEl>
                                        <p:attrNameLst>
                                          <p:attrName>style.visibility</p:attrName>
                                        </p:attrNameLst>
                                      </p:cBhvr>
                                      <p:to>
                                        <p:strVal val="hidden"/>
                                      </p:to>
                                    </p:set>
                                  </p:childTnLst>
                                </p:cTn>
                              </p:par>
                              <p:par>
                                <p:cTn id="38" presetID="9" presetClass="exit" presetSubtype="0" fill="hold" grpId="0" nodeType="withEffect">
                                  <p:stCondLst>
                                    <p:cond delay="0"/>
                                  </p:stCondLst>
                                  <p:childTnLst>
                                    <p:animEffect transition="out" filter="dissolve">
                                      <p:cBhvr>
                                        <p:cTn id="39" dur="500"/>
                                        <p:tgtEl>
                                          <p:spTgt spid="479">
                                            <p:txEl>
                                              <p:pRg st="0" end="0"/>
                                            </p:txEl>
                                          </p:spTgt>
                                        </p:tgtEl>
                                      </p:cBhvr>
                                    </p:animEffect>
                                    <p:set>
                                      <p:cBhvr>
                                        <p:cTn id="40" dur="1" fill="hold">
                                          <p:stCondLst>
                                            <p:cond delay="499"/>
                                          </p:stCondLst>
                                        </p:cTn>
                                        <p:tgtEl>
                                          <p:spTgt spid="479">
                                            <p:txEl>
                                              <p:pRg st="0" end="0"/>
                                            </p:txEl>
                                          </p:spTgt>
                                        </p:tgtEl>
                                        <p:attrNameLst>
                                          <p:attrName>style.visibility</p:attrName>
                                        </p:attrNameLst>
                                      </p:cBhvr>
                                      <p:to>
                                        <p:strVal val="hidden"/>
                                      </p:to>
                                    </p:set>
                                  </p:childTnLst>
                                </p:cTn>
                              </p:par>
                              <p:par>
                                <p:cTn id="41" presetID="9" presetClass="exit" presetSubtype="0" fill="hold" grpId="0" nodeType="withEffect">
                                  <p:stCondLst>
                                    <p:cond delay="0"/>
                                  </p:stCondLst>
                                  <p:childTnLst>
                                    <p:animEffect transition="out" filter="dissolve">
                                      <p:cBhvr>
                                        <p:cTn id="42" dur="500"/>
                                        <p:tgtEl>
                                          <p:spTgt spid="482">
                                            <p:txEl>
                                              <p:pRg st="0" end="0"/>
                                            </p:txEl>
                                          </p:spTgt>
                                        </p:tgtEl>
                                      </p:cBhvr>
                                    </p:animEffect>
                                    <p:set>
                                      <p:cBhvr>
                                        <p:cTn id="43" dur="1" fill="hold">
                                          <p:stCondLst>
                                            <p:cond delay="499"/>
                                          </p:stCondLst>
                                        </p:cTn>
                                        <p:tgtEl>
                                          <p:spTgt spid="482">
                                            <p:txEl>
                                              <p:pRg st="0" end="0"/>
                                            </p:txEl>
                                          </p:spTgt>
                                        </p:tgtEl>
                                        <p:attrNameLst>
                                          <p:attrName>style.visibility</p:attrName>
                                        </p:attrNameLst>
                                      </p:cBhvr>
                                      <p:to>
                                        <p:strVal val="hidden"/>
                                      </p:to>
                                    </p:set>
                                  </p:childTnLst>
                                </p:cTn>
                              </p:par>
                              <p:par>
                                <p:cTn id="44" presetID="0" presetClass="path" presetSubtype="0" accel="50000" decel="50000" fill="hold" nodeType="withEffect">
                                  <p:stCondLst>
                                    <p:cond delay="0"/>
                                  </p:stCondLst>
                                  <p:childTnLst>
                                    <p:animMotion origin="layout" path="M 0 0 L 0 -0.16636 " pathEditMode="relative" ptsTypes="AA">
                                      <p:cBhvr>
                                        <p:cTn id="45" dur="2000" fill="hold"/>
                                        <p:tgtEl>
                                          <p:spTgt spid="468"/>
                                        </p:tgtEl>
                                        <p:attrNameLst>
                                          <p:attrName>ppt_x</p:attrName>
                                          <p:attrName>ppt_y</p:attrName>
                                        </p:attrNameLst>
                                      </p:cBhvr>
                                    </p:animMotion>
                                  </p:childTnLst>
                                </p:cTn>
                              </p:par>
                              <p:par>
                                <p:cTn id="46" presetID="0" presetClass="path" presetSubtype="0" accel="50000" decel="50000" fill="hold" grpId="0" nodeType="withEffect">
                                  <p:stCondLst>
                                    <p:cond delay="0"/>
                                  </p:stCondLst>
                                  <p:childTnLst>
                                    <p:animMotion origin="layout" path="M 0 0 L 0 -0.16636 " pathEditMode="relative" ptsTypes="AA">
                                      <p:cBhvr>
                                        <p:cTn id="47" dur="2000" fill="hold"/>
                                        <p:tgtEl>
                                          <p:spTgt spid="465">
                                            <p:txEl>
                                              <p:pRg st="0" end="0"/>
                                            </p:txEl>
                                          </p:spTgt>
                                        </p:tgtEl>
                                        <p:attrNameLst>
                                          <p:attrName>ppt_x</p:attrName>
                                          <p:attrName>ppt_y</p:attrName>
                                        </p:attrNameLst>
                                      </p:cBhvr>
                                    </p:animMotion>
                                  </p:childTnLst>
                                </p:cTn>
                              </p:par>
                              <p:par>
                                <p:cTn id="48" presetID="0" presetClass="path" presetSubtype="0" accel="50000" decel="50000" fill="hold" nodeType="withEffect">
                                  <p:stCondLst>
                                    <p:cond delay="0"/>
                                  </p:stCondLst>
                                  <p:childTnLst>
                                    <p:animMotion origin="layout" path="M 0 0 L 0 -0.18303 " pathEditMode="relative" ptsTypes="AA">
                                      <p:cBhvr>
                                        <p:cTn id="49" dur="2000" fill="hold"/>
                                        <p:tgtEl>
                                          <p:spTgt spid="470"/>
                                        </p:tgtEl>
                                        <p:attrNameLst>
                                          <p:attrName>ppt_x</p:attrName>
                                          <p:attrName>ppt_y</p:attrName>
                                        </p:attrNameLst>
                                      </p:cBhvr>
                                    </p:animMotion>
                                  </p:childTnLst>
                                </p:cTn>
                              </p:par>
                              <p:par>
                                <p:cTn id="50" presetID="0" presetClass="path" presetSubtype="0" accel="50000" decel="50000" fill="hold" grpId="0" nodeType="withEffect">
                                  <p:stCondLst>
                                    <p:cond delay="0"/>
                                  </p:stCondLst>
                                  <p:childTnLst>
                                    <p:animMotion origin="layout" path="M 0 0 L 0 -0.18303 " pathEditMode="relative" ptsTypes="AA">
                                      <p:cBhvr>
                                        <p:cTn id="51" dur="2000" fill="hold"/>
                                        <p:tgtEl>
                                          <p:spTgt spid="466">
                                            <p:txEl>
                                              <p:pRg st="0" end="0"/>
                                            </p:txEl>
                                          </p:spTgt>
                                        </p:tgtEl>
                                        <p:attrNameLst>
                                          <p:attrName>ppt_x</p:attrName>
                                          <p:attrName>ppt_y</p:attrName>
                                        </p:attrNameLst>
                                      </p:cBhvr>
                                    </p:animMotion>
                                  </p:childTnLst>
                                </p:cTn>
                              </p:par>
                              <p:par>
                                <p:cTn id="52" presetID="0" presetClass="path" presetSubtype="0" accel="50000" decel="50000" fill="hold" nodeType="withEffect">
                                  <p:stCondLst>
                                    <p:cond delay="0"/>
                                  </p:stCondLst>
                                  <p:childTnLst>
                                    <p:animMotion origin="layout" path="M 0 0 L 0 -0.41667 " pathEditMode="relative" ptsTypes="AA">
                                      <p:cBhvr>
                                        <p:cTn id="53" dur="2000" fill="hold"/>
                                        <p:tgtEl>
                                          <p:spTgt spid="471"/>
                                        </p:tgtEl>
                                        <p:attrNameLst>
                                          <p:attrName>ppt_x</p:attrName>
                                          <p:attrName>ppt_y</p:attrName>
                                        </p:attrNameLst>
                                      </p:cBhvr>
                                    </p:animMotion>
                                  </p:childTnLst>
                                </p:cTn>
                              </p:par>
                              <p:par>
                                <p:cTn id="54" presetID="0" presetClass="path" presetSubtype="0" accel="50000" decel="50000" fill="hold" grpId="0" nodeType="withEffect">
                                  <p:stCondLst>
                                    <p:cond delay="0"/>
                                  </p:stCondLst>
                                  <p:childTnLst>
                                    <p:animMotion origin="layout" path="M 0 0 L 0 -0.41667 " pathEditMode="relative" ptsTypes="AA">
                                      <p:cBhvr>
                                        <p:cTn id="55" dur="2000" fill="hold"/>
                                        <p:tgtEl>
                                          <p:spTgt spid="467">
                                            <p:txEl>
                                              <p:pRg st="0" end="0"/>
                                            </p:txEl>
                                          </p:spTgt>
                                        </p:tgtEl>
                                        <p:attrNameLst>
                                          <p:attrName>ppt_x</p:attrName>
                                          <p:attrName>ppt_y</p:attrName>
                                        </p:attrNameLst>
                                      </p:cBhvr>
                                    </p:animMotion>
                                  </p:childTnLst>
                                </p:cTn>
                              </p:par>
                            </p:childTnLst>
                          </p:cTn>
                        </p:par>
                      </p:childTnLst>
                    </p:cTn>
                  </p:par>
                  <p:par>
                    <p:cTn id="56" fill="hold">
                      <p:stCondLst>
                        <p:cond delay="indefinite"/>
                      </p:stCondLst>
                      <p:childTnLst>
                        <p:par>
                          <p:cTn id="57" fill="hold">
                            <p:stCondLst>
                              <p:cond delay="0"/>
                            </p:stCondLst>
                            <p:childTnLst>
                              <p:par>
                                <p:cTn id="58" presetID="9" presetClass="emph" presetSubtype="0" grpId="0" nodeType="clickEffect">
                                  <p:stCondLst>
                                    <p:cond delay="0"/>
                                  </p:stCondLst>
                                  <p:childTnLst>
                                    <p:set>
                                      <p:cBhvr>
                                        <p:cTn id="59" dur="indefinite"/>
                                        <p:tgtEl>
                                          <p:spTgt spid="464">
                                            <p:txEl>
                                              <p:pRg st="0" end="0"/>
                                            </p:txEl>
                                          </p:spTgt>
                                        </p:tgtEl>
                                        <p:attrNameLst>
                                          <p:attrName>style.opacity</p:attrName>
                                        </p:attrNameLst>
                                      </p:cBhvr>
                                      <p:to>
                                        <p:strVal val="0.25"/>
                                      </p:to>
                                    </p:set>
                                    <p:animEffect filter="image" prLst="opacity: 0.25">
                                      <p:cBhvr rctx="IE">
                                        <p:cTn id="60" dur="indefinite"/>
                                        <p:tgtEl>
                                          <p:spTgt spid="464">
                                            <p:txEl>
                                              <p:pRg st="0" end="0"/>
                                            </p:txEl>
                                          </p:spTgt>
                                        </p:tgtEl>
                                      </p:cBhvr>
                                    </p:animEffect>
                                  </p:childTnLst>
                                </p:cTn>
                              </p:par>
                              <p:par>
                                <p:cTn id="61" presetID="9" presetClass="emph" presetSubtype="0" nodeType="withEffect">
                                  <p:stCondLst>
                                    <p:cond delay="0"/>
                                  </p:stCondLst>
                                  <p:childTnLst>
                                    <p:set>
                                      <p:cBhvr>
                                        <p:cTn id="62" dur="indefinite"/>
                                        <p:tgtEl>
                                          <p:spTgt spid="469"/>
                                        </p:tgtEl>
                                        <p:attrNameLst>
                                          <p:attrName>style.opacity</p:attrName>
                                        </p:attrNameLst>
                                      </p:cBhvr>
                                      <p:to>
                                        <p:strVal val="0.25"/>
                                      </p:to>
                                    </p:set>
                                    <p:animEffect filter="image" prLst="opacity: 0.25">
                                      <p:cBhvr rctx="IE">
                                        <p:cTn id="63" dur="indefinite"/>
                                        <p:tgtEl>
                                          <p:spTgt spid="469"/>
                                        </p:tgtEl>
                                      </p:cBhvr>
                                    </p:animEffect>
                                  </p:childTnLst>
                                </p:cTn>
                              </p:par>
                              <p:par>
                                <p:cTn id="64" presetID="9" presetClass="emph" presetSubtype="0" grpId="1" nodeType="withEffect">
                                  <p:stCondLst>
                                    <p:cond delay="0"/>
                                  </p:stCondLst>
                                  <p:childTnLst>
                                    <p:set>
                                      <p:cBhvr>
                                        <p:cTn id="65" dur="indefinite"/>
                                        <p:tgtEl>
                                          <p:spTgt spid="465">
                                            <p:txEl>
                                              <p:pRg st="0" end="0"/>
                                            </p:txEl>
                                          </p:spTgt>
                                        </p:tgtEl>
                                        <p:attrNameLst>
                                          <p:attrName>style.opacity</p:attrName>
                                        </p:attrNameLst>
                                      </p:cBhvr>
                                      <p:to>
                                        <p:strVal val="0.25"/>
                                      </p:to>
                                    </p:set>
                                    <p:animEffect filter="image" prLst="opacity: 0.25">
                                      <p:cBhvr rctx="IE">
                                        <p:cTn id="66" dur="indefinite"/>
                                        <p:tgtEl>
                                          <p:spTgt spid="465">
                                            <p:txEl>
                                              <p:pRg st="0" end="0"/>
                                            </p:txEl>
                                          </p:spTgt>
                                        </p:tgtEl>
                                      </p:cBhvr>
                                    </p:animEffect>
                                  </p:childTnLst>
                                </p:cTn>
                              </p:par>
                              <p:par>
                                <p:cTn id="67" presetID="9" presetClass="emph" presetSubtype="0" nodeType="withEffect">
                                  <p:stCondLst>
                                    <p:cond delay="0"/>
                                  </p:stCondLst>
                                  <p:childTnLst>
                                    <p:set>
                                      <p:cBhvr>
                                        <p:cTn id="68" dur="indefinite"/>
                                        <p:tgtEl>
                                          <p:spTgt spid="468"/>
                                        </p:tgtEl>
                                        <p:attrNameLst>
                                          <p:attrName>style.opacity</p:attrName>
                                        </p:attrNameLst>
                                      </p:cBhvr>
                                      <p:to>
                                        <p:strVal val="0.25"/>
                                      </p:to>
                                    </p:set>
                                    <p:animEffect filter="image" prLst="opacity: 0.25">
                                      <p:cBhvr rctx="IE">
                                        <p:cTn id="69" dur="indefinite"/>
                                        <p:tgtEl>
                                          <p:spTgt spid="468"/>
                                        </p:tgtEl>
                                      </p:cBhvr>
                                    </p:animEffect>
                                  </p:childTnLst>
                                </p:cTn>
                              </p:par>
                              <p:par>
                                <p:cTn id="70" presetID="9" presetClass="emph" presetSubtype="0" nodeType="withEffect">
                                  <p:stCondLst>
                                    <p:cond delay="0"/>
                                  </p:stCondLst>
                                  <p:childTnLst>
                                    <p:set>
                                      <p:cBhvr>
                                        <p:cTn id="71" dur="indefinite"/>
                                        <p:tgtEl>
                                          <p:spTgt spid="470"/>
                                        </p:tgtEl>
                                        <p:attrNameLst>
                                          <p:attrName>style.opacity</p:attrName>
                                        </p:attrNameLst>
                                      </p:cBhvr>
                                      <p:to>
                                        <p:strVal val="0.25"/>
                                      </p:to>
                                    </p:set>
                                    <p:animEffect filter="image" prLst="opacity: 0.25">
                                      <p:cBhvr rctx="IE">
                                        <p:cTn id="72" dur="indefinite"/>
                                        <p:tgtEl>
                                          <p:spTgt spid="470"/>
                                        </p:tgtEl>
                                      </p:cBhvr>
                                    </p:animEffect>
                                  </p:childTnLst>
                                </p:cTn>
                              </p:par>
                              <p:par>
                                <p:cTn id="73" presetID="9" presetClass="emph" presetSubtype="0" grpId="1" nodeType="withEffect">
                                  <p:stCondLst>
                                    <p:cond delay="0"/>
                                  </p:stCondLst>
                                  <p:childTnLst>
                                    <p:set>
                                      <p:cBhvr>
                                        <p:cTn id="74" dur="indefinite"/>
                                        <p:tgtEl>
                                          <p:spTgt spid="466">
                                            <p:txEl>
                                              <p:pRg st="0" end="0"/>
                                            </p:txEl>
                                          </p:spTgt>
                                        </p:tgtEl>
                                        <p:attrNameLst>
                                          <p:attrName>style.opacity</p:attrName>
                                        </p:attrNameLst>
                                      </p:cBhvr>
                                      <p:to>
                                        <p:strVal val="0.25"/>
                                      </p:to>
                                    </p:set>
                                    <p:animEffect filter="image" prLst="opacity: 0.25">
                                      <p:cBhvr rctx="IE">
                                        <p:cTn id="75" dur="indefinite"/>
                                        <p:tgtEl>
                                          <p:spTgt spid="466">
                                            <p:txEl>
                                              <p:pRg st="0" end="0"/>
                                            </p:txEl>
                                          </p:spTgt>
                                        </p:tgtEl>
                                      </p:cBhvr>
                                    </p:animEffect>
                                  </p:childTnLst>
                                </p:cTn>
                              </p:par>
                              <p:par>
                                <p:cTn id="76" presetID="9" presetClass="entr" presetSubtype="0" fill="hold" grpId="0" nodeType="withEffect">
                                  <p:stCondLst>
                                    <p:cond delay="500"/>
                                  </p:stCondLst>
                                  <p:childTnLst>
                                    <p:set>
                                      <p:cBhvr>
                                        <p:cTn id="77" dur="1" fill="hold">
                                          <p:stCondLst>
                                            <p:cond delay="0"/>
                                          </p:stCondLst>
                                        </p:cTn>
                                        <p:tgtEl>
                                          <p:spTgt spid="2"/>
                                        </p:tgtEl>
                                        <p:attrNameLst>
                                          <p:attrName>style.visibility</p:attrName>
                                        </p:attrNameLst>
                                      </p:cBhvr>
                                      <p:to>
                                        <p:strVal val="visible"/>
                                      </p:to>
                                    </p:set>
                                    <p:animEffect transition="in" filter="dissolve">
                                      <p:cBhvr>
                                        <p:cTn id="78" dur="2000"/>
                                        <p:tgtEl>
                                          <p:spTgt spid="2"/>
                                        </p:tgtEl>
                                      </p:cBhvr>
                                    </p:animEffect>
                                  </p:childTnLst>
                                </p:cTn>
                              </p:par>
                              <p:par>
                                <p:cTn id="79" presetID="9" presetClass="entr" presetSubtype="0" fill="hold" grpId="0" nodeType="withEffect">
                                  <p:stCondLst>
                                    <p:cond delay="500"/>
                                  </p:stCondLst>
                                  <p:childTnLst>
                                    <p:set>
                                      <p:cBhvr>
                                        <p:cTn id="80" dur="1" fill="hold">
                                          <p:stCondLst>
                                            <p:cond delay="0"/>
                                          </p:stCondLst>
                                        </p:cTn>
                                        <p:tgtEl>
                                          <p:spTgt spid="3"/>
                                        </p:tgtEl>
                                        <p:attrNameLst>
                                          <p:attrName>style.visibility</p:attrName>
                                        </p:attrNameLst>
                                      </p:cBhvr>
                                      <p:to>
                                        <p:strVal val="visible"/>
                                      </p:to>
                                    </p:set>
                                    <p:animEffect transition="in" filter="dissolve">
                                      <p:cBhvr>
                                        <p:cTn id="81" dur="2000"/>
                                        <p:tgtEl>
                                          <p:spTgt spid="3"/>
                                        </p:tgtEl>
                                      </p:cBhvr>
                                    </p:animEffect>
                                  </p:childTnLst>
                                </p:cTn>
                              </p:par>
                              <p:par>
                                <p:cTn id="82" presetID="9" presetClass="entr" presetSubtype="0" fill="hold" grpId="0" nodeType="withEffect">
                                  <p:stCondLst>
                                    <p:cond delay="500"/>
                                  </p:stCondLst>
                                  <p:childTnLst>
                                    <p:set>
                                      <p:cBhvr>
                                        <p:cTn id="83" dur="1" fill="hold">
                                          <p:stCondLst>
                                            <p:cond delay="0"/>
                                          </p:stCondLst>
                                        </p:cTn>
                                        <p:tgtEl>
                                          <p:spTgt spid="4"/>
                                        </p:tgtEl>
                                        <p:attrNameLst>
                                          <p:attrName>style.visibility</p:attrName>
                                        </p:attrNameLst>
                                      </p:cBhvr>
                                      <p:to>
                                        <p:strVal val="visible"/>
                                      </p:to>
                                    </p:set>
                                    <p:animEffect transition="in" filter="dissolve">
                                      <p:cBhvr>
                                        <p:cTn id="84" dur="2000"/>
                                        <p:tgtEl>
                                          <p:spTgt spid="4"/>
                                        </p:tgtEl>
                                      </p:cBhvr>
                                    </p:animEffect>
                                  </p:childTnLst>
                                </p:cTn>
                              </p:par>
                              <p:par>
                                <p:cTn id="85" presetID="9" presetClass="entr" presetSubtype="0" fill="hold" grpId="0" nodeType="withEffect">
                                  <p:stCondLst>
                                    <p:cond delay="500"/>
                                  </p:stCondLst>
                                  <p:childTnLst>
                                    <p:set>
                                      <p:cBhvr>
                                        <p:cTn id="86" dur="1" fill="hold">
                                          <p:stCondLst>
                                            <p:cond delay="0"/>
                                          </p:stCondLst>
                                        </p:cTn>
                                        <p:tgtEl>
                                          <p:spTgt spid="5"/>
                                        </p:tgtEl>
                                        <p:attrNameLst>
                                          <p:attrName>style.visibility</p:attrName>
                                        </p:attrNameLst>
                                      </p:cBhvr>
                                      <p:to>
                                        <p:strVal val="visible"/>
                                      </p:to>
                                    </p:set>
                                    <p:animEffect transition="in" filter="dissolve">
                                      <p:cBhvr>
                                        <p:cTn id="87" dur="2000"/>
                                        <p:tgtEl>
                                          <p:spTgt spid="5"/>
                                        </p:tgtEl>
                                      </p:cBhvr>
                                    </p:animEffect>
                                  </p:childTnLst>
                                </p:cTn>
                              </p:par>
                              <p:par>
                                <p:cTn id="88" presetID="9" presetClass="entr" presetSubtype="0" fill="hold" nodeType="withEffect">
                                  <p:stCondLst>
                                    <p:cond delay="500"/>
                                  </p:stCondLst>
                                  <p:childTnLst>
                                    <p:set>
                                      <p:cBhvr>
                                        <p:cTn id="89" dur="1" fill="hold">
                                          <p:stCondLst>
                                            <p:cond delay="0"/>
                                          </p:stCondLst>
                                        </p:cTn>
                                        <p:tgtEl>
                                          <p:spTgt spid="6"/>
                                        </p:tgtEl>
                                        <p:attrNameLst>
                                          <p:attrName>style.visibility</p:attrName>
                                        </p:attrNameLst>
                                      </p:cBhvr>
                                      <p:to>
                                        <p:strVal val="visible"/>
                                      </p:to>
                                    </p:set>
                                    <p:animEffect transition="in" filter="dissolve">
                                      <p:cBhvr>
                                        <p:cTn id="9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2" grpId="0"/>
      <p:bldP spid="464" grpId="0" build="p"/>
      <p:bldP spid="465" grpId="0" build="p"/>
      <p:bldP spid="465" grpId="1" build="p"/>
      <p:bldP spid="466" grpId="0" build="p"/>
      <p:bldP spid="466" grpId="1" build="p"/>
      <p:bldP spid="467" grpId="0" build="p"/>
      <p:bldP spid="472" grpId="0" build="p"/>
      <p:bldP spid="473" grpId="0" build="p"/>
      <p:bldP spid="474" grpId="0" build="p"/>
      <p:bldP spid="475" grpId="0" build="p"/>
      <p:bldP spid="476" grpId="0" build="p"/>
      <p:bldP spid="477" grpId="0" build="p"/>
      <p:bldP spid="478" grpId="0" build="p"/>
      <p:bldP spid="479" grpId="0" build="p"/>
      <p:bldP spid="480" grpId="0" build="p"/>
      <p:bldP spid="481" grpId="0" build="p"/>
      <p:bldP spid="482" grpId="0" build="p"/>
      <p:bldP spid="2" grpId="0"/>
      <p:bldP spid="3" grpId="0"/>
      <p:bldP spid="4" grpId="0"/>
      <p:bldP spid="5"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Shape 486"/>
        <p:cNvGrpSpPr/>
        <p:nvPr/>
      </p:nvGrpSpPr>
      <p:grpSpPr>
        <a:xfrm>
          <a:off x="0" y="0"/>
          <a:ext cx="0" cy="0"/>
          <a:chOff x="0" y="0"/>
          <a:chExt cx="0" cy="0"/>
        </a:xfrm>
      </p:grpSpPr>
      <p:sp>
        <p:nvSpPr>
          <p:cNvPr id="487" name="Google Shape;487;p40"/>
          <p:cNvSpPr txBox="1">
            <a:spLocks noGrp="1"/>
          </p:cNvSpPr>
          <p:nvPr>
            <p:ph type="title"/>
          </p:nvPr>
        </p:nvSpPr>
        <p:spPr>
          <a:xfrm>
            <a:off x="180625" y="132300"/>
            <a:ext cx="83553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120">
                <a:latin typeface="Montserrat"/>
                <a:ea typeface="Montserrat"/>
                <a:cs typeface="Montserrat"/>
                <a:sym typeface="Montserrat"/>
              </a:rPr>
              <a:t>Final design insights</a:t>
            </a:r>
            <a:endParaRPr sz="2120">
              <a:latin typeface="Montserrat"/>
              <a:ea typeface="Montserrat"/>
              <a:cs typeface="Montserrat"/>
              <a:sym typeface="Montserrat"/>
            </a:endParaRPr>
          </a:p>
        </p:txBody>
      </p:sp>
      <p:sp>
        <p:nvSpPr>
          <p:cNvPr id="488" name="Google Shape;488;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latin typeface="Montserrat"/>
                <a:ea typeface="Montserrat"/>
                <a:cs typeface="Montserrat"/>
                <a:sym typeface="Montserrat"/>
              </a:rPr>
              <a:t>32</a:t>
            </a:fld>
            <a:endParaRPr>
              <a:latin typeface="Montserrat"/>
              <a:ea typeface="Montserrat"/>
              <a:cs typeface="Montserrat"/>
              <a:sym typeface="Montserrat"/>
            </a:endParaRPr>
          </a:p>
        </p:txBody>
      </p:sp>
      <p:sp>
        <p:nvSpPr>
          <p:cNvPr id="489" name="Google Shape;489;p40"/>
          <p:cNvSpPr txBox="1">
            <a:spLocks noGrp="1"/>
          </p:cNvSpPr>
          <p:nvPr>
            <p:ph type="body" idx="1"/>
          </p:nvPr>
        </p:nvSpPr>
        <p:spPr>
          <a:xfrm>
            <a:off x="1188070" y="888400"/>
            <a:ext cx="8038500" cy="4908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sz="1970" dirty="0">
                <a:solidFill>
                  <a:schemeClr val="dk1"/>
                </a:solidFill>
                <a:latin typeface="Montserrat"/>
                <a:ea typeface="Montserrat"/>
                <a:cs typeface="Montserrat"/>
                <a:sym typeface="Montserrat"/>
              </a:rPr>
              <a:t>Support low-level awareness </a:t>
            </a:r>
            <a:endParaRPr sz="1970" dirty="0">
              <a:solidFill>
                <a:schemeClr val="dk1"/>
              </a:solidFill>
              <a:latin typeface="Montserrat"/>
              <a:ea typeface="Montserrat"/>
              <a:cs typeface="Montserrat"/>
              <a:sym typeface="Montserrat"/>
            </a:endParaRPr>
          </a:p>
        </p:txBody>
      </p:sp>
      <p:sp>
        <p:nvSpPr>
          <p:cNvPr id="490" name="Google Shape;490;p40"/>
          <p:cNvSpPr txBox="1">
            <a:spLocks noGrp="1"/>
          </p:cNvSpPr>
          <p:nvPr>
            <p:ph type="body" idx="1"/>
          </p:nvPr>
        </p:nvSpPr>
        <p:spPr>
          <a:xfrm>
            <a:off x="1188082" y="1416263"/>
            <a:ext cx="8038500" cy="4908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sz="1970" dirty="0">
                <a:solidFill>
                  <a:schemeClr val="dk1"/>
                </a:solidFill>
                <a:latin typeface="Montserrat"/>
                <a:ea typeface="Montserrat"/>
                <a:cs typeface="Montserrat"/>
                <a:sym typeface="Montserrat"/>
              </a:rPr>
              <a:t>Trends over time </a:t>
            </a:r>
            <a:endParaRPr sz="1970" dirty="0">
              <a:solidFill>
                <a:schemeClr val="dk1"/>
              </a:solidFill>
              <a:latin typeface="Montserrat"/>
              <a:ea typeface="Montserrat"/>
              <a:cs typeface="Montserrat"/>
              <a:sym typeface="Montserrat"/>
            </a:endParaRPr>
          </a:p>
        </p:txBody>
      </p:sp>
      <p:sp>
        <p:nvSpPr>
          <p:cNvPr id="491" name="Google Shape;491;p40"/>
          <p:cNvSpPr txBox="1">
            <a:spLocks noGrp="1"/>
          </p:cNvSpPr>
          <p:nvPr>
            <p:ph type="body" idx="1"/>
          </p:nvPr>
        </p:nvSpPr>
        <p:spPr>
          <a:xfrm>
            <a:off x="1188082" y="1944150"/>
            <a:ext cx="8038500" cy="4908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sz="1970" dirty="0">
                <a:solidFill>
                  <a:schemeClr val="dk1"/>
                </a:solidFill>
                <a:latin typeface="Montserrat"/>
                <a:ea typeface="Montserrat"/>
                <a:cs typeface="Montserrat"/>
                <a:sym typeface="Montserrat"/>
              </a:rPr>
              <a:t>Respecting privacy concerns</a:t>
            </a:r>
            <a:endParaRPr sz="1970" dirty="0">
              <a:solidFill>
                <a:schemeClr val="dk1"/>
              </a:solidFill>
              <a:latin typeface="Montserrat"/>
              <a:ea typeface="Montserrat"/>
              <a:cs typeface="Montserrat"/>
              <a:sym typeface="Montserrat"/>
            </a:endParaRPr>
          </a:p>
        </p:txBody>
      </p:sp>
      <p:sp>
        <p:nvSpPr>
          <p:cNvPr id="492" name="Google Shape;492;p40"/>
          <p:cNvSpPr txBox="1">
            <a:spLocks noGrp="1"/>
          </p:cNvSpPr>
          <p:nvPr>
            <p:ph type="body" idx="1"/>
          </p:nvPr>
        </p:nvSpPr>
        <p:spPr>
          <a:xfrm>
            <a:off x="1181707" y="2509125"/>
            <a:ext cx="8038500" cy="4908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sz="1970" dirty="0">
                <a:solidFill>
                  <a:schemeClr val="dk1"/>
                </a:solidFill>
                <a:latin typeface="Montserrat"/>
                <a:ea typeface="Montserrat"/>
                <a:cs typeface="Montserrat"/>
                <a:sym typeface="Montserrat"/>
              </a:rPr>
              <a:t>Reduce complexity</a:t>
            </a:r>
            <a:endParaRPr sz="1970" dirty="0">
              <a:solidFill>
                <a:schemeClr val="dk1"/>
              </a:solidFill>
              <a:latin typeface="Montserrat"/>
              <a:ea typeface="Montserrat"/>
              <a:cs typeface="Montserrat"/>
              <a:sym typeface="Montserrat"/>
            </a:endParaRPr>
          </a:p>
        </p:txBody>
      </p:sp>
      <p:sp>
        <p:nvSpPr>
          <p:cNvPr id="493" name="Google Shape;493;p40"/>
          <p:cNvSpPr txBox="1">
            <a:spLocks noGrp="1"/>
          </p:cNvSpPr>
          <p:nvPr>
            <p:ph type="body" idx="1"/>
          </p:nvPr>
        </p:nvSpPr>
        <p:spPr>
          <a:xfrm>
            <a:off x="1447407" y="3028263"/>
            <a:ext cx="8038500" cy="222300"/>
          </a:xfrm>
          <a:prstGeom prst="rect">
            <a:avLst/>
          </a:prstGeom>
        </p:spPr>
        <p:txBody>
          <a:bodyPr spcFirstLastPara="1" wrap="square" lIns="91425" tIns="91425" rIns="91425" bIns="91425" anchor="ctr" anchorCtr="0">
            <a:noAutofit/>
          </a:bodyPr>
          <a:lstStyle/>
          <a:p>
            <a:pPr marL="0" lvl="0" indent="0" algn="l" rtl="0">
              <a:lnSpc>
                <a:spcPct val="95000"/>
              </a:lnSpc>
              <a:spcBef>
                <a:spcPts val="0"/>
              </a:spcBef>
              <a:spcAft>
                <a:spcPts val="1200"/>
              </a:spcAft>
              <a:buClr>
                <a:schemeClr val="dk1"/>
              </a:buClr>
              <a:buSzPts val="712"/>
              <a:buFont typeface="Arial"/>
              <a:buNone/>
            </a:pPr>
            <a:r>
              <a:rPr lang="en" sz="1973">
                <a:solidFill>
                  <a:schemeClr val="dk1"/>
                </a:solidFill>
                <a:latin typeface="Montserrat"/>
                <a:ea typeface="Montserrat"/>
                <a:cs typeface="Montserrat"/>
                <a:sym typeface="Montserrat"/>
              </a:rPr>
              <a:t>Ambient historical data</a:t>
            </a:r>
            <a:endParaRPr sz="2287">
              <a:solidFill>
                <a:schemeClr val="dk1"/>
              </a:solidFill>
              <a:latin typeface="Montserrat"/>
              <a:ea typeface="Montserrat"/>
              <a:cs typeface="Montserrat"/>
              <a:sym typeface="Montserrat"/>
            </a:endParaRPr>
          </a:p>
        </p:txBody>
      </p:sp>
      <p:pic>
        <p:nvPicPr>
          <p:cNvPr id="494" name="Google Shape;494;p40"/>
          <p:cNvPicPr preferRelativeResize="0"/>
          <p:nvPr/>
        </p:nvPicPr>
        <p:blipFill>
          <a:blip r:embed="rId3">
            <a:alphaModFix/>
          </a:blip>
          <a:stretch>
            <a:fillRect/>
          </a:stretch>
        </p:blipFill>
        <p:spPr>
          <a:xfrm>
            <a:off x="842579" y="1439037"/>
            <a:ext cx="275875" cy="275875"/>
          </a:xfrm>
          <a:prstGeom prst="rect">
            <a:avLst/>
          </a:prstGeom>
          <a:noFill/>
          <a:ln>
            <a:noFill/>
          </a:ln>
        </p:spPr>
      </p:pic>
      <p:pic>
        <p:nvPicPr>
          <p:cNvPr id="495" name="Google Shape;495;p40"/>
          <p:cNvPicPr preferRelativeResize="0"/>
          <p:nvPr/>
        </p:nvPicPr>
        <p:blipFill>
          <a:blip r:embed="rId4">
            <a:alphaModFix/>
          </a:blip>
          <a:stretch>
            <a:fillRect/>
          </a:stretch>
        </p:blipFill>
        <p:spPr>
          <a:xfrm>
            <a:off x="819828" y="888400"/>
            <a:ext cx="321400" cy="321400"/>
          </a:xfrm>
          <a:prstGeom prst="rect">
            <a:avLst/>
          </a:prstGeom>
          <a:noFill/>
          <a:ln>
            <a:noFill/>
          </a:ln>
        </p:spPr>
      </p:pic>
      <p:pic>
        <p:nvPicPr>
          <p:cNvPr id="496" name="Google Shape;496;p40"/>
          <p:cNvPicPr preferRelativeResize="0"/>
          <p:nvPr/>
        </p:nvPicPr>
        <p:blipFill>
          <a:blip r:embed="rId5">
            <a:alphaModFix/>
          </a:blip>
          <a:stretch>
            <a:fillRect/>
          </a:stretch>
        </p:blipFill>
        <p:spPr>
          <a:xfrm>
            <a:off x="842580" y="1966924"/>
            <a:ext cx="275875" cy="275875"/>
          </a:xfrm>
          <a:prstGeom prst="rect">
            <a:avLst/>
          </a:prstGeom>
          <a:noFill/>
          <a:ln>
            <a:noFill/>
          </a:ln>
        </p:spPr>
      </p:pic>
      <p:pic>
        <p:nvPicPr>
          <p:cNvPr id="497" name="Google Shape;497;p40"/>
          <p:cNvPicPr preferRelativeResize="0"/>
          <p:nvPr/>
        </p:nvPicPr>
        <p:blipFill>
          <a:blip r:embed="rId6">
            <a:alphaModFix/>
          </a:blip>
          <a:stretch>
            <a:fillRect/>
          </a:stretch>
        </p:blipFill>
        <p:spPr>
          <a:xfrm>
            <a:off x="842583" y="2553050"/>
            <a:ext cx="275875" cy="275875"/>
          </a:xfrm>
          <a:prstGeom prst="rect">
            <a:avLst/>
          </a:prstGeom>
          <a:noFill/>
          <a:ln>
            <a:noFill/>
          </a:ln>
        </p:spPr>
      </p:pic>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Shape 501"/>
        <p:cNvGrpSpPr/>
        <p:nvPr/>
      </p:nvGrpSpPr>
      <p:grpSpPr>
        <a:xfrm>
          <a:off x="0" y="0"/>
          <a:ext cx="0" cy="0"/>
          <a:chOff x="0" y="0"/>
          <a:chExt cx="0" cy="0"/>
        </a:xfrm>
      </p:grpSpPr>
      <p:sp>
        <p:nvSpPr>
          <p:cNvPr id="502" name="Google Shape;502;p41"/>
          <p:cNvSpPr txBox="1">
            <a:spLocks noGrp="1"/>
          </p:cNvSpPr>
          <p:nvPr>
            <p:ph type="title"/>
          </p:nvPr>
        </p:nvSpPr>
        <p:spPr>
          <a:xfrm>
            <a:off x="180625" y="132300"/>
            <a:ext cx="83553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120">
                <a:latin typeface="Montserrat"/>
                <a:ea typeface="Montserrat"/>
                <a:cs typeface="Montserrat"/>
                <a:sym typeface="Montserrat"/>
              </a:rPr>
              <a:t>Final design insights</a:t>
            </a:r>
            <a:endParaRPr sz="2120">
              <a:latin typeface="Montserrat"/>
              <a:ea typeface="Montserrat"/>
              <a:cs typeface="Montserrat"/>
              <a:sym typeface="Montserrat"/>
            </a:endParaRPr>
          </a:p>
        </p:txBody>
      </p:sp>
      <p:sp>
        <p:nvSpPr>
          <p:cNvPr id="503" name="Google Shape;503;p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latin typeface="Montserrat"/>
                <a:ea typeface="Montserrat"/>
                <a:cs typeface="Montserrat"/>
                <a:sym typeface="Montserrat"/>
              </a:rPr>
              <a:t>33</a:t>
            </a:fld>
            <a:endParaRPr>
              <a:latin typeface="Montserrat"/>
              <a:ea typeface="Montserrat"/>
              <a:cs typeface="Montserrat"/>
              <a:sym typeface="Montserrat"/>
            </a:endParaRPr>
          </a:p>
        </p:txBody>
      </p:sp>
      <p:sp>
        <p:nvSpPr>
          <p:cNvPr id="504" name="Google Shape;504;p41"/>
          <p:cNvSpPr txBox="1">
            <a:spLocks noGrp="1"/>
          </p:cNvSpPr>
          <p:nvPr>
            <p:ph type="body" idx="1"/>
          </p:nvPr>
        </p:nvSpPr>
        <p:spPr>
          <a:xfrm>
            <a:off x="1188070" y="888400"/>
            <a:ext cx="8038500" cy="4908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sz="1970" dirty="0">
                <a:solidFill>
                  <a:srgbClr val="CCCCCC"/>
                </a:solidFill>
                <a:latin typeface="Montserrat"/>
                <a:ea typeface="Montserrat"/>
                <a:cs typeface="Montserrat"/>
                <a:sym typeface="Montserrat"/>
              </a:rPr>
              <a:t>Support low-level awareness </a:t>
            </a:r>
            <a:endParaRPr sz="1970" dirty="0">
              <a:solidFill>
                <a:srgbClr val="CCCCCC"/>
              </a:solidFill>
              <a:latin typeface="Montserrat"/>
              <a:ea typeface="Montserrat"/>
              <a:cs typeface="Montserrat"/>
              <a:sym typeface="Montserrat"/>
            </a:endParaRPr>
          </a:p>
        </p:txBody>
      </p:sp>
      <p:sp>
        <p:nvSpPr>
          <p:cNvPr id="505" name="Google Shape;505;p41"/>
          <p:cNvSpPr txBox="1">
            <a:spLocks noGrp="1"/>
          </p:cNvSpPr>
          <p:nvPr>
            <p:ph type="body" idx="1"/>
          </p:nvPr>
        </p:nvSpPr>
        <p:spPr>
          <a:xfrm>
            <a:off x="1188082" y="1416263"/>
            <a:ext cx="8038500" cy="4908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sz="1970" dirty="0">
                <a:solidFill>
                  <a:srgbClr val="CCCCCC"/>
                </a:solidFill>
                <a:latin typeface="Montserrat"/>
                <a:ea typeface="Montserrat"/>
                <a:cs typeface="Montserrat"/>
                <a:sym typeface="Montserrat"/>
              </a:rPr>
              <a:t>Trends over time </a:t>
            </a:r>
            <a:endParaRPr sz="1970" dirty="0">
              <a:solidFill>
                <a:srgbClr val="CCCCCC"/>
              </a:solidFill>
              <a:latin typeface="Montserrat"/>
              <a:ea typeface="Montserrat"/>
              <a:cs typeface="Montserrat"/>
              <a:sym typeface="Montserrat"/>
            </a:endParaRPr>
          </a:p>
        </p:txBody>
      </p:sp>
      <p:sp>
        <p:nvSpPr>
          <p:cNvPr id="506" name="Google Shape;506;p41"/>
          <p:cNvSpPr txBox="1">
            <a:spLocks noGrp="1"/>
          </p:cNvSpPr>
          <p:nvPr>
            <p:ph type="body" idx="1"/>
          </p:nvPr>
        </p:nvSpPr>
        <p:spPr>
          <a:xfrm>
            <a:off x="1188082" y="1944150"/>
            <a:ext cx="8038500" cy="4908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sz="1970" dirty="0">
                <a:solidFill>
                  <a:srgbClr val="CCCCCC"/>
                </a:solidFill>
                <a:latin typeface="Montserrat"/>
                <a:ea typeface="Montserrat"/>
                <a:cs typeface="Montserrat"/>
                <a:sym typeface="Montserrat"/>
              </a:rPr>
              <a:t>Respecting privacy concerns</a:t>
            </a:r>
            <a:endParaRPr sz="1970" dirty="0">
              <a:solidFill>
                <a:srgbClr val="CCCCCC"/>
              </a:solidFill>
              <a:latin typeface="Montserrat"/>
              <a:ea typeface="Montserrat"/>
              <a:cs typeface="Montserrat"/>
              <a:sym typeface="Montserrat"/>
            </a:endParaRPr>
          </a:p>
        </p:txBody>
      </p:sp>
      <p:sp>
        <p:nvSpPr>
          <p:cNvPr id="507" name="Google Shape;507;p41"/>
          <p:cNvSpPr txBox="1">
            <a:spLocks noGrp="1"/>
          </p:cNvSpPr>
          <p:nvPr>
            <p:ph type="body" idx="1"/>
          </p:nvPr>
        </p:nvSpPr>
        <p:spPr>
          <a:xfrm>
            <a:off x="1181707" y="2509125"/>
            <a:ext cx="8038500" cy="4908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sz="1970" dirty="0">
                <a:solidFill>
                  <a:srgbClr val="CCCCCC"/>
                </a:solidFill>
                <a:latin typeface="Montserrat"/>
                <a:ea typeface="Montserrat"/>
                <a:cs typeface="Montserrat"/>
                <a:sym typeface="Montserrat"/>
              </a:rPr>
              <a:t>Reduce complexity</a:t>
            </a:r>
            <a:endParaRPr sz="1970" dirty="0">
              <a:solidFill>
                <a:srgbClr val="CCCCCC"/>
              </a:solidFill>
              <a:latin typeface="Montserrat"/>
              <a:ea typeface="Montserrat"/>
              <a:cs typeface="Montserrat"/>
              <a:sym typeface="Montserrat"/>
            </a:endParaRPr>
          </a:p>
        </p:txBody>
      </p:sp>
      <p:sp>
        <p:nvSpPr>
          <p:cNvPr id="508" name="Google Shape;508;p41"/>
          <p:cNvSpPr txBox="1">
            <a:spLocks noGrp="1"/>
          </p:cNvSpPr>
          <p:nvPr>
            <p:ph type="body" idx="1"/>
          </p:nvPr>
        </p:nvSpPr>
        <p:spPr>
          <a:xfrm>
            <a:off x="1447407" y="3028263"/>
            <a:ext cx="8038500" cy="222300"/>
          </a:xfrm>
          <a:prstGeom prst="rect">
            <a:avLst/>
          </a:prstGeom>
        </p:spPr>
        <p:txBody>
          <a:bodyPr spcFirstLastPara="1" wrap="square" lIns="91425" tIns="91425" rIns="91425" bIns="91425" anchor="ctr" anchorCtr="0">
            <a:noAutofit/>
          </a:bodyPr>
          <a:lstStyle/>
          <a:p>
            <a:pPr marL="0" lvl="0" indent="0" algn="l" rtl="0">
              <a:lnSpc>
                <a:spcPct val="95000"/>
              </a:lnSpc>
              <a:spcBef>
                <a:spcPts val="0"/>
              </a:spcBef>
              <a:spcAft>
                <a:spcPts val="1200"/>
              </a:spcAft>
              <a:buClr>
                <a:schemeClr val="dk1"/>
              </a:buClr>
              <a:buSzPts val="712"/>
              <a:buFont typeface="Arial"/>
              <a:buNone/>
            </a:pPr>
            <a:r>
              <a:rPr lang="en" sz="1973" dirty="0">
                <a:solidFill>
                  <a:srgbClr val="CCCCCC"/>
                </a:solidFill>
                <a:latin typeface="Montserrat"/>
                <a:ea typeface="Montserrat"/>
                <a:cs typeface="Montserrat"/>
                <a:sym typeface="Montserrat"/>
              </a:rPr>
              <a:t>Ambient historical data</a:t>
            </a:r>
            <a:endParaRPr sz="2287" dirty="0">
              <a:solidFill>
                <a:srgbClr val="CCCCCC"/>
              </a:solidFill>
              <a:latin typeface="Montserrat"/>
              <a:ea typeface="Montserrat"/>
              <a:cs typeface="Montserrat"/>
              <a:sym typeface="Montserrat"/>
            </a:endParaRPr>
          </a:p>
        </p:txBody>
      </p:sp>
      <p:pic>
        <p:nvPicPr>
          <p:cNvPr id="509" name="Google Shape;509;p41"/>
          <p:cNvPicPr preferRelativeResize="0"/>
          <p:nvPr/>
        </p:nvPicPr>
        <p:blipFill>
          <a:blip r:embed="rId3">
            <a:alphaModFix amt="12000"/>
          </a:blip>
          <a:stretch>
            <a:fillRect/>
          </a:stretch>
        </p:blipFill>
        <p:spPr>
          <a:xfrm>
            <a:off x="842579" y="1439037"/>
            <a:ext cx="275875" cy="275875"/>
          </a:xfrm>
          <a:prstGeom prst="rect">
            <a:avLst/>
          </a:prstGeom>
          <a:noFill/>
          <a:ln>
            <a:noFill/>
          </a:ln>
        </p:spPr>
      </p:pic>
      <p:pic>
        <p:nvPicPr>
          <p:cNvPr id="510" name="Google Shape;510;p41"/>
          <p:cNvPicPr preferRelativeResize="0"/>
          <p:nvPr/>
        </p:nvPicPr>
        <p:blipFill>
          <a:blip r:embed="rId4">
            <a:alphaModFix amt="12000"/>
          </a:blip>
          <a:stretch>
            <a:fillRect/>
          </a:stretch>
        </p:blipFill>
        <p:spPr>
          <a:xfrm>
            <a:off x="819828" y="888400"/>
            <a:ext cx="321400" cy="321400"/>
          </a:xfrm>
          <a:prstGeom prst="rect">
            <a:avLst/>
          </a:prstGeom>
          <a:noFill/>
          <a:ln>
            <a:noFill/>
          </a:ln>
        </p:spPr>
      </p:pic>
      <p:pic>
        <p:nvPicPr>
          <p:cNvPr id="511" name="Google Shape;511;p41"/>
          <p:cNvPicPr preferRelativeResize="0"/>
          <p:nvPr/>
        </p:nvPicPr>
        <p:blipFill>
          <a:blip r:embed="rId5">
            <a:alphaModFix amt="12000"/>
          </a:blip>
          <a:stretch>
            <a:fillRect/>
          </a:stretch>
        </p:blipFill>
        <p:spPr>
          <a:xfrm>
            <a:off x="842580" y="1966924"/>
            <a:ext cx="275875" cy="275875"/>
          </a:xfrm>
          <a:prstGeom prst="rect">
            <a:avLst/>
          </a:prstGeom>
          <a:noFill/>
          <a:ln>
            <a:noFill/>
          </a:ln>
        </p:spPr>
      </p:pic>
      <p:pic>
        <p:nvPicPr>
          <p:cNvPr id="512" name="Google Shape;512;p41"/>
          <p:cNvPicPr preferRelativeResize="0"/>
          <p:nvPr/>
        </p:nvPicPr>
        <p:blipFill>
          <a:blip r:embed="rId6">
            <a:alphaModFix amt="12000"/>
          </a:blip>
          <a:stretch>
            <a:fillRect/>
          </a:stretch>
        </p:blipFill>
        <p:spPr>
          <a:xfrm>
            <a:off x="842583" y="2553050"/>
            <a:ext cx="275875" cy="275875"/>
          </a:xfrm>
          <a:prstGeom prst="rect">
            <a:avLst/>
          </a:prstGeom>
          <a:noFill/>
          <a:ln>
            <a:noFill/>
          </a:ln>
        </p:spPr>
      </p:pic>
      <p:sp>
        <p:nvSpPr>
          <p:cNvPr id="513" name="Google Shape;513;p41"/>
          <p:cNvSpPr txBox="1">
            <a:spLocks noGrp="1"/>
          </p:cNvSpPr>
          <p:nvPr>
            <p:ph type="body" idx="1"/>
          </p:nvPr>
        </p:nvSpPr>
        <p:spPr>
          <a:xfrm>
            <a:off x="1447407" y="3359500"/>
            <a:ext cx="8038500" cy="222300"/>
          </a:xfrm>
          <a:prstGeom prst="rect">
            <a:avLst/>
          </a:prstGeom>
        </p:spPr>
        <p:txBody>
          <a:bodyPr spcFirstLastPara="1" wrap="square" lIns="91425" tIns="91425" rIns="91425" bIns="91425" anchor="ctr" anchorCtr="0">
            <a:noAutofit/>
          </a:bodyPr>
          <a:lstStyle/>
          <a:p>
            <a:pPr marL="0" lvl="0" indent="0" algn="l" rtl="0">
              <a:lnSpc>
                <a:spcPct val="95000"/>
              </a:lnSpc>
              <a:spcBef>
                <a:spcPts val="0"/>
              </a:spcBef>
              <a:spcAft>
                <a:spcPts val="1200"/>
              </a:spcAft>
              <a:buClr>
                <a:schemeClr val="dk1"/>
              </a:buClr>
              <a:buSzPts val="712"/>
              <a:buFont typeface="Arial"/>
              <a:buNone/>
            </a:pPr>
            <a:r>
              <a:rPr lang="en" sz="1973" b="1" dirty="0">
                <a:solidFill>
                  <a:schemeClr val="dk1"/>
                </a:solidFill>
                <a:latin typeface="Montserrat"/>
                <a:ea typeface="Montserrat"/>
                <a:cs typeface="Montserrat"/>
                <a:sym typeface="Montserrat"/>
              </a:rPr>
              <a:t>Learning curve</a:t>
            </a:r>
            <a:r>
              <a:rPr lang="en" sz="1973" dirty="0">
                <a:solidFill>
                  <a:schemeClr val="dk1"/>
                </a:solidFill>
                <a:latin typeface="Montserrat"/>
                <a:ea typeface="Montserrat"/>
                <a:cs typeface="Montserrat"/>
                <a:sym typeface="Montserrat"/>
              </a:rPr>
              <a:t> for non tech-savvy</a:t>
            </a:r>
            <a:endParaRPr sz="2287" dirty="0">
              <a:solidFill>
                <a:schemeClr val="dk1"/>
              </a:solidFill>
              <a:latin typeface="Montserrat"/>
              <a:ea typeface="Montserrat"/>
              <a:cs typeface="Montserrat"/>
              <a:sym typeface="Montserrat"/>
            </a:endParaRPr>
          </a:p>
        </p:txBody>
      </p:sp>
      <p:sp>
        <p:nvSpPr>
          <p:cNvPr id="514" name="Google Shape;514;p41"/>
          <p:cNvSpPr txBox="1">
            <a:spLocks noGrp="1"/>
          </p:cNvSpPr>
          <p:nvPr>
            <p:ph type="body" idx="1"/>
          </p:nvPr>
        </p:nvSpPr>
        <p:spPr>
          <a:xfrm>
            <a:off x="1188095" y="3750700"/>
            <a:ext cx="8038500" cy="4908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sz="1970" dirty="0">
                <a:solidFill>
                  <a:schemeClr val="dk1"/>
                </a:solidFill>
                <a:latin typeface="Montserrat"/>
                <a:ea typeface="Montserrat"/>
                <a:cs typeface="Montserrat"/>
                <a:sym typeface="Montserrat"/>
              </a:rPr>
              <a:t>Design for </a:t>
            </a:r>
            <a:r>
              <a:rPr lang="en" sz="1970" b="1" dirty="0">
                <a:solidFill>
                  <a:schemeClr val="dk1"/>
                </a:solidFill>
                <a:latin typeface="Montserrat"/>
                <a:ea typeface="Montserrat"/>
                <a:cs typeface="Montserrat"/>
                <a:sym typeface="Montserrat"/>
              </a:rPr>
              <a:t>Trust</a:t>
            </a:r>
            <a:endParaRPr sz="1970" b="1" dirty="0">
              <a:solidFill>
                <a:schemeClr val="dk1"/>
              </a:solidFill>
              <a:latin typeface="Montserrat"/>
              <a:ea typeface="Montserrat"/>
              <a:cs typeface="Montserrat"/>
              <a:sym typeface="Montserrat"/>
            </a:endParaRPr>
          </a:p>
        </p:txBody>
      </p:sp>
      <p:sp>
        <p:nvSpPr>
          <p:cNvPr id="515" name="Google Shape;515;p41"/>
          <p:cNvSpPr txBox="1">
            <a:spLocks noGrp="1"/>
          </p:cNvSpPr>
          <p:nvPr>
            <p:ph type="body" idx="1"/>
          </p:nvPr>
        </p:nvSpPr>
        <p:spPr>
          <a:xfrm>
            <a:off x="1447420" y="4297875"/>
            <a:ext cx="8038500" cy="222300"/>
          </a:xfrm>
          <a:prstGeom prst="rect">
            <a:avLst/>
          </a:prstGeom>
        </p:spPr>
        <p:txBody>
          <a:bodyPr spcFirstLastPara="1" wrap="square" lIns="91425" tIns="91425" rIns="91425" bIns="91425" anchor="ctr" anchorCtr="0">
            <a:noAutofit/>
          </a:bodyPr>
          <a:lstStyle/>
          <a:p>
            <a:pPr marL="0" lvl="0" indent="0" algn="l" rtl="0">
              <a:lnSpc>
                <a:spcPct val="95000"/>
              </a:lnSpc>
              <a:spcBef>
                <a:spcPts val="0"/>
              </a:spcBef>
              <a:spcAft>
                <a:spcPts val="1200"/>
              </a:spcAft>
              <a:buClr>
                <a:schemeClr val="dk1"/>
              </a:buClr>
              <a:buSzPts val="712"/>
              <a:buFont typeface="Arial"/>
              <a:buNone/>
            </a:pPr>
            <a:r>
              <a:rPr lang="en" sz="1973">
                <a:solidFill>
                  <a:schemeClr val="dk1"/>
                </a:solidFill>
                <a:latin typeface="Montserrat"/>
                <a:ea typeface="Montserrat"/>
                <a:cs typeface="Montserrat"/>
                <a:sym typeface="Montserrat"/>
              </a:rPr>
              <a:t>Align with </a:t>
            </a:r>
            <a:r>
              <a:rPr lang="en" sz="1973" b="1">
                <a:solidFill>
                  <a:schemeClr val="dk1"/>
                </a:solidFill>
                <a:latin typeface="Montserrat"/>
                <a:ea typeface="Montserrat"/>
                <a:cs typeface="Montserrat"/>
                <a:sym typeface="Montserrat"/>
              </a:rPr>
              <a:t>original data</a:t>
            </a:r>
            <a:r>
              <a:rPr lang="en" sz="1973">
                <a:solidFill>
                  <a:schemeClr val="dk1"/>
                </a:solidFill>
                <a:latin typeface="Montserrat"/>
                <a:ea typeface="Montserrat"/>
                <a:cs typeface="Montserrat"/>
                <a:sym typeface="Montserrat"/>
              </a:rPr>
              <a:t> resources</a:t>
            </a:r>
            <a:endParaRPr sz="2287">
              <a:solidFill>
                <a:schemeClr val="dk1"/>
              </a:solidFill>
              <a:latin typeface="Montserrat"/>
              <a:ea typeface="Montserrat"/>
              <a:cs typeface="Montserrat"/>
              <a:sym typeface="Montserrat"/>
            </a:endParaRPr>
          </a:p>
        </p:txBody>
      </p:sp>
      <p:sp>
        <p:nvSpPr>
          <p:cNvPr id="516" name="Google Shape;516;p41"/>
          <p:cNvSpPr txBox="1">
            <a:spLocks noGrp="1"/>
          </p:cNvSpPr>
          <p:nvPr>
            <p:ph type="body" idx="1"/>
          </p:nvPr>
        </p:nvSpPr>
        <p:spPr>
          <a:xfrm>
            <a:off x="1447420" y="4680588"/>
            <a:ext cx="8038500" cy="222300"/>
          </a:xfrm>
          <a:prstGeom prst="rect">
            <a:avLst/>
          </a:prstGeom>
        </p:spPr>
        <p:txBody>
          <a:bodyPr spcFirstLastPara="1" wrap="square" lIns="91425" tIns="91425" rIns="91425" bIns="91425" anchor="ctr" anchorCtr="0">
            <a:noAutofit/>
          </a:bodyPr>
          <a:lstStyle/>
          <a:p>
            <a:pPr marL="0" lvl="0" indent="0" algn="l" rtl="0">
              <a:lnSpc>
                <a:spcPct val="95000"/>
              </a:lnSpc>
              <a:spcBef>
                <a:spcPts val="0"/>
              </a:spcBef>
              <a:spcAft>
                <a:spcPts val="1200"/>
              </a:spcAft>
              <a:buClr>
                <a:schemeClr val="dk1"/>
              </a:buClr>
              <a:buSzPts val="712"/>
              <a:buFont typeface="Arial"/>
              <a:buNone/>
            </a:pPr>
            <a:r>
              <a:rPr lang="en" sz="1973">
                <a:solidFill>
                  <a:schemeClr val="dk1"/>
                </a:solidFill>
                <a:latin typeface="Montserrat"/>
                <a:ea typeface="Montserrat"/>
                <a:cs typeface="Montserrat"/>
                <a:sym typeface="Montserrat"/>
              </a:rPr>
              <a:t>A basic level of </a:t>
            </a:r>
            <a:r>
              <a:rPr lang="en" sz="1973" b="1">
                <a:solidFill>
                  <a:schemeClr val="dk1"/>
                </a:solidFill>
                <a:latin typeface="Montserrat"/>
                <a:ea typeface="Montserrat"/>
                <a:cs typeface="Montserrat"/>
                <a:sym typeface="Montserrat"/>
              </a:rPr>
              <a:t>trust &amp; understanding</a:t>
            </a:r>
            <a:r>
              <a:rPr lang="en" sz="1973">
                <a:solidFill>
                  <a:schemeClr val="dk1"/>
                </a:solidFill>
                <a:latin typeface="Montserrat"/>
                <a:ea typeface="Montserrat"/>
                <a:cs typeface="Montserrat"/>
                <a:sym typeface="Montserrat"/>
              </a:rPr>
              <a:t> as the basis</a:t>
            </a:r>
            <a:endParaRPr sz="2287">
              <a:solidFill>
                <a:schemeClr val="dk1"/>
              </a:solidFill>
              <a:latin typeface="Montserrat"/>
              <a:ea typeface="Montserrat"/>
              <a:cs typeface="Montserrat"/>
              <a:sym typeface="Montserrat"/>
            </a:endParaRPr>
          </a:p>
        </p:txBody>
      </p:sp>
      <p:pic>
        <p:nvPicPr>
          <p:cNvPr id="517" name="Google Shape;517;p41"/>
          <p:cNvPicPr preferRelativeResize="0"/>
          <p:nvPr/>
        </p:nvPicPr>
        <p:blipFill>
          <a:blip r:embed="rId7">
            <a:alphaModFix/>
          </a:blip>
          <a:stretch>
            <a:fillRect/>
          </a:stretch>
        </p:blipFill>
        <p:spPr>
          <a:xfrm>
            <a:off x="802256" y="3733125"/>
            <a:ext cx="356550" cy="356550"/>
          </a:xfrm>
          <a:prstGeom prst="rect">
            <a:avLst/>
          </a:prstGeom>
          <a:noFill/>
          <a:ln>
            <a:noFill/>
          </a:ln>
        </p:spPr>
      </p:pic>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42"/>
          <p:cNvSpPr txBox="1">
            <a:spLocks noGrp="1"/>
          </p:cNvSpPr>
          <p:nvPr>
            <p:ph type="body" idx="1"/>
          </p:nvPr>
        </p:nvSpPr>
        <p:spPr>
          <a:xfrm>
            <a:off x="311700" y="139525"/>
            <a:ext cx="8520600" cy="4917300"/>
          </a:xfrm>
          <a:prstGeom prst="rect">
            <a:avLst/>
          </a:prstGeom>
        </p:spPr>
        <p:txBody>
          <a:bodyPr spcFirstLastPara="1" wrap="square" lIns="91425" tIns="91425" rIns="91425" bIns="91425" anchor="t" anchorCtr="0">
            <a:noAutofit/>
          </a:bodyPr>
          <a:lstStyle/>
          <a:p>
            <a:pPr marL="0" lvl="0" indent="0" algn="l" rtl="0">
              <a:lnSpc>
                <a:spcPct val="105000"/>
              </a:lnSpc>
              <a:spcBef>
                <a:spcPts val="0"/>
              </a:spcBef>
              <a:spcAft>
                <a:spcPts val="0"/>
              </a:spcAft>
              <a:buSzPts val="440"/>
              <a:buNone/>
            </a:pPr>
            <a:r>
              <a:rPr lang="en" sz="1120">
                <a:solidFill>
                  <a:schemeClr val="dk1"/>
                </a:solidFill>
                <a:latin typeface="Montserrat"/>
                <a:ea typeface="Montserrat"/>
                <a:cs typeface="Montserrat"/>
                <a:sym typeface="Montserrat"/>
              </a:rPr>
              <a:t>(1) The design should convey relevant information about a person’s daily life to support low-level awareness of that person’s well-being.</a:t>
            </a:r>
            <a:endParaRPr sz="1120">
              <a:solidFill>
                <a:schemeClr val="dk1"/>
              </a:solidFill>
              <a:latin typeface="Montserrat"/>
              <a:ea typeface="Montserrat"/>
              <a:cs typeface="Montserrat"/>
              <a:sym typeface="Montserrat"/>
            </a:endParaRPr>
          </a:p>
          <a:p>
            <a:pPr marL="0" lvl="0" indent="457200" algn="l" rtl="0">
              <a:lnSpc>
                <a:spcPct val="105000"/>
              </a:lnSpc>
              <a:spcBef>
                <a:spcPts val="0"/>
              </a:spcBef>
              <a:spcAft>
                <a:spcPts val="0"/>
              </a:spcAft>
              <a:buSzPts val="440"/>
              <a:buNone/>
            </a:pPr>
            <a:r>
              <a:rPr lang="en" sz="1120">
                <a:solidFill>
                  <a:schemeClr val="dk1"/>
                </a:solidFill>
                <a:latin typeface="Montserrat"/>
                <a:ea typeface="Montserrat"/>
                <a:cs typeface="Montserrat"/>
                <a:sym typeface="Montserrat"/>
              </a:rPr>
              <a:t>(a) Movement and daily activities (crucial and customized)</a:t>
            </a:r>
            <a:endParaRPr sz="1120">
              <a:solidFill>
                <a:schemeClr val="dk1"/>
              </a:solidFill>
              <a:latin typeface="Montserrat"/>
              <a:ea typeface="Montserrat"/>
              <a:cs typeface="Montserrat"/>
              <a:sym typeface="Montserrat"/>
            </a:endParaRPr>
          </a:p>
          <a:p>
            <a:pPr marL="457200" lvl="0" indent="457200" algn="l" rtl="0">
              <a:lnSpc>
                <a:spcPct val="105000"/>
              </a:lnSpc>
              <a:spcBef>
                <a:spcPts val="0"/>
              </a:spcBef>
              <a:spcAft>
                <a:spcPts val="0"/>
              </a:spcAft>
              <a:buSzPts val="440"/>
              <a:buNone/>
            </a:pPr>
            <a:r>
              <a:rPr lang="en" sz="1120">
                <a:solidFill>
                  <a:schemeClr val="dk1"/>
                </a:solidFill>
                <a:latin typeface="Montserrat"/>
                <a:ea typeface="Montserrat"/>
                <a:cs typeface="Montserrat"/>
                <a:sym typeface="Montserrat"/>
              </a:rPr>
              <a:t>(i) Particular areas should be created inside one room to highlight important activities (e.g.medication area).</a:t>
            </a:r>
            <a:endParaRPr sz="1120">
              <a:solidFill>
                <a:schemeClr val="dk1"/>
              </a:solidFill>
              <a:latin typeface="Montserrat"/>
              <a:ea typeface="Montserrat"/>
              <a:cs typeface="Montserrat"/>
              <a:sym typeface="Montserrat"/>
            </a:endParaRPr>
          </a:p>
          <a:p>
            <a:pPr marL="457200" lvl="0" indent="457200" algn="l" rtl="0">
              <a:lnSpc>
                <a:spcPct val="105000"/>
              </a:lnSpc>
              <a:spcBef>
                <a:spcPts val="0"/>
              </a:spcBef>
              <a:spcAft>
                <a:spcPts val="0"/>
              </a:spcAft>
              <a:buSzPts val="440"/>
              <a:buNone/>
            </a:pPr>
            <a:r>
              <a:rPr lang="en" sz="1120">
                <a:solidFill>
                  <a:schemeClr val="dk1"/>
                </a:solidFill>
                <a:latin typeface="Montserrat"/>
                <a:ea typeface="Montserrat"/>
                <a:cs typeface="Montserrat"/>
                <a:sym typeface="Montserrat"/>
              </a:rPr>
              <a:t>(ii) Avatar should have different visual effects to represent the person’s real-time safety status.</a:t>
            </a:r>
            <a:endParaRPr sz="1120">
              <a:solidFill>
                <a:schemeClr val="dk1"/>
              </a:solidFill>
              <a:latin typeface="Montserrat"/>
              <a:ea typeface="Montserrat"/>
              <a:cs typeface="Montserrat"/>
              <a:sym typeface="Montserrat"/>
            </a:endParaRPr>
          </a:p>
          <a:p>
            <a:pPr marL="457200" lvl="0" indent="457200" algn="l" rtl="0">
              <a:lnSpc>
                <a:spcPct val="105000"/>
              </a:lnSpc>
              <a:spcBef>
                <a:spcPts val="0"/>
              </a:spcBef>
              <a:spcAft>
                <a:spcPts val="0"/>
              </a:spcAft>
              <a:buSzPts val="440"/>
              <a:buNone/>
            </a:pPr>
            <a:r>
              <a:rPr lang="en" sz="1120">
                <a:solidFill>
                  <a:schemeClr val="dk1"/>
                </a:solidFill>
                <a:latin typeface="Montserrat"/>
                <a:ea typeface="Montserrat"/>
                <a:cs typeface="Montserrat"/>
                <a:sym typeface="Montserrat"/>
              </a:rPr>
              <a:t>(iii) Important status/accidents/activities should be highlighted with evident and dynamic changes.</a:t>
            </a:r>
            <a:endParaRPr sz="1120">
              <a:solidFill>
                <a:schemeClr val="dk1"/>
              </a:solidFill>
              <a:latin typeface="Montserrat"/>
              <a:ea typeface="Montserrat"/>
              <a:cs typeface="Montserrat"/>
              <a:sym typeface="Montserrat"/>
            </a:endParaRPr>
          </a:p>
          <a:p>
            <a:pPr marL="0" lvl="0" indent="0" algn="l" rtl="0">
              <a:lnSpc>
                <a:spcPct val="105000"/>
              </a:lnSpc>
              <a:spcBef>
                <a:spcPts val="0"/>
              </a:spcBef>
              <a:spcAft>
                <a:spcPts val="0"/>
              </a:spcAft>
              <a:buSzPts val="440"/>
              <a:buNone/>
            </a:pPr>
            <a:r>
              <a:rPr lang="en" sz="1120">
                <a:solidFill>
                  <a:schemeClr val="dk1"/>
                </a:solidFill>
                <a:latin typeface="Montserrat"/>
                <a:ea typeface="Montserrat"/>
                <a:cs typeface="Montserrat"/>
                <a:sym typeface="Montserrat"/>
              </a:rPr>
              <a:t>(2) The design should depict trends over time or the different categories of information represented.</a:t>
            </a:r>
            <a:endParaRPr sz="1120">
              <a:solidFill>
                <a:schemeClr val="dk1"/>
              </a:solidFill>
              <a:latin typeface="Montserrat"/>
              <a:ea typeface="Montserrat"/>
              <a:cs typeface="Montserrat"/>
              <a:sym typeface="Montserrat"/>
            </a:endParaRPr>
          </a:p>
          <a:p>
            <a:pPr marL="0" lvl="0" indent="457200" algn="l" rtl="0">
              <a:lnSpc>
                <a:spcPct val="105000"/>
              </a:lnSpc>
              <a:spcBef>
                <a:spcPts val="0"/>
              </a:spcBef>
              <a:spcAft>
                <a:spcPts val="0"/>
              </a:spcAft>
              <a:buSzPts val="440"/>
              <a:buNone/>
            </a:pPr>
            <a:r>
              <a:rPr lang="en" sz="1120">
                <a:solidFill>
                  <a:schemeClr val="dk1"/>
                </a:solidFill>
                <a:latin typeface="Montserrat"/>
                <a:ea typeface="Montserrat"/>
                <a:cs typeface="Montserrat"/>
                <a:sym typeface="Montserrat"/>
              </a:rPr>
              <a:t>(a) Use visual cues (e.g. color, size) to represent the time someone spends in certain areas.</a:t>
            </a:r>
            <a:endParaRPr sz="1120">
              <a:solidFill>
                <a:schemeClr val="dk1"/>
              </a:solidFill>
              <a:latin typeface="Montserrat"/>
              <a:ea typeface="Montserrat"/>
              <a:cs typeface="Montserrat"/>
              <a:sym typeface="Montserrat"/>
            </a:endParaRPr>
          </a:p>
          <a:p>
            <a:pPr marL="0" lvl="0" indent="0" algn="l" rtl="0">
              <a:lnSpc>
                <a:spcPct val="105000"/>
              </a:lnSpc>
              <a:spcBef>
                <a:spcPts val="0"/>
              </a:spcBef>
              <a:spcAft>
                <a:spcPts val="0"/>
              </a:spcAft>
              <a:buSzPts val="440"/>
              <a:buNone/>
            </a:pPr>
            <a:r>
              <a:rPr lang="en" sz="1120">
                <a:solidFill>
                  <a:schemeClr val="dk1"/>
                </a:solidFill>
                <a:latin typeface="Montserrat"/>
                <a:ea typeface="Montserrat"/>
                <a:cs typeface="Montserrat"/>
                <a:sym typeface="Montserrat"/>
              </a:rPr>
              <a:t>(3) The visualization should provide a qualitative view respecting privacy concerns.</a:t>
            </a:r>
            <a:endParaRPr sz="1120">
              <a:solidFill>
                <a:schemeClr val="dk1"/>
              </a:solidFill>
              <a:latin typeface="Montserrat"/>
              <a:ea typeface="Montserrat"/>
              <a:cs typeface="Montserrat"/>
              <a:sym typeface="Montserrat"/>
            </a:endParaRPr>
          </a:p>
          <a:p>
            <a:pPr marL="0" lvl="0" indent="457200" algn="l" rtl="0">
              <a:lnSpc>
                <a:spcPct val="105000"/>
              </a:lnSpc>
              <a:spcBef>
                <a:spcPts val="0"/>
              </a:spcBef>
              <a:spcAft>
                <a:spcPts val="0"/>
              </a:spcAft>
              <a:buSzPts val="440"/>
              <a:buNone/>
            </a:pPr>
            <a:r>
              <a:rPr lang="en" sz="1120">
                <a:solidFill>
                  <a:schemeClr val="dk1"/>
                </a:solidFill>
                <a:latin typeface="Montserrat"/>
                <a:ea typeface="Montserrat"/>
                <a:cs typeface="Montserrat"/>
                <a:sym typeface="Montserrat"/>
              </a:rPr>
              <a:t>(a) Information of crucial and customized activities should be provided in a qualitative view.</a:t>
            </a:r>
            <a:endParaRPr sz="1120">
              <a:solidFill>
                <a:schemeClr val="dk1"/>
              </a:solidFill>
              <a:latin typeface="Montserrat"/>
              <a:ea typeface="Montserrat"/>
              <a:cs typeface="Montserrat"/>
              <a:sym typeface="Montserrat"/>
            </a:endParaRPr>
          </a:p>
          <a:p>
            <a:pPr marL="457200" lvl="0" indent="457200" algn="l" rtl="0">
              <a:lnSpc>
                <a:spcPct val="105000"/>
              </a:lnSpc>
              <a:spcBef>
                <a:spcPts val="0"/>
              </a:spcBef>
              <a:spcAft>
                <a:spcPts val="0"/>
              </a:spcAft>
              <a:buSzPts val="440"/>
              <a:buNone/>
            </a:pPr>
            <a:r>
              <a:rPr lang="en" sz="1120">
                <a:solidFill>
                  <a:schemeClr val="dk1"/>
                </a:solidFill>
                <a:latin typeface="Montserrat"/>
                <a:ea typeface="Montserrat"/>
                <a:cs typeface="Montserrat"/>
                <a:sym typeface="Montserrat"/>
              </a:rPr>
              <a:t>(i) Provide activity panels for crucial and customized activities</a:t>
            </a:r>
            <a:endParaRPr sz="1120">
              <a:solidFill>
                <a:schemeClr val="dk1"/>
              </a:solidFill>
              <a:latin typeface="Montserrat"/>
              <a:ea typeface="Montserrat"/>
              <a:cs typeface="Montserrat"/>
              <a:sym typeface="Montserrat"/>
            </a:endParaRPr>
          </a:p>
          <a:p>
            <a:pPr marL="0" lvl="0" indent="457200" algn="l" rtl="0">
              <a:lnSpc>
                <a:spcPct val="105000"/>
              </a:lnSpc>
              <a:spcBef>
                <a:spcPts val="0"/>
              </a:spcBef>
              <a:spcAft>
                <a:spcPts val="0"/>
              </a:spcAft>
              <a:buSzPts val="440"/>
              <a:buNone/>
            </a:pPr>
            <a:r>
              <a:rPr lang="en" sz="1120">
                <a:solidFill>
                  <a:schemeClr val="dk1"/>
                </a:solidFill>
                <a:latin typeface="Montserrat"/>
                <a:ea typeface="Montserrat"/>
                <a:cs typeface="Montserrat"/>
                <a:sym typeface="Montserrat"/>
              </a:rPr>
              <a:t>(b) Information of private and casual activities should not be displayed.</a:t>
            </a:r>
            <a:endParaRPr sz="1120">
              <a:solidFill>
                <a:schemeClr val="dk1"/>
              </a:solidFill>
              <a:latin typeface="Montserrat"/>
              <a:ea typeface="Montserrat"/>
              <a:cs typeface="Montserrat"/>
              <a:sym typeface="Montserrat"/>
            </a:endParaRPr>
          </a:p>
          <a:p>
            <a:pPr marL="457200" lvl="0" indent="457200" algn="l" rtl="0">
              <a:lnSpc>
                <a:spcPct val="105000"/>
              </a:lnSpc>
              <a:spcBef>
                <a:spcPts val="0"/>
              </a:spcBef>
              <a:spcAft>
                <a:spcPts val="0"/>
              </a:spcAft>
              <a:buSzPts val="440"/>
              <a:buNone/>
            </a:pPr>
            <a:r>
              <a:rPr lang="en" sz="1120">
                <a:solidFill>
                  <a:schemeClr val="dk1"/>
                </a:solidFill>
                <a:latin typeface="Montserrat"/>
                <a:ea typeface="Montserrat"/>
                <a:cs typeface="Montserrat"/>
                <a:sym typeface="Montserrat"/>
              </a:rPr>
              <a:t>(i) Only include necessary furniture and make them vague.</a:t>
            </a:r>
            <a:endParaRPr sz="1120">
              <a:solidFill>
                <a:schemeClr val="dk1"/>
              </a:solidFill>
              <a:latin typeface="Montserrat"/>
              <a:ea typeface="Montserrat"/>
              <a:cs typeface="Montserrat"/>
              <a:sym typeface="Montserrat"/>
            </a:endParaRPr>
          </a:p>
          <a:p>
            <a:pPr marL="0" lvl="0" indent="457200" algn="l" rtl="0">
              <a:lnSpc>
                <a:spcPct val="105000"/>
              </a:lnSpc>
              <a:spcBef>
                <a:spcPts val="0"/>
              </a:spcBef>
              <a:spcAft>
                <a:spcPts val="0"/>
              </a:spcAft>
              <a:buSzPts val="440"/>
              <a:buNone/>
            </a:pPr>
            <a:r>
              <a:rPr lang="en" sz="1120">
                <a:solidFill>
                  <a:schemeClr val="dk1"/>
                </a:solidFill>
                <a:latin typeface="Montserrat"/>
                <a:ea typeface="Montserrat"/>
                <a:cs typeface="Montserrat"/>
                <a:sym typeface="Montserrat"/>
              </a:rPr>
              <a:t>(c) No camera-based information should be captured and delivered.</a:t>
            </a:r>
            <a:endParaRPr sz="1120">
              <a:solidFill>
                <a:schemeClr val="dk1"/>
              </a:solidFill>
              <a:latin typeface="Montserrat"/>
              <a:ea typeface="Montserrat"/>
              <a:cs typeface="Montserrat"/>
              <a:sym typeface="Montserrat"/>
            </a:endParaRPr>
          </a:p>
          <a:p>
            <a:pPr marL="0" lvl="0" indent="0" algn="l" rtl="0">
              <a:lnSpc>
                <a:spcPct val="105000"/>
              </a:lnSpc>
              <a:spcBef>
                <a:spcPts val="0"/>
              </a:spcBef>
              <a:spcAft>
                <a:spcPts val="0"/>
              </a:spcAft>
              <a:buSzPts val="440"/>
              <a:buNone/>
            </a:pPr>
            <a:r>
              <a:rPr lang="en" sz="1120">
                <a:solidFill>
                  <a:schemeClr val="dk1"/>
                </a:solidFill>
                <a:latin typeface="Montserrat"/>
                <a:ea typeface="Montserrat"/>
                <a:cs typeface="Montserrat"/>
                <a:sym typeface="Montserrat"/>
              </a:rPr>
              <a:t>(4) Reduce the display’s complexity.</a:t>
            </a:r>
            <a:endParaRPr sz="1120">
              <a:solidFill>
                <a:schemeClr val="dk1"/>
              </a:solidFill>
              <a:latin typeface="Montserrat"/>
              <a:ea typeface="Montserrat"/>
              <a:cs typeface="Montserrat"/>
              <a:sym typeface="Montserrat"/>
            </a:endParaRPr>
          </a:p>
          <a:p>
            <a:pPr marL="0" lvl="0" indent="457200" algn="l" rtl="0">
              <a:lnSpc>
                <a:spcPct val="105000"/>
              </a:lnSpc>
              <a:spcBef>
                <a:spcPts val="0"/>
              </a:spcBef>
              <a:spcAft>
                <a:spcPts val="0"/>
              </a:spcAft>
              <a:buSzPts val="440"/>
              <a:buNone/>
            </a:pPr>
            <a:r>
              <a:rPr lang="en" sz="1120">
                <a:solidFill>
                  <a:schemeClr val="dk1"/>
                </a:solidFill>
                <a:latin typeface="Montserrat"/>
                <a:ea typeface="Montserrat"/>
                <a:cs typeface="Montserrat"/>
                <a:sym typeface="Montserrat"/>
              </a:rPr>
              <a:t>(a) History data is important, but make it ambient.</a:t>
            </a:r>
            <a:endParaRPr sz="1120">
              <a:solidFill>
                <a:schemeClr val="dk1"/>
              </a:solidFill>
              <a:latin typeface="Montserrat"/>
              <a:ea typeface="Montserrat"/>
              <a:cs typeface="Montserrat"/>
              <a:sym typeface="Montserrat"/>
            </a:endParaRPr>
          </a:p>
          <a:p>
            <a:pPr marL="0" lvl="0" indent="457200" algn="l" rtl="0">
              <a:lnSpc>
                <a:spcPct val="105000"/>
              </a:lnSpc>
              <a:spcBef>
                <a:spcPts val="0"/>
              </a:spcBef>
              <a:spcAft>
                <a:spcPts val="0"/>
              </a:spcAft>
              <a:buSzPts val="440"/>
              <a:buNone/>
            </a:pPr>
            <a:r>
              <a:rPr lang="en" sz="1120">
                <a:solidFill>
                  <a:schemeClr val="dk1"/>
                </a:solidFill>
                <a:latin typeface="Montserrat"/>
                <a:ea typeface="Montserrat"/>
                <a:cs typeface="Montserrat"/>
                <a:sym typeface="Montserrat"/>
              </a:rPr>
              <a:t>(b) The learning curve of the qualitative view should be considered during the design process, especially for tech-unsavvy users.</a:t>
            </a:r>
            <a:endParaRPr sz="1120">
              <a:solidFill>
                <a:schemeClr val="dk1"/>
              </a:solidFill>
              <a:latin typeface="Montserrat"/>
              <a:ea typeface="Montserrat"/>
              <a:cs typeface="Montserrat"/>
              <a:sym typeface="Montserrat"/>
            </a:endParaRPr>
          </a:p>
          <a:p>
            <a:pPr marL="0" lvl="0" indent="0" algn="l" rtl="0">
              <a:lnSpc>
                <a:spcPct val="105000"/>
              </a:lnSpc>
              <a:spcBef>
                <a:spcPts val="0"/>
              </a:spcBef>
              <a:spcAft>
                <a:spcPts val="0"/>
              </a:spcAft>
              <a:buSzPts val="440"/>
              <a:buNone/>
            </a:pPr>
            <a:r>
              <a:rPr lang="en" sz="1120">
                <a:solidFill>
                  <a:schemeClr val="dk1"/>
                </a:solidFill>
                <a:latin typeface="Montserrat"/>
                <a:ea typeface="Montserrat"/>
                <a:cs typeface="Montserrat"/>
                <a:sym typeface="Montserrat"/>
              </a:rPr>
              <a:t>(5) Design for trust.</a:t>
            </a:r>
            <a:endParaRPr sz="1120">
              <a:solidFill>
                <a:schemeClr val="dk1"/>
              </a:solidFill>
              <a:latin typeface="Montserrat"/>
              <a:ea typeface="Montserrat"/>
              <a:cs typeface="Montserrat"/>
              <a:sym typeface="Montserrat"/>
            </a:endParaRPr>
          </a:p>
          <a:p>
            <a:pPr marL="0" lvl="0" indent="457200" algn="l" rtl="0">
              <a:lnSpc>
                <a:spcPct val="105000"/>
              </a:lnSpc>
              <a:spcBef>
                <a:spcPts val="0"/>
              </a:spcBef>
              <a:spcAft>
                <a:spcPts val="0"/>
              </a:spcAft>
              <a:buSzPts val="440"/>
              <a:buNone/>
            </a:pPr>
            <a:r>
              <a:rPr lang="en" sz="1120">
                <a:solidFill>
                  <a:schemeClr val="dk1"/>
                </a:solidFill>
                <a:latin typeface="Montserrat"/>
                <a:ea typeface="Montserrat"/>
                <a:cs typeface="Montserrat"/>
                <a:sym typeface="Montserrat"/>
              </a:rPr>
              <a:t>(a) Display more information that is aligned with the original data resources to promote trust.</a:t>
            </a:r>
            <a:endParaRPr sz="1120">
              <a:solidFill>
                <a:schemeClr val="dk1"/>
              </a:solidFill>
              <a:latin typeface="Montserrat"/>
              <a:ea typeface="Montserrat"/>
              <a:cs typeface="Montserrat"/>
              <a:sym typeface="Montserrat"/>
            </a:endParaRPr>
          </a:p>
          <a:p>
            <a:pPr marL="0" lvl="0" indent="457200" algn="l" rtl="0">
              <a:lnSpc>
                <a:spcPct val="105000"/>
              </a:lnSpc>
              <a:spcBef>
                <a:spcPts val="0"/>
              </a:spcBef>
              <a:spcAft>
                <a:spcPts val="0"/>
              </a:spcAft>
              <a:buSzPts val="440"/>
              <a:buNone/>
            </a:pPr>
            <a:r>
              <a:rPr lang="en" sz="1120">
                <a:solidFill>
                  <a:schemeClr val="dk1"/>
                </a:solidFill>
                <a:latin typeface="Montserrat"/>
                <a:ea typeface="Montserrat"/>
                <a:cs typeface="Montserrat"/>
                <a:sym typeface="Montserrat"/>
              </a:rPr>
              <a:t>(b) Provide enough information and explanation to make sure the user has a basic understanding of the graphics.</a:t>
            </a:r>
            <a:endParaRPr sz="1120">
              <a:solidFill>
                <a:schemeClr val="dk1"/>
              </a:solidFill>
              <a:latin typeface="Montserrat"/>
              <a:ea typeface="Montserrat"/>
              <a:cs typeface="Montserrat"/>
              <a:sym typeface="Montserrat"/>
            </a:endParaRPr>
          </a:p>
          <a:p>
            <a:pPr marL="0" lvl="0" indent="457200" algn="l" rtl="0">
              <a:lnSpc>
                <a:spcPct val="105000"/>
              </a:lnSpc>
              <a:spcBef>
                <a:spcPts val="0"/>
              </a:spcBef>
              <a:spcAft>
                <a:spcPts val="0"/>
              </a:spcAft>
              <a:buSzPts val="440"/>
              <a:buNone/>
            </a:pPr>
            <a:r>
              <a:rPr lang="en" sz="1120">
                <a:solidFill>
                  <a:schemeClr val="dk1"/>
                </a:solidFill>
                <a:latin typeface="Montserrat"/>
                <a:ea typeface="Montserrat"/>
                <a:cs typeface="Montserrat"/>
                <a:sym typeface="Montserrat"/>
              </a:rPr>
              <a:t>(c) Keep in mind that a certain level of trust is the basis for users to share information without worrying about privacy issues.</a:t>
            </a:r>
            <a:endParaRPr sz="1120">
              <a:solidFill>
                <a:schemeClr val="dk1"/>
              </a:solidFill>
              <a:latin typeface="Montserrat"/>
              <a:ea typeface="Montserrat"/>
              <a:cs typeface="Montserrat"/>
              <a:sym typeface="Montserrat"/>
            </a:endParaRPr>
          </a:p>
          <a:p>
            <a:pPr marL="0" lvl="0" indent="0" algn="l" rtl="0">
              <a:lnSpc>
                <a:spcPct val="105000"/>
              </a:lnSpc>
              <a:spcBef>
                <a:spcPts val="0"/>
              </a:spcBef>
              <a:spcAft>
                <a:spcPts val="0"/>
              </a:spcAft>
              <a:buSzPts val="440"/>
              <a:buNone/>
            </a:pPr>
            <a:endParaRPr sz="1120">
              <a:solidFill>
                <a:schemeClr val="dk1"/>
              </a:solidFill>
              <a:latin typeface="Montserrat"/>
              <a:ea typeface="Montserrat"/>
              <a:cs typeface="Montserrat"/>
              <a:sym typeface="Montserrat"/>
            </a:endParaRPr>
          </a:p>
        </p:txBody>
      </p:sp>
      <p:sp>
        <p:nvSpPr>
          <p:cNvPr id="523" name="Google Shape;523;p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43"/>
          <p:cNvSpPr txBox="1">
            <a:spLocks noGrp="1"/>
          </p:cNvSpPr>
          <p:nvPr>
            <p:ph type="title"/>
          </p:nvPr>
        </p:nvSpPr>
        <p:spPr>
          <a:xfrm>
            <a:off x="311700" y="283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Montserrat"/>
                <a:ea typeface="Montserrat"/>
                <a:cs typeface="Montserrat"/>
                <a:sym typeface="Montserrat"/>
              </a:rPr>
              <a:t>Summary</a:t>
            </a:r>
            <a:endParaRPr>
              <a:latin typeface="Montserrat"/>
              <a:ea typeface="Montserrat"/>
              <a:cs typeface="Montserrat"/>
              <a:sym typeface="Montserrat"/>
            </a:endParaRPr>
          </a:p>
        </p:txBody>
      </p:sp>
      <p:sp>
        <p:nvSpPr>
          <p:cNvPr id="529" name="Google Shape;529;p43"/>
          <p:cNvSpPr txBox="1">
            <a:spLocks noGrp="1"/>
          </p:cNvSpPr>
          <p:nvPr>
            <p:ph type="body" idx="1"/>
          </p:nvPr>
        </p:nvSpPr>
        <p:spPr>
          <a:xfrm>
            <a:off x="311700" y="915850"/>
            <a:ext cx="8520600" cy="4078200"/>
          </a:xfrm>
          <a:prstGeom prst="rect">
            <a:avLst/>
          </a:prstGeom>
        </p:spPr>
        <p:txBody>
          <a:bodyPr spcFirstLastPara="1" wrap="square" lIns="91425" tIns="91425" rIns="91425" bIns="91425" anchor="t" anchorCtr="0">
            <a:noAutofit/>
          </a:bodyPr>
          <a:lstStyle/>
          <a:p>
            <a:pPr marL="0" lvl="0" indent="0" algn="l" rtl="0">
              <a:lnSpc>
                <a:spcPct val="105000"/>
              </a:lnSpc>
              <a:spcBef>
                <a:spcPts val="0"/>
              </a:spcBef>
              <a:spcAft>
                <a:spcPts val="0"/>
              </a:spcAft>
              <a:buSzPts val="688"/>
              <a:buNone/>
            </a:pPr>
            <a:r>
              <a:rPr lang="en" sz="1725" b="1" dirty="0">
                <a:solidFill>
                  <a:schemeClr val="dk1"/>
                </a:solidFill>
                <a:latin typeface="Montserrat"/>
                <a:ea typeface="Montserrat"/>
                <a:cs typeface="Montserrat"/>
                <a:sym typeface="Montserrat"/>
              </a:rPr>
              <a:t>Privacy vs. Awareness tradeoff</a:t>
            </a:r>
            <a:r>
              <a:rPr lang="en" sz="1725" dirty="0">
                <a:solidFill>
                  <a:schemeClr val="dk1"/>
                </a:solidFill>
                <a:latin typeface="Montserrat"/>
                <a:ea typeface="Montserrat"/>
                <a:cs typeface="Montserrat"/>
                <a:sym typeface="Montserrat"/>
              </a:rPr>
              <a:t> between older adults and their children when sharing in-home activities information</a:t>
            </a:r>
            <a:endParaRPr sz="1725" dirty="0">
              <a:solidFill>
                <a:schemeClr val="dk1"/>
              </a:solidFill>
              <a:latin typeface="Montserrat"/>
              <a:ea typeface="Montserrat"/>
              <a:cs typeface="Montserrat"/>
              <a:sym typeface="Montserrat"/>
            </a:endParaRPr>
          </a:p>
          <a:p>
            <a:pPr marL="0" lvl="0" indent="0" algn="l" rtl="0">
              <a:lnSpc>
                <a:spcPct val="105000"/>
              </a:lnSpc>
              <a:spcBef>
                <a:spcPts val="1200"/>
              </a:spcBef>
              <a:spcAft>
                <a:spcPts val="0"/>
              </a:spcAft>
              <a:buSzPts val="688"/>
              <a:buNone/>
            </a:pPr>
            <a:r>
              <a:rPr lang="en" sz="1725" dirty="0">
                <a:solidFill>
                  <a:schemeClr val="dk1"/>
                </a:solidFill>
                <a:latin typeface="Montserrat"/>
                <a:ea typeface="Montserrat"/>
                <a:cs typeface="Montserrat"/>
                <a:sym typeface="Montserrat"/>
              </a:rPr>
              <a:t>	Interviews and focus group sections + Designer workshop + User testing</a:t>
            </a:r>
            <a:endParaRPr sz="1725" dirty="0">
              <a:solidFill>
                <a:schemeClr val="dk1"/>
              </a:solidFill>
              <a:latin typeface="Montserrat"/>
              <a:ea typeface="Montserrat"/>
              <a:cs typeface="Montserrat"/>
              <a:sym typeface="Montserrat"/>
            </a:endParaRPr>
          </a:p>
          <a:p>
            <a:pPr marL="0" lvl="0" indent="0" algn="l" rtl="0">
              <a:lnSpc>
                <a:spcPct val="105000"/>
              </a:lnSpc>
              <a:spcBef>
                <a:spcPts val="1200"/>
              </a:spcBef>
              <a:spcAft>
                <a:spcPts val="0"/>
              </a:spcAft>
              <a:buSzPts val="688"/>
              <a:buNone/>
            </a:pPr>
            <a:endParaRPr sz="1725" dirty="0">
              <a:solidFill>
                <a:schemeClr val="dk1"/>
              </a:solidFill>
              <a:latin typeface="Montserrat"/>
              <a:ea typeface="Montserrat"/>
              <a:cs typeface="Montserrat"/>
              <a:sym typeface="Montserrat"/>
            </a:endParaRPr>
          </a:p>
          <a:p>
            <a:pPr marL="0" lvl="0" indent="0" algn="l" rtl="0">
              <a:lnSpc>
                <a:spcPct val="105000"/>
              </a:lnSpc>
              <a:spcBef>
                <a:spcPts val="1200"/>
              </a:spcBef>
              <a:spcAft>
                <a:spcPts val="0"/>
              </a:spcAft>
              <a:buSzPts val="688"/>
              <a:buNone/>
            </a:pPr>
            <a:r>
              <a:rPr lang="en" sz="1725" i="1" dirty="0" err="1">
                <a:solidFill>
                  <a:schemeClr val="dk1"/>
                </a:solidFill>
                <a:latin typeface="Montserrat"/>
                <a:ea typeface="Montserrat"/>
                <a:cs typeface="Montserrat"/>
                <a:sym typeface="Montserrat"/>
              </a:rPr>
              <a:t>iFloor</a:t>
            </a:r>
            <a:r>
              <a:rPr lang="en" sz="1725" dirty="0">
                <a:solidFill>
                  <a:schemeClr val="dk1"/>
                </a:solidFill>
                <a:latin typeface="Montserrat"/>
                <a:ea typeface="Montserrat"/>
                <a:cs typeface="Montserrat"/>
                <a:sym typeface="Montserrat"/>
              </a:rPr>
              <a:t> successfully </a:t>
            </a:r>
            <a:r>
              <a:rPr lang="en" sz="1725" b="1" dirty="0">
                <a:solidFill>
                  <a:schemeClr val="dk1"/>
                </a:solidFill>
                <a:latin typeface="Montserrat"/>
                <a:ea typeface="Montserrat"/>
                <a:cs typeface="Montserrat"/>
                <a:sym typeface="Montserrat"/>
              </a:rPr>
              <a:t>balances</a:t>
            </a:r>
            <a:r>
              <a:rPr lang="en" sz="1725" dirty="0">
                <a:solidFill>
                  <a:schemeClr val="dk1"/>
                </a:solidFill>
                <a:latin typeface="Montserrat"/>
                <a:ea typeface="Montserrat"/>
                <a:cs typeface="Montserrat"/>
                <a:sym typeface="Montserrat"/>
              </a:rPr>
              <a:t> the tradeoffs</a:t>
            </a:r>
            <a:endParaRPr sz="1725" dirty="0">
              <a:solidFill>
                <a:schemeClr val="dk1"/>
              </a:solidFill>
              <a:latin typeface="Montserrat"/>
              <a:ea typeface="Montserrat"/>
              <a:cs typeface="Montserrat"/>
              <a:sym typeface="Montserrat"/>
            </a:endParaRPr>
          </a:p>
          <a:p>
            <a:pPr marL="0" lvl="0" indent="0" algn="l" rtl="0">
              <a:lnSpc>
                <a:spcPct val="105000"/>
              </a:lnSpc>
              <a:spcBef>
                <a:spcPts val="1200"/>
              </a:spcBef>
              <a:spcAft>
                <a:spcPts val="0"/>
              </a:spcAft>
              <a:buSzPts val="688"/>
              <a:buNone/>
            </a:pPr>
            <a:endParaRPr sz="1725" dirty="0">
              <a:solidFill>
                <a:schemeClr val="dk1"/>
              </a:solidFill>
              <a:latin typeface="Montserrat"/>
              <a:ea typeface="Montserrat"/>
              <a:cs typeface="Montserrat"/>
              <a:sym typeface="Montserrat"/>
            </a:endParaRPr>
          </a:p>
          <a:p>
            <a:pPr marL="0" lvl="0" indent="0" algn="l" rtl="0">
              <a:lnSpc>
                <a:spcPct val="105000"/>
              </a:lnSpc>
              <a:spcBef>
                <a:spcPts val="1200"/>
              </a:spcBef>
              <a:spcAft>
                <a:spcPts val="1200"/>
              </a:spcAft>
              <a:buSzPts val="688"/>
              <a:buNone/>
            </a:pPr>
            <a:r>
              <a:rPr lang="en" sz="1725" dirty="0">
                <a:solidFill>
                  <a:schemeClr val="dk1"/>
                </a:solidFill>
                <a:latin typeface="Montserrat"/>
                <a:ea typeface="Montserrat"/>
                <a:cs typeface="Montserrat"/>
                <a:sym typeface="Montserrat"/>
              </a:rPr>
              <a:t>Abstract ≠ Comfortable to share with others -&gt; </a:t>
            </a:r>
            <a:r>
              <a:rPr lang="en" sz="1725" b="1" dirty="0">
                <a:solidFill>
                  <a:schemeClr val="dk1"/>
                </a:solidFill>
                <a:latin typeface="Montserrat"/>
                <a:ea typeface="Montserrat"/>
                <a:cs typeface="Montserrat"/>
                <a:sym typeface="Montserrat"/>
              </a:rPr>
              <a:t>Perception of privacy </a:t>
            </a:r>
            <a:r>
              <a:rPr lang="en" sz="1725" dirty="0">
                <a:solidFill>
                  <a:schemeClr val="dk1"/>
                </a:solidFill>
                <a:latin typeface="Montserrat"/>
                <a:ea typeface="Montserrat"/>
                <a:cs typeface="Montserrat"/>
                <a:sym typeface="Montserrat"/>
              </a:rPr>
              <a:t>&amp;</a:t>
            </a:r>
            <a:r>
              <a:rPr lang="en" sz="1725" b="1" dirty="0">
                <a:solidFill>
                  <a:schemeClr val="dk1"/>
                </a:solidFill>
                <a:latin typeface="Montserrat"/>
                <a:ea typeface="Montserrat"/>
                <a:cs typeface="Montserrat"/>
                <a:sym typeface="Montserrat"/>
              </a:rPr>
              <a:t> Design for trust</a:t>
            </a:r>
            <a:endParaRPr sz="1725" b="1" dirty="0">
              <a:solidFill>
                <a:schemeClr val="dk1"/>
              </a:solidFill>
              <a:latin typeface="Montserrat"/>
              <a:ea typeface="Montserrat"/>
              <a:cs typeface="Montserrat"/>
              <a:sym typeface="Montserrat"/>
            </a:endParaRPr>
          </a:p>
        </p:txBody>
      </p:sp>
      <p:sp>
        <p:nvSpPr>
          <p:cNvPr id="530" name="Google Shape;530;p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29">
                                            <p:txEl>
                                              <p:pRg st="0" end="0"/>
                                            </p:txEl>
                                          </p:spTgt>
                                        </p:tgtEl>
                                        <p:attrNameLst>
                                          <p:attrName>style.visibility</p:attrName>
                                        </p:attrNameLst>
                                      </p:cBhvr>
                                      <p:to>
                                        <p:strVal val="visible"/>
                                      </p:to>
                                    </p:set>
                                    <p:animEffect transition="in" filter="dissolve">
                                      <p:cBhvr>
                                        <p:cTn id="7" dur="500"/>
                                        <p:tgtEl>
                                          <p:spTgt spid="529">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29">
                                            <p:txEl>
                                              <p:pRg st="1" end="1"/>
                                            </p:txEl>
                                          </p:spTgt>
                                        </p:tgtEl>
                                        <p:attrNameLst>
                                          <p:attrName>style.visibility</p:attrName>
                                        </p:attrNameLst>
                                      </p:cBhvr>
                                      <p:to>
                                        <p:strVal val="visible"/>
                                      </p:to>
                                    </p:set>
                                    <p:animEffect transition="in" filter="dissolve">
                                      <p:cBhvr>
                                        <p:cTn id="10" dur="500"/>
                                        <p:tgtEl>
                                          <p:spTgt spid="52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529">
                                            <p:txEl>
                                              <p:pRg st="3" end="3"/>
                                            </p:txEl>
                                          </p:spTgt>
                                        </p:tgtEl>
                                        <p:attrNameLst>
                                          <p:attrName>style.visibility</p:attrName>
                                        </p:attrNameLst>
                                      </p:cBhvr>
                                      <p:to>
                                        <p:strVal val="visible"/>
                                      </p:to>
                                    </p:set>
                                    <p:animEffect transition="in" filter="dissolve">
                                      <p:cBhvr>
                                        <p:cTn id="15" dur="500"/>
                                        <p:tgtEl>
                                          <p:spTgt spid="529">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529">
                                            <p:txEl>
                                              <p:pRg st="5" end="5"/>
                                            </p:txEl>
                                          </p:spTgt>
                                        </p:tgtEl>
                                        <p:attrNameLst>
                                          <p:attrName>style.visibility</p:attrName>
                                        </p:attrNameLst>
                                      </p:cBhvr>
                                      <p:to>
                                        <p:strVal val="visible"/>
                                      </p:to>
                                    </p:set>
                                    <p:animEffect transition="in" filter="dissolve">
                                      <p:cBhvr>
                                        <p:cTn id="20" dur="500"/>
                                        <p:tgtEl>
                                          <p:spTgt spid="52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Montserrat"/>
                <a:ea typeface="Montserrat"/>
                <a:cs typeface="Montserrat"/>
                <a:sym typeface="Montserrat"/>
              </a:rPr>
              <a:t>Limitations</a:t>
            </a:r>
            <a:endParaRPr b="1">
              <a:latin typeface="Montserrat"/>
              <a:ea typeface="Montserrat"/>
              <a:cs typeface="Montserrat"/>
              <a:sym typeface="Montserrat"/>
            </a:endParaRPr>
          </a:p>
        </p:txBody>
      </p:sp>
      <p:sp>
        <p:nvSpPr>
          <p:cNvPr id="536" name="Google Shape;536;p44"/>
          <p:cNvSpPr txBox="1">
            <a:spLocks noGrp="1"/>
          </p:cNvSpPr>
          <p:nvPr>
            <p:ph type="body" idx="1"/>
          </p:nvPr>
        </p:nvSpPr>
        <p:spPr>
          <a:xfrm>
            <a:off x="311700" y="1236625"/>
            <a:ext cx="8520600" cy="382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100" dirty="0">
                <a:solidFill>
                  <a:schemeClr val="dk1"/>
                </a:solidFill>
                <a:latin typeface="Montserrat"/>
                <a:ea typeface="Montserrat"/>
                <a:cs typeface="Montserrat"/>
                <a:sym typeface="Montserrat"/>
              </a:rPr>
              <a:t>Data collection in lab</a:t>
            </a:r>
            <a:endParaRPr sz="2100" dirty="0">
              <a:solidFill>
                <a:schemeClr val="dk1"/>
              </a:solidFill>
              <a:latin typeface="Montserrat"/>
              <a:ea typeface="Montserrat"/>
              <a:cs typeface="Montserrat"/>
              <a:sym typeface="Montserrat"/>
            </a:endParaRPr>
          </a:p>
          <a:p>
            <a:pPr marL="457200" lvl="0" indent="0" algn="l" rtl="0">
              <a:spcBef>
                <a:spcPts val="1200"/>
              </a:spcBef>
              <a:spcAft>
                <a:spcPts val="0"/>
              </a:spcAft>
              <a:buNone/>
            </a:pPr>
            <a:endParaRPr sz="2100" dirty="0">
              <a:solidFill>
                <a:schemeClr val="dk1"/>
              </a:solidFill>
              <a:latin typeface="Montserrat"/>
              <a:ea typeface="Montserrat"/>
              <a:cs typeface="Montserrat"/>
              <a:sym typeface="Montserrat"/>
            </a:endParaRPr>
          </a:p>
          <a:p>
            <a:pPr marL="0" lvl="0" indent="0" algn="l" rtl="0">
              <a:spcBef>
                <a:spcPts val="1200"/>
              </a:spcBef>
              <a:spcAft>
                <a:spcPts val="0"/>
              </a:spcAft>
              <a:buNone/>
            </a:pPr>
            <a:r>
              <a:rPr lang="en" sz="2100" dirty="0">
                <a:solidFill>
                  <a:schemeClr val="dk1"/>
                </a:solidFill>
                <a:latin typeface="Montserrat"/>
                <a:ea typeface="Montserrat"/>
                <a:cs typeface="Montserrat"/>
                <a:sym typeface="Montserrat"/>
              </a:rPr>
              <a:t>What if even indoor location is not okay?</a:t>
            </a:r>
            <a:endParaRPr sz="2100" dirty="0">
              <a:solidFill>
                <a:schemeClr val="dk1"/>
              </a:solidFill>
              <a:latin typeface="Montserrat"/>
              <a:ea typeface="Montserrat"/>
              <a:cs typeface="Montserrat"/>
              <a:sym typeface="Montserrat"/>
            </a:endParaRPr>
          </a:p>
          <a:p>
            <a:pPr marL="457200" lvl="0" indent="0" algn="l" rtl="0">
              <a:spcBef>
                <a:spcPts val="1200"/>
              </a:spcBef>
              <a:spcAft>
                <a:spcPts val="0"/>
              </a:spcAft>
              <a:buNone/>
            </a:pPr>
            <a:endParaRPr sz="2100" dirty="0">
              <a:solidFill>
                <a:schemeClr val="dk1"/>
              </a:solidFill>
              <a:latin typeface="Montserrat"/>
              <a:ea typeface="Montserrat"/>
              <a:cs typeface="Montserrat"/>
              <a:sym typeface="Montserrat"/>
            </a:endParaRPr>
          </a:p>
          <a:p>
            <a:pPr marL="0" lvl="0" indent="0" algn="l" rtl="0">
              <a:spcBef>
                <a:spcPts val="1200"/>
              </a:spcBef>
              <a:spcAft>
                <a:spcPts val="1200"/>
              </a:spcAft>
              <a:buNone/>
            </a:pPr>
            <a:r>
              <a:rPr lang="en" sz="2100" dirty="0">
                <a:solidFill>
                  <a:schemeClr val="dk1"/>
                </a:solidFill>
                <a:latin typeface="Montserrat"/>
                <a:ea typeface="Montserrat"/>
                <a:cs typeface="Montserrat"/>
                <a:sym typeface="Montserrat"/>
              </a:rPr>
              <a:t>Female (80%) outnumber other gender identities</a:t>
            </a:r>
            <a:endParaRPr sz="2100" dirty="0">
              <a:solidFill>
                <a:schemeClr val="dk1"/>
              </a:solidFill>
              <a:latin typeface="Montserrat"/>
              <a:ea typeface="Montserrat"/>
              <a:cs typeface="Montserrat"/>
              <a:sym typeface="Montserrat"/>
            </a:endParaRPr>
          </a:p>
        </p:txBody>
      </p:sp>
      <p:sp>
        <p:nvSpPr>
          <p:cNvPr id="537" name="Google Shape;537;p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36</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36">
                                            <p:txEl>
                                              <p:pRg st="0" end="0"/>
                                            </p:txEl>
                                          </p:spTgt>
                                        </p:tgtEl>
                                        <p:attrNameLst>
                                          <p:attrName>style.visibility</p:attrName>
                                        </p:attrNameLst>
                                      </p:cBhvr>
                                      <p:to>
                                        <p:strVal val="visible"/>
                                      </p:to>
                                    </p:set>
                                    <p:animEffect transition="in" filter="dissolve">
                                      <p:cBhvr>
                                        <p:cTn id="7" dur="500"/>
                                        <p:tgtEl>
                                          <p:spTgt spid="5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36">
                                            <p:txEl>
                                              <p:pRg st="2" end="2"/>
                                            </p:txEl>
                                          </p:spTgt>
                                        </p:tgtEl>
                                        <p:attrNameLst>
                                          <p:attrName>style.visibility</p:attrName>
                                        </p:attrNameLst>
                                      </p:cBhvr>
                                      <p:to>
                                        <p:strVal val="visible"/>
                                      </p:to>
                                    </p:set>
                                    <p:animEffect transition="in" filter="dissolve">
                                      <p:cBhvr>
                                        <p:cTn id="12" dur="500"/>
                                        <p:tgtEl>
                                          <p:spTgt spid="53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36">
                                            <p:txEl>
                                              <p:pRg st="4" end="4"/>
                                            </p:txEl>
                                          </p:spTgt>
                                        </p:tgtEl>
                                        <p:attrNameLst>
                                          <p:attrName>style.visibility</p:attrName>
                                        </p:attrNameLst>
                                      </p:cBhvr>
                                      <p:to>
                                        <p:strVal val="visible"/>
                                      </p:to>
                                    </p:set>
                                    <p:animEffect transition="in" filter="dissolve">
                                      <p:cBhvr>
                                        <p:cTn id="17" dur="500"/>
                                        <p:tgtEl>
                                          <p:spTgt spid="53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114139"/>
            <a:ext cx="5628312" cy="3908668"/>
          </a:xfrm>
        </p:spPr>
        <p:txBody>
          <a:bodyPr spcFirstLastPara="1" vert="horz" wrap="square" lIns="68580" tIns="34290" rIns="68580" bIns="34290" rtlCol="0" anchor="t" anchorCtr="0">
            <a:normAutofit fontScale="85000" lnSpcReduction="10000"/>
          </a:bodyPr>
          <a:lstStyle/>
          <a:p>
            <a:pPr>
              <a:lnSpc>
                <a:spcPct val="120000"/>
              </a:lnSpc>
            </a:pPr>
            <a:r>
              <a:rPr lang="en-US" b="1" dirty="0">
                <a:latin typeface="+mn-lt"/>
                <a:ea typeface="+mn-lt"/>
                <a:cs typeface="+mn-lt"/>
              </a:rPr>
              <a:t>Resilient and Trustworthy Systems: </a:t>
            </a:r>
            <a:r>
              <a:rPr lang="en-US" dirty="0">
                <a:latin typeface="+mn-lt"/>
                <a:ea typeface="+mn-lt"/>
                <a:cs typeface="+mn-lt"/>
              </a:rPr>
              <a:t>Databases, Systems, Security </a:t>
            </a:r>
            <a:br>
              <a:rPr lang="en-US" dirty="0">
                <a:latin typeface="+mn-lt"/>
                <a:ea typeface="+mn-lt"/>
                <a:cs typeface="+mn-lt"/>
              </a:rPr>
            </a:br>
            <a:r>
              <a:rPr lang="en-US" dirty="0">
                <a:latin typeface="+mn-lt"/>
                <a:ea typeface="+mn-lt"/>
                <a:cs typeface="+mn-lt"/>
              </a:rPr>
              <a:t>and Privacy, Trustworthy AI, Quantum</a:t>
            </a:r>
            <a:endParaRPr lang="en-US" dirty="0">
              <a:latin typeface="+mn-lt"/>
              <a:ea typeface="Calibri" panose="020F0502020204030204"/>
              <a:cs typeface="Calibri"/>
            </a:endParaRPr>
          </a:p>
          <a:p>
            <a:pPr>
              <a:lnSpc>
                <a:spcPct val="120000"/>
              </a:lnSpc>
            </a:pPr>
            <a:r>
              <a:rPr lang="en-US" b="1" dirty="0">
                <a:latin typeface="+mn-lt"/>
                <a:ea typeface="+mn-lt"/>
                <a:cs typeface="+mn-lt"/>
              </a:rPr>
              <a:t>Next Generation Software: </a:t>
            </a:r>
            <a:r>
              <a:rPr lang="en-US" dirty="0">
                <a:latin typeface="+mn-lt"/>
                <a:ea typeface="+mn-lt"/>
                <a:cs typeface="+mn-lt"/>
              </a:rPr>
              <a:t>PL; Scalable Software; AI-assisted Programming</a:t>
            </a:r>
            <a:endParaRPr lang="en-US" b="1" dirty="0">
              <a:latin typeface="+mn-lt"/>
              <a:ea typeface="+mn-lt"/>
              <a:cs typeface="+mn-lt"/>
            </a:endParaRPr>
          </a:p>
          <a:p>
            <a:pPr>
              <a:lnSpc>
                <a:spcPct val="120000"/>
              </a:lnSpc>
            </a:pPr>
            <a:r>
              <a:rPr lang="en-US" b="1" dirty="0">
                <a:latin typeface="+mn-lt"/>
                <a:ea typeface="+mn-lt"/>
                <a:cs typeface="+mn-lt"/>
              </a:rPr>
              <a:t>Robotics and Foundations of AI: </a:t>
            </a:r>
            <a:r>
              <a:rPr lang="en-US" dirty="0">
                <a:latin typeface="+mn-lt"/>
                <a:ea typeface="+mn-lt"/>
                <a:cs typeface="+mn-lt"/>
              </a:rPr>
              <a:t>Foundations of ML, NLP, Computer Vision, Robotics</a:t>
            </a:r>
            <a:endParaRPr lang="en-US" b="1" dirty="0">
              <a:latin typeface="+mn-lt"/>
              <a:ea typeface="+mn-lt"/>
              <a:cs typeface="+mn-lt"/>
            </a:endParaRPr>
          </a:p>
          <a:p>
            <a:pPr>
              <a:lnSpc>
                <a:spcPct val="120000"/>
              </a:lnSpc>
            </a:pPr>
            <a:r>
              <a:rPr lang="en-US" b="1" dirty="0">
                <a:latin typeface="+mn-lt"/>
                <a:ea typeface="+mn-lt"/>
                <a:cs typeface="+mn-lt"/>
              </a:rPr>
              <a:t>Human-Centered AI and Embodied Intelligence: </a:t>
            </a:r>
            <a:r>
              <a:rPr lang="en-US" dirty="0">
                <a:latin typeface="+mn-lt"/>
                <a:ea typeface="+mn-lt"/>
                <a:cs typeface="+mn-lt"/>
              </a:rPr>
              <a:t>HCI, XR/AR/VR, Human-in-the-loop AI</a:t>
            </a:r>
            <a:endParaRPr lang="en-US" b="1" dirty="0">
              <a:latin typeface="+mn-lt"/>
              <a:ea typeface="+mn-lt"/>
              <a:cs typeface="+mn-lt"/>
            </a:endParaRPr>
          </a:p>
          <a:p>
            <a:pPr>
              <a:lnSpc>
                <a:spcPct val="120000"/>
              </a:lnSpc>
            </a:pPr>
            <a:r>
              <a:rPr lang="en-US" b="1" dirty="0">
                <a:latin typeface="+mn-lt"/>
                <a:ea typeface="+mn-lt"/>
                <a:cs typeface="+mn-lt"/>
              </a:rPr>
              <a:t>AI for Personal, Public, and Population Health: </a:t>
            </a:r>
            <a:r>
              <a:rPr lang="en-US" dirty="0">
                <a:latin typeface="+mn-lt"/>
                <a:ea typeface="+mn-lt"/>
                <a:cs typeface="+mn-lt"/>
              </a:rPr>
              <a:t>Digital Health, AI for health, Longitudinal and behavioral health</a:t>
            </a:r>
            <a:endParaRPr lang="en-US" b="1" dirty="0">
              <a:latin typeface="+mn-lt"/>
              <a:ea typeface="+mn-lt"/>
              <a:cs typeface="+mn-lt"/>
            </a:endParaRPr>
          </a:p>
          <a:p>
            <a:pPr>
              <a:lnSpc>
                <a:spcPct val="120000"/>
              </a:lnSpc>
            </a:pPr>
            <a:r>
              <a:rPr lang="en-US" b="1" dirty="0">
                <a:latin typeface="+mn-lt"/>
                <a:ea typeface="+mn-lt"/>
                <a:cs typeface="+mn-lt"/>
              </a:rPr>
              <a:t>Computer Science and Law: </a:t>
            </a:r>
            <a:r>
              <a:rPr lang="en-US" dirty="0">
                <a:latin typeface="+mn-lt"/>
                <a:ea typeface="+mn-lt"/>
                <a:cs typeface="+mn-lt"/>
              </a:rPr>
              <a:t>Data governance and privacy, Crypto and Law, Regulations and Generative AI </a:t>
            </a:r>
            <a:endParaRPr lang="en-US" b="1" dirty="0">
              <a:latin typeface="+mn-lt"/>
              <a:ea typeface="+mn-lt"/>
              <a:cs typeface="+mn-lt"/>
            </a:endParaRPr>
          </a:p>
          <a:p>
            <a:pPr>
              <a:lnSpc>
                <a:spcPct val="120000"/>
              </a:lnSpc>
            </a:pPr>
            <a:r>
              <a:rPr lang="en-US" b="1" dirty="0">
                <a:latin typeface="+mn-lt"/>
                <a:ea typeface="+mn-lt"/>
                <a:cs typeface="+mn-lt"/>
              </a:rPr>
              <a:t>Digital Civics: </a:t>
            </a:r>
            <a:r>
              <a:rPr lang="en-US" dirty="0">
                <a:latin typeface="+mn-lt"/>
                <a:ea typeface="+mn-lt"/>
                <a:cs typeface="+mn-lt"/>
              </a:rPr>
              <a:t>HCC, CSCW, ubicomp, visual analytics, smart cities, information ethics, public good tech</a:t>
            </a:r>
            <a:endParaRPr lang="en-US" dirty="0">
              <a:latin typeface="+mn-lt"/>
              <a:cs typeface="Arial"/>
            </a:endParaRPr>
          </a:p>
        </p:txBody>
      </p:sp>
      <p:sp>
        <p:nvSpPr>
          <p:cNvPr id="3" name="Title 2"/>
          <p:cNvSpPr>
            <a:spLocks noGrp="1"/>
          </p:cNvSpPr>
          <p:nvPr>
            <p:ph type="title"/>
          </p:nvPr>
        </p:nvSpPr>
        <p:spPr>
          <a:xfrm>
            <a:off x="628650" y="121924"/>
            <a:ext cx="7886700" cy="994172"/>
          </a:xfrm>
        </p:spPr>
        <p:txBody>
          <a:bodyPr>
            <a:normAutofit/>
          </a:bodyPr>
          <a:lstStyle/>
          <a:p>
            <a:r>
              <a:rPr lang="en-US" b="1" dirty="0">
                <a:latin typeface="+mn-lt"/>
                <a:cs typeface="Arial"/>
              </a:rPr>
              <a:t>Khoury College Faculty Hiring</a:t>
            </a:r>
            <a:r>
              <a:rPr lang="zh-CN" altLang="en-US" b="1" dirty="0">
                <a:latin typeface="+mn-lt"/>
                <a:cs typeface="Arial"/>
              </a:rPr>
              <a:t> </a:t>
            </a:r>
            <a:r>
              <a:rPr lang="en-US" altLang="zh-CN" b="1" dirty="0">
                <a:latin typeface="+mn-lt"/>
                <a:cs typeface="Arial"/>
              </a:rPr>
              <a:t>-</a:t>
            </a:r>
            <a:r>
              <a:rPr lang="zh-CN" altLang="en-US" b="1" dirty="0">
                <a:latin typeface="+mn-lt"/>
                <a:cs typeface="Arial"/>
              </a:rPr>
              <a:t> </a:t>
            </a:r>
            <a:r>
              <a:rPr lang="en-US" altLang="zh-CN" b="1" dirty="0">
                <a:latin typeface="+mn-lt"/>
                <a:cs typeface="Arial"/>
              </a:rPr>
              <a:t>NEU</a:t>
            </a:r>
            <a:r>
              <a:rPr lang="en-US" b="1" dirty="0">
                <a:latin typeface="+mn-lt"/>
                <a:cs typeface="Arial"/>
              </a:rPr>
              <a:t>  </a:t>
            </a:r>
            <a:br>
              <a:rPr lang="en-US" dirty="0">
                <a:latin typeface="+mn-lt"/>
                <a:cs typeface="Arial"/>
              </a:rPr>
            </a:br>
            <a:r>
              <a:rPr lang="en-US" sz="2325" dirty="0">
                <a:latin typeface="+mn-lt"/>
                <a:cs typeface="Arial"/>
              </a:rPr>
              <a:t>Tenure Track and Research Active Teaching Faculty </a:t>
            </a:r>
            <a:endParaRPr lang="en-US" b="0" dirty="0">
              <a:latin typeface="+mn-lt"/>
              <a:cs typeface="Arial"/>
            </a:endParaRPr>
          </a:p>
        </p:txBody>
      </p:sp>
      <p:sp>
        <p:nvSpPr>
          <p:cNvPr id="5" name="TextBox 4">
            <a:extLst>
              <a:ext uri="{FF2B5EF4-FFF2-40B4-BE49-F238E27FC236}">
                <a16:creationId xmlns:a16="http://schemas.microsoft.com/office/drawing/2014/main" id="{D655B486-D475-8D5F-A416-29CF59637EAF}"/>
              </a:ext>
            </a:extLst>
          </p:cNvPr>
          <p:cNvSpPr txBox="1"/>
          <p:nvPr/>
        </p:nvSpPr>
        <p:spPr>
          <a:xfrm>
            <a:off x="6449602" y="2530045"/>
            <a:ext cx="2281505" cy="1454244"/>
          </a:xfrm>
          <a:prstGeom prst="rect">
            <a:avLst/>
          </a:prstGeom>
          <a:noFill/>
          <a:ln w="19050">
            <a:solidFill>
              <a:srgbClr val="C00000"/>
            </a:solidFill>
          </a:ln>
        </p:spPr>
        <p:txBody>
          <a:bodyPr wrap="square" rtlCol="0">
            <a:spAutoFit/>
          </a:bodyPr>
          <a:lstStyle/>
          <a:p>
            <a:r>
              <a:rPr lang="en-US" sz="1200" i="1" dirty="0">
                <a:latin typeface="+mn-lt"/>
              </a:rPr>
              <a:t>Targeted support for post-doctoral researchers and early-career and senior faculty</a:t>
            </a:r>
            <a:br>
              <a:rPr lang="en-US" sz="1200" i="1" dirty="0">
                <a:latin typeface="+mn-lt"/>
              </a:rPr>
            </a:br>
            <a:br>
              <a:rPr lang="en-US" sz="825" i="1" dirty="0">
                <a:latin typeface="+mn-lt"/>
              </a:rPr>
            </a:br>
            <a:r>
              <a:rPr lang="en-US" sz="1200" i="1" dirty="0">
                <a:latin typeface="+mn-lt"/>
              </a:rPr>
              <a:t>Hiring at Boston, San Jose, Mills/Oakland, Seattle and Arlington campuses</a:t>
            </a:r>
            <a:br>
              <a:rPr lang="en-US" sz="1200" i="1" dirty="0">
                <a:latin typeface="+mn-lt"/>
              </a:rPr>
            </a:br>
            <a:endParaRPr lang="en-US" sz="825" i="1" dirty="0">
              <a:latin typeface="+mn-lt"/>
            </a:endParaRPr>
          </a:p>
        </p:txBody>
      </p:sp>
    </p:spTree>
    <p:extLst>
      <p:ext uri="{BB962C8B-B14F-4D97-AF65-F5344CB8AC3E}">
        <p14:creationId xmlns:p14="http://schemas.microsoft.com/office/powerpoint/2010/main" val="382091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latin typeface="Montserrat"/>
                <a:ea typeface="Montserrat"/>
                <a:cs typeface="Montserrat"/>
                <a:sym typeface="Montserrat"/>
              </a:rPr>
              <a:t>38</a:t>
            </a:fld>
            <a:endParaRPr>
              <a:latin typeface="Montserrat"/>
              <a:ea typeface="Montserrat"/>
              <a:cs typeface="Montserrat"/>
              <a:sym typeface="Montserrat"/>
            </a:endParaRPr>
          </a:p>
        </p:txBody>
      </p:sp>
      <p:pic>
        <p:nvPicPr>
          <p:cNvPr id="543" name="Google Shape;543;p45"/>
          <p:cNvPicPr preferRelativeResize="0"/>
          <p:nvPr/>
        </p:nvPicPr>
        <p:blipFill rotWithShape="1">
          <a:blip r:embed="rId3">
            <a:alphaModFix/>
          </a:blip>
          <a:srcRect l="4464" r="4419" b="3892"/>
          <a:stretch/>
        </p:blipFill>
        <p:spPr>
          <a:xfrm>
            <a:off x="5089600" y="1419147"/>
            <a:ext cx="3249298" cy="3321001"/>
          </a:xfrm>
          <a:prstGeom prst="rect">
            <a:avLst/>
          </a:prstGeom>
          <a:noFill/>
          <a:ln>
            <a:noFill/>
          </a:ln>
        </p:spPr>
      </p:pic>
      <p:sp>
        <p:nvSpPr>
          <p:cNvPr id="544" name="Google Shape;544;p45"/>
          <p:cNvSpPr txBox="1">
            <a:spLocks noGrp="1"/>
          </p:cNvSpPr>
          <p:nvPr>
            <p:ph type="body" idx="1"/>
          </p:nvPr>
        </p:nvSpPr>
        <p:spPr>
          <a:xfrm>
            <a:off x="371422" y="99251"/>
            <a:ext cx="3320100" cy="490800"/>
          </a:xfrm>
          <a:prstGeom prst="rect">
            <a:avLst/>
          </a:prstGeom>
        </p:spPr>
        <p:txBody>
          <a:bodyPr spcFirstLastPara="1" wrap="square" lIns="91425" tIns="91425" rIns="91425" bIns="91425" anchor="ctr" anchorCtr="0">
            <a:normAutofit fontScale="92500" lnSpcReduction="20000"/>
          </a:bodyPr>
          <a:lstStyle/>
          <a:p>
            <a:pPr marL="0" lvl="0" indent="0" algn="l" rtl="0">
              <a:spcBef>
                <a:spcPts val="0"/>
              </a:spcBef>
              <a:spcAft>
                <a:spcPts val="1200"/>
              </a:spcAft>
              <a:buClr>
                <a:schemeClr val="dk1"/>
              </a:buClr>
              <a:buSzPts val="1100"/>
              <a:buFont typeface="Arial"/>
              <a:buNone/>
            </a:pPr>
            <a:r>
              <a:rPr lang="en" sz="1050">
                <a:solidFill>
                  <a:schemeClr val="dk1"/>
                </a:solidFill>
                <a:latin typeface="Montserrat"/>
                <a:ea typeface="Montserrat"/>
                <a:cs typeface="Montserrat"/>
                <a:sym typeface="Montserrat"/>
              </a:rPr>
              <a:t>Support </a:t>
            </a:r>
            <a:r>
              <a:rPr lang="en" sz="1050" b="1">
                <a:solidFill>
                  <a:schemeClr val="dk1"/>
                </a:solidFill>
                <a:latin typeface="Montserrat"/>
                <a:ea typeface="Montserrat"/>
                <a:cs typeface="Montserrat"/>
                <a:sym typeface="Montserrat"/>
              </a:rPr>
              <a:t>low-level awareness</a:t>
            </a:r>
            <a:r>
              <a:rPr lang="en" sz="1050">
                <a:solidFill>
                  <a:schemeClr val="dk1"/>
                </a:solidFill>
                <a:latin typeface="Montserrat"/>
                <a:ea typeface="Montserrat"/>
                <a:cs typeface="Montserrat"/>
                <a:sym typeface="Montserrat"/>
              </a:rPr>
              <a:t> </a:t>
            </a:r>
            <a:endParaRPr sz="1050">
              <a:solidFill>
                <a:schemeClr val="dk1"/>
              </a:solidFill>
              <a:latin typeface="Montserrat"/>
              <a:ea typeface="Montserrat"/>
              <a:cs typeface="Montserrat"/>
              <a:sym typeface="Montserrat"/>
            </a:endParaRPr>
          </a:p>
        </p:txBody>
      </p:sp>
      <p:sp>
        <p:nvSpPr>
          <p:cNvPr id="545" name="Google Shape;545;p45"/>
          <p:cNvSpPr txBox="1">
            <a:spLocks noGrp="1"/>
          </p:cNvSpPr>
          <p:nvPr>
            <p:ph type="body" idx="1"/>
          </p:nvPr>
        </p:nvSpPr>
        <p:spPr>
          <a:xfrm>
            <a:off x="359147" y="1413876"/>
            <a:ext cx="3939600" cy="490800"/>
          </a:xfrm>
          <a:prstGeom prst="rect">
            <a:avLst/>
          </a:prstGeom>
        </p:spPr>
        <p:txBody>
          <a:bodyPr spcFirstLastPara="1" wrap="square" lIns="91425" tIns="91425" rIns="91425" bIns="91425" anchor="ctr" anchorCtr="0">
            <a:normAutofit fontScale="92500" lnSpcReduction="20000"/>
          </a:bodyPr>
          <a:lstStyle/>
          <a:p>
            <a:pPr marL="0" lvl="0" indent="0" algn="l" rtl="0">
              <a:spcBef>
                <a:spcPts val="0"/>
              </a:spcBef>
              <a:spcAft>
                <a:spcPts val="1200"/>
              </a:spcAft>
              <a:buClr>
                <a:schemeClr val="dk1"/>
              </a:buClr>
              <a:buSzPts val="1100"/>
              <a:buFont typeface="Arial"/>
              <a:buNone/>
            </a:pPr>
            <a:r>
              <a:rPr lang="en" sz="1050">
                <a:solidFill>
                  <a:schemeClr val="dk1"/>
                </a:solidFill>
                <a:latin typeface="Montserrat"/>
                <a:ea typeface="Montserrat"/>
                <a:cs typeface="Montserrat"/>
                <a:sym typeface="Montserrat"/>
              </a:rPr>
              <a:t>Trends over </a:t>
            </a:r>
            <a:r>
              <a:rPr lang="en" sz="1050" b="1">
                <a:solidFill>
                  <a:schemeClr val="dk1"/>
                </a:solidFill>
                <a:latin typeface="Montserrat"/>
                <a:ea typeface="Montserrat"/>
                <a:cs typeface="Montserrat"/>
                <a:sym typeface="Montserrat"/>
              </a:rPr>
              <a:t>time</a:t>
            </a:r>
            <a:r>
              <a:rPr lang="en" sz="1050">
                <a:solidFill>
                  <a:schemeClr val="dk1"/>
                </a:solidFill>
                <a:latin typeface="Montserrat"/>
                <a:ea typeface="Montserrat"/>
                <a:cs typeface="Montserrat"/>
                <a:sym typeface="Montserrat"/>
              </a:rPr>
              <a:t> </a:t>
            </a:r>
            <a:endParaRPr sz="1050">
              <a:solidFill>
                <a:schemeClr val="dk1"/>
              </a:solidFill>
              <a:latin typeface="Montserrat"/>
              <a:ea typeface="Montserrat"/>
              <a:cs typeface="Montserrat"/>
              <a:sym typeface="Montserrat"/>
            </a:endParaRPr>
          </a:p>
        </p:txBody>
      </p:sp>
      <p:sp>
        <p:nvSpPr>
          <p:cNvPr id="546" name="Google Shape;546;p45"/>
          <p:cNvSpPr txBox="1">
            <a:spLocks noGrp="1"/>
          </p:cNvSpPr>
          <p:nvPr>
            <p:ph type="body" idx="1"/>
          </p:nvPr>
        </p:nvSpPr>
        <p:spPr>
          <a:xfrm>
            <a:off x="359129" y="1917876"/>
            <a:ext cx="3598200" cy="490800"/>
          </a:xfrm>
          <a:prstGeom prst="rect">
            <a:avLst/>
          </a:prstGeom>
        </p:spPr>
        <p:txBody>
          <a:bodyPr spcFirstLastPara="1" wrap="square" lIns="91425" tIns="91425" rIns="91425" bIns="91425" anchor="ctr" anchorCtr="0">
            <a:normAutofit fontScale="92500" lnSpcReduction="20000"/>
          </a:bodyPr>
          <a:lstStyle/>
          <a:p>
            <a:pPr marL="0" lvl="0" indent="0" algn="l" rtl="0">
              <a:spcBef>
                <a:spcPts val="0"/>
              </a:spcBef>
              <a:spcAft>
                <a:spcPts val="1200"/>
              </a:spcAft>
              <a:buClr>
                <a:schemeClr val="dk1"/>
              </a:buClr>
              <a:buSzPts val="1100"/>
              <a:buFont typeface="Arial"/>
              <a:buNone/>
            </a:pPr>
            <a:r>
              <a:rPr lang="en" sz="1050">
                <a:solidFill>
                  <a:schemeClr val="dk1"/>
                </a:solidFill>
                <a:latin typeface="Montserrat"/>
                <a:ea typeface="Montserrat"/>
                <a:cs typeface="Montserrat"/>
                <a:sym typeface="Montserrat"/>
              </a:rPr>
              <a:t>Respecting </a:t>
            </a:r>
            <a:r>
              <a:rPr lang="en" sz="1050" b="1">
                <a:solidFill>
                  <a:schemeClr val="dk1"/>
                </a:solidFill>
                <a:latin typeface="Montserrat"/>
                <a:ea typeface="Montserrat"/>
                <a:cs typeface="Montserrat"/>
                <a:sym typeface="Montserrat"/>
              </a:rPr>
              <a:t>privacy</a:t>
            </a:r>
            <a:r>
              <a:rPr lang="en" sz="1050">
                <a:solidFill>
                  <a:schemeClr val="dk1"/>
                </a:solidFill>
                <a:latin typeface="Montserrat"/>
                <a:ea typeface="Montserrat"/>
                <a:cs typeface="Montserrat"/>
                <a:sym typeface="Montserrat"/>
              </a:rPr>
              <a:t> concerns</a:t>
            </a:r>
            <a:endParaRPr sz="1050">
              <a:solidFill>
                <a:schemeClr val="dk1"/>
              </a:solidFill>
              <a:latin typeface="Montserrat"/>
              <a:ea typeface="Montserrat"/>
              <a:cs typeface="Montserrat"/>
              <a:sym typeface="Montserrat"/>
            </a:endParaRPr>
          </a:p>
        </p:txBody>
      </p:sp>
      <p:sp>
        <p:nvSpPr>
          <p:cNvPr id="547" name="Google Shape;547;p45"/>
          <p:cNvSpPr txBox="1">
            <a:spLocks noGrp="1"/>
          </p:cNvSpPr>
          <p:nvPr>
            <p:ph type="body" idx="1"/>
          </p:nvPr>
        </p:nvSpPr>
        <p:spPr>
          <a:xfrm>
            <a:off x="370329" y="3547226"/>
            <a:ext cx="3249300" cy="490800"/>
          </a:xfrm>
          <a:prstGeom prst="rect">
            <a:avLst/>
          </a:prstGeom>
        </p:spPr>
        <p:txBody>
          <a:bodyPr spcFirstLastPara="1" wrap="square" lIns="91425" tIns="91425" rIns="91425" bIns="91425" anchor="ctr" anchorCtr="0">
            <a:normAutofit fontScale="92500" lnSpcReduction="20000"/>
          </a:bodyPr>
          <a:lstStyle/>
          <a:p>
            <a:pPr marL="0" lvl="0" indent="0" algn="l" rtl="0">
              <a:spcBef>
                <a:spcPts val="0"/>
              </a:spcBef>
              <a:spcAft>
                <a:spcPts val="1200"/>
              </a:spcAft>
              <a:buClr>
                <a:schemeClr val="dk1"/>
              </a:buClr>
              <a:buSzPts val="1100"/>
              <a:buFont typeface="Arial"/>
              <a:buNone/>
            </a:pPr>
            <a:r>
              <a:rPr lang="en" sz="1050">
                <a:solidFill>
                  <a:schemeClr val="dk1"/>
                </a:solidFill>
                <a:latin typeface="Montserrat"/>
                <a:ea typeface="Montserrat"/>
                <a:cs typeface="Montserrat"/>
                <a:sym typeface="Montserrat"/>
              </a:rPr>
              <a:t>Reduce complexity</a:t>
            </a:r>
            <a:endParaRPr sz="1050">
              <a:solidFill>
                <a:schemeClr val="dk1"/>
              </a:solidFill>
              <a:latin typeface="Montserrat"/>
              <a:ea typeface="Montserrat"/>
              <a:cs typeface="Montserrat"/>
              <a:sym typeface="Montserrat"/>
            </a:endParaRPr>
          </a:p>
        </p:txBody>
      </p:sp>
      <p:sp>
        <p:nvSpPr>
          <p:cNvPr id="548" name="Google Shape;548;p45"/>
          <p:cNvSpPr txBox="1">
            <a:spLocks noGrp="1"/>
          </p:cNvSpPr>
          <p:nvPr>
            <p:ph type="body" idx="1"/>
          </p:nvPr>
        </p:nvSpPr>
        <p:spPr>
          <a:xfrm>
            <a:off x="371422" y="455251"/>
            <a:ext cx="3153000" cy="340200"/>
          </a:xfrm>
          <a:prstGeom prst="rect">
            <a:avLst/>
          </a:prstGeom>
        </p:spPr>
        <p:txBody>
          <a:bodyPr spcFirstLastPara="1" wrap="square" lIns="91425" tIns="91425" rIns="91425" bIns="91425" anchor="ctr" anchorCtr="0">
            <a:noAutofit/>
          </a:bodyPr>
          <a:lstStyle/>
          <a:p>
            <a:pPr marL="0" lvl="0" indent="0" algn="l" rtl="0">
              <a:lnSpc>
                <a:spcPct val="95000"/>
              </a:lnSpc>
              <a:spcBef>
                <a:spcPts val="0"/>
              </a:spcBef>
              <a:spcAft>
                <a:spcPts val="1200"/>
              </a:spcAft>
              <a:buClr>
                <a:schemeClr val="dk1"/>
              </a:buClr>
              <a:buSzPts val="712"/>
              <a:buFont typeface="Arial"/>
              <a:buNone/>
            </a:pPr>
            <a:r>
              <a:rPr lang="en" sz="1073" b="1">
                <a:solidFill>
                  <a:schemeClr val="dk1"/>
                </a:solidFill>
                <a:latin typeface="Montserrat"/>
                <a:ea typeface="Montserrat"/>
                <a:cs typeface="Montserrat"/>
                <a:sym typeface="Montserrat"/>
              </a:rPr>
              <a:t>Movement</a:t>
            </a:r>
            <a:r>
              <a:rPr lang="en" sz="1073">
                <a:solidFill>
                  <a:schemeClr val="dk1"/>
                </a:solidFill>
                <a:latin typeface="Montserrat"/>
                <a:ea typeface="Montserrat"/>
                <a:cs typeface="Montserrat"/>
                <a:sym typeface="Montserrat"/>
              </a:rPr>
              <a:t> and </a:t>
            </a:r>
            <a:r>
              <a:rPr lang="en" sz="1073" b="1">
                <a:solidFill>
                  <a:schemeClr val="dk1"/>
                </a:solidFill>
                <a:latin typeface="Montserrat"/>
                <a:ea typeface="Montserrat"/>
                <a:cs typeface="Montserrat"/>
                <a:sym typeface="Montserrat"/>
              </a:rPr>
              <a:t>daily activities</a:t>
            </a:r>
            <a:endParaRPr sz="1387" b="1">
              <a:solidFill>
                <a:schemeClr val="dk1"/>
              </a:solidFill>
              <a:latin typeface="Montserrat"/>
              <a:ea typeface="Montserrat"/>
              <a:cs typeface="Montserrat"/>
              <a:sym typeface="Montserrat"/>
            </a:endParaRPr>
          </a:p>
        </p:txBody>
      </p:sp>
      <p:sp>
        <p:nvSpPr>
          <p:cNvPr id="549" name="Google Shape;549;p45"/>
          <p:cNvSpPr txBox="1">
            <a:spLocks noGrp="1"/>
          </p:cNvSpPr>
          <p:nvPr>
            <p:ph type="body" idx="1"/>
          </p:nvPr>
        </p:nvSpPr>
        <p:spPr>
          <a:xfrm>
            <a:off x="359129" y="2316026"/>
            <a:ext cx="4212900" cy="285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770"/>
              <a:buFont typeface="Arial"/>
              <a:buNone/>
            </a:pPr>
            <a:r>
              <a:rPr lang="en" sz="1050" b="1">
                <a:solidFill>
                  <a:schemeClr val="dk1"/>
                </a:solidFill>
                <a:latin typeface="Montserrat"/>
                <a:ea typeface="Montserrat"/>
                <a:cs typeface="Montserrat"/>
                <a:sym typeface="Montserrat"/>
              </a:rPr>
              <a:t>Crucial</a:t>
            </a:r>
            <a:r>
              <a:rPr lang="en" sz="1050">
                <a:solidFill>
                  <a:schemeClr val="dk1"/>
                </a:solidFill>
                <a:latin typeface="Montserrat"/>
                <a:ea typeface="Montserrat"/>
                <a:cs typeface="Montserrat"/>
                <a:sym typeface="Montserrat"/>
              </a:rPr>
              <a:t> and </a:t>
            </a:r>
            <a:r>
              <a:rPr lang="en" sz="1050" b="1">
                <a:solidFill>
                  <a:schemeClr val="dk1"/>
                </a:solidFill>
                <a:latin typeface="Montserrat"/>
                <a:ea typeface="Montserrat"/>
                <a:cs typeface="Montserrat"/>
                <a:sym typeface="Montserrat"/>
              </a:rPr>
              <a:t>customized</a:t>
            </a:r>
            <a:r>
              <a:rPr lang="en" sz="1050">
                <a:solidFill>
                  <a:schemeClr val="dk1"/>
                </a:solidFill>
                <a:latin typeface="Montserrat"/>
                <a:ea typeface="Montserrat"/>
                <a:cs typeface="Montserrat"/>
                <a:sym typeface="Montserrat"/>
              </a:rPr>
              <a:t> activities </a:t>
            </a:r>
            <a:endParaRPr sz="1050">
              <a:solidFill>
                <a:schemeClr val="dk1"/>
              </a:solidFill>
              <a:latin typeface="Montserrat"/>
              <a:ea typeface="Montserrat"/>
              <a:cs typeface="Montserrat"/>
              <a:sym typeface="Montserrat"/>
            </a:endParaRPr>
          </a:p>
        </p:txBody>
      </p:sp>
      <p:sp>
        <p:nvSpPr>
          <p:cNvPr id="550" name="Google Shape;550;p45"/>
          <p:cNvSpPr txBox="1">
            <a:spLocks noGrp="1"/>
          </p:cNvSpPr>
          <p:nvPr>
            <p:ph type="body" idx="1"/>
          </p:nvPr>
        </p:nvSpPr>
        <p:spPr>
          <a:xfrm>
            <a:off x="359129" y="2839251"/>
            <a:ext cx="3662700" cy="285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770"/>
              <a:buFont typeface="Arial"/>
              <a:buNone/>
            </a:pPr>
            <a:r>
              <a:rPr lang="en" sz="1060">
                <a:solidFill>
                  <a:schemeClr val="dk1"/>
                </a:solidFill>
                <a:latin typeface="Montserrat"/>
                <a:ea typeface="Montserrat"/>
                <a:cs typeface="Montserrat"/>
                <a:sym typeface="Montserrat"/>
              </a:rPr>
              <a:t>No private and casual activities </a:t>
            </a:r>
            <a:endParaRPr sz="1050" b="1">
              <a:solidFill>
                <a:schemeClr val="dk1"/>
              </a:solidFill>
              <a:latin typeface="Montserrat"/>
              <a:ea typeface="Montserrat"/>
              <a:cs typeface="Montserrat"/>
              <a:sym typeface="Montserrat"/>
            </a:endParaRPr>
          </a:p>
        </p:txBody>
      </p:sp>
      <p:sp>
        <p:nvSpPr>
          <p:cNvPr id="551" name="Google Shape;551;p45"/>
          <p:cNvSpPr txBox="1">
            <a:spLocks noGrp="1"/>
          </p:cNvSpPr>
          <p:nvPr>
            <p:ph type="body" idx="1"/>
          </p:nvPr>
        </p:nvSpPr>
        <p:spPr>
          <a:xfrm>
            <a:off x="359130" y="3356676"/>
            <a:ext cx="2752500" cy="285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770"/>
              <a:buFont typeface="Arial"/>
              <a:buNone/>
            </a:pPr>
            <a:r>
              <a:rPr lang="en" sz="1060">
                <a:solidFill>
                  <a:schemeClr val="dk1"/>
                </a:solidFill>
                <a:latin typeface="Montserrat"/>
                <a:ea typeface="Montserrat"/>
                <a:cs typeface="Montserrat"/>
                <a:sym typeface="Montserrat"/>
              </a:rPr>
              <a:t>No visual information </a:t>
            </a:r>
            <a:endParaRPr sz="1050">
              <a:solidFill>
                <a:schemeClr val="dk1"/>
              </a:solidFill>
              <a:latin typeface="Montserrat"/>
              <a:ea typeface="Montserrat"/>
              <a:cs typeface="Montserrat"/>
              <a:sym typeface="Montserrat"/>
            </a:endParaRPr>
          </a:p>
        </p:txBody>
      </p:sp>
      <p:sp>
        <p:nvSpPr>
          <p:cNvPr id="552" name="Google Shape;552;p45"/>
          <p:cNvSpPr txBox="1">
            <a:spLocks noGrp="1"/>
          </p:cNvSpPr>
          <p:nvPr>
            <p:ph type="body" idx="1"/>
          </p:nvPr>
        </p:nvSpPr>
        <p:spPr>
          <a:xfrm>
            <a:off x="637122" y="707326"/>
            <a:ext cx="3662700" cy="340200"/>
          </a:xfrm>
          <a:prstGeom prst="rect">
            <a:avLst/>
          </a:prstGeom>
        </p:spPr>
        <p:txBody>
          <a:bodyPr spcFirstLastPara="1" wrap="square" lIns="91425" tIns="91425" rIns="91425" bIns="91425" anchor="ctr" anchorCtr="0">
            <a:noAutofit/>
          </a:bodyPr>
          <a:lstStyle/>
          <a:p>
            <a:pPr marL="0" lvl="0" indent="0" algn="l" rtl="0">
              <a:lnSpc>
                <a:spcPct val="95000"/>
              </a:lnSpc>
              <a:spcBef>
                <a:spcPts val="0"/>
              </a:spcBef>
              <a:spcAft>
                <a:spcPts val="1200"/>
              </a:spcAft>
              <a:buClr>
                <a:schemeClr val="dk1"/>
              </a:buClr>
              <a:buSzPts val="712"/>
              <a:buFont typeface="Arial"/>
              <a:buNone/>
            </a:pPr>
            <a:r>
              <a:rPr lang="en" sz="1073">
                <a:solidFill>
                  <a:schemeClr val="dk1"/>
                </a:solidFill>
                <a:latin typeface="Montserrat"/>
                <a:ea typeface="Montserrat"/>
                <a:cs typeface="Montserrat"/>
                <a:sym typeface="Montserrat"/>
              </a:rPr>
              <a:t>Particular </a:t>
            </a:r>
            <a:r>
              <a:rPr lang="en" sz="1073" b="1">
                <a:solidFill>
                  <a:schemeClr val="dk1"/>
                </a:solidFill>
                <a:latin typeface="Montserrat"/>
                <a:ea typeface="Montserrat"/>
                <a:cs typeface="Montserrat"/>
                <a:sym typeface="Montserrat"/>
              </a:rPr>
              <a:t>areas</a:t>
            </a:r>
            <a:endParaRPr sz="1387" b="1">
              <a:solidFill>
                <a:schemeClr val="dk1"/>
              </a:solidFill>
              <a:latin typeface="Montserrat"/>
              <a:ea typeface="Montserrat"/>
              <a:cs typeface="Montserrat"/>
              <a:sym typeface="Montserrat"/>
            </a:endParaRPr>
          </a:p>
        </p:txBody>
      </p:sp>
      <p:sp>
        <p:nvSpPr>
          <p:cNvPr id="553" name="Google Shape;553;p45"/>
          <p:cNvSpPr txBox="1">
            <a:spLocks noGrp="1"/>
          </p:cNvSpPr>
          <p:nvPr>
            <p:ph type="body" idx="1"/>
          </p:nvPr>
        </p:nvSpPr>
        <p:spPr>
          <a:xfrm>
            <a:off x="637122" y="934801"/>
            <a:ext cx="2887200" cy="340200"/>
          </a:xfrm>
          <a:prstGeom prst="rect">
            <a:avLst/>
          </a:prstGeom>
        </p:spPr>
        <p:txBody>
          <a:bodyPr spcFirstLastPara="1" wrap="square" lIns="91425" tIns="91425" rIns="91425" bIns="91425" anchor="ctr" anchorCtr="0">
            <a:noAutofit/>
          </a:bodyPr>
          <a:lstStyle/>
          <a:p>
            <a:pPr marL="0" lvl="0" indent="0" algn="l" rtl="0">
              <a:lnSpc>
                <a:spcPct val="95000"/>
              </a:lnSpc>
              <a:spcBef>
                <a:spcPts val="0"/>
              </a:spcBef>
              <a:spcAft>
                <a:spcPts val="1200"/>
              </a:spcAft>
              <a:buClr>
                <a:schemeClr val="dk1"/>
              </a:buClr>
              <a:buSzPts val="712"/>
              <a:buFont typeface="Arial"/>
              <a:buNone/>
            </a:pPr>
            <a:r>
              <a:rPr lang="en" sz="1073">
                <a:solidFill>
                  <a:schemeClr val="dk1"/>
                </a:solidFill>
                <a:latin typeface="Montserrat"/>
                <a:ea typeface="Montserrat"/>
                <a:cs typeface="Montserrat"/>
                <a:sym typeface="Montserrat"/>
              </a:rPr>
              <a:t>Avatar has different </a:t>
            </a:r>
            <a:r>
              <a:rPr lang="en" sz="1073" b="1">
                <a:solidFill>
                  <a:schemeClr val="dk1"/>
                </a:solidFill>
                <a:latin typeface="Montserrat"/>
                <a:ea typeface="Montserrat"/>
                <a:cs typeface="Montserrat"/>
                <a:sym typeface="Montserrat"/>
              </a:rPr>
              <a:t>stages</a:t>
            </a:r>
            <a:endParaRPr sz="1387" b="1">
              <a:solidFill>
                <a:schemeClr val="dk1"/>
              </a:solidFill>
              <a:latin typeface="Montserrat"/>
              <a:ea typeface="Montserrat"/>
              <a:cs typeface="Montserrat"/>
              <a:sym typeface="Montserrat"/>
            </a:endParaRPr>
          </a:p>
        </p:txBody>
      </p:sp>
      <p:sp>
        <p:nvSpPr>
          <p:cNvPr id="554" name="Google Shape;554;p45"/>
          <p:cNvSpPr txBox="1">
            <a:spLocks noGrp="1"/>
          </p:cNvSpPr>
          <p:nvPr>
            <p:ph type="body" idx="1"/>
          </p:nvPr>
        </p:nvSpPr>
        <p:spPr>
          <a:xfrm>
            <a:off x="637122" y="1230726"/>
            <a:ext cx="3998400" cy="222300"/>
          </a:xfrm>
          <a:prstGeom prst="rect">
            <a:avLst/>
          </a:prstGeom>
        </p:spPr>
        <p:txBody>
          <a:bodyPr spcFirstLastPara="1" wrap="square" lIns="91425" tIns="91425" rIns="91425" bIns="91425" anchor="ctr" anchorCtr="0">
            <a:noAutofit/>
          </a:bodyPr>
          <a:lstStyle/>
          <a:p>
            <a:pPr marL="0" lvl="0" indent="0" algn="l" rtl="0">
              <a:lnSpc>
                <a:spcPct val="95000"/>
              </a:lnSpc>
              <a:spcBef>
                <a:spcPts val="0"/>
              </a:spcBef>
              <a:spcAft>
                <a:spcPts val="1200"/>
              </a:spcAft>
              <a:buClr>
                <a:schemeClr val="dk1"/>
              </a:buClr>
              <a:buSzPts val="712"/>
              <a:buFont typeface="Arial"/>
              <a:buNone/>
            </a:pPr>
            <a:r>
              <a:rPr lang="en" sz="1073" b="1" dirty="0">
                <a:solidFill>
                  <a:schemeClr val="dk1"/>
                </a:solidFill>
                <a:latin typeface="Montserrat"/>
                <a:ea typeface="Montserrat"/>
                <a:cs typeface="Montserrat"/>
                <a:sym typeface="Montserrat"/>
              </a:rPr>
              <a:t>Highlight</a:t>
            </a:r>
            <a:r>
              <a:rPr lang="en" sz="1073" dirty="0">
                <a:solidFill>
                  <a:schemeClr val="dk1"/>
                </a:solidFill>
                <a:latin typeface="Montserrat"/>
                <a:ea typeface="Montserrat"/>
                <a:cs typeface="Montserrat"/>
                <a:sym typeface="Montserrat"/>
              </a:rPr>
              <a:t> important status/accidents/activities </a:t>
            </a:r>
            <a:endParaRPr sz="1387" dirty="0">
              <a:solidFill>
                <a:schemeClr val="dk1"/>
              </a:solidFill>
              <a:latin typeface="Montserrat"/>
              <a:ea typeface="Montserrat"/>
              <a:cs typeface="Montserrat"/>
              <a:sym typeface="Montserrat"/>
            </a:endParaRPr>
          </a:p>
        </p:txBody>
      </p:sp>
      <p:sp>
        <p:nvSpPr>
          <p:cNvPr id="555" name="Google Shape;555;p45"/>
          <p:cNvSpPr txBox="1">
            <a:spLocks noGrp="1"/>
          </p:cNvSpPr>
          <p:nvPr>
            <p:ph type="body" idx="1"/>
          </p:nvPr>
        </p:nvSpPr>
        <p:spPr>
          <a:xfrm>
            <a:off x="637120" y="1764151"/>
            <a:ext cx="3320100" cy="188400"/>
          </a:xfrm>
          <a:prstGeom prst="rect">
            <a:avLst/>
          </a:prstGeom>
        </p:spPr>
        <p:txBody>
          <a:bodyPr spcFirstLastPara="1" wrap="square" lIns="91425" tIns="91425" rIns="91425" bIns="91425" anchor="ctr" anchorCtr="0">
            <a:noAutofit/>
          </a:bodyPr>
          <a:lstStyle/>
          <a:p>
            <a:pPr marL="0" lvl="0" indent="0" algn="l" rtl="0">
              <a:lnSpc>
                <a:spcPct val="95000"/>
              </a:lnSpc>
              <a:spcBef>
                <a:spcPts val="0"/>
              </a:spcBef>
              <a:spcAft>
                <a:spcPts val="1200"/>
              </a:spcAft>
              <a:buClr>
                <a:schemeClr val="dk1"/>
              </a:buClr>
              <a:buSzPts val="712"/>
              <a:buFont typeface="Arial"/>
              <a:buNone/>
            </a:pPr>
            <a:r>
              <a:rPr lang="en" sz="1073">
                <a:solidFill>
                  <a:schemeClr val="dk1"/>
                </a:solidFill>
                <a:latin typeface="Montserrat"/>
                <a:ea typeface="Montserrat"/>
                <a:cs typeface="Montserrat"/>
                <a:sym typeface="Montserrat"/>
              </a:rPr>
              <a:t>Visual cues -&gt; </a:t>
            </a:r>
            <a:r>
              <a:rPr lang="en" sz="1073" b="1">
                <a:solidFill>
                  <a:schemeClr val="dk1"/>
                </a:solidFill>
                <a:latin typeface="Montserrat"/>
                <a:ea typeface="Montserrat"/>
                <a:cs typeface="Montserrat"/>
                <a:sym typeface="Montserrat"/>
              </a:rPr>
              <a:t>time spent</a:t>
            </a:r>
            <a:r>
              <a:rPr lang="en" sz="1073">
                <a:solidFill>
                  <a:schemeClr val="dk1"/>
                </a:solidFill>
                <a:latin typeface="Montserrat"/>
                <a:ea typeface="Montserrat"/>
                <a:cs typeface="Montserrat"/>
                <a:sym typeface="Montserrat"/>
              </a:rPr>
              <a:t> in an area</a:t>
            </a:r>
            <a:endParaRPr sz="1387">
              <a:solidFill>
                <a:schemeClr val="dk1"/>
              </a:solidFill>
              <a:latin typeface="Montserrat"/>
              <a:ea typeface="Montserrat"/>
              <a:cs typeface="Montserrat"/>
              <a:sym typeface="Montserrat"/>
            </a:endParaRPr>
          </a:p>
        </p:txBody>
      </p:sp>
      <p:sp>
        <p:nvSpPr>
          <p:cNvPr id="556" name="Google Shape;556;p45"/>
          <p:cNvSpPr txBox="1">
            <a:spLocks noGrp="1"/>
          </p:cNvSpPr>
          <p:nvPr>
            <p:ph type="body" idx="1"/>
          </p:nvPr>
        </p:nvSpPr>
        <p:spPr>
          <a:xfrm>
            <a:off x="624829" y="2584576"/>
            <a:ext cx="3545100" cy="222300"/>
          </a:xfrm>
          <a:prstGeom prst="rect">
            <a:avLst/>
          </a:prstGeom>
        </p:spPr>
        <p:txBody>
          <a:bodyPr spcFirstLastPara="1" wrap="square" lIns="91425" tIns="91425" rIns="91425" bIns="91425" anchor="ctr" anchorCtr="0">
            <a:noAutofit/>
          </a:bodyPr>
          <a:lstStyle/>
          <a:p>
            <a:pPr marL="0" lvl="0" indent="0" algn="l" rtl="0">
              <a:lnSpc>
                <a:spcPct val="95000"/>
              </a:lnSpc>
              <a:spcBef>
                <a:spcPts val="0"/>
              </a:spcBef>
              <a:spcAft>
                <a:spcPts val="1200"/>
              </a:spcAft>
              <a:buClr>
                <a:schemeClr val="dk1"/>
              </a:buClr>
              <a:buSzPts val="712"/>
              <a:buFont typeface="Arial"/>
              <a:buNone/>
            </a:pPr>
            <a:r>
              <a:rPr lang="en" sz="1073">
                <a:solidFill>
                  <a:schemeClr val="dk1"/>
                </a:solidFill>
                <a:latin typeface="Montserrat"/>
                <a:ea typeface="Montserrat"/>
                <a:cs typeface="Montserrat"/>
                <a:sym typeface="Montserrat"/>
              </a:rPr>
              <a:t>Activity </a:t>
            </a:r>
            <a:r>
              <a:rPr lang="en" sz="1073" b="1">
                <a:solidFill>
                  <a:schemeClr val="dk1"/>
                </a:solidFill>
                <a:latin typeface="Montserrat"/>
                <a:ea typeface="Montserrat"/>
                <a:cs typeface="Montserrat"/>
                <a:sym typeface="Montserrat"/>
              </a:rPr>
              <a:t>panels</a:t>
            </a:r>
            <a:endParaRPr sz="1387" b="1">
              <a:solidFill>
                <a:schemeClr val="dk1"/>
              </a:solidFill>
              <a:latin typeface="Montserrat"/>
              <a:ea typeface="Montserrat"/>
              <a:cs typeface="Montserrat"/>
              <a:sym typeface="Montserrat"/>
            </a:endParaRPr>
          </a:p>
        </p:txBody>
      </p:sp>
      <p:sp>
        <p:nvSpPr>
          <p:cNvPr id="557" name="Google Shape;557;p45"/>
          <p:cNvSpPr txBox="1">
            <a:spLocks noGrp="1"/>
          </p:cNvSpPr>
          <p:nvPr>
            <p:ph type="body" idx="1"/>
          </p:nvPr>
        </p:nvSpPr>
        <p:spPr>
          <a:xfrm>
            <a:off x="624829" y="3129751"/>
            <a:ext cx="3545100" cy="222300"/>
          </a:xfrm>
          <a:prstGeom prst="rect">
            <a:avLst/>
          </a:prstGeom>
        </p:spPr>
        <p:txBody>
          <a:bodyPr spcFirstLastPara="1" wrap="square" lIns="91425" tIns="91425" rIns="91425" bIns="91425" anchor="ctr" anchorCtr="0">
            <a:noAutofit/>
          </a:bodyPr>
          <a:lstStyle/>
          <a:p>
            <a:pPr marL="0" lvl="0" indent="0" algn="l" rtl="0">
              <a:lnSpc>
                <a:spcPct val="95000"/>
              </a:lnSpc>
              <a:spcBef>
                <a:spcPts val="0"/>
              </a:spcBef>
              <a:spcAft>
                <a:spcPts val="1200"/>
              </a:spcAft>
              <a:buClr>
                <a:schemeClr val="dk1"/>
              </a:buClr>
              <a:buSzPts val="712"/>
              <a:buFont typeface="Arial"/>
              <a:buNone/>
            </a:pPr>
            <a:r>
              <a:rPr lang="en" sz="1073" dirty="0">
                <a:solidFill>
                  <a:schemeClr val="dk1"/>
                </a:solidFill>
                <a:latin typeface="Montserrat"/>
                <a:ea typeface="Montserrat"/>
                <a:cs typeface="Montserrat"/>
                <a:sym typeface="Montserrat"/>
              </a:rPr>
              <a:t>Only </a:t>
            </a:r>
            <a:r>
              <a:rPr lang="en" sz="1073" b="1" dirty="0">
                <a:solidFill>
                  <a:schemeClr val="dk1"/>
                </a:solidFill>
                <a:latin typeface="Montserrat"/>
                <a:ea typeface="Montserrat"/>
                <a:cs typeface="Montserrat"/>
                <a:sym typeface="Montserrat"/>
              </a:rPr>
              <a:t>vague</a:t>
            </a:r>
            <a:r>
              <a:rPr lang="en" sz="1073" dirty="0">
                <a:solidFill>
                  <a:schemeClr val="dk1"/>
                </a:solidFill>
                <a:latin typeface="Montserrat"/>
                <a:ea typeface="Montserrat"/>
                <a:cs typeface="Montserrat"/>
                <a:sym typeface="Montserrat"/>
              </a:rPr>
              <a:t> necessary </a:t>
            </a:r>
            <a:r>
              <a:rPr lang="en" sz="1073" b="1" dirty="0">
                <a:solidFill>
                  <a:schemeClr val="dk1"/>
                </a:solidFill>
                <a:latin typeface="Montserrat"/>
                <a:ea typeface="Montserrat"/>
                <a:cs typeface="Montserrat"/>
                <a:sym typeface="Montserrat"/>
              </a:rPr>
              <a:t>furniture</a:t>
            </a:r>
            <a:endParaRPr sz="1387" b="1" dirty="0">
              <a:solidFill>
                <a:schemeClr val="dk1"/>
              </a:solidFill>
              <a:latin typeface="Montserrat"/>
              <a:ea typeface="Montserrat"/>
              <a:cs typeface="Montserrat"/>
              <a:sym typeface="Montserrat"/>
            </a:endParaRPr>
          </a:p>
        </p:txBody>
      </p:sp>
      <p:sp>
        <p:nvSpPr>
          <p:cNvPr id="558" name="Google Shape;558;p45"/>
          <p:cNvSpPr txBox="1">
            <a:spLocks noGrp="1"/>
          </p:cNvSpPr>
          <p:nvPr>
            <p:ph type="body" idx="1"/>
          </p:nvPr>
        </p:nvSpPr>
        <p:spPr>
          <a:xfrm>
            <a:off x="636032" y="3895801"/>
            <a:ext cx="8038500" cy="222300"/>
          </a:xfrm>
          <a:prstGeom prst="rect">
            <a:avLst/>
          </a:prstGeom>
        </p:spPr>
        <p:txBody>
          <a:bodyPr spcFirstLastPara="1" wrap="square" lIns="91425" tIns="91425" rIns="91425" bIns="91425" anchor="ctr" anchorCtr="0">
            <a:noAutofit/>
          </a:bodyPr>
          <a:lstStyle/>
          <a:p>
            <a:pPr marL="0" lvl="0" indent="0" algn="l" rtl="0">
              <a:lnSpc>
                <a:spcPct val="95000"/>
              </a:lnSpc>
              <a:spcBef>
                <a:spcPts val="0"/>
              </a:spcBef>
              <a:spcAft>
                <a:spcPts val="1200"/>
              </a:spcAft>
              <a:buClr>
                <a:schemeClr val="dk1"/>
              </a:buClr>
              <a:buSzPts val="712"/>
              <a:buFont typeface="Arial"/>
              <a:buNone/>
            </a:pPr>
            <a:r>
              <a:rPr lang="en" sz="1073" b="1" dirty="0">
                <a:solidFill>
                  <a:schemeClr val="dk1"/>
                </a:solidFill>
                <a:latin typeface="Montserrat"/>
                <a:ea typeface="Montserrat"/>
                <a:cs typeface="Montserrat"/>
                <a:sym typeface="Montserrat"/>
              </a:rPr>
              <a:t>Ambient historical </a:t>
            </a:r>
            <a:r>
              <a:rPr lang="en" sz="1073" dirty="0">
                <a:solidFill>
                  <a:schemeClr val="dk1"/>
                </a:solidFill>
                <a:latin typeface="Montserrat"/>
                <a:ea typeface="Montserrat"/>
                <a:cs typeface="Montserrat"/>
                <a:sym typeface="Montserrat"/>
              </a:rPr>
              <a:t>data</a:t>
            </a:r>
            <a:endParaRPr sz="1387" dirty="0">
              <a:solidFill>
                <a:schemeClr val="dk1"/>
              </a:solidFill>
              <a:latin typeface="Montserrat"/>
              <a:ea typeface="Montserrat"/>
              <a:cs typeface="Montserrat"/>
              <a:sym typeface="Montserrat"/>
            </a:endParaRPr>
          </a:p>
        </p:txBody>
      </p:sp>
      <p:pic>
        <p:nvPicPr>
          <p:cNvPr id="559" name="Google Shape;559;p45"/>
          <p:cNvPicPr preferRelativeResize="0"/>
          <p:nvPr/>
        </p:nvPicPr>
        <p:blipFill>
          <a:blip r:embed="rId4">
            <a:alphaModFix/>
          </a:blip>
          <a:stretch>
            <a:fillRect/>
          </a:stretch>
        </p:blipFill>
        <p:spPr>
          <a:xfrm>
            <a:off x="128558" y="1488138"/>
            <a:ext cx="143775" cy="143775"/>
          </a:xfrm>
          <a:prstGeom prst="rect">
            <a:avLst/>
          </a:prstGeom>
          <a:noFill/>
          <a:ln>
            <a:noFill/>
          </a:ln>
        </p:spPr>
      </p:pic>
      <p:pic>
        <p:nvPicPr>
          <p:cNvPr id="560" name="Google Shape;560;p45"/>
          <p:cNvPicPr preferRelativeResize="0"/>
          <p:nvPr/>
        </p:nvPicPr>
        <p:blipFill>
          <a:blip r:embed="rId5">
            <a:alphaModFix/>
          </a:blip>
          <a:stretch>
            <a:fillRect/>
          </a:stretch>
        </p:blipFill>
        <p:spPr>
          <a:xfrm>
            <a:off x="118445" y="151125"/>
            <a:ext cx="188550" cy="188550"/>
          </a:xfrm>
          <a:prstGeom prst="rect">
            <a:avLst/>
          </a:prstGeom>
          <a:noFill/>
          <a:ln>
            <a:noFill/>
          </a:ln>
        </p:spPr>
      </p:pic>
      <p:pic>
        <p:nvPicPr>
          <p:cNvPr id="561" name="Google Shape;561;p45"/>
          <p:cNvPicPr preferRelativeResize="0"/>
          <p:nvPr/>
        </p:nvPicPr>
        <p:blipFill>
          <a:blip r:embed="rId6">
            <a:alphaModFix/>
          </a:blip>
          <a:stretch>
            <a:fillRect/>
          </a:stretch>
        </p:blipFill>
        <p:spPr>
          <a:xfrm>
            <a:off x="128558" y="1992163"/>
            <a:ext cx="143750" cy="143750"/>
          </a:xfrm>
          <a:prstGeom prst="rect">
            <a:avLst/>
          </a:prstGeom>
          <a:noFill/>
          <a:ln>
            <a:noFill/>
          </a:ln>
        </p:spPr>
      </p:pic>
      <p:pic>
        <p:nvPicPr>
          <p:cNvPr id="562" name="Google Shape;562;p45"/>
          <p:cNvPicPr preferRelativeResize="0"/>
          <p:nvPr/>
        </p:nvPicPr>
        <p:blipFill>
          <a:blip r:embed="rId7">
            <a:alphaModFix/>
          </a:blip>
          <a:stretch>
            <a:fillRect/>
          </a:stretch>
        </p:blipFill>
        <p:spPr>
          <a:xfrm>
            <a:off x="117358" y="3599100"/>
            <a:ext cx="188550" cy="188550"/>
          </a:xfrm>
          <a:prstGeom prst="rect">
            <a:avLst/>
          </a:prstGeom>
          <a:noFill/>
          <a:ln>
            <a:noFill/>
          </a:ln>
        </p:spPr>
      </p:pic>
      <p:sp>
        <p:nvSpPr>
          <p:cNvPr id="563" name="Google Shape;563;p45"/>
          <p:cNvSpPr txBox="1">
            <a:spLocks noGrp="1"/>
          </p:cNvSpPr>
          <p:nvPr>
            <p:ph type="body" idx="1"/>
          </p:nvPr>
        </p:nvSpPr>
        <p:spPr>
          <a:xfrm>
            <a:off x="634930" y="4118101"/>
            <a:ext cx="3153000" cy="222300"/>
          </a:xfrm>
          <a:prstGeom prst="rect">
            <a:avLst/>
          </a:prstGeom>
        </p:spPr>
        <p:txBody>
          <a:bodyPr spcFirstLastPara="1" wrap="square" lIns="91425" tIns="91425" rIns="91425" bIns="91425" anchor="ctr" anchorCtr="0">
            <a:noAutofit/>
          </a:bodyPr>
          <a:lstStyle/>
          <a:p>
            <a:pPr marL="0" lvl="0" indent="0" algn="l" rtl="0">
              <a:lnSpc>
                <a:spcPct val="95000"/>
              </a:lnSpc>
              <a:spcBef>
                <a:spcPts val="0"/>
              </a:spcBef>
              <a:spcAft>
                <a:spcPts val="1200"/>
              </a:spcAft>
              <a:buClr>
                <a:schemeClr val="dk1"/>
              </a:buClr>
              <a:buSzPts val="712"/>
              <a:buFont typeface="Arial"/>
              <a:buNone/>
            </a:pPr>
            <a:r>
              <a:rPr lang="en" sz="1073" b="1">
                <a:solidFill>
                  <a:schemeClr val="dk1"/>
                </a:solidFill>
                <a:latin typeface="Montserrat"/>
                <a:ea typeface="Montserrat"/>
                <a:cs typeface="Montserrat"/>
                <a:sym typeface="Montserrat"/>
              </a:rPr>
              <a:t>Learning curve</a:t>
            </a:r>
            <a:r>
              <a:rPr lang="en" sz="1073">
                <a:solidFill>
                  <a:schemeClr val="dk1"/>
                </a:solidFill>
                <a:latin typeface="Montserrat"/>
                <a:ea typeface="Montserrat"/>
                <a:cs typeface="Montserrat"/>
                <a:sym typeface="Montserrat"/>
              </a:rPr>
              <a:t> for non tech-savvy</a:t>
            </a:r>
            <a:endParaRPr sz="1387">
              <a:solidFill>
                <a:schemeClr val="dk1"/>
              </a:solidFill>
              <a:latin typeface="Montserrat"/>
              <a:ea typeface="Montserrat"/>
              <a:cs typeface="Montserrat"/>
              <a:sym typeface="Montserrat"/>
            </a:endParaRPr>
          </a:p>
        </p:txBody>
      </p:sp>
      <p:sp>
        <p:nvSpPr>
          <p:cNvPr id="564" name="Google Shape;564;p45"/>
          <p:cNvSpPr txBox="1">
            <a:spLocks noGrp="1"/>
          </p:cNvSpPr>
          <p:nvPr>
            <p:ph type="body" idx="1"/>
          </p:nvPr>
        </p:nvSpPr>
        <p:spPr>
          <a:xfrm>
            <a:off x="376697" y="4285451"/>
            <a:ext cx="3793200" cy="490800"/>
          </a:xfrm>
          <a:prstGeom prst="rect">
            <a:avLst/>
          </a:prstGeom>
        </p:spPr>
        <p:txBody>
          <a:bodyPr spcFirstLastPara="1" wrap="square" lIns="91425" tIns="91425" rIns="91425" bIns="91425" anchor="ctr" anchorCtr="0">
            <a:normAutofit fontScale="92500" lnSpcReduction="20000"/>
          </a:bodyPr>
          <a:lstStyle/>
          <a:p>
            <a:pPr marL="0" lvl="0" indent="0" algn="l" rtl="0">
              <a:spcBef>
                <a:spcPts val="0"/>
              </a:spcBef>
              <a:spcAft>
                <a:spcPts val="1200"/>
              </a:spcAft>
              <a:buClr>
                <a:schemeClr val="dk1"/>
              </a:buClr>
              <a:buSzPts val="1100"/>
              <a:buFont typeface="Arial"/>
              <a:buNone/>
            </a:pPr>
            <a:r>
              <a:rPr lang="en" sz="1050">
                <a:solidFill>
                  <a:schemeClr val="dk1"/>
                </a:solidFill>
                <a:latin typeface="Montserrat"/>
                <a:ea typeface="Montserrat"/>
                <a:cs typeface="Montserrat"/>
                <a:sym typeface="Montserrat"/>
              </a:rPr>
              <a:t>Design for </a:t>
            </a:r>
            <a:r>
              <a:rPr lang="en" sz="1050" b="1">
                <a:solidFill>
                  <a:schemeClr val="dk1"/>
                </a:solidFill>
                <a:latin typeface="Montserrat"/>
                <a:ea typeface="Montserrat"/>
                <a:cs typeface="Montserrat"/>
                <a:sym typeface="Montserrat"/>
              </a:rPr>
              <a:t>Trust</a:t>
            </a:r>
            <a:endParaRPr sz="1050" b="1">
              <a:solidFill>
                <a:schemeClr val="dk1"/>
              </a:solidFill>
              <a:latin typeface="Montserrat"/>
              <a:ea typeface="Montserrat"/>
              <a:cs typeface="Montserrat"/>
              <a:sym typeface="Montserrat"/>
            </a:endParaRPr>
          </a:p>
        </p:txBody>
      </p:sp>
      <p:sp>
        <p:nvSpPr>
          <p:cNvPr id="565" name="Google Shape;565;p45"/>
          <p:cNvSpPr txBox="1">
            <a:spLocks noGrp="1"/>
          </p:cNvSpPr>
          <p:nvPr>
            <p:ph type="body" idx="1"/>
          </p:nvPr>
        </p:nvSpPr>
        <p:spPr>
          <a:xfrm>
            <a:off x="636022" y="4677576"/>
            <a:ext cx="3153000" cy="222300"/>
          </a:xfrm>
          <a:prstGeom prst="rect">
            <a:avLst/>
          </a:prstGeom>
        </p:spPr>
        <p:txBody>
          <a:bodyPr spcFirstLastPara="1" wrap="square" lIns="91425" tIns="91425" rIns="91425" bIns="91425" anchor="ctr" anchorCtr="0">
            <a:noAutofit/>
          </a:bodyPr>
          <a:lstStyle/>
          <a:p>
            <a:pPr marL="0" lvl="0" indent="0" algn="l" rtl="0">
              <a:lnSpc>
                <a:spcPct val="95000"/>
              </a:lnSpc>
              <a:spcBef>
                <a:spcPts val="0"/>
              </a:spcBef>
              <a:spcAft>
                <a:spcPts val="1200"/>
              </a:spcAft>
              <a:buClr>
                <a:schemeClr val="dk1"/>
              </a:buClr>
              <a:buSzPts val="712"/>
              <a:buFont typeface="Arial"/>
              <a:buNone/>
            </a:pPr>
            <a:r>
              <a:rPr lang="en" sz="1073">
                <a:solidFill>
                  <a:schemeClr val="dk1"/>
                </a:solidFill>
                <a:latin typeface="Montserrat"/>
                <a:ea typeface="Montserrat"/>
                <a:cs typeface="Montserrat"/>
                <a:sym typeface="Montserrat"/>
              </a:rPr>
              <a:t>Align with </a:t>
            </a:r>
            <a:r>
              <a:rPr lang="en" sz="1073" b="1">
                <a:solidFill>
                  <a:schemeClr val="dk1"/>
                </a:solidFill>
                <a:latin typeface="Montserrat"/>
                <a:ea typeface="Montserrat"/>
                <a:cs typeface="Montserrat"/>
                <a:sym typeface="Montserrat"/>
              </a:rPr>
              <a:t>original data</a:t>
            </a:r>
            <a:r>
              <a:rPr lang="en" sz="1073">
                <a:solidFill>
                  <a:schemeClr val="dk1"/>
                </a:solidFill>
                <a:latin typeface="Montserrat"/>
                <a:ea typeface="Montserrat"/>
                <a:cs typeface="Montserrat"/>
                <a:sym typeface="Montserrat"/>
              </a:rPr>
              <a:t> resources</a:t>
            </a:r>
            <a:endParaRPr sz="1387">
              <a:solidFill>
                <a:schemeClr val="dk1"/>
              </a:solidFill>
              <a:latin typeface="Montserrat"/>
              <a:ea typeface="Montserrat"/>
              <a:cs typeface="Montserrat"/>
              <a:sym typeface="Montserrat"/>
            </a:endParaRPr>
          </a:p>
        </p:txBody>
      </p:sp>
      <p:sp>
        <p:nvSpPr>
          <p:cNvPr id="566" name="Google Shape;566;p45"/>
          <p:cNvSpPr txBox="1">
            <a:spLocks noGrp="1"/>
          </p:cNvSpPr>
          <p:nvPr>
            <p:ph type="body" idx="1"/>
          </p:nvPr>
        </p:nvSpPr>
        <p:spPr>
          <a:xfrm>
            <a:off x="636022" y="4917001"/>
            <a:ext cx="3662700" cy="222300"/>
          </a:xfrm>
          <a:prstGeom prst="rect">
            <a:avLst/>
          </a:prstGeom>
        </p:spPr>
        <p:txBody>
          <a:bodyPr spcFirstLastPara="1" wrap="square" lIns="91425" tIns="91425" rIns="91425" bIns="91425" anchor="ctr" anchorCtr="0">
            <a:noAutofit/>
          </a:bodyPr>
          <a:lstStyle/>
          <a:p>
            <a:pPr marL="0" lvl="0" indent="0" algn="l" rtl="0">
              <a:lnSpc>
                <a:spcPct val="95000"/>
              </a:lnSpc>
              <a:spcBef>
                <a:spcPts val="0"/>
              </a:spcBef>
              <a:spcAft>
                <a:spcPts val="1200"/>
              </a:spcAft>
              <a:buClr>
                <a:schemeClr val="dk1"/>
              </a:buClr>
              <a:buSzPts val="712"/>
              <a:buFont typeface="Arial"/>
              <a:buNone/>
            </a:pPr>
            <a:r>
              <a:rPr lang="en" sz="1073">
                <a:solidFill>
                  <a:schemeClr val="dk1"/>
                </a:solidFill>
                <a:latin typeface="Montserrat"/>
                <a:ea typeface="Montserrat"/>
                <a:cs typeface="Montserrat"/>
                <a:sym typeface="Montserrat"/>
              </a:rPr>
              <a:t>A basic level of </a:t>
            </a:r>
            <a:r>
              <a:rPr lang="en" sz="1073" b="1">
                <a:solidFill>
                  <a:schemeClr val="dk1"/>
                </a:solidFill>
                <a:latin typeface="Montserrat"/>
                <a:ea typeface="Montserrat"/>
                <a:cs typeface="Montserrat"/>
                <a:sym typeface="Montserrat"/>
              </a:rPr>
              <a:t>trust &amp; understanding</a:t>
            </a:r>
            <a:r>
              <a:rPr lang="en" sz="1073">
                <a:solidFill>
                  <a:schemeClr val="dk1"/>
                </a:solidFill>
                <a:latin typeface="Montserrat"/>
                <a:ea typeface="Montserrat"/>
                <a:cs typeface="Montserrat"/>
                <a:sym typeface="Montserrat"/>
              </a:rPr>
              <a:t> as the basis</a:t>
            </a:r>
            <a:endParaRPr sz="1387">
              <a:solidFill>
                <a:schemeClr val="dk1"/>
              </a:solidFill>
              <a:latin typeface="Montserrat"/>
              <a:ea typeface="Montserrat"/>
              <a:cs typeface="Montserrat"/>
              <a:sym typeface="Montserrat"/>
            </a:endParaRPr>
          </a:p>
        </p:txBody>
      </p:sp>
      <p:pic>
        <p:nvPicPr>
          <p:cNvPr id="567" name="Google Shape;567;p45"/>
          <p:cNvPicPr preferRelativeResize="0"/>
          <p:nvPr/>
        </p:nvPicPr>
        <p:blipFill>
          <a:blip r:embed="rId8">
            <a:alphaModFix/>
          </a:blip>
          <a:stretch>
            <a:fillRect/>
          </a:stretch>
        </p:blipFill>
        <p:spPr>
          <a:xfrm>
            <a:off x="106837" y="4320451"/>
            <a:ext cx="222300" cy="222300"/>
          </a:xfrm>
          <a:prstGeom prst="rect">
            <a:avLst/>
          </a:prstGeom>
          <a:noFill/>
          <a:ln>
            <a:noFill/>
          </a:ln>
        </p:spPr>
      </p:pic>
      <p:sp>
        <p:nvSpPr>
          <p:cNvPr id="568" name="Google Shape;568;p45"/>
          <p:cNvSpPr txBox="1">
            <a:spLocks noGrp="1"/>
          </p:cNvSpPr>
          <p:nvPr>
            <p:ph type="body" idx="1"/>
          </p:nvPr>
        </p:nvSpPr>
        <p:spPr>
          <a:xfrm>
            <a:off x="5036675" y="205400"/>
            <a:ext cx="3153000" cy="4908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1200"/>
              </a:spcAft>
              <a:buClr>
                <a:schemeClr val="dk1"/>
              </a:buClr>
              <a:buSzPts val="712"/>
              <a:buFont typeface="Arial"/>
              <a:buNone/>
            </a:pPr>
            <a:r>
              <a:rPr lang="en" sz="2373">
                <a:solidFill>
                  <a:schemeClr val="dk1"/>
                </a:solidFill>
                <a:latin typeface="Montserrat"/>
                <a:ea typeface="Montserrat"/>
                <a:cs typeface="Montserrat"/>
                <a:sym typeface="Montserrat"/>
              </a:rPr>
              <a:t>Thank You :)</a:t>
            </a:r>
            <a:endParaRPr sz="2687">
              <a:solidFill>
                <a:schemeClr val="dk1"/>
              </a:solidFill>
              <a:latin typeface="Montserrat"/>
              <a:ea typeface="Montserrat"/>
              <a:cs typeface="Montserrat"/>
              <a:sym typeface="Montserrat"/>
            </a:endParaRPr>
          </a:p>
        </p:txBody>
      </p:sp>
      <p:sp>
        <p:nvSpPr>
          <p:cNvPr id="569" name="Google Shape;569;p45"/>
          <p:cNvSpPr txBox="1">
            <a:spLocks noGrp="1"/>
          </p:cNvSpPr>
          <p:nvPr>
            <p:ph type="body" idx="1"/>
          </p:nvPr>
        </p:nvSpPr>
        <p:spPr>
          <a:xfrm>
            <a:off x="5036675" y="835550"/>
            <a:ext cx="3153000" cy="4908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1200"/>
              </a:spcAft>
              <a:buClr>
                <a:schemeClr val="dk1"/>
              </a:buClr>
              <a:buSzPts val="712"/>
              <a:buFont typeface="Arial"/>
              <a:buNone/>
            </a:pPr>
            <a:r>
              <a:rPr lang="en" sz="1573" i="1">
                <a:solidFill>
                  <a:schemeClr val="dk1"/>
                </a:solidFill>
                <a:latin typeface="Montserrat"/>
                <a:ea typeface="Montserrat"/>
                <a:cs typeface="Montserrat"/>
                <a:sym typeface="Montserrat"/>
              </a:rPr>
              <a:t>@JasmineJiachenL</a:t>
            </a:r>
            <a:endParaRPr sz="1887" i="1">
              <a:solidFill>
                <a:schemeClr val="dk1"/>
              </a:solidFill>
              <a:latin typeface="Montserrat"/>
              <a:ea typeface="Montserrat"/>
              <a:cs typeface="Montserrat"/>
              <a:sym typeface="Montserra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Shape 573"/>
        <p:cNvGrpSpPr/>
        <p:nvPr/>
      </p:nvGrpSpPr>
      <p:grpSpPr>
        <a:xfrm>
          <a:off x="0" y="0"/>
          <a:ext cx="0" cy="0"/>
          <a:chOff x="0" y="0"/>
          <a:chExt cx="0" cy="0"/>
        </a:xfrm>
      </p:grpSpPr>
      <p:sp>
        <p:nvSpPr>
          <p:cNvPr id="574" name="Google Shape;574;p4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latin typeface="Montserrat"/>
                <a:ea typeface="Montserrat"/>
                <a:cs typeface="Montserrat"/>
                <a:sym typeface="Montserrat"/>
              </a:rPr>
              <a:t>Thank you :)</a:t>
            </a:r>
            <a:endParaRPr>
              <a:latin typeface="Montserrat"/>
              <a:ea typeface="Montserrat"/>
              <a:cs typeface="Montserrat"/>
              <a:sym typeface="Montserrat"/>
            </a:endParaRPr>
          </a:p>
        </p:txBody>
      </p:sp>
      <p:sp>
        <p:nvSpPr>
          <p:cNvPr id="575" name="Google Shape;575;p4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p:nvPr/>
        </p:nvSpPr>
        <p:spPr>
          <a:xfrm>
            <a:off x="5053925" y="295050"/>
            <a:ext cx="3612000" cy="1293000"/>
          </a:xfrm>
          <a:prstGeom prst="wedgeEllipseCallout">
            <a:avLst>
              <a:gd name="adj1" fmla="val -20833"/>
              <a:gd name="adj2" fmla="val 62500"/>
            </a:avLst>
          </a:prstGeom>
          <a:solidFill>
            <a:srgbClr val="F7F7F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0" name="Google Shape;80;p16"/>
          <p:cNvSpPr/>
          <p:nvPr/>
        </p:nvSpPr>
        <p:spPr>
          <a:xfrm>
            <a:off x="284525" y="295050"/>
            <a:ext cx="3612000" cy="1293000"/>
          </a:xfrm>
          <a:prstGeom prst="wedgeEllipseCallout">
            <a:avLst>
              <a:gd name="adj1" fmla="val -20833"/>
              <a:gd name="adj2" fmla="val 62500"/>
            </a:avLst>
          </a:prstGeom>
          <a:solidFill>
            <a:srgbClr val="F7F7F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1" name="Google Shape;81;p16"/>
          <p:cNvSpPr txBox="1">
            <a:spLocks noGrp="1"/>
          </p:cNvSpPr>
          <p:nvPr>
            <p:ph type="body" idx="1"/>
          </p:nvPr>
        </p:nvSpPr>
        <p:spPr>
          <a:xfrm>
            <a:off x="1759475" y="2736375"/>
            <a:ext cx="1796100" cy="4863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b="1">
                <a:solidFill>
                  <a:schemeClr val="dk1"/>
                </a:solidFill>
                <a:latin typeface="Montserrat"/>
                <a:ea typeface="Montserrat"/>
                <a:cs typeface="Montserrat"/>
                <a:sym typeface="Montserrat"/>
              </a:rPr>
              <a:t>Older adult</a:t>
            </a:r>
            <a:endParaRPr b="1">
              <a:solidFill>
                <a:schemeClr val="dk1"/>
              </a:solidFill>
              <a:latin typeface="Montserrat"/>
              <a:ea typeface="Montserrat"/>
              <a:cs typeface="Montserrat"/>
              <a:sym typeface="Montserrat"/>
            </a:endParaRPr>
          </a:p>
        </p:txBody>
      </p:sp>
      <p:sp>
        <p:nvSpPr>
          <p:cNvPr id="82" name="Google Shape;82;p16"/>
          <p:cNvSpPr txBox="1">
            <a:spLocks noGrp="1"/>
          </p:cNvSpPr>
          <p:nvPr>
            <p:ph type="body" idx="1"/>
          </p:nvPr>
        </p:nvSpPr>
        <p:spPr>
          <a:xfrm>
            <a:off x="5294300" y="2710275"/>
            <a:ext cx="2022000" cy="5385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b="1">
                <a:solidFill>
                  <a:schemeClr val="dk1"/>
                </a:solidFill>
                <a:latin typeface="Montserrat"/>
                <a:ea typeface="Montserrat"/>
                <a:cs typeface="Montserrat"/>
                <a:sym typeface="Montserrat"/>
              </a:rPr>
              <a:t>Adult children</a:t>
            </a:r>
            <a:endParaRPr b="1">
              <a:solidFill>
                <a:schemeClr val="dk1"/>
              </a:solidFill>
              <a:latin typeface="Montserrat"/>
              <a:ea typeface="Montserrat"/>
              <a:cs typeface="Montserrat"/>
              <a:sym typeface="Montserrat"/>
            </a:endParaRPr>
          </a:p>
        </p:txBody>
      </p:sp>
      <p:sp>
        <p:nvSpPr>
          <p:cNvPr id="83" name="Google Shape;83;p16"/>
          <p:cNvSpPr txBox="1">
            <a:spLocks noGrp="1"/>
          </p:cNvSpPr>
          <p:nvPr>
            <p:ph type="body" idx="1"/>
          </p:nvPr>
        </p:nvSpPr>
        <p:spPr>
          <a:xfrm>
            <a:off x="3560988" y="1793088"/>
            <a:ext cx="2022000" cy="5727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1200"/>
              </a:spcAft>
              <a:buNone/>
            </a:pPr>
            <a:r>
              <a:rPr lang="en" i="1">
                <a:latin typeface="Montserrat"/>
                <a:ea typeface="Montserrat"/>
                <a:cs typeface="Montserrat"/>
                <a:sym typeface="Montserrat"/>
              </a:rPr>
              <a:t>power dynamics</a:t>
            </a:r>
            <a:endParaRPr i="1">
              <a:latin typeface="Montserrat"/>
              <a:ea typeface="Montserrat"/>
              <a:cs typeface="Montserrat"/>
              <a:sym typeface="Montserrat"/>
            </a:endParaRPr>
          </a:p>
        </p:txBody>
      </p:sp>
      <p:sp>
        <p:nvSpPr>
          <p:cNvPr id="84" name="Google Shape;84;p16"/>
          <p:cNvSpPr txBox="1">
            <a:spLocks noGrp="1"/>
          </p:cNvSpPr>
          <p:nvPr>
            <p:ph type="body" idx="1"/>
          </p:nvPr>
        </p:nvSpPr>
        <p:spPr>
          <a:xfrm>
            <a:off x="3132900" y="3819100"/>
            <a:ext cx="2878200" cy="5727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1200"/>
              </a:spcAft>
              <a:buNone/>
            </a:pPr>
            <a:r>
              <a:rPr lang="en" b="1">
                <a:solidFill>
                  <a:srgbClr val="CC0000"/>
                </a:solidFill>
                <a:latin typeface="Montserrat"/>
                <a:ea typeface="Montserrat"/>
                <a:cs typeface="Montserrat"/>
                <a:sym typeface="Montserrat"/>
              </a:rPr>
              <a:t>Privacy</a:t>
            </a:r>
            <a:r>
              <a:rPr lang="en">
                <a:latin typeface="Montserrat"/>
                <a:ea typeface="Montserrat"/>
                <a:cs typeface="Montserrat"/>
                <a:sym typeface="Montserrat"/>
              </a:rPr>
              <a:t> vs. </a:t>
            </a:r>
            <a:r>
              <a:rPr lang="en" b="1">
                <a:solidFill>
                  <a:srgbClr val="6AA84F"/>
                </a:solidFill>
                <a:latin typeface="Montserrat"/>
                <a:ea typeface="Montserrat"/>
                <a:cs typeface="Montserrat"/>
                <a:sym typeface="Montserrat"/>
              </a:rPr>
              <a:t>Awareness</a:t>
            </a:r>
            <a:endParaRPr b="1">
              <a:solidFill>
                <a:srgbClr val="6AA84F"/>
              </a:solidFill>
              <a:latin typeface="Montserrat"/>
              <a:ea typeface="Montserrat"/>
              <a:cs typeface="Montserrat"/>
              <a:sym typeface="Montserrat"/>
            </a:endParaRPr>
          </a:p>
        </p:txBody>
      </p:sp>
      <p:cxnSp>
        <p:nvCxnSpPr>
          <p:cNvPr id="85" name="Google Shape;85;p16"/>
          <p:cNvCxnSpPr/>
          <p:nvPr/>
        </p:nvCxnSpPr>
        <p:spPr>
          <a:xfrm>
            <a:off x="3727675" y="2422400"/>
            <a:ext cx="1305300" cy="0"/>
          </a:xfrm>
          <a:prstGeom prst="straightConnector1">
            <a:avLst/>
          </a:prstGeom>
          <a:noFill/>
          <a:ln w="9525" cap="flat" cmpd="sng">
            <a:solidFill>
              <a:schemeClr val="dk2"/>
            </a:solidFill>
            <a:prstDash val="solid"/>
            <a:round/>
            <a:headEnd type="triangle" w="med" len="med"/>
            <a:tailEnd type="triangle" w="med" len="med"/>
          </a:ln>
        </p:spPr>
      </p:cxnSp>
      <p:sp>
        <p:nvSpPr>
          <p:cNvPr id="86" name="Google Shape;86;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a:t>
            </a:fld>
            <a:endParaRPr/>
          </a:p>
        </p:txBody>
      </p:sp>
      <p:sp>
        <p:nvSpPr>
          <p:cNvPr id="87" name="Google Shape;87;p16"/>
          <p:cNvSpPr txBox="1">
            <a:spLocks noGrp="1"/>
          </p:cNvSpPr>
          <p:nvPr>
            <p:ph type="body" idx="1"/>
          </p:nvPr>
        </p:nvSpPr>
        <p:spPr>
          <a:xfrm>
            <a:off x="660150" y="557250"/>
            <a:ext cx="2341200" cy="10308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i="1">
                <a:latin typeface="Montserrat"/>
                <a:ea typeface="Montserrat"/>
                <a:cs typeface="Montserrat"/>
                <a:sym typeface="Montserrat"/>
              </a:rPr>
              <a:t>“I don’t want to be </a:t>
            </a:r>
            <a:r>
              <a:rPr lang="en" b="1" i="1">
                <a:latin typeface="Montserrat"/>
                <a:ea typeface="Montserrat"/>
                <a:cs typeface="Montserrat"/>
                <a:sym typeface="Montserrat"/>
              </a:rPr>
              <a:t>monitored</a:t>
            </a:r>
            <a:r>
              <a:rPr lang="en" i="1">
                <a:latin typeface="Montserrat"/>
                <a:ea typeface="Montserrat"/>
                <a:cs typeface="Montserrat"/>
                <a:sym typeface="Montserrat"/>
              </a:rPr>
              <a:t>!”</a:t>
            </a:r>
            <a:endParaRPr i="1">
              <a:latin typeface="Montserrat"/>
              <a:ea typeface="Montserrat"/>
              <a:cs typeface="Montserrat"/>
              <a:sym typeface="Montserrat"/>
            </a:endParaRPr>
          </a:p>
        </p:txBody>
      </p:sp>
      <p:sp>
        <p:nvSpPr>
          <p:cNvPr id="88" name="Google Shape;88;p16"/>
          <p:cNvSpPr txBox="1">
            <a:spLocks noGrp="1"/>
          </p:cNvSpPr>
          <p:nvPr>
            <p:ph type="body" idx="1"/>
          </p:nvPr>
        </p:nvSpPr>
        <p:spPr>
          <a:xfrm>
            <a:off x="5689325" y="557238"/>
            <a:ext cx="2341200" cy="10308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i="1">
                <a:latin typeface="Montserrat"/>
                <a:ea typeface="Montserrat"/>
                <a:cs typeface="Montserrat"/>
                <a:sym typeface="Montserrat"/>
              </a:rPr>
              <a:t>“Are my parents </a:t>
            </a:r>
            <a:r>
              <a:rPr lang="en" b="1" i="1">
                <a:latin typeface="Montserrat"/>
                <a:ea typeface="Montserrat"/>
                <a:cs typeface="Montserrat"/>
                <a:sym typeface="Montserrat"/>
              </a:rPr>
              <a:t>safe</a:t>
            </a:r>
            <a:r>
              <a:rPr lang="en" i="1">
                <a:latin typeface="Montserrat"/>
                <a:ea typeface="Montserrat"/>
                <a:cs typeface="Montserrat"/>
                <a:sym typeface="Montserrat"/>
              </a:rPr>
              <a:t>?”</a:t>
            </a:r>
            <a:endParaRPr i="1">
              <a:latin typeface="Montserrat"/>
              <a:ea typeface="Montserrat"/>
              <a:cs typeface="Montserrat"/>
              <a:sym typeface="Montserrat"/>
            </a:endParaRPr>
          </a:p>
        </p:txBody>
      </p:sp>
      <p:pic>
        <p:nvPicPr>
          <p:cNvPr id="89" name="Google Shape;89;p16"/>
          <p:cNvPicPr preferRelativeResize="0"/>
          <p:nvPr/>
        </p:nvPicPr>
        <p:blipFill>
          <a:blip r:embed="rId3">
            <a:alphaModFix/>
          </a:blip>
          <a:stretch>
            <a:fillRect/>
          </a:stretch>
        </p:blipFill>
        <p:spPr>
          <a:xfrm>
            <a:off x="2204938" y="1839462"/>
            <a:ext cx="905175" cy="905175"/>
          </a:xfrm>
          <a:prstGeom prst="rect">
            <a:avLst/>
          </a:prstGeom>
          <a:noFill/>
          <a:ln>
            <a:noFill/>
          </a:ln>
        </p:spPr>
      </p:pic>
      <p:pic>
        <p:nvPicPr>
          <p:cNvPr id="90" name="Google Shape;90;p16"/>
          <p:cNvPicPr preferRelativeResize="0"/>
          <p:nvPr/>
        </p:nvPicPr>
        <p:blipFill>
          <a:blip r:embed="rId4">
            <a:alphaModFix/>
          </a:blip>
          <a:stretch>
            <a:fillRect/>
          </a:stretch>
        </p:blipFill>
        <p:spPr>
          <a:xfrm>
            <a:off x="5852713" y="1793100"/>
            <a:ext cx="905175" cy="905175"/>
          </a:xfrm>
          <a:prstGeom prst="rect">
            <a:avLst/>
          </a:prstGeom>
          <a:noFill/>
          <a:ln>
            <a:noFill/>
          </a:ln>
        </p:spPr>
      </p:pic>
      <p:pic>
        <p:nvPicPr>
          <p:cNvPr id="91" name="Google Shape;91;p16"/>
          <p:cNvPicPr preferRelativeResize="0"/>
          <p:nvPr/>
        </p:nvPicPr>
        <p:blipFill>
          <a:blip r:embed="rId5">
            <a:alphaModFix/>
          </a:blip>
          <a:stretch>
            <a:fillRect/>
          </a:stretch>
        </p:blipFill>
        <p:spPr>
          <a:xfrm>
            <a:off x="7784775" y="557788"/>
            <a:ext cx="767525" cy="767525"/>
          </a:xfrm>
          <a:prstGeom prst="rect">
            <a:avLst/>
          </a:prstGeom>
          <a:noFill/>
          <a:ln>
            <a:noFill/>
          </a:ln>
        </p:spPr>
      </p:pic>
      <p:pic>
        <p:nvPicPr>
          <p:cNvPr id="92" name="Google Shape;92;p16"/>
          <p:cNvPicPr preferRelativeResize="0"/>
          <p:nvPr/>
        </p:nvPicPr>
        <p:blipFill>
          <a:blip r:embed="rId6">
            <a:alphaModFix/>
          </a:blip>
          <a:stretch>
            <a:fillRect/>
          </a:stretch>
        </p:blipFill>
        <p:spPr>
          <a:xfrm>
            <a:off x="3001350" y="606237"/>
            <a:ext cx="670650" cy="670650"/>
          </a:xfrm>
          <a:prstGeom prst="rect">
            <a:avLst/>
          </a:prstGeom>
          <a:noFill/>
          <a:ln>
            <a:noFill/>
          </a:ln>
        </p:spPr>
      </p:pic>
      <p:pic>
        <p:nvPicPr>
          <p:cNvPr id="93" name="Google Shape;93;p16"/>
          <p:cNvPicPr preferRelativeResize="0"/>
          <p:nvPr/>
        </p:nvPicPr>
        <p:blipFill>
          <a:blip r:embed="rId7">
            <a:alphaModFix/>
          </a:blip>
          <a:stretch>
            <a:fillRect/>
          </a:stretch>
        </p:blipFill>
        <p:spPr>
          <a:xfrm>
            <a:off x="7439098" y="2624750"/>
            <a:ext cx="848700" cy="848700"/>
          </a:xfrm>
          <a:prstGeom prst="rect">
            <a:avLst/>
          </a:prstGeom>
          <a:noFill/>
          <a:ln>
            <a:noFill/>
          </a:ln>
        </p:spPr>
      </p:pic>
      <p:pic>
        <p:nvPicPr>
          <p:cNvPr id="94" name="Google Shape;94;p16"/>
          <p:cNvPicPr preferRelativeResize="0"/>
          <p:nvPr/>
        </p:nvPicPr>
        <p:blipFill>
          <a:blip r:embed="rId8">
            <a:alphaModFix/>
          </a:blip>
          <a:stretch>
            <a:fillRect/>
          </a:stretch>
        </p:blipFill>
        <p:spPr>
          <a:xfrm>
            <a:off x="7784775" y="2422400"/>
            <a:ext cx="670650" cy="670650"/>
          </a:xfrm>
          <a:prstGeom prst="rect">
            <a:avLst/>
          </a:prstGeom>
          <a:noFill/>
          <a:ln>
            <a:noFill/>
          </a:ln>
        </p:spPr>
      </p:pic>
      <p:sp>
        <p:nvSpPr>
          <p:cNvPr id="95" name="Google Shape;95;p16"/>
          <p:cNvSpPr txBox="1">
            <a:spLocks noGrp="1"/>
          </p:cNvSpPr>
          <p:nvPr>
            <p:ph type="body" idx="1"/>
          </p:nvPr>
        </p:nvSpPr>
        <p:spPr>
          <a:xfrm>
            <a:off x="8116050" y="1895938"/>
            <a:ext cx="905100" cy="8487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3900" b="1">
                <a:solidFill>
                  <a:schemeClr val="dk1"/>
                </a:solidFill>
                <a:latin typeface="Montserrat"/>
                <a:ea typeface="Montserrat"/>
                <a:cs typeface="Montserrat"/>
                <a:sym typeface="Montserrat"/>
              </a:rPr>
              <a:t>?</a:t>
            </a:r>
            <a:endParaRPr sz="3900" b="1">
              <a:solidFill>
                <a:schemeClr val="dk1"/>
              </a:solidFill>
              <a:latin typeface="Montserrat"/>
              <a:ea typeface="Montserrat"/>
              <a:cs typeface="Montserrat"/>
              <a:sym typeface="Montserrat"/>
            </a:endParaRPr>
          </a:p>
        </p:txBody>
      </p:sp>
      <p:pic>
        <p:nvPicPr>
          <p:cNvPr id="96" name="Google Shape;96;p16"/>
          <p:cNvPicPr preferRelativeResize="0"/>
          <p:nvPr/>
        </p:nvPicPr>
        <p:blipFill>
          <a:blip r:embed="rId9">
            <a:alphaModFix/>
          </a:blip>
          <a:stretch>
            <a:fillRect/>
          </a:stretch>
        </p:blipFill>
        <p:spPr>
          <a:xfrm>
            <a:off x="7511300" y="3772850"/>
            <a:ext cx="848700" cy="8487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311700" y="445025"/>
            <a:ext cx="40734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Montserrat"/>
                <a:ea typeface="Montserrat"/>
                <a:cs typeface="Montserrat"/>
                <a:sym typeface="Montserrat"/>
              </a:rPr>
              <a:t>Research questions</a:t>
            </a:r>
            <a:endParaRPr>
              <a:latin typeface="Montserrat"/>
              <a:ea typeface="Montserrat"/>
              <a:cs typeface="Montserrat"/>
              <a:sym typeface="Montserrat"/>
            </a:endParaRPr>
          </a:p>
        </p:txBody>
      </p:sp>
      <p:sp>
        <p:nvSpPr>
          <p:cNvPr id="102" name="Google Shape;102;p17"/>
          <p:cNvSpPr txBox="1">
            <a:spLocks noGrp="1"/>
          </p:cNvSpPr>
          <p:nvPr>
            <p:ph type="body" idx="1"/>
          </p:nvPr>
        </p:nvSpPr>
        <p:spPr>
          <a:xfrm>
            <a:off x="311700" y="1310775"/>
            <a:ext cx="8508000" cy="3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b="1">
                <a:solidFill>
                  <a:schemeClr val="dk1"/>
                </a:solidFill>
                <a:latin typeface="Montserrat"/>
                <a:ea typeface="Montserrat"/>
                <a:cs typeface="Montserrat"/>
                <a:sym typeface="Montserrat"/>
              </a:rPr>
              <a:t>Tradeoffs</a:t>
            </a:r>
            <a:r>
              <a:rPr lang="en" sz="1700">
                <a:solidFill>
                  <a:schemeClr val="dk1"/>
                </a:solidFill>
                <a:latin typeface="Montserrat"/>
                <a:ea typeface="Montserrat"/>
                <a:cs typeface="Montserrat"/>
                <a:sym typeface="Montserrat"/>
              </a:rPr>
              <a:t> surrounding </a:t>
            </a:r>
            <a:r>
              <a:rPr lang="en" sz="1700" b="1">
                <a:solidFill>
                  <a:schemeClr val="dk1"/>
                </a:solidFill>
                <a:latin typeface="Montserrat"/>
                <a:ea typeface="Montserrat"/>
                <a:cs typeface="Montserrat"/>
                <a:sym typeface="Montserrat"/>
              </a:rPr>
              <a:t>privacy </a:t>
            </a:r>
            <a:r>
              <a:rPr lang="en" sz="1700">
                <a:solidFill>
                  <a:schemeClr val="dk1"/>
                </a:solidFill>
                <a:latin typeface="Montserrat"/>
                <a:ea typeface="Montserrat"/>
                <a:cs typeface="Montserrat"/>
                <a:sym typeface="Montserrat"/>
              </a:rPr>
              <a:t>and</a:t>
            </a:r>
            <a:r>
              <a:rPr lang="en" sz="1700" b="1">
                <a:solidFill>
                  <a:schemeClr val="dk1"/>
                </a:solidFill>
                <a:latin typeface="Montserrat"/>
                <a:ea typeface="Montserrat"/>
                <a:cs typeface="Montserrat"/>
                <a:sym typeface="Montserrat"/>
              </a:rPr>
              <a:t> awareness</a:t>
            </a:r>
            <a:r>
              <a:rPr lang="en" sz="1700">
                <a:solidFill>
                  <a:schemeClr val="dk1"/>
                </a:solidFill>
                <a:latin typeface="Montserrat"/>
                <a:ea typeface="Montserrat"/>
                <a:cs typeface="Montserrat"/>
                <a:sym typeface="Montserrat"/>
              </a:rPr>
              <a:t> </a:t>
            </a:r>
            <a:endParaRPr sz="1700">
              <a:solidFill>
                <a:schemeClr val="dk1"/>
              </a:solidFill>
              <a:latin typeface="Montserrat"/>
              <a:ea typeface="Montserrat"/>
              <a:cs typeface="Montserrat"/>
              <a:sym typeface="Montserrat"/>
            </a:endParaRPr>
          </a:p>
          <a:p>
            <a:pPr marL="0" lvl="0" indent="0" algn="l" rtl="0">
              <a:spcBef>
                <a:spcPts val="1200"/>
              </a:spcBef>
              <a:spcAft>
                <a:spcPts val="0"/>
              </a:spcAft>
              <a:buNone/>
            </a:pPr>
            <a:r>
              <a:rPr lang="en" sz="1700" b="1">
                <a:solidFill>
                  <a:schemeClr val="dk1"/>
                </a:solidFill>
                <a:latin typeface="Montserrat"/>
                <a:ea typeface="Montserrat"/>
                <a:cs typeface="Montserrat"/>
                <a:sym typeface="Montserrat"/>
              </a:rPr>
              <a:t>Detailed design insights </a:t>
            </a:r>
            <a:endParaRPr sz="1700">
              <a:solidFill>
                <a:schemeClr val="dk1"/>
              </a:solidFill>
              <a:latin typeface="Montserrat"/>
              <a:ea typeface="Montserrat"/>
              <a:cs typeface="Montserrat"/>
              <a:sym typeface="Montserrat"/>
            </a:endParaRPr>
          </a:p>
          <a:p>
            <a:pPr marL="0" lvl="0" indent="0" algn="l" rtl="0">
              <a:spcBef>
                <a:spcPts val="1200"/>
              </a:spcBef>
              <a:spcAft>
                <a:spcPts val="0"/>
              </a:spcAft>
              <a:buNone/>
            </a:pPr>
            <a:endParaRPr sz="1700">
              <a:solidFill>
                <a:schemeClr val="dk1"/>
              </a:solidFill>
              <a:latin typeface="Montserrat"/>
              <a:ea typeface="Montserrat"/>
              <a:cs typeface="Montserrat"/>
              <a:sym typeface="Montserrat"/>
            </a:endParaRPr>
          </a:p>
          <a:p>
            <a:pPr marL="0" lvl="0" indent="0" algn="l" rtl="0">
              <a:spcBef>
                <a:spcPts val="1200"/>
              </a:spcBef>
              <a:spcAft>
                <a:spcPts val="1200"/>
              </a:spcAft>
              <a:buNone/>
            </a:pPr>
            <a:r>
              <a:rPr lang="en" sz="1700">
                <a:solidFill>
                  <a:schemeClr val="dk1"/>
                </a:solidFill>
                <a:latin typeface="Montserrat"/>
                <a:ea typeface="Montserrat"/>
                <a:cs typeface="Montserrat"/>
                <a:sym typeface="Montserrat"/>
              </a:rPr>
              <a:t>Technology probe: </a:t>
            </a:r>
            <a:r>
              <a:rPr lang="en" sz="1700" i="1">
                <a:solidFill>
                  <a:schemeClr val="dk1"/>
                </a:solidFill>
                <a:latin typeface="Montserrat"/>
                <a:ea typeface="Montserrat"/>
                <a:cs typeface="Montserrat"/>
                <a:sym typeface="Montserrat"/>
              </a:rPr>
              <a:t>iFloor</a:t>
            </a:r>
            <a:endParaRPr sz="1700" i="1">
              <a:solidFill>
                <a:schemeClr val="dk1"/>
              </a:solidFill>
              <a:latin typeface="Montserrat"/>
              <a:ea typeface="Montserrat"/>
              <a:cs typeface="Montserrat"/>
              <a:sym typeface="Montserrat"/>
            </a:endParaRPr>
          </a:p>
        </p:txBody>
      </p:sp>
      <p:sp>
        <p:nvSpPr>
          <p:cNvPr id="103" name="Google Shape;103;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8"/>
          <p:cNvSpPr/>
          <p:nvPr/>
        </p:nvSpPr>
        <p:spPr>
          <a:xfrm>
            <a:off x="7275" y="3540275"/>
            <a:ext cx="9144000" cy="1074000"/>
          </a:xfrm>
          <a:prstGeom prst="rect">
            <a:avLst/>
          </a:prstGeom>
          <a:solidFill>
            <a:srgbClr val="DCED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9" name="Google Shape;109;p18"/>
          <p:cNvSpPr/>
          <p:nvPr/>
        </p:nvSpPr>
        <p:spPr>
          <a:xfrm>
            <a:off x="7275" y="1794564"/>
            <a:ext cx="9144000" cy="1470300"/>
          </a:xfrm>
          <a:prstGeom prst="rect">
            <a:avLst/>
          </a:prstGeom>
          <a:solidFill>
            <a:srgbClr val="E2F0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0" name="Google Shape;110;p18"/>
          <p:cNvSpPr/>
          <p:nvPr/>
        </p:nvSpPr>
        <p:spPr>
          <a:xfrm>
            <a:off x="0" y="362950"/>
            <a:ext cx="9144000" cy="1156200"/>
          </a:xfrm>
          <a:prstGeom prst="rect">
            <a:avLst/>
          </a:prstGeom>
          <a:solidFill>
            <a:srgbClr val="EEF4F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1" name="Google Shape;111;p18"/>
          <p:cNvSpPr txBox="1">
            <a:spLocks noGrp="1"/>
          </p:cNvSpPr>
          <p:nvPr>
            <p:ph type="body" idx="1"/>
          </p:nvPr>
        </p:nvSpPr>
        <p:spPr>
          <a:xfrm>
            <a:off x="3090777" y="786090"/>
            <a:ext cx="2976900" cy="3948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None/>
            </a:pPr>
            <a:r>
              <a:rPr lang="en" sz="1900" dirty="0">
                <a:solidFill>
                  <a:schemeClr val="dk1"/>
                </a:solidFill>
                <a:latin typeface="Montserrat"/>
                <a:ea typeface="Montserrat"/>
                <a:cs typeface="Montserrat"/>
                <a:sym typeface="Montserrat"/>
              </a:rPr>
              <a:t>Interview &amp; Focus group</a:t>
            </a:r>
            <a:endParaRPr sz="1900" dirty="0">
              <a:latin typeface="Montserrat"/>
              <a:ea typeface="Montserrat"/>
              <a:cs typeface="Montserrat"/>
              <a:sym typeface="Montserrat"/>
            </a:endParaRPr>
          </a:p>
        </p:txBody>
      </p:sp>
      <p:sp>
        <p:nvSpPr>
          <p:cNvPr id="112" name="Google Shape;112;p18"/>
          <p:cNvSpPr txBox="1"/>
          <p:nvPr/>
        </p:nvSpPr>
        <p:spPr>
          <a:xfrm>
            <a:off x="6067675" y="654475"/>
            <a:ext cx="3110400" cy="481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900" b="1" dirty="0">
                <a:latin typeface="Montserrat"/>
                <a:ea typeface="Montserrat"/>
                <a:cs typeface="Montserrat"/>
                <a:sym typeface="Montserrat"/>
              </a:rPr>
              <a:t>High-level takeaways</a:t>
            </a:r>
            <a:endParaRPr sz="1900" b="1" dirty="0">
              <a:latin typeface="Montserrat"/>
              <a:ea typeface="Montserrat"/>
              <a:cs typeface="Montserrat"/>
              <a:sym typeface="Montserrat"/>
            </a:endParaRPr>
          </a:p>
        </p:txBody>
      </p:sp>
      <p:sp>
        <p:nvSpPr>
          <p:cNvPr id="113" name="Google Shape;113;p18"/>
          <p:cNvSpPr txBox="1">
            <a:spLocks noGrp="1"/>
          </p:cNvSpPr>
          <p:nvPr>
            <p:ph type="body" idx="1"/>
          </p:nvPr>
        </p:nvSpPr>
        <p:spPr>
          <a:xfrm>
            <a:off x="3090777" y="2094606"/>
            <a:ext cx="2903100" cy="394800"/>
          </a:xfrm>
          <a:prstGeom prst="rect">
            <a:avLst/>
          </a:prstGeom>
        </p:spPr>
        <p:txBody>
          <a:bodyPr spcFirstLastPara="1" wrap="square" lIns="91425" tIns="91425" rIns="91425" bIns="91425" anchor="ctr" anchorCtr="0">
            <a:noAutofit/>
          </a:bodyPr>
          <a:lstStyle/>
          <a:p>
            <a:pPr marL="0" lvl="0" indent="0" algn="l" rtl="0">
              <a:lnSpc>
                <a:spcPct val="95000"/>
              </a:lnSpc>
              <a:spcBef>
                <a:spcPts val="0"/>
              </a:spcBef>
              <a:spcAft>
                <a:spcPts val="1200"/>
              </a:spcAft>
              <a:buNone/>
            </a:pPr>
            <a:r>
              <a:rPr lang="en" sz="1900" dirty="0">
                <a:solidFill>
                  <a:schemeClr val="dk1"/>
                </a:solidFill>
                <a:latin typeface="Montserrat"/>
                <a:ea typeface="Montserrat"/>
                <a:cs typeface="Montserrat"/>
                <a:sym typeface="Montserrat"/>
              </a:rPr>
              <a:t>Designer Workshop</a:t>
            </a:r>
            <a:endParaRPr sz="1900" dirty="0">
              <a:latin typeface="Montserrat"/>
              <a:ea typeface="Montserrat"/>
              <a:cs typeface="Montserrat"/>
              <a:sym typeface="Montserrat"/>
            </a:endParaRPr>
          </a:p>
        </p:txBody>
      </p:sp>
      <p:sp>
        <p:nvSpPr>
          <p:cNvPr id="114" name="Google Shape;114;p18"/>
          <p:cNvSpPr txBox="1"/>
          <p:nvPr/>
        </p:nvSpPr>
        <p:spPr>
          <a:xfrm>
            <a:off x="6138675" y="1959038"/>
            <a:ext cx="3165300" cy="481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900" b="1">
                <a:latin typeface="Montserrat"/>
                <a:ea typeface="Montserrat"/>
                <a:cs typeface="Montserrat"/>
                <a:sym typeface="Montserrat"/>
              </a:rPr>
              <a:t>Initial design insights </a:t>
            </a:r>
            <a:endParaRPr sz="1900" b="1" i="1">
              <a:latin typeface="Montserrat"/>
              <a:ea typeface="Montserrat"/>
              <a:cs typeface="Montserrat"/>
              <a:sym typeface="Montserrat"/>
            </a:endParaRPr>
          </a:p>
        </p:txBody>
      </p:sp>
      <p:sp>
        <p:nvSpPr>
          <p:cNvPr id="115" name="Google Shape;115;p18"/>
          <p:cNvSpPr txBox="1">
            <a:spLocks noGrp="1"/>
          </p:cNvSpPr>
          <p:nvPr>
            <p:ph type="body" idx="1"/>
          </p:nvPr>
        </p:nvSpPr>
        <p:spPr>
          <a:xfrm>
            <a:off x="3098134" y="3906889"/>
            <a:ext cx="2598000" cy="4812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None/>
            </a:pPr>
            <a:r>
              <a:rPr lang="en" sz="1900" dirty="0">
                <a:solidFill>
                  <a:schemeClr val="dk1"/>
                </a:solidFill>
                <a:latin typeface="Montserrat"/>
                <a:ea typeface="Montserrat"/>
                <a:cs typeface="Montserrat"/>
                <a:sym typeface="Montserrat"/>
              </a:rPr>
              <a:t>User testing</a:t>
            </a:r>
            <a:endParaRPr sz="1900" dirty="0">
              <a:latin typeface="Montserrat"/>
              <a:ea typeface="Montserrat"/>
              <a:cs typeface="Montserrat"/>
              <a:sym typeface="Montserrat"/>
            </a:endParaRPr>
          </a:p>
        </p:txBody>
      </p:sp>
      <p:sp>
        <p:nvSpPr>
          <p:cNvPr id="116" name="Google Shape;116;p18"/>
          <p:cNvSpPr txBox="1"/>
          <p:nvPr/>
        </p:nvSpPr>
        <p:spPr>
          <a:xfrm>
            <a:off x="6138675" y="3769375"/>
            <a:ext cx="2976900" cy="572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900" b="1">
                <a:latin typeface="Montserrat"/>
                <a:ea typeface="Montserrat"/>
                <a:cs typeface="Montserrat"/>
                <a:sym typeface="Montserrat"/>
              </a:rPr>
              <a:t>Final design insights</a:t>
            </a:r>
            <a:endParaRPr sz="1900" b="1">
              <a:latin typeface="Montserrat"/>
              <a:ea typeface="Montserrat"/>
              <a:cs typeface="Montserrat"/>
              <a:sym typeface="Montserrat"/>
            </a:endParaRPr>
          </a:p>
        </p:txBody>
      </p:sp>
      <p:sp>
        <p:nvSpPr>
          <p:cNvPr id="117" name="Google Shape;117;p18"/>
          <p:cNvSpPr txBox="1">
            <a:spLocks noGrp="1"/>
          </p:cNvSpPr>
          <p:nvPr>
            <p:ph type="body" idx="1"/>
          </p:nvPr>
        </p:nvSpPr>
        <p:spPr>
          <a:xfrm>
            <a:off x="175625" y="654475"/>
            <a:ext cx="441300" cy="4812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1400">
                <a:solidFill>
                  <a:schemeClr val="dk1"/>
                </a:solidFill>
                <a:latin typeface="Montserrat"/>
                <a:ea typeface="Montserrat"/>
                <a:cs typeface="Montserrat"/>
                <a:sym typeface="Montserrat"/>
              </a:rPr>
              <a:t>14 </a:t>
            </a:r>
            <a:endParaRPr sz="1400">
              <a:latin typeface="Montserrat"/>
              <a:ea typeface="Montserrat"/>
              <a:cs typeface="Montserrat"/>
              <a:sym typeface="Montserrat"/>
            </a:endParaRPr>
          </a:p>
        </p:txBody>
      </p:sp>
      <p:sp>
        <p:nvSpPr>
          <p:cNvPr id="118" name="Google Shape;118;p18"/>
          <p:cNvSpPr txBox="1">
            <a:spLocks noGrp="1"/>
          </p:cNvSpPr>
          <p:nvPr>
            <p:ph type="body" idx="1"/>
          </p:nvPr>
        </p:nvSpPr>
        <p:spPr>
          <a:xfrm>
            <a:off x="226175" y="2220675"/>
            <a:ext cx="340200" cy="3402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1400">
                <a:solidFill>
                  <a:schemeClr val="dk1"/>
                </a:solidFill>
                <a:latin typeface="Montserrat"/>
                <a:ea typeface="Montserrat"/>
                <a:cs typeface="Montserrat"/>
                <a:sym typeface="Montserrat"/>
              </a:rPr>
              <a:t>5</a:t>
            </a:r>
            <a:endParaRPr sz="1400">
              <a:latin typeface="Montserrat"/>
              <a:ea typeface="Montserrat"/>
              <a:cs typeface="Montserrat"/>
              <a:sym typeface="Montserrat"/>
            </a:endParaRPr>
          </a:p>
        </p:txBody>
      </p:sp>
      <p:sp>
        <p:nvSpPr>
          <p:cNvPr id="119" name="Google Shape;119;p18"/>
          <p:cNvSpPr txBox="1"/>
          <p:nvPr/>
        </p:nvSpPr>
        <p:spPr>
          <a:xfrm>
            <a:off x="6138675" y="2583913"/>
            <a:ext cx="2316000" cy="481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900" b="1" i="1">
                <a:latin typeface="Montserrat"/>
                <a:ea typeface="Montserrat"/>
                <a:cs typeface="Montserrat"/>
                <a:sym typeface="Montserrat"/>
              </a:rPr>
              <a:t>iFloor</a:t>
            </a:r>
            <a:endParaRPr sz="1900" b="1" i="1">
              <a:latin typeface="Montserrat"/>
              <a:ea typeface="Montserrat"/>
              <a:cs typeface="Montserrat"/>
              <a:sym typeface="Montserrat"/>
            </a:endParaRPr>
          </a:p>
        </p:txBody>
      </p:sp>
      <p:sp>
        <p:nvSpPr>
          <p:cNvPr id="120" name="Google Shape;120;p18"/>
          <p:cNvSpPr txBox="1">
            <a:spLocks noGrp="1"/>
          </p:cNvSpPr>
          <p:nvPr>
            <p:ph type="body" idx="1"/>
          </p:nvPr>
        </p:nvSpPr>
        <p:spPr>
          <a:xfrm>
            <a:off x="425725" y="891025"/>
            <a:ext cx="956400" cy="340200"/>
          </a:xfrm>
          <a:prstGeom prst="rect">
            <a:avLst/>
          </a:prstGeom>
        </p:spPr>
        <p:txBody>
          <a:bodyPr spcFirstLastPara="1" wrap="square" lIns="91425" tIns="91425" rIns="91425" bIns="91425" anchor="t" anchorCtr="0">
            <a:noAutofit/>
          </a:bodyPr>
          <a:lstStyle/>
          <a:p>
            <a:pPr marL="0" lvl="0" indent="0" algn="ctr" rtl="0">
              <a:lnSpc>
                <a:spcPct val="95000"/>
              </a:lnSpc>
              <a:spcBef>
                <a:spcPts val="0"/>
              </a:spcBef>
              <a:spcAft>
                <a:spcPts val="1200"/>
              </a:spcAft>
              <a:buNone/>
            </a:pPr>
            <a:r>
              <a:rPr lang="en" sz="1400">
                <a:solidFill>
                  <a:schemeClr val="dk1"/>
                </a:solidFill>
                <a:latin typeface="Montserrat"/>
                <a:ea typeface="Montserrat"/>
                <a:cs typeface="Montserrat"/>
                <a:sym typeface="Montserrat"/>
              </a:rPr>
              <a:t>Elderly</a:t>
            </a:r>
            <a:endParaRPr sz="1400">
              <a:latin typeface="Montserrat"/>
              <a:ea typeface="Montserrat"/>
              <a:cs typeface="Montserrat"/>
              <a:sym typeface="Montserrat"/>
            </a:endParaRPr>
          </a:p>
        </p:txBody>
      </p:sp>
      <p:sp>
        <p:nvSpPr>
          <p:cNvPr id="121" name="Google Shape;121;p18"/>
          <p:cNvSpPr txBox="1">
            <a:spLocks noGrp="1"/>
          </p:cNvSpPr>
          <p:nvPr>
            <p:ph type="body" idx="1"/>
          </p:nvPr>
        </p:nvSpPr>
        <p:spPr>
          <a:xfrm>
            <a:off x="1419138" y="654475"/>
            <a:ext cx="441300" cy="4812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1400">
                <a:solidFill>
                  <a:schemeClr val="dk1"/>
                </a:solidFill>
                <a:latin typeface="Montserrat"/>
                <a:ea typeface="Montserrat"/>
                <a:cs typeface="Montserrat"/>
                <a:sym typeface="Montserrat"/>
              </a:rPr>
              <a:t>13 </a:t>
            </a:r>
            <a:endParaRPr sz="1400">
              <a:latin typeface="Montserrat"/>
              <a:ea typeface="Montserrat"/>
              <a:cs typeface="Montserrat"/>
              <a:sym typeface="Montserrat"/>
            </a:endParaRPr>
          </a:p>
        </p:txBody>
      </p:sp>
      <p:sp>
        <p:nvSpPr>
          <p:cNvPr id="122" name="Google Shape;122;p18"/>
          <p:cNvSpPr txBox="1">
            <a:spLocks noGrp="1"/>
          </p:cNvSpPr>
          <p:nvPr>
            <p:ph type="body" idx="1"/>
          </p:nvPr>
        </p:nvSpPr>
        <p:spPr>
          <a:xfrm>
            <a:off x="226175" y="3858325"/>
            <a:ext cx="441300" cy="4812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1400">
                <a:solidFill>
                  <a:schemeClr val="dk1"/>
                </a:solidFill>
                <a:latin typeface="Montserrat"/>
                <a:ea typeface="Montserrat"/>
                <a:cs typeface="Montserrat"/>
                <a:sym typeface="Montserrat"/>
              </a:rPr>
              <a:t>5 </a:t>
            </a:r>
            <a:endParaRPr sz="1400">
              <a:latin typeface="Montserrat"/>
              <a:ea typeface="Montserrat"/>
              <a:cs typeface="Montserrat"/>
              <a:sym typeface="Montserrat"/>
            </a:endParaRPr>
          </a:p>
        </p:txBody>
      </p:sp>
      <p:sp>
        <p:nvSpPr>
          <p:cNvPr id="123" name="Google Shape;123;p18"/>
          <p:cNvSpPr txBox="1">
            <a:spLocks noGrp="1"/>
          </p:cNvSpPr>
          <p:nvPr>
            <p:ph type="body" idx="1"/>
          </p:nvPr>
        </p:nvSpPr>
        <p:spPr>
          <a:xfrm>
            <a:off x="1467113" y="3858325"/>
            <a:ext cx="282600" cy="3948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1400">
                <a:solidFill>
                  <a:schemeClr val="dk1"/>
                </a:solidFill>
                <a:latin typeface="Montserrat"/>
                <a:ea typeface="Montserrat"/>
                <a:cs typeface="Montserrat"/>
                <a:sym typeface="Montserrat"/>
              </a:rPr>
              <a:t>5 </a:t>
            </a:r>
            <a:endParaRPr sz="1400">
              <a:latin typeface="Montserrat"/>
              <a:ea typeface="Montserrat"/>
              <a:cs typeface="Montserrat"/>
              <a:sym typeface="Montserrat"/>
            </a:endParaRPr>
          </a:p>
        </p:txBody>
      </p:sp>
      <p:sp>
        <p:nvSpPr>
          <p:cNvPr id="124" name="Google Shape;124;p18"/>
          <p:cNvSpPr txBox="1">
            <a:spLocks noGrp="1"/>
          </p:cNvSpPr>
          <p:nvPr>
            <p:ph type="body" idx="1"/>
          </p:nvPr>
        </p:nvSpPr>
        <p:spPr>
          <a:xfrm>
            <a:off x="3090777" y="2697135"/>
            <a:ext cx="2976900" cy="394800"/>
          </a:xfrm>
          <a:prstGeom prst="rect">
            <a:avLst/>
          </a:prstGeom>
        </p:spPr>
        <p:txBody>
          <a:bodyPr spcFirstLastPara="1" wrap="square" lIns="91425" tIns="91425" rIns="91425" bIns="91425" anchor="ctr" anchorCtr="0">
            <a:noAutofit/>
          </a:bodyPr>
          <a:lstStyle/>
          <a:p>
            <a:pPr marL="0" lvl="0" indent="0" algn="l" rtl="0">
              <a:lnSpc>
                <a:spcPct val="95000"/>
              </a:lnSpc>
              <a:spcBef>
                <a:spcPts val="0"/>
              </a:spcBef>
              <a:spcAft>
                <a:spcPts val="1200"/>
              </a:spcAft>
              <a:buNone/>
            </a:pPr>
            <a:r>
              <a:rPr lang="en" sz="1900" dirty="0">
                <a:solidFill>
                  <a:schemeClr val="dk1"/>
                </a:solidFill>
                <a:latin typeface="Montserrat"/>
                <a:ea typeface="Montserrat"/>
                <a:cs typeface="Montserrat"/>
                <a:sym typeface="Montserrat"/>
              </a:rPr>
              <a:t>System development </a:t>
            </a:r>
            <a:endParaRPr sz="1900" dirty="0">
              <a:latin typeface="Montserrat"/>
              <a:ea typeface="Montserrat"/>
              <a:cs typeface="Montserrat"/>
              <a:sym typeface="Montserrat"/>
            </a:endParaRPr>
          </a:p>
        </p:txBody>
      </p:sp>
      <p:sp>
        <p:nvSpPr>
          <p:cNvPr id="125" name="Google Shape;125;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latin typeface="Montserrat"/>
                <a:ea typeface="Montserrat"/>
                <a:cs typeface="Montserrat"/>
                <a:sym typeface="Montserrat"/>
              </a:rPr>
              <a:t>6</a:t>
            </a:fld>
            <a:endParaRPr>
              <a:latin typeface="Montserrat"/>
              <a:ea typeface="Montserrat"/>
              <a:cs typeface="Montserrat"/>
              <a:sym typeface="Montserrat"/>
            </a:endParaRPr>
          </a:p>
        </p:txBody>
      </p:sp>
      <p:pic>
        <p:nvPicPr>
          <p:cNvPr id="126" name="Google Shape;126;p18"/>
          <p:cNvPicPr preferRelativeResize="0"/>
          <p:nvPr/>
        </p:nvPicPr>
        <p:blipFill>
          <a:blip r:embed="rId3">
            <a:alphaModFix/>
          </a:blip>
          <a:stretch>
            <a:fillRect/>
          </a:stretch>
        </p:blipFill>
        <p:spPr>
          <a:xfrm>
            <a:off x="733818" y="550821"/>
            <a:ext cx="340200" cy="340210"/>
          </a:xfrm>
          <a:prstGeom prst="rect">
            <a:avLst/>
          </a:prstGeom>
          <a:noFill/>
          <a:ln>
            <a:noFill/>
          </a:ln>
        </p:spPr>
      </p:pic>
      <p:pic>
        <p:nvPicPr>
          <p:cNvPr id="127" name="Google Shape;127;p18"/>
          <p:cNvPicPr preferRelativeResize="0"/>
          <p:nvPr/>
        </p:nvPicPr>
        <p:blipFill>
          <a:blip r:embed="rId4">
            <a:alphaModFix/>
          </a:blip>
          <a:stretch>
            <a:fillRect/>
          </a:stretch>
        </p:blipFill>
        <p:spPr>
          <a:xfrm>
            <a:off x="1991818" y="550825"/>
            <a:ext cx="340200" cy="340200"/>
          </a:xfrm>
          <a:prstGeom prst="rect">
            <a:avLst/>
          </a:prstGeom>
          <a:noFill/>
          <a:ln>
            <a:noFill/>
          </a:ln>
        </p:spPr>
      </p:pic>
      <p:pic>
        <p:nvPicPr>
          <p:cNvPr id="128" name="Google Shape;128;p18"/>
          <p:cNvPicPr preferRelativeResize="0"/>
          <p:nvPr/>
        </p:nvPicPr>
        <p:blipFill>
          <a:blip r:embed="rId5">
            <a:alphaModFix/>
          </a:blip>
          <a:stretch>
            <a:fillRect/>
          </a:stretch>
        </p:blipFill>
        <p:spPr>
          <a:xfrm>
            <a:off x="768775" y="2166037"/>
            <a:ext cx="340200" cy="340200"/>
          </a:xfrm>
          <a:prstGeom prst="rect">
            <a:avLst/>
          </a:prstGeom>
          <a:noFill/>
          <a:ln>
            <a:noFill/>
          </a:ln>
        </p:spPr>
      </p:pic>
      <p:pic>
        <p:nvPicPr>
          <p:cNvPr id="129" name="Google Shape;129;p18"/>
          <p:cNvPicPr preferRelativeResize="0"/>
          <p:nvPr/>
        </p:nvPicPr>
        <p:blipFill>
          <a:blip r:embed="rId3">
            <a:alphaModFix/>
          </a:blip>
          <a:stretch>
            <a:fillRect/>
          </a:stretch>
        </p:blipFill>
        <p:spPr>
          <a:xfrm>
            <a:off x="702443" y="3781221"/>
            <a:ext cx="340200" cy="340210"/>
          </a:xfrm>
          <a:prstGeom prst="rect">
            <a:avLst/>
          </a:prstGeom>
          <a:noFill/>
          <a:ln>
            <a:noFill/>
          </a:ln>
        </p:spPr>
      </p:pic>
      <p:pic>
        <p:nvPicPr>
          <p:cNvPr id="130" name="Google Shape;130;p18"/>
          <p:cNvPicPr preferRelativeResize="0"/>
          <p:nvPr/>
        </p:nvPicPr>
        <p:blipFill>
          <a:blip r:embed="rId4">
            <a:alphaModFix/>
          </a:blip>
          <a:stretch>
            <a:fillRect/>
          </a:stretch>
        </p:blipFill>
        <p:spPr>
          <a:xfrm>
            <a:off x="1960443" y="3781225"/>
            <a:ext cx="340200" cy="340200"/>
          </a:xfrm>
          <a:prstGeom prst="rect">
            <a:avLst/>
          </a:prstGeom>
          <a:noFill/>
          <a:ln>
            <a:noFill/>
          </a:ln>
        </p:spPr>
      </p:pic>
      <p:sp>
        <p:nvSpPr>
          <p:cNvPr id="131" name="Google Shape;131;p18"/>
          <p:cNvSpPr txBox="1">
            <a:spLocks noGrp="1"/>
          </p:cNvSpPr>
          <p:nvPr>
            <p:ph type="body" idx="1"/>
          </p:nvPr>
        </p:nvSpPr>
        <p:spPr>
          <a:xfrm>
            <a:off x="1686750" y="891025"/>
            <a:ext cx="956400" cy="340200"/>
          </a:xfrm>
          <a:prstGeom prst="rect">
            <a:avLst/>
          </a:prstGeom>
        </p:spPr>
        <p:txBody>
          <a:bodyPr spcFirstLastPara="1" wrap="square" lIns="91425" tIns="91425" rIns="91425" bIns="91425" anchor="t" anchorCtr="0">
            <a:noAutofit/>
          </a:bodyPr>
          <a:lstStyle/>
          <a:p>
            <a:pPr marL="0" lvl="0" indent="0" algn="ctr" rtl="0">
              <a:lnSpc>
                <a:spcPct val="95000"/>
              </a:lnSpc>
              <a:spcBef>
                <a:spcPts val="0"/>
              </a:spcBef>
              <a:spcAft>
                <a:spcPts val="1200"/>
              </a:spcAft>
              <a:buNone/>
            </a:pPr>
            <a:r>
              <a:rPr lang="en" sz="1400">
                <a:solidFill>
                  <a:schemeClr val="dk1"/>
                </a:solidFill>
                <a:latin typeface="Montserrat"/>
                <a:ea typeface="Montserrat"/>
                <a:cs typeface="Montserrat"/>
                <a:sym typeface="Montserrat"/>
              </a:rPr>
              <a:t>Children</a:t>
            </a:r>
            <a:endParaRPr sz="1400">
              <a:latin typeface="Montserrat"/>
              <a:ea typeface="Montserrat"/>
              <a:cs typeface="Montserrat"/>
              <a:sym typeface="Montserrat"/>
            </a:endParaRPr>
          </a:p>
        </p:txBody>
      </p:sp>
      <p:sp>
        <p:nvSpPr>
          <p:cNvPr id="132" name="Google Shape;132;p18"/>
          <p:cNvSpPr txBox="1">
            <a:spLocks noGrp="1"/>
          </p:cNvSpPr>
          <p:nvPr>
            <p:ph type="body" idx="1"/>
          </p:nvPr>
        </p:nvSpPr>
        <p:spPr>
          <a:xfrm>
            <a:off x="381775" y="2506225"/>
            <a:ext cx="1114200" cy="340200"/>
          </a:xfrm>
          <a:prstGeom prst="rect">
            <a:avLst/>
          </a:prstGeom>
        </p:spPr>
        <p:txBody>
          <a:bodyPr spcFirstLastPara="1" wrap="square" lIns="91425" tIns="91425" rIns="91425" bIns="91425" anchor="t" anchorCtr="0">
            <a:noAutofit/>
          </a:bodyPr>
          <a:lstStyle/>
          <a:p>
            <a:pPr marL="0" lvl="0" indent="0" algn="ctr" rtl="0">
              <a:lnSpc>
                <a:spcPct val="95000"/>
              </a:lnSpc>
              <a:spcBef>
                <a:spcPts val="0"/>
              </a:spcBef>
              <a:spcAft>
                <a:spcPts val="1200"/>
              </a:spcAft>
              <a:buNone/>
            </a:pPr>
            <a:r>
              <a:rPr lang="en" sz="1400">
                <a:solidFill>
                  <a:schemeClr val="dk1"/>
                </a:solidFill>
                <a:latin typeface="Montserrat"/>
                <a:ea typeface="Montserrat"/>
                <a:cs typeface="Montserrat"/>
                <a:sym typeface="Montserrat"/>
              </a:rPr>
              <a:t>Designers</a:t>
            </a:r>
            <a:endParaRPr sz="1400">
              <a:latin typeface="Montserrat"/>
              <a:ea typeface="Montserrat"/>
              <a:cs typeface="Montserrat"/>
              <a:sym typeface="Montserrat"/>
            </a:endParaRPr>
          </a:p>
        </p:txBody>
      </p:sp>
      <p:pic>
        <p:nvPicPr>
          <p:cNvPr id="133" name="Google Shape;133;p18"/>
          <p:cNvPicPr preferRelativeResize="0"/>
          <p:nvPr/>
        </p:nvPicPr>
        <p:blipFill>
          <a:blip r:embed="rId5">
            <a:alphaModFix/>
          </a:blip>
          <a:stretch>
            <a:fillRect/>
          </a:stretch>
        </p:blipFill>
        <p:spPr>
          <a:xfrm>
            <a:off x="2029800" y="2171987"/>
            <a:ext cx="340200" cy="340200"/>
          </a:xfrm>
          <a:prstGeom prst="rect">
            <a:avLst/>
          </a:prstGeom>
          <a:noFill/>
          <a:ln>
            <a:noFill/>
          </a:ln>
        </p:spPr>
      </p:pic>
      <p:sp>
        <p:nvSpPr>
          <p:cNvPr id="134" name="Google Shape;134;p18"/>
          <p:cNvSpPr txBox="1">
            <a:spLocks noGrp="1"/>
          </p:cNvSpPr>
          <p:nvPr>
            <p:ph type="body" idx="1"/>
          </p:nvPr>
        </p:nvSpPr>
        <p:spPr>
          <a:xfrm>
            <a:off x="1546650" y="2501800"/>
            <a:ext cx="1306500" cy="340200"/>
          </a:xfrm>
          <a:prstGeom prst="rect">
            <a:avLst/>
          </a:prstGeom>
        </p:spPr>
        <p:txBody>
          <a:bodyPr spcFirstLastPara="1" wrap="square" lIns="91425" tIns="91425" rIns="91425" bIns="91425" anchor="t" anchorCtr="0">
            <a:noAutofit/>
          </a:bodyPr>
          <a:lstStyle/>
          <a:p>
            <a:pPr marL="0" lvl="0" indent="0" algn="ctr" rtl="0">
              <a:lnSpc>
                <a:spcPct val="95000"/>
              </a:lnSpc>
              <a:spcBef>
                <a:spcPts val="0"/>
              </a:spcBef>
              <a:spcAft>
                <a:spcPts val="1200"/>
              </a:spcAft>
              <a:buNone/>
            </a:pPr>
            <a:r>
              <a:rPr lang="en" sz="1400">
                <a:solidFill>
                  <a:schemeClr val="dk1"/>
                </a:solidFill>
                <a:latin typeface="Montserrat"/>
                <a:ea typeface="Montserrat"/>
                <a:cs typeface="Montserrat"/>
                <a:sym typeface="Montserrat"/>
              </a:rPr>
              <a:t>Researchers</a:t>
            </a:r>
            <a:endParaRPr sz="1400">
              <a:latin typeface="Montserrat"/>
              <a:ea typeface="Montserrat"/>
              <a:cs typeface="Montserrat"/>
              <a:sym typeface="Montserrat"/>
            </a:endParaRPr>
          </a:p>
        </p:txBody>
      </p:sp>
      <p:sp>
        <p:nvSpPr>
          <p:cNvPr id="135" name="Google Shape;135;p18"/>
          <p:cNvSpPr txBox="1">
            <a:spLocks noGrp="1"/>
          </p:cNvSpPr>
          <p:nvPr>
            <p:ph type="body" idx="1"/>
          </p:nvPr>
        </p:nvSpPr>
        <p:spPr>
          <a:xfrm>
            <a:off x="394350" y="4121425"/>
            <a:ext cx="956400" cy="340200"/>
          </a:xfrm>
          <a:prstGeom prst="rect">
            <a:avLst/>
          </a:prstGeom>
        </p:spPr>
        <p:txBody>
          <a:bodyPr spcFirstLastPara="1" wrap="square" lIns="91425" tIns="91425" rIns="91425" bIns="91425" anchor="t" anchorCtr="0">
            <a:noAutofit/>
          </a:bodyPr>
          <a:lstStyle/>
          <a:p>
            <a:pPr marL="0" lvl="0" indent="0" algn="ctr" rtl="0">
              <a:lnSpc>
                <a:spcPct val="95000"/>
              </a:lnSpc>
              <a:spcBef>
                <a:spcPts val="0"/>
              </a:spcBef>
              <a:spcAft>
                <a:spcPts val="1200"/>
              </a:spcAft>
              <a:buNone/>
            </a:pPr>
            <a:r>
              <a:rPr lang="en" sz="1400">
                <a:solidFill>
                  <a:schemeClr val="dk1"/>
                </a:solidFill>
                <a:latin typeface="Montserrat"/>
                <a:ea typeface="Montserrat"/>
                <a:cs typeface="Montserrat"/>
                <a:sym typeface="Montserrat"/>
              </a:rPr>
              <a:t>Elderly</a:t>
            </a:r>
            <a:endParaRPr sz="1400">
              <a:latin typeface="Montserrat"/>
              <a:ea typeface="Montserrat"/>
              <a:cs typeface="Montserrat"/>
              <a:sym typeface="Montserrat"/>
            </a:endParaRPr>
          </a:p>
        </p:txBody>
      </p:sp>
      <p:sp>
        <p:nvSpPr>
          <p:cNvPr id="136" name="Google Shape;136;p18"/>
          <p:cNvSpPr txBox="1">
            <a:spLocks noGrp="1"/>
          </p:cNvSpPr>
          <p:nvPr>
            <p:ph type="body" idx="1"/>
          </p:nvPr>
        </p:nvSpPr>
        <p:spPr>
          <a:xfrm>
            <a:off x="1686750" y="4121425"/>
            <a:ext cx="956400" cy="340200"/>
          </a:xfrm>
          <a:prstGeom prst="rect">
            <a:avLst/>
          </a:prstGeom>
        </p:spPr>
        <p:txBody>
          <a:bodyPr spcFirstLastPara="1" wrap="square" lIns="91425" tIns="91425" rIns="91425" bIns="91425" anchor="t" anchorCtr="0">
            <a:noAutofit/>
          </a:bodyPr>
          <a:lstStyle/>
          <a:p>
            <a:pPr marL="0" lvl="0" indent="0" algn="ctr" rtl="0">
              <a:lnSpc>
                <a:spcPct val="95000"/>
              </a:lnSpc>
              <a:spcBef>
                <a:spcPts val="0"/>
              </a:spcBef>
              <a:spcAft>
                <a:spcPts val="1200"/>
              </a:spcAft>
              <a:buNone/>
            </a:pPr>
            <a:r>
              <a:rPr lang="en" sz="1400">
                <a:solidFill>
                  <a:schemeClr val="dk1"/>
                </a:solidFill>
                <a:latin typeface="Montserrat"/>
                <a:ea typeface="Montserrat"/>
                <a:cs typeface="Montserrat"/>
                <a:sym typeface="Montserrat"/>
              </a:rPr>
              <a:t>Children</a:t>
            </a:r>
            <a:endParaRPr sz="1400">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1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1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2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2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2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3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3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9"/>
          <p:cNvSpPr txBox="1">
            <a:spLocks noGrp="1"/>
          </p:cNvSpPr>
          <p:nvPr>
            <p:ph type="title"/>
          </p:nvPr>
        </p:nvSpPr>
        <p:spPr>
          <a:xfrm>
            <a:off x="311700" y="445025"/>
            <a:ext cx="83553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Montserrat"/>
                <a:ea typeface="Montserrat"/>
                <a:cs typeface="Montserrat"/>
                <a:sym typeface="Montserrat"/>
              </a:rPr>
              <a:t>High-level takeaways - Needs and Concerns</a:t>
            </a:r>
            <a:endParaRPr>
              <a:latin typeface="Montserrat"/>
              <a:ea typeface="Montserrat"/>
              <a:cs typeface="Montserrat"/>
              <a:sym typeface="Montserrat"/>
            </a:endParaRPr>
          </a:p>
        </p:txBody>
      </p:sp>
      <p:sp>
        <p:nvSpPr>
          <p:cNvPr id="142" name="Google Shape;142;p19"/>
          <p:cNvSpPr txBox="1">
            <a:spLocks noGrp="1"/>
          </p:cNvSpPr>
          <p:nvPr>
            <p:ph type="body" idx="1"/>
          </p:nvPr>
        </p:nvSpPr>
        <p:spPr>
          <a:xfrm>
            <a:off x="311700" y="1310775"/>
            <a:ext cx="7037700" cy="5727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1200"/>
              </a:spcAft>
              <a:buNone/>
            </a:pPr>
            <a:r>
              <a:rPr lang="en" b="1">
                <a:solidFill>
                  <a:schemeClr val="dk1"/>
                </a:solidFill>
                <a:latin typeface="Montserrat"/>
                <a:ea typeface="Montserrat"/>
                <a:cs typeface="Montserrat"/>
                <a:sym typeface="Montserrat"/>
              </a:rPr>
              <a:t>Movement</a:t>
            </a:r>
            <a:r>
              <a:rPr lang="en">
                <a:solidFill>
                  <a:schemeClr val="dk1"/>
                </a:solidFill>
                <a:latin typeface="Montserrat"/>
                <a:ea typeface="Montserrat"/>
                <a:cs typeface="Montserrat"/>
                <a:sym typeface="Montserrat"/>
              </a:rPr>
              <a:t> and </a:t>
            </a:r>
            <a:r>
              <a:rPr lang="en" b="1">
                <a:solidFill>
                  <a:schemeClr val="dk1"/>
                </a:solidFill>
                <a:latin typeface="Montserrat"/>
                <a:ea typeface="Montserrat"/>
                <a:cs typeface="Montserrat"/>
                <a:sym typeface="Montserrat"/>
              </a:rPr>
              <a:t>Daily activities</a:t>
            </a:r>
            <a:r>
              <a:rPr lang="en">
                <a:solidFill>
                  <a:schemeClr val="dk1"/>
                </a:solidFill>
                <a:latin typeface="Montserrat"/>
                <a:ea typeface="Montserrat"/>
                <a:cs typeface="Montserrat"/>
                <a:sym typeface="Montserrat"/>
              </a:rPr>
              <a:t> are important</a:t>
            </a:r>
            <a:endParaRPr>
              <a:solidFill>
                <a:schemeClr val="dk1"/>
              </a:solidFill>
              <a:latin typeface="Montserrat"/>
              <a:ea typeface="Montserrat"/>
              <a:cs typeface="Montserrat"/>
              <a:sym typeface="Montserrat"/>
            </a:endParaRPr>
          </a:p>
        </p:txBody>
      </p:sp>
      <p:sp>
        <p:nvSpPr>
          <p:cNvPr id="143" name="Google Shape;143;p19"/>
          <p:cNvSpPr txBox="1">
            <a:spLocks noGrp="1"/>
          </p:cNvSpPr>
          <p:nvPr>
            <p:ph type="body" idx="1"/>
          </p:nvPr>
        </p:nvSpPr>
        <p:spPr>
          <a:xfrm>
            <a:off x="2158800" y="2176525"/>
            <a:ext cx="4661100" cy="5013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solidFill>
                  <a:schemeClr val="dk1"/>
                </a:solidFill>
                <a:latin typeface="Montserrat"/>
                <a:ea typeface="Montserrat"/>
                <a:cs typeface="Montserrat"/>
                <a:sym typeface="Montserrat"/>
              </a:rPr>
              <a:t>14 daily activities </a:t>
            </a:r>
            <a:endParaRPr i="1">
              <a:solidFill>
                <a:schemeClr val="dk1"/>
              </a:solidFill>
              <a:latin typeface="Montserrat"/>
              <a:ea typeface="Montserrat"/>
              <a:cs typeface="Montserrat"/>
              <a:sym typeface="Montserrat"/>
            </a:endParaRPr>
          </a:p>
        </p:txBody>
      </p:sp>
      <p:sp>
        <p:nvSpPr>
          <p:cNvPr id="144" name="Google Shape;144;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latin typeface="Montserrat"/>
                <a:ea typeface="Montserrat"/>
                <a:cs typeface="Montserrat"/>
                <a:sym typeface="Montserrat"/>
              </a:rPr>
              <a:t>7</a:t>
            </a:fld>
            <a:endParaRPr>
              <a:latin typeface="Montserrat"/>
              <a:ea typeface="Montserrat"/>
              <a:cs typeface="Montserrat"/>
              <a:sym typeface="Montserrat"/>
            </a:endParaRPr>
          </a:p>
        </p:txBody>
      </p:sp>
      <p:sp>
        <p:nvSpPr>
          <p:cNvPr id="145" name="Google Shape;145;p19"/>
          <p:cNvSpPr txBox="1">
            <a:spLocks noGrp="1"/>
          </p:cNvSpPr>
          <p:nvPr>
            <p:ph type="body" idx="1"/>
          </p:nvPr>
        </p:nvSpPr>
        <p:spPr>
          <a:xfrm>
            <a:off x="2158800" y="2571750"/>
            <a:ext cx="4395300" cy="5013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i="1">
                <a:solidFill>
                  <a:schemeClr val="dk1"/>
                </a:solidFill>
                <a:latin typeface="Montserrat"/>
                <a:ea typeface="Montserrat"/>
                <a:cs typeface="Montserrat"/>
                <a:sym typeface="Montserrat"/>
              </a:rPr>
              <a:t>crucial, private, casual, customized </a:t>
            </a:r>
            <a:endParaRPr i="1">
              <a:solidFill>
                <a:schemeClr val="dk1"/>
              </a:solidFill>
              <a:latin typeface="Montserrat"/>
              <a:ea typeface="Montserrat"/>
              <a:cs typeface="Montserrat"/>
              <a:sym typeface="Montserrat"/>
            </a:endParaRPr>
          </a:p>
        </p:txBody>
      </p:sp>
      <p:pic>
        <p:nvPicPr>
          <p:cNvPr id="146" name="Google Shape;146;p19"/>
          <p:cNvPicPr preferRelativeResize="0"/>
          <p:nvPr/>
        </p:nvPicPr>
        <p:blipFill>
          <a:blip r:embed="rId3">
            <a:alphaModFix/>
          </a:blip>
          <a:stretch>
            <a:fillRect/>
          </a:stretch>
        </p:blipFill>
        <p:spPr>
          <a:xfrm>
            <a:off x="1245325" y="2270888"/>
            <a:ext cx="766075" cy="766075"/>
          </a:xfrm>
          <a:prstGeom prst="rect">
            <a:avLst/>
          </a:prstGeom>
          <a:noFill/>
          <a:ln>
            <a:noFill/>
          </a:ln>
        </p:spPr>
      </p:pic>
      <p:sp>
        <p:nvSpPr>
          <p:cNvPr id="147" name="Google Shape;147;p19"/>
          <p:cNvSpPr txBox="1">
            <a:spLocks noGrp="1"/>
          </p:cNvSpPr>
          <p:nvPr>
            <p:ph type="body" idx="1"/>
          </p:nvPr>
        </p:nvSpPr>
        <p:spPr>
          <a:xfrm>
            <a:off x="311700" y="3598500"/>
            <a:ext cx="8657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solidFill>
                  <a:schemeClr val="dk1"/>
                </a:solidFill>
                <a:latin typeface="Montserrat"/>
                <a:ea typeface="Montserrat"/>
                <a:cs typeface="Montserrat"/>
                <a:sym typeface="Montserrat"/>
              </a:rPr>
              <a:t>Only showing </a:t>
            </a:r>
            <a:r>
              <a:rPr lang="en" b="1">
                <a:solidFill>
                  <a:schemeClr val="dk1"/>
                </a:solidFill>
                <a:latin typeface="Montserrat"/>
                <a:ea typeface="Montserrat"/>
                <a:cs typeface="Montserrat"/>
                <a:sym typeface="Montserrat"/>
              </a:rPr>
              <a:t>necessary information</a:t>
            </a:r>
            <a:r>
              <a:rPr lang="en">
                <a:solidFill>
                  <a:schemeClr val="dk1"/>
                </a:solidFill>
                <a:latin typeface="Montserrat"/>
                <a:ea typeface="Montserrat"/>
                <a:cs typeface="Montserrat"/>
                <a:sym typeface="Montserrat"/>
              </a:rPr>
              <a:t> and </a:t>
            </a:r>
            <a:r>
              <a:rPr lang="en" b="1">
                <a:solidFill>
                  <a:schemeClr val="dk1"/>
                </a:solidFill>
                <a:latin typeface="Montserrat"/>
                <a:ea typeface="Montserrat"/>
                <a:cs typeface="Montserrat"/>
                <a:sym typeface="Montserrat"/>
              </a:rPr>
              <a:t>avoiding any video data</a:t>
            </a:r>
            <a:endParaRPr b="1">
              <a:solidFill>
                <a:schemeClr val="dk1"/>
              </a:solidFill>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20"/>
          <p:cNvPicPr preferRelativeResize="0"/>
          <p:nvPr/>
        </p:nvPicPr>
        <p:blipFill rotWithShape="1">
          <a:blip r:embed="rId3">
            <a:alphaModFix/>
          </a:blip>
          <a:srcRect b="20025"/>
          <a:stretch/>
        </p:blipFill>
        <p:spPr>
          <a:xfrm>
            <a:off x="357250" y="157988"/>
            <a:ext cx="8115200" cy="4714126"/>
          </a:xfrm>
          <a:prstGeom prst="rect">
            <a:avLst/>
          </a:prstGeom>
          <a:noFill/>
          <a:ln>
            <a:noFill/>
          </a:ln>
        </p:spPr>
      </p:pic>
      <p:sp>
        <p:nvSpPr>
          <p:cNvPr id="153" name="Google Shape;153;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a:t>
            </a:fld>
            <a:endParaRPr/>
          </a:p>
        </p:txBody>
      </p:sp>
      <p:sp>
        <p:nvSpPr>
          <p:cNvPr id="154" name="Google Shape;154;p20"/>
          <p:cNvSpPr/>
          <p:nvPr/>
        </p:nvSpPr>
        <p:spPr>
          <a:xfrm>
            <a:off x="408225" y="249475"/>
            <a:ext cx="1610100" cy="4714200"/>
          </a:xfrm>
          <a:prstGeom prst="ellipse">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5" name="Google Shape;155;p20"/>
          <p:cNvSpPr/>
          <p:nvPr/>
        </p:nvSpPr>
        <p:spPr>
          <a:xfrm>
            <a:off x="1281350" y="249475"/>
            <a:ext cx="3072900" cy="4714200"/>
          </a:xfrm>
          <a:prstGeom prst="ellipse">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6" name="Google Shape;156;p20"/>
          <p:cNvSpPr/>
          <p:nvPr/>
        </p:nvSpPr>
        <p:spPr>
          <a:xfrm>
            <a:off x="3609800" y="214650"/>
            <a:ext cx="1610100" cy="4714200"/>
          </a:xfrm>
          <a:prstGeom prst="ellipse">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7" name="Google Shape;157;p20"/>
          <p:cNvSpPr/>
          <p:nvPr/>
        </p:nvSpPr>
        <p:spPr>
          <a:xfrm>
            <a:off x="4354250" y="214650"/>
            <a:ext cx="4422300" cy="4714200"/>
          </a:xfrm>
          <a:prstGeom prst="ellipse">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54"/>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5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55"/>
                                        </p:tgtEl>
                                        <p:attrNameLst>
                                          <p:attrName>style.visibility</p:attrName>
                                        </p:attrNameLst>
                                      </p:cBhvr>
                                      <p:to>
                                        <p:strVal val="hidden"/>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5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156"/>
                                        </p:tgtEl>
                                        <p:attrNameLst>
                                          <p:attrName>style.visibility</p:attrName>
                                        </p:attrNameLst>
                                      </p:cBhvr>
                                      <p:to>
                                        <p:strVal val="hidden"/>
                                      </p:to>
                                    </p:set>
                                  </p:childTnLst>
                                </p:cTn>
                              </p:par>
                              <p:par>
                                <p:cTn id="24" presetID="1" presetClass="entr" presetSubtype="0" fill="hold" nodeType="withEffect">
                                  <p:stCondLst>
                                    <p:cond delay="0"/>
                                  </p:stCondLst>
                                  <p:childTnLst>
                                    <p:set>
                                      <p:cBhvr>
                                        <p:cTn id="25" dur="1" fill="hold">
                                          <p:stCondLst>
                                            <p:cond delay="0"/>
                                          </p:stCondLst>
                                        </p:cTn>
                                        <p:tgtEl>
                                          <p:spTgt spid="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Shape 161"/>
        <p:cNvGrpSpPr/>
        <p:nvPr/>
      </p:nvGrpSpPr>
      <p:grpSpPr>
        <a:xfrm>
          <a:off x="0" y="0"/>
          <a:ext cx="0" cy="0"/>
          <a:chOff x="0" y="0"/>
          <a:chExt cx="0" cy="0"/>
        </a:xfrm>
      </p:grpSpPr>
      <p:sp>
        <p:nvSpPr>
          <p:cNvPr id="162" name="Google Shape;162;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latin typeface="Montserrat"/>
                <a:ea typeface="Montserrat"/>
                <a:cs typeface="Montserrat"/>
                <a:sym typeface="Montserrat"/>
              </a:rPr>
              <a:t>9</a:t>
            </a:fld>
            <a:endParaRPr>
              <a:latin typeface="Montserrat"/>
              <a:ea typeface="Montserrat"/>
              <a:cs typeface="Montserrat"/>
              <a:sym typeface="Montserrat"/>
            </a:endParaRPr>
          </a:p>
        </p:txBody>
      </p:sp>
      <p:sp>
        <p:nvSpPr>
          <p:cNvPr id="163" name="Google Shape;163;p21"/>
          <p:cNvSpPr txBox="1">
            <a:spLocks noGrp="1"/>
          </p:cNvSpPr>
          <p:nvPr>
            <p:ph type="body" idx="1"/>
          </p:nvPr>
        </p:nvSpPr>
        <p:spPr>
          <a:xfrm>
            <a:off x="866775" y="1500225"/>
            <a:ext cx="8038500" cy="4908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sz="1450" dirty="0">
                <a:solidFill>
                  <a:schemeClr val="dk1"/>
                </a:solidFill>
                <a:latin typeface="Montserrat"/>
                <a:ea typeface="Montserrat"/>
                <a:cs typeface="Montserrat"/>
                <a:sym typeface="Montserrat"/>
              </a:rPr>
              <a:t>Support </a:t>
            </a:r>
            <a:r>
              <a:rPr lang="en" sz="1450" b="1" dirty="0">
                <a:solidFill>
                  <a:schemeClr val="dk1"/>
                </a:solidFill>
                <a:latin typeface="Montserrat"/>
                <a:ea typeface="Montserrat"/>
                <a:cs typeface="Montserrat"/>
                <a:sym typeface="Montserrat"/>
              </a:rPr>
              <a:t>low-level awareness</a:t>
            </a:r>
            <a:r>
              <a:rPr lang="en" sz="1450" dirty="0">
                <a:solidFill>
                  <a:schemeClr val="dk1"/>
                </a:solidFill>
                <a:latin typeface="Montserrat"/>
                <a:ea typeface="Montserrat"/>
                <a:cs typeface="Montserrat"/>
                <a:sym typeface="Montserrat"/>
              </a:rPr>
              <a:t> </a:t>
            </a:r>
            <a:endParaRPr sz="1450" b="1" dirty="0">
              <a:solidFill>
                <a:schemeClr val="dk1"/>
              </a:solidFill>
              <a:latin typeface="Montserrat"/>
              <a:ea typeface="Montserrat"/>
              <a:cs typeface="Montserrat"/>
              <a:sym typeface="Montserrat"/>
            </a:endParaRPr>
          </a:p>
        </p:txBody>
      </p:sp>
      <p:sp>
        <p:nvSpPr>
          <p:cNvPr id="164" name="Google Shape;164;p21"/>
          <p:cNvSpPr txBox="1">
            <a:spLocks noGrp="1"/>
          </p:cNvSpPr>
          <p:nvPr>
            <p:ph type="body" idx="1"/>
          </p:nvPr>
        </p:nvSpPr>
        <p:spPr>
          <a:xfrm>
            <a:off x="866775" y="2067375"/>
            <a:ext cx="8038500" cy="4908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sz="1450" dirty="0">
                <a:solidFill>
                  <a:schemeClr val="dk1"/>
                </a:solidFill>
                <a:latin typeface="Montserrat"/>
                <a:ea typeface="Montserrat"/>
                <a:cs typeface="Montserrat"/>
                <a:sym typeface="Montserrat"/>
              </a:rPr>
              <a:t>Trends </a:t>
            </a:r>
            <a:r>
              <a:rPr lang="en" sz="1450" b="1" dirty="0">
                <a:solidFill>
                  <a:schemeClr val="dk1"/>
                </a:solidFill>
                <a:latin typeface="Montserrat"/>
                <a:ea typeface="Montserrat"/>
                <a:cs typeface="Montserrat"/>
                <a:sym typeface="Montserrat"/>
              </a:rPr>
              <a:t>over time</a:t>
            </a:r>
            <a:r>
              <a:rPr lang="en" sz="1450" dirty="0">
                <a:solidFill>
                  <a:schemeClr val="dk1"/>
                </a:solidFill>
                <a:latin typeface="Montserrat"/>
                <a:ea typeface="Montserrat"/>
                <a:cs typeface="Montserrat"/>
                <a:sym typeface="Montserrat"/>
              </a:rPr>
              <a:t> </a:t>
            </a:r>
            <a:endParaRPr sz="1450" dirty="0">
              <a:solidFill>
                <a:schemeClr val="dk1"/>
              </a:solidFill>
              <a:latin typeface="Montserrat"/>
              <a:ea typeface="Montserrat"/>
              <a:cs typeface="Montserrat"/>
              <a:sym typeface="Montserrat"/>
            </a:endParaRPr>
          </a:p>
        </p:txBody>
      </p:sp>
      <p:sp>
        <p:nvSpPr>
          <p:cNvPr id="165" name="Google Shape;165;p21"/>
          <p:cNvSpPr txBox="1">
            <a:spLocks noGrp="1"/>
          </p:cNvSpPr>
          <p:nvPr>
            <p:ph type="body" idx="1"/>
          </p:nvPr>
        </p:nvSpPr>
        <p:spPr>
          <a:xfrm>
            <a:off x="866775" y="2595063"/>
            <a:ext cx="8038500" cy="4908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sz="1450" dirty="0">
                <a:solidFill>
                  <a:schemeClr val="dk1"/>
                </a:solidFill>
                <a:latin typeface="Montserrat"/>
                <a:ea typeface="Montserrat"/>
                <a:cs typeface="Montserrat"/>
                <a:sym typeface="Montserrat"/>
              </a:rPr>
              <a:t>Respecting </a:t>
            </a:r>
            <a:r>
              <a:rPr lang="en" sz="1450" b="1" dirty="0">
                <a:solidFill>
                  <a:schemeClr val="dk1"/>
                </a:solidFill>
                <a:latin typeface="Montserrat"/>
                <a:ea typeface="Montserrat"/>
                <a:cs typeface="Montserrat"/>
                <a:sym typeface="Montserrat"/>
              </a:rPr>
              <a:t>privacy</a:t>
            </a:r>
            <a:r>
              <a:rPr lang="en" sz="1450" dirty="0">
                <a:solidFill>
                  <a:schemeClr val="dk1"/>
                </a:solidFill>
                <a:latin typeface="Montserrat"/>
                <a:ea typeface="Montserrat"/>
                <a:cs typeface="Montserrat"/>
                <a:sym typeface="Montserrat"/>
              </a:rPr>
              <a:t> concerns</a:t>
            </a:r>
            <a:endParaRPr sz="1450" dirty="0">
              <a:solidFill>
                <a:schemeClr val="dk1"/>
              </a:solidFill>
              <a:latin typeface="Montserrat"/>
              <a:ea typeface="Montserrat"/>
              <a:cs typeface="Montserrat"/>
              <a:sym typeface="Montserrat"/>
            </a:endParaRPr>
          </a:p>
        </p:txBody>
      </p:sp>
      <p:sp>
        <p:nvSpPr>
          <p:cNvPr id="166" name="Google Shape;166;p21"/>
          <p:cNvSpPr txBox="1">
            <a:spLocks noGrp="1"/>
          </p:cNvSpPr>
          <p:nvPr>
            <p:ph type="body" idx="1"/>
          </p:nvPr>
        </p:nvSpPr>
        <p:spPr>
          <a:xfrm>
            <a:off x="866775" y="3122775"/>
            <a:ext cx="8038500" cy="4908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sz="1450" dirty="0">
                <a:solidFill>
                  <a:schemeClr val="dk1"/>
                </a:solidFill>
                <a:latin typeface="Montserrat"/>
                <a:ea typeface="Montserrat"/>
                <a:cs typeface="Montserrat"/>
                <a:sym typeface="Montserrat"/>
              </a:rPr>
              <a:t>Reduce </a:t>
            </a:r>
            <a:r>
              <a:rPr lang="en" sz="1450" b="1" dirty="0">
                <a:solidFill>
                  <a:schemeClr val="dk1"/>
                </a:solidFill>
                <a:latin typeface="Montserrat"/>
                <a:ea typeface="Montserrat"/>
                <a:cs typeface="Montserrat"/>
                <a:sym typeface="Montserrat"/>
              </a:rPr>
              <a:t>complexity</a:t>
            </a:r>
            <a:endParaRPr sz="1450" dirty="0">
              <a:solidFill>
                <a:schemeClr val="dk1"/>
              </a:solidFill>
              <a:latin typeface="Montserrat"/>
              <a:ea typeface="Montserrat"/>
              <a:cs typeface="Montserrat"/>
              <a:sym typeface="Montserrat"/>
            </a:endParaRPr>
          </a:p>
        </p:txBody>
      </p:sp>
      <p:sp>
        <p:nvSpPr>
          <p:cNvPr id="167" name="Google Shape;167;p21"/>
          <p:cNvSpPr txBox="1">
            <a:spLocks noGrp="1"/>
          </p:cNvSpPr>
          <p:nvPr>
            <p:ph type="title"/>
          </p:nvPr>
        </p:nvSpPr>
        <p:spPr>
          <a:xfrm>
            <a:off x="311700" y="445025"/>
            <a:ext cx="83553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Montserrat"/>
                <a:ea typeface="Montserrat"/>
                <a:cs typeface="Montserrat"/>
                <a:sym typeface="Montserrat"/>
              </a:rPr>
              <a:t>4 Goals </a:t>
            </a:r>
            <a:r>
              <a:rPr lang="en">
                <a:solidFill>
                  <a:srgbClr val="B7B7B7"/>
                </a:solidFill>
                <a:latin typeface="Montserrat"/>
                <a:ea typeface="Montserrat"/>
                <a:cs typeface="Montserrat"/>
                <a:sym typeface="Montserrat"/>
              </a:rPr>
              <a:t>[2]</a:t>
            </a:r>
            <a:endParaRPr>
              <a:solidFill>
                <a:srgbClr val="B7B7B7"/>
              </a:solidFill>
              <a:latin typeface="Montserrat"/>
              <a:ea typeface="Montserrat"/>
              <a:cs typeface="Montserrat"/>
              <a:sym typeface="Montserrat"/>
            </a:endParaRPr>
          </a:p>
        </p:txBody>
      </p:sp>
      <p:sp>
        <p:nvSpPr>
          <p:cNvPr id="168" name="Google Shape;168;p21"/>
          <p:cNvSpPr txBox="1"/>
          <p:nvPr/>
        </p:nvSpPr>
        <p:spPr>
          <a:xfrm>
            <a:off x="311700" y="4337975"/>
            <a:ext cx="8312700" cy="49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chemeClr val="dk1"/>
                </a:solidFill>
                <a:latin typeface="Montserrat"/>
                <a:ea typeface="Montserrat"/>
                <a:cs typeface="Montserrat"/>
                <a:sym typeface="Montserrat"/>
              </a:rPr>
              <a:t>[2] Elizabeth D Mynatt, Jim Rowan, Sarah Craighill, and Annie Jacobs. 2001. Digital family portraits: supporting peace of mind for extended family members. In Proceedings of the SIGCHI conference on Human factors in computing systems. 333–340.</a:t>
            </a:r>
            <a:endParaRPr sz="900">
              <a:solidFill>
                <a:schemeClr val="dk1"/>
              </a:solidFill>
              <a:latin typeface="Montserrat"/>
              <a:ea typeface="Montserrat"/>
              <a:cs typeface="Montserrat"/>
              <a:sym typeface="Montserrat"/>
            </a:endParaRPr>
          </a:p>
        </p:txBody>
      </p:sp>
      <p:pic>
        <p:nvPicPr>
          <p:cNvPr id="169" name="Google Shape;169;p21"/>
          <p:cNvPicPr preferRelativeResize="0"/>
          <p:nvPr/>
        </p:nvPicPr>
        <p:blipFill>
          <a:blip r:embed="rId3">
            <a:alphaModFix/>
          </a:blip>
          <a:stretch>
            <a:fillRect/>
          </a:stretch>
        </p:blipFill>
        <p:spPr>
          <a:xfrm>
            <a:off x="419200" y="2098425"/>
            <a:ext cx="278100" cy="278100"/>
          </a:xfrm>
          <a:prstGeom prst="rect">
            <a:avLst/>
          </a:prstGeom>
          <a:noFill/>
          <a:ln>
            <a:noFill/>
          </a:ln>
        </p:spPr>
      </p:pic>
      <p:pic>
        <p:nvPicPr>
          <p:cNvPr id="170" name="Google Shape;170;p21"/>
          <p:cNvPicPr preferRelativeResize="0"/>
          <p:nvPr/>
        </p:nvPicPr>
        <p:blipFill>
          <a:blip r:embed="rId4">
            <a:alphaModFix/>
          </a:blip>
          <a:stretch>
            <a:fillRect/>
          </a:stretch>
        </p:blipFill>
        <p:spPr>
          <a:xfrm>
            <a:off x="388150" y="1500225"/>
            <a:ext cx="340200" cy="340200"/>
          </a:xfrm>
          <a:prstGeom prst="rect">
            <a:avLst/>
          </a:prstGeom>
          <a:noFill/>
          <a:ln>
            <a:noFill/>
          </a:ln>
        </p:spPr>
      </p:pic>
      <p:pic>
        <p:nvPicPr>
          <p:cNvPr id="171" name="Google Shape;171;p21"/>
          <p:cNvPicPr preferRelativeResize="0"/>
          <p:nvPr/>
        </p:nvPicPr>
        <p:blipFill>
          <a:blip r:embed="rId5">
            <a:alphaModFix/>
          </a:blip>
          <a:stretch>
            <a:fillRect/>
          </a:stretch>
        </p:blipFill>
        <p:spPr>
          <a:xfrm>
            <a:off x="399550" y="2606475"/>
            <a:ext cx="317400" cy="317400"/>
          </a:xfrm>
          <a:prstGeom prst="rect">
            <a:avLst/>
          </a:prstGeom>
          <a:noFill/>
          <a:ln>
            <a:noFill/>
          </a:ln>
        </p:spPr>
      </p:pic>
      <p:pic>
        <p:nvPicPr>
          <p:cNvPr id="172" name="Google Shape;172;p21"/>
          <p:cNvPicPr preferRelativeResize="0"/>
          <p:nvPr/>
        </p:nvPicPr>
        <p:blipFill>
          <a:blip r:embed="rId6">
            <a:alphaModFix/>
          </a:blip>
          <a:stretch>
            <a:fillRect/>
          </a:stretch>
        </p:blipFill>
        <p:spPr>
          <a:xfrm>
            <a:off x="399550" y="3160900"/>
            <a:ext cx="317400" cy="317400"/>
          </a:xfrm>
          <a:prstGeom prst="rect">
            <a:avLst/>
          </a:prstGeom>
          <a:noFill/>
          <a:ln>
            <a:noFill/>
          </a:ln>
        </p:spPr>
      </p:pic>
      <p:pic>
        <p:nvPicPr>
          <p:cNvPr id="3" name="Picture 2">
            <a:extLst>
              <a:ext uri="{FF2B5EF4-FFF2-40B4-BE49-F238E27FC236}">
                <a16:creationId xmlns:a16="http://schemas.microsoft.com/office/drawing/2014/main" id="{1EAA1E66-9AD5-6505-B927-2A9D551F6590}"/>
              </a:ext>
            </a:extLst>
          </p:cNvPr>
          <p:cNvPicPr>
            <a:picLocks noChangeAspect="1"/>
          </p:cNvPicPr>
          <p:nvPr/>
        </p:nvPicPr>
        <p:blipFill>
          <a:blip r:embed="rId7"/>
          <a:stretch>
            <a:fillRect/>
          </a:stretch>
        </p:blipFill>
        <p:spPr>
          <a:xfrm>
            <a:off x="6434254" y="138443"/>
            <a:ext cx="2586904" cy="3377735"/>
          </a:xfrm>
          <a:prstGeom prst="rect">
            <a:avLst/>
          </a:prstGeom>
        </p:spPr>
      </p:pic>
    </p:spTree>
  </p:cSld>
  <p:clrMapOvr>
    <a:masterClrMapping/>
  </p:clrMapOvr>
  <p:transition spd="med">
    <p:fade/>
  </p:transition>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TotalTime>
  <Words>4900</Words>
  <Application>Microsoft Macintosh PowerPoint</Application>
  <PresentationFormat>On-screen Show (16:9)</PresentationFormat>
  <Paragraphs>506</Paragraphs>
  <Slides>39</Slides>
  <Notes>39</Notes>
  <HiddenSlides>12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Montserrat</vt:lpstr>
      <vt:lpstr>Arial</vt:lpstr>
      <vt:lpstr>Roboto</vt:lpstr>
      <vt:lpstr>Times New Roman</vt:lpstr>
      <vt:lpstr>Simple Light</vt:lpstr>
      <vt:lpstr>Privacy vs. Awareness: Relieving the Tension between Older Adults and Adult Children When Sharing In-home Activity Data</vt:lpstr>
      <vt:lpstr>PowerPoint Presentation</vt:lpstr>
      <vt:lpstr>PowerPoint Presentation</vt:lpstr>
      <vt:lpstr>PowerPoint Presentation</vt:lpstr>
      <vt:lpstr>Research questions</vt:lpstr>
      <vt:lpstr>PowerPoint Presentation</vt:lpstr>
      <vt:lpstr>High-level takeaways - Needs and Concerns</vt:lpstr>
      <vt:lpstr>PowerPoint Presentation</vt:lpstr>
      <vt:lpstr>4 Goals [2]</vt:lpstr>
      <vt:lpstr>4 Goals [2]</vt:lpstr>
      <vt:lpstr>High-level Takeaways</vt:lpstr>
      <vt:lpstr>High-level Takeaways</vt:lpstr>
      <vt:lpstr>Designer workshop</vt:lpstr>
      <vt:lpstr>PowerPoint Presentation</vt:lpstr>
      <vt:lpstr>High-level takeaways</vt:lpstr>
      <vt:lpstr>High-level takeaways </vt:lpstr>
      <vt:lpstr>PowerPoint Presentation</vt:lpstr>
      <vt:lpstr>PowerPoint Presentation</vt:lpstr>
      <vt:lpstr>PowerPoint Presentation</vt:lpstr>
      <vt:lpstr>Initial design insights</vt:lpstr>
      <vt:lpstr>Initial design insights</vt:lpstr>
      <vt:lpstr>Initial design insights</vt:lpstr>
      <vt:lpstr>Initial design insights</vt:lpstr>
      <vt:lpstr>User Testing - iFloor on the tradeoff spectrum</vt:lpstr>
      <vt:lpstr>User Testing - iFloor on the tradeoff spectrum</vt:lpstr>
      <vt:lpstr>PowerPoint Presentation</vt:lpstr>
      <vt:lpstr>PowerPoint Presentation</vt:lpstr>
      <vt:lpstr>PowerPoint Presentation</vt:lpstr>
      <vt:lpstr>PowerPoint Presentation</vt:lpstr>
      <vt:lpstr>Discussion</vt:lpstr>
      <vt:lpstr>Initial design insights</vt:lpstr>
      <vt:lpstr>Final design insights</vt:lpstr>
      <vt:lpstr>Final design insights</vt:lpstr>
      <vt:lpstr>PowerPoint Presentation</vt:lpstr>
      <vt:lpstr>Summary</vt:lpstr>
      <vt:lpstr>Limitations</vt:lpstr>
      <vt:lpstr>Khoury College Faculty Hiring - NEU   Tenure Track and Research Active Teaching Faculty </vt:lpstr>
      <vt:lpstr>PowerPoint Presentation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Privacy vs. Awareness: Relieving the Tension between Older Adults and Adult Children When Sharing In-home Activity Data</dc:title>
  <cp:lastModifiedBy>Jiachen Li</cp:lastModifiedBy>
  <cp:revision>17</cp:revision>
  <dcterms:modified xsi:type="dcterms:W3CDTF">2023-10-18T03:16:05Z</dcterms:modified>
</cp:coreProperties>
</file>